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4.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5.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6.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7.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8.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notesSlides/notesSlide9.xml" ContentType="application/vnd.openxmlformats-officedocument.presentationml.notesSl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notesSlides/notesSlide10.xml" ContentType="application/vnd.openxmlformats-officedocument.presentationml.notesSlid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notesSlides/notesSlide11.xml" ContentType="application/vnd.openxmlformats-officedocument.presentationml.notesSlid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notesSlides/notesSlide12.xml" ContentType="application/vnd.openxmlformats-officedocument.presentationml.notesSlid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notesSlides/notesSlide13.xml" ContentType="application/vnd.openxmlformats-officedocument.presentationml.notesSlid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notesSlides/notesSlide14.xml" ContentType="application/vnd.openxmlformats-officedocument.presentationml.notesSlide+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9" r:id="rId2"/>
    <p:sldMasterId id="2147483685" r:id="rId3"/>
    <p:sldMasterId id="2147483694" r:id="rId4"/>
    <p:sldMasterId id="2147483711" r:id="rId5"/>
  </p:sldMasterIdLst>
  <p:notesMasterIdLst>
    <p:notesMasterId r:id="rId48"/>
  </p:notesMasterIdLst>
  <p:sldIdLst>
    <p:sldId id="2896" r:id="rId6"/>
    <p:sldId id="260" r:id="rId7"/>
    <p:sldId id="2933" r:id="rId8"/>
    <p:sldId id="2935" r:id="rId9"/>
    <p:sldId id="2901" r:id="rId10"/>
    <p:sldId id="8616" r:id="rId11"/>
    <p:sldId id="8631" r:id="rId12"/>
    <p:sldId id="7242" r:id="rId13"/>
    <p:sldId id="8632" r:id="rId14"/>
    <p:sldId id="8617" r:id="rId15"/>
    <p:sldId id="8633" r:id="rId16"/>
    <p:sldId id="8634" r:id="rId17"/>
    <p:sldId id="8635" r:id="rId18"/>
    <p:sldId id="8619" r:id="rId19"/>
    <p:sldId id="8636" r:id="rId20"/>
    <p:sldId id="8620" r:id="rId21"/>
    <p:sldId id="8621" r:id="rId22"/>
    <p:sldId id="8622" r:id="rId23"/>
    <p:sldId id="8637" r:id="rId24"/>
    <p:sldId id="8623" r:id="rId25"/>
    <p:sldId id="8624" r:id="rId26"/>
    <p:sldId id="8625" r:id="rId27"/>
    <p:sldId id="8638" r:id="rId28"/>
    <p:sldId id="8626" r:id="rId29"/>
    <p:sldId id="8627" r:id="rId30"/>
    <p:sldId id="8628" r:id="rId31"/>
    <p:sldId id="8639" r:id="rId32"/>
    <p:sldId id="8629" r:id="rId33"/>
    <p:sldId id="8630" r:id="rId34"/>
    <p:sldId id="7838" r:id="rId35"/>
    <p:sldId id="7839" r:id="rId36"/>
    <p:sldId id="7840" r:id="rId37"/>
    <p:sldId id="7841" r:id="rId38"/>
    <p:sldId id="8612" r:id="rId39"/>
    <p:sldId id="8609" r:id="rId40"/>
    <p:sldId id="8610" r:id="rId41"/>
    <p:sldId id="8615" r:id="rId42"/>
    <p:sldId id="8611" r:id="rId43"/>
    <p:sldId id="8613" r:id="rId44"/>
    <p:sldId id="7836" r:id="rId45"/>
    <p:sldId id="7837" r:id="rId46"/>
    <p:sldId id="2489" r:id="rId4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DFB4"/>
    <a:srgbClr val="A9D18E"/>
    <a:srgbClr val="C55A11"/>
    <a:srgbClr val="F1F1F1"/>
    <a:srgbClr val="2E528F"/>
    <a:srgbClr val="9BBB59"/>
    <a:srgbClr val="DEEBF7"/>
    <a:srgbClr val="1B5A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8" autoAdjust="0"/>
    <p:restoredTop sz="94660"/>
  </p:normalViewPr>
  <p:slideViewPr>
    <p:cSldViewPr>
      <p:cViewPr varScale="1">
        <p:scale>
          <a:sx n="66" d="100"/>
          <a:sy n="66" d="100"/>
        </p:scale>
        <p:origin x="1434" y="48"/>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Worksheet38.xlsx"/><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package" Target="../embeddings/Microsoft_Excel_Worksheet39.xlsx"/><Relationship Id="rId2" Type="http://schemas.microsoft.com/office/2011/relationships/chartColorStyle" Target="colors40.xml"/><Relationship Id="rId1" Type="http://schemas.microsoft.com/office/2011/relationships/chartStyle" Target="style40.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358755224654157E-2"/>
          <c:y val="0.22201828995661382"/>
          <c:w val="0.95804792260294591"/>
          <c:h val="0.55711189280371221"/>
        </c:manualLayout>
      </c:layout>
      <c:barChart>
        <c:barDir val="col"/>
        <c:grouping val="clustered"/>
        <c:varyColors val="0"/>
        <c:ser>
          <c:idx val="0"/>
          <c:order val="0"/>
          <c:tx>
            <c:strRef>
              <c:f>Sheet1!$B$1</c:f>
              <c:strCache>
                <c:ptCount val="1"/>
                <c:pt idx="0">
                  <c:v>Value (USD Million)</c:v>
                </c:pt>
              </c:strCache>
            </c:strRef>
          </c:tx>
          <c:spPr>
            <a:solidFill>
              <a:schemeClr val="bg1">
                <a:lumMod val="75000"/>
              </a:schemeClr>
            </a:solidFill>
            <a:ln>
              <a:noFill/>
            </a:ln>
            <a:effectLst>
              <a:innerShdw blurRad="63500" dist="50800" dir="16200000">
                <a:prstClr val="black">
                  <a:alpha val="50000"/>
                </a:prstClr>
              </a:inn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Sheet1!$B$2:$B$20</c:f>
              <c:numCache>
                <c:formatCode>0.00</c:formatCode>
                <c:ptCount val="19"/>
                <c:pt idx="0">
                  <c:v>290.01</c:v>
                </c:pt>
                <c:pt idx="1">
                  <c:v>304.6123</c:v>
                </c:pt>
                <c:pt idx="2">
                  <c:v>319.41140000000001</c:v>
                </c:pt>
                <c:pt idx="3">
                  <c:v>321.27380000000005</c:v>
                </c:pt>
                <c:pt idx="4">
                  <c:v>335.49439999999998</c:v>
                </c:pt>
                <c:pt idx="5">
                  <c:v>353.23944926399997</c:v>
                </c:pt>
                <c:pt idx="6">
                  <c:v>375.26361539947197</c:v>
                </c:pt>
                <c:pt idx="7">
                  <c:v>400.53038442168901</c:v>
                </c:pt>
                <c:pt idx="8">
                  <c:v>426.6403567857156</c:v>
                </c:pt>
                <c:pt idx="9">
                  <c:v>457.28360746517978</c:v>
                </c:pt>
                <c:pt idx="10">
                  <c:v>489.61917867601466</c:v>
                </c:pt>
                <c:pt idx="11">
                  <c:v>523.97036858412935</c:v>
                </c:pt>
                <c:pt idx="12">
                  <c:v>560.65635546761189</c:v>
                </c:pt>
                <c:pt idx="13">
                  <c:v>599.43520575610819</c:v>
                </c:pt>
                <c:pt idx="14">
                  <c:v>637.95163035993869</c:v>
                </c:pt>
                <c:pt idx="15">
                  <c:v>678.235088273987</c:v>
                </c:pt>
                <c:pt idx="16">
                  <c:v>717.43707637622344</c:v>
                </c:pt>
                <c:pt idx="17">
                  <c:v>762.66719746801766</c:v>
                </c:pt>
                <c:pt idx="18">
                  <c:v>804.6901600485055</c:v>
                </c:pt>
              </c:numCache>
            </c:numRef>
          </c:val>
          <c:extLst>
            <c:ext xmlns:c16="http://schemas.microsoft.com/office/drawing/2014/chart" uri="{C3380CC4-5D6E-409C-BE32-E72D297353CC}">
              <c16:uniqueId val="{00000000-F246-4B4B-8456-ED431222B3BB}"/>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0" sourceLinked="1"/>
        <c:majorTickMark val="out"/>
        <c:minorTickMark val="none"/>
        <c:tickLblPos val="none"/>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6968"/>
        <c:crosses val="autoZero"/>
        <c:auto val="1"/>
        <c:lblAlgn val="ctr"/>
        <c:lblOffset val="100"/>
        <c:noMultiLvlLbl val="0"/>
      </c:catAx>
      <c:spPr>
        <a:noFill/>
        <a:ln>
          <a:noFill/>
        </a:ln>
        <a:effectLst/>
      </c:spPr>
    </c:plotArea>
    <c:legend>
      <c:legendPos val="b"/>
      <c:layout>
        <c:manualLayout>
          <c:xMode val="edge"/>
          <c:yMode val="edge"/>
          <c:x val="0.41796675833345281"/>
          <c:y val="0.83773593317171591"/>
          <c:w val="0.18553013957968878"/>
          <c:h val="7.7349740045432103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legend>
    <c:plotVisOnly val="1"/>
    <c:dispBlanksAs val="gap"/>
    <c:showDLblsOverMax val="0"/>
  </c:chart>
  <c:spPr>
    <a:noFill/>
    <a:ln>
      <a:noFill/>
    </a:ln>
    <a:effectLst/>
  </c:spPr>
  <c:txPr>
    <a:bodyPr/>
    <a:lstStyle/>
    <a:p>
      <a:pPr>
        <a:defRPr sz="8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7788784342820244E-2"/>
          <c:y val="0"/>
          <c:w val="0.89736863815878953"/>
          <c:h val="0.7523331253790011"/>
        </c:manualLayout>
      </c:layout>
      <c:barChart>
        <c:barDir val="col"/>
        <c:grouping val="stacked"/>
        <c:varyColors val="0"/>
        <c:ser>
          <c:idx val="3"/>
          <c:order val="0"/>
          <c:tx>
            <c:strRef>
              <c:f>Sheet1!$E$1</c:f>
              <c:strCache>
                <c:ptCount val="1"/>
                <c:pt idx="0">
                  <c:v>East</c:v>
                </c:pt>
              </c:strCache>
            </c:strRef>
          </c:tx>
          <c:spPr>
            <a:solidFill>
              <a:schemeClr val="accent1">
                <a:lumMod val="60000"/>
              </a:schemeClr>
            </a:solidFill>
            <a:ln>
              <a:noFill/>
            </a:ln>
            <a:effectLst/>
          </c:spPr>
          <c:invertIfNegative val="0"/>
          <c:val>
            <c:numRef>
              <c:f>Sheet1!$E$2:$E$20</c:f>
              <c:numCache>
                <c:formatCode>0.00%</c:formatCode>
                <c:ptCount val="19"/>
                <c:pt idx="0">
                  <c:v>5.8799999999999963E-2</c:v>
                </c:pt>
                <c:pt idx="1">
                  <c:v>5.8899999999999952E-2</c:v>
                </c:pt>
                <c:pt idx="2">
                  <c:v>5.9200000000000141E-2</c:v>
                </c:pt>
                <c:pt idx="3">
                  <c:v>5.8400000000000007E-2</c:v>
                </c:pt>
                <c:pt idx="4">
                  <c:v>5.7799999999999963E-2</c:v>
                </c:pt>
                <c:pt idx="5">
                  <c:v>5.7400000000000007E-2</c:v>
                </c:pt>
                <c:pt idx="6">
                  <c:v>5.6700000000000084E-2</c:v>
                </c:pt>
                <c:pt idx="7">
                  <c:v>5.589999999999995E-2</c:v>
                </c:pt>
                <c:pt idx="8">
                  <c:v>5.6100000000000039E-2</c:v>
                </c:pt>
                <c:pt idx="9">
                  <c:v>5.5699999999999972E-2</c:v>
                </c:pt>
                <c:pt idx="10">
                  <c:v>5.5699999999999972E-2</c:v>
                </c:pt>
                <c:pt idx="11">
                  <c:v>5.4800000000000071E-2</c:v>
                </c:pt>
                <c:pt idx="12">
                  <c:v>5.479999999999996E-2</c:v>
                </c:pt>
                <c:pt idx="13">
                  <c:v>5.4400000000000115E-2</c:v>
                </c:pt>
                <c:pt idx="14">
                  <c:v>5.4600000000000093E-2</c:v>
                </c:pt>
                <c:pt idx="15">
                  <c:v>5.3999999999999937E-2</c:v>
                </c:pt>
                <c:pt idx="16">
                  <c:v>5.4099999999999926E-2</c:v>
                </c:pt>
                <c:pt idx="17">
                  <c:v>5.3999999999999937E-2</c:v>
                </c:pt>
                <c:pt idx="18">
                  <c:v>5.3999999999999937E-2</c:v>
                </c:pt>
              </c:numCache>
            </c:numRef>
          </c:val>
          <c:extLst>
            <c:ext xmlns:c16="http://schemas.microsoft.com/office/drawing/2014/chart" uri="{C3380CC4-5D6E-409C-BE32-E72D297353CC}">
              <c16:uniqueId val="{00000001-E28A-41CC-AB0E-0D2EFD8B3DF3}"/>
            </c:ext>
          </c:extLst>
        </c:ser>
        <c:ser>
          <c:idx val="2"/>
          <c:order val="1"/>
          <c:tx>
            <c:strRef>
              <c:f>Sheet1!$D$1</c:f>
              <c:strCache>
                <c:ptCount val="1"/>
                <c:pt idx="0">
                  <c:v>North</c:v>
                </c:pt>
              </c:strCache>
            </c:strRef>
          </c:tx>
          <c:spPr>
            <a:solidFill>
              <a:schemeClr val="accent5"/>
            </a:solidFill>
            <a:ln>
              <a:noFill/>
            </a:ln>
            <a:effectLst/>
          </c:spPr>
          <c:invertIfNegative val="0"/>
          <c:val>
            <c:numRef>
              <c:f>Sheet1!$D$2:$D$20</c:f>
              <c:numCache>
                <c:formatCode>0.00%</c:formatCode>
                <c:ptCount val="19"/>
                <c:pt idx="0">
                  <c:v>0.10959999999999999</c:v>
                </c:pt>
                <c:pt idx="1">
                  <c:v>0.1095</c:v>
                </c:pt>
                <c:pt idx="2">
                  <c:v>0.10919999999999999</c:v>
                </c:pt>
                <c:pt idx="3">
                  <c:v>0.1094</c:v>
                </c:pt>
                <c:pt idx="4">
                  <c:v>0.10959999999999999</c:v>
                </c:pt>
                <c:pt idx="5">
                  <c:v>0.10970000000000001</c:v>
                </c:pt>
                <c:pt idx="6">
                  <c:v>0.10979999999999999</c:v>
                </c:pt>
                <c:pt idx="7">
                  <c:v>0.11</c:v>
                </c:pt>
                <c:pt idx="8">
                  <c:v>0.1101</c:v>
                </c:pt>
                <c:pt idx="9">
                  <c:v>0.11020000000000001</c:v>
                </c:pt>
                <c:pt idx="10">
                  <c:v>0.11009999999999999</c:v>
                </c:pt>
                <c:pt idx="11">
                  <c:v>0.1103</c:v>
                </c:pt>
                <c:pt idx="12">
                  <c:v>0.1105</c:v>
                </c:pt>
                <c:pt idx="13">
                  <c:v>0.11020000000000001</c:v>
                </c:pt>
                <c:pt idx="14">
                  <c:v>0.1101</c:v>
                </c:pt>
                <c:pt idx="15">
                  <c:v>0.11009999999999999</c:v>
                </c:pt>
                <c:pt idx="16">
                  <c:v>0.10979999999999999</c:v>
                </c:pt>
                <c:pt idx="17">
                  <c:v>0.10969999999999999</c:v>
                </c:pt>
                <c:pt idx="18">
                  <c:v>0.10959999999999999</c:v>
                </c:pt>
              </c:numCache>
            </c:numRef>
          </c:val>
          <c:extLst>
            <c:ext xmlns:c16="http://schemas.microsoft.com/office/drawing/2014/chart" uri="{C3380CC4-5D6E-409C-BE32-E72D297353CC}">
              <c16:uniqueId val="{00000000-E28A-41CC-AB0E-0D2EFD8B3DF3}"/>
            </c:ext>
          </c:extLst>
        </c:ser>
        <c:ser>
          <c:idx val="1"/>
          <c:order val="2"/>
          <c:tx>
            <c:strRef>
              <c:f>Sheet1!$C$1</c:f>
              <c:strCache>
                <c:ptCount val="1"/>
                <c:pt idx="0">
                  <c:v>South</c:v>
                </c:pt>
              </c:strCache>
            </c:strRef>
          </c:tx>
          <c:spPr>
            <a:solidFill>
              <a:schemeClr val="accent3"/>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Sheet1!$C$2:$C$20</c:f>
              <c:numCache>
                <c:formatCode>0.00%</c:formatCode>
                <c:ptCount val="19"/>
                <c:pt idx="0">
                  <c:v>0.34689999999999999</c:v>
                </c:pt>
                <c:pt idx="1">
                  <c:v>0.34670000000000001</c:v>
                </c:pt>
                <c:pt idx="2">
                  <c:v>0.34699999999999998</c:v>
                </c:pt>
                <c:pt idx="3">
                  <c:v>0.34720000000000001</c:v>
                </c:pt>
                <c:pt idx="4">
                  <c:v>0.3473</c:v>
                </c:pt>
                <c:pt idx="5">
                  <c:v>0.34749999999999998</c:v>
                </c:pt>
                <c:pt idx="6">
                  <c:v>0.34789999999999999</c:v>
                </c:pt>
                <c:pt idx="7">
                  <c:v>0.34810000000000002</c:v>
                </c:pt>
                <c:pt idx="8">
                  <c:v>0.34799999999999998</c:v>
                </c:pt>
                <c:pt idx="9">
                  <c:v>0.34839999999999999</c:v>
                </c:pt>
                <c:pt idx="10">
                  <c:v>0.3483</c:v>
                </c:pt>
                <c:pt idx="11">
                  <c:v>0.34860000000000002</c:v>
                </c:pt>
                <c:pt idx="12">
                  <c:v>0.34870000000000001</c:v>
                </c:pt>
                <c:pt idx="13">
                  <c:v>0.34899999999999998</c:v>
                </c:pt>
                <c:pt idx="14">
                  <c:v>0.3488</c:v>
                </c:pt>
                <c:pt idx="15">
                  <c:v>0.34910000000000002</c:v>
                </c:pt>
                <c:pt idx="16">
                  <c:v>0.34920000000000001</c:v>
                </c:pt>
                <c:pt idx="17">
                  <c:v>0.3493</c:v>
                </c:pt>
                <c:pt idx="18">
                  <c:v>0.34960000000000002</c:v>
                </c:pt>
              </c:numCache>
            </c:numRef>
          </c:val>
          <c:extLst>
            <c:ext xmlns:c16="http://schemas.microsoft.com/office/drawing/2014/chart" uri="{C3380CC4-5D6E-409C-BE32-E72D297353CC}">
              <c16:uniqueId val="{00000000-B5A9-42FE-834D-B4782D1A6631}"/>
            </c:ext>
          </c:extLst>
        </c:ser>
        <c:ser>
          <c:idx val="0"/>
          <c:order val="3"/>
          <c:tx>
            <c:strRef>
              <c:f>Sheet1!$B$1</c:f>
              <c:strCache>
                <c:ptCount val="1"/>
                <c:pt idx="0">
                  <c:v>West</c:v>
                </c:pt>
              </c:strCache>
            </c:strRef>
          </c:tx>
          <c:spPr>
            <a:solidFill>
              <a:schemeClr val="accent1"/>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Sheet1!$B$2:$B$20</c:f>
              <c:numCache>
                <c:formatCode>0.00%</c:formatCode>
                <c:ptCount val="19"/>
                <c:pt idx="0">
                  <c:v>0.48470000000000002</c:v>
                </c:pt>
                <c:pt idx="1">
                  <c:v>0.4849</c:v>
                </c:pt>
                <c:pt idx="2">
                  <c:v>0.48459999999999998</c:v>
                </c:pt>
                <c:pt idx="3">
                  <c:v>0.48499999999999999</c:v>
                </c:pt>
                <c:pt idx="4">
                  <c:v>0.48530000000000001</c:v>
                </c:pt>
                <c:pt idx="5">
                  <c:v>0.4854</c:v>
                </c:pt>
                <c:pt idx="6">
                  <c:v>0.48559999999999998</c:v>
                </c:pt>
                <c:pt idx="7">
                  <c:v>0.48599999999999999</c:v>
                </c:pt>
                <c:pt idx="8">
                  <c:v>0.48580000000000001</c:v>
                </c:pt>
                <c:pt idx="9">
                  <c:v>0.48570000000000002</c:v>
                </c:pt>
                <c:pt idx="10">
                  <c:v>0.4859</c:v>
                </c:pt>
                <c:pt idx="11">
                  <c:v>0.48630000000000001</c:v>
                </c:pt>
                <c:pt idx="12">
                  <c:v>0.48599999999999999</c:v>
                </c:pt>
                <c:pt idx="13">
                  <c:v>0.4864</c:v>
                </c:pt>
                <c:pt idx="14">
                  <c:v>0.48649999999999999</c:v>
                </c:pt>
                <c:pt idx="15">
                  <c:v>0.48680000000000001</c:v>
                </c:pt>
                <c:pt idx="16">
                  <c:v>0.4869</c:v>
                </c:pt>
                <c:pt idx="17">
                  <c:v>0.48699999999999999</c:v>
                </c:pt>
                <c:pt idx="18">
                  <c:v>0.48680000000000001</c:v>
                </c:pt>
              </c:numCache>
            </c:numRef>
          </c:val>
          <c:extLst>
            <c:ext xmlns:c16="http://schemas.microsoft.com/office/drawing/2014/chart" uri="{C3380CC4-5D6E-409C-BE32-E72D297353CC}">
              <c16:uniqueId val="{00000001-B5A9-42FE-834D-B4782D1A6631}"/>
            </c:ext>
          </c:extLst>
        </c:ser>
        <c:dLbls>
          <c:showLegendKey val="0"/>
          <c:showVal val="0"/>
          <c:showCatName val="0"/>
          <c:showSerName val="0"/>
          <c:showPercent val="0"/>
          <c:showBubbleSize val="0"/>
        </c:dLbls>
        <c:gapWidth val="150"/>
        <c:overlap val="100"/>
        <c:axId val="514429984"/>
        <c:axId val="514432280"/>
      </c:barChart>
      <c:catAx>
        <c:axId val="51442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514432280"/>
        <c:crosses val="autoZero"/>
        <c:auto val="1"/>
        <c:lblAlgn val="ctr"/>
        <c:lblOffset val="100"/>
        <c:noMultiLvlLbl val="0"/>
      </c:catAx>
      <c:valAx>
        <c:axId val="514432280"/>
        <c:scaling>
          <c:orientation val="minMax"/>
        </c:scaling>
        <c:delete val="1"/>
        <c:axPos val="l"/>
        <c:numFmt formatCode="0.00%" sourceLinked="1"/>
        <c:majorTickMark val="none"/>
        <c:minorTickMark val="none"/>
        <c:tickLblPos val="nextTo"/>
        <c:crossAx val="5144299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6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6298379906907229E-2"/>
          <c:y val="0"/>
          <c:w val="0.89736863815878953"/>
          <c:h val="0.7523331253790011"/>
        </c:manualLayout>
      </c:layout>
      <c:barChart>
        <c:barDir val="col"/>
        <c:grouping val="stacked"/>
        <c:varyColors val="0"/>
        <c:ser>
          <c:idx val="3"/>
          <c:order val="0"/>
          <c:tx>
            <c:strRef>
              <c:f>Sheet1!$E$1</c:f>
              <c:strCache>
                <c:ptCount val="1"/>
                <c:pt idx="0">
                  <c:v>East</c:v>
                </c:pt>
              </c:strCache>
            </c:strRef>
          </c:tx>
          <c:spPr>
            <a:solidFill>
              <a:schemeClr val="accent1">
                <a:lumMod val="60000"/>
              </a:schemeClr>
            </a:solidFill>
            <a:ln>
              <a:noFill/>
            </a:ln>
            <a:effectLst/>
          </c:spPr>
          <c:invertIfNegative val="0"/>
          <c:val>
            <c:numRef>
              <c:f>Sheet1!$E$2:$E$20</c:f>
              <c:numCache>
                <c:formatCode>0.00%</c:formatCode>
                <c:ptCount val="19"/>
                <c:pt idx="0">
                  <c:v>6.6100000000000048E-2</c:v>
                </c:pt>
                <c:pt idx="1">
                  <c:v>6.6200000000000037E-2</c:v>
                </c:pt>
                <c:pt idx="2">
                  <c:v>6.6500000000000004E-2</c:v>
                </c:pt>
                <c:pt idx="3">
                  <c:v>6.5699999999999981E-2</c:v>
                </c:pt>
                <c:pt idx="4">
                  <c:v>6.5100000000000047E-2</c:v>
                </c:pt>
                <c:pt idx="5">
                  <c:v>6.5200000000000036E-2</c:v>
                </c:pt>
                <c:pt idx="6">
                  <c:v>6.4400000000000013E-2</c:v>
                </c:pt>
                <c:pt idx="7">
                  <c:v>6.3699999999999979E-2</c:v>
                </c:pt>
                <c:pt idx="8">
                  <c:v>6.3900000000000068E-2</c:v>
                </c:pt>
                <c:pt idx="9">
                  <c:v>6.3799999999999968E-2</c:v>
                </c:pt>
                <c:pt idx="10">
                  <c:v>6.3399999999999901E-2</c:v>
                </c:pt>
                <c:pt idx="11">
                  <c:v>6.2499999999999889E-2</c:v>
                </c:pt>
                <c:pt idx="12">
                  <c:v>6.2599999999999878E-2</c:v>
                </c:pt>
                <c:pt idx="13">
                  <c:v>6.1799999999999966E-2</c:v>
                </c:pt>
                <c:pt idx="14">
                  <c:v>6.1599999999999988E-2</c:v>
                </c:pt>
                <c:pt idx="15">
                  <c:v>6.0699999999999976E-2</c:v>
                </c:pt>
                <c:pt idx="16">
                  <c:v>6.0299999999999909E-2</c:v>
                </c:pt>
                <c:pt idx="17">
                  <c:v>5.9999999999999942E-2</c:v>
                </c:pt>
                <c:pt idx="18">
                  <c:v>5.9699999999999864E-2</c:v>
                </c:pt>
              </c:numCache>
            </c:numRef>
          </c:val>
          <c:extLst>
            <c:ext xmlns:c16="http://schemas.microsoft.com/office/drawing/2014/chart" uri="{C3380CC4-5D6E-409C-BE32-E72D297353CC}">
              <c16:uniqueId val="{00000001-E28A-41CC-AB0E-0D2EFD8B3DF3}"/>
            </c:ext>
          </c:extLst>
        </c:ser>
        <c:ser>
          <c:idx val="2"/>
          <c:order val="1"/>
          <c:tx>
            <c:strRef>
              <c:f>Sheet1!$D$1</c:f>
              <c:strCache>
                <c:ptCount val="1"/>
                <c:pt idx="0">
                  <c:v>North</c:v>
                </c:pt>
              </c:strCache>
            </c:strRef>
          </c:tx>
          <c:spPr>
            <a:solidFill>
              <a:schemeClr val="accent5"/>
            </a:solidFill>
            <a:ln>
              <a:noFill/>
            </a:ln>
            <a:effectLst/>
          </c:spPr>
          <c:invertIfNegative val="0"/>
          <c:val>
            <c:numRef>
              <c:f>Sheet1!$D$2:$D$20</c:f>
              <c:numCache>
                <c:formatCode>0.00%</c:formatCode>
                <c:ptCount val="19"/>
                <c:pt idx="0">
                  <c:v>9.7199999999999995E-2</c:v>
                </c:pt>
                <c:pt idx="1">
                  <c:v>9.7100000000000006E-2</c:v>
                </c:pt>
                <c:pt idx="2">
                  <c:v>9.6799999999999997E-2</c:v>
                </c:pt>
                <c:pt idx="3">
                  <c:v>9.7000000000000003E-2</c:v>
                </c:pt>
                <c:pt idx="4">
                  <c:v>9.7199999999999995E-2</c:v>
                </c:pt>
                <c:pt idx="5">
                  <c:v>9.6799999999999997E-2</c:v>
                </c:pt>
                <c:pt idx="6">
                  <c:v>9.7000000000000003E-2</c:v>
                </c:pt>
                <c:pt idx="7">
                  <c:v>9.7100000000000006E-2</c:v>
                </c:pt>
                <c:pt idx="8">
                  <c:v>9.7199999999999995E-2</c:v>
                </c:pt>
                <c:pt idx="9">
                  <c:v>9.7000000000000003E-2</c:v>
                </c:pt>
                <c:pt idx="10">
                  <c:v>9.7299999999999998E-2</c:v>
                </c:pt>
                <c:pt idx="11">
                  <c:v>9.7500000000000003E-2</c:v>
                </c:pt>
                <c:pt idx="12">
                  <c:v>9.7600000000000006E-2</c:v>
                </c:pt>
                <c:pt idx="13">
                  <c:v>9.7699999999999995E-2</c:v>
                </c:pt>
                <c:pt idx="14">
                  <c:v>9.8000000000000004E-2</c:v>
                </c:pt>
                <c:pt idx="15">
                  <c:v>9.8299999999999998E-2</c:v>
                </c:pt>
                <c:pt idx="16">
                  <c:v>9.8500000000000004E-2</c:v>
                </c:pt>
                <c:pt idx="17">
                  <c:v>9.8599999999999993E-2</c:v>
                </c:pt>
                <c:pt idx="18">
                  <c:v>9.8799999999999999E-2</c:v>
                </c:pt>
              </c:numCache>
            </c:numRef>
          </c:val>
          <c:extLst>
            <c:ext xmlns:c16="http://schemas.microsoft.com/office/drawing/2014/chart" uri="{C3380CC4-5D6E-409C-BE32-E72D297353CC}">
              <c16:uniqueId val="{00000000-E28A-41CC-AB0E-0D2EFD8B3DF3}"/>
            </c:ext>
          </c:extLst>
        </c:ser>
        <c:ser>
          <c:idx val="1"/>
          <c:order val="2"/>
          <c:tx>
            <c:strRef>
              <c:f>Sheet1!$C$1</c:f>
              <c:strCache>
                <c:ptCount val="1"/>
                <c:pt idx="0">
                  <c:v>South</c:v>
                </c:pt>
              </c:strCache>
            </c:strRef>
          </c:tx>
          <c:spPr>
            <a:solidFill>
              <a:schemeClr val="accent3"/>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Sheet1!$C$2:$C$20</c:f>
              <c:numCache>
                <c:formatCode>0.00%</c:formatCode>
                <c:ptCount val="19"/>
                <c:pt idx="0">
                  <c:v>0.29189999999999999</c:v>
                </c:pt>
                <c:pt idx="1">
                  <c:v>0.29170000000000001</c:v>
                </c:pt>
                <c:pt idx="2">
                  <c:v>0.29199999999999998</c:v>
                </c:pt>
                <c:pt idx="3">
                  <c:v>0.29220000000000002</c:v>
                </c:pt>
                <c:pt idx="4">
                  <c:v>0.2923</c:v>
                </c:pt>
                <c:pt idx="5">
                  <c:v>0.29249999999999998</c:v>
                </c:pt>
                <c:pt idx="6">
                  <c:v>0.29289999999999999</c:v>
                </c:pt>
                <c:pt idx="7">
                  <c:v>0.29310000000000003</c:v>
                </c:pt>
                <c:pt idx="8">
                  <c:v>0.29299999999999998</c:v>
                </c:pt>
                <c:pt idx="9">
                  <c:v>0.29339999999999999</c:v>
                </c:pt>
                <c:pt idx="10">
                  <c:v>0.29330000000000001</c:v>
                </c:pt>
                <c:pt idx="11">
                  <c:v>0.29360000000000003</c:v>
                </c:pt>
                <c:pt idx="12">
                  <c:v>0.29370000000000002</c:v>
                </c:pt>
                <c:pt idx="13">
                  <c:v>0.29399999999999998</c:v>
                </c:pt>
                <c:pt idx="14">
                  <c:v>0.29380000000000001</c:v>
                </c:pt>
                <c:pt idx="15">
                  <c:v>0.29410000000000003</c:v>
                </c:pt>
                <c:pt idx="16">
                  <c:v>0.29420000000000002</c:v>
                </c:pt>
                <c:pt idx="17">
                  <c:v>0.29430000000000001</c:v>
                </c:pt>
                <c:pt idx="18">
                  <c:v>0.29460000000000003</c:v>
                </c:pt>
              </c:numCache>
            </c:numRef>
          </c:val>
          <c:extLst>
            <c:ext xmlns:c16="http://schemas.microsoft.com/office/drawing/2014/chart" uri="{C3380CC4-5D6E-409C-BE32-E72D297353CC}">
              <c16:uniqueId val="{00000000-B5A9-42FE-834D-B4782D1A6631}"/>
            </c:ext>
          </c:extLst>
        </c:ser>
        <c:ser>
          <c:idx val="0"/>
          <c:order val="3"/>
          <c:tx>
            <c:strRef>
              <c:f>Sheet1!$B$1</c:f>
              <c:strCache>
                <c:ptCount val="1"/>
                <c:pt idx="0">
                  <c:v>West</c:v>
                </c:pt>
              </c:strCache>
            </c:strRef>
          </c:tx>
          <c:spPr>
            <a:solidFill>
              <a:schemeClr val="accent1"/>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Sheet1!$B$2:$B$20</c:f>
              <c:numCache>
                <c:formatCode>0.00%</c:formatCode>
                <c:ptCount val="19"/>
                <c:pt idx="0">
                  <c:v>0.54480000000000006</c:v>
                </c:pt>
                <c:pt idx="1">
                  <c:v>0.54500000000000004</c:v>
                </c:pt>
                <c:pt idx="2">
                  <c:v>0.54469999999999996</c:v>
                </c:pt>
                <c:pt idx="3">
                  <c:v>0.54510000000000003</c:v>
                </c:pt>
                <c:pt idx="4">
                  <c:v>0.5454</c:v>
                </c:pt>
                <c:pt idx="5">
                  <c:v>0.54549999999999998</c:v>
                </c:pt>
                <c:pt idx="6">
                  <c:v>0.54569999999999996</c:v>
                </c:pt>
                <c:pt idx="7">
                  <c:v>0.54610000000000003</c:v>
                </c:pt>
                <c:pt idx="8">
                  <c:v>0.54590000000000005</c:v>
                </c:pt>
                <c:pt idx="9">
                  <c:v>0.54580000000000006</c:v>
                </c:pt>
                <c:pt idx="10">
                  <c:v>0.54600000000000004</c:v>
                </c:pt>
                <c:pt idx="11">
                  <c:v>0.5464</c:v>
                </c:pt>
                <c:pt idx="12">
                  <c:v>0.54610000000000003</c:v>
                </c:pt>
                <c:pt idx="13">
                  <c:v>0.54649999999999999</c:v>
                </c:pt>
                <c:pt idx="14">
                  <c:v>0.54659999999999997</c:v>
                </c:pt>
                <c:pt idx="15">
                  <c:v>0.54690000000000005</c:v>
                </c:pt>
                <c:pt idx="16">
                  <c:v>0.54700000000000004</c:v>
                </c:pt>
                <c:pt idx="17">
                  <c:v>0.54710000000000003</c:v>
                </c:pt>
                <c:pt idx="18">
                  <c:v>0.54690000000000005</c:v>
                </c:pt>
              </c:numCache>
            </c:numRef>
          </c:val>
          <c:extLst>
            <c:ext xmlns:c16="http://schemas.microsoft.com/office/drawing/2014/chart" uri="{C3380CC4-5D6E-409C-BE32-E72D297353CC}">
              <c16:uniqueId val="{00000001-B5A9-42FE-834D-B4782D1A6631}"/>
            </c:ext>
          </c:extLst>
        </c:ser>
        <c:dLbls>
          <c:showLegendKey val="0"/>
          <c:showVal val="0"/>
          <c:showCatName val="0"/>
          <c:showSerName val="0"/>
          <c:showPercent val="0"/>
          <c:showBubbleSize val="0"/>
        </c:dLbls>
        <c:gapWidth val="150"/>
        <c:overlap val="100"/>
        <c:axId val="514429984"/>
        <c:axId val="514432280"/>
      </c:barChart>
      <c:catAx>
        <c:axId val="51442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514432280"/>
        <c:crosses val="autoZero"/>
        <c:auto val="1"/>
        <c:lblAlgn val="ctr"/>
        <c:lblOffset val="100"/>
        <c:noMultiLvlLbl val="0"/>
      </c:catAx>
      <c:valAx>
        <c:axId val="514432280"/>
        <c:scaling>
          <c:orientation val="minMax"/>
        </c:scaling>
        <c:delete val="1"/>
        <c:axPos val="l"/>
        <c:numFmt formatCode="0.00%" sourceLinked="1"/>
        <c:majorTickMark val="none"/>
        <c:minorTickMark val="none"/>
        <c:tickLblPos val="nextTo"/>
        <c:crossAx val="5144299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6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9.4373075232979803E-2"/>
          <c:y val="0.12552268977772404"/>
          <c:w val="0.78517580888697647"/>
          <c:h val="0.72603724794837632"/>
        </c:manualLayout>
      </c:layout>
      <c:pie3DChart>
        <c:varyColors val="1"/>
        <c:ser>
          <c:idx val="0"/>
          <c:order val="0"/>
          <c:tx>
            <c:strRef>
              <c:f>Sheet1!$B$1</c:f>
              <c:strCache>
                <c:ptCount val="1"/>
                <c:pt idx="0">
                  <c:v>Column1</c:v>
                </c:pt>
              </c:strCache>
            </c:strRef>
          </c:tx>
          <c:dPt>
            <c:idx val="0"/>
            <c:bubble3D val="0"/>
            <c:spPr>
              <a:solidFill>
                <a:schemeClr val="accent1">
                  <a:shade val="42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1-EF55-42E5-BBDB-E20F5C4E1E7D}"/>
              </c:ext>
            </c:extLst>
          </c:dPt>
          <c:dPt>
            <c:idx val="1"/>
            <c:bubble3D val="0"/>
            <c:spPr>
              <a:solidFill>
                <a:schemeClr val="accent1">
                  <a:shade val="55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3-EF55-42E5-BBDB-E20F5C4E1E7D}"/>
              </c:ext>
            </c:extLst>
          </c:dPt>
          <c:dPt>
            <c:idx val="2"/>
            <c:bubble3D val="0"/>
            <c:spPr>
              <a:solidFill>
                <a:schemeClr val="accent1">
                  <a:shade val="68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5-EF55-42E5-BBDB-E20F5C4E1E7D}"/>
              </c:ext>
            </c:extLst>
          </c:dPt>
          <c:dPt>
            <c:idx val="3"/>
            <c:bubble3D val="0"/>
            <c:spPr>
              <a:solidFill>
                <a:schemeClr val="accent1">
                  <a:shade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7-EF55-42E5-BBDB-E20F5C4E1E7D}"/>
              </c:ext>
            </c:extLst>
          </c:dPt>
          <c:dPt>
            <c:idx val="4"/>
            <c:bubble3D val="0"/>
            <c:spPr>
              <a:solidFill>
                <a:schemeClr val="accent1">
                  <a:shade val="93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9-EF55-42E5-BBDB-E20F5C4E1E7D}"/>
              </c:ext>
            </c:extLst>
          </c:dPt>
          <c:dPt>
            <c:idx val="5"/>
            <c:bubble3D val="0"/>
            <c:spPr>
              <a:solidFill>
                <a:schemeClr val="accent1">
                  <a:tint val="94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B-EF55-42E5-BBDB-E20F5C4E1E7D}"/>
              </c:ext>
            </c:extLst>
          </c:dPt>
          <c:dPt>
            <c:idx val="6"/>
            <c:bubble3D val="0"/>
            <c:spPr>
              <a:solidFill>
                <a:schemeClr val="accent1">
                  <a:tint val="81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EF55-42E5-BBDB-E20F5C4E1E7D}"/>
              </c:ext>
            </c:extLst>
          </c:dPt>
          <c:dPt>
            <c:idx val="7"/>
            <c:bubble3D val="0"/>
            <c:spPr>
              <a:solidFill>
                <a:schemeClr val="accent1">
                  <a:tint val="69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EF55-42E5-BBDB-E20F5C4E1E7D}"/>
              </c:ext>
            </c:extLst>
          </c:dPt>
          <c:dPt>
            <c:idx val="8"/>
            <c:bubble3D val="0"/>
            <c:spPr>
              <a:solidFill>
                <a:schemeClr val="accent1">
                  <a:tint val="56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EF55-42E5-BBDB-E20F5C4E1E7D}"/>
              </c:ext>
            </c:extLst>
          </c:dPt>
          <c:dPt>
            <c:idx val="9"/>
            <c:bubble3D val="0"/>
            <c:spPr>
              <a:solidFill>
                <a:schemeClr val="accent1">
                  <a:tint val="43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EF55-42E5-BBDB-E20F5C4E1E7D}"/>
              </c:ext>
            </c:extLst>
          </c:dPt>
          <c:dLbls>
            <c:dLbl>
              <c:idx val="0"/>
              <c:layout>
                <c:manualLayout>
                  <c:x val="7.7579068169206872E-2"/>
                  <c:y val="0"/>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F55-42E5-BBDB-E20F5C4E1E7D}"/>
                </c:ext>
              </c:extLst>
            </c:dLbl>
            <c:dLbl>
              <c:idx val="1"/>
              <c:layout>
                <c:manualLayout>
                  <c:x val="9.5443081411122344E-2"/>
                  <c:y val="1.8197909235158721E-2"/>
                </c:manualLayout>
              </c:layout>
              <c:showLegendKey val="0"/>
              <c:showVal val="1"/>
              <c:showCatName val="1"/>
              <c:showSerName val="0"/>
              <c:showPercent val="0"/>
              <c:showBubbleSize val="0"/>
              <c:extLst>
                <c:ext xmlns:c15="http://schemas.microsoft.com/office/drawing/2012/chart" uri="{CE6537A1-D6FC-4f65-9D91-7224C49458BB}">
                  <c15:layout>
                    <c:manualLayout>
                      <c:w val="0.16896180282137499"/>
                      <c:h val="0.24165816276390209"/>
                    </c:manualLayout>
                  </c15:layout>
                </c:ext>
                <c:ext xmlns:c16="http://schemas.microsoft.com/office/drawing/2014/chart" uri="{C3380CC4-5D6E-409C-BE32-E72D297353CC}">
                  <c16:uniqueId val="{00000003-EF55-42E5-BBDB-E20F5C4E1E7D}"/>
                </c:ext>
              </c:extLst>
            </c:dLbl>
            <c:dLbl>
              <c:idx val="2"/>
              <c:layout>
                <c:manualLayout>
                  <c:x val="3.3373020637082848E-2"/>
                  <c:y val="-0.10508645826305772"/>
                </c:manualLayout>
              </c:layout>
              <c:showLegendKey val="0"/>
              <c:showVal val="1"/>
              <c:showCatName val="1"/>
              <c:showSerName val="0"/>
              <c:showPercent val="0"/>
              <c:showBubbleSize val="0"/>
              <c:extLst>
                <c:ext xmlns:c15="http://schemas.microsoft.com/office/drawing/2012/chart" uri="{CE6537A1-D6FC-4f65-9D91-7224C49458BB}">
                  <c15:layout>
                    <c:manualLayout>
                      <c:w val="0.21865239272297182"/>
                      <c:h val="0.28029837410337166"/>
                    </c:manualLayout>
                  </c15:layout>
                </c:ext>
                <c:ext xmlns:c16="http://schemas.microsoft.com/office/drawing/2014/chart" uri="{C3380CC4-5D6E-409C-BE32-E72D297353CC}">
                  <c16:uniqueId val="{00000005-EF55-42E5-BBDB-E20F5C4E1E7D}"/>
                </c:ext>
              </c:extLst>
            </c:dLbl>
            <c:dLbl>
              <c:idx val="3"/>
              <c:delete val="1"/>
              <c:extLst>
                <c:ext xmlns:c15="http://schemas.microsoft.com/office/drawing/2012/chart" uri="{CE6537A1-D6FC-4f65-9D91-7224C49458BB}"/>
                <c:ext xmlns:c16="http://schemas.microsoft.com/office/drawing/2014/chart" uri="{C3380CC4-5D6E-409C-BE32-E72D297353CC}">
                  <c16:uniqueId val="{00000007-EF55-42E5-BBDB-E20F5C4E1E7D}"/>
                </c:ext>
              </c:extLst>
            </c:dLbl>
            <c:dLbl>
              <c:idx val="4"/>
              <c:layout>
                <c:manualLayout>
                  <c:x val="5.3343422951960241E-2"/>
                  <c:y val="-1.8552762356245974E-2"/>
                </c:manualLayout>
              </c:layout>
              <c:showLegendKey val="0"/>
              <c:showVal val="1"/>
              <c:showCatName val="1"/>
              <c:showSerName val="0"/>
              <c:showPercent val="0"/>
              <c:showBubbleSize val="0"/>
              <c:extLst>
                <c:ext xmlns:c15="http://schemas.microsoft.com/office/drawing/2012/chart" uri="{CE6537A1-D6FC-4f65-9D91-7224C49458BB}">
                  <c15:layout>
                    <c:manualLayout>
                      <c:w val="0.21698359791010663"/>
                      <c:h val="0.20455263805141014"/>
                    </c:manualLayout>
                  </c15:layout>
                </c:ext>
                <c:ext xmlns:c16="http://schemas.microsoft.com/office/drawing/2014/chart" uri="{C3380CC4-5D6E-409C-BE32-E72D297353CC}">
                  <c16:uniqueId val="{00000009-EF55-42E5-BBDB-E20F5C4E1E7D}"/>
                </c:ext>
              </c:extLst>
            </c:dLbl>
            <c:dLbl>
              <c:idx val="5"/>
              <c:layout>
                <c:manualLayout>
                  <c:x val="5.607678949721745E-2"/>
                  <c:y val="4.9309709748208336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B-EF55-42E5-BBDB-E20F5C4E1E7D}"/>
                </c:ext>
              </c:extLst>
            </c:dLbl>
            <c:dLbl>
              <c:idx val="6"/>
              <c:layout>
                <c:manualLayout>
                  <c:x val="-2.0503321349941817E-2"/>
                  <c:y val="6.4368125052789715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D-EF55-42E5-BBDB-E20F5C4E1E7D}"/>
                </c:ext>
              </c:extLst>
            </c:dLbl>
            <c:dLbl>
              <c:idx val="7"/>
              <c:layout>
                <c:manualLayout>
                  <c:x val="1.1816386586794195E-7"/>
                  <c:y val="-0.18677332800699506"/>
                </c:manualLayout>
              </c:layout>
              <c:showLegendKey val="0"/>
              <c:showVal val="1"/>
              <c:showCatName val="1"/>
              <c:showSerName val="0"/>
              <c:showPercent val="0"/>
              <c:showBubbleSize val="0"/>
              <c:extLst>
                <c:ext xmlns:c15="http://schemas.microsoft.com/office/drawing/2012/chart" uri="{CE6537A1-D6FC-4f65-9D91-7224C49458BB}">
                  <c15:layout>
                    <c:manualLayout>
                      <c:w val="0.23261856798628919"/>
                      <c:h val="0.15435898280396648"/>
                    </c:manualLayout>
                  </c15:layout>
                </c:ext>
                <c:ext xmlns:c16="http://schemas.microsoft.com/office/drawing/2014/chart" uri="{C3380CC4-5D6E-409C-BE32-E72D297353CC}">
                  <c16:uniqueId val="{0000000F-EF55-42E5-BBDB-E20F5C4E1E7D}"/>
                </c:ext>
              </c:extLst>
            </c:dLbl>
            <c:dLbl>
              <c:idx val="8"/>
              <c:layout>
                <c:manualLayout>
                  <c:x val="1.1331914736735635E-4"/>
                  <c:y val="-0.23030180045461576"/>
                </c:manualLayout>
              </c:layout>
              <c:showLegendKey val="0"/>
              <c:showVal val="1"/>
              <c:showCatName val="1"/>
              <c:showSerName val="0"/>
              <c:showPercent val="0"/>
              <c:showBubbleSize val="0"/>
              <c:extLst>
                <c:ext xmlns:c15="http://schemas.microsoft.com/office/drawing/2012/chart" uri="{CE6537A1-D6FC-4f65-9D91-7224C49458BB}">
                  <c15:layout>
                    <c:manualLayout>
                      <c:w val="0.24872655657155215"/>
                      <c:h val="0.120626687610792"/>
                    </c:manualLayout>
                  </c15:layout>
                </c:ext>
                <c:ext xmlns:c16="http://schemas.microsoft.com/office/drawing/2014/chart" uri="{C3380CC4-5D6E-409C-BE32-E72D297353CC}">
                  <c16:uniqueId val="{00000011-EF55-42E5-BBDB-E20F5C4E1E7D}"/>
                </c:ext>
              </c:extLst>
            </c:dLbl>
            <c:dLbl>
              <c:idx val="9"/>
              <c:layout>
                <c:manualLayout>
                  <c:x val="3.3015102287368848E-2"/>
                  <c:y val="1.0433106733762946E-3"/>
                </c:manualLayout>
              </c:layout>
              <c:showLegendKey val="0"/>
              <c:showVal val="1"/>
              <c:showCatName val="1"/>
              <c:showSerName val="0"/>
              <c:showPercent val="0"/>
              <c:showBubbleSize val="0"/>
              <c:extLst>
                <c:ext xmlns:c15="http://schemas.microsoft.com/office/drawing/2012/chart" uri="{CE6537A1-D6FC-4f65-9D91-7224C49458BB}">
                  <c15:layout>
                    <c:manualLayout>
                      <c:w val="0.12380619046313616"/>
                      <c:h val="0.18046777928348356"/>
                    </c:manualLayout>
                  </c15:layout>
                </c:ext>
                <c:ext xmlns:c16="http://schemas.microsoft.com/office/drawing/2014/chart" uri="{C3380CC4-5D6E-409C-BE32-E72D297353CC}">
                  <c16:uniqueId val="{00000013-EF55-42E5-BBDB-E20F5C4E1E7D}"/>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Sheet1!$A$2:$A$11</c:f>
              <c:strCache>
                <c:ptCount val="10"/>
                <c:pt idx="0">
                  <c:v>Andhra Pradesh</c:v>
                </c:pt>
                <c:pt idx="1">
                  <c:v>Uttar Pradesh</c:v>
                </c:pt>
                <c:pt idx="2">
                  <c:v>Maharashtra</c:v>
                </c:pt>
                <c:pt idx="3">
                  <c:v>Gujarat</c:v>
                </c:pt>
                <c:pt idx="4">
                  <c:v>Madhya Pradesh</c:v>
                </c:pt>
                <c:pt idx="5">
                  <c:v>Karnataka</c:v>
                </c:pt>
                <c:pt idx="6">
                  <c:v>Tamil Nadu</c:v>
                </c:pt>
                <c:pt idx="7">
                  <c:v>Bihar</c:v>
                </c:pt>
                <c:pt idx="8">
                  <c:v>West Bengal</c:v>
                </c:pt>
                <c:pt idx="9">
                  <c:v>Others</c:v>
                </c:pt>
              </c:strCache>
            </c:strRef>
          </c:cat>
          <c:val>
            <c:numRef>
              <c:f>Sheet1!$B$2:$B$11</c:f>
              <c:numCache>
                <c:formatCode>0%</c:formatCode>
                <c:ptCount val="10"/>
                <c:pt idx="0">
                  <c:v>0.17</c:v>
                </c:pt>
                <c:pt idx="1">
                  <c:v>0.11</c:v>
                </c:pt>
                <c:pt idx="2">
                  <c:v>0.12</c:v>
                </c:pt>
                <c:pt idx="3">
                  <c:v>0.08</c:v>
                </c:pt>
                <c:pt idx="4">
                  <c:v>0.08</c:v>
                </c:pt>
                <c:pt idx="5">
                  <c:v>7.0000000000000007E-2</c:v>
                </c:pt>
                <c:pt idx="6">
                  <c:v>0.05</c:v>
                </c:pt>
                <c:pt idx="7">
                  <c:v>0.05</c:v>
                </c:pt>
                <c:pt idx="8">
                  <c:v>0.04</c:v>
                </c:pt>
                <c:pt idx="9">
                  <c:v>0.22999999999999976</c:v>
                </c:pt>
              </c:numCache>
            </c:numRef>
          </c:val>
          <c:extLst>
            <c:ext xmlns:c16="http://schemas.microsoft.com/office/drawing/2014/chart" uri="{C3380CC4-5D6E-409C-BE32-E72D297353CC}">
              <c16:uniqueId val="{00000014-EF55-42E5-BBDB-E20F5C4E1E7D}"/>
            </c:ext>
          </c:extLst>
        </c:ser>
        <c:dLbls>
          <c:showLegendKey val="0"/>
          <c:showVal val="0"/>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914019330338751E-2"/>
          <c:y val="0.25476560858819375"/>
          <c:w val="0.95804792260294591"/>
          <c:h val="0.56693605322477425"/>
        </c:manualLayout>
      </c:layout>
      <c:barChart>
        <c:barDir val="col"/>
        <c:grouping val="clustered"/>
        <c:varyColors val="0"/>
        <c:ser>
          <c:idx val="0"/>
          <c:order val="0"/>
          <c:tx>
            <c:strRef>
              <c:f>Sheet1!$B$1</c:f>
              <c:strCache>
                <c:ptCount val="1"/>
                <c:pt idx="0">
                  <c:v>Value (USD Million)</c:v>
                </c:pt>
              </c:strCache>
            </c:strRef>
          </c:tx>
          <c:spPr>
            <a:solidFill>
              <a:schemeClr val="bg1">
                <a:lumMod val="75000"/>
              </a:schemeClr>
            </a:solidFill>
            <a:ln>
              <a:noFill/>
            </a:ln>
            <a:effectLst>
              <a:innerShdw blurRad="63500" dist="50800" dir="16200000">
                <a:prstClr val="black">
                  <a:alpha val="50000"/>
                </a:prstClr>
              </a:inn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Sheet1!$B$2:$B$20</c:f>
              <c:numCache>
                <c:formatCode>0.00</c:formatCode>
                <c:ptCount val="19"/>
                <c:pt idx="0">
                  <c:v>140.567847</c:v>
                </c:pt>
                <c:pt idx="1">
                  <c:v>147.70650427000001</c:v>
                </c:pt>
                <c:pt idx="2">
                  <c:v>154.78676444000001</c:v>
                </c:pt>
                <c:pt idx="3">
                  <c:v>155.81779300000002</c:v>
                </c:pt>
                <c:pt idx="4">
                  <c:v>162.81543231999999</c:v>
                </c:pt>
                <c:pt idx="5">
                  <c:v>171.46242867274557</c:v>
                </c:pt>
                <c:pt idx="6">
                  <c:v>182.22801163798357</c:v>
                </c:pt>
                <c:pt idx="7">
                  <c:v>194.65776682894085</c:v>
                </c:pt>
                <c:pt idx="8">
                  <c:v>207.26188532650065</c:v>
                </c:pt>
                <c:pt idx="9">
                  <c:v>222.10264814583783</c:v>
                </c:pt>
                <c:pt idx="10">
                  <c:v>237.90595891867551</c:v>
                </c:pt>
                <c:pt idx="11">
                  <c:v>254.80679024246211</c:v>
                </c:pt>
                <c:pt idx="12">
                  <c:v>272.47898875725934</c:v>
                </c:pt>
                <c:pt idx="13">
                  <c:v>291.565284079771</c:v>
                </c:pt>
                <c:pt idx="14">
                  <c:v>310.36346817011014</c:v>
                </c:pt>
                <c:pt idx="15">
                  <c:v>330.16484097177687</c:v>
                </c:pt>
                <c:pt idx="16">
                  <c:v>349.32011248758317</c:v>
                </c:pt>
                <c:pt idx="17">
                  <c:v>371.41892516692457</c:v>
                </c:pt>
                <c:pt idx="18">
                  <c:v>391.7231699116125</c:v>
                </c:pt>
              </c:numCache>
            </c:numRef>
          </c:val>
          <c:extLst>
            <c:ext xmlns:c16="http://schemas.microsoft.com/office/drawing/2014/chart" uri="{C3380CC4-5D6E-409C-BE32-E72D297353CC}">
              <c16:uniqueId val="{00000000-F246-4B4B-8456-ED431222B3BB}"/>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0" sourceLinked="1"/>
        <c:majorTickMark val="out"/>
        <c:minorTickMark val="none"/>
        <c:tickLblPos val="none"/>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6968"/>
        <c:crosses val="autoZero"/>
        <c:auto val="1"/>
        <c:lblAlgn val="ctr"/>
        <c:lblOffset val="100"/>
        <c:noMultiLvlLbl val="0"/>
      </c:catAx>
      <c:spPr>
        <a:noFill/>
        <a:ln>
          <a:noFill/>
        </a:ln>
        <a:effectLst/>
      </c:spPr>
    </c:plotArea>
    <c:legend>
      <c:legendPos val="b"/>
      <c:layout>
        <c:manualLayout>
          <c:xMode val="edge"/>
          <c:yMode val="edge"/>
          <c:x val="0.41796675833345281"/>
          <c:y val="0.89340605446762067"/>
          <c:w val="0.18553013957968878"/>
          <c:h val="7.7349740045432103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legend>
    <c:plotVisOnly val="1"/>
    <c:dispBlanksAs val="gap"/>
    <c:showDLblsOverMax val="0"/>
  </c:chart>
  <c:spPr>
    <a:noFill/>
    <a:ln>
      <a:noFill/>
    </a:ln>
    <a:effectLst/>
  </c:spPr>
  <c:txPr>
    <a:bodyPr/>
    <a:lstStyle/>
    <a:p>
      <a:pPr>
        <a:defRPr sz="8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914019330338751E-2"/>
          <c:y val="0.25476560858819375"/>
          <c:w val="0.95804792260294591"/>
          <c:h val="0.48834277578382229"/>
        </c:manualLayout>
      </c:layout>
      <c:barChart>
        <c:barDir val="col"/>
        <c:grouping val="clustered"/>
        <c:varyColors val="0"/>
        <c:ser>
          <c:idx val="0"/>
          <c:order val="0"/>
          <c:tx>
            <c:strRef>
              <c:f>Sheet1!$B$1</c:f>
              <c:strCache>
                <c:ptCount val="1"/>
                <c:pt idx="0">
                  <c:v>Value (USD Million)</c:v>
                </c:pt>
              </c:strCache>
            </c:strRef>
          </c:tx>
          <c:spPr>
            <a:solidFill>
              <a:schemeClr val="bg1">
                <a:lumMod val="75000"/>
              </a:schemeClr>
            </a:solidFill>
            <a:ln>
              <a:noFill/>
            </a:ln>
            <a:effectLst>
              <a:innerShdw blurRad="63500" dist="50800" dir="16200000">
                <a:prstClr val="black">
                  <a:alpha val="50000"/>
                </a:prstClr>
              </a:inn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Sheet1!$B$2:$B$20</c:f>
              <c:numCache>
                <c:formatCode>0.00</c:formatCode>
                <c:ptCount val="19"/>
                <c:pt idx="0">
                  <c:v>105.33163200000001</c:v>
                </c:pt>
                <c:pt idx="1">
                  <c:v>109.94285000000001</c:v>
                </c:pt>
                <c:pt idx="2">
                  <c:v>112.97622699999999</c:v>
                </c:pt>
                <c:pt idx="3">
                  <c:v>117.534462</c:v>
                </c:pt>
                <c:pt idx="4">
                  <c:v>120.38068799999999</c:v>
                </c:pt>
                <c:pt idx="5">
                  <c:v>126.68778407199999</c:v>
                </c:pt>
                <c:pt idx="6">
                  <c:v>133.84402282581166</c:v>
                </c:pt>
                <c:pt idx="7">
                  <c:v>142.03223567057427</c:v>
                </c:pt>
                <c:pt idx="8">
                  <c:v>151.01016064923957</c:v>
                </c:pt>
                <c:pt idx="9">
                  <c:v>161.02283416419044</c:v>
                </c:pt>
                <c:pt idx="10">
                  <c:v>172.0837280702311</c:v>
                </c:pt>
                <c:pt idx="11">
                  <c:v>183.52398038100532</c:v>
                </c:pt>
                <c:pt idx="12">
                  <c:v>195.01556415341588</c:v>
                </c:pt>
                <c:pt idx="13">
                  <c:v>207.3362911048817</c:v>
                </c:pt>
                <c:pt idx="14">
                  <c:v>220.12774518953509</c:v>
                </c:pt>
                <c:pt idx="15">
                  <c:v>233.28727658933559</c:v>
                </c:pt>
                <c:pt idx="16">
                  <c:v>246.81640300490207</c:v>
                </c:pt>
                <c:pt idx="17">
                  <c:v>260.78451483422032</c:v>
                </c:pt>
                <c:pt idx="18">
                  <c:v>275.05315533157977</c:v>
                </c:pt>
              </c:numCache>
            </c:numRef>
          </c:val>
          <c:extLst>
            <c:ext xmlns:c16="http://schemas.microsoft.com/office/drawing/2014/chart" uri="{C3380CC4-5D6E-409C-BE32-E72D297353CC}">
              <c16:uniqueId val="{00000000-F246-4B4B-8456-ED431222B3BB}"/>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0" sourceLinked="1"/>
        <c:majorTickMark val="out"/>
        <c:minorTickMark val="none"/>
        <c:tickLblPos val="none"/>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6968"/>
        <c:crosses val="autoZero"/>
        <c:auto val="1"/>
        <c:lblAlgn val="ctr"/>
        <c:lblOffset val="100"/>
        <c:noMultiLvlLbl val="0"/>
      </c:catAx>
      <c:spPr>
        <a:noFill/>
        <a:ln>
          <a:noFill/>
        </a:ln>
        <a:effectLst/>
      </c:spPr>
    </c:plotArea>
    <c:legend>
      <c:legendPos val="b"/>
      <c:layout>
        <c:manualLayout>
          <c:xMode val="edge"/>
          <c:yMode val="edge"/>
          <c:x val="0.41796675833345281"/>
          <c:y val="0.83773593317171591"/>
          <c:w val="0.18553013957968878"/>
          <c:h val="7.7349740045432103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legend>
    <c:plotVisOnly val="1"/>
    <c:dispBlanksAs val="gap"/>
    <c:showDLblsOverMax val="0"/>
  </c:chart>
  <c:spPr>
    <a:noFill/>
    <a:ln>
      <a:noFill/>
    </a:ln>
    <a:effectLst/>
  </c:spPr>
  <c:txPr>
    <a:bodyPr/>
    <a:lstStyle/>
    <a:p>
      <a:pPr>
        <a:defRPr sz="8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7.6431771542781841E-3"/>
          <c:y val="3.870787541169305E-2"/>
          <c:w val="0.95436780434666446"/>
          <c:h val="0.64615872301585142"/>
        </c:manualLayout>
      </c:layout>
      <c:barChart>
        <c:barDir val="col"/>
        <c:grouping val="clustered"/>
        <c:varyColors val="0"/>
        <c:ser>
          <c:idx val="0"/>
          <c:order val="0"/>
          <c:tx>
            <c:strRef>
              <c:f>Sheet1!$B$1</c:f>
              <c:strCache>
                <c:ptCount val="1"/>
                <c:pt idx="0">
                  <c:v>Cotton</c:v>
                </c:pt>
              </c:strCache>
            </c:strRef>
          </c:tx>
          <c:spPr>
            <a:solidFill>
              <a:schemeClr val="accent1"/>
            </a:soli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2005</c:v>
                </c:pt>
                <c:pt idx="1">
                  <c:v>2010</c:v>
                </c:pt>
                <c:pt idx="2">
                  <c:v>2012</c:v>
                </c:pt>
                <c:pt idx="3">
                  <c:v>2016</c:v>
                </c:pt>
                <c:pt idx="4">
                  <c:v>2017</c:v>
                </c:pt>
                <c:pt idx="5">
                  <c:v>2018</c:v>
                </c:pt>
                <c:pt idx="6">
                  <c:v>2021</c:v>
                </c:pt>
              </c:numCache>
            </c:numRef>
          </c:cat>
          <c:val>
            <c:numRef>
              <c:f>Sheet1!$B$2:$B$8</c:f>
              <c:numCache>
                <c:formatCode>General</c:formatCode>
                <c:ptCount val="7"/>
                <c:pt idx="0">
                  <c:v>3.09</c:v>
                </c:pt>
                <c:pt idx="1">
                  <c:v>4.9400000000000004</c:v>
                </c:pt>
                <c:pt idx="2">
                  <c:v>6.14</c:v>
                </c:pt>
                <c:pt idx="3">
                  <c:v>8.15</c:v>
                </c:pt>
                <c:pt idx="4" formatCode="0.00">
                  <c:v>8.9</c:v>
                </c:pt>
                <c:pt idx="5" formatCode="0.00">
                  <c:v>9.7200000000000006</c:v>
                </c:pt>
                <c:pt idx="6" formatCode="0.00">
                  <c:v>10.95</c:v>
                </c:pt>
              </c:numCache>
            </c:numRef>
          </c:val>
          <c:extLst>
            <c:ext xmlns:c16="http://schemas.microsoft.com/office/drawing/2014/chart" uri="{C3380CC4-5D6E-409C-BE32-E72D297353CC}">
              <c16:uniqueId val="{00000000-EE9D-46BB-A19D-8B265BFC3121}"/>
            </c:ext>
          </c:extLst>
        </c:ser>
        <c:dLbls>
          <c:dLblPos val="outEnd"/>
          <c:showLegendKey val="0"/>
          <c:showVal val="1"/>
          <c:showCatName val="0"/>
          <c:showSerName val="0"/>
          <c:showPercent val="0"/>
          <c:showBubbleSize val="0"/>
        </c:dLbls>
        <c:gapWidth val="219"/>
        <c:overlap val="-27"/>
        <c:axId val="816580464"/>
        <c:axId val="725122576"/>
      </c:barChart>
      <c:catAx>
        <c:axId val="816580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725122576"/>
        <c:crosses val="autoZero"/>
        <c:auto val="1"/>
        <c:lblAlgn val="ctr"/>
        <c:lblOffset val="100"/>
        <c:noMultiLvlLbl val="0"/>
      </c:catAx>
      <c:valAx>
        <c:axId val="725122576"/>
        <c:scaling>
          <c:orientation val="minMax"/>
        </c:scaling>
        <c:delete val="1"/>
        <c:axPos val="l"/>
        <c:numFmt formatCode="General" sourceLinked="1"/>
        <c:majorTickMark val="none"/>
        <c:minorTickMark val="none"/>
        <c:tickLblPos val="nextTo"/>
        <c:crossAx val="81658046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rgbClr val="002060"/>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131080553981976"/>
          <c:y val="0"/>
          <c:w val="0.74989047791810814"/>
          <c:h val="0.69378003930581567"/>
        </c:manualLayout>
      </c:layout>
      <c:barChart>
        <c:barDir val="col"/>
        <c:grouping val="stacked"/>
        <c:varyColors val="0"/>
        <c:ser>
          <c:idx val="2"/>
          <c:order val="0"/>
          <c:tx>
            <c:strRef>
              <c:f>Sheet1!$D$1</c:f>
              <c:strCache>
                <c:ptCount val="1"/>
                <c:pt idx="0">
                  <c:v>Potassium Sulphate (0-0-50)</c:v>
                </c:pt>
              </c:strCache>
            </c:strRef>
          </c:tx>
          <c:spPr>
            <a:solidFill>
              <a:schemeClr val="accent5"/>
            </a:solidFill>
            <a:ln>
              <a:noFill/>
            </a:ln>
            <a:effectLst/>
          </c:spPr>
          <c:invertIfNegative val="0"/>
          <c:val>
            <c:numRef>
              <c:f>Sheet1!$D$2:$D$20</c:f>
              <c:numCache>
                <c:formatCode>0.00%</c:formatCode>
                <c:ptCount val="19"/>
                <c:pt idx="0">
                  <c:v>9.5700000000000021E-2</c:v>
                </c:pt>
                <c:pt idx="1">
                  <c:v>8.5200000000000012E-2</c:v>
                </c:pt>
                <c:pt idx="2">
                  <c:v>8.3899999999999988E-2</c:v>
                </c:pt>
                <c:pt idx="3">
                  <c:v>8.2799999999999999E-2</c:v>
                </c:pt>
                <c:pt idx="4">
                  <c:v>8.1700000000000009E-2</c:v>
                </c:pt>
                <c:pt idx="5">
                  <c:v>8.0100000000000018E-2</c:v>
                </c:pt>
                <c:pt idx="6">
                  <c:v>7.9500000000000029E-2</c:v>
                </c:pt>
                <c:pt idx="7">
                  <c:v>7.8399999999999984E-2</c:v>
                </c:pt>
                <c:pt idx="8">
                  <c:v>7.7299999999999994E-2</c:v>
                </c:pt>
                <c:pt idx="9">
                  <c:v>7.6200000000000004E-2</c:v>
                </c:pt>
                <c:pt idx="10">
                  <c:v>7.5200000000000003E-2</c:v>
                </c:pt>
                <c:pt idx="11">
                  <c:v>7.4100000000000013E-2</c:v>
                </c:pt>
                <c:pt idx="12">
                  <c:v>7.439999999999998E-2</c:v>
                </c:pt>
                <c:pt idx="13">
                  <c:v>7.4600000000000014E-2</c:v>
                </c:pt>
                <c:pt idx="14">
                  <c:v>7.4700000000000003E-2</c:v>
                </c:pt>
                <c:pt idx="15">
                  <c:v>7.489999999999998E-2</c:v>
                </c:pt>
                <c:pt idx="16">
                  <c:v>7.5200000000000003E-2</c:v>
                </c:pt>
                <c:pt idx="17">
                  <c:v>7.5500000000000025E-2</c:v>
                </c:pt>
                <c:pt idx="18">
                  <c:v>7.5799999999999992E-2</c:v>
                </c:pt>
              </c:numCache>
            </c:numRef>
          </c:val>
          <c:extLst>
            <c:ext xmlns:c16="http://schemas.microsoft.com/office/drawing/2014/chart" uri="{C3380CC4-5D6E-409C-BE32-E72D297353CC}">
              <c16:uniqueId val="{00000000-3391-4208-B9A3-0CA662781A20}"/>
            </c:ext>
          </c:extLst>
        </c:ser>
        <c:ser>
          <c:idx val="4"/>
          <c:order val="1"/>
          <c:tx>
            <c:strRef>
              <c:f>Sheet1!$F$1</c:f>
              <c:strCache>
                <c:ptCount val="1"/>
                <c:pt idx="0">
                  <c:v>Mono Potassium Phosphate (0- 52-34)</c:v>
                </c:pt>
              </c:strCache>
            </c:strRef>
          </c:tx>
          <c:spPr>
            <a:solidFill>
              <a:schemeClr val="accent3">
                <a:lumMod val="60000"/>
              </a:schemeClr>
            </a:solidFill>
            <a:ln>
              <a:noFill/>
            </a:ln>
            <a:effectLst/>
          </c:spPr>
          <c:invertIfNegative val="0"/>
          <c:val>
            <c:numRef>
              <c:f>Sheet1!$F$2:$F$20</c:f>
              <c:numCache>
                <c:formatCode>0.00%</c:formatCode>
                <c:ptCount val="19"/>
                <c:pt idx="0">
                  <c:v>9.4100000000000072E-2</c:v>
                </c:pt>
                <c:pt idx="1">
                  <c:v>0.10370000000000013</c:v>
                </c:pt>
                <c:pt idx="2">
                  <c:v>0.10529999999999995</c:v>
                </c:pt>
                <c:pt idx="3">
                  <c:v>0.10680000000000001</c:v>
                </c:pt>
                <c:pt idx="4">
                  <c:v>0.10839999999999994</c:v>
                </c:pt>
                <c:pt idx="5">
                  <c:v>0.11009999999999986</c:v>
                </c:pt>
                <c:pt idx="6">
                  <c:v>0.11180000000000012</c:v>
                </c:pt>
                <c:pt idx="7">
                  <c:v>0.11330000000000007</c:v>
                </c:pt>
                <c:pt idx="8">
                  <c:v>0.1149</c:v>
                </c:pt>
                <c:pt idx="9">
                  <c:v>0.1166999999999998</c:v>
                </c:pt>
                <c:pt idx="10">
                  <c:v>0.11830000000000007</c:v>
                </c:pt>
                <c:pt idx="11">
                  <c:v>0.12019999999999997</c:v>
                </c:pt>
                <c:pt idx="12">
                  <c:v>0.12040000000000006</c:v>
                </c:pt>
                <c:pt idx="13">
                  <c:v>0.12070000000000003</c:v>
                </c:pt>
                <c:pt idx="14">
                  <c:v>0.12109999999999999</c:v>
                </c:pt>
                <c:pt idx="15">
                  <c:v>0.12120000000000009</c:v>
                </c:pt>
                <c:pt idx="16">
                  <c:v>0.12160000000000015</c:v>
                </c:pt>
                <c:pt idx="17">
                  <c:v>0.12170000000000003</c:v>
                </c:pt>
                <c:pt idx="18">
                  <c:v>0.122</c:v>
                </c:pt>
              </c:numCache>
            </c:numRef>
          </c:val>
          <c:extLst>
            <c:ext xmlns:c16="http://schemas.microsoft.com/office/drawing/2014/chart" uri="{C3380CC4-5D6E-409C-BE32-E72D297353CC}">
              <c16:uniqueId val="{00000001-3391-4208-B9A3-0CA662781A20}"/>
            </c:ext>
          </c:extLst>
        </c:ser>
        <c:ser>
          <c:idx val="1"/>
          <c:order val="2"/>
          <c:tx>
            <c:strRef>
              <c:f>Sheet1!$C$1</c:f>
              <c:strCache>
                <c:ptCount val="1"/>
                <c:pt idx="0">
                  <c:v>Potassium Nitrate (13-0-45)</c:v>
                </c:pt>
              </c:strCache>
            </c:strRef>
          </c:tx>
          <c:spPr>
            <a:solidFill>
              <a:schemeClr val="accent3"/>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Sheet1!$C$2:$C$20</c:f>
              <c:numCache>
                <c:formatCode>0.00%</c:formatCode>
                <c:ptCount val="19"/>
                <c:pt idx="0">
                  <c:v>0.15379999999999999</c:v>
                </c:pt>
                <c:pt idx="1">
                  <c:v>0.14239999999999997</c:v>
                </c:pt>
                <c:pt idx="2">
                  <c:v>0.14289999999999997</c:v>
                </c:pt>
                <c:pt idx="3">
                  <c:v>0.14359999999999998</c:v>
                </c:pt>
                <c:pt idx="4">
                  <c:v>0.14439999999999997</c:v>
                </c:pt>
                <c:pt idx="5">
                  <c:v>0.14489999999999997</c:v>
                </c:pt>
                <c:pt idx="6">
                  <c:v>0.1457</c:v>
                </c:pt>
                <c:pt idx="7">
                  <c:v>0.1462</c:v>
                </c:pt>
                <c:pt idx="8">
                  <c:v>0.14679999999999999</c:v>
                </c:pt>
                <c:pt idx="9">
                  <c:v>0.14749999999999996</c:v>
                </c:pt>
                <c:pt idx="10">
                  <c:v>0.14829999999999999</c:v>
                </c:pt>
                <c:pt idx="11">
                  <c:v>0.14889999999999998</c:v>
                </c:pt>
                <c:pt idx="12">
                  <c:v>0.1492</c:v>
                </c:pt>
                <c:pt idx="13">
                  <c:v>0.14959999999999996</c:v>
                </c:pt>
                <c:pt idx="14">
                  <c:v>0.14989999999999998</c:v>
                </c:pt>
                <c:pt idx="15">
                  <c:v>0.14999999999999997</c:v>
                </c:pt>
                <c:pt idx="16">
                  <c:v>0.15029999999999999</c:v>
                </c:pt>
                <c:pt idx="17">
                  <c:v>0.15039999999999998</c:v>
                </c:pt>
                <c:pt idx="18">
                  <c:v>0.1502</c:v>
                </c:pt>
              </c:numCache>
            </c:numRef>
          </c:val>
          <c:extLst>
            <c:ext xmlns:c16="http://schemas.microsoft.com/office/drawing/2014/chart" uri="{C3380CC4-5D6E-409C-BE32-E72D297353CC}">
              <c16:uniqueId val="{00000002-3391-4208-B9A3-0CA662781A20}"/>
            </c:ext>
          </c:extLst>
        </c:ser>
        <c:ser>
          <c:idx val="3"/>
          <c:order val="3"/>
          <c:tx>
            <c:strRef>
              <c:f>Sheet1!$E$1</c:f>
              <c:strCache>
                <c:ptCount val="1"/>
                <c:pt idx="0">
                  <c:v>Mono Ammonium Phosphate (12-61-0)</c:v>
                </c:pt>
              </c:strCache>
            </c:strRef>
          </c:tx>
          <c:spPr>
            <a:solidFill>
              <a:schemeClr val="accent1">
                <a:lumMod val="60000"/>
              </a:schemeClr>
            </a:solidFill>
            <a:ln>
              <a:noFill/>
            </a:ln>
            <a:effectLst/>
          </c:spPr>
          <c:invertIfNegative val="0"/>
          <c:val>
            <c:numRef>
              <c:f>Sheet1!$E$2:$E$20</c:f>
              <c:numCache>
                <c:formatCode>0.00%</c:formatCode>
                <c:ptCount val="19"/>
                <c:pt idx="0">
                  <c:v>0.30890000000000001</c:v>
                </c:pt>
                <c:pt idx="1">
                  <c:v>0.31370000000000003</c:v>
                </c:pt>
                <c:pt idx="2">
                  <c:v>0.31430000000000002</c:v>
                </c:pt>
                <c:pt idx="3">
                  <c:v>0.31509999999999999</c:v>
                </c:pt>
                <c:pt idx="4">
                  <c:v>0.31540000000000001</c:v>
                </c:pt>
                <c:pt idx="5">
                  <c:v>0.31310000000000004</c:v>
                </c:pt>
                <c:pt idx="6">
                  <c:v>0.312</c:v>
                </c:pt>
                <c:pt idx="7">
                  <c:v>0.31030000000000002</c:v>
                </c:pt>
                <c:pt idx="8">
                  <c:v>0.30970000000000003</c:v>
                </c:pt>
                <c:pt idx="9">
                  <c:v>0.30860000000000004</c:v>
                </c:pt>
                <c:pt idx="10">
                  <c:v>0.3075</c:v>
                </c:pt>
                <c:pt idx="11">
                  <c:v>0.30630000000000002</c:v>
                </c:pt>
                <c:pt idx="12">
                  <c:v>0.30560000000000004</c:v>
                </c:pt>
                <c:pt idx="13">
                  <c:v>0.30499999999999999</c:v>
                </c:pt>
                <c:pt idx="14">
                  <c:v>0.30460000000000004</c:v>
                </c:pt>
                <c:pt idx="15">
                  <c:v>0.3044</c:v>
                </c:pt>
                <c:pt idx="16">
                  <c:v>0.30399999999999999</c:v>
                </c:pt>
                <c:pt idx="17">
                  <c:v>0.30349999999999999</c:v>
                </c:pt>
                <c:pt idx="18">
                  <c:v>0.30330000000000001</c:v>
                </c:pt>
              </c:numCache>
            </c:numRef>
          </c:val>
          <c:extLst>
            <c:ext xmlns:c16="http://schemas.microsoft.com/office/drawing/2014/chart" uri="{C3380CC4-5D6E-409C-BE32-E72D297353CC}">
              <c16:uniqueId val="{00000003-3391-4208-B9A3-0CA662781A20}"/>
            </c:ext>
          </c:extLst>
        </c:ser>
        <c:ser>
          <c:idx val="0"/>
          <c:order val="4"/>
          <c:tx>
            <c:strRef>
              <c:f>Sheet1!$B$1</c:f>
              <c:strCache>
                <c:ptCount val="1"/>
                <c:pt idx="0">
                  <c:v>Calcium Nitrate (15.5-0-0-19)</c:v>
                </c:pt>
              </c:strCache>
            </c:strRef>
          </c:tx>
          <c:spPr>
            <a:solidFill>
              <a:schemeClr val="accent1"/>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Sheet1!$B$2:$B$20</c:f>
              <c:numCache>
                <c:formatCode>0.00%</c:formatCode>
                <c:ptCount val="19"/>
                <c:pt idx="0">
                  <c:v>0.34749999999999998</c:v>
                </c:pt>
                <c:pt idx="1">
                  <c:v>0.35499999999999993</c:v>
                </c:pt>
                <c:pt idx="2">
                  <c:v>0.35360000000000008</c:v>
                </c:pt>
                <c:pt idx="3">
                  <c:v>0.35169999999999996</c:v>
                </c:pt>
                <c:pt idx="4">
                  <c:v>0.35010000000000002</c:v>
                </c:pt>
                <c:pt idx="5">
                  <c:v>0.35180000000000006</c:v>
                </c:pt>
                <c:pt idx="6">
                  <c:v>0.35099999999999992</c:v>
                </c:pt>
                <c:pt idx="7">
                  <c:v>0.35179999999999995</c:v>
                </c:pt>
                <c:pt idx="8">
                  <c:v>0.35129999999999989</c:v>
                </c:pt>
                <c:pt idx="9">
                  <c:v>0.35100000000000015</c:v>
                </c:pt>
                <c:pt idx="10">
                  <c:v>0.35069999999999996</c:v>
                </c:pt>
                <c:pt idx="11">
                  <c:v>0.35049999999999998</c:v>
                </c:pt>
                <c:pt idx="12">
                  <c:v>0.35039999999999988</c:v>
                </c:pt>
                <c:pt idx="13">
                  <c:v>0.35010000000000002</c:v>
                </c:pt>
                <c:pt idx="14">
                  <c:v>0.34969999999999996</c:v>
                </c:pt>
                <c:pt idx="15">
                  <c:v>0.34949999999999998</c:v>
                </c:pt>
                <c:pt idx="16">
                  <c:v>0.34889999999999993</c:v>
                </c:pt>
                <c:pt idx="17">
                  <c:v>0.34889999999999993</c:v>
                </c:pt>
                <c:pt idx="18">
                  <c:v>0.34869999999999995</c:v>
                </c:pt>
              </c:numCache>
            </c:numRef>
          </c:val>
          <c:extLst>
            <c:ext xmlns:c16="http://schemas.microsoft.com/office/drawing/2014/chart" uri="{C3380CC4-5D6E-409C-BE32-E72D297353CC}">
              <c16:uniqueId val="{00000004-3391-4208-B9A3-0CA662781A20}"/>
            </c:ext>
          </c:extLst>
        </c:ser>
        <c:dLbls>
          <c:showLegendKey val="0"/>
          <c:showVal val="0"/>
          <c:showCatName val="0"/>
          <c:showSerName val="0"/>
          <c:showPercent val="0"/>
          <c:showBubbleSize val="0"/>
        </c:dLbls>
        <c:gapWidth val="150"/>
        <c:overlap val="100"/>
        <c:axId val="514429984"/>
        <c:axId val="514432280"/>
      </c:barChart>
      <c:catAx>
        <c:axId val="51442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514432280"/>
        <c:crosses val="autoZero"/>
        <c:auto val="1"/>
        <c:lblAlgn val="ctr"/>
        <c:lblOffset val="100"/>
        <c:noMultiLvlLbl val="0"/>
      </c:catAx>
      <c:valAx>
        <c:axId val="514432280"/>
        <c:scaling>
          <c:orientation val="minMax"/>
        </c:scaling>
        <c:delete val="1"/>
        <c:axPos val="l"/>
        <c:numFmt formatCode="0.00%" sourceLinked="1"/>
        <c:majorTickMark val="none"/>
        <c:minorTickMark val="none"/>
        <c:tickLblPos val="nextTo"/>
        <c:crossAx val="5144299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7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6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131082768754233"/>
          <c:y val="0"/>
          <c:w val="0.74989047791810814"/>
          <c:h val="0.66602278401618464"/>
        </c:manualLayout>
      </c:layout>
      <c:barChart>
        <c:barDir val="col"/>
        <c:grouping val="stacked"/>
        <c:varyColors val="0"/>
        <c:ser>
          <c:idx val="2"/>
          <c:order val="0"/>
          <c:tx>
            <c:strRef>
              <c:f>Sheet1!$D$1</c:f>
              <c:strCache>
                <c:ptCount val="1"/>
                <c:pt idx="0">
                  <c:v>Potassium Sulphate (0-0-50)</c:v>
                </c:pt>
              </c:strCache>
            </c:strRef>
          </c:tx>
          <c:spPr>
            <a:solidFill>
              <a:schemeClr val="accent5"/>
            </a:solidFill>
            <a:ln>
              <a:noFill/>
            </a:ln>
            <a:effectLst/>
          </c:spPr>
          <c:invertIfNegative val="0"/>
          <c:val>
            <c:numRef>
              <c:f>Sheet1!$D$2:$D$20</c:f>
              <c:numCache>
                <c:formatCode>0.00%</c:formatCode>
                <c:ptCount val="19"/>
                <c:pt idx="0">
                  <c:v>7.5400000000000009E-2</c:v>
                </c:pt>
                <c:pt idx="1">
                  <c:v>6.4899999999999999E-2</c:v>
                </c:pt>
                <c:pt idx="2">
                  <c:v>6.3600000000000004E-2</c:v>
                </c:pt>
                <c:pt idx="3">
                  <c:v>6.2499999999999979E-2</c:v>
                </c:pt>
                <c:pt idx="4">
                  <c:v>6.1399999999999989E-2</c:v>
                </c:pt>
                <c:pt idx="5">
                  <c:v>5.9799999999999999E-2</c:v>
                </c:pt>
                <c:pt idx="6">
                  <c:v>5.920000000000001E-2</c:v>
                </c:pt>
                <c:pt idx="7">
                  <c:v>5.8099999999999992E-2</c:v>
                </c:pt>
                <c:pt idx="8">
                  <c:v>5.6999999999999974E-2</c:v>
                </c:pt>
                <c:pt idx="9">
                  <c:v>5.5899999999999984E-2</c:v>
                </c:pt>
                <c:pt idx="10">
                  <c:v>5.4899999999999984E-2</c:v>
                </c:pt>
                <c:pt idx="11">
                  <c:v>5.3799999999999994E-2</c:v>
                </c:pt>
                <c:pt idx="12">
                  <c:v>5.4099999999999988E-2</c:v>
                </c:pt>
                <c:pt idx="13">
                  <c:v>5.4299999999999994E-2</c:v>
                </c:pt>
                <c:pt idx="14">
                  <c:v>5.4399999999999983E-2</c:v>
                </c:pt>
                <c:pt idx="15">
                  <c:v>5.4599999999999989E-2</c:v>
                </c:pt>
                <c:pt idx="16">
                  <c:v>5.4899999999999984E-2</c:v>
                </c:pt>
                <c:pt idx="17">
                  <c:v>5.5200000000000006E-2</c:v>
                </c:pt>
                <c:pt idx="18">
                  <c:v>5.5499999999999973E-2</c:v>
                </c:pt>
              </c:numCache>
            </c:numRef>
          </c:val>
          <c:extLst>
            <c:ext xmlns:c16="http://schemas.microsoft.com/office/drawing/2014/chart" uri="{C3380CC4-5D6E-409C-BE32-E72D297353CC}">
              <c16:uniqueId val="{00000000-7C1E-4CEB-9919-EC1858381045}"/>
            </c:ext>
          </c:extLst>
        </c:ser>
        <c:ser>
          <c:idx val="4"/>
          <c:order val="1"/>
          <c:tx>
            <c:strRef>
              <c:f>Sheet1!$F$1</c:f>
              <c:strCache>
                <c:ptCount val="1"/>
                <c:pt idx="0">
                  <c:v>Mono Potassium Phosphate (0- 52-34)</c:v>
                </c:pt>
              </c:strCache>
            </c:strRef>
          </c:tx>
          <c:spPr>
            <a:solidFill>
              <a:schemeClr val="accent3">
                <a:lumMod val="60000"/>
              </a:schemeClr>
            </a:solidFill>
            <a:ln>
              <a:noFill/>
            </a:ln>
            <a:effectLst/>
          </c:spPr>
          <c:invertIfNegative val="0"/>
          <c:val>
            <c:numRef>
              <c:f>Sheet1!$F$2:$F$20</c:f>
              <c:numCache>
                <c:formatCode>0.00%</c:formatCode>
                <c:ptCount val="19"/>
                <c:pt idx="0">
                  <c:v>9.9899999999999989E-2</c:v>
                </c:pt>
                <c:pt idx="1">
                  <c:v>0.10950000000000015</c:v>
                </c:pt>
                <c:pt idx="2">
                  <c:v>0.11109999999999998</c:v>
                </c:pt>
                <c:pt idx="3">
                  <c:v>0.11260000000000014</c:v>
                </c:pt>
                <c:pt idx="4">
                  <c:v>0.11420000000000008</c:v>
                </c:pt>
                <c:pt idx="5">
                  <c:v>0.1159</c:v>
                </c:pt>
                <c:pt idx="6">
                  <c:v>0.11760000000000004</c:v>
                </c:pt>
                <c:pt idx="7">
                  <c:v>0.11910000000000009</c:v>
                </c:pt>
                <c:pt idx="8">
                  <c:v>0.12070000000000014</c:v>
                </c:pt>
                <c:pt idx="9">
                  <c:v>0.12249999999999994</c:v>
                </c:pt>
                <c:pt idx="10">
                  <c:v>0.1241000000000001</c:v>
                </c:pt>
                <c:pt idx="11">
                  <c:v>0.12600000000000011</c:v>
                </c:pt>
                <c:pt idx="12">
                  <c:v>0.12620000000000009</c:v>
                </c:pt>
                <c:pt idx="13">
                  <c:v>0.12650000000000006</c:v>
                </c:pt>
                <c:pt idx="14">
                  <c:v>0.12690000000000001</c:v>
                </c:pt>
                <c:pt idx="15">
                  <c:v>0.127</c:v>
                </c:pt>
                <c:pt idx="16">
                  <c:v>0.12740000000000018</c:v>
                </c:pt>
                <c:pt idx="17">
                  <c:v>0.12750000000000017</c:v>
                </c:pt>
                <c:pt idx="18">
                  <c:v>0.12780000000000014</c:v>
                </c:pt>
              </c:numCache>
            </c:numRef>
          </c:val>
          <c:extLst>
            <c:ext xmlns:c16="http://schemas.microsoft.com/office/drawing/2014/chart" uri="{C3380CC4-5D6E-409C-BE32-E72D297353CC}">
              <c16:uniqueId val="{00000001-7C1E-4CEB-9919-EC1858381045}"/>
            </c:ext>
          </c:extLst>
        </c:ser>
        <c:ser>
          <c:idx val="1"/>
          <c:order val="2"/>
          <c:tx>
            <c:strRef>
              <c:f>Sheet1!$C$1</c:f>
              <c:strCache>
                <c:ptCount val="1"/>
                <c:pt idx="0">
                  <c:v>Potassium Nitrate (13-0-45)</c:v>
                </c:pt>
              </c:strCache>
            </c:strRef>
          </c:tx>
          <c:spPr>
            <a:solidFill>
              <a:schemeClr val="accent3"/>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Sheet1!$C$2:$C$20</c:f>
              <c:numCache>
                <c:formatCode>0.00%</c:formatCode>
                <c:ptCount val="19"/>
                <c:pt idx="0">
                  <c:v>0.13870000000000002</c:v>
                </c:pt>
                <c:pt idx="1">
                  <c:v>0.1273</c:v>
                </c:pt>
                <c:pt idx="2">
                  <c:v>0.1278</c:v>
                </c:pt>
                <c:pt idx="3">
                  <c:v>0.12849999999999998</c:v>
                </c:pt>
                <c:pt idx="4">
                  <c:v>0.1293</c:v>
                </c:pt>
                <c:pt idx="5">
                  <c:v>0.1298</c:v>
                </c:pt>
                <c:pt idx="6">
                  <c:v>0.13060000000000002</c:v>
                </c:pt>
                <c:pt idx="7">
                  <c:v>0.13110000000000002</c:v>
                </c:pt>
                <c:pt idx="8">
                  <c:v>0.13170000000000001</c:v>
                </c:pt>
                <c:pt idx="9">
                  <c:v>0.13239999999999999</c:v>
                </c:pt>
                <c:pt idx="10">
                  <c:v>0.13320000000000001</c:v>
                </c:pt>
                <c:pt idx="11">
                  <c:v>0.1338</c:v>
                </c:pt>
                <c:pt idx="12">
                  <c:v>0.13410000000000002</c:v>
                </c:pt>
                <c:pt idx="13">
                  <c:v>0.13449999999999998</c:v>
                </c:pt>
                <c:pt idx="14">
                  <c:v>0.1348</c:v>
                </c:pt>
                <c:pt idx="15">
                  <c:v>0.13489999999999999</c:v>
                </c:pt>
                <c:pt idx="16">
                  <c:v>0.13520000000000001</c:v>
                </c:pt>
                <c:pt idx="17">
                  <c:v>0.1353</c:v>
                </c:pt>
                <c:pt idx="18">
                  <c:v>0.13510000000000003</c:v>
                </c:pt>
              </c:numCache>
            </c:numRef>
          </c:val>
          <c:extLst>
            <c:ext xmlns:c16="http://schemas.microsoft.com/office/drawing/2014/chart" uri="{C3380CC4-5D6E-409C-BE32-E72D297353CC}">
              <c16:uniqueId val="{00000002-7C1E-4CEB-9919-EC1858381045}"/>
            </c:ext>
          </c:extLst>
        </c:ser>
        <c:ser>
          <c:idx val="3"/>
          <c:order val="3"/>
          <c:tx>
            <c:strRef>
              <c:f>Sheet1!$E$1</c:f>
              <c:strCache>
                <c:ptCount val="1"/>
                <c:pt idx="0">
                  <c:v>Mono Ammonium Phosphate (12-61-0)</c:v>
                </c:pt>
              </c:strCache>
            </c:strRef>
          </c:tx>
          <c:spPr>
            <a:solidFill>
              <a:schemeClr val="accent1">
                <a:lumMod val="60000"/>
              </a:schemeClr>
            </a:solidFill>
            <a:ln>
              <a:noFill/>
            </a:ln>
            <a:effectLst/>
          </c:spPr>
          <c:invertIfNegative val="0"/>
          <c:val>
            <c:numRef>
              <c:f>Sheet1!$E$2:$E$20</c:f>
              <c:numCache>
                <c:formatCode>0.00%</c:formatCode>
                <c:ptCount val="19"/>
                <c:pt idx="0">
                  <c:v>0.2984</c:v>
                </c:pt>
                <c:pt idx="1">
                  <c:v>0.30320000000000003</c:v>
                </c:pt>
                <c:pt idx="2">
                  <c:v>0.30379999999999996</c:v>
                </c:pt>
                <c:pt idx="3">
                  <c:v>0.30459999999999998</c:v>
                </c:pt>
                <c:pt idx="4">
                  <c:v>0.3049</c:v>
                </c:pt>
                <c:pt idx="5">
                  <c:v>0.30259999999999998</c:v>
                </c:pt>
                <c:pt idx="6">
                  <c:v>0.30149999999999999</c:v>
                </c:pt>
                <c:pt idx="7">
                  <c:v>0.29979999999999996</c:v>
                </c:pt>
                <c:pt idx="8">
                  <c:v>0.29920000000000002</c:v>
                </c:pt>
                <c:pt idx="9">
                  <c:v>0.29810000000000003</c:v>
                </c:pt>
                <c:pt idx="10">
                  <c:v>0.29699999999999999</c:v>
                </c:pt>
                <c:pt idx="11">
                  <c:v>0.29580000000000001</c:v>
                </c:pt>
                <c:pt idx="12">
                  <c:v>0.29510000000000003</c:v>
                </c:pt>
                <c:pt idx="13">
                  <c:v>0.29449999999999998</c:v>
                </c:pt>
                <c:pt idx="14">
                  <c:v>0.29410000000000003</c:v>
                </c:pt>
                <c:pt idx="15">
                  <c:v>0.29389999999999999</c:v>
                </c:pt>
                <c:pt idx="16">
                  <c:v>0.29349999999999998</c:v>
                </c:pt>
                <c:pt idx="17">
                  <c:v>0.29299999999999998</c:v>
                </c:pt>
                <c:pt idx="18">
                  <c:v>0.2928</c:v>
                </c:pt>
              </c:numCache>
            </c:numRef>
          </c:val>
          <c:extLst>
            <c:ext xmlns:c16="http://schemas.microsoft.com/office/drawing/2014/chart" uri="{C3380CC4-5D6E-409C-BE32-E72D297353CC}">
              <c16:uniqueId val="{00000003-7C1E-4CEB-9919-EC1858381045}"/>
            </c:ext>
          </c:extLst>
        </c:ser>
        <c:ser>
          <c:idx val="0"/>
          <c:order val="4"/>
          <c:tx>
            <c:strRef>
              <c:f>Sheet1!$B$1</c:f>
              <c:strCache>
                <c:ptCount val="1"/>
                <c:pt idx="0">
                  <c:v>Calcium Nitrate (15.5-0-0-19)</c:v>
                </c:pt>
              </c:strCache>
            </c:strRef>
          </c:tx>
          <c:spPr>
            <a:solidFill>
              <a:schemeClr val="accent1"/>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Sheet1!$B$2:$B$20</c:f>
              <c:numCache>
                <c:formatCode>0.00%</c:formatCode>
                <c:ptCount val="19"/>
                <c:pt idx="0">
                  <c:v>0.38759999999999994</c:v>
                </c:pt>
                <c:pt idx="1">
                  <c:v>0.3950999999999999</c:v>
                </c:pt>
                <c:pt idx="2">
                  <c:v>0.39370000000000005</c:v>
                </c:pt>
                <c:pt idx="3">
                  <c:v>0.39179999999999993</c:v>
                </c:pt>
                <c:pt idx="4">
                  <c:v>0.39019999999999999</c:v>
                </c:pt>
                <c:pt idx="5">
                  <c:v>0.39190000000000003</c:v>
                </c:pt>
                <c:pt idx="6">
                  <c:v>0.39109999999999989</c:v>
                </c:pt>
                <c:pt idx="7">
                  <c:v>0.39189999999999992</c:v>
                </c:pt>
                <c:pt idx="8">
                  <c:v>0.39139999999999986</c:v>
                </c:pt>
                <c:pt idx="9">
                  <c:v>0.39110000000000011</c:v>
                </c:pt>
                <c:pt idx="10">
                  <c:v>0.39079999999999993</c:v>
                </c:pt>
                <c:pt idx="11">
                  <c:v>0.39059999999999995</c:v>
                </c:pt>
                <c:pt idx="12">
                  <c:v>0.39049999999999985</c:v>
                </c:pt>
                <c:pt idx="13">
                  <c:v>0.39019999999999999</c:v>
                </c:pt>
                <c:pt idx="14">
                  <c:v>0.38979999999999992</c:v>
                </c:pt>
                <c:pt idx="15">
                  <c:v>0.38959999999999995</c:v>
                </c:pt>
                <c:pt idx="16">
                  <c:v>0.3889999999999999</c:v>
                </c:pt>
                <c:pt idx="17">
                  <c:v>0.3889999999999999</c:v>
                </c:pt>
                <c:pt idx="18">
                  <c:v>0.38879999999999992</c:v>
                </c:pt>
              </c:numCache>
            </c:numRef>
          </c:val>
          <c:extLst>
            <c:ext xmlns:c16="http://schemas.microsoft.com/office/drawing/2014/chart" uri="{C3380CC4-5D6E-409C-BE32-E72D297353CC}">
              <c16:uniqueId val="{00000004-7C1E-4CEB-9919-EC1858381045}"/>
            </c:ext>
          </c:extLst>
        </c:ser>
        <c:dLbls>
          <c:showLegendKey val="0"/>
          <c:showVal val="0"/>
          <c:showCatName val="0"/>
          <c:showSerName val="0"/>
          <c:showPercent val="0"/>
          <c:showBubbleSize val="0"/>
        </c:dLbls>
        <c:gapWidth val="150"/>
        <c:overlap val="100"/>
        <c:axId val="514429984"/>
        <c:axId val="514432280"/>
      </c:barChart>
      <c:catAx>
        <c:axId val="51442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514432280"/>
        <c:crosses val="autoZero"/>
        <c:auto val="1"/>
        <c:lblAlgn val="ctr"/>
        <c:lblOffset val="100"/>
        <c:noMultiLvlLbl val="0"/>
      </c:catAx>
      <c:valAx>
        <c:axId val="514432280"/>
        <c:scaling>
          <c:orientation val="minMax"/>
        </c:scaling>
        <c:delete val="1"/>
        <c:axPos val="l"/>
        <c:numFmt formatCode="0.00%" sourceLinked="1"/>
        <c:majorTickMark val="none"/>
        <c:minorTickMark val="none"/>
        <c:tickLblPos val="nextTo"/>
        <c:crossAx val="5144299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7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6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175405531921674"/>
          <c:y val="1.3025672742616522E-2"/>
          <c:w val="0.80561568268456463"/>
          <c:h val="0.68263800641667716"/>
        </c:manualLayout>
      </c:layout>
      <c:barChart>
        <c:barDir val="col"/>
        <c:grouping val="stacked"/>
        <c:varyColors val="0"/>
        <c:ser>
          <c:idx val="3"/>
          <c:order val="0"/>
          <c:tx>
            <c:strRef>
              <c:f>Sheet1!$E$1</c:f>
              <c:strCache>
                <c:ptCount val="1"/>
                <c:pt idx="0">
                  <c:v>Field &amp; Cash Crops</c:v>
                </c:pt>
              </c:strCache>
            </c:strRef>
          </c:tx>
          <c:spPr>
            <a:solidFill>
              <a:schemeClr val="accent1">
                <a:lumMod val="60000"/>
              </a:schemeClr>
            </a:solidFill>
            <a:ln>
              <a:noFill/>
            </a:ln>
            <a:effectLst/>
          </c:spPr>
          <c:invertIfNegative val="0"/>
          <c:val>
            <c:numRef>
              <c:f>Sheet1!$E$2:$E$20</c:f>
              <c:numCache>
                <c:formatCode>0.00%</c:formatCode>
                <c:ptCount val="19"/>
                <c:pt idx="0">
                  <c:v>8.6000000000000076E-2</c:v>
                </c:pt>
                <c:pt idx="1">
                  <c:v>8.5400000000000031E-2</c:v>
                </c:pt>
                <c:pt idx="2">
                  <c:v>8.5300000000000042E-2</c:v>
                </c:pt>
                <c:pt idx="3">
                  <c:v>8.4799999999999986E-2</c:v>
                </c:pt>
                <c:pt idx="4">
                  <c:v>8.4600000000000009E-2</c:v>
                </c:pt>
                <c:pt idx="5">
                  <c:v>8.3899999999999864E-2</c:v>
                </c:pt>
                <c:pt idx="6">
                  <c:v>8.3099999999999952E-2</c:v>
                </c:pt>
                <c:pt idx="7">
                  <c:v>8.2600000000000007E-2</c:v>
                </c:pt>
                <c:pt idx="8">
                  <c:v>8.1799999999999873E-2</c:v>
                </c:pt>
                <c:pt idx="9">
                  <c:v>8.1800000000000095E-2</c:v>
                </c:pt>
                <c:pt idx="10">
                  <c:v>8.0999999999999961E-2</c:v>
                </c:pt>
                <c:pt idx="11">
                  <c:v>8.0699999999999994E-2</c:v>
                </c:pt>
                <c:pt idx="12">
                  <c:v>8.0300000000000038E-2</c:v>
                </c:pt>
                <c:pt idx="13">
                  <c:v>8.010000000000006E-2</c:v>
                </c:pt>
                <c:pt idx="14">
                  <c:v>7.9900000000000082E-2</c:v>
                </c:pt>
                <c:pt idx="15">
                  <c:v>7.9700000000000104E-2</c:v>
                </c:pt>
                <c:pt idx="16">
                  <c:v>7.9899999999999971E-2</c:v>
                </c:pt>
                <c:pt idx="17">
                  <c:v>7.9799999999999982E-2</c:v>
                </c:pt>
                <c:pt idx="18">
                  <c:v>7.9900000000000082E-2</c:v>
                </c:pt>
              </c:numCache>
            </c:numRef>
          </c:val>
          <c:extLst>
            <c:ext xmlns:c16="http://schemas.microsoft.com/office/drawing/2014/chart" uri="{C3380CC4-5D6E-409C-BE32-E72D297353CC}">
              <c16:uniqueId val="{00000000-B18E-4D0F-88B5-79A5B6761713}"/>
            </c:ext>
          </c:extLst>
        </c:ser>
        <c:ser>
          <c:idx val="1"/>
          <c:order val="1"/>
          <c:tx>
            <c:strRef>
              <c:f>Sheet1!$C$1</c:f>
              <c:strCache>
                <c:ptCount val="1"/>
                <c:pt idx="0">
                  <c:v>Foliage Crops</c:v>
                </c:pt>
              </c:strCache>
            </c:strRef>
          </c:tx>
          <c:spPr>
            <a:solidFill>
              <a:schemeClr val="accent3"/>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Sheet1!$C$2:$C$20</c:f>
              <c:numCache>
                <c:formatCode>0.00%</c:formatCode>
                <c:ptCount val="19"/>
                <c:pt idx="0">
                  <c:v>0.24159999999999998</c:v>
                </c:pt>
                <c:pt idx="1">
                  <c:v>0.2419</c:v>
                </c:pt>
                <c:pt idx="2">
                  <c:v>0.24180000000000001</c:v>
                </c:pt>
                <c:pt idx="3">
                  <c:v>0.24209999999999998</c:v>
                </c:pt>
                <c:pt idx="4">
                  <c:v>0.24180000000000001</c:v>
                </c:pt>
                <c:pt idx="5">
                  <c:v>0.24199999999999999</c:v>
                </c:pt>
                <c:pt idx="6">
                  <c:v>0.24220000000000003</c:v>
                </c:pt>
                <c:pt idx="7">
                  <c:v>0.24249999999999999</c:v>
                </c:pt>
                <c:pt idx="8">
                  <c:v>0.24270000000000003</c:v>
                </c:pt>
                <c:pt idx="9">
                  <c:v>0.24259999999999998</c:v>
                </c:pt>
                <c:pt idx="10">
                  <c:v>0.2429</c:v>
                </c:pt>
                <c:pt idx="11">
                  <c:v>0.24280000000000002</c:v>
                </c:pt>
                <c:pt idx="12">
                  <c:v>0.24270000000000003</c:v>
                </c:pt>
                <c:pt idx="13">
                  <c:v>0.24249999999999999</c:v>
                </c:pt>
                <c:pt idx="14">
                  <c:v>0.2424</c:v>
                </c:pt>
                <c:pt idx="15">
                  <c:v>0.24209999999999998</c:v>
                </c:pt>
                <c:pt idx="16">
                  <c:v>0.2419</c:v>
                </c:pt>
                <c:pt idx="17">
                  <c:v>0.24170000000000003</c:v>
                </c:pt>
                <c:pt idx="18">
                  <c:v>0.24180000000000001</c:v>
                </c:pt>
              </c:numCache>
            </c:numRef>
          </c:val>
          <c:extLst>
            <c:ext xmlns:c16="http://schemas.microsoft.com/office/drawing/2014/chart" uri="{C3380CC4-5D6E-409C-BE32-E72D297353CC}">
              <c16:uniqueId val="{00000001-B18E-4D0F-88B5-79A5B6761713}"/>
            </c:ext>
          </c:extLst>
        </c:ser>
        <c:ser>
          <c:idx val="2"/>
          <c:order val="2"/>
          <c:tx>
            <c:strRef>
              <c:f>Sheet1!$D$1</c:f>
              <c:strCache>
                <c:ptCount val="1"/>
                <c:pt idx="0">
                  <c:v>Fruits &amp; Vegetable</c:v>
                </c:pt>
              </c:strCache>
            </c:strRef>
          </c:tx>
          <c:spPr>
            <a:solidFill>
              <a:schemeClr val="accent5"/>
            </a:solidFill>
            <a:ln>
              <a:noFill/>
            </a:ln>
            <a:effectLst/>
          </c:spPr>
          <c:invertIfNegative val="0"/>
          <c:val>
            <c:numRef>
              <c:f>Sheet1!$D$2:$D$20</c:f>
              <c:numCache>
                <c:formatCode>0.00%</c:formatCode>
                <c:ptCount val="19"/>
                <c:pt idx="0">
                  <c:v>0.2727</c:v>
                </c:pt>
                <c:pt idx="1">
                  <c:v>0.27290000000000003</c:v>
                </c:pt>
                <c:pt idx="2">
                  <c:v>0.27300000000000002</c:v>
                </c:pt>
                <c:pt idx="3">
                  <c:v>0.27290000000000003</c:v>
                </c:pt>
                <c:pt idx="4">
                  <c:v>0.27310000000000001</c:v>
                </c:pt>
                <c:pt idx="5">
                  <c:v>0.27350000000000002</c:v>
                </c:pt>
                <c:pt idx="6">
                  <c:v>0.2737</c:v>
                </c:pt>
                <c:pt idx="7">
                  <c:v>0.27360000000000001</c:v>
                </c:pt>
                <c:pt idx="8">
                  <c:v>0.27389999999999998</c:v>
                </c:pt>
                <c:pt idx="9">
                  <c:v>0.27379999999999999</c:v>
                </c:pt>
                <c:pt idx="10">
                  <c:v>0.27400000000000002</c:v>
                </c:pt>
                <c:pt idx="11">
                  <c:v>0.27410000000000001</c:v>
                </c:pt>
                <c:pt idx="12">
                  <c:v>0.27440000000000003</c:v>
                </c:pt>
                <c:pt idx="13">
                  <c:v>0.27450000000000002</c:v>
                </c:pt>
                <c:pt idx="14">
                  <c:v>0.27460000000000001</c:v>
                </c:pt>
                <c:pt idx="15">
                  <c:v>0.27479999999999999</c:v>
                </c:pt>
                <c:pt idx="16">
                  <c:v>0.27490000000000003</c:v>
                </c:pt>
                <c:pt idx="17">
                  <c:v>0.27500000000000002</c:v>
                </c:pt>
                <c:pt idx="18">
                  <c:v>0.2747</c:v>
                </c:pt>
              </c:numCache>
            </c:numRef>
          </c:val>
          <c:extLst>
            <c:ext xmlns:c16="http://schemas.microsoft.com/office/drawing/2014/chart" uri="{C3380CC4-5D6E-409C-BE32-E72D297353CC}">
              <c16:uniqueId val="{00000002-B18E-4D0F-88B5-79A5B6761713}"/>
            </c:ext>
          </c:extLst>
        </c:ser>
        <c:ser>
          <c:idx val="0"/>
          <c:order val="3"/>
          <c:tx>
            <c:strRef>
              <c:f>Sheet1!$B$1</c:f>
              <c:strCache>
                <c:ptCount val="1"/>
                <c:pt idx="0">
                  <c:v>Gardening &amp; Horticulture</c:v>
                </c:pt>
              </c:strCache>
            </c:strRef>
          </c:tx>
          <c:spPr>
            <a:solidFill>
              <a:schemeClr val="accent1"/>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Sheet1!$B$2:$B$20</c:f>
              <c:numCache>
                <c:formatCode>0.00%</c:formatCode>
                <c:ptCount val="19"/>
                <c:pt idx="0">
                  <c:v>0.3997</c:v>
                </c:pt>
                <c:pt idx="1">
                  <c:v>0.39979999999999999</c:v>
                </c:pt>
                <c:pt idx="2">
                  <c:v>0.39989999999999998</c:v>
                </c:pt>
                <c:pt idx="3">
                  <c:v>0.4002</c:v>
                </c:pt>
                <c:pt idx="4">
                  <c:v>0.40049999999999997</c:v>
                </c:pt>
                <c:pt idx="5">
                  <c:v>0.40060000000000001</c:v>
                </c:pt>
                <c:pt idx="6">
                  <c:v>0.40100000000000002</c:v>
                </c:pt>
                <c:pt idx="7">
                  <c:v>0.40129999999999999</c:v>
                </c:pt>
                <c:pt idx="8">
                  <c:v>0.40160000000000001</c:v>
                </c:pt>
                <c:pt idx="9">
                  <c:v>0.40179999999999999</c:v>
                </c:pt>
                <c:pt idx="10">
                  <c:v>0.40210000000000001</c:v>
                </c:pt>
                <c:pt idx="11">
                  <c:v>0.40239999999999998</c:v>
                </c:pt>
                <c:pt idx="12">
                  <c:v>0.40260000000000001</c:v>
                </c:pt>
                <c:pt idx="13">
                  <c:v>0.40289999999999998</c:v>
                </c:pt>
                <c:pt idx="14">
                  <c:v>0.40310000000000001</c:v>
                </c:pt>
                <c:pt idx="15">
                  <c:v>0.40339999999999998</c:v>
                </c:pt>
                <c:pt idx="16">
                  <c:v>0.40329999999999999</c:v>
                </c:pt>
                <c:pt idx="17">
                  <c:v>0.40350000000000003</c:v>
                </c:pt>
                <c:pt idx="18">
                  <c:v>0.40360000000000001</c:v>
                </c:pt>
              </c:numCache>
            </c:numRef>
          </c:val>
          <c:extLst>
            <c:ext xmlns:c16="http://schemas.microsoft.com/office/drawing/2014/chart" uri="{C3380CC4-5D6E-409C-BE32-E72D297353CC}">
              <c16:uniqueId val="{00000003-B18E-4D0F-88B5-79A5B6761713}"/>
            </c:ext>
          </c:extLst>
        </c:ser>
        <c:dLbls>
          <c:showLegendKey val="0"/>
          <c:showVal val="0"/>
          <c:showCatName val="0"/>
          <c:showSerName val="0"/>
          <c:showPercent val="0"/>
          <c:showBubbleSize val="0"/>
        </c:dLbls>
        <c:gapWidth val="150"/>
        <c:overlap val="100"/>
        <c:axId val="514429984"/>
        <c:axId val="514432280"/>
      </c:barChart>
      <c:catAx>
        <c:axId val="51442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514432280"/>
        <c:crosses val="autoZero"/>
        <c:auto val="1"/>
        <c:lblAlgn val="ctr"/>
        <c:lblOffset val="100"/>
        <c:noMultiLvlLbl val="0"/>
      </c:catAx>
      <c:valAx>
        <c:axId val="514432280"/>
        <c:scaling>
          <c:orientation val="minMax"/>
        </c:scaling>
        <c:delete val="1"/>
        <c:axPos val="l"/>
        <c:numFmt formatCode="0.00%" sourceLinked="1"/>
        <c:majorTickMark val="none"/>
        <c:minorTickMark val="none"/>
        <c:tickLblPos val="nextTo"/>
        <c:crossAx val="5144299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6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295533877714468"/>
          <c:y val="8.437694436536412E-3"/>
          <c:w val="0.80561568268456463"/>
          <c:h val="0.68263800641667716"/>
        </c:manualLayout>
      </c:layout>
      <c:barChart>
        <c:barDir val="col"/>
        <c:grouping val="stacked"/>
        <c:varyColors val="0"/>
        <c:ser>
          <c:idx val="3"/>
          <c:order val="0"/>
          <c:tx>
            <c:strRef>
              <c:f>Sheet1!$E$1</c:f>
              <c:strCache>
                <c:ptCount val="1"/>
                <c:pt idx="0">
                  <c:v>Field &amp; Cash Crops</c:v>
                </c:pt>
              </c:strCache>
            </c:strRef>
          </c:tx>
          <c:spPr>
            <a:solidFill>
              <a:schemeClr val="accent1">
                <a:lumMod val="60000"/>
              </a:schemeClr>
            </a:solidFill>
            <a:ln>
              <a:noFill/>
            </a:ln>
            <a:effectLst/>
          </c:spPr>
          <c:invertIfNegative val="0"/>
          <c:val>
            <c:numRef>
              <c:f>Sheet1!$E$2:$E$20</c:f>
              <c:numCache>
                <c:formatCode>0.00%</c:formatCode>
                <c:ptCount val="19"/>
                <c:pt idx="0">
                  <c:v>0.10609999999999997</c:v>
                </c:pt>
                <c:pt idx="1">
                  <c:v>0.10540000000000005</c:v>
                </c:pt>
                <c:pt idx="2">
                  <c:v>0.10530000000000006</c:v>
                </c:pt>
                <c:pt idx="3">
                  <c:v>0.10458999999999996</c:v>
                </c:pt>
                <c:pt idx="4">
                  <c:v>0.10450000000000004</c:v>
                </c:pt>
                <c:pt idx="5">
                  <c:v>0.10400000000000009</c:v>
                </c:pt>
                <c:pt idx="6">
                  <c:v>0.10329999999999995</c:v>
                </c:pt>
                <c:pt idx="7">
                  <c:v>0.10319999999999996</c:v>
                </c:pt>
                <c:pt idx="8">
                  <c:v>0.10239999999999994</c:v>
                </c:pt>
                <c:pt idx="9">
                  <c:v>0.10250000000000004</c:v>
                </c:pt>
                <c:pt idx="10">
                  <c:v>0.10220000000000007</c:v>
                </c:pt>
                <c:pt idx="11">
                  <c:v>0.1018</c:v>
                </c:pt>
                <c:pt idx="12">
                  <c:v>0.10170000000000001</c:v>
                </c:pt>
                <c:pt idx="13">
                  <c:v>0.10149999999999992</c:v>
                </c:pt>
                <c:pt idx="14">
                  <c:v>0.10119999999999996</c:v>
                </c:pt>
                <c:pt idx="15">
                  <c:v>0.10110000000000008</c:v>
                </c:pt>
                <c:pt idx="16">
                  <c:v>0.10150000000000003</c:v>
                </c:pt>
                <c:pt idx="17">
                  <c:v>0.10130000000000006</c:v>
                </c:pt>
                <c:pt idx="18">
                  <c:v>0.10110000000000008</c:v>
                </c:pt>
              </c:numCache>
            </c:numRef>
          </c:val>
          <c:extLst>
            <c:ext xmlns:c16="http://schemas.microsoft.com/office/drawing/2014/chart" uri="{C3380CC4-5D6E-409C-BE32-E72D297353CC}">
              <c16:uniqueId val="{00000000-FD5D-452F-BD3E-DE921B4A0470}"/>
            </c:ext>
          </c:extLst>
        </c:ser>
        <c:ser>
          <c:idx val="1"/>
          <c:order val="1"/>
          <c:tx>
            <c:strRef>
              <c:f>Sheet1!$C$1</c:f>
              <c:strCache>
                <c:ptCount val="1"/>
                <c:pt idx="0">
                  <c:v>Foliage Crops</c:v>
                </c:pt>
              </c:strCache>
            </c:strRef>
          </c:tx>
          <c:spPr>
            <a:solidFill>
              <a:schemeClr val="accent3"/>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Sheet1!$C$2:$C$20</c:f>
              <c:numCache>
                <c:formatCode>0.00%</c:formatCode>
                <c:ptCount val="19"/>
                <c:pt idx="0">
                  <c:v>0.20849999999999999</c:v>
                </c:pt>
                <c:pt idx="1">
                  <c:v>0.20880000000000001</c:v>
                </c:pt>
                <c:pt idx="2">
                  <c:v>0.20870000000000002</c:v>
                </c:pt>
                <c:pt idx="3">
                  <c:v>0.20899999999999999</c:v>
                </c:pt>
                <c:pt idx="4">
                  <c:v>0.20870000000000002</c:v>
                </c:pt>
                <c:pt idx="5">
                  <c:v>0.2089</c:v>
                </c:pt>
                <c:pt idx="6">
                  <c:v>0.20910000000000004</c:v>
                </c:pt>
                <c:pt idx="7">
                  <c:v>0.2094</c:v>
                </c:pt>
                <c:pt idx="8">
                  <c:v>0.20960000000000004</c:v>
                </c:pt>
                <c:pt idx="9">
                  <c:v>0.20949999999999999</c:v>
                </c:pt>
                <c:pt idx="10">
                  <c:v>0.20980000000000001</c:v>
                </c:pt>
                <c:pt idx="11">
                  <c:v>0.20970000000000003</c:v>
                </c:pt>
                <c:pt idx="12">
                  <c:v>0.20960000000000004</c:v>
                </c:pt>
                <c:pt idx="13">
                  <c:v>0.2094</c:v>
                </c:pt>
                <c:pt idx="14">
                  <c:v>0.20930000000000001</c:v>
                </c:pt>
                <c:pt idx="15">
                  <c:v>0.20899999999999999</c:v>
                </c:pt>
                <c:pt idx="16">
                  <c:v>0.20880000000000001</c:v>
                </c:pt>
                <c:pt idx="17">
                  <c:v>0.20860000000000004</c:v>
                </c:pt>
                <c:pt idx="18">
                  <c:v>0.20870000000000002</c:v>
                </c:pt>
              </c:numCache>
            </c:numRef>
          </c:val>
          <c:extLst>
            <c:ext xmlns:c16="http://schemas.microsoft.com/office/drawing/2014/chart" uri="{C3380CC4-5D6E-409C-BE32-E72D297353CC}">
              <c16:uniqueId val="{00000001-FD5D-452F-BD3E-DE921B4A0470}"/>
            </c:ext>
          </c:extLst>
        </c:ser>
        <c:ser>
          <c:idx val="2"/>
          <c:order val="2"/>
          <c:tx>
            <c:strRef>
              <c:f>Sheet1!$D$1</c:f>
              <c:strCache>
                <c:ptCount val="1"/>
                <c:pt idx="0">
                  <c:v>Fruits &amp; Vegetable</c:v>
                </c:pt>
              </c:strCache>
            </c:strRef>
          </c:tx>
          <c:spPr>
            <a:solidFill>
              <a:schemeClr val="accent5"/>
            </a:solidFill>
            <a:ln>
              <a:noFill/>
            </a:ln>
            <a:effectLst/>
          </c:spPr>
          <c:invertIfNegative val="0"/>
          <c:val>
            <c:numRef>
              <c:f>Sheet1!$D$2:$D$20</c:f>
              <c:numCache>
                <c:formatCode>0.00%</c:formatCode>
                <c:ptCount val="19"/>
                <c:pt idx="0">
                  <c:v>0.2427</c:v>
                </c:pt>
                <c:pt idx="1">
                  <c:v>0.24299999999999999</c:v>
                </c:pt>
                <c:pt idx="2">
                  <c:v>0.24309999999999998</c:v>
                </c:pt>
                <c:pt idx="3">
                  <c:v>0.24320999999999998</c:v>
                </c:pt>
                <c:pt idx="4">
                  <c:v>0.24329999999999999</c:v>
                </c:pt>
                <c:pt idx="5">
                  <c:v>0.24349999999999999</c:v>
                </c:pt>
                <c:pt idx="6">
                  <c:v>0.2437</c:v>
                </c:pt>
                <c:pt idx="7">
                  <c:v>0.24359999999999998</c:v>
                </c:pt>
                <c:pt idx="8">
                  <c:v>0.24389999999999998</c:v>
                </c:pt>
                <c:pt idx="9">
                  <c:v>0.24379999999999999</c:v>
                </c:pt>
                <c:pt idx="10">
                  <c:v>0.24399999999999999</c:v>
                </c:pt>
                <c:pt idx="11">
                  <c:v>0.24409999999999998</c:v>
                </c:pt>
                <c:pt idx="12">
                  <c:v>0.24439999999999998</c:v>
                </c:pt>
                <c:pt idx="13">
                  <c:v>0.2445</c:v>
                </c:pt>
                <c:pt idx="14">
                  <c:v>0.24479999999999999</c:v>
                </c:pt>
                <c:pt idx="15">
                  <c:v>0.245</c:v>
                </c:pt>
                <c:pt idx="16">
                  <c:v>0.24489999999999998</c:v>
                </c:pt>
                <c:pt idx="17">
                  <c:v>0.24509999999999998</c:v>
                </c:pt>
                <c:pt idx="18">
                  <c:v>0.24529999999999999</c:v>
                </c:pt>
              </c:numCache>
            </c:numRef>
          </c:val>
          <c:extLst>
            <c:ext xmlns:c16="http://schemas.microsoft.com/office/drawing/2014/chart" uri="{C3380CC4-5D6E-409C-BE32-E72D297353CC}">
              <c16:uniqueId val="{00000002-FD5D-452F-BD3E-DE921B4A0470}"/>
            </c:ext>
          </c:extLst>
        </c:ser>
        <c:ser>
          <c:idx val="0"/>
          <c:order val="3"/>
          <c:tx>
            <c:strRef>
              <c:f>Sheet1!$B$1</c:f>
              <c:strCache>
                <c:ptCount val="1"/>
                <c:pt idx="0">
                  <c:v>Gardening &amp; Horticulture</c:v>
                </c:pt>
              </c:strCache>
            </c:strRef>
          </c:tx>
          <c:spPr>
            <a:solidFill>
              <a:schemeClr val="accent1"/>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Sheet1!$B$2:$B$20</c:f>
              <c:numCache>
                <c:formatCode>0.00%</c:formatCode>
                <c:ptCount val="19"/>
                <c:pt idx="0">
                  <c:v>0.44269999999999998</c:v>
                </c:pt>
                <c:pt idx="1">
                  <c:v>0.44279999999999997</c:v>
                </c:pt>
                <c:pt idx="2">
                  <c:v>0.44289999999999996</c:v>
                </c:pt>
                <c:pt idx="3">
                  <c:v>0.44319999999999998</c:v>
                </c:pt>
                <c:pt idx="4">
                  <c:v>0.44349999999999995</c:v>
                </c:pt>
                <c:pt idx="5">
                  <c:v>0.44359999999999999</c:v>
                </c:pt>
                <c:pt idx="6">
                  <c:v>0.44389999999999996</c:v>
                </c:pt>
                <c:pt idx="7">
                  <c:v>0.44379999999999997</c:v>
                </c:pt>
                <c:pt idx="8">
                  <c:v>0.44409999999999999</c:v>
                </c:pt>
                <c:pt idx="9">
                  <c:v>0.44419999999999998</c:v>
                </c:pt>
                <c:pt idx="10">
                  <c:v>0.44399999999999995</c:v>
                </c:pt>
                <c:pt idx="11">
                  <c:v>0.44439999999999996</c:v>
                </c:pt>
                <c:pt idx="12">
                  <c:v>0.44429999999999997</c:v>
                </c:pt>
                <c:pt idx="13">
                  <c:v>0.4446</c:v>
                </c:pt>
                <c:pt idx="14">
                  <c:v>0.44469999999999998</c:v>
                </c:pt>
                <c:pt idx="15">
                  <c:v>0.44489999999999996</c:v>
                </c:pt>
                <c:pt idx="16">
                  <c:v>0.44479999999999997</c:v>
                </c:pt>
                <c:pt idx="17">
                  <c:v>0.44499999999999995</c:v>
                </c:pt>
                <c:pt idx="18">
                  <c:v>0.44489999999999996</c:v>
                </c:pt>
              </c:numCache>
            </c:numRef>
          </c:val>
          <c:extLst>
            <c:ext xmlns:c16="http://schemas.microsoft.com/office/drawing/2014/chart" uri="{C3380CC4-5D6E-409C-BE32-E72D297353CC}">
              <c16:uniqueId val="{00000003-FD5D-452F-BD3E-DE921B4A0470}"/>
            </c:ext>
          </c:extLst>
        </c:ser>
        <c:dLbls>
          <c:showLegendKey val="0"/>
          <c:showVal val="0"/>
          <c:showCatName val="0"/>
          <c:showSerName val="0"/>
          <c:showPercent val="0"/>
          <c:showBubbleSize val="0"/>
        </c:dLbls>
        <c:gapWidth val="150"/>
        <c:overlap val="100"/>
        <c:axId val="514429984"/>
        <c:axId val="514432280"/>
      </c:barChart>
      <c:catAx>
        <c:axId val="51442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514432280"/>
        <c:crosses val="autoZero"/>
        <c:auto val="1"/>
        <c:lblAlgn val="ctr"/>
        <c:lblOffset val="100"/>
        <c:noMultiLvlLbl val="0"/>
      </c:catAx>
      <c:valAx>
        <c:axId val="514432280"/>
        <c:scaling>
          <c:orientation val="minMax"/>
        </c:scaling>
        <c:delete val="1"/>
        <c:axPos val="l"/>
        <c:numFmt formatCode="0.00%" sourceLinked="1"/>
        <c:majorTickMark val="none"/>
        <c:minorTickMark val="none"/>
        <c:tickLblPos val="nextTo"/>
        <c:crossAx val="5144299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6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1024547541707933E-2"/>
          <c:y val="0.25476560858819375"/>
          <c:w val="0.95804792260294591"/>
          <c:h val="0.55389904349935737"/>
        </c:manualLayout>
      </c:layout>
      <c:barChart>
        <c:barDir val="col"/>
        <c:grouping val="clustered"/>
        <c:varyColors val="0"/>
        <c:ser>
          <c:idx val="0"/>
          <c:order val="0"/>
          <c:tx>
            <c:strRef>
              <c:f>Sheet1!$B$1</c:f>
              <c:strCache>
                <c:ptCount val="1"/>
                <c:pt idx="0">
                  <c:v>Volume (Kilo Tonnes)</c:v>
                </c:pt>
              </c:strCache>
            </c:strRef>
          </c:tx>
          <c:spPr>
            <a:solidFill>
              <a:schemeClr val="bg1">
                <a:lumMod val="75000"/>
              </a:schemeClr>
            </a:solidFill>
            <a:ln>
              <a:noFill/>
            </a:ln>
            <a:effectLst>
              <a:innerShdw blurRad="63500" dist="50800" dir="16200000">
                <a:prstClr val="black">
                  <a:alpha val="50000"/>
                </a:prstClr>
              </a:inn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Sheet1!$B$2:$B$20</c:f>
              <c:numCache>
                <c:formatCode>0.00</c:formatCode>
                <c:ptCount val="19"/>
                <c:pt idx="0">
                  <c:v>193.34</c:v>
                </c:pt>
                <c:pt idx="1">
                  <c:v>201.73</c:v>
                </c:pt>
                <c:pt idx="2">
                  <c:v>207.41</c:v>
                </c:pt>
                <c:pt idx="3">
                  <c:v>215.62</c:v>
                </c:pt>
                <c:pt idx="4">
                  <c:v>220.72</c:v>
                </c:pt>
                <c:pt idx="5">
                  <c:v>232.24</c:v>
                </c:pt>
                <c:pt idx="6">
                  <c:v>245.27</c:v>
                </c:pt>
                <c:pt idx="7">
                  <c:v>260.08</c:v>
                </c:pt>
                <c:pt idx="8">
                  <c:v>276.63</c:v>
                </c:pt>
                <c:pt idx="9">
                  <c:v>295.02</c:v>
                </c:pt>
                <c:pt idx="10">
                  <c:v>315.17</c:v>
                </c:pt>
                <c:pt idx="11">
                  <c:v>335.88</c:v>
                </c:pt>
                <c:pt idx="12">
                  <c:v>357.11</c:v>
                </c:pt>
                <c:pt idx="13">
                  <c:v>379.39</c:v>
                </c:pt>
                <c:pt idx="14">
                  <c:v>402.72</c:v>
                </c:pt>
                <c:pt idx="15">
                  <c:v>426.56</c:v>
                </c:pt>
                <c:pt idx="16">
                  <c:v>451.22</c:v>
                </c:pt>
                <c:pt idx="17">
                  <c:v>476.67</c:v>
                </c:pt>
                <c:pt idx="18">
                  <c:v>502.93</c:v>
                </c:pt>
              </c:numCache>
            </c:numRef>
          </c:val>
          <c:extLst>
            <c:ext xmlns:c16="http://schemas.microsoft.com/office/drawing/2014/chart" uri="{C3380CC4-5D6E-409C-BE32-E72D297353CC}">
              <c16:uniqueId val="{00000000-9667-4613-A545-05E4D2E997D1}"/>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0" sourceLinked="1"/>
        <c:majorTickMark val="out"/>
        <c:minorTickMark val="none"/>
        <c:tickLblPos val="none"/>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6968"/>
        <c:crosses val="autoZero"/>
        <c:auto val="1"/>
        <c:lblAlgn val="ctr"/>
        <c:lblOffset val="100"/>
        <c:noMultiLvlLbl val="0"/>
      </c:catAx>
      <c:spPr>
        <a:noFill/>
        <a:ln>
          <a:noFill/>
        </a:ln>
        <a:effectLst/>
      </c:spPr>
    </c:plotArea>
    <c:legend>
      <c:legendPos val="b"/>
      <c:layout>
        <c:manualLayout>
          <c:xMode val="edge"/>
          <c:yMode val="edge"/>
          <c:x val="0.41652202243913738"/>
          <c:y val="0.89455126716117694"/>
          <c:w val="0.18553013957968878"/>
          <c:h val="7.7349740045432103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legend>
    <c:plotVisOnly val="1"/>
    <c:dispBlanksAs val="gap"/>
    <c:showDLblsOverMax val="0"/>
  </c:chart>
  <c:spPr>
    <a:noFill/>
    <a:ln>
      <a:noFill/>
    </a:ln>
    <a:effectLst/>
  </c:spPr>
  <c:txPr>
    <a:bodyPr/>
    <a:lstStyle/>
    <a:p>
      <a:pPr>
        <a:defRPr sz="8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914019330338751E-2"/>
          <c:y val="0.25476560858819375"/>
          <c:w val="0.95804792260294591"/>
          <c:h val="0.5751919845985598"/>
        </c:manualLayout>
      </c:layout>
      <c:barChart>
        <c:barDir val="col"/>
        <c:grouping val="clustered"/>
        <c:varyColors val="0"/>
        <c:ser>
          <c:idx val="0"/>
          <c:order val="0"/>
          <c:tx>
            <c:strRef>
              <c:f>Sheet1!$B$1</c:f>
              <c:strCache>
                <c:ptCount val="1"/>
                <c:pt idx="0">
                  <c:v>Value (USD Million)</c:v>
                </c:pt>
              </c:strCache>
            </c:strRef>
          </c:tx>
          <c:spPr>
            <a:solidFill>
              <a:schemeClr val="bg1">
                <a:lumMod val="75000"/>
              </a:schemeClr>
            </a:solidFill>
            <a:ln>
              <a:noFill/>
            </a:ln>
            <a:effectLst>
              <a:innerShdw blurRad="63500" dist="50800" dir="16200000">
                <a:prstClr val="black">
                  <a:alpha val="50000"/>
                </a:prstClr>
              </a:inn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Sheet1!$B$2:$B$20</c:f>
              <c:numCache>
                <c:formatCode>0.00</c:formatCode>
                <c:ptCount val="19"/>
                <c:pt idx="0">
                  <c:v>100.60446899999999</c:v>
                </c:pt>
                <c:pt idx="1">
                  <c:v>105.60908441000001</c:v>
                </c:pt>
                <c:pt idx="2">
                  <c:v>110.8357558</c:v>
                </c:pt>
                <c:pt idx="3">
                  <c:v>111.54626336000003</c:v>
                </c:pt>
                <c:pt idx="4">
                  <c:v>116.51720512</c:v>
                </c:pt>
                <c:pt idx="5">
                  <c:v>122.75070861923999</c:v>
                </c:pt>
                <c:pt idx="6">
                  <c:v>130.55421179747628</c:v>
                </c:pt>
                <c:pt idx="7">
                  <c:v>139.42462681718996</c:v>
                </c:pt>
                <c:pt idx="8">
                  <c:v>148.47084416142903</c:v>
                </c:pt>
                <c:pt idx="9">
                  <c:v>159.31760884086864</c:v>
                </c:pt>
                <c:pt idx="10">
                  <c:v>170.53435993285589</c:v>
                </c:pt>
                <c:pt idx="11">
                  <c:v>182.6560704884275</c:v>
                </c:pt>
                <c:pt idx="12">
                  <c:v>195.50087115155628</c:v>
                </c:pt>
                <c:pt idx="13">
                  <c:v>209.20288680888174</c:v>
                </c:pt>
                <c:pt idx="14">
                  <c:v>222.51752866954661</c:v>
                </c:pt>
                <c:pt idx="15">
                  <c:v>236.77186931644889</c:v>
                </c:pt>
                <c:pt idx="16">
                  <c:v>250.52902707057723</c:v>
                </c:pt>
                <c:pt idx="17">
                  <c:v>266.39965207557856</c:v>
                </c:pt>
                <c:pt idx="18">
                  <c:v>281.31967995295753</c:v>
                </c:pt>
              </c:numCache>
            </c:numRef>
          </c:val>
          <c:extLst>
            <c:ext xmlns:c16="http://schemas.microsoft.com/office/drawing/2014/chart" uri="{C3380CC4-5D6E-409C-BE32-E72D297353CC}">
              <c16:uniqueId val="{00000000-F246-4B4B-8456-ED431222B3BB}"/>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0" sourceLinked="1"/>
        <c:majorTickMark val="out"/>
        <c:minorTickMark val="none"/>
        <c:tickLblPos val="none"/>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6968"/>
        <c:crosses val="autoZero"/>
        <c:auto val="1"/>
        <c:lblAlgn val="ctr"/>
        <c:lblOffset val="100"/>
        <c:noMultiLvlLbl val="0"/>
      </c:catAx>
      <c:spPr>
        <a:noFill/>
        <a:ln>
          <a:noFill/>
        </a:ln>
        <a:effectLst/>
      </c:spPr>
    </c:plotArea>
    <c:legend>
      <c:legendPos val="b"/>
      <c:layout>
        <c:manualLayout>
          <c:xMode val="edge"/>
          <c:yMode val="edge"/>
          <c:x val="0.40929834296756035"/>
          <c:y val="0.89331936816455793"/>
          <c:w val="0.18553013957968878"/>
          <c:h val="7.7349740045432103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legend>
    <c:plotVisOnly val="1"/>
    <c:dispBlanksAs val="gap"/>
    <c:showDLblsOverMax val="0"/>
  </c:chart>
  <c:spPr>
    <a:noFill/>
    <a:ln>
      <a:noFill/>
    </a:ln>
    <a:effectLst/>
  </c:spPr>
  <c:txPr>
    <a:bodyPr/>
    <a:lstStyle/>
    <a:p>
      <a:pPr>
        <a:defRPr sz="8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914019330338751E-2"/>
          <c:y val="0.25096852003441772"/>
          <c:w val="0.95804792260294591"/>
          <c:h val="0.48834277578382229"/>
        </c:manualLayout>
      </c:layout>
      <c:barChart>
        <c:barDir val="col"/>
        <c:grouping val="clustered"/>
        <c:varyColors val="0"/>
        <c:ser>
          <c:idx val="0"/>
          <c:order val="0"/>
          <c:tx>
            <c:strRef>
              <c:f>Sheet1!$B$1</c:f>
              <c:strCache>
                <c:ptCount val="1"/>
                <c:pt idx="0">
                  <c:v>Value (USD Million)</c:v>
                </c:pt>
              </c:strCache>
            </c:strRef>
          </c:tx>
          <c:spPr>
            <a:solidFill>
              <a:schemeClr val="bg1">
                <a:lumMod val="75000"/>
              </a:schemeClr>
            </a:solidFill>
            <a:ln>
              <a:noFill/>
            </a:ln>
            <a:effectLst>
              <a:innerShdw blurRad="63500" dist="50800" dir="16200000">
                <a:prstClr val="black">
                  <a:alpha val="50000"/>
                </a:prstClr>
              </a:inn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Sheet1!$B$2:$B$20</c:f>
              <c:numCache>
                <c:formatCode>0.00</c:formatCode>
                <c:ptCount val="19"/>
                <c:pt idx="0">
                  <c:v>56.435946000000001</c:v>
                </c:pt>
                <c:pt idx="1">
                  <c:v>58.844641000000003</c:v>
                </c:pt>
                <c:pt idx="2">
                  <c:v>60.563719999999996</c:v>
                </c:pt>
                <c:pt idx="3">
                  <c:v>63.004164000000003</c:v>
                </c:pt>
                <c:pt idx="4">
                  <c:v>64.516456000000005</c:v>
                </c:pt>
                <c:pt idx="5">
                  <c:v>67.930663319999994</c:v>
                </c:pt>
                <c:pt idx="6">
                  <c:v>71.839681666996952</c:v>
                </c:pt>
                <c:pt idx="7">
                  <c:v>76.23081537272536</c:v>
                </c:pt>
                <c:pt idx="8">
                  <c:v>81.051432625439062</c:v>
                </c:pt>
                <c:pt idx="9">
                  <c:v>86.559361567925009</c:v>
                </c:pt>
                <c:pt idx="10">
                  <c:v>92.439848796701057</c:v>
                </c:pt>
                <c:pt idx="11">
                  <c:v>98.613910395064352</c:v>
                </c:pt>
                <c:pt idx="12">
                  <c:v>104.88202012792208</c:v>
                </c:pt>
                <c:pt idx="13">
                  <c:v>111.54047499512392</c:v>
                </c:pt>
                <c:pt idx="14">
                  <c:v>118.31966984391769</c:v>
                </c:pt>
                <c:pt idx="15">
                  <c:v>125.45216318325762</c:v>
                </c:pt>
                <c:pt idx="16">
                  <c:v>132.74842004395282</c:v>
                </c:pt>
                <c:pt idx="17">
                  <c:v>140.2830976342735</c:v>
                </c:pt>
                <c:pt idx="18">
                  <c:v>148.16357571893107</c:v>
                </c:pt>
              </c:numCache>
            </c:numRef>
          </c:val>
          <c:extLst>
            <c:ext xmlns:c16="http://schemas.microsoft.com/office/drawing/2014/chart" uri="{C3380CC4-5D6E-409C-BE32-E72D297353CC}">
              <c16:uniqueId val="{00000000-F246-4B4B-8456-ED431222B3BB}"/>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0" sourceLinked="1"/>
        <c:majorTickMark val="out"/>
        <c:minorTickMark val="none"/>
        <c:tickLblPos val="none"/>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6968"/>
        <c:crosses val="autoZero"/>
        <c:auto val="1"/>
        <c:lblAlgn val="ctr"/>
        <c:lblOffset val="100"/>
        <c:noMultiLvlLbl val="0"/>
      </c:catAx>
      <c:spPr>
        <a:noFill/>
        <a:ln>
          <a:noFill/>
        </a:ln>
        <a:effectLst/>
      </c:spPr>
    </c:plotArea>
    <c:legend>
      <c:legendPos val="b"/>
      <c:layout>
        <c:manualLayout>
          <c:xMode val="edge"/>
          <c:yMode val="edge"/>
          <c:x val="0.41796675833345281"/>
          <c:y val="0.83773593317171591"/>
          <c:w val="0.18553013957968878"/>
          <c:h val="7.7349740045432103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legend>
    <c:plotVisOnly val="1"/>
    <c:dispBlanksAs val="gap"/>
    <c:showDLblsOverMax val="0"/>
  </c:chart>
  <c:spPr>
    <a:noFill/>
    <a:ln>
      <a:noFill/>
    </a:ln>
    <a:effectLst/>
  </c:spPr>
  <c:txPr>
    <a:bodyPr/>
    <a:lstStyle/>
    <a:p>
      <a:pPr>
        <a:defRPr sz="8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1.82829587127223E-2"/>
          <c:y val="0"/>
          <c:w val="0.95436780434666446"/>
          <c:h val="0.69357744391997134"/>
        </c:manualLayout>
      </c:layout>
      <c:barChart>
        <c:barDir val="col"/>
        <c:grouping val="clustered"/>
        <c:varyColors val="0"/>
        <c:ser>
          <c:idx val="0"/>
          <c:order val="0"/>
          <c:tx>
            <c:strRef>
              <c:f>Sheet1!$B$1</c:f>
              <c:strCache>
                <c:ptCount val="1"/>
                <c:pt idx="0">
                  <c:v>Area (Thousand Ha)</c:v>
                </c:pt>
              </c:strCache>
            </c:strRef>
          </c:tx>
          <c:spPr>
            <a:solidFill>
              <a:schemeClr val="accent1">
                <a:shade val="76000"/>
              </a:schemeClr>
            </a:solidFill>
            <a:ln>
              <a:noFill/>
            </a:ln>
            <a:effectLst/>
            <a:scene3d>
              <a:camera prst="orthographicFront"/>
              <a:lightRig rig="threePt" dir="t"/>
            </a:scene3d>
            <a:sp3d>
              <a:bevelT/>
            </a:sp3d>
          </c:spPr>
          <c:invertIfNegative val="0"/>
          <c:dLbls>
            <c:dLbl>
              <c:idx val="0"/>
              <c:layout>
                <c:manualLayout>
                  <c:x val="-1.0857310973815828E-3"/>
                  <c:y val="-2.293929417785242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F7C-45AE-AAA7-32BFCE6C470D}"/>
                </c:ext>
              </c:extLst>
            </c:dLbl>
            <c:dLbl>
              <c:idx val="1"/>
              <c:layout>
                <c:manualLayout>
                  <c:x val="-1.9429243895263341E-2"/>
                  <c:y val="-3.5045559802294043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F7C-45AE-AAA7-32BFCE6C470D}"/>
                </c:ext>
              </c:extLst>
            </c:dLbl>
            <c:dLbl>
              <c:idx val="2"/>
              <c:layout>
                <c:manualLayout>
                  <c:x val="-1.0461900558987937E-2"/>
                  <c:y val="1.349778615480205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F7C-45AE-AAA7-32BFCE6C470D}"/>
                </c:ext>
              </c:extLst>
            </c:dLbl>
            <c:dLbl>
              <c:idx val="3"/>
              <c:layout>
                <c:manualLayout>
                  <c:x val="-2.6902030008826235E-2"/>
                  <c:y val="4.5670319796372856E-4"/>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CF7C-45AE-AAA7-32BFCE6C470D}"/>
                </c:ext>
              </c:extLst>
            </c:dLbl>
            <c:dLbl>
              <c:idx val="4"/>
              <c:layout>
                <c:manualLayout>
                  <c:x val="-1.6440129449838189E-2"/>
                  <c:y val="-2.968273260250904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F7C-45AE-AAA7-32BFCE6C470D}"/>
                </c:ext>
              </c:extLst>
            </c:dLbl>
            <c:numFmt formatCode="#,##0.00" sourceLinked="0"/>
            <c:spPr>
              <a:noFill/>
              <a:ln>
                <a:noFill/>
              </a:ln>
              <a:effectLst/>
            </c:spPr>
            <c:txPr>
              <a:bodyPr rot="0" spcFirstLastPara="1" vertOverflow="ellipsis" vert="horz" wrap="square" anchor="ctr" anchorCtr="1"/>
              <a:lstStyle/>
              <a:p>
                <a:pPr>
                  <a:defRPr sz="1000" b="0" i="0" u="none" strike="noStrike" kern="1200" baseline="0">
                    <a:solidFill>
                      <a:srgbClr val="002060"/>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2015-16</c:v>
                </c:pt>
                <c:pt idx="1">
                  <c:v>2016-17</c:v>
                </c:pt>
                <c:pt idx="2">
                  <c:v>2017-18</c:v>
                </c:pt>
                <c:pt idx="3">
                  <c:v>2018-19</c:v>
                </c:pt>
                <c:pt idx="4">
                  <c:v>2019-20</c:v>
                </c:pt>
                <c:pt idx="5">
                  <c:v>2020-21</c:v>
                </c:pt>
              </c:strCache>
            </c:strRef>
          </c:cat>
          <c:val>
            <c:numRef>
              <c:f>Sheet1!$B$2:$B$7</c:f>
              <c:numCache>
                <c:formatCode>0</c:formatCode>
                <c:ptCount val="6"/>
                <c:pt idx="0">
                  <c:v>10106</c:v>
                </c:pt>
                <c:pt idx="1">
                  <c:v>10236</c:v>
                </c:pt>
                <c:pt idx="2">
                  <c:v>10061</c:v>
                </c:pt>
                <c:pt idx="3">
                  <c:v>10073</c:v>
                </c:pt>
                <c:pt idx="4">
                  <c:v>10310</c:v>
                </c:pt>
                <c:pt idx="5">
                  <c:v>10803</c:v>
                </c:pt>
              </c:numCache>
            </c:numRef>
          </c:val>
          <c:extLst>
            <c:ext xmlns:c16="http://schemas.microsoft.com/office/drawing/2014/chart" uri="{C3380CC4-5D6E-409C-BE32-E72D297353CC}">
              <c16:uniqueId val="{00000005-CF7C-45AE-AAA7-32BFCE6C470D}"/>
            </c:ext>
          </c:extLst>
        </c:ser>
        <c:ser>
          <c:idx val="1"/>
          <c:order val="1"/>
          <c:tx>
            <c:strRef>
              <c:f>Sheet1!$C$1</c:f>
              <c:strCache>
                <c:ptCount val="1"/>
                <c:pt idx="0">
                  <c:v>Production (Thousand Tonnes)</c:v>
                </c:pt>
              </c:strCache>
            </c:strRef>
          </c:tx>
          <c:spPr>
            <a:solidFill>
              <a:schemeClr val="accent1">
                <a:tint val="77000"/>
              </a:schemeClr>
            </a:solidFill>
            <a:ln>
              <a:noFill/>
            </a:ln>
            <a:effectLst/>
            <a:scene3d>
              <a:camera prst="orthographicFront"/>
              <a:lightRig rig="threePt" dir="t"/>
            </a:scene3d>
            <a:sp3d>
              <a:bevelT/>
            </a:sp3d>
          </c:spPr>
          <c:invertIfNegative val="0"/>
          <c:dLbls>
            <c:numFmt formatCode="#,##0.00" sourceLinked="0"/>
            <c:spPr>
              <a:noFill/>
              <a:ln>
                <a:noFill/>
              </a:ln>
              <a:effectLst/>
            </c:spPr>
            <c:txPr>
              <a:bodyPr rot="0" spcFirstLastPara="1" vertOverflow="ellipsis" vert="horz" wrap="square" anchor="ctr" anchorCtr="1"/>
              <a:lstStyle/>
              <a:p>
                <a:pPr>
                  <a:defRPr sz="1000" b="0" i="0" u="none" strike="noStrike" kern="1200" baseline="0">
                    <a:solidFill>
                      <a:srgbClr val="002060"/>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2015-16</c:v>
                </c:pt>
                <c:pt idx="1">
                  <c:v>2016-17</c:v>
                </c:pt>
                <c:pt idx="2">
                  <c:v>2017-18</c:v>
                </c:pt>
                <c:pt idx="3">
                  <c:v>2018-19</c:v>
                </c:pt>
                <c:pt idx="4">
                  <c:v>2019-20</c:v>
                </c:pt>
                <c:pt idx="5">
                  <c:v>2020-21</c:v>
                </c:pt>
              </c:strCache>
            </c:strRef>
          </c:cat>
          <c:val>
            <c:numRef>
              <c:f>Sheet1!$C$2:$C$7</c:f>
              <c:numCache>
                <c:formatCode>0</c:formatCode>
                <c:ptCount val="6"/>
                <c:pt idx="0">
                  <c:v>169064</c:v>
                </c:pt>
                <c:pt idx="1">
                  <c:v>178172</c:v>
                </c:pt>
                <c:pt idx="2">
                  <c:v>184041</c:v>
                </c:pt>
                <c:pt idx="3">
                  <c:v>183170</c:v>
                </c:pt>
                <c:pt idx="4">
                  <c:v>188284</c:v>
                </c:pt>
                <c:pt idx="5">
                  <c:v>196268</c:v>
                </c:pt>
              </c:numCache>
            </c:numRef>
          </c:val>
          <c:extLst>
            <c:ext xmlns:c16="http://schemas.microsoft.com/office/drawing/2014/chart" uri="{C3380CC4-5D6E-409C-BE32-E72D297353CC}">
              <c16:uniqueId val="{00000006-CF7C-45AE-AAA7-32BFCE6C470D}"/>
            </c:ext>
          </c:extLst>
        </c:ser>
        <c:dLbls>
          <c:showLegendKey val="0"/>
          <c:showVal val="0"/>
          <c:showCatName val="0"/>
          <c:showSerName val="0"/>
          <c:showPercent val="0"/>
          <c:showBubbleSize val="0"/>
        </c:dLbls>
        <c:gapWidth val="219"/>
        <c:overlap val="-27"/>
        <c:axId val="816580464"/>
        <c:axId val="725122576"/>
      </c:barChart>
      <c:catAx>
        <c:axId val="816580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rgbClr val="002060"/>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725122576"/>
        <c:crosses val="autoZero"/>
        <c:auto val="1"/>
        <c:lblAlgn val="ctr"/>
        <c:lblOffset val="100"/>
        <c:noMultiLvlLbl val="0"/>
      </c:catAx>
      <c:valAx>
        <c:axId val="725122576"/>
        <c:scaling>
          <c:orientation val="minMax"/>
        </c:scaling>
        <c:delete val="1"/>
        <c:axPos val="l"/>
        <c:numFmt formatCode="0" sourceLinked="1"/>
        <c:majorTickMark val="none"/>
        <c:minorTickMark val="none"/>
        <c:tickLblPos val="nextTo"/>
        <c:crossAx val="816580464"/>
        <c:crosses val="autoZero"/>
        <c:crossBetween val="between"/>
      </c:valAx>
      <c:spPr>
        <a:noFill/>
        <a:ln w="25400">
          <a:noFill/>
        </a:ln>
        <a:effectLst/>
      </c:spPr>
    </c:plotArea>
    <c:legend>
      <c:legendPos val="b"/>
      <c:layout>
        <c:manualLayout>
          <c:xMode val="edge"/>
          <c:yMode val="edge"/>
          <c:x val="1.5199694665661173E-3"/>
          <c:y val="0.85993761196106977"/>
          <c:w val="0.95575710503089151"/>
          <c:h val="0.14006238803893023"/>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2060"/>
              </a:solidFill>
              <a:latin typeface="Verdana" panose="020B0604030504040204" pitchFamily="34" charset="0"/>
              <a:ea typeface="Verdana" panose="020B0604030504040204" pitchFamily="34" charset="0"/>
              <a:cs typeface="Verdana" panose="020B060403050404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b="0">
          <a:solidFill>
            <a:srgbClr val="002060"/>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131080553981976"/>
          <c:y val="0"/>
          <c:w val="0.74989047791810814"/>
          <c:h val="0.69378003930581567"/>
        </c:manualLayout>
      </c:layout>
      <c:barChart>
        <c:barDir val="col"/>
        <c:grouping val="stacked"/>
        <c:varyColors val="0"/>
        <c:ser>
          <c:idx val="2"/>
          <c:order val="0"/>
          <c:tx>
            <c:strRef>
              <c:f>Sheet1!$D$1</c:f>
              <c:strCache>
                <c:ptCount val="1"/>
                <c:pt idx="0">
                  <c:v>Potassium Sulphate (0-0-50)</c:v>
                </c:pt>
              </c:strCache>
            </c:strRef>
          </c:tx>
          <c:spPr>
            <a:solidFill>
              <a:schemeClr val="accent5"/>
            </a:solidFill>
            <a:ln>
              <a:noFill/>
            </a:ln>
            <a:effectLst/>
          </c:spPr>
          <c:invertIfNegative val="0"/>
          <c:val>
            <c:numRef>
              <c:f>Sheet1!$D$2:$D$20</c:f>
              <c:numCache>
                <c:formatCode>0.00%</c:formatCode>
                <c:ptCount val="19"/>
                <c:pt idx="0">
                  <c:v>8.7500000000000022E-2</c:v>
                </c:pt>
                <c:pt idx="1">
                  <c:v>7.7000000000000013E-2</c:v>
                </c:pt>
                <c:pt idx="2">
                  <c:v>7.569999999999999E-2</c:v>
                </c:pt>
                <c:pt idx="3">
                  <c:v>7.46E-2</c:v>
                </c:pt>
                <c:pt idx="4">
                  <c:v>7.350000000000001E-2</c:v>
                </c:pt>
                <c:pt idx="5">
                  <c:v>7.1900000000000019E-2</c:v>
                </c:pt>
                <c:pt idx="6">
                  <c:v>7.130000000000003E-2</c:v>
                </c:pt>
                <c:pt idx="7">
                  <c:v>7.0199999999999985E-2</c:v>
                </c:pt>
                <c:pt idx="8">
                  <c:v>6.9099999999999995E-2</c:v>
                </c:pt>
                <c:pt idx="9">
                  <c:v>6.8000000000000005E-2</c:v>
                </c:pt>
                <c:pt idx="10">
                  <c:v>6.7000000000000004E-2</c:v>
                </c:pt>
                <c:pt idx="11">
                  <c:v>6.5900000000000014E-2</c:v>
                </c:pt>
                <c:pt idx="12">
                  <c:v>6.6199999999999981E-2</c:v>
                </c:pt>
                <c:pt idx="13">
                  <c:v>6.6400000000000015E-2</c:v>
                </c:pt>
                <c:pt idx="14">
                  <c:v>6.6500000000000004E-2</c:v>
                </c:pt>
                <c:pt idx="15">
                  <c:v>6.6699999999999982E-2</c:v>
                </c:pt>
                <c:pt idx="16">
                  <c:v>6.7000000000000004E-2</c:v>
                </c:pt>
                <c:pt idx="17">
                  <c:v>6.7300000000000026E-2</c:v>
                </c:pt>
                <c:pt idx="18">
                  <c:v>6.7599999999999993E-2</c:v>
                </c:pt>
              </c:numCache>
            </c:numRef>
          </c:val>
          <c:extLst>
            <c:ext xmlns:c16="http://schemas.microsoft.com/office/drawing/2014/chart" uri="{C3380CC4-5D6E-409C-BE32-E72D297353CC}">
              <c16:uniqueId val="{00000000-F84F-449E-A339-D8B2CAF6F487}"/>
            </c:ext>
          </c:extLst>
        </c:ser>
        <c:ser>
          <c:idx val="4"/>
          <c:order val="1"/>
          <c:tx>
            <c:strRef>
              <c:f>Sheet1!$F$1</c:f>
              <c:strCache>
                <c:ptCount val="1"/>
                <c:pt idx="0">
                  <c:v>Mono Potassium Phosphate (0- 52-34)</c:v>
                </c:pt>
              </c:strCache>
            </c:strRef>
          </c:tx>
          <c:spPr>
            <a:solidFill>
              <a:schemeClr val="accent3">
                <a:lumMod val="60000"/>
              </a:schemeClr>
            </a:solidFill>
            <a:ln>
              <a:noFill/>
            </a:ln>
            <a:effectLst/>
          </c:spPr>
          <c:invertIfNegative val="0"/>
          <c:val>
            <c:numRef>
              <c:f>Sheet1!$F$2:$F$20</c:f>
              <c:numCache>
                <c:formatCode>0.00%</c:formatCode>
                <c:ptCount val="19"/>
                <c:pt idx="0">
                  <c:v>0.1149</c:v>
                </c:pt>
                <c:pt idx="1">
                  <c:v>0.12450000000000006</c:v>
                </c:pt>
                <c:pt idx="2">
                  <c:v>0.12609999999999988</c:v>
                </c:pt>
                <c:pt idx="3">
                  <c:v>0.12760000000000016</c:v>
                </c:pt>
                <c:pt idx="4">
                  <c:v>0.12919999999999998</c:v>
                </c:pt>
                <c:pt idx="5">
                  <c:v>0.13089999999999991</c:v>
                </c:pt>
                <c:pt idx="6">
                  <c:v>0.13260000000000005</c:v>
                </c:pt>
                <c:pt idx="7">
                  <c:v>0.13410000000000011</c:v>
                </c:pt>
                <c:pt idx="8">
                  <c:v>0.13569999999999993</c:v>
                </c:pt>
                <c:pt idx="9">
                  <c:v>0.13749999999999996</c:v>
                </c:pt>
                <c:pt idx="10">
                  <c:v>0.13910000000000011</c:v>
                </c:pt>
                <c:pt idx="11">
                  <c:v>0.14100000000000001</c:v>
                </c:pt>
                <c:pt idx="12">
                  <c:v>0.14119999999999999</c:v>
                </c:pt>
                <c:pt idx="13">
                  <c:v>0.14149999999999996</c:v>
                </c:pt>
                <c:pt idx="14">
                  <c:v>0.14189999999999992</c:v>
                </c:pt>
                <c:pt idx="15">
                  <c:v>0.14200000000000002</c:v>
                </c:pt>
                <c:pt idx="16">
                  <c:v>0.14240000000000008</c:v>
                </c:pt>
                <c:pt idx="17">
                  <c:v>0.14250000000000007</c:v>
                </c:pt>
                <c:pt idx="18">
                  <c:v>0.14280000000000004</c:v>
                </c:pt>
              </c:numCache>
            </c:numRef>
          </c:val>
          <c:extLst>
            <c:ext xmlns:c16="http://schemas.microsoft.com/office/drawing/2014/chart" uri="{C3380CC4-5D6E-409C-BE32-E72D297353CC}">
              <c16:uniqueId val="{00000001-F84F-449E-A339-D8B2CAF6F487}"/>
            </c:ext>
          </c:extLst>
        </c:ser>
        <c:ser>
          <c:idx val="1"/>
          <c:order val="2"/>
          <c:tx>
            <c:strRef>
              <c:f>Sheet1!$C$1</c:f>
              <c:strCache>
                <c:ptCount val="1"/>
                <c:pt idx="0">
                  <c:v>Potassium Nitrate (13-0-45)</c:v>
                </c:pt>
              </c:strCache>
            </c:strRef>
          </c:tx>
          <c:spPr>
            <a:solidFill>
              <a:schemeClr val="accent3"/>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Sheet1!$C$2:$C$20</c:f>
              <c:numCache>
                <c:formatCode>0.00%</c:formatCode>
                <c:ptCount val="19"/>
                <c:pt idx="0">
                  <c:v>0.1595</c:v>
                </c:pt>
                <c:pt idx="1">
                  <c:v>0.14809999999999998</c:v>
                </c:pt>
                <c:pt idx="2">
                  <c:v>0.14859999999999998</c:v>
                </c:pt>
                <c:pt idx="3">
                  <c:v>0.14929999999999999</c:v>
                </c:pt>
                <c:pt idx="4">
                  <c:v>0.15009999999999998</c:v>
                </c:pt>
                <c:pt idx="5">
                  <c:v>0.15059999999999998</c:v>
                </c:pt>
                <c:pt idx="6">
                  <c:v>0.15140000000000001</c:v>
                </c:pt>
                <c:pt idx="7">
                  <c:v>0.15190000000000001</c:v>
                </c:pt>
                <c:pt idx="8">
                  <c:v>0.1525</c:v>
                </c:pt>
                <c:pt idx="9">
                  <c:v>0.15319999999999998</c:v>
                </c:pt>
                <c:pt idx="10">
                  <c:v>0.154</c:v>
                </c:pt>
                <c:pt idx="11">
                  <c:v>0.15459999999999999</c:v>
                </c:pt>
                <c:pt idx="12">
                  <c:v>0.15490000000000001</c:v>
                </c:pt>
                <c:pt idx="13">
                  <c:v>0.15529999999999997</c:v>
                </c:pt>
                <c:pt idx="14">
                  <c:v>0.15559999999999999</c:v>
                </c:pt>
                <c:pt idx="15">
                  <c:v>0.15569999999999998</c:v>
                </c:pt>
                <c:pt idx="16">
                  <c:v>0.156</c:v>
                </c:pt>
                <c:pt idx="17">
                  <c:v>0.15609999999999999</c:v>
                </c:pt>
                <c:pt idx="18">
                  <c:v>0.15590000000000001</c:v>
                </c:pt>
              </c:numCache>
            </c:numRef>
          </c:val>
          <c:extLst>
            <c:ext xmlns:c16="http://schemas.microsoft.com/office/drawing/2014/chart" uri="{C3380CC4-5D6E-409C-BE32-E72D297353CC}">
              <c16:uniqueId val="{00000002-F84F-449E-A339-D8B2CAF6F487}"/>
            </c:ext>
          </c:extLst>
        </c:ser>
        <c:ser>
          <c:idx val="3"/>
          <c:order val="3"/>
          <c:tx>
            <c:strRef>
              <c:f>Sheet1!$E$1</c:f>
              <c:strCache>
                <c:ptCount val="1"/>
                <c:pt idx="0">
                  <c:v>Mono Ammonium Phosphate (12-61-0)</c:v>
                </c:pt>
              </c:strCache>
            </c:strRef>
          </c:tx>
          <c:spPr>
            <a:solidFill>
              <a:schemeClr val="accent1">
                <a:lumMod val="60000"/>
              </a:schemeClr>
            </a:solidFill>
            <a:ln>
              <a:noFill/>
            </a:ln>
            <a:effectLst/>
          </c:spPr>
          <c:invertIfNegative val="0"/>
          <c:val>
            <c:numRef>
              <c:f>Sheet1!$E$2:$E$20</c:f>
              <c:numCache>
                <c:formatCode>0.00%</c:formatCode>
                <c:ptCount val="19"/>
                <c:pt idx="0">
                  <c:v>0.30280000000000001</c:v>
                </c:pt>
                <c:pt idx="1">
                  <c:v>0.30760000000000004</c:v>
                </c:pt>
                <c:pt idx="2">
                  <c:v>0.30820000000000003</c:v>
                </c:pt>
                <c:pt idx="3">
                  <c:v>0.309</c:v>
                </c:pt>
                <c:pt idx="4">
                  <c:v>0.30930000000000002</c:v>
                </c:pt>
                <c:pt idx="5">
                  <c:v>0.30700000000000005</c:v>
                </c:pt>
                <c:pt idx="6">
                  <c:v>0.30590000000000001</c:v>
                </c:pt>
                <c:pt idx="7">
                  <c:v>0.30420000000000003</c:v>
                </c:pt>
                <c:pt idx="8">
                  <c:v>0.30360000000000004</c:v>
                </c:pt>
                <c:pt idx="9">
                  <c:v>0.30250000000000005</c:v>
                </c:pt>
                <c:pt idx="10">
                  <c:v>0.3014</c:v>
                </c:pt>
                <c:pt idx="11">
                  <c:v>0.30020000000000002</c:v>
                </c:pt>
                <c:pt idx="12">
                  <c:v>0.29950000000000004</c:v>
                </c:pt>
                <c:pt idx="13">
                  <c:v>0.2989</c:v>
                </c:pt>
                <c:pt idx="14">
                  <c:v>0.29850000000000004</c:v>
                </c:pt>
                <c:pt idx="15">
                  <c:v>0.29830000000000001</c:v>
                </c:pt>
                <c:pt idx="16">
                  <c:v>0.2979</c:v>
                </c:pt>
                <c:pt idx="17">
                  <c:v>0.2974</c:v>
                </c:pt>
                <c:pt idx="18">
                  <c:v>0.29720000000000002</c:v>
                </c:pt>
              </c:numCache>
            </c:numRef>
          </c:val>
          <c:extLst>
            <c:ext xmlns:c16="http://schemas.microsoft.com/office/drawing/2014/chart" uri="{C3380CC4-5D6E-409C-BE32-E72D297353CC}">
              <c16:uniqueId val="{00000003-F84F-449E-A339-D8B2CAF6F487}"/>
            </c:ext>
          </c:extLst>
        </c:ser>
        <c:ser>
          <c:idx val="0"/>
          <c:order val="4"/>
          <c:tx>
            <c:strRef>
              <c:f>Sheet1!$B$1</c:f>
              <c:strCache>
                <c:ptCount val="1"/>
                <c:pt idx="0">
                  <c:v>Calcium Nitrate (15.5-0-0-19)</c:v>
                </c:pt>
              </c:strCache>
            </c:strRef>
          </c:tx>
          <c:spPr>
            <a:solidFill>
              <a:schemeClr val="accent1"/>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Sheet1!$B$2:$B$20</c:f>
              <c:numCache>
                <c:formatCode>0.00%</c:formatCode>
                <c:ptCount val="19"/>
                <c:pt idx="0">
                  <c:v>0.33529999999999999</c:v>
                </c:pt>
                <c:pt idx="1">
                  <c:v>0.34279999999999994</c:v>
                </c:pt>
                <c:pt idx="2">
                  <c:v>0.34140000000000009</c:v>
                </c:pt>
                <c:pt idx="3">
                  <c:v>0.33949999999999997</c:v>
                </c:pt>
                <c:pt idx="4">
                  <c:v>0.33790000000000003</c:v>
                </c:pt>
                <c:pt idx="5">
                  <c:v>0.33960000000000007</c:v>
                </c:pt>
                <c:pt idx="6">
                  <c:v>0.33879999999999993</c:v>
                </c:pt>
                <c:pt idx="7">
                  <c:v>0.33959999999999996</c:v>
                </c:pt>
                <c:pt idx="8">
                  <c:v>0.3390999999999999</c:v>
                </c:pt>
                <c:pt idx="9">
                  <c:v>0.33880000000000016</c:v>
                </c:pt>
                <c:pt idx="10">
                  <c:v>0.33849999999999997</c:v>
                </c:pt>
                <c:pt idx="11">
                  <c:v>0.33829999999999999</c:v>
                </c:pt>
                <c:pt idx="12">
                  <c:v>0.33819999999999989</c:v>
                </c:pt>
                <c:pt idx="13">
                  <c:v>0.33790000000000003</c:v>
                </c:pt>
                <c:pt idx="14">
                  <c:v>0.33749999999999997</c:v>
                </c:pt>
                <c:pt idx="15">
                  <c:v>0.33729999999999999</c:v>
                </c:pt>
                <c:pt idx="16">
                  <c:v>0.33669999999999994</c:v>
                </c:pt>
                <c:pt idx="17">
                  <c:v>0.33669999999999994</c:v>
                </c:pt>
                <c:pt idx="18">
                  <c:v>0.33649999999999997</c:v>
                </c:pt>
              </c:numCache>
            </c:numRef>
          </c:val>
          <c:extLst>
            <c:ext xmlns:c16="http://schemas.microsoft.com/office/drawing/2014/chart" uri="{C3380CC4-5D6E-409C-BE32-E72D297353CC}">
              <c16:uniqueId val="{00000004-F84F-449E-A339-D8B2CAF6F487}"/>
            </c:ext>
          </c:extLst>
        </c:ser>
        <c:dLbls>
          <c:showLegendKey val="0"/>
          <c:showVal val="0"/>
          <c:showCatName val="0"/>
          <c:showSerName val="0"/>
          <c:showPercent val="0"/>
          <c:showBubbleSize val="0"/>
        </c:dLbls>
        <c:gapWidth val="150"/>
        <c:overlap val="100"/>
        <c:axId val="514429984"/>
        <c:axId val="514432280"/>
      </c:barChart>
      <c:catAx>
        <c:axId val="51442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514432280"/>
        <c:crosses val="autoZero"/>
        <c:auto val="1"/>
        <c:lblAlgn val="ctr"/>
        <c:lblOffset val="100"/>
        <c:noMultiLvlLbl val="0"/>
      </c:catAx>
      <c:valAx>
        <c:axId val="514432280"/>
        <c:scaling>
          <c:orientation val="minMax"/>
        </c:scaling>
        <c:delete val="1"/>
        <c:axPos val="l"/>
        <c:numFmt formatCode="0.00%" sourceLinked="1"/>
        <c:majorTickMark val="none"/>
        <c:minorTickMark val="none"/>
        <c:tickLblPos val="nextTo"/>
        <c:crossAx val="5144299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6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6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131080553981976"/>
          <c:y val="0"/>
          <c:w val="0.74989047791810814"/>
          <c:h val="0.69378003930581567"/>
        </c:manualLayout>
      </c:layout>
      <c:barChart>
        <c:barDir val="col"/>
        <c:grouping val="stacked"/>
        <c:varyColors val="0"/>
        <c:ser>
          <c:idx val="2"/>
          <c:order val="0"/>
          <c:tx>
            <c:strRef>
              <c:f>Sheet1!$D$1</c:f>
              <c:strCache>
                <c:ptCount val="1"/>
                <c:pt idx="0">
                  <c:v>Potassium Sulphate (0-0-50)</c:v>
                </c:pt>
              </c:strCache>
            </c:strRef>
          </c:tx>
          <c:spPr>
            <a:solidFill>
              <a:schemeClr val="accent5"/>
            </a:solidFill>
            <a:ln>
              <a:noFill/>
            </a:ln>
            <a:effectLst/>
          </c:spPr>
          <c:invertIfNegative val="0"/>
          <c:val>
            <c:numRef>
              <c:f>Sheet1!$D$2:$D$20</c:f>
              <c:numCache>
                <c:formatCode>0.00%</c:formatCode>
                <c:ptCount val="19"/>
                <c:pt idx="0">
                  <c:v>8.3600000000000008E-2</c:v>
                </c:pt>
                <c:pt idx="1">
                  <c:v>7.3099999999999998E-2</c:v>
                </c:pt>
                <c:pt idx="2">
                  <c:v>7.1800000000000003E-2</c:v>
                </c:pt>
                <c:pt idx="3">
                  <c:v>7.0699999999999985E-2</c:v>
                </c:pt>
                <c:pt idx="4">
                  <c:v>6.9599999999999995E-2</c:v>
                </c:pt>
                <c:pt idx="5">
                  <c:v>6.8000000000000005E-2</c:v>
                </c:pt>
                <c:pt idx="6">
                  <c:v>6.7400000000000015E-2</c:v>
                </c:pt>
                <c:pt idx="7">
                  <c:v>6.6299999999999998E-2</c:v>
                </c:pt>
                <c:pt idx="8">
                  <c:v>6.519999999999998E-2</c:v>
                </c:pt>
                <c:pt idx="9">
                  <c:v>6.409999999999999E-2</c:v>
                </c:pt>
                <c:pt idx="10">
                  <c:v>6.3099999999999989E-2</c:v>
                </c:pt>
                <c:pt idx="11">
                  <c:v>6.1999999999999993E-2</c:v>
                </c:pt>
                <c:pt idx="12">
                  <c:v>6.2299999999999987E-2</c:v>
                </c:pt>
                <c:pt idx="13">
                  <c:v>6.2499999999999993E-2</c:v>
                </c:pt>
                <c:pt idx="14">
                  <c:v>6.2599999999999989E-2</c:v>
                </c:pt>
                <c:pt idx="15">
                  <c:v>6.2799999999999995E-2</c:v>
                </c:pt>
                <c:pt idx="16">
                  <c:v>6.3099999999999989E-2</c:v>
                </c:pt>
                <c:pt idx="17">
                  <c:v>6.3400000000000012E-2</c:v>
                </c:pt>
                <c:pt idx="18">
                  <c:v>6.3699999999999979E-2</c:v>
                </c:pt>
              </c:numCache>
            </c:numRef>
          </c:val>
          <c:extLst>
            <c:ext xmlns:c16="http://schemas.microsoft.com/office/drawing/2014/chart" uri="{C3380CC4-5D6E-409C-BE32-E72D297353CC}">
              <c16:uniqueId val="{00000000-20AB-4564-98F6-A01A4484E89F}"/>
            </c:ext>
          </c:extLst>
        </c:ser>
        <c:ser>
          <c:idx val="4"/>
          <c:order val="1"/>
          <c:tx>
            <c:strRef>
              <c:f>Sheet1!$F$1</c:f>
              <c:strCache>
                <c:ptCount val="1"/>
                <c:pt idx="0">
                  <c:v>Mono Potassium Phosphate (0- 52-34)</c:v>
                </c:pt>
              </c:strCache>
            </c:strRef>
          </c:tx>
          <c:spPr>
            <a:solidFill>
              <a:schemeClr val="accent3">
                <a:lumMod val="60000"/>
              </a:schemeClr>
            </a:solidFill>
            <a:ln>
              <a:noFill/>
            </a:ln>
            <a:effectLst/>
          </c:spPr>
          <c:invertIfNegative val="0"/>
          <c:val>
            <c:numRef>
              <c:f>Sheet1!$F$2:$F$20</c:f>
              <c:numCache>
                <c:formatCode>0.00%</c:formatCode>
                <c:ptCount val="19"/>
                <c:pt idx="0">
                  <c:v>7.9100000000000059E-2</c:v>
                </c:pt>
                <c:pt idx="1">
                  <c:v>8.8700000000000112E-2</c:v>
                </c:pt>
                <c:pt idx="2">
                  <c:v>9.0300000000000047E-2</c:v>
                </c:pt>
                <c:pt idx="3">
                  <c:v>9.1800000000000104E-2</c:v>
                </c:pt>
                <c:pt idx="4">
                  <c:v>9.3399999999999928E-2</c:v>
                </c:pt>
                <c:pt idx="5">
                  <c:v>9.5099999999999962E-2</c:v>
                </c:pt>
                <c:pt idx="6">
                  <c:v>9.6800000000000108E-2</c:v>
                </c:pt>
                <c:pt idx="7">
                  <c:v>9.8300000000000165E-2</c:v>
                </c:pt>
                <c:pt idx="8">
                  <c:v>9.9900000000000211E-2</c:v>
                </c:pt>
                <c:pt idx="9">
                  <c:v>0.1016999999999999</c:v>
                </c:pt>
                <c:pt idx="10">
                  <c:v>0.10330000000000017</c:v>
                </c:pt>
                <c:pt idx="11">
                  <c:v>0.10520000000000018</c:v>
                </c:pt>
                <c:pt idx="12">
                  <c:v>0.10540000000000005</c:v>
                </c:pt>
                <c:pt idx="13">
                  <c:v>0.10570000000000013</c:v>
                </c:pt>
                <c:pt idx="14">
                  <c:v>0.10610000000000008</c:v>
                </c:pt>
                <c:pt idx="15">
                  <c:v>0.10620000000000007</c:v>
                </c:pt>
                <c:pt idx="16">
                  <c:v>0.10660000000000014</c:v>
                </c:pt>
                <c:pt idx="17">
                  <c:v>0.10670000000000002</c:v>
                </c:pt>
                <c:pt idx="18">
                  <c:v>0.10699999999999998</c:v>
                </c:pt>
              </c:numCache>
            </c:numRef>
          </c:val>
          <c:extLst>
            <c:ext xmlns:c16="http://schemas.microsoft.com/office/drawing/2014/chart" uri="{C3380CC4-5D6E-409C-BE32-E72D297353CC}">
              <c16:uniqueId val="{00000001-20AB-4564-98F6-A01A4484E89F}"/>
            </c:ext>
          </c:extLst>
        </c:ser>
        <c:ser>
          <c:idx val="1"/>
          <c:order val="2"/>
          <c:tx>
            <c:strRef>
              <c:f>Sheet1!$C$1</c:f>
              <c:strCache>
                <c:ptCount val="1"/>
                <c:pt idx="0">
                  <c:v>Potassium Nitrate (13-0-45)</c:v>
                </c:pt>
              </c:strCache>
            </c:strRef>
          </c:tx>
          <c:spPr>
            <a:solidFill>
              <a:schemeClr val="accent3"/>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Sheet1!$C$2:$C$20</c:f>
              <c:numCache>
                <c:formatCode>0.00%</c:formatCode>
                <c:ptCount val="19"/>
                <c:pt idx="0">
                  <c:v>0.13300000000000001</c:v>
                </c:pt>
                <c:pt idx="1">
                  <c:v>0.1216</c:v>
                </c:pt>
                <c:pt idx="2">
                  <c:v>0.1221</c:v>
                </c:pt>
                <c:pt idx="3">
                  <c:v>0.12279999999999998</c:v>
                </c:pt>
                <c:pt idx="4">
                  <c:v>0.1236</c:v>
                </c:pt>
                <c:pt idx="5">
                  <c:v>0.1241</c:v>
                </c:pt>
                <c:pt idx="6">
                  <c:v>0.12490000000000002</c:v>
                </c:pt>
                <c:pt idx="7">
                  <c:v>0.12540000000000001</c:v>
                </c:pt>
                <c:pt idx="8">
                  <c:v>0.126</c:v>
                </c:pt>
                <c:pt idx="9">
                  <c:v>0.12669999999999998</c:v>
                </c:pt>
                <c:pt idx="10">
                  <c:v>0.1275</c:v>
                </c:pt>
                <c:pt idx="11">
                  <c:v>0.12809999999999999</c:v>
                </c:pt>
                <c:pt idx="12">
                  <c:v>0.12840000000000001</c:v>
                </c:pt>
                <c:pt idx="13">
                  <c:v>0.12879999999999997</c:v>
                </c:pt>
                <c:pt idx="14">
                  <c:v>0.12909999999999999</c:v>
                </c:pt>
                <c:pt idx="15">
                  <c:v>0.12919999999999998</c:v>
                </c:pt>
                <c:pt idx="16">
                  <c:v>0.1295</c:v>
                </c:pt>
                <c:pt idx="17">
                  <c:v>0.12959999999999999</c:v>
                </c:pt>
                <c:pt idx="18">
                  <c:v>0.12940000000000002</c:v>
                </c:pt>
              </c:numCache>
            </c:numRef>
          </c:val>
          <c:extLst>
            <c:ext xmlns:c16="http://schemas.microsoft.com/office/drawing/2014/chart" uri="{C3380CC4-5D6E-409C-BE32-E72D297353CC}">
              <c16:uniqueId val="{00000002-20AB-4564-98F6-A01A4484E89F}"/>
            </c:ext>
          </c:extLst>
        </c:ser>
        <c:ser>
          <c:idx val="3"/>
          <c:order val="3"/>
          <c:tx>
            <c:strRef>
              <c:f>Sheet1!$E$1</c:f>
              <c:strCache>
                <c:ptCount val="1"/>
                <c:pt idx="0">
                  <c:v>Mono Ammonium Phosphate (12-61-0)</c:v>
                </c:pt>
              </c:strCache>
            </c:strRef>
          </c:tx>
          <c:spPr>
            <a:solidFill>
              <a:schemeClr val="accent1">
                <a:lumMod val="60000"/>
              </a:schemeClr>
            </a:solidFill>
            <a:ln>
              <a:noFill/>
            </a:ln>
            <a:effectLst/>
          </c:spPr>
          <c:invertIfNegative val="0"/>
          <c:val>
            <c:numRef>
              <c:f>Sheet1!$E$2:$E$20</c:f>
              <c:numCache>
                <c:formatCode>0.00%</c:formatCode>
                <c:ptCount val="19"/>
                <c:pt idx="0">
                  <c:v>0.30449999999999999</c:v>
                </c:pt>
                <c:pt idx="1">
                  <c:v>0.30930000000000002</c:v>
                </c:pt>
                <c:pt idx="2">
                  <c:v>0.30989999999999995</c:v>
                </c:pt>
                <c:pt idx="3">
                  <c:v>0.31069999999999998</c:v>
                </c:pt>
                <c:pt idx="4">
                  <c:v>0.311</c:v>
                </c:pt>
                <c:pt idx="5">
                  <c:v>0.30869999999999997</c:v>
                </c:pt>
                <c:pt idx="6">
                  <c:v>0.30759999999999998</c:v>
                </c:pt>
                <c:pt idx="7">
                  <c:v>0.30589999999999995</c:v>
                </c:pt>
                <c:pt idx="8">
                  <c:v>0.30530000000000002</c:v>
                </c:pt>
                <c:pt idx="9">
                  <c:v>0.30420000000000003</c:v>
                </c:pt>
                <c:pt idx="10">
                  <c:v>0.30309999999999998</c:v>
                </c:pt>
                <c:pt idx="11">
                  <c:v>0.3019</c:v>
                </c:pt>
                <c:pt idx="12">
                  <c:v>0.30120000000000002</c:v>
                </c:pt>
                <c:pt idx="13">
                  <c:v>0.30059999999999998</c:v>
                </c:pt>
                <c:pt idx="14">
                  <c:v>0.30020000000000002</c:v>
                </c:pt>
                <c:pt idx="15">
                  <c:v>0.3</c:v>
                </c:pt>
                <c:pt idx="16">
                  <c:v>0.29959999999999998</c:v>
                </c:pt>
                <c:pt idx="17">
                  <c:v>0.29909999999999998</c:v>
                </c:pt>
                <c:pt idx="18">
                  <c:v>0.2989</c:v>
                </c:pt>
              </c:numCache>
            </c:numRef>
          </c:val>
          <c:extLst>
            <c:ext xmlns:c16="http://schemas.microsoft.com/office/drawing/2014/chart" uri="{C3380CC4-5D6E-409C-BE32-E72D297353CC}">
              <c16:uniqueId val="{00000003-20AB-4564-98F6-A01A4484E89F}"/>
            </c:ext>
          </c:extLst>
        </c:ser>
        <c:ser>
          <c:idx val="0"/>
          <c:order val="4"/>
          <c:tx>
            <c:strRef>
              <c:f>Sheet1!$B$1</c:f>
              <c:strCache>
                <c:ptCount val="1"/>
                <c:pt idx="0">
                  <c:v>Calcium Nitrate (15.5-0-0-19)</c:v>
                </c:pt>
              </c:strCache>
            </c:strRef>
          </c:tx>
          <c:spPr>
            <a:solidFill>
              <a:schemeClr val="accent1"/>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Sheet1!$B$2:$B$20</c:f>
              <c:numCache>
                <c:formatCode>0.00%</c:formatCode>
                <c:ptCount val="19"/>
                <c:pt idx="0">
                  <c:v>0.39979999999999993</c:v>
                </c:pt>
                <c:pt idx="1">
                  <c:v>0.40729999999999988</c:v>
                </c:pt>
                <c:pt idx="2">
                  <c:v>0.40590000000000004</c:v>
                </c:pt>
                <c:pt idx="3">
                  <c:v>0.40399999999999991</c:v>
                </c:pt>
                <c:pt idx="4">
                  <c:v>0.40239999999999998</c:v>
                </c:pt>
                <c:pt idx="5">
                  <c:v>0.40410000000000001</c:v>
                </c:pt>
                <c:pt idx="6">
                  <c:v>0.40329999999999988</c:v>
                </c:pt>
                <c:pt idx="7">
                  <c:v>0.4040999999999999</c:v>
                </c:pt>
                <c:pt idx="8">
                  <c:v>0.40359999999999985</c:v>
                </c:pt>
                <c:pt idx="9">
                  <c:v>0.4033000000000001</c:v>
                </c:pt>
                <c:pt idx="10">
                  <c:v>0.40299999999999991</c:v>
                </c:pt>
                <c:pt idx="11">
                  <c:v>0.40279999999999994</c:v>
                </c:pt>
                <c:pt idx="12">
                  <c:v>0.40269999999999984</c:v>
                </c:pt>
                <c:pt idx="13">
                  <c:v>0.40239999999999998</c:v>
                </c:pt>
                <c:pt idx="14">
                  <c:v>0.40199999999999991</c:v>
                </c:pt>
                <c:pt idx="15">
                  <c:v>0.40179999999999993</c:v>
                </c:pt>
                <c:pt idx="16">
                  <c:v>0.40119999999999989</c:v>
                </c:pt>
                <c:pt idx="17">
                  <c:v>0.40119999999999989</c:v>
                </c:pt>
                <c:pt idx="18">
                  <c:v>0.40099999999999991</c:v>
                </c:pt>
              </c:numCache>
            </c:numRef>
          </c:val>
          <c:extLst>
            <c:ext xmlns:c16="http://schemas.microsoft.com/office/drawing/2014/chart" uri="{C3380CC4-5D6E-409C-BE32-E72D297353CC}">
              <c16:uniqueId val="{00000004-20AB-4564-98F6-A01A4484E89F}"/>
            </c:ext>
          </c:extLst>
        </c:ser>
        <c:dLbls>
          <c:showLegendKey val="0"/>
          <c:showVal val="0"/>
          <c:showCatName val="0"/>
          <c:showSerName val="0"/>
          <c:showPercent val="0"/>
          <c:showBubbleSize val="0"/>
        </c:dLbls>
        <c:gapWidth val="150"/>
        <c:overlap val="100"/>
        <c:axId val="514429984"/>
        <c:axId val="514432280"/>
      </c:barChart>
      <c:catAx>
        <c:axId val="51442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514432280"/>
        <c:crosses val="autoZero"/>
        <c:auto val="1"/>
        <c:lblAlgn val="ctr"/>
        <c:lblOffset val="100"/>
        <c:noMultiLvlLbl val="0"/>
      </c:catAx>
      <c:valAx>
        <c:axId val="514432280"/>
        <c:scaling>
          <c:orientation val="minMax"/>
        </c:scaling>
        <c:delete val="1"/>
        <c:axPos val="l"/>
        <c:numFmt formatCode="0.00%" sourceLinked="1"/>
        <c:majorTickMark val="none"/>
        <c:minorTickMark val="none"/>
        <c:tickLblPos val="nextTo"/>
        <c:crossAx val="5144299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6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6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175405531921674"/>
          <c:y val="1.3025672742616522E-2"/>
          <c:w val="0.80561568268456463"/>
          <c:h val="0.68263800641667716"/>
        </c:manualLayout>
      </c:layout>
      <c:barChart>
        <c:barDir val="col"/>
        <c:grouping val="stacked"/>
        <c:varyColors val="0"/>
        <c:ser>
          <c:idx val="3"/>
          <c:order val="0"/>
          <c:tx>
            <c:strRef>
              <c:f>Sheet1!$E$1</c:f>
              <c:strCache>
                <c:ptCount val="1"/>
                <c:pt idx="0">
                  <c:v>Field &amp; Cash Crops</c:v>
                </c:pt>
              </c:strCache>
            </c:strRef>
          </c:tx>
          <c:spPr>
            <a:solidFill>
              <a:schemeClr val="accent1">
                <a:lumMod val="60000"/>
              </a:schemeClr>
            </a:solidFill>
            <a:ln>
              <a:noFill/>
            </a:ln>
            <a:effectLst/>
          </c:spPr>
          <c:invertIfNegative val="0"/>
          <c:val>
            <c:numRef>
              <c:f>Sheet1!$E$2:$E$20</c:f>
              <c:numCache>
                <c:formatCode>0.00%</c:formatCode>
                <c:ptCount val="19"/>
                <c:pt idx="0">
                  <c:v>8.0999999999999961E-2</c:v>
                </c:pt>
                <c:pt idx="1">
                  <c:v>8.0400000000000027E-2</c:v>
                </c:pt>
                <c:pt idx="2">
                  <c:v>8.0300000000000038E-2</c:v>
                </c:pt>
                <c:pt idx="3">
                  <c:v>7.9799999999999982E-2</c:v>
                </c:pt>
                <c:pt idx="4">
                  <c:v>7.9600000000000004E-2</c:v>
                </c:pt>
                <c:pt idx="5">
                  <c:v>7.889999999999997E-2</c:v>
                </c:pt>
                <c:pt idx="6">
                  <c:v>7.8100000000000058E-2</c:v>
                </c:pt>
                <c:pt idx="7">
                  <c:v>7.7600000000000113E-2</c:v>
                </c:pt>
                <c:pt idx="8">
                  <c:v>7.6799999999999979E-2</c:v>
                </c:pt>
                <c:pt idx="9">
                  <c:v>7.6799999999999979E-2</c:v>
                </c:pt>
                <c:pt idx="10">
                  <c:v>7.5999999999999956E-2</c:v>
                </c:pt>
                <c:pt idx="11">
                  <c:v>7.569999999999999E-2</c:v>
                </c:pt>
                <c:pt idx="12">
                  <c:v>7.5299999999999923E-2</c:v>
                </c:pt>
                <c:pt idx="13">
                  <c:v>7.5099999999999945E-2</c:v>
                </c:pt>
                <c:pt idx="14">
                  <c:v>7.4899999999999967E-2</c:v>
                </c:pt>
                <c:pt idx="15">
                  <c:v>7.4699999999999989E-2</c:v>
                </c:pt>
                <c:pt idx="16">
                  <c:v>7.4899999999999967E-2</c:v>
                </c:pt>
                <c:pt idx="17">
                  <c:v>7.4799999999999978E-2</c:v>
                </c:pt>
                <c:pt idx="18">
                  <c:v>7.4899999999999967E-2</c:v>
                </c:pt>
              </c:numCache>
            </c:numRef>
          </c:val>
          <c:extLst>
            <c:ext xmlns:c16="http://schemas.microsoft.com/office/drawing/2014/chart" uri="{C3380CC4-5D6E-409C-BE32-E72D297353CC}">
              <c16:uniqueId val="{00000000-51B2-4376-B69F-8C0BFC23473A}"/>
            </c:ext>
          </c:extLst>
        </c:ser>
        <c:ser>
          <c:idx val="1"/>
          <c:order val="1"/>
          <c:tx>
            <c:strRef>
              <c:f>Sheet1!$C$1</c:f>
              <c:strCache>
                <c:ptCount val="1"/>
                <c:pt idx="0">
                  <c:v>Foliage Crops</c:v>
                </c:pt>
              </c:strCache>
            </c:strRef>
          </c:tx>
          <c:spPr>
            <a:solidFill>
              <a:schemeClr val="accent3"/>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Sheet1!$C$2:$C$20</c:f>
              <c:numCache>
                <c:formatCode>0.00%</c:formatCode>
                <c:ptCount val="19"/>
                <c:pt idx="0">
                  <c:v>0.18290000000000001</c:v>
                </c:pt>
                <c:pt idx="1">
                  <c:v>0.18320000000000003</c:v>
                </c:pt>
                <c:pt idx="2">
                  <c:v>0.18310000000000004</c:v>
                </c:pt>
                <c:pt idx="3">
                  <c:v>0.18340000000000001</c:v>
                </c:pt>
                <c:pt idx="4">
                  <c:v>0.18310000000000004</c:v>
                </c:pt>
                <c:pt idx="5">
                  <c:v>0.18330000000000002</c:v>
                </c:pt>
                <c:pt idx="6">
                  <c:v>0.18350000000000005</c:v>
                </c:pt>
                <c:pt idx="7">
                  <c:v>0.18380000000000002</c:v>
                </c:pt>
                <c:pt idx="8">
                  <c:v>0.18400000000000005</c:v>
                </c:pt>
                <c:pt idx="9">
                  <c:v>0.18390000000000001</c:v>
                </c:pt>
                <c:pt idx="10">
                  <c:v>0.18420000000000003</c:v>
                </c:pt>
                <c:pt idx="11">
                  <c:v>0.18410000000000004</c:v>
                </c:pt>
                <c:pt idx="12">
                  <c:v>0.18400000000000005</c:v>
                </c:pt>
                <c:pt idx="13">
                  <c:v>0.18380000000000002</c:v>
                </c:pt>
                <c:pt idx="14">
                  <c:v>0.18370000000000003</c:v>
                </c:pt>
                <c:pt idx="15">
                  <c:v>0.18340000000000001</c:v>
                </c:pt>
                <c:pt idx="16">
                  <c:v>0.18320000000000003</c:v>
                </c:pt>
                <c:pt idx="17">
                  <c:v>0.18300000000000005</c:v>
                </c:pt>
                <c:pt idx="18">
                  <c:v>0.18310000000000004</c:v>
                </c:pt>
              </c:numCache>
            </c:numRef>
          </c:val>
          <c:extLst>
            <c:ext xmlns:c16="http://schemas.microsoft.com/office/drawing/2014/chart" uri="{C3380CC4-5D6E-409C-BE32-E72D297353CC}">
              <c16:uniqueId val="{00000001-51B2-4376-B69F-8C0BFC23473A}"/>
            </c:ext>
          </c:extLst>
        </c:ser>
        <c:ser>
          <c:idx val="2"/>
          <c:order val="2"/>
          <c:tx>
            <c:strRef>
              <c:f>Sheet1!$D$1</c:f>
              <c:strCache>
                <c:ptCount val="1"/>
                <c:pt idx="0">
                  <c:v>Fruits &amp; Vegetable</c:v>
                </c:pt>
              </c:strCache>
            </c:strRef>
          </c:tx>
          <c:spPr>
            <a:solidFill>
              <a:schemeClr val="accent5"/>
            </a:solidFill>
            <a:ln>
              <a:noFill/>
            </a:ln>
            <a:effectLst/>
          </c:spPr>
          <c:invertIfNegative val="0"/>
          <c:val>
            <c:numRef>
              <c:f>Sheet1!$D$2:$D$20</c:f>
              <c:numCache>
                <c:formatCode>0.00%</c:formatCode>
                <c:ptCount val="19"/>
                <c:pt idx="0">
                  <c:v>0.3261</c:v>
                </c:pt>
                <c:pt idx="1">
                  <c:v>0.32630000000000003</c:v>
                </c:pt>
                <c:pt idx="2">
                  <c:v>0.32640000000000002</c:v>
                </c:pt>
                <c:pt idx="3">
                  <c:v>0.32630000000000003</c:v>
                </c:pt>
                <c:pt idx="4">
                  <c:v>0.32650000000000001</c:v>
                </c:pt>
                <c:pt idx="5">
                  <c:v>0.32690000000000002</c:v>
                </c:pt>
                <c:pt idx="6">
                  <c:v>0.3271</c:v>
                </c:pt>
                <c:pt idx="7">
                  <c:v>0.32700000000000001</c:v>
                </c:pt>
                <c:pt idx="8">
                  <c:v>0.32729999999999998</c:v>
                </c:pt>
                <c:pt idx="9">
                  <c:v>0.32719999999999999</c:v>
                </c:pt>
                <c:pt idx="10">
                  <c:v>0.32740000000000002</c:v>
                </c:pt>
                <c:pt idx="11">
                  <c:v>0.32750000000000001</c:v>
                </c:pt>
                <c:pt idx="12">
                  <c:v>0.32780000000000004</c:v>
                </c:pt>
                <c:pt idx="13">
                  <c:v>0.32790000000000002</c:v>
                </c:pt>
                <c:pt idx="14">
                  <c:v>0.32800000000000001</c:v>
                </c:pt>
                <c:pt idx="15">
                  <c:v>0.32819999999999999</c:v>
                </c:pt>
                <c:pt idx="16">
                  <c:v>0.32830000000000004</c:v>
                </c:pt>
                <c:pt idx="17">
                  <c:v>0.32840000000000003</c:v>
                </c:pt>
                <c:pt idx="18">
                  <c:v>0.3281</c:v>
                </c:pt>
              </c:numCache>
            </c:numRef>
          </c:val>
          <c:extLst>
            <c:ext xmlns:c16="http://schemas.microsoft.com/office/drawing/2014/chart" uri="{C3380CC4-5D6E-409C-BE32-E72D297353CC}">
              <c16:uniqueId val="{00000002-51B2-4376-B69F-8C0BFC23473A}"/>
            </c:ext>
          </c:extLst>
        </c:ser>
        <c:ser>
          <c:idx val="0"/>
          <c:order val="3"/>
          <c:tx>
            <c:strRef>
              <c:f>Sheet1!$B$1</c:f>
              <c:strCache>
                <c:ptCount val="1"/>
                <c:pt idx="0">
                  <c:v>Gardening &amp; Horticulture</c:v>
                </c:pt>
              </c:strCache>
            </c:strRef>
          </c:tx>
          <c:spPr>
            <a:solidFill>
              <a:schemeClr val="accent1"/>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Sheet1!$B$2:$B$20</c:f>
              <c:numCache>
                <c:formatCode>0.00%</c:formatCode>
                <c:ptCount val="19"/>
                <c:pt idx="0">
                  <c:v>0.41</c:v>
                </c:pt>
                <c:pt idx="1">
                  <c:v>0.41009999999999996</c:v>
                </c:pt>
                <c:pt idx="2">
                  <c:v>0.41019999999999995</c:v>
                </c:pt>
                <c:pt idx="3">
                  <c:v>0.41049999999999998</c:v>
                </c:pt>
                <c:pt idx="4">
                  <c:v>0.41079999999999994</c:v>
                </c:pt>
                <c:pt idx="5">
                  <c:v>0.41089999999999999</c:v>
                </c:pt>
                <c:pt idx="6">
                  <c:v>0.4113</c:v>
                </c:pt>
                <c:pt idx="7">
                  <c:v>0.41159999999999997</c:v>
                </c:pt>
                <c:pt idx="8">
                  <c:v>0.41189999999999999</c:v>
                </c:pt>
                <c:pt idx="9">
                  <c:v>0.41209999999999997</c:v>
                </c:pt>
                <c:pt idx="10">
                  <c:v>0.41239999999999999</c:v>
                </c:pt>
                <c:pt idx="11">
                  <c:v>0.41269999999999996</c:v>
                </c:pt>
                <c:pt idx="12">
                  <c:v>0.41289999999999999</c:v>
                </c:pt>
                <c:pt idx="13">
                  <c:v>0.41319999999999996</c:v>
                </c:pt>
                <c:pt idx="14">
                  <c:v>0.41339999999999999</c:v>
                </c:pt>
                <c:pt idx="15">
                  <c:v>0.41369999999999996</c:v>
                </c:pt>
                <c:pt idx="16">
                  <c:v>0.41359999999999997</c:v>
                </c:pt>
                <c:pt idx="17">
                  <c:v>0.4138</c:v>
                </c:pt>
                <c:pt idx="18">
                  <c:v>0.41389999999999999</c:v>
                </c:pt>
              </c:numCache>
            </c:numRef>
          </c:val>
          <c:extLst>
            <c:ext xmlns:c16="http://schemas.microsoft.com/office/drawing/2014/chart" uri="{C3380CC4-5D6E-409C-BE32-E72D297353CC}">
              <c16:uniqueId val="{00000003-51B2-4376-B69F-8C0BFC23473A}"/>
            </c:ext>
          </c:extLst>
        </c:ser>
        <c:dLbls>
          <c:showLegendKey val="0"/>
          <c:showVal val="0"/>
          <c:showCatName val="0"/>
          <c:showSerName val="0"/>
          <c:showPercent val="0"/>
          <c:showBubbleSize val="0"/>
        </c:dLbls>
        <c:gapWidth val="150"/>
        <c:overlap val="100"/>
        <c:axId val="514429984"/>
        <c:axId val="514432280"/>
      </c:barChart>
      <c:catAx>
        <c:axId val="51442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514432280"/>
        <c:crosses val="autoZero"/>
        <c:auto val="1"/>
        <c:lblAlgn val="ctr"/>
        <c:lblOffset val="100"/>
        <c:noMultiLvlLbl val="0"/>
      </c:catAx>
      <c:valAx>
        <c:axId val="514432280"/>
        <c:scaling>
          <c:orientation val="minMax"/>
        </c:scaling>
        <c:delete val="1"/>
        <c:axPos val="l"/>
        <c:numFmt formatCode="0.00%" sourceLinked="1"/>
        <c:majorTickMark val="none"/>
        <c:minorTickMark val="none"/>
        <c:tickLblPos val="nextTo"/>
        <c:crossAx val="5144299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6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6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175405531921674"/>
          <c:y val="1.3025672742616522E-2"/>
          <c:w val="0.80561568268456463"/>
          <c:h val="0.68263800641667716"/>
        </c:manualLayout>
      </c:layout>
      <c:barChart>
        <c:barDir val="col"/>
        <c:grouping val="stacked"/>
        <c:varyColors val="0"/>
        <c:ser>
          <c:idx val="3"/>
          <c:order val="0"/>
          <c:tx>
            <c:strRef>
              <c:f>Sheet1!$E$1</c:f>
              <c:strCache>
                <c:ptCount val="1"/>
                <c:pt idx="0">
                  <c:v>Field &amp; Cash Crops</c:v>
                </c:pt>
              </c:strCache>
            </c:strRef>
          </c:tx>
          <c:spPr>
            <a:solidFill>
              <a:schemeClr val="accent1">
                <a:lumMod val="60000"/>
              </a:schemeClr>
            </a:solidFill>
            <a:ln>
              <a:noFill/>
            </a:ln>
            <a:effectLst/>
          </c:spPr>
          <c:invertIfNegative val="0"/>
          <c:val>
            <c:numRef>
              <c:f>Sheet1!$E$2:$E$20</c:f>
              <c:numCache>
                <c:formatCode>0.00%</c:formatCode>
                <c:ptCount val="19"/>
                <c:pt idx="0">
                  <c:v>7.999999999999996E-2</c:v>
                </c:pt>
                <c:pt idx="1">
                  <c:v>7.9300000000000037E-2</c:v>
                </c:pt>
                <c:pt idx="2">
                  <c:v>7.9200000000000048E-2</c:v>
                </c:pt>
                <c:pt idx="3">
                  <c:v>7.849000000000006E-2</c:v>
                </c:pt>
                <c:pt idx="4">
                  <c:v>7.8400000000000025E-2</c:v>
                </c:pt>
                <c:pt idx="5">
                  <c:v>7.7899999999999969E-2</c:v>
                </c:pt>
                <c:pt idx="6">
                  <c:v>7.7199999999999935E-2</c:v>
                </c:pt>
                <c:pt idx="7">
                  <c:v>7.7099999999999946E-2</c:v>
                </c:pt>
                <c:pt idx="8">
                  <c:v>7.6300000000000034E-2</c:v>
                </c:pt>
                <c:pt idx="9">
                  <c:v>7.6400000000000023E-2</c:v>
                </c:pt>
                <c:pt idx="10">
                  <c:v>7.6100000000000056E-2</c:v>
                </c:pt>
                <c:pt idx="11">
                  <c:v>7.5700000000000101E-2</c:v>
                </c:pt>
                <c:pt idx="12">
                  <c:v>7.5600000000000112E-2</c:v>
                </c:pt>
                <c:pt idx="13">
                  <c:v>7.5400000000000023E-2</c:v>
                </c:pt>
                <c:pt idx="14">
                  <c:v>7.5100000000000056E-2</c:v>
                </c:pt>
                <c:pt idx="15">
                  <c:v>7.5000000000000067E-2</c:v>
                </c:pt>
                <c:pt idx="16">
                  <c:v>7.5400000000000023E-2</c:v>
                </c:pt>
                <c:pt idx="17">
                  <c:v>7.5200000000000045E-2</c:v>
                </c:pt>
                <c:pt idx="18">
                  <c:v>7.4999999999999956E-2</c:v>
                </c:pt>
              </c:numCache>
            </c:numRef>
          </c:val>
          <c:extLst>
            <c:ext xmlns:c16="http://schemas.microsoft.com/office/drawing/2014/chart" uri="{C3380CC4-5D6E-409C-BE32-E72D297353CC}">
              <c16:uniqueId val="{00000000-333C-4DF6-A6A1-8B6DBC7B8531}"/>
            </c:ext>
          </c:extLst>
        </c:ser>
        <c:ser>
          <c:idx val="1"/>
          <c:order val="1"/>
          <c:tx>
            <c:strRef>
              <c:f>Sheet1!$C$1</c:f>
              <c:strCache>
                <c:ptCount val="1"/>
                <c:pt idx="0">
                  <c:v>Foliage Crops</c:v>
                </c:pt>
              </c:strCache>
            </c:strRef>
          </c:tx>
          <c:spPr>
            <a:solidFill>
              <a:schemeClr val="accent3"/>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Sheet1!$C$2:$C$20</c:f>
              <c:numCache>
                <c:formatCode>0.00%</c:formatCode>
                <c:ptCount val="19"/>
                <c:pt idx="0">
                  <c:v>0.16049999999999998</c:v>
                </c:pt>
                <c:pt idx="1">
                  <c:v>0.1608</c:v>
                </c:pt>
                <c:pt idx="2">
                  <c:v>0.16070000000000001</c:v>
                </c:pt>
                <c:pt idx="3">
                  <c:v>0.16099999999999998</c:v>
                </c:pt>
                <c:pt idx="4">
                  <c:v>0.16070000000000001</c:v>
                </c:pt>
                <c:pt idx="5">
                  <c:v>0.16089999999999999</c:v>
                </c:pt>
                <c:pt idx="6">
                  <c:v>0.16110000000000002</c:v>
                </c:pt>
                <c:pt idx="7">
                  <c:v>0.16139999999999999</c:v>
                </c:pt>
                <c:pt idx="8">
                  <c:v>0.16160000000000002</c:v>
                </c:pt>
                <c:pt idx="9">
                  <c:v>0.16149999999999998</c:v>
                </c:pt>
                <c:pt idx="10">
                  <c:v>0.1618</c:v>
                </c:pt>
                <c:pt idx="11">
                  <c:v>0.16170000000000001</c:v>
                </c:pt>
                <c:pt idx="12">
                  <c:v>0.16160000000000002</c:v>
                </c:pt>
                <c:pt idx="13">
                  <c:v>0.16139999999999999</c:v>
                </c:pt>
                <c:pt idx="14">
                  <c:v>0.1613</c:v>
                </c:pt>
                <c:pt idx="15">
                  <c:v>0.16099999999999998</c:v>
                </c:pt>
                <c:pt idx="16">
                  <c:v>0.1608</c:v>
                </c:pt>
                <c:pt idx="17">
                  <c:v>0.16060000000000002</c:v>
                </c:pt>
                <c:pt idx="18">
                  <c:v>0.16070000000000001</c:v>
                </c:pt>
              </c:numCache>
            </c:numRef>
          </c:val>
          <c:extLst>
            <c:ext xmlns:c16="http://schemas.microsoft.com/office/drawing/2014/chart" uri="{C3380CC4-5D6E-409C-BE32-E72D297353CC}">
              <c16:uniqueId val="{00000001-333C-4DF6-A6A1-8B6DBC7B8531}"/>
            </c:ext>
          </c:extLst>
        </c:ser>
        <c:ser>
          <c:idx val="2"/>
          <c:order val="2"/>
          <c:tx>
            <c:strRef>
              <c:f>Sheet1!$D$1</c:f>
              <c:strCache>
                <c:ptCount val="1"/>
                <c:pt idx="0">
                  <c:v>Fruits &amp; Vegetable</c:v>
                </c:pt>
              </c:strCache>
            </c:strRef>
          </c:tx>
          <c:spPr>
            <a:solidFill>
              <a:schemeClr val="accent5"/>
            </a:solidFill>
            <a:ln>
              <a:noFill/>
            </a:ln>
            <a:effectLst/>
          </c:spPr>
          <c:invertIfNegative val="0"/>
          <c:val>
            <c:numRef>
              <c:f>Sheet1!$D$2:$D$20</c:f>
              <c:numCache>
                <c:formatCode>0.00%</c:formatCode>
                <c:ptCount val="19"/>
                <c:pt idx="0">
                  <c:v>0.34160000000000001</c:v>
                </c:pt>
                <c:pt idx="1">
                  <c:v>0.34189999999999998</c:v>
                </c:pt>
                <c:pt idx="2">
                  <c:v>0.34199999999999997</c:v>
                </c:pt>
                <c:pt idx="3">
                  <c:v>0.34211000000000003</c:v>
                </c:pt>
                <c:pt idx="4">
                  <c:v>0.3422</c:v>
                </c:pt>
                <c:pt idx="5">
                  <c:v>0.34240000000000004</c:v>
                </c:pt>
                <c:pt idx="6">
                  <c:v>0.34260000000000002</c:v>
                </c:pt>
                <c:pt idx="7">
                  <c:v>0.34250000000000003</c:v>
                </c:pt>
                <c:pt idx="8">
                  <c:v>0.34279999999999999</c:v>
                </c:pt>
                <c:pt idx="9">
                  <c:v>0.3427</c:v>
                </c:pt>
                <c:pt idx="10">
                  <c:v>0.34289999999999998</c:v>
                </c:pt>
                <c:pt idx="11">
                  <c:v>0.34299999999999997</c:v>
                </c:pt>
                <c:pt idx="12">
                  <c:v>0.34329999999999999</c:v>
                </c:pt>
                <c:pt idx="13">
                  <c:v>0.34340000000000004</c:v>
                </c:pt>
                <c:pt idx="14">
                  <c:v>0.34370000000000001</c:v>
                </c:pt>
                <c:pt idx="15">
                  <c:v>0.34389999999999998</c:v>
                </c:pt>
                <c:pt idx="16">
                  <c:v>0.34379999999999999</c:v>
                </c:pt>
                <c:pt idx="17">
                  <c:v>0.34399999999999997</c:v>
                </c:pt>
                <c:pt idx="18">
                  <c:v>0.34420000000000001</c:v>
                </c:pt>
              </c:numCache>
            </c:numRef>
          </c:val>
          <c:extLst>
            <c:ext xmlns:c16="http://schemas.microsoft.com/office/drawing/2014/chart" uri="{C3380CC4-5D6E-409C-BE32-E72D297353CC}">
              <c16:uniqueId val="{00000002-333C-4DF6-A6A1-8B6DBC7B8531}"/>
            </c:ext>
          </c:extLst>
        </c:ser>
        <c:ser>
          <c:idx val="0"/>
          <c:order val="3"/>
          <c:tx>
            <c:strRef>
              <c:f>Sheet1!$B$1</c:f>
              <c:strCache>
                <c:ptCount val="1"/>
                <c:pt idx="0">
                  <c:v>Gardening &amp; Horticulture</c:v>
                </c:pt>
              </c:strCache>
            </c:strRef>
          </c:tx>
          <c:spPr>
            <a:solidFill>
              <a:schemeClr val="accent1"/>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Sheet1!$B$2:$B$20</c:f>
              <c:numCache>
                <c:formatCode>0.00%</c:formatCode>
                <c:ptCount val="19"/>
                <c:pt idx="0">
                  <c:v>0.41789999999999999</c:v>
                </c:pt>
                <c:pt idx="1">
                  <c:v>0.41799999999999998</c:v>
                </c:pt>
                <c:pt idx="2">
                  <c:v>0.41809999999999997</c:v>
                </c:pt>
                <c:pt idx="3">
                  <c:v>0.41839999999999999</c:v>
                </c:pt>
                <c:pt idx="4">
                  <c:v>0.41869999999999996</c:v>
                </c:pt>
                <c:pt idx="5">
                  <c:v>0.41880000000000001</c:v>
                </c:pt>
                <c:pt idx="6">
                  <c:v>0.41909999999999997</c:v>
                </c:pt>
                <c:pt idx="7">
                  <c:v>0.41899999999999998</c:v>
                </c:pt>
                <c:pt idx="8">
                  <c:v>0.41930000000000001</c:v>
                </c:pt>
                <c:pt idx="9">
                  <c:v>0.4194</c:v>
                </c:pt>
                <c:pt idx="10">
                  <c:v>0.41919999999999996</c:v>
                </c:pt>
                <c:pt idx="11">
                  <c:v>0.41959999999999997</c:v>
                </c:pt>
                <c:pt idx="12">
                  <c:v>0.41949999999999998</c:v>
                </c:pt>
                <c:pt idx="13">
                  <c:v>0.41980000000000001</c:v>
                </c:pt>
                <c:pt idx="14">
                  <c:v>0.4199</c:v>
                </c:pt>
                <c:pt idx="15">
                  <c:v>0.42009999999999997</c:v>
                </c:pt>
                <c:pt idx="16">
                  <c:v>0.42</c:v>
                </c:pt>
                <c:pt idx="17">
                  <c:v>0.42019999999999996</c:v>
                </c:pt>
                <c:pt idx="18">
                  <c:v>0.42009999999999997</c:v>
                </c:pt>
              </c:numCache>
            </c:numRef>
          </c:val>
          <c:extLst>
            <c:ext xmlns:c16="http://schemas.microsoft.com/office/drawing/2014/chart" uri="{C3380CC4-5D6E-409C-BE32-E72D297353CC}">
              <c16:uniqueId val="{00000003-333C-4DF6-A6A1-8B6DBC7B8531}"/>
            </c:ext>
          </c:extLst>
        </c:ser>
        <c:dLbls>
          <c:showLegendKey val="0"/>
          <c:showVal val="0"/>
          <c:showCatName val="0"/>
          <c:showSerName val="0"/>
          <c:showPercent val="0"/>
          <c:showBubbleSize val="0"/>
        </c:dLbls>
        <c:gapWidth val="150"/>
        <c:overlap val="100"/>
        <c:axId val="514429984"/>
        <c:axId val="514432280"/>
      </c:barChart>
      <c:catAx>
        <c:axId val="51442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514432280"/>
        <c:crosses val="autoZero"/>
        <c:auto val="1"/>
        <c:lblAlgn val="ctr"/>
        <c:lblOffset val="100"/>
        <c:noMultiLvlLbl val="0"/>
      </c:catAx>
      <c:valAx>
        <c:axId val="514432280"/>
        <c:scaling>
          <c:orientation val="minMax"/>
        </c:scaling>
        <c:delete val="1"/>
        <c:axPos val="l"/>
        <c:numFmt formatCode="0.00%" sourceLinked="1"/>
        <c:majorTickMark val="none"/>
        <c:minorTickMark val="none"/>
        <c:tickLblPos val="nextTo"/>
        <c:crossAx val="5144299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6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6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914019330338751E-2"/>
          <c:y val="0.24324278497045829"/>
          <c:w val="0.95804792260294591"/>
          <c:h val="0.58524689908383398"/>
        </c:manualLayout>
      </c:layout>
      <c:barChart>
        <c:barDir val="col"/>
        <c:grouping val="clustered"/>
        <c:varyColors val="0"/>
        <c:ser>
          <c:idx val="0"/>
          <c:order val="0"/>
          <c:tx>
            <c:strRef>
              <c:f>Sheet1!$B$1</c:f>
              <c:strCache>
                <c:ptCount val="1"/>
                <c:pt idx="0">
                  <c:v>Value (USD Million)</c:v>
                </c:pt>
              </c:strCache>
            </c:strRef>
          </c:tx>
          <c:spPr>
            <a:solidFill>
              <a:schemeClr val="bg1">
                <a:lumMod val="75000"/>
              </a:schemeClr>
            </a:solidFill>
            <a:ln>
              <a:noFill/>
            </a:ln>
            <a:effectLst>
              <a:innerShdw blurRad="63500" dist="50800" dir="16200000">
                <a:prstClr val="black">
                  <a:alpha val="50000"/>
                </a:prstClr>
              </a:inn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Sheet1!$B$2:$B$20</c:f>
              <c:numCache>
                <c:formatCode>0.00</c:formatCode>
                <c:ptCount val="19"/>
                <c:pt idx="0">
                  <c:v>31.785095999999996</c:v>
                </c:pt>
                <c:pt idx="1">
                  <c:v>33.355046850000001</c:v>
                </c:pt>
                <c:pt idx="2">
                  <c:v>34.879724879999998</c:v>
                </c:pt>
                <c:pt idx="3">
                  <c:v>35.147353720000005</c:v>
                </c:pt>
                <c:pt idx="4">
                  <c:v>36.770186239999994</c:v>
                </c:pt>
                <c:pt idx="5">
                  <c:v>38.7503675842608</c:v>
                </c:pt>
                <c:pt idx="6">
                  <c:v>41.203944970862018</c:v>
                </c:pt>
                <c:pt idx="7">
                  <c:v>44.058342286385788</c:v>
                </c:pt>
                <c:pt idx="8">
                  <c:v>46.973103282107289</c:v>
                </c:pt>
                <c:pt idx="9">
                  <c:v>50.392653542662813</c:v>
                </c:pt>
                <c:pt idx="10">
                  <c:v>53.907071572229206</c:v>
                </c:pt>
                <c:pt idx="11">
                  <c:v>57.793931654829464</c:v>
                </c:pt>
                <c:pt idx="12">
                  <c:v>61.952527279171115</c:v>
                </c:pt>
                <c:pt idx="13">
                  <c:v>66.057759674323123</c:v>
                </c:pt>
                <c:pt idx="14">
                  <c:v>70.238474502629245</c:v>
                </c:pt>
                <c:pt idx="15">
                  <c:v>74.673683218965962</c:v>
                </c:pt>
                <c:pt idx="16">
                  <c:v>78.774590986109331</c:v>
                </c:pt>
                <c:pt idx="17">
                  <c:v>83.664591562241526</c:v>
                </c:pt>
                <c:pt idx="18">
                  <c:v>88.194041541316196</c:v>
                </c:pt>
              </c:numCache>
            </c:numRef>
          </c:val>
          <c:extLst>
            <c:ext xmlns:c16="http://schemas.microsoft.com/office/drawing/2014/chart" uri="{C3380CC4-5D6E-409C-BE32-E72D297353CC}">
              <c16:uniqueId val="{00000000-F246-4B4B-8456-ED431222B3BB}"/>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0" sourceLinked="1"/>
        <c:majorTickMark val="out"/>
        <c:minorTickMark val="none"/>
        <c:tickLblPos val="none"/>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6968"/>
        <c:crosses val="autoZero"/>
        <c:auto val="1"/>
        <c:lblAlgn val="ctr"/>
        <c:lblOffset val="100"/>
        <c:noMultiLvlLbl val="0"/>
      </c:catAx>
      <c:spPr>
        <a:noFill/>
        <a:ln>
          <a:noFill/>
        </a:ln>
        <a:effectLst/>
      </c:spPr>
    </c:plotArea>
    <c:legend>
      <c:legendPos val="b"/>
      <c:layout>
        <c:manualLayout>
          <c:xMode val="edge"/>
          <c:yMode val="edge"/>
          <c:x val="0.41218781475619121"/>
          <c:y val="0.90951663548158557"/>
          <c:w val="0.18553013957968878"/>
          <c:h val="7.7349740045432103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legend>
    <c:plotVisOnly val="1"/>
    <c:dispBlanksAs val="gap"/>
    <c:showDLblsOverMax val="0"/>
  </c:chart>
  <c:spPr>
    <a:noFill/>
    <a:ln>
      <a:noFill/>
    </a:ln>
    <a:effectLst/>
  </c:spPr>
  <c:txPr>
    <a:bodyPr/>
    <a:lstStyle/>
    <a:p>
      <a:pPr>
        <a:defRPr sz="8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914019330338751E-2"/>
          <c:y val="0.24324278497045829"/>
          <c:w val="0.95804792260294591"/>
          <c:h val="0.58524689908383398"/>
        </c:manualLayout>
      </c:layout>
      <c:barChart>
        <c:barDir val="col"/>
        <c:grouping val="clustered"/>
        <c:varyColors val="0"/>
        <c:ser>
          <c:idx val="0"/>
          <c:order val="0"/>
          <c:tx>
            <c:strRef>
              <c:f>Sheet1!$B$1</c:f>
              <c:strCache>
                <c:ptCount val="1"/>
                <c:pt idx="0">
                  <c:v>Value (USD Million)</c:v>
                </c:pt>
              </c:strCache>
            </c:strRef>
          </c:tx>
          <c:spPr>
            <a:solidFill>
              <a:schemeClr val="bg1">
                <a:lumMod val="75000"/>
              </a:schemeClr>
            </a:solidFill>
            <a:ln>
              <a:noFill/>
            </a:ln>
            <a:effectLst>
              <a:innerShdw blurRad="63500" dist="50800" dir="16200000">
                <a:prstClr val="black">
                  <a:alpha val="50000"/>
                </a:prstClr>
              </a:inn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Sheet1!$B$2:$B$20</c:f>
              <c:numCache>
                <c:formatCode>0.00</c:formatCode>
                <c:ptCount val="19"/>
                <c:pt idx="0">
                  <c:v>18.792648</c:v>
                </c:pt>
                <c:pt idx="1">
                  <c:v>19.587983000000001</c:v>
                </c:pt>
                <c:pt idx="2">
                  <c:v>20.077287999999999</c:v>
                </c:pt>
                <c:pt idx="3">
                  <c:v>20.915140000000001</c:v>
                </c:pt>
                <c:pt idx="4">
                  <c:v>21.453983999999998</c:v>
                </c:pt>
                <c:pt idx="5">
                  <c:v>22.480985331199999</c:v>
                </c:pt>
                <c:pt idx="6">
                  <c:v>23.791222675652801</c:v>
                </c:pt>
                <c:pt idx="7">
                  <c:v>25.254220991783122</c:v>
                </c:pt>
                <c:pt idx="8">
                  <c:v>26.888052051852139</c:v>
                </c:pt>
                <c:pt idx="9">
                  <c:v>28.617103176853188</c:v>
                </c:pt>
                <c:pt idx="10">
                  <c:v>30.66620282277195</c:v>
                </c:pt>
                <c:pt idx="11">
                  <c:v>32.748148036508084</c:v>
                </c:pt>
                <c:pt idx="12">
                  <c:v>34.853541588305056</c:v>
                </c:pt>
                <c:pt idx="13">
                  <c:v>37.066341520488457</c:v>
                </c:pt>
                <c:pt idx="14">
                  <c:v>39.466738069108011</c:v>
                </c:pt>
                <c:pt idx="15">
                  <c:v>41.931137847379205</c:v>
                </c:pt>
                <c:pt idx="16">
                  <c:v>44.445001272363534</c:v>
                </c:pt>
                <c:pt idx="17">
                  <c:v>46.999366043966582</c:v>
                </c:pt>
                <c:pt idx="18">
                  <c:v>49.689617382995209</c:v>
                </c:pt>
              </c:numCache>
            </c:numRef>
          </c:val>
          <c:extLst>
            <c:ext xmlns:c16="http://schemas.microsoft.com/office/drawing/2014/chart" uri="{C3380CC4-5D6E-409C-BE32-E72D297353CC}">
              <c16:uniqueId val="{00000000-F246-4B4B-8456-ED431222B3BB}"/>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0" sourceLinked="1"/>
        <c:majorTickMark val="out"/>
        <c:minorTickMark val="none"/>
        <c:tickLblPos val="none"/>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6968"/>
        <c:crosses val="autoZero"/>
        <c:auto val="1"/>
        <c:lblAlgn val="ctr"/>
        <c:lblOffset val="100"/>
        <c:noMultiLvlLbl val="0"/>
      </c:catAx>
      <c:spPr>
        <a:noFill/>
        <a:ln>
          <a:noFill/>
        </a:ln>
        <a:effectLst/>
      </c:spPr>
    </c:plotArea>
    <c:legend>
      <c:legendPos val="b"/>
      <c:layout>
        <c:manualLayout>
          <c:xMode val="edge"/>
          <c:yMode val="edge"/>
          <c:x val="0.41218781475619121"/>
          <c:y val="0.90951663548158557"/>
          <c:w val="0.18553013957968878"/>
          <c:h val="7.7349740045432103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legend>
    <c:plotVisOnly val="1"/>
    <c:dispBlanksAs val="gap"/>
    <c:showDLblsOverMax val="0"/>
  </c:chart>
  <c:spPr>
    <a:noFill/>
    <a:ln>
      <a:noFill/>
    </a:ln>
    <a:effectLst/>
  </c:spPr>
  <c:txPr>
    <a:bodyPr/>
    <a:lstStyle/>
    <a:p>
      <a:pPr>
        <a:defRPr sz="8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1.82829587127223E-2"/>
          <c:y val="0"/>
          <c:w val="0.95436780434666446"/>
          <c:h val="0.69357744391997134"/>
        </c:manualLayout>
      </c:layout>
      <c:barChart>
        <c:barDir val="col"/>
        <c:grouping val="clustered"/>
        <c:varyColors val="0"/>
        <c:ser>
          <c:idx val="0"/>
          <c:order val="0"/>
          <c:tx>
            <c:strRef>
              <c:f>Sheet1!$B$1</c:f>
              <c:strCache>
                <c:ptCount val="1"/>
                <c:pt idx="0">
                  <c:v>Area (Thousand Ha)</c:v>
                </c:pt>
              </c:strCache>
            </c:strRef>
          </c:tx>
          <c:spPr>
            <a:solidFill>
              <a:schemeClr val="accent1">
                <a:shade val="76000"/>
              </a:schemeClr>
            </a:solidFill>
            <a:ln>
              <a:noFill/>
            </a:ln>
            <a:effectLst/>
            <a:scene3d>
              <a:camera prst="orthographicFront"/>
              <a:lightRig rig="threePt" dir="t"/>
            </a:scene3d>
            <a:sp3d>
              <a:bevelT/>
            </a:sp3d>
          </c:spPr>
          <c:invertIfNegative val="0"/>
          <c:dLbls>
            <c:dLbl>
              <c:idx val="0"/>
              <c:layout>
                <c:manualLayout>
                  <c:x val="-1.0857310973815828E-3"/>
                  <c:y val="-2.293929417785242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D7A-4C3E-9095-5ED6A45E265E}"/>
                </c:ext>
              </c:extLst>
            </c:dLbl>
            <c:dLbl>
              <c:idx val="1"/>
              <c:layout>
                <c:manualLayout>
                  <c:x val="-1.9429243895263341E-2"/>
                  <c:y val="-3.5045559802294043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D7A-4C3E-9095-5ED6A45E265E}"/>
                </c:ext>
              </c:extLst>
            </c:dLbl>
            <c:dLbl>
              <c:idx val="2"/>
              <c:layout>
                <c:manualLayout>
                  <c:x val="-1.0461900558987937E-2"/>
                  <c:y val="1.349778615480205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D7A-4C3E-9095-5ED6A45E265E}"/>
                </c:ext>
              </c:extLst>
            </c:dLbl>
            <c:dLbl>
              <c:idx val="3"/>
              <c:layout>
                <c:manualLayout>
                  <c:x val="-2.6902030008826235E-2"/>
                  <c:y val="4.5670319796372856E-4"/>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D7A-4C3E-9095-5ED6A45E265E}"/>
                </c:ext>
              </c:extLst>
            </c:dLbl>
            <c:dLbl>
              <c:idx val="4"/>
              <c:layout>
                <c:manualLayout>
                  <c:x val="-1.6440129449838189E-2"/>
                  <c:y val="-2.968273260250904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D7A-4C3E-9095-5ED6A45E265E}"/>
                </c:ext>
              </c:extLst>
            </c:dLbl>
            <c:numFmt formatCode="#,##0.00" sourceLinked="0"/>
            <c:spPr>
              <a:noFill/>
              <a:ln>
                <a:noFill/>
              </a:ln>
              <a:effectLst/>
            </c:spPr>
            <c:txPr>
              <a:bodyPr rot="0" spcFirstLastPara="1" vertOverflow="ellipsis" vert="horz" wrap="square" anchor="ctr" anchorCtr="1"/>
              <a:lstStyle/>
              <a:p>
                <a:pPr>
                  <a:defRPr sz="1000" b="0" i="0" u="none" strike="noStrike" kern="1200" baseline="0">
                    <a:solidFill>
                      <a:srgbClr val="002060"/>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2015-16</c:v>
                </c:pt>
                <c:pt idx="1">
                  <c:v>2016-17</c:v>
                </c:pt>
                <c:pt idx="2">
                  <c:v>2017-18</c:v>
                </c:pt>
                <c:pt idx="3">
                  <c:v>2018-19</c:v>
                </c:pt>
                <c:pt idx="4">
                  <c:v>2019-20</c:v>
                </c:pt>
                <c:pt idx="5">
                  <c:v>2020-21</c:v>
                </c:pt>
              </c:strCache>
            </c:strRef>
          </c:cat>
          <c:val>
            <c:numRef>
              <c:f>Sheet1!$B$2:$B$7</c:f>
              <c:numCache>
                <c:formatCode>0</c:formatCode>
                <c:ptCount val="6"/>
                <c:pt idx="0">
                  <c:v>90183</c:v>
                </c:pt>
                <c:pt idx="1">
                  <c:v>92918</c:v>
                </c:pt>
                <c:pt idx="2">
                  <c:v>96447</c:v>
                </c:pt>
                <c:pt idx="3">
                  <c:v>97967</c:v>
                </c:pt>
                <c:pt idx="4">
                  <c:v>102080</c:v>
                </c:pt>
                <c:pt idx="5">
                  <c:v>102764</c:v>
                </c:pt>
              </c:numCache>
            </c:numRef>
          </c:val>
          <c:extLst>
            <c:ext xmlns:c16="http://schemas.microsoft.com/office/drawing/2014/chart" uri="{C3380CC4-5D6E-409C-BE32-E72D297353CC}">
              <c16:uniqueId val="{00000005-2D7A-4C3E-9095-5ED6A45E265E}"/>
            </c:ext>
          </c:extLst>
        </c:ser>
        <c:ser>
          <c:idx val="1"/>
          <c:order val="1"/>
          <c:tx>
            <c:strRef>
              <c:f>Sheet1!$C$1</c:f>
              <c:strCache>
                <c:ptCount val="1"/>
                <c:pt idx="0">
                  <c:v>Production (Thousand Tonnes)</c:v>
                </c:pt>
              </c:strCache>
            </c:strRef>
          </c:tx>
          <c:spPr>
            <a:solidFill>
              <a:schemeClr val="accent1">
                <a:tint val="77000"/>
              </a:schemeClr>
            </a:solidFill>
            <a:ln>
              <a:noFill/>
            </a:ln>
            <a:effectLst/>
            <a:scene3d>
              <a:camera prst="orthographicFront"/>
              <a:lightRig rig="threePt" dir="t"/>
            </a:scene3d>
            <a:sp3d>
              <a:bevelT/>
            </a:sp3d>
          </c:spPr>
          <c:invertIfNegative val="0"/>
          <c:dLbls>
            <c:dLbl>
              <c:idx val="0"/>
              <c:layout>
                <c:manualLayout>
                  <c:x val="1.8239633598793409E-2"/>
                  <c:y val="-1.315672927853993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D7A-4C3E-9095-5ED6A45E265E}"/>
                </c:ext>
              </c:extLst>
            </c:dLbl>
            <c:dLbl>
              <c:idx val="1"/>
              <c:layout>
                <c:manualLayout>
                  <c:x val="1.5199694665661229E-2"/>
                  <c:y val="6.578364639269815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D7A-4C3E-9095-5ED6A45E265E}"/>
                </c:ext>
              </c:extLst>
            </c:dLbl>
            <c:dLbl>
              <c:idx val="2"/>
              <c:layout>
                <c:manualLayout>
                  <c:x val="9.1198167993967044E-3"/>
                  <c:y val="-1.315672927853993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2D7A-4C3E-9095-5ED6A45E265E}"/>
                </c:ext>
              </c:extLst>
            </c:dLbl>
            <c:dLbl>
              <c:idx val="3"/>
              <c:layout>
                <c:manualLayout>
                  <c:x val="1.5199694665661061E-2"/>
                  <c:y val="-1.315672927853987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D7A-4C3E-9095-5ED6A45E265E}"/>
                </c:ext>
              </c:extLst>
            </c:dLbl>
            <c:dLbl>
              <c:idx val="4"/>
              <c:layout>
                <c:manualLayout>
                  <c:x val="2.5839480931623995E-2"/>
                  <c:y val="-3.9470187835619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2D7A-4C3E-9095-5ED6A45E265E}"/>
                </c:ext>
              </c:extLst>
            </c:dLbl>
            <c:dLbl>
              <c:idx val="5"/>
              <c:layout>
                <c:manualLayout>
                  <c:x val="1.9759603065359413E-2"/>
                  <c:y val="-4.604855247488955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2D7A-4C3E-9095-5ED6A45E265E}"/>
                </c:ext>
              </c:extLst>
            </c:dLbl>
            <c:numFmt formatCode="#,##0.00" sourceLinked="0"/>
            <c:spPr>
              <a:noFill/>
              <a:ln>
                <a:noFill/>
              </a:ln>
              <a:effectLst/>
            </c:spPr>
            <c:txPr>
              <a:bodyPr rot="0" spcFirstLastPara="1" vertOverflow="ellipsis" vert="horz" wrap="square" anchor="ctr" anchorCtr="1"/>
              <a:lstStyle/>
              <a:p>
                <a:pPr>
                  <a:defRPr sz="1000" b="0" i="0" u="none" strike="noStrike" kern="1200" baseline="0">
                    <a:solidFill>
                      <a:srgbClr val="002060"/>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2015-16</c:v>
                </c:pt>
                <c:pt idx="1">
                  <c:v>2016-17</c:v>
                </c:pt>
                <c:pt idx="2">
                  <c:v>2017-18</c:v>
                </c:pt>
                <c:pt idx="3">
                  <c:v>2018-19</c:v>
                </c:pt>
                <c:pt idx="4">
                  <c:v>2019-20</c:v>
                </c:pt>
                <c:pt idx="5">
                  <c:v>2020-21</c:v>
                </c:pt>
              </c:strCache>
            </c:strRef>
          </c:cat>
          <c:val>
            <c:numRef>
              <c:f>Sheet1!$C$2:$C$7</c:f>
              <c:numCache>
                <c:formatCode>0</c:formatCode>
                <c:ptCount val="6"/>
                <c:pt idx="0">
                  <c:v>6301</c:v>
                </c:pt>
                <c:pt idx="1">
                  <c:v>6373</c:v>
                </c:pt>
                <c:pt idx="2">
                  <c:v>6510</c:v>
                </c:pt>
                <c:pt idx="3">
                  <c:v>6597</c:v>
                </c:pt>
                <c:pt idx="4">
                  <c:v>6774</c:v>
                </c:pt>
                <c:pt idx="5">
                  <c:v>6806</c:v>
                </c:pt>
              </c:numCache>
            </c:numRef>
          </c:val>
          <c:extLst>
            <c:ext xmlns:c16="http://schemas.microsoft.com/office/drawing/2014/chart" uri="{C3380CC4-5D6E-409C-BE32-E72D297353CC}">
              <c16:uniqueId val="{00000006-2D7A-4C3E-9095-5ED6A45E265E}"/>
            </c:ext>
          </c:extLst>
        </c:ser>
        <c:dLbls>
          <c:showLegendKey val="0"/>
          <c:showVal val="0"/>
          <c:showCatName val="0"/>
          <c:showSerName val="0"/>
          <c:showPercent val="0"/>
          <c:showBubbleSize val="0"/>
        </c:dLbls>
        <c:gapWidth val="219"/>
        <c:overlap val="-27"/>
        <c:axId val="816580464"/>
        <c:axId val="725122576"/>
      </c:barChart>
      <c:catAx>
        <c:axId val="816580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rgbClr val="002060"/>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725122576"/>
        <c:crosses val="autoZero"/>
        <c:auto val="1"/>
        <c:lblAlgn val="ctr"/>
        <c:lblOffset val="100"/>
        <c:noMultiLvlLbl val="0"/>
      </c:catAx>
      <c:valAx>
        <c:axId val="725122576"/>
        <c:scaling>
          <c:orientation val="minMax"/>
        </c:scaling>
        <c:delete val="1"/>
        <c:axPos val="l"/>
        <c:numFmt formatCode="0" sourceLinked="1"/>
        <c:majorTickMark val="none"/>
        <c:minorTickMark val="none"/>
        <c:tickLblPos val="nextTo"/>
        <c:crossAx val="816580464"/>
        <c:crosses val="autoZero"/>
        <c:crossBetween val="between"/>
      </c:valAx>
      <c:spPr>
        <a:noFill/>
        <a:ln w="25400">
          <a:noFill/>
        </a:ln>
        <a:effectLst/>
      </c:spPr>
    </c:plotArea>
    <c:legend>
      <c:legendPos val="b"/>
      <c:layout>
        <c:manualLayout>
          <c:xMode val="edge"/>
          <c:yMode val="edge"/>
          <c:x val="1.5199694665661173E-3"/>
          <c:y val="0.85993761196106977"/>
          <c:w val="0.95575710503089151"/>
          <c:h val="0.14006238803893023"/>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2060"/>
              </a:solidFill>
              <a:latin typeface="Verdana" panose="020B0604030504040204" pitchFamily="34" charset="0"/>
              <a:ea typeface="Verdana" panose="020B0604030504040204" pitchFamily="34" charset="0"/>
              <a:cs typeface="Verdana" panose="020B060403050404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b="0">
          <a:solidFill>
            <a:srgbClr val="002060"/>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1.6762989246156185E-2"/>
          <c:y val="6.0010324287265472E-2"/>
          <c:w val="0.95436780434666446"/>
          <c:h val="0.69357744391997134"/>
        </c:manualLayout>
      </c:layout>
      <c:barChart>
        <c:barDir val="col"/>
        <c:grouping val="clustered"/>
        <c:varyColors val="0"/>
        <c:ser>
          <c:idx val="0"/>
          <c:order val="0"/>
          <c:tx>
            <c:strRef>
              <c:f>Sheet1!$B$1</c:f>
              <c:strCache>
                <c:ptCount val="1"/>
                <c:pt idx="0">
                  <c:v>Kharif </c:v>
                </c:pt>
              </c:strCache>
            </c:strRef>
          </c:tx>
          <c:spPr>
            <a:solidFill>
              <a:schemeClr val="accent1">
                <a:shade val="65000"/>
              </a:schemeClr>
            </a:solidFill>
            <a:ln>
              <a:noFill/>
            </a:ln>
            <a:effectLst/>
            <a:scene3d>
              <a:camera prst="orthographicFront"/>
              <a:lightRig rig="threePt" dir="t"/>
            </a:scene3d>
            <a:sp3d>
              <a:bevelT/>
            </a:sp3d>
          </c:spPr>
          <c:invertIfNegative val="0"/>
          <c:dLbls>
            <c:dLbl>
              <c:idx val="0"/>
              <c:layout>
                <c:manualLayout>
                  <c:x val="-1.0857310973815828E-3"/>
                  <c:y val="-2.293929417785242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8B5-4A9E-B482-12F5BFD32A9F}"/>
                </c:ext>
              </c:extLst>
            </c:dLbl>
            <c:dLbl>
              <c:idx val="1"/>
              <c:layout>
                <c:manualLayout>
                  <c:x val="-1.9429243895263341E-2"/>
                  <c:y val="-3.5045559802294043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8B5-4A9E-B482-12F5BFD32A9F}"/>
                </c:ext>
              </c:extLst>
            </c:dLbl>
            <c:dLbl>
              <c:idx val="2"/>
              <c:layout>
                <c:manualLayout>
                  <c:x val="-1.0461900558987937E-2"/>
                  <c:y val="1.349778615480205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8B5-4A9E-B482-12F5BFD32A9F}"/>
                </c:ext>
              </c:extLst>
            </c:dLbl>
            <c:dLbl>
              <c:idx val="3"/>
              <c:layout>
                <c:manualLayout>
                  <c:x val="-2.6902030008826235E-2"/>
                  <c:y val="4.5670319796372856E-4"/>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8B5-4A9E-B482-12F5BFD32A9F}"/>
                </c:ext>
              </c:extLst>
            </c:dLbl>
            <c:dLbl>
              <c:idx val="4"/>
              <c:layout>
                <c:manualLayout>
                  <c:x val="-1.6440129449838189E-2"/>
                  <c:y val="-2.968273260250904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8B5-4A9E-B482-12F5BFD32A9F}"/>
                </c:ext>
              </c:extLst>
            </c:dLbl>
            <c:numFmt formatCode="#,##0.00" sourceLinked="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2016</c:v>
                </c:pt>
                <c:pt idx="1">
                  <c:v>2017</c:v>
                </c:pt>
                <c:pt idx="2">
                  <c:v>2018</c:v>
                </c:pt>
                <c:pt idx="3">
                  <c:v>2019</c:v>
                </c:pt>
                <c:pt idx="4">
                  <c:v>2020</c:v>
                </c:pt>
              </c:numCache>
            </c:numRef>
          </c:cat>
          <c:val>
            <c:numRef>
              <c:f>Sheet1!$B$2:$B$4</c:f>
              <c:numCache>
                <c:formatCode>0.00</c:formatCode>
                <c:ptCount val="3"/>
                <c:pt idx="0">
                  <c:v>125.09</c:v>
                </c:pt>
                <c:pt idx="1">
                  <c:v>138.33000000000001</c:v>
                </c:pt>
                <c:pt idx="2">
                  <c:v>140.72999999999999</c:v>
                </c:pt>
              </c:numCache>
            </c:numRef>
          </c:val>
          <c:extLst>
            <c:ext xmlns:c16="http://schemas.microsoft.com/office/drawing/2014/chart" uri="{C3380CC4-5D6E-409C-BE32-E72D297353CC}">
              <c16:uniqueId val="{00000005-48B5-4A9E-B482-12F5BFD32A9F}"/>
            </c:ext>
          </c:extLst>
        </c:ser>
        <c:ser>
          <c:idx val="1"/>
          <c:order val="1"/>
          <c:tx>
            <c:strRef>
              <c:f>Sheet1!$C$1</c:f>
              <c:strCache>
                <c:ptCount val="1"/>
                <c:pt idx="0">
                  <c:v>Rabi</c:v>
                </c:pt>
              </c:strCache>
            </c:strRef>
          </c:tx>
          <c:spPr>
            <a:solidFill>
              <a:schemeClr val="accent1"/>
            </a:solidFill>
            <a:ln>
              <a:noFill/>
            </a:ln>
            <a:effectLst/>
            <a:scene3d>
              <a:camera prst="orthographicFront"/>
              <a:lightRig rig="threePt" dir="t"/>
            </a:scene3d>
            <a:sp3d>
              <a:bevelT/>
            </a:sp3d>
          </c:spPr>
          <c:invertIfNegative val="0"/>
          <c:dLbls>
            <c:numFmt formatCode="#,##0.00" sourceLinked="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2016</c:v>
                </c:pt>
                <c:pt idx="1">
                  <c:v>2017</c:v>
                </c:pt>
                <c:pt idx="2">
                  <c:v>2018</c:v>
                </c:pt>
                <c:pt idx="3">
                  <c:v>2019</c:v>
                </c:pt>
                <c:pt idx="4">
                  <c:v>2020</c:v>
                </c:pt>
              </c:numCache>
            </c:numRef>
          </c:cat>
          <c:val>
            <c:numRef>
              <c:f>Sheet1!$C$2:$C$6</c:f>
              <c:numCache>
                <c:formatCode>0.00</c:formatCode>
                <c:ptCount val="5"/>
                <c:pt idx="0">
                  <c:v>126.23</c:v>
                </c:pt>
                <c:pt idx="1">
                  <c:v>136.78</c:v>
                </c:pt>
                <c:pt idx="2">
                  <c:v>144.1</c:v>
                </c:pt>
                <c:pt idx="3">
                  <c:v>147.54</c:v>
                </c:pt>
                <c:pt idx="4">
                  <c:v>151.56</c:v>
                </c:pt>
              </c:numCache>
            </c:numRef>
          </c:val>
          <c:extLst>
            <c:ext xmlns:c16="http://schemas.microsoft.com/office/drawing/2014/chart" uri="{C3380CC4-5D6E-409C-BE32-E72D297353CC}">
              <c16:uniqueId val="{00000006-48B5-4A9E-B482-12F5BFD32A9F}"/>
            </c:ext>
          </c:extLst>
        </c:ser>
        <c:ser>
          <c:idx val="2"/>
          <c:order val="2"/>
          <c:tx>
            <c:strRef>
              <c:f>Sheet1!$D$1</c:f>
              <c:strCache>
                <c:ptCount val="1"/>
                <c:pt idx="0">
                  <c:v>Total</c:v>
                </c:pt>
              </c:strCache>
            </c:strRef>
          </c:tx>
          <c:spPr>
            <a:solidFill>
              <a:schemeClr val="accent1">
                <a:tint val="65000"/>
              </a:schemeClr>
            </a:soli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2016</c:v>
                </c:pt>
                <c:pt idx="1">
                  <c:v>2017</c:v>
                </c:pt>
                <c:pt idx="2">
                  <c:v>2018</c:v>
                </c:pt>
                <c:pt idx="3">
                  <c:v>2019</c:v>
                </c:pt>
                <c:pt idx="4">
                  <c:v>2020</c:v>
                </c:pt>
              </c:numCache>
            </c:numRef>
          </c:cat>
          <c:val>
            <c:numRef>
              <c:f>Sheet1!$D$2:$D$6</c:f>
              <c:numCache>
                <c:formatCode>General</c:formatCode>
                <c:ptCount val="5"/>
                <c:pt idx="0">
                  <c:v>251.32</c:v>
                </c:pt>
                <c:pt idx="1">
                  <c:v>275.11</c:v>
                </c:pt>
                <c:pt idx="2">
                  <c:v>284.83</c:v>
                </c:pt>
                <c:pt idx="3">
                  <c:v>292.77999999999997</c:v>
                </c:pt>
                <c:pt idx="4" formatCode="0.00">
                  <c:v>301.53999999999996</c:v>
                </c:pt>
              </c:numCache>
            </c:numRef>
          </c:val>
          <c:extLst>
            <c:ext xmlns:c16="http://schemas.microsoft.com/office/drawing/2014/chart" uri="{C3380CC4-5D6E-409C-BE32-E72D297353CC}">
              <c16:uniqueId val="{00000007-48B5-4A9E-B482-12F5BFD32A9F}"/>
            </c:ext>
          </c:extLst>
        </c:ser>
        <c:dLbls>
          <c:showLegendKey val="0"/>
          <c:showVal val="0"/>
          <c:showCatName val="0"/>
          <c:showSerName val="0"/>
          <c:showPercent val="0"/>
          <c:showBubbleSize val="0"/>
        </c:dLbls>
        <c:gapWidth val="219"/>
        <c:overlap val="-27"/>
        <c:axId val="816580464"/>
        <c:axId val="725122576"/>
      </c:barChart>
      <c:catAx>
        <c:axId val="816580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725122576"/>
        <c:crosses val="autoZero"/>
        <c:auto val="1"/>
        <c:lblAlgn val="ctr"/>
        <c:lblOffset val="100"/>
        <c:noMultiLvlLbl val="0"/>
      </c:catAx>
      <c:valAx>
        <c:axId val="725122576"/>
        <c:scaling>
          <c:orientation val="minMax"/>
        </c:scaling>
        <c:delete val="1"/>
        <c:axPos val="l"/>
        <c:numFmt formatCode="0.00" sourceLinked="1"/>
        <c:majorTickMark val="none"/>
        <c:minorTickMark val="none"/>
        <c:tickLblPos val="nextTo"/>
        <c:crossAx val="816580464"/>
        <c:crosses val="autoZero"/>
        <c:crossBetween val="between"/>
      </c:valAx>
      <c:spPr>
        <a:noFill/>
        <a:ln w="25400">
          <a:noFill/>
        </a:ln>
        <a:effectLst/>
      </c:spPr>
    </c:plotArea>
    <c:legend>
      <c:legendPos val="b"/>
      <c:layout>
        <c:manualLayout>
          <c:xMode val="edge"/>
          <c:yMode val="edge"/>
          <c:x val="0"/>
          <c:y val="0.84686310358831851"/>
          <c:w val="0.95575710503089151"/>
          <c:h val="0.14006242091723231"/>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rgbClr val="002060"/>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131080553981976"/>
          <c:y val="0"/>
          <c:w val="0.74989047791810814"/>
          <c:h val="0.69378003930581567"/>
        </c:manualLayout>
      </c:layout>
      <c:barChart>
        <c:barDir val="col"/>
        <c:grouping val="stacked"/>
        <c:varyColors val="0"/>
        <c:ser>
          <c:idx val="2"/>
          <c:order val="0"/>
          <c:tx>
            <c:strRef>
              <c:f>Sheet1!$D$1</c:f>
              <c:strCache>
                <c:ptCount val="1"/>
                <c:pt idx="0">
                  <c:v>Potassium Sulphate (0-0-50)</c:v>
                </c:pt>
              </c:strCache>
            </c:strRef>
          </c:tx>
          <c:spPr>
            <a:solidFill>
              <a:schemeClr val="accent5"/>
            </a:solidFill>
            <a:ln>
              <a:noFill/>
            </a:ln>
            <a:effectLst/>
          </c:spPr>
          <c:invertIfNegative val="0"/>
          <c:val>
            <c:numRef>
              <c:f>Sheet1!$D$2:$D$20</c:f>
              <c:numCache>
                <c:formatCode>0.00%</c:formatCode>
                <c:ptCount val="19"/>
                <c:pt idx="0">
                  <c:v>8.3300000000000027E-2</c:v>
                </c:pt>
                <c:pt idx="1">
                  <c:v>7.2800000000000017E-2</c:v>
                </c:pt>
                <c:pt idx="2">
                  <c:v>7.1499999999999994E-2</c:v>
                </c:pt>
                <c:pt idx="3">
                  <c:v>7.0400000000000004E-2</c:v>
                </c:pt>
                <c:pt idx="4">
                  <c:v>6.9300000000000014E-2</c:v>
                </c:pt>
                <c:pt idx="5">
                  <c:v>6.7700000000000024E-2</c:v>
                </c:pt>
                <c:pt idx="6">
                  <c:v>6.7100000000000035E-2</c:v>
                </c:pt>
                <c:pt idx="7">
                  <c:v>6.5999999999999989E-2</c:v>
                </c:pt>
                <c:pt idx="8">
                  <c:v>6.4899999999999999E-2</c:v>
                </c:pt>
                <c:pt idx="9">
                  <c:v>6.3800000000000009E-2</c:v>
                </c:pt>
                <c:pt idx="10">
                  <c:v>6.2800000000000009E-2</c:v>
                </c:pt>
                <c:pt idx="11">
                  <c:v>6.1700000000000012E-2</c:v>
                </c:pt>
                <c:pt idx="12">
                  <c:v>6.1999999999999979E-2</c:v>
                </c:pt>
                <c:pt idx="13">
                  <c:v>6.2200000000000012E-2</c:v>
                </c:pt>
                <c:pt idx="14">
                  <c:v>6.2300000000000001E-2</c:v>
                </c:pt>
                <c:pt idx="15">
                  <c:v>6.2499999999999979E-2</c:v>
                </c:pt>
                <c:pt idx="16">
                  <c:v>6.2800000000000009E-2</c:v>
                </c:pt>
                <c:pt idx="17">
                  <c:v>6.3100000000000031E-2</c:v>
                </c:pt>
                <c:pt idx="18">
                  <c:v>6.3399999999999998E-2</c:v>
                </c:pt>
              </c:numCache>
            </c:numRef>
          </c:val>
          <c:extLst>
            <c:ext xmlns:c16="http://schemas.microsoft.com/office/drawing/2014/chart" uri="{C3380CC4-5D6E-409C-BE32-E72D297353CC}">
              <c16:uniqueId val="{00000000-FD87-4218-9844-5B772C6CB142}"/>
            </c:ext>
          </c:extLst>
        </c:ser>
        <c:ser>
          <c:idx val="4"/>
          <c:order val="1"/>
          <c:tx>
            <c:strRef>
              <c:f>Sheet1!$F$1</c:f>
              <c:strCache>
                <c:ptCount val="1"/>
                <c:pt idx="0">
                  <c:v>Mono Potassium Phosphate (0- 52-34)</c:v>
                </c:pt>
              </c:strCache>
            </c:strRef>
          </c:tx>
          <c:spPr>
            <a:solidFill>
              <a:schemeClr val="accent3">
                <a:lumMod val="60000"/>
              </a:schemeClr>
            </a:solidFill>
            <a:ln>
              <a:noFill/>
            </a:ln>
            <a:effectLst/>
          </c:spPr>
          <c:invertIfNegative val="0"/>
          <c:val>
            <c:numRef>
              <c:f>Sheet1!$F$2:$F$20</c:f>
              <c:numCache>
                <c:formatCode>0.00%</c:formatCode>
                <c:ptCount val="19"/>
                <c:pt idx="0">
                  <c:v>0.11420000000000008</c:v>
                </c:pt>
                <c:pt idx="1">
                  <c:v>0.12380000000000013</c:v>
                </c:pt>
                <c:pt idx="2">
                  <c:v>0.12539999999999996</c:v>
                </c:pt>
                <c:pt idx="3">
                  <c:v>0.12690000000000001</c:v>
                </c:pt>
                <c:pt idx="4">
                  <c:v>0.12849999999999995</c:v>
                </c:pt>
                <c:pt idx="5">
                  <c:v>0.13019999999999987</c:v>
                </c:pt>
                <c:pt idx="6">
                  <c:v>0.13190000000000013</c:v>
                </c:pt>
                <c:pt idx="7">
                  <c:v>0.13340000000000007</c:v>
                </c:pt>
                <c:pt idx="8">
                  <c:v>0.13500000000000001</c:v>
                </c:pt>
                <c:pt idx="9">
                  <c:v>0.13679999999999981</c:v>
                </c:pt>
                <c:pt idx="10">
                  <c:v>0.13840000000000008</c:v>
                </c:pt>
                <c:pt idx="11">
                  <c:v>0.14029999999999998</c:v>
                </c:pt>
                <c:pt idx="12">
                  <c:v>0.14050000000000007</c:v>
                </c:pt>
                <c:pt idx="13">
                  <c:v>0.14080000000000004</c:v>
                </c:pt>
                <c:pt idx="14">
                  <c:v>0.14119999999999999</c:v>
                </c:pt>
                <c:pt idx="15">
                  <c:v>0.14130000000000009</c:v>
                </c:pt>
                <c:pt idx="16">
                  <c:v>0.14170000000000016</c:v>
                </c:pt>
                <c:pt idx="17">
                  <c:v>0.14180000000000004</c:v>
                </c:pt>
                <c:pt idx="18">
                  <c:v>0.1421</c:v>
                </c:pt>
              </c:numCache>
            </c:numRef>
          </c:val>
          <c:extLst>
            <c:ext xmlns:c16="http://schemas.microsoft.com/office/drawing/2014/chart" uri="{C3380CC4-5D6E-409C-BE32-E72D297353CC}">
              <c16:uniqueId val="{00000001-FD87-4218-9844-5B772C6CB142}"/>
            </c:ext>
          </c:extLst>
        </c:ser>
        <c:ser>
          <c:idx val="1"/>
          <c:order val="2"/>
          <c:tx>
            <c:strRef>
              <c:f>Sheet1!$C$1</c:f>
              <c:strCache>
                <c:ptCount val="1"/>
                <c:pt idx="0">
                  <c:v>Potassium Nitrate (13-0-45)</c:v>
                </c:pt>
              </c:strCache>
            </c:strRef>
          </c:tx>
          <c:spPr>
            <a:solidFill>
              <a:schemeClr val="accent3"/>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Sheet1!$C$2:$C$20</c:f>
              <c:numCache>
                <c:formatCode>0.00%</c:formatCode>
                <c:ptCount val="19"/>
                <c:pt idx="0">
                  <c:v>0.1628</c:v>
                </c:pt>
                <c:pt idx="1">
                  <c:v>0.15139999999999998</c:v>
                </c:pt>
                <c:pt idx="2">
                  <c:v>0.15189999999999998</c:v>
                </c:pt>
                <c:pt idx="3">
                  <c:v>0.15259999999999999</c:v>
                </c:pt>
                <c:pt idx="4">
                  <c:v>0.15339999999999998</c:v>
                </c:pt>
                <c:pt idx="5">
                  <c:v>0.15389999999999998</c:v>
                </c:pt>
                <c:pt idx="6">
                  <c:v>0.1547</c:v>
                </c:pt>
                <c:pt idx="7">
                  <c:v>0.1552</c:v>
                </c:pt>
                <c:pt idx="8">
                  <c:v>0.15579999999999999</c:v>
                </c:pt>
                <c:pt idx="9">
                  <c:v>0.15649999999999997</c:v>
                </c:pt>
                <c:pt idx="10">
                  <c:v>0.1573</c:v>
                </c:pt>
                <c:pt idx="11">
                  <c:v>0.15789999999999998</c:v>
                </c:pt>
                <c:pt idx="12">
                  <c:v>0.15820000000000001</c:v>
                </c:pt>
                <c:pt idx="13">
                  <c:v>0.15859999999999996</c:v>
                </c:pt>
                <c:pt idx="14">
                  <c:v>0.15889999999999999</c:v>
                </c:pt>
                <c:pt idx="15">
                  <c:v>0.15899999999999997</c:v>
                </c:pt>
                <c:pt idx="16">
                  <c:v>0.1593</c:v>
                </c:pt>
                <c:pt idx="17">
                  <c:v>0.15939999999999999</c:v>
                </c:pt>
                <c:pt idx="18">
                  <c:v>0.15920000000000001</c:v>
                </c:pt>
              </c:numCache>
            </c:numRef>
          </c:val>
          <c:extLst>
            <c:ext xmlns:c16="http://schemas.microsoft.com/office/drawing/2014/chart" uri="{C3380CC4-5D6E-409C-BE32-E72D297353CC}">
              <c16:uniqueId val="{00000002-FD87-4218-9844-5B772C6CB142}"/>
            </c:ext>
          </c:extLst>
        </c:ser>
        <c:ser>
          <c:idx val="3"/>
          <c:order val="3"/>
          <c:tx>
            <c:strRef>
              <c:f>Sheet1!$E$1</c:f>
              <c:strCache>
                <c:ptCount val="1"/>
                <c:pt idx="0">
                  <c:v>Mono Ammonium Phosphate (12-61-0)</c:v>
                </c:pt>
              </c:strCache>
            </c:strRef>
          </c:tx>
          <c:spPr>
            <a:solidFill>
              <a:schemeClr val="accent1">
                <a:lumMod val="60000"/>
              </a:schemeClr>
            </a:solidFill>
            <a:ln>
              <a:noFill/>
            </a:ln>
            <a:effectLst/>
          </c:spPr>
          <c:invertIfNegative val="0"/>
          <c:val>
            <c:numRef>
              <c:f>Sheet1!$E$2:$E$20</c:f>
              <c:numCache>
                <c:formatCode>0.00%</c:formatCode>
                <c:ptCount val="19"/>
                <c:pt idx="0">
                  <c:v>0.30170000000000002</c:v>
                </c:pt>
                <c:pt idx="1">
                  <c:v>0.30650000000000005</c:v>
                </c:pt>
                <c:pt idx="2">
                  <c:v>0.30710000000000004</c:v>
                </c:pt>
                <c:pt idx="3">
                  <c:v>0.30790000000000001</c:v>
                </c:pt>
                <c:pt idx="4">
                  <c:v>0.30820000000000003</c:v>
                </c:pt>
                <c:pt idx="5">
                  <c:v>0.30590000000000006</c:v>
                </c:pt>
                <c:pt idx="6">
                  <c:v>0.30480000000000002</c:v>
                </c:pt>
                <c:pt idx="7">
                  <c:v>0.30310000000000004</c:v>
                </c:pt>
                <c:pt idx="8">
                  <c:v>0.30250000000000005</c:v>
                </c:pt>
                <c:pt idx="9">
                  <c:v>0.30140000000000006</c:v>
                </c:pt>
                <c:pt idx="10">
                  <c:v>0.30030000000000001</c:v>
                </c:pt>
                <c:pt idx="11">
                  <c:v>0.29910000000000003</c:v>
                </c:pt>
                <c:pt idx="12">
                  <c:v>0.29840000000000005</c:v>
                </c:pt>
                <c:pt idx="13">
                  <c:v>0.29780000000000001</c:v>
                </c:pt>
                <c:pt idx="14">
                  <c:v>0.29740000000000005</c:v>
                </c:pt>
                <c:pt idx="15">
                  <c:v>0.29720000000000002</c:v>
                </c:pt>
                <c:pt idx="16">
                  <c:v>0.29680000000000001</c:v>
                </c:pt>
                <c:pt idx="17">
                  <c:v>0.29630000000000001</c:v>
                </c:pt>
                <c:pt idx="18">
                  <c:v>0.29610000000000003</c:v>
                </c:pt>
              </c:numCache>
            </c:numRef>
          </c:val>
          <c:extLst>
            <c:ext xmlns:c16="http://schemas.microsoft.com/office/drawing/2014/chart" uri="{C3380CC4-5D6E-409C-BE32-E72D297353CC}">
              <c16:uniqueId val="{00000003-FD87-4218-9844-5B772C6CB142}"/>
            </c:ext>
          </c:extLst>
        </c:ser>
        <c:ser>
          <c:idx val="0"/>
          <c:order val="4"/>
          <c:tx>
            <c:strRef>
              <c:f>Sheet1!$B$1</c:f>
              <c:strCache>
                <c:ptCount val="1"/>
                <c:pt idx="0">
                  <c:v>Calcium Nitrate (15.5-0-0-19)</c:v>
                </c:pt>
              </c:strCache>
            </c:strRef>
          </c:tx>
          <c:spPr>
            <a:solidFill>
              <a:schemeClr val="accent1"/>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Sheet1!$B$2:$B$20</c:f>
              <c:numCache>
                <c:formatCode>0.00%</c:formatCode>
                <c:ptCount val="19"/>
                <c:pt idx="0">
                  <c:v>0.33799999999999997</c:v>
                </c:pt>
                <c:pt idx="1">
                  <c:v>0.34549999999999992</c:v>
                </c:pt>
                <c:pt idx="2">
                  <c:v>0.34410000000000007</c:v>
                </c:pt>
                <c:pt idx="3">
                  <c:v>0.34219999999999995</c:v>
                </c:pt>
                <c:pt idx="4">
                  <c:v>0.34060000000000001</c:v>
                </c:pt>
                <c:pt idx="5">
                  <c:v>0.34230000000000005</c:v>
                </c:pt>
                <c:pt idx="6">
                  <c:v>0.34149999999999991</c:v>
                </c:pt>
                <c:pt idx="7">
                  <c:v>0.34229999999999994</c:v>
                </c:pt>
                <c:pt idx="8">
                  <c:v>0.34179999999999988</c:v>
                </c:pt>
                <c:pt idx="9">
                  <c:v>0.34150000000000014</c:v>
                </c:pt>
                <c:pt idx="10">
                  <c:v>0.34119999999999995</c:v>
                </c:pt>
                <c:pt idx="11">
                  <c:v>0.34099999999999997</c:v>
                </c:pt>
                <c:pt idx="12">
                  <c:v>0.34089999999999987</c:v>
                </c:pt>
                <c:pt idx="13">
                  <c:v>0.34060000000000001</c:v>
                </c:pt>
                <c:pt idx="14">
                  <c:v>0.34019999999999995</c:v>
                </c:pt>
                <c:pt idx="15">
                  <c:v>0.33999999999999997</c:v>
                </c:pt>
                <c:pt idx="16">
                  <c:v>0.33939999999999992</c:v>
                </c:pt>
                <c:pt idx="17">
                  <c:v>0.33939999999999992</c:v>
                </c:pt>
                <c:pt idx="18">
                  <c:v>0.33919999999999995</c:v>
                </c:pt>
              </c:numCache>
            </c:numRef>
          </c:val>
          <c:extLst>
            <c:ext xmlns:c16="http://schemas.microsoft.com/office/drawing/2014/chart" uri="{C3380CC4-5D6E-409C-BE32-E72D297353CC}">
              <c16:uniqueId val="{00000004-FD87-4218-9844-5B772C6CB142}"/>
            </c:ext>
          </c:extLst>
        </c:ser>
        <c:dLbls>
          <c:showLegendKey val="0"/>
          <c:showVal val="0"/>
          <c:showCatName val="0"/>
          <c:showSerName val="0"/>
          <c:showPercent val="0"/>
          <c:showBubbleSize val="0"/>
        </c:dLbls>
        <c:gapWidth val="150"/>
        <c:overlap val="100"/>
        <c:axId val="514429984"/>
        <c:axId val="514432280"/>
      </c:barChart>
      <c:catAx>
        <c:axId val="51442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514432280"/>
        <c:crosses val="autoZero"/>
        <c:auto val="1"/>
        <c:lblAlgn val="ctr"/>
        <c:lblOffset val="100"/>
        <c:noMultiLvlLbl val="0"/>
      </c:catAx>
      <c:valAx>
        <c:axId val="514432280"/>
        <c:scaling>
          <c:orientation val="minMax"/>
        </c:scaling>
        <c:delete val="1"/>
        <c:axPos val="l"/>
        <c:numFmt formatCode="0.00%" sourceLinked="1"/>
        <c:majorTickMark val="none"/>
        <c:minorTickMark val="none"/>
        <c:tickLblPos val="nextTo"/>
        <c:crossAx val="5144299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6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6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131080553981976"/>
          <c:y val="0"/>
          <c:w val="0.74989047791810814"/>
          <c:h val="0.69378003930581567"/>
        </c:manualLayout>
      </c:layout>
      <c:barChart>
        <c:barDir val="col"/>
        <c:grouping val="stacked"/>
        <c:varyColors val="0"/>
        <c:ser>
          <c:idx val="2"/>
          <c:order val="0"/>
          <c:tx>
            <c:strRef>
              <c:f>Sheet1!$D$1</c:f>
              <c:strCache>
                <c:ptCount val="1"/>
                <c:pt idx="0">
                  <c:v>Potassium Sulphate (0-0-50)</c:v>
                </c:pt>
              </c:strCache>
            </c:strRef>
          </c:tx>
          <c:spPr>
            <a:solidFill>
              <a:schemeClr val="accent5"/>
            </a:solidFill>
            <a:ln>
              <a:noFill/>
            </a:ln>
            <a:effectLst/>
          </c:spPr>
          <c:invertIfNegative val="0"/>
          <c:val>
            <c:numRef>
              <c:f>Sheet1!$D$2:$D$20</c:f>
              <c:numCache>
                <c:formatCode>0.00%</c:formatCode>
                <c:ptCount val="19"/>
                <c:pt idx="0">
                  <c:v>7.8700000000000006E-2</c:v>
                </c:pt>
                <c:pt idx="1">
                  <c:v>6.8199999999999997E-2</c:v>
                </c:pt>
                <c:pt idx="2">
                  <c:v>6.6900000000000001E-2</c:v>
                </c:pt>
                <c:pt idx="3">
                  <c:v>6.5799999999999984E-2</c:v>
                </c:pt>
                <c:pt idx="4">
                  <c:v>6.4699999999999994E-2</c:v>
                </c:pt>
                <c:pt idx="5">
                  <c:v>6.3100000000000003E-2</c:v>
                </c:pt>
                <c:pt idx="6">
                  <c:v>6.2500000000000014E-2</c:v>
                </c:pt>
                <c:pt idx="7">
                  <c:v>6.1399999999999989E-2</c:v>
                </c:pt>
                <c:pt idx="8">
                  <c:v>6.0299999999999972E-2</c:v>
                </c:pt>
                <c:pt idx="9">
                  <c:v>5.9199999999999982E-2</c:v>
                </c:pt>
                <c:pt idx="10">
                  <c:v>5.8199999999999981E-2</c:v>
                </c:pt>
                <c:pt idx="11">
                  <c:v>5.7099999999999991E-2</c:v>
                </c:pt>
                <c:pt idx="12">
                  <c:v>5.7399999999999986E-2</c:v>
                </c:pt>
                <c:pt idx="13">
                  <c:v>5.7599999999999991E-2</c:v>
                </c:pt>
                <c:pt idx="14">
                  <c:v>5.769999999999998E-2</c:v>
                </c:pt>
                <c:pt idx="15">
                  <c:v>5.7899999999999986E-2</c:v>
                </c:pt>
                <c:pt idx="16">
                  <c:v>5.8199999999999981E-2</c:v>
                </c:pt>
                <c:pt idx="17">
                  <c:v>5.8500000000000003E-2</c:v>
                </c:pt>
                <c:pt idx="18">
                  <c:v>5.879999999999997E-2</c:v>
                </c:pt>
              </c:numCache>
            </c:numRef>
          </c:val>
          <c:extLst>
            <c:ext xmlns:c16="http://schemas.microsoft.com/office/drawing/2014/chart" uri="{C3380CC4-5D6E-409C-BE32-E72D297353CC}">
              <c16:uniqueId val="{00000000-3DF4-4A16-AA17-6A9965BFA3D6}"/>
            </c:ext>
          </c:extLst>
        </c:ser>
        <c:ser>
          <c:idx val="4"/>
          <c:order val="1"/>
          <c:tx>
            <c:strRef>
              <c:f>Sheet1!$F$1</c:f>
              <c:strCache>
                <c:ptCount val="1"/>
                <c:pt idx="0">
                  <c:v>Mono Potassium Phosphate (0- 52-34)</c:v>
                </c:pt>
              </c:strCache>
            </c:strRef>
          </c:tx>
          <c:spPr>
            <a:solidFill>
              <a:schemeClr val="accent3">
                <a:lumMod val="60000"/>
              </a:schemeClr>
            </a:solidFill>
            <a:ln>
              <a:noFill/>
            </a:ln>
            <a:effectLst/>
          </c:spPr>
          <c:invertIfNegative val="0"/>
          <c:val>
            <c:numRef>
              <c:f>Sheet1!$F$2:$F$20</c:f>
              <c:numCache>
                <c:formatCode>0.00%</c:formatCode>
                <c:ptCount val="19"/>
                <c:pt idx="0">
                  <c:v>9.9199999999999955E-2</c:v>
                </c:pt>
                <c:pt idx="1">
                  <c:v>0.10880000000000001</c:v>
                </c:pt>
                <c:pt idx="2">
                  <c:v>0.11040000000000005</c:v>
                </c:pt>
                <c:pt idx="3">
                  <c:v>0.11190000000000011</c:v>
                </c:pt>
                <c:pt idx="4">
                  <c:v>0.11350000000000005</c:v>
                </c:pt>
                <c:pt idx="5">
                  <c:v>0.11519999999999997</c:v>
                </c:pt>
                <c:pt idx="6">
                  <c:v>0.1169</c:v>
                </c:pt>
                <c:pt idx="7">
                  <c:v>0.11840000000000006</c:v>
                </c:pt>
                <c:pt idx="8">
                  <c:v>0.12000000000000011</c:v>
                </c:pt>
                <c:pt idx="9">
                  <c:v>0.12179999999999991</c:v>
                </c:pt>
                <c:pt idx="10">
                  <c:v>0.12340000000000007</c:v>
                </c:pt>
                <c:pt idx="11">
                  <c:v>0.12529999999999997</c:v>
                </c:pt>
                <c:pt idx="12">
                  <c:v>0.12550000000000017</c:v>
                </c:pt>
                <c:pt idx="13">
                  <c:v>0.12580000000000013</c:v>
                </c:pt>
                <c:pt idx="14">
                  <c:v>0.12620000000000009</c:v>
                </c:pt>
                <c:pt idx="15">
                  <c:v>0.12630000000000008</c:v>
                </c:pt>
                <c:pt idx="16">
                  <c:v>0.12670000000000003</c:v>
                </c:pt>
                <c:pt idx="17">
                  <c:v>0.12680000000000013</c:v>
                </c:pt>
                <c:pt idx="18">
                  <c:v>0.1271000000000001</c:v>
                </c:pt>
              </c:numCache>
            </c:numRef>
          </c:val>
          <c:extLst>
            <c:ext xmlns:c16="http://schemas.microsoft.com/office/drawing/2014/chart" uri="{C3380CC4-5D6E-409C-BE32-E72D297353CC}">
              <c16:uniqueId val="{00000001-3DF4-4A16-AA17-6A9965BFA3D6}"/>
            </c:ext>
          </c:extLst>
        </c:ser>
        <c:ser>
          <c:idx val="1"/>
          <c:order val="2"/>
          <c:tx>
            <c:strRef>
              <c:f>Sheet1!$C$1</c:f>
              <c:strCache>
                <c:ptCount val="1"/>
                <c:pt idx="0">
                  <c:v>Potassium Nitrate (13-0-45)</c:v>
                </c:pt>
              </c:strCache>
            </c:strRef>
          </c:tx>
          <c:spPr>
            <a:solidFill>
              <a:schemeClr val="accent3"/>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Sheet1!$C$2:$C$20</c:f>
              <c:numCache>
                <c:formatCode>0.00%</c:formatCode>
                <c:ptCount val="19"/>
                <c:pt idx="0">
                  <c:v>0.13760000000000003</c:v>
                </c:pt>
                <c:pt idx="1">
                  <c:v>0.12620000000000001</c:v>
                </c:pt>
                <c:pt idx="2">
                  <c:v>0.12670000000000001</c:v>
                </c:pt>
                <c:pt idx="3">
                  <c:v>0.12739999999999999</c:v>
                </c:pt>
                <c:pt idx="4">
                  <c:v>0.12820000000000001</c:v>
                </c:pt>
                <c:pt idx="5">
                  <c:v>0.12870000000000001</c:v>
                </c:pt>
                <c:pt idx="6">
                  <c:v>0.12950000000000003</c:v>
                </c:pt>
                <c:pt idx="7">
                  <c:v>0.13000000000000003</c:v>
                </c:pt>
                <c:pt idx="8">
                  <c:v>0.13060000000000002</c:v>
                </c:pt>
                <c:pt idx="9">
                  <c:v>0.1313</c:v>
                </c:pt>
                <c:pt idx="10">
                  <c:v>0.13210000000000002</c:v>
                </c:pt>
                <c:pt idx="11">
                  <c:v>0.13270000000000001</c:v>
                </c:pt>
                <c:pt idx="12">
                  <c:v>0.13300000000000003</c:v>
                </c:pt>
                <c:pt idx="13">
                  <c:v>0.13339999999999999</c:v>
                </c:pt>
                <c:pt idx="14">
                  <c:v>0.13370000000000001</c:v>
                </c:pt>
                <c:pt idx="15">
                  <c:v>0.1338</c:v>
                </c:pt>
                <c:pt idx="16">
                  <c:v>0.13410000000000002</c:v>
                </c:pt>
                <c:pt idx="17">
                  <c:v>0.13420000000000001</c:v>
                </c:pt>
                <c:pt idx="18">
                  <c:v>0.13400000000000004</c:v>
                </c:pt>
              </c:numCache>
            </c:numRef>
          </c:val>
          <c:extLst>
            <c:ext xmlns:c16="http://schemas.microsoft.com/office/drawing/2014/chart" uri="{C3380CC4-5D6E-409C-BE32-E72D297353CC}">
              <c16:uniqueId val="{00000002-3DF4-4A16-AA17-6A9965BFA3D6}"/>
            </c:ext>
          </c:extLst>
        </c:ser>
        <c:ser>
          <c:idx val="3"/>
          <c:order val="3"/>
          <c:tx>
            <c:strRef>
              <c:f>Sheet1!$E$1</c:f>
              <c:strCache>
                <c:ptCount val="1"/>
                <c:pt idx="0">
                  <c:v>Mono Ammonium Phosphate (12-61-0)</c:v>
                </c:pt>
              </c:strCache>
            </c:strRef>
          </c:tx>
          <c:spPr>
            <a:solidFill>
              <a:schemeClr val="accent1">
                <a:lumMod val="60000"/>
              </a:schemeClr>
            </a:solidFill>
            <a:ln>
              <a:noFill/>
            </a:ln>
            <a:effectLst/>
          </c:spPr>
          <c:invertIfNegative val="0"/>
          <c:val>
            <c:numRef>
              <c:f>Sheet1!$E$2:$E$20</c:f>
              <c:numCache>
                <c:formatCode>0.00%</c:formatCode>
                <c:ptCount val="19"/>
                <c:pt idx="0">
                  <c:v>0.30109999999999998</c:v>
                </c:pt>
                <c:pt idx="1">
                  <c:v>0.30590000000000001</c:v>
                </c:pt>
                <c:pt idx="2">
                  <c:v>0.30649999999999994</c:v>
                </c:pt>
                <c:pt idx="3">
                  <c:v>0.30729999999999996</c:v>
                </c:pt>
                <c:pt idx="4">
                  <c:v>0.30759999999999998</c:v>
                </c:pt>
                <c:pt idx="5">
                  <c:v>0.30529999999999996</c:v>
                </c:pt>
                <c:pt idx="6">
                  <c:v>0.30419999999999997</c:v>
                </c:pt>
                <c:pt idx="7">
                  <c:v>0.30249999999999994</c:v>
                </c:pt>
                <c:pt idx="8">
                  <c:v>0.3019</c:v>
                </c:pt>
                <c:pt idx="9">
                  <c:v>0.30080000000000001</c:v>
                </c:pt>
                <c:pt idx="10">
                  <c:v>0.29969999999999997</c:v>
                </c:pt>
                <c:pt idx="11">
                  <c:v>0.29849999999999999</c:v>
                </c:pt>
                <c:pt idx="12">
                  <c:v>0.29780000000000001</c:v>
                </c:pt>
                <c:pt idx="13">
                  <c:v>0.29719999999999996</c:v>
                </c:pt>
                <c:pt idx="14">
                  <c:v>0.29680000000000001</c:v>
                </c:pt>
                <c:pt idx="15">
                  <c:v>0.29659999999999997</c:v>
                </c:pt>
                <c:pt idx="16">
                  <c:v>0.29619999999999996</c:v>
                </c:pt>
                <c:pt idx="17">
                  <c:v>0.29569999999999996</c:v>
                </c:pt>
                <c:pt idx="18">
                  <c:v>0.29549999999999998</c:v>
                </c:pt>
              </c:numCache>
            </c:numRef>
          </c:val>
          <c:extLst>
            <c:ext xmlns:c16="http://schemas.microsoft.com/office/drawing/2014/chart" uri="{C3380CC4-5D6E-409C-BE32-E72D297353CC}">
              <c16:uniqueId val="{00000003-3DF4-4A16-AA17-6A9965BFA3D6}"/>
            </c:ext>
          </c:extLst>
        </c:ser>
        <c:ser>
          <c:idx val="0"/>
          <c:order val="4"/>
          <c:tx>
            <c:strRef>
              <c:f>Sheet1!$B$1</c:f>
              <c:strCache>
                <c:ptCount val="1"/>
                <c:pt idx="0">
                  <c:v>Calcium Nitrate (15.5-0-0-19)</c:v>
                </c:pt>
              </c:strCache>
            </c:strRef>
          </c:tx>
          <c:spPr>
            <a:solidFill>
              <a:schemeClr val="accent1"/>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Sheet1!$B$2:$B$20</c:f>
              <c:numCache>
                <c:formatCode>0.00%</c:formatCode>
                <c:ptCount val="19"/>
                <c:pt idx="0">
                  <c:v>0.38339999999999996</c:v>
                </c:pt>
                <c:pt idx="1">
                  <c:v>0.39089999999999991</c:v>
                </c:pt>
                <c:pt idx="2">
                  <c:v>0.38950000000000007</c:v>
                </c:pt>
                <c:pt idx="3">
                  <c:v>0.38759999999999994</c:v>
                </c:pt>
                <c:pt idx="4">
                  <c:v>0.38600000000000001</c:v>
                </c:pt>
                <c:pt idx="5">
                  <c:v>0.38770000000000004</c:v>
                </c:pt>
                <c:pt idx="6">
                  <c:v>0.38689999999999991</c:v>
                </c:pt>
                <c:pt idx="7">
                  <c:v>0.38769999999999993</c:v>
                </c:pt>
                <c:pt idx="8">
                  <c:v>0.38719999999999988</c:v>
                </c:pt>
                <c:pt idx="9">
                  <c:v>0.38690000000000013</c:v>
                </c:pt>
                <c:pt idx="10">
                  <c:v>0.38659999999999994</c:v>
                </c:pt>
                <c:pt idx="11">
                  <c:v>0.38639999999999997</c:v>
                </c:pt>
                <c:pt idx="12">
                  <c:v>0.38629999999999987</c:v>
                </c:pt>
                <c:pt idx="13">
                  <c:v>0.38600000000000001</c:v>
                </c:pt>
                <c:pt idx="14">
                  <c:v>0.38559999999999994</c:v>
                </c:pt>
                <c:pt idx="15">
                  <c:v>0.38539999999999996</c:v>
                </c:pt>
                <c:pt idx="16">
                  <c:v>0.38479999999999992</c:v>
                </c:pt>
                <c:pt idx="17">
                  <c:v>0.38479999999999992</c:v>
                </c:pt>
                <c:pt idx="18">
                  <c:v>0.38459999999999994</c:v>
                </c:pt>
              </c:numCache>
            </c:numRef>
          </c:val>
          <c:extLst>
            <c:ext xmlns:c16="http://schemas.microsoft.com/office/drawing/2014/chart" uri="{C3380CC4-5D6E-409C-BE32-E72D297353CC}">
              <c16:uniqueId val="{00000004-3DF4-4A16-AA17-6A9965BFA3D6}"/>
            </c:ext>
          </c:extLst>
        </c:ser>
        <c:dLbls>
          <c:showLegendKey val="0"/>
          <c:showVal val="0"/>
          <c:showCatName val="0"/>
          <c:showSerName val="0"/>
          <c:showPercent val="0"/>
          <c:showBubbleSize val="0"/>
        </c:dLbls>
        <c:gapWidth val="150"/>
        <c:overlap val="100"/>
        <c:axId val="514429984"/>
        <c:axId val="514432280"/>
      </c:barChart>
      <c:catAx>
        <c:axId val="51442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514432280"/>
        <c:crosses val="autoZero"/>
        <c:auto val="1"/>
        <c:lblAlgn val="ctr"/>
        <c:lblOffset val="100"/>
        <c:noMultiLvlLbl val="0"/>
      </c:catAx>
      <c:valAx>
        <c:axId val="514432280"/>
        <c:scaling>
          <c:orientation val="minMax"/>
        </c:scaling>
        <c:delete val="1"/>
        <c:axPos val="l"/>
        <c:numFmt formatCode="0.00%" sourceLinked="1"/>
        <c:majorTickMark val="none"/>
        <c:minorTickMark val="none"/>
        <c:tickLblPos val="nextTo"/>
        <c:crossAx val="5144299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6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6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175405531921674"/>
          <c:y val="1.3025672742616522E-2"/>
          <c:w val="0.80561568268456463"/>
          <c:h val="0.68263800641667716"/>
        </c:manualLayout>
      </c:layout>
      <c:barChart>
        <c:barDir val="col"/>
        <c:grouping val="stacked"/>
        <c:varyColors val="0"/>
        <c:ser>
          <c:idx val="3"/>
          <c:order val="0"/>
          <c:tx>
            <c:strRef>
              <c:f>Sheet1!$E$1</c:f>
              <c:strCache>
                <c:ptCount val="1"/>
                <c:pt idx="0">
                  <c:v>Field &amp; Cash Crops</c:v>
                </c:pt>
              </c:strCache>
            </c:strRef>
          </c:tx>
          <c:spPr>
            <a:solidFill>
              <a:schemeClr val="accent1">
                <a:lumMod val="60000"/>
              </a:schemeClr>
            </a:solidFill>
            <a:ln>
              <a:noFill/>
            </a:ln>
            <a:effectLst/>
          </c:spPr>
          <c:invertIfNegative val="0"/>
          <c:val>
            <c:numRef>
              <c:f>Sheet1!$E$2:$E$20</c:f>
              <c:numCache>
                <c:formatCode>0.00%</c:formatCode>
                <c:ptCount val="19"/>
                <c:pt idx="0">
                  <c:v>0.14610000000000012</c:v>
                </c:pt>
                <c:pt idx="1">
                  <c:v>0.14550000000000007</c:v>
                </c:pt>
                <c:pt idx="2">
                  <c:v>0.14540000000000008</c:v>
                </c:pt>
                <c:pt idx="3">
                  <c:v>0.14490000000000014</c:v>
                </c:pt>
                <c:pt idx="4">
                  <c:v>0.14470000000000016</c:v>
                </c:pt>
                <c:pt idx="5">
                  <c:v>0.14400000000000013</c:v>
                </c:pt>
                <c:pt idx="6">
                  <c:v>0.14319999999999999</c:v>
                </c:pt>
                <c:pt idx="7">
                  <c:v>0.14270000000000005</c:v>
                </c:pt>
                <c:pt idx="8">
                  <c:v>0.14190000000000014</c:v>
                </c:pt>
                <c:pt idx="9">
                  <c:v>0.14190000000000014</c:v>
                </c:pt>
                <c:pt idx="10">
                  <c:v>0.1411</c:v>
                </c:pt>
                <c:pt idx="11">
                  <c:v>0.14080000000000004</c:v>
                </c:pt>
                <c:pt idx="12">
                  <c:v>0.14040000000000008</c:v>
                </c:pt>
                <c:pt idx="13">
                  <c:v>0.1402000000000001</c:v>
                </c:pt>
                <c:pt idx="14">
                  <c:v>0.14000000000000012</c:v>
                </c:pt>
                <c:pt idx="15">
                  <c:v>0.13980000000000015</c:v>
                </c:pt>
                <c:pt idx="16">
                  <c:v>0.14000000000000001</c:v>
                </c:pt>
                <c:pt idx="17">
                  <c:v>0.13990000000000002</c:v>
                </c:pt>
                <c:pt idx="18">
                  <c:v>0.14000000000000012</c:v>
                </c:pt>
              </c:numCache>
            </c:numRef>
          </c:val>
          <c:extLst>
            <c:ext xmlns:c16="http://schemas.microsoft.com/office/drawing/2014/chart" uri="{C3380CC4-5D6E-409C-BE32-E72D297353CC}">
              <c16:uniqueId val="{00000000-B9FC-40A5-8785-C560E25F337B}"/>
            </c:ext>
          </c:extLst>
        </c:ser>
        <c:ser>
          <c:idx val="2"/>
          <c:order val="1"/>
          <c:tx>
            <c:strRef>
              <c:f>Sheet1!$D$1</c:f>
              <c:strCache>
                <c:ptCount val="1"/>
                <c:pt idx="0">
                  <c:v>Fruits &amp; Vegetable</c:v>
                </c:pt>
              </c:strCache>
            </c:strRef>
          </c:tx>
          <c:spPr>
            <a:solidFill>
              <a:schemeClr val="accent5"/>
            </a:solidFill>
            <a:ln>
              <a:noFill/>
            </a:ln>
            <a:effectLst/>
          </c:spPr>
          <c:invertIfNegative val="0"/>
          <c:val>
            <c:numRef>
              <c:f>Sheet1!$D$2:$D$20</c:f>
              <c:numCache>
                <c:formatCode>0.00%</c:formatCode>
                <c:ptCount val="19"/>
                <c:pt idx="0">
                  <c:v>0.17619999999999997</c:v>
                </c:pt>
                <c:pt idx="1">
                  <c:v>0.1764</c:v>
                </c:pt>
                <c:pt idx="2">
                  <c:v>0.17649999999999999</c:v>
                </c:pt>
                <c:pt idx="3">
                  <c:v>0.1764</c:v>
                </c:pt>
                <c:pt idx="4">
                  <c:v>0.17659999999999998</c:v>
                </c:pt>
                <c:pt idx="5">
                  <c:v>0.17699999999999999</c:v>
                </c:pt>
                <c:pt idx="6">
                  <c:v>0.17719999999999997</c:v>
                </c:pt>
                <c:pt idx="7">
                  <c:v>0.17709999999999998</c:v>
                </c:pt>
                <c:pt idx="8">
                  <c:v>0.17739999999999995</c:v>
                </c:pt>
                <c:pt idx="9">
                  <c:v>0.17729999999999996</c:v>
                </c:pt>
                <c:pt idx="10">
                  <c:v>0.17749999999999999</c:v>
                </c:pt>
                <c:pt idx="11">
                  <c:v>0.17759999999999998</c:v>
                </c:pt>
                <c:pt idx="12">
                  <c:v>0.1779</c:v>
                </c:pt>
                <c:pt idx="13">
                  <c:v>0.17799999999999999</c:v>
                </c:pt>
                <c:pt idx="14">
                  <c:v>0.17809999999999998</c:v>
                </c:pt>
                <c:pt idx="15">
                  <c:v>0.17829999999999996</c:v>
                </c:pt>
                <c:pt idx="16">
                  <c:v>0.1784</c:v>
                </c:pt>
                <c:pt idx="17">
                  <c:v>0.17849999999999999</c:v>
                </c:pt>
                <c:pt idx="18">
                  <c:v>0.17819999999999997</c:v>
                </c:pt>
              </c:numCache>
            </c:numRef>
          </c:val>
          <c:extLst>
            <c:ext xmlns:c16="http://schemas.microsoft.com/office/drawing/2014/chart" uri="{C3380CC4-5D6E-409C-BE32-E72D297353CC}">
              <c16:uniqueId val="{00000002-B9FC-40A5-8785-C560E25F337B}"/>
            </c:ext>
          </c:extLst>
        </c:ser>
        <c:ser>
          <c:idx val="0"/>
          <c:order val="2"/>
          <c:tx>
            <c:strRef>
              <c:f>Sheet1!$B$1</c:f>
              <c:strCache>
                <c:ptCount val="1"/>
                <c:pt idx="0">
                  <c:v>Gardening &amp; Horticulture</c:v>
                </c:pt>
              </c:strCache>
            </c:strRef>
          </c:tx>
          <c:spPr>
            <a:solidFill>
              <a:schemeClr val="accent1"/>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Sheet1!$B$2:$B$20</c:f>
              <c:numCache>
                <c:formatCode>0.00%</c:formatCode>
                <c:ptCount val="19"/>
                <c:pt idx="0">
                  <c:v>0.25519999999999998</c:v>
                </c:pt>
                <c:pt idx="1">
                  <c:v>0.25529999999999997</c:v>
                </c:pt>
                <c:pt idx="2">
                  <c:v>0.25539999999999996</c:v>
                </c:pt>
                <c:pt idx="3">
                  <c:v>0.25569999999999998</c:v>
                </c:pt>
                <c:pt idx="4">
                  <c:v>0.25599999999999995</c:v>
                </c:pt>
                <c:pt idx="5">
                  <c:v>0.25609999999999999</c:v>
                </c:pt>
                <c:pt idx="6">
                  <c:v>0.25650000000000001</c:v>
                </c:pt>
                <c:pt idx="7">
                  <c:v>0.25679999999999997</c:v>
                </c:pt>
                <c:pt idx="8">
                  <c:v>0.2571</c:v>
                </c:pt>
                <c:pt idx="9">
                  <c:v>0.25729999999999997</c:v>
                </c:pt>
                <c:pt idx="10">
                  <c:v>0.2576</c:v>
                </c:pt>
                <c:pt idx="11">
                  <c:v>0.25789999999999996</c:v>
                </c:pt>
                <c:pt idx="12">
                  <c:v>0.2581</c:v>
                </c:pt>
                <c:pt idx="13">
                  <c:v>0.25839999999999996</c:v>
                </c:pt>
                <c:pt idx="14">
                  <c:v>0.2586</c:v>
                </c:pt>
                <c:pt idx="15">
                  <c:v>0.25889999999999996</c:v>
                </c:pt>
                <c:pt idx="16">
                  <c:v>0.25879999999999997</c:v>
                </c:pt>
                <c:pt idx="17">
                  <c:v>0.25900000000000001</c:v>
                </c:pt>
                <c:pt idx="18">
                  <c:v>0.2591</c:v>
                </c:pt>
              </c:numCache>
            </c:numRef>
          </c:val>
          <c:extLst>
            <c:ext xmlns:c16="http://schemas.microsoft.com/office/drawing/2014/chart" uri="{C3380CC4-5D6E-409C-BE32-E72D297353CC}">
              <c16:uniqueId val="{00000003-B9FC-40A5-8785-C560E25F337B}"/>
            </c:ext>
          </c:extLst>
        </c:ser>
        <c:ser>
          <c:idx val="1"/>
          <c:order val="3"/>
          <c:tx>
            <c:strRef>
              <c:f>Sheet1!$C$1</c:f>
              <c:strCache>
                <c:ptCount val="1"/>
                <c:pt idx="0">
                  <c:v>Foliage Crops</c:v>
                </c:pt>
              </c:strCache>
            </c:strRef>
          </c:tx>
          <c:spPr>
            <a:solidFill>
              <a:schemeClr val="accent3"/>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Sheet1!$C$2:$C$20</c:f>
              <c:numCache>
                <c:formatCode>0.00%</c:formatCode>
                <c:ptCount val="19"/>
                <c:pt idx="0">
                  <c:v>0.42249999999999999</c:v>
                </c:pt>
                <c:pt idx="1">
                  <c:v>0.42279999999999995</c:v>
                </c:pt>
                <c:pt idx="2">
                  <c:v>0.42269999999999996</c:v>
                </c:pt>
                <c:pt idx="3">
                  <c:v>0.42299999999999993</c:v>
                </c:pt>
                <c:pt idx="4">
                  <c:v>0.42269999999999996</c:v>
                </c:pt>
                <c:pt idx="5">
                  <c:v>0.42289999999999994</c:v>
                </c:pt>
                <c:pt idx="6">
                  <c:v>0.42310000000000003</c:v>
                </c:pt>
                <c:pt idx="7">
                  <c:v>0.4234</c:v>
                </c:pt>
                <c:pt idx="8">
                  <c:v>0.42359999999999998</c:v>
                </c:pt>
                <c:pt idx="9">
                  <c:v>0.42349999999999999</c:v>
                </c:pt>
                <c:pt idx="10">
                  <c:v>0.42379999999999995</c:v>
                </c:pt>
                <c:pt idx="11">
                  <c:v>0.42369999999999997</c:v>
                </c:pt>
                <c:pt idx="12">
                  <c:v>0.42359999999999998</c:v>
                </c:pt>
                <c:pt idx="13">
                  <c:v>0.4234</c:v>
                </c:pt>
                <c:pt idx="14">
                  <c:v>0.42330000000000001</c:v>
                </c:pt>
                <c:pt idx="15">
                  <c:v>0.42299999999999993</c:v>
                </c:pt>
                <c:pt idx="16">
                  <c:v>0.42279999999999995</c:v>
                </c:pt>
                <c:pt idx="17">
                  <c:v>0.42259999999999998</c:v>
                </c:pt>
                <c:pt idx="18">
                  <c:v>0.42269999999999996</c:v>
                </c:pt>
              </c:numCache>
            </c:numRef>
          </c:val>
          <c:extLst>
            <c:ext xmlns:c16="http://schemas.microsoft.com/office/drawing/2014/chart" uri="{C3380CC4-5D6E-409C-BE32-E72D297353CC}">
              <c16:uniqueId val="{00000001-B9FC-40A5-8785-C560E25F337B}"/>
            </c:ext>
          </c:extLst>
        </c:ser>
        <c:dLbls>
          <c:showLegendKey val="0"/>
          <c:showVal val="0"/>
          <c:showCatName val="0"/>
          <c:showSerName val="0"/>
          <c:showPercent val="0"/>
          <c:showBubbleSize val="0"/>
        </c:dLbls>
        <c:gapWidth val="150"/>
        <c:overlap val="100"/>
        <c:axId val="514429984"/>
        <c:axId val="514432280"/>
      </c:barChart>
      <c:catAx>
        <c:axId val="51442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514432280"/>
        <c:crosses val="autoZero"/>
        <c:auto val="1"/>
        <c:lblAlgn val="ctr"/>
        <c:lblOffset val="100"/>
        <c:noMultiLvlLbl val="0"/>
      </c:catAx>
      <c:valAx>
        <c:axId val="514432280"/>
        <c:scaling>
          <c:orientation val="minMax"/>
        </c:scaling>
        <c:delete val="1"/>
        <c:axPos val="l"/>
        <c:numFmt formatCode="0.00%" sourceLinked="1"/>
        <c:majorTickMark val="none"/>
        <c:minorTickMark val="none"/>
        <c:tickLblPos val="nextTo"/>
        <c:crossAx val="5144299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6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6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175405531921674"/>
          <c:y val="1.3025672742616522E-2"/>
          <c:w val="0.80561568268456463"/>
          <c:h val="0.68263800641667716"/>
        </c:manualLayout>
      </c:layout>
      <c:barChart>
        <c:barDir val="col"/>
        <c:grouping val="stacked"/>
        <c:varyColors val="0"/>
        <c:ser>
          <c:idx val="3"/>
          <c:order val="0"/>
          <c:tx>
            <c:strRef>
              <c:f>Sheet1!$E$1</c:f>
              <c:strCache>
                <c:ptCount val="1"/>
                <c:pt idx="0">
                  <c:v>Field &amp; Cash Crops</c:v>
                </c:pt>
              </c:strCache>
            </c:strRef>
          </c:tx>
          <c:spPr>
            <a:solidFill>
              <a:schemeClr val="accent1">
                <a:lumMod val="60000"/>
              </a:schemeClr>
            </a:solidFill>
            <a:ln>
              <a:noFill/>
            </a:ln>
            <a:effectLst/>
          </c:spPr>
          <c:invertIfNegative val="0"/>
          <c:val>
            <c:numRef>
              <c:f>Sheet1!$E$2:$E$20</c:f>
              <c:numCache>
                <c:formatCode>0.00%</c:formatCode>
                <c:ptCount val="19"/>
                <c:pt idx="0">
                  <c:v>0.17049999999999998</c:v>
                </c:pt>
                <c:pt idx="1">
                  <c:v>0.16979999999999995</c:v>
                </c:pt>
                <c:pt idx="2">
                  <c:v>0.16969999999999996</c:v>
                </c:pt>
                <c:pt idx="3">
                  <c:v>0.16898999999999997</c:v>
                </c:pt>
                <c:pt idx="4">
                  <c:v>0.16890000000000005</c:v>
                </c:pt>
                <c:pt idx="5">
                  <c:v>0.16839999999999988</c:v>
                </c:pt>
                <c:pt idx="6">
                  <c:v>0.16769999999999996</c:v>
                </c:pt>
                <c:pt idx="7">
                  <c:v>0.16759999999999997</c:v>
                </c:pt>
                <c:pt idx="8">
                  <c:v>0.16679999999999995</c:v>
                </c:pt>
                <c:pt idx="9">
                  <c:v>0.16690000000000005</c:v>
                </c:pt>
                <c:pt idx="10">
                  <c:v>0.16660000000000008</c:v>
                </c:pt>
                <c:pt idx="11">
                  <c:v>0.1661999999999999</c:v>
                </c:pt>
                <c:pt idx="12">
                  <c:v>0.16609999999999991</c:v>
                </c:pt>
                <c:pt idx="13">
                  <c:v>0.16589999999999994</c:v>
                </c:pt>
                <c:pt idx="14">
                  <c:v>0.16559999999999997</c:v>
                </c:pt>
                <c:pt idx="15">
                  <c:v>0.16549999999999998</c:v>
                </c:pt>
                <c:pt idx="16">
                  <c:v>0.16590000000000005</c:v>
                </c:pt>
                <c:pt idx="17">
                  <c:v>0.16569999999999996</c:v>
                </c:pt>
                <c:pt idx="18">
                  <c:v>0.16549999999999998</c:v>
                </c:pt>
              </c:numCache>
            </c:numRef>
          </c:val>
          <c:extLst>
            <c:ext xmlns:c16="http://schemas.microsoft.com/office/drawing/2014/chart" uri="{C3380CC4-5D6E-409C-BE32-E72D297353CC}">
              <c16:uniqueId val="{00000000-7097-4F88-A2F1-68E150475E56}"/>
            </c:ext>
          </c:extLst>
        </c:ser>
        <c:ser>
          <c:idx val="2"/>
          <c:order val="1"/>
          <c:tx>
            <c:strRef>
              <c:f>Sheet1!$D$1</c:f>
              <c:strCache>
                <c:ptCount val="1"/>
                <c:pt idx="0">
                  <c:v>Fruits &amp; Vegetable</c:v>
                </c:pt>
              </c:strCache>
            </c:strRef>
          </c:tx>
          <c:spPr>
            <a:solidFill>
              <a:schemeClr val="accent5"/>
            </a:solidFill>
            <a:ln>
              <a:noFill/>
            </a:ln>
            <a:effectLst/>
          </c:spPr>
          <c:invertIfNegative val="0"/>
          <c:val>
            <c:numRef>
              <c:f>Sheet1!$D$2:$D$20</c:f>
              <c:numCache>
                <c:formatCode>0.00%</c:formatCode>
                <c:ptCount val="19"/>
                <c:pt idx="0">
                  <c:v>0.16220000000000001</c:v>
                </c:pt>
                <c:pt idx="1">
                  <c:v>0.16250000000000003</c:v>
                </c:pt>
                <c:pt idx="2">
                  <c:v>0.16260000000000002</c:v>
                </c:pt>
                <c:pt idx="3">
                  <c:v>0.16271000000000002</c:v>
                </c:pt>
                <c:pt idx="4">
                  <c:v>0.1628</c:v>
                </c:pt>
                <c:pt idx="5">
                  <c:v>0.16300000000000003</c:v>
                </c:pt>
                <c:pt idx="6">
                  <c:v>0.16320000000000001</c:v>
                </c:pt>
                <c:pt idx="7">
                  <c:v>0.16310000000000002</c:v>
                </c:pt>
                <c:pt idx="8">
                  <c:v>0.16339999999999999</c:v>
                </c:pt>
                <c:pt idx="9">
                  <c:v>0.1633</c:v>
                </c:pt>
                <c:pt idx="10">
                  <c:v>0.16350000000000003</c:v>
                </c:pt>
                <c:pt idx="11">
                  <c:v>0.16360000000000002</c:v>
                </c:pt>
                <c:pt idx="12">
                  <c:v>0.16389999999999999</c:v>
                </c:pt>
                <c:pt idx="13">
                  <c:v>0.16400000000000003</c:v>
                </c:pt>
                <c:pt idx="14">
                  <c:v>0.1643</c:v>
                </c:pt>
                <c:pt idx="15">
                  <c:v>0.16450000000000004</c:v>
                </c:pt>
                <c:pt idx="16">
                  <c:v>0.16439999999999999</c:v>
                </c:pt>
                <c:pt idx="17">
                  <c:v>0.16460000000000002</c:v>
                </c:pt>
                <c:pt idx="18">
                  <c:v>0.1648</c:v>
                </c:pt>
              </c:numCache>
            </c:numRef>
          </c:val>
          <c:extLst>
            <c:ext xmlns:c16="http://schemas.microsoft.com/office/drawing/2014/chart" uri="{C3380CC4-5D6E-409C-BE32-E72D297353CC}">
              <c16:uniqueId val="{00000002-7097-4F88-A2F1-68E150475E56}"/>
            </c:ext>
          </c:extLst>
        </c:ser>
        <c:ser>
          <c:idx val="0"/>
          <c:order val="2"/>
          <c:tx>
            <c:strRef>
              <c:f>Sheet1!$B$1</c:f>
              <c:strCache>
                <c:ptCount val="1"/>
                <c:pt idx="0">
                  <c:v>Gardening &amp; Horticulture</c:v>
                </c:pt>
              </c:strCache>
            </c:strRef>
          </c:tx>
          <c:spPr>
            <a:solidFill>
              <a:schemeClr val="accent1"/>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Sheet1!$B$2:$B$20</c:f>
              <c:numCache>
                <c:formatCode>0.00%</c:formatCode>
                <c:ptCount val="19"/>
                <c:pt idx="0">
                  <c:v>0.27660000000000001</c:v>
                </c:pt>
                <c:pt idx="1">
                  <c:v>0.2767</c:v>
                </c:pt>
                <c:pt idx="2">
                  <c:v>0.27679999999999999</c:v>
                </c:pt>
                <c:pt idx="3">
                  <c:v>0.27710000000000001</c:v>
                </c:pt>
                <c:pt idx="4">
                  <c:v>0.27739999999999998</c:v>
                </c:pt>
                <c:pt idx="5">
                  <c:v>0.27750000000000002</c:v>
                </c:pt>
                <c:pt idx="6">
                  <c:v>0.27779999999999999</c:v>
                </c:pt>
                <c:pt idx="7">
                  <c:v>0.2777</c:v>
                </c:pt>
                <c:pt idx="8">
                  <c:v>0.27800000000000002</c:v>
                </c:pt>
                <c:pt idx="9">
                  <c:v>0.27810000000000001</c:v>
                </c:pt>
                <c:pt idx="10">
                  <c:v>0.27789999999999998</c:v>
                </c:pt>
                <c:pt idx="11">
                  <c:v>0.27829999999999999</c:v>
                </c:pt>
                <c:pt idx="12">
                  <c:v>0.2782</c:v>
                </c:pt>
                <c:pt idx="13">
                  <c:v>0.27850000000000003</c:v>
                </c:pt>
                <c:pt idx="14">
                  <c:v>0.27860000000000001</c:v>
                </c:pt>
                <c:pt idx="15">
                  <c:v>0.27879999999999999</c:v>
                </c:pt>
                <c:pt idx="16">
                  <c:v>0.2787</c:v>
                </c:pt>
                <c:pt idx="17">
                  <c:v>0.27889999999999998</c:v>
                </c:pt>
                <c:pt idx="18">
                  <c:v>0.27879999999999999</c:v>
                </c:pt>
              </c:numCache>
            </c:numRef>
          </c:val>
          <c:extLst>
            <c:ext xmlns:c16="http://schemas.microsoft.com/office/drawing/2014/chart" uri="{C3380CC4-5D6E-409C-BE32-E72D297353CC}">
              <c16:uniqueId val="{00000003-7097-4F88-A2F1-68E150475E56}"/>
            </c:ext>
          </c:extLst>
        </c:ser>
        <c:ser>
          <c:idx val="1"/>
          <c:order val="3"/>
          <c:tx>
            <c:strRef>
              <c:f>Sheet1!$C$1</c:f>
              <c:strCache>
                <c:ptCount val="1"/>
                <c:pt idx="0">
                  <c:v>Foliage Crops</c:v>
                </c:pt>
              </c:strCache>
            </c:strRef>
          </c:tx>
          <c:spPr>
            <a:solidFill>
              <a:schemeClr val="accent3"/>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Sheet1!$C$2:$C$20</c:f>
              <c:numCache>
                <c:formatCode>0.00%</c:formatCode>
                <c:ptCount val="19"/>
                <c:pt idx="0">
                  <c:v>0.39069999999999999</c:v>
                </c:pt>
                <c:pt idx="1">
                  <c:v>0.39100000000000001</c:v>
                </c:pt>
                <c:pt idx="2">
                  <c:v>0.39090000000000003</c:v>
                </c:pt>
                <c:pt idx="3">
                  <c:v>0.39119999999999999</c:v>
                </c:pt>
                <c:pt idx="4">
                  <c:v>0.39090000000000003</c:v>
                </c:pt>
                <c:pt idx="5">
                  <c:v>0.3911</c:v>
                </c:pt>
                <c:pt idx="6">
                  <c:v>0.39130000000000004</c:v>
                </c:pt>
                <c:pt idx="7">
                  <c:v>0.3916</c:v>
                </c:pt>
                <c:pt idx="8">
                  <c:v>0.39180000000000004</c:v>
                </c:pt>
                <c:pt idx="9">
                  <c:v>0.39169999999999999</c:v>
                </c:pt>
                <c:pt idx="10">
                  <c:v>0.39200000000000002</c:v>
                </c:pt>
                <c:pt idx="11">
                  <c:v>0.39190000000000003</c:v>
                </c:pt>
                <c:pt idx="12">
                  <c:v>0.39180000000000004</c:v>
                </c:pt>
                <c:pt idx="13">
                  <c:v>0.3916</c:v>
                </c:pt>
                <c:pt idx="14">
                  <c:v>0.39150000000000001</c:v>
                </c:pt>
                <c:pt idx="15">
                  <c:v>0.39119999999999999</c:v>
                </c:pt>
                <c:pt idx="16">
                  <c:v>0.39100000000000001</c:v>
                </c:pt>
                <c:pt idx="17">
                  <c:v>0.39080000000000004</c:v>
                </c:pt>
                <c:pt idx="18">
                  <c:v>0.39090000000000003</c:v>
                </c:pt>
              </c:numCache>
            </c:numRef>
          </c:val>
          <c:extLst>
            <c:ext xmlns:c16="http://schemas.microsoft.com/office/drawing/2014/chart" uri="{C3380CC4-5D6E-409C-BE32-E72D297353CC}">
              <c16:uniqueId val="{00000001-7097-4F88-A2F1-68E150475E56}"/>
            </c:ext>
          </c:extLst>
        </c:ser>
        <c:dLbls>
          <c:showLegendKey val="0"/>
          <c:showVal val="0"/>
          <c:showCatName val="0"/>
          <c:showSerName val="0"/>
          <c:showPercent val="0"/>
          <c:showBubbleSize val="0"/>
        </c:dLbls>
        <c:gapWidth val="150"/>
        <c:overlap val="100"/>
        <c:axId val="514429984"/>
        <c:axId val="514432280"/>
      </c:barChart>
      <c:catAx>
        <c:axId val="51442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514432280"/>
        <c:crosses val="autoZero"/>
        <c:auto val="1"/>
        <c:lblAlgn val="ctr"/>
        <c:lblOffset val="100"/>
        <c:noMultiLvlLbl val="0"/>
      </c:catAx>
      <c:valAx>
        <c:axId val="514432280"/>
        <c:scaling>
          <c:orientation val="minMax"/>
        </c:scaling>
        <c:delete val="1"/>
        <c:axPos val="l"/>
        <c:numFmt formatCode="0.00%" sourceLinked="1"/>
        <c:majorTickMark val="none"/>
        <c:minorTickMark val="none"/>
        <c:tickLblPos val="nextTo"/>
        <c:crossAx val="5144299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6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6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2582434696231198E-2"/>
          <c:y val="0.20120036897787272"/>
          <c:w val="0.95804792260294591"/>
          <c:h val="0.59547327267395322"/>
        </c:manualLayout>
      </c:layout>
      <c:barChart>
        <c:barDir val="col"/>
        <c:grouping val="clustered"/>
        <c:varyColors val="0"/>
        <c:ser>
          <c:idx val="0"/>
          <c:order val="0"/>
          <c:tx>
            <c:strRef>
              <c:f>Sheet1!$B$1</c:f>
              <c:strCache>
                <c:ptCount val="1"/>
                <c:pt idx="0">
                  <c:v>Value (USD Million)</c:v>
                </c:pt>
              </c:strCache>
            </c:strRef>
          </c:tx>
          <c:spPr>
            <a:solidFill>
              <a:schemeClr val="bg1">
                <a:lumMod val="75000"/>
              </a:schemeClr>
            </a:solidFill>
            <a:ln>
              <a:noFill/>
            </a:ln>
            <a:effectLst>
              <a:innerShdw blurRad="63500" dist="50800" dir="16200000">
                <a:prstClr val="black">
                  <a:alpha val="50000"/>
                </a:prstClr>
              </a:inn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Sheet1!$B$2:$B$20</c:f>
              <c:numCache>
                <c:formatCode>0.00</c:formatCode>
                <c:ptCount val="19"/>
                <c:pt idx="0">
                  <c:v>17.052587999999989</c:v>
                </c:pt>
                <c:pt idx="1">
                  <c:v>17.941664469999985</c:v>
                </c:pt>
                <c:pt idx="2">
                  <c:v>18.909154880000045</c:v>
                </c:pt>
                <c:pt idx="3">
                  <c:v>18.762389920000004</c:v>
                </c:pt>
                <c:pt idx="4">
                  <c:v>19.391576319999988</c:v>
                </c:pt>
                <c:pt idx="5">
                  <c:v>20.275944387753601</c:v>
                </c:pt>
                <c:pt idx="6">
                  <c:v>21.277446993150093</c:v>
                </c:pt>
                <c:pt idx="7">
                  <c:v>22.389648489172394</c:v>
                </c:pt>
                <c:pt idx="8">
                  <c:v>23.934524015678662</c:v>
                </c:pt>
                <c:pt idx="9">
                  <c:v>25.470696935810501</c:v>
                </c:pt>
                <c:pt idx="10">
                  <c:v>27.271788252254002</c:v>
                </c:pt>
                <c:pt idx="11">
                  <c:v>28.713576198410326</c:v>
                </c:pt>
                <c:pt idx="12">
                  <c:v>30.723968279625108</c:v>
                </c:pt>
                <c:pt idx="13">
                  <c:v>32.609275193132355</c:v>
                </c:pt>
                <c:pt idx="14">
                  <c:v>34.832159017652714</c:v>
                </c:pt>
                <c:pt idx="15">
                  <c:v>36.624694766795258</c:v>
                </c:pt>
                <c:pt idx="16">
                  <c:v>38.813345831953633</c:v>
                </c:pt>
                <c:pt idx="17">
                  <c:v>41.184028663272905</c:v>
                </c:pt>
                <c:pt idx="18">
                  <c:v>43.45326864261925</c:v>
                </c:pt>
              </c:numCache>
            </c:numRef>
          </c:val>
          <c:extLst>
            <c:ext xmlns:c16="http://schemas.microsoft.com/office/drawing/2014/chart" uri="{C3380CC4-5D6E-409C-BE32-E72D297353CC}">
              <c16:uniqueId val="{00000000-F246-4B4B-8456-ED431222B3BB}"/>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0" sourceLinked="1"/>
        <c:majorTickMark val="out"/>
        <c:minorTickMark val="none"/>
        <c:tickLblPos val="none"/>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6968"/>
        <c:crosses val="autoZero"/>
        <c:auto val="1"/>
        <c:lblAlgn val="ctr"/>
        <c:lblOffset val="100"/>
        <c:noMultiLvlLbl val="0"/>
      </c:catAx>
      <c:spPr>
        <a:noFill/>
        <a:ln>
          <a:noFill/>
        </a:ln>
        <a:effectLst/>
      </c:spPr>
    </c:plotArea>
    <c:legend>
      <c:legendPos val="b"/>
      <c:layout>
        <c:manualLayout>
          <c:xMode val="edge"/>
          <c:yMode val="edge"/>
          <c:x val="0.42085623012208367"/>
          <c:y val="0.88184843226581489"/>
          <c:w val="0.18553013957968878"/>
          <c:h val="7.7349740045432103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legend>
    <c:plotVisOnly val="1"/>
    <c:dispBlanksAs val="gap"/>
    <c:showDLblsOverMax val="0"/>
  </c:chart>
  <c:spPr>
    <a:noFill/>
    <a:ln>
      <a:noFill/>
    </a:ln>
    <a:effectLst/>
  </c:spPr>
  <c:txPr>
    <a:bodyPr/>
    <a:lstStyle/>
    <a:p>
      <a:pPr>
        <a:defRPr sz="8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2582434696231198E-2"/>
          <c:y val="0.20120036897787272"/>
          <c:w val="0.95804792260294591"/>
          <c:h val="0.59547327267395322"/>
        </c:manualLayout>
      </c:layout>
      <c:barChart>
        <c:barDir val="col"/>
        <c:grouping val="clustered"/>
        <c:varyColors val="0"/>
        <c:ser>
          <c:idx val="0"/>
          <c:order val="0"/>
          <c:tx>
            <c:strRef>
              <c:f>Sheet1!$B$1</c:f>
              <c:strCache>
                <c:ptCount val="1"/>
                <c:pt idx="0">
                  <c:v>Value (USD Million)</c:v>
                </c:pt>
              </c:strCache>
            </c:strRef>
          </c:tx>
          <c:spPr>
            <a:solidFill>
              <a:schemeClr val="bg1">
                <a:lumMod val="75000"/>
              </a:schemeClr>
            </a:solidFill>
            <a:ln>
              <a:noFill/>
            </a:ln>
            <a:effectLst>
              <a:innerShdw blurRad="63500" dist="50800" dir="16200000">
                <a:prstClr val="black">
                  <a:alpha val="50000"/>
                </a:prstClr>
              </a:inn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Sheet1!$B$2:$B$20</c:f>
              <c:numCache>
                <c:formatCode>0.00</c:formatCode>
                <c:ptCount val="19"/>
                <c:pt idx="0">
                  <c:v>12.779774000000009</c:v>
                </c:pt>
                <c:pt idx="1">
                  <c:v>13.354526000000007</c:v>
                </c:pt>
                <c:pt idx="2">
                  <c:v>13.792765000000001</c:v>
                </c:pt>
                <c:pt idx="3">
                  <c:v>14.166233999999996</c:v>
                </c:pt>
                <c:pt idx="4">
                  <c:v>14.36887200000001</c:v>
                </c:pt>
                <c:pt idx="5">
                  <c:v>15.142151276800007</c:v>
                </c:pt>
                <c:pt idx="6">
                  <c:v>15.795409693938563</c:v>
                </c:pt>
                <c:pt idx="7">
                  <c:v>16.56739317380622</c:v>
                </c:pt>
                <c:pt idx="8">
                  <c:v>17.676404589643557</c:v>
                </c:pt>
                <c:pt idx="9">
                  <c:v>18.822383326631265</c:v>
                </c:pt>
                <c:pt idx="10">
                  <c:v>19.981883442587243</c:v>
                </c:pt>
                <c:pt idx="11">
                  <c:v>20.992402587505147</c:v>
                </c:pt>
                <c:pt idx="12">
                  <c:v>22.354833026925125</c:v>
                </c:pt>
                <c:pt idx="13">
                  <c:v>23.446263111219913</c:v>
                </c:pt>
                <c:pt idx="14">
                  <c:v>24.807663929153602</c:v>
                </c:pt>
                <c:pt idx="15">
                  <c:v>25.892370980019496</c:v>
                </c:pt>
                <c:pt idx="16">
                  <c:v>27.208462707852966</c:v>
                </c:pt>
                <c:pt idx="17">
                  <c:v>28.600019905050633</c:v>
                </c:pt>
                <c:pt idx="18">
                  <c:v>30.025001596809791</c:v>
                </c:pt>
              </c:numCache>
            </c:numRef>
          </c:val>
          <c:extLst>
            <c:ext xmlns:c16="http://schemas.microsoft.com/office/drawing/2014/chart" uri="{C3380CC4-5D6E-409C-BE32-E72D297353CC}">
              <c16:uniqueId val="{00000000-F246-4B4B-8456-ED431222B3BB}"/>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0" sourceLinked="1"/>
        <c:majorTickMark val="out"/>
        <c:minorTickMark val="none"/>
        <c:tickLblPos val="none"/>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6968"/>
        <c:crosses val="autoZero"/>
        <c:auto val="1"/>
        <c:lblAlgn val="ctr"/>
        <c:lblOffset val="100"/>
        <c:noMultiLvlLbl val="0"/>
      </c:catAx>
      <c:spPr>
        <a:noFill/>
        <a:ln>
          <a:noFill/>
        </a:ln>
        <a:effectLst/>
      </c:spPr>
    </c:plotArea>
    <c:legend>
      <c:legendPos val="b"/>
      <c:layout>
        <c:manualLayout>
          <c:xMode val="edge"/>
          <c:yMode val="edge"/>
          <c:x val="0.42085623012208367"/>
          <c:y val="0.88184843226581489"/>
          <c:w val="0.18553013957968878"/>
          <c:h val="7.7349740045432103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legend>
    <c:plotVisOnly val="1"/>
    <c:dispBlanksAs val="gap"/>
    <c:showDLblsOverMax val="0"/>
  </c:chart>
  <c:spPr>
    <a:noFill/>
    <a:ln>
      <a:noFill/>
    </a:ln>
    <a:effectLst/>
  </c:spPr>
  <c:txPr>
    <a:bodyPr/>
    <a:lstStyle/>
    <a:p>
      <a:pPr>
        <a:defRPr sz="8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6.1486319505736986E-3"/>
          <c:y val="0.10816259925855685"/>
          <c:w val="0.95436780434666446"/>
          <c:h val="0.74709619944067873"/>
        </c:manualLayout>
      </c:layout>
      <c:barChart>
        <c:barDir val="col"/>
        <c:grouping val="clustered"/>
        <c:varyColors val="0"/>
        <c:ser>
          <c:idx val="0"/>
          <c:order val="0"/>
          <c:tx>
            <c:strRef>
              <c:f>Sheet1!$B$1</c:f>
              <c:strCache>
                <c:ptCount val="1"/>
                <c:pt idx="0">
                  <c:v>Area</c:v>
                </c:pt>
              </c:strCache>
            </c:strRef>
          </c:tx>
          <c:spPr>
            <a:solidFill>
              <a:schemeClr val="accent1"/>
            </a:solidFill>
            <a:ln>
              <a:noFill/>
            </a:ln>
            <a:effectLst/>
            <a:scene3d>
              <a:camera prst="orthographicFront"/>
              <a:lightRig rig="threePt" dir="t"/>
            </a:scene3d>
            <a:sp3d>
              <a:bevelT/>
            </a:sp3d>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Andhra Pradesh</c:v>
                </c:pt>
                <c:pt idx="1">
                  <c:v>Gujarat</c:v>
                </c:pt>
                <c:pt idx="2">
                  <c:v>Karnataka</c:v>
                </c:pt>
                <c:pt idx="3">
                  <c:v>Madhya Pradesh</c:v>
                </c:pt>
                <c:pt idx="4">
                  <c:v>Maharashtra</c:v>
                </c:pt>
                <c:pt idx="5">
                  <c:v>Rajasthan</c:v>
                </c:pt>
                <c:pt idx="6">
                  <c:v>Tamil Nadu</c:v>
                </c:pt>
                <c:pt idx="7">
                  <c:v>Assam</c:v>
                </c:pt>
              </c:strCache>
            </c:strRef>
          </c:cat>
          <c:val>
            <c:numRef>
              <c:f>Sheet1!$B$2:$B$9</c:f>
              <c:numCache>
                <c:formatCode>0</c:formatCode>
                <c:ptCount val="8"/>
                <c:pt idx="0">
                  <c:v>121712</c:v>
                </c:pt>
                <c:pt idx="1">
                  <c:v>107649</c:v>
                </c:pt>
                <c:pt idx="2">
                  <c:v>250590</c:v>
                </c:pt>
                <c:pt idx="3">
                  <c:v>15882</c:v>
                </c:pt>
                <c:pt idx="4">
                  <c:v>171098</c:v>
                </c:pt>
                <c:pt idx="5">
                  <c:v>58573</c:v>
                </c:pt>
                <c:pt idx="6">
                  <c:v>263494</c:v>
                </c:pt>
                <c:pt idx="7">
                  <c:v>10873</c:v>
                </c:pt>
              </c:numCache>
            </c:numRef>
          </c:val>
          <c:extLst>
            <c:ext xmlns:c16="http://schemas.microsoft.com/office/drawing/2014/chart" uri="{C3380CC4-5D6E-409C-BE32-E72D297353CC}">
              <c16:uniqueId val="{00000000-D61F-40A0-9958-C541226AFFE6}"/>
            </c:ext>
          </c:extLst>
        </c:ser>
        <c:dLbls>
          <c:dLblPos val="outEnd"/>
          <c:showLegendKey val="0"/>
          <c:showVal val="1"/>
          <c:showCatName val="0"/>
          <c:showSerName val="0"/>
          <c:showPercent val="0"/>
          <c:showBubbleSize val="0"/>
        </c:dLbls>
        <c:gapWidth val="219"/>
        <c:overlap val="-27"/>
        <c:axId val="816580464"/>
        <c:axId val="725122576"/>
      </c:barChart>
      <c:catAx>
        <c:axId val="816580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725122576"/>
        <c:crosses val="autoZero"/>
        <c:auto val="1"/>
        <c:lblAlgn val="ctr"/>
        <c:lblOffset val="100"/>
        <c:noMultiLvlLbl val="0"/>
      </c:catAx>
      <c:valAx>
        <c:axId val="725122576"/>
        <c:scaling>
          <c:orientation val="minMax"/>
        </c:scaling>
        <c:delete val="1"/>
        <c:axPos val="l"/>
        <c:numFmt formatCode="0" sourceLinked="1"/>
        <c:majorTickMark val="none"/>
        <c:minorTickMark val="none"/>
        <c:tickLblPos val="nextTo"/>
        <c:crossAx val="81658046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rgbClr val="002060"/>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131080553981976"/>
          <c:y val="0"/>
          <c:w val="0.74989047791810814"/>
          <c:h val="0.69378003930581567"/>
        </c:manualLayout>
      </c:layout>
      <c:barChart>
        <c:barDir val="col"/>
        <c:grouping val="stacked"/>
        <c:varyColors val="0"/>
        <c:ser>
          <c:idx val="2"/>
          <c:order val="0"/>
          <c:tx>
            <c:strRef>
              <c:f>Sheet1!$D$1</c:f>
              <c:strCache>
                <c:ptCount val="1"/>
                <c:pt idx="0">
                  <c:v>Potassium Sulphate (0-0-50)</c:v>
                </c:pt>
              </c:strCache>
            </c:strRef>
          </c:tx>
          <c:spPr>
            <a:solidFill>
              <a:schemeClr val="accent5"/>
            </a:solidFill>
            <a:ln>
              <a:noFill/>
            </a:ln>
            <a:effectLst/>
          </c:spPr>
          <c:invertIfNegative val="0"/>
          <c:val>
            <c:numRef>
              <c:f>Sheet1!$D$2:$D$20</c:f>
              <c:numCache>
                <c:formatCode>0.00%</c:formatCode>
                <c:ptCount val="19"/>
                <c:pt idx="0">
                  <c:v>9.080000000000002E-2</c:v>
                </c:pt>
                <c:pt idx="1">
                  <c:v>8.030000000000001E-2</c:v>
                </c:pt>
                <c:pt idx="2">
                  <c:v>7.8999999999999987E-2</c:v>
                </c:pt>
                <c:pt idx="3">
                  <c:v>7.7899999999999997E-2</c:v>
                </c:pt>
                <c:pt idx="4">
                  <c:v>7.6800000000000007E-2</c:v>
                </c:pt>
                <c:pt idx="5">
                  <c:v>7.5200000000000017E-2</c:v>
                </c:pt>
                <c:pt idx="6">
                  <c:v>7.4600000000000027E-2</c:v>
                </c:pt>
                <c:pt idx="7">
                  <c:v>7.3499999999999982E-2</c:v>
                </c:pt>
                <c:pt idx="8">
                  <c:v>7.2399999999999992E-2</c:v>
                </c:pt>
                <c:pt idx="9">
                  <c:v>7.1300000000000002E-2</c:v>
                </c:pt>
                <c:pt idx="10">
                  <c:v>7.0300000000000001E-2</c:v>
                </c:pt>
                <c:pt idx="11">
                  <c:v>6.9200000000000012E-2</c:v>
                </c:pt>
                <c:pt idx="12">
                  <c:v>6.9499999999999978E-2</c:v>
                </c:pt>
                <c:pt idx="13">
                  <c:v>6.9700000000000012E-2</c:v>
                </c:pt>
                <c:pt idx="14">
                  <c:v>6.9800000000000001E-2</c:v>
                </c:pt>
                <c:pt idx="15">
                  <c:v>6.9999999999999979E-2</c:v>
                </c:pt>
                <c:pt idx="16">
                  <c:v>7.0300000000000001E-2</c:v>
                </c:pt>
                <c:pt idx="17">
                  <c:v>7.0600000000000024E-2</c:v>
                </c:pt>
                <c:pt idx="18">
                  <c:v>7.0899999999999991E-2</c:v>
                </c:pt>
              </c:numCache>
            </c:numRef>
          </c:val>
          <c:extLst>
            <c:ext xmlns:c16="http://schemas.microsoft.com/office/drawing/2014/chart" uri="{C3380CC4-5D6E-409C-BE32-E72D297353CC}">
              <c16:uniqueId val="{00000000-F14A-4E28-A6B1-B728E155822E}"/>
            </c:ext>
          </c:extLst>
        </c:ser>
        <c:ser>
          <c:idx val="4"/>
          <c:order val="1"/>
          <c:tx>
            <c:strRef>
              <c:f>Sheet1!$F$1</c:f>
              <c:strCache>
                <c:ptCount val="1"/>
                <c:pt idx="0">
                  <c:v>Mono Potassium Phosphate (0- 52-34)</c:v>
                </c:pt>
              </c:strCache>
            </c:strRef>
          </c:tx>
          <c:spPr>
            <a:solidFill>
              <a:schemeClr val="accent3">
                <a:lumMod val="60000"/>
              </a:schemeClr>
            </a:solidFill>
            <a:ln>
              <a:noFill/>
            </a:ln>
            <a:effectLst/>
          </c:spPr>
          <c:invertIfNegative val="0"/>
          <c:val>
            <c:numRef>
              <c:f>Sheet1!$F$2:$F$20</c:f>
              <c:numCache>
                <c:formatCode>0.00%</c:formatCode>
                <c:ptCount val="19"/>
                <c:pt idx="0">
                  <c:v>0.11419999999999997</c:v>
                </c:pt>
                <c:pt idx="1">
                  <c:v>0.12380000000000002</c:v>
                </c:pt>
                <c:pt idx="2">
                  <c:v>0.12539999999999996</c:v>
                </c:pt>
                <c:pt idx="3">
                  <c:v>0.12690000000000001</c:v>
                </c:pt>
                <c:pt idx="4">
                  <c:v>0.12850000000000006</c:v>
                </c:pt>
                <c:pt idx="5">
                  <c:v>0.13019999999999987</c:v>
                </c:pt>
                <c:pt idx="6">
                  <c:v>0.13190000000000002</c:v>
                </c:pt>
                <c:pt idx="7">
                  <c:v>0.13339999999999996</c:v>
                </c:pt>
                <c:pt idx="8">
                  <c:v>0.13500000000000001</c:v>
                </c:pt>
                <c:pt idx="9">
                  <c:v>0.13679999999999981</c:v>
                </c:pt>
                <c:pt idx="10">
                  <c:v>0.13840000000000008</c:v>
                </c:pt>
                <c:pt idx="11">
                  <c:v>0.14029999999999987</c:v>
                </c:pt>
                <c:pt idx="12">
                  <c:v>0.14050000000000007</c:v>
                </c:pt>
                <c:pt idx="13">
                  <c:v>0.14080000000000004</c:v>
                </c:pt>
                <c:pt idx="14">
                  <c:v>0.14119999999999999</c:v>
                </c:pt>
                <c:pt idx="15">
                  <c:v>0.14129999999999998</c:v>
                </c:pt>
                <c:pt idx="16">
                  <c:v>0.14170000000000005</c:v>
                </c:pt>
                <c:pt idx="17">
                  <c:v>0.14180000000000015</c:v>
                </c:pt>
                <c:pt idx="18">
                  <c:v>0.14210000000000012</c:v>
                </c:pt>
              </c:numCache>
            </c:numRef>
          </c:val>
          <c:extLst>
            <c:ext xmlns:c16="http://schemas.microsoft.com/office/drawing/2014/chart" uri="{C3380CC4-5D6E-409C-BE32-E72D297353CC}">
              <c16:uniqueId val="{00000001-F14A-4E28-A6B1-B728E155822E}"/>
            </c:ext>
          </c:extLst>
        </c:ser>
        <c:ser>
          <c:idx val="1"/>
          <c:order val="2"/>
          <c:tx>
            <c:strRef>
              <c:f>Sheet1!$C$1</c:f>
              <c:strCache>
                <c:ptCount val="1"/>
                <c:pt idx="0">
                  <c:v>Potassium Nitrate (13-0-45)</c:v>
                </c:pt>
              </c:strCache>
            </c:strRef>
          </c:tx>
          <c:spPr>
            <a:solidFill>
              <a:schemeClr val="accent3"/>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Sheet1!$C$2:$C$20</c:f>
              <c:numCache>
                <c:formatCode>0.00%</c:formatCode>
                <c:ptCount val="19"/>
                <c:pt idx="0">
                  <c:v>0.15840000000000001</c:v>
                </c:pt>
                <c:pt idx="1">
                  <c:v>0.14699999999999999</c:v>
                </c:pt>
                <c:pt idx="2">
                  <c:v>0.14749999999999999</c:v>
                </c:pt>
                <c:pt idx="3">
                  <c:v>0.1482</c:v>
                </c:pt>
                <c:pt idx="4">
                  <c:v>0.14899999999999999</c:v>
                </c:pt>
                <c:pt idx="5">
                  <c:v>0.14949999999999999</c:v>
                </c:pt>
                <c:pt idx="6">
                  <c:v>0.15030000000000002</c:v>
                </c:pt>
                <c:pt idx="7">
                  <c:v>0.15080000000000002</c:v>
                </c:pt>
                <c:pt idx="8">
                  <c:v>0.15140000000000001</c:v>
                </c:pt>
                <c:pt idx="9">
                  <c:v>0.15209999999999999</c:v>
                </c:pt>
                <c:pt idx="10">
                  <c:v>0.15290000000000001</c:v>
                </c:pt>
                <c:pt idx="11">
                  <c:v>0.1535</c:v>
                </c:pt>
                <c:pt idx="12">
                  <c:v>0.15380000000000002</c:v>
                </c:pt>
                <c:pt idx="13">
                  <c:v>0.15419999999999998</c:v>
                </c:pt>
                <c:pt idx="14">
                  <c:v>0.1545</c:v>
                </c:pt>
                <c:pt idx="15">
                  <c:v>0.15459999999999999</c:v>
                </c:pt>
                <c:pt idx="16">
                  <c:v>0.15490000000000001</c:v>
                </c:pt>
                <c:pt idx="17">
                  <c:v>0.155</c:v>
                </c:pt>
                <c:pt idx="18">
                  <c:v>0.15480000000000002</c:v>
                </c:pt>
              </c:numCache>
            </c:numRef>
          </c:val>
          <c:extLst>
            <c:ext xmlns:c16="http://schemas.microsoft.com/office/drawing/2014/chart" uri="{C3380CC4-5D6E-409C-BE32-E72D297353CC}">
              <c16:uniqueId val="{00000002-F14A-4E28-A6B1-B728E155822E}"/>
            </c:ext>
          </c:extLst>
        </c:ser>
        <c:ser>
          <c:idx val="3"/>
          <c:order val="3"/>
          <c:tx>
            <c:strRef>
              <c:f>Sheet1!$E$1</c:f>
              <c:strCache>
                <c:ptCount val="1"/>
                <c:pt idx="0">
                  <c:v>Mono Ammonium Phosphate (12-61-0)</c:v>
                </c:pt>
              </c:strCache>
            </c:strRef>
          </c:tx>
          <c:spPr>
            <a:solidFill>
              <a:schemeClr val="accent1">
                <a:lumMod val="60000"/>
              </a:schemeClr>
            </a:solidFill>
            <a:ln>
              <a:noFill/>
            </a:ln>
            <a:effectLst/>
          </c:spPr>
          <c:invertIfNegative val="0"/>
          <c:val>
            <c:numRef>
              <c:f>Sheet1!$E$2:$E$20</c:f>
              <c:numCache>
                <c:formatCode>0.00%</c:formatCode>
                <c:ptCount val="19"/>
                <c:pt idx="0">
                  <c:v>0.30549999999999999</c:v>
                </c:pt>
                <c:pt idx="1">
                  <c:v>0.31030000000000002</c:v>
                </c:pt>
                <c:pt idx="2">
                  <c:v>0.31090000000000001</c:v>
                </c:pt>
                <c:pt idx="3">
                  <c:v>0.31169999999999998</c:v>
                </c:pt>
                <c:pt idx="4">
                  <c:v>0.312</c:v>
                </c:pt>
                <c:pt idx="5">
                  <c:v>0.30970000000000003</c:v>
                </c:pt>
                <c:pt idx="6">
                  <c:v>0.30859999999999999</c:v>
                </c:pt>
                <c:pt idx="7">
                  <c:v>0.30690000000000001</c:v>
                </c:pt>
                <c:pt idx="8">
                  <c:v>0.30630000000000002</c:v>
                </c:pt>
                <c:pt idx="9">
                  <c:v>0.30520000000000003</c:v>
                </c:pt>
                <c:pt idx="10">
                  <c:v>0.30409999999999998</c:v>
                </c:pt>
                <c:pt idx="11">
                  <c:v>0.3029</c:v>
                </c:pt>
                <c:pt idx="12">
                  <c:v>0.30220000000000002</c:v>
                </c:pt>
                <c:pt idx="13">
                  <c:v>0.30159999999999998</c:v>
                </c:pt>
                <c:pt idx="14">
                  <c:v>0.30120000000000002</c:v>
                </c:pt>
                <c:pt idx="15">
                  <c:v>0.30099999999999999</c:v>
                </c:pt>
                <c:pt idx="16">
                  <c:v>0.30059999999999998</c:v>
                </c:pt>
                <c:pt idx="17">
                  <c:v>0.30009999999999998</c:v>
                </c:pt>
                <c:pt idx="18">
                  <c:v>0.2999</c:v>
                </c:pt>
              </c:numCache>
            </c:numRef>
          </c:val>
          <c:extLst>
            <c:ext xmlns:c16="http://schemas.microsoft.com/office/drawing/2014/chart" uri="{C3380CC4-5D6E-409C-BE32-E72D297353CC}">
              <c16:uniqueId val="{00000003-F14A-4E28-A6B1-B728E155822E}"/>
            </c:ext>
          </c:extLst>
        </c:ser>
        <c:ser>
          <c:idx val="0"/>
          <c:order val="4"/>
          <c:tx>
            <c:strRef>
              <c:f>Sheet1!$B$1</c:f>
              <c:strCache>
                <c:ptCount val="1"/>
                <c:pt idx="0">
                  <c:v>Calcium Nitrate (15.5-0-0-19)</c:v>
                </c:pt>
              </c:strCache>
            </c:strRef>
          </c:tx>
          <c:spPr>
            <a:solidFill>
              <a:schemeClr val="accent1"/>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Sheet1!$B$2:$B$20</c:f>
              <c:numCache>
                <c:formatCode>0.00%</c:formatCode>
                <c:ptCount val="19"/>
                <c:pt idx="0">
                  <c:v>0.33110000000000001</c:v>
                </c:pt>
                <c:pt idx="1">
                  <c:v>0.33859999999999996</c:v>
                </c:pt>
                <c:pt idx="2">
                  <c:v>0.33720000000000011</c:v>
                </c:pt>
                <c:pt idx="3">
                  <c:v>0.33529999999999999</c:v>
                </c:pt>
                <c:pt idx="4">
                  <c:v>0.33370000000000005</c:v>
                </c:pt>
                <c:pt idx="5">
                  <c:v>0.33540000000000009</c:v>
                </c:pt>
                <c:pt idx="6">
                  <c:v>0.33459999999999995</c:v>
                </c:pt>
                <c:pt idx="7">
                  <c:v>0.33539999999999998</c:v>
                </c:pt>
                <c:pt idx="8">
                  <c:v>0.33489999999999992</c:v>
                </c:pt>
                <c:pt idx="9">
                  <c:v>0.33460000000000018</c:v>
                </c:pt>
                <c:pt idx="10">
                  <c:v>0.33429999999999999</c:v>
                </c:pt>
                <c:pt idx="11">
                  <c:v>0.33410000000000001</c:v>
                </c:pt>
                <c:pt idx="12">
                  <c:v>0.33399999999999991</c:v>
                </c:pt>
                <c:pt idx="13">
                  <c:v>0.33370000000000005</c:v>
                </c:pt>
                <c:pt idx="14">
                  <c:v>0.33329999999999999</c:v>
                </c:pt>
                <c:pt idx="15">
                  <c:v>0.33310000000000001</c:v>
                </c:pt>
                <c:pt idx="16">
                  <c:v>0.33249999999999996</c:v>
                </c:pt>
                <c:pt idx="17">
                  <c:v>0.33249999999999996</c:v>
                </c:pt>
                <c:pt idx="18">
                  <c:v>0.33229999999999998</c:v>
                </c:pt>
              </c:numCache>
            </c:numRef>
          </c:val>
          <c:extLst>
            <c:ext xmlns:c16="http://schemas.microsoft.com/office/drawing/2014/chart" uri="{C3380CC4-5D6E-409C-BE32-E72D297353CC}">
              <c16:uniqueId val="{00000004-F14A-4E28-A6B1-B728E155822E}"/>
            </c:ext>
          </c:extLst>
        </c:ser>
        <c:dLbls>
          <c:showLegendKey val="0"/>
          <c:showVal val="0"/>
          <c:showCatName val="0"/>
          <c:showSerName val="0"/>
          <c:showPercent val="0"/>
          <c:showBubbleSize val="0"/>
        </c:dLbls>
        <c:gapWidth val="150"/>
        <c:overlap val="100"/>
        <c:axId val="514429984"/>
        <c:axId val="514432280"/>
      </c:barChart>
      <c:catAx>
        <c:axId val="51442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514432280"/>
        <c:crosses val="autoZero"/>
        <c:auto val="1"/>
        <c:lblAlgn val="ctr"/>
        <c:lblOffset val="100"/>
        <c:noMultiLvlLbl val="0"/>
      </c:catAx>
      <c:valAx>
        <c:axId val="514432280"/>
        <c:scaling>
          <c:orientation val="minMax"/>
        </c:scaling>
        <c:delete val="1"/>
        <c:axPos val="l"/>
        <c:numFmt formatCode="0.00%" sourceLinked="1"/>
        <c:majorTickMark val="none"/>
        <c:minorTickMark val="none"/>
        <c:tickLblPos val="nextTo"/>
        <c:crossAx val="5144299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6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6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131080553981976"/>
          <c:y val="0"/>
          <c:w val="0.74989047791810814"/>
          <c:h val="0.69378003930581567"/>
        </c:manualLayout>
      </c:layout>
      <c:barChart>
        <c:barDir val="col"/>
        <c:grouping val="stacked"/>
        <c:varyColors val="0"/>
        <c:ser>
          <c:idx val="2"/>
          <c:order val="0"/>
          <c:tx>
            <c:strRef>
              <c:f>Sheet1!$D$1</c:f>
              <c:strCache>
                <c:ptCount val="1"/>
                <c:pt idx="0">
                  <c:v>Potassium Sulphate (0-0-50)</c:v>
                </c:pt>
              </c:strCache>
            </c:strRef>
          </c:tx>
          <c:spPr>
            <a:solidFill>
              <a:schemeClr val="accent5"/>
            </a:solidFill>
            <a:ln>
              <a:noFill/>
            </a:ln>
            <a:effectLst/>
          </c:spPr>
          <c:invertIfNegative val="0"/>
          <c:val>
            <c:numRef>
              <c:f>Sheet1!$D$2:$D$20</c:f>
              <c:numCache>
                <c:formatCode>0.00%</c:formatCode>
                <c:ptCount val="19"/>
                <c:pt idx="0">
                  <c:v>7.1200000000000013E-2</c:v>
                </c:pt>
                <c:pt idx="1">
                  <c:v>6.0699999999999997E-2</c:v>
                </c:pt>
                <c:pt idx="2">
                  <c:v>5.9400000000000001E-2</c:v>
                </c:pt>
                <c:pt idx="3">
                  <c:v>5.8299999999999977E-2</c:v>
                </c:pt>
                <c:pt idx="4">
                  <c:v>5.7199999999999987E-2</c:v>
                </c:pt>
                <c:pt idx="5">
                  <c:v>5.5599999999999997E-2</c:v>
                </c:pt>
                <c:pt idx="6">
                  <c:v>5.5000000000000007E-2</c:v>
                </c:pt>
                <c:pt idx="7">
                  <c:v>5.389999999999999E-2</c:v>
                </c:pt>
                <c:pt idx="8">
                  <c:v>5.2799999999999972E-2</c:v>
                </c:pt>
                <c:pt idx="9">
                  <c:v>5.1699999999999982E-2</c:v>
                </c:pt>
                <c:pt idx="10">
                  <c:v>5.0699999999999981E-2</c:v>
                </c:pt>
                <c:pt idx="11">
                  <c:v>4.9599999999999991E-2</c:v>
                </c:pt>
                <c:pt idx="12">
                  <c:v>4.9899999999999986E-2</c:v>
                </c:pt>
                <c:pt idx="13">
                  <c:v>5.0099999999999992E-2</c:v>
                </c:pt>
                <c:pt idx="14">
                  <c:v>5.0199999999999981E-2</c:v>
                </c:pt>
                <c:pt idx="15">
                  <c:v>5.0399999999999986E-2</c:v>
                </c:pt>
                <c:pt idx="16">
                  <c:v>5.0699999999999981E-2</c:v>
                </c:pt>
                <c:pt idx="17">
                  <c:v>5.1000000000000004E-2</c:v>
                </c:pt>
                <c:pt idx="18">
                  <c:v>5.1299999999999971E-2</c:v>
                </c:pt>
              </c:numCache>
            </c:numRef>
          </c:val>
          <c:extLst>
            <c:ext xmlns:c16="http://schemas.microsoft.com/office/drawing/2014/chart" uri="{C3380CC4-5D6E-409C-BE32-E72D297353CC}">
              <c16:uniqueId val="{00000000-C1F6-4B1D-96D6-74EBF3BB2D01}"/>
            </c:ext>
          </c:extLst>
        </c:ser>
        <c:ser>
          <c:idx val="4"/>
          <c:order val="1"/>
          <c:tx>
            <c:strRef>
              <c:f>Sheet1!$F$1</c:f>
              <c:strCache>
                <c:ptCount val="1"/>
                <c:pt idx="0">
                  <c:v>Mono Potassium Phosphate (0- 52-34)</c:v>
                </c:pt>
              </c:strCache>
            </c:strRef>
          </c:tx>
          <c:spPr>
            <a:solidFill>
              <a:schemeClr val="accent3">
                <a:lumMod val="60000"/>
              </a:schemeClr>
            </a:solidFill>
            <a:ln>
              <a:noFill/>
            </a:ln>
            <a:effectLst/>
          </c:spPr>
          <c:invertIfNegative val="0"/>
          <c:val>
            <c:numRef>
              <c:f>Sheet1!$F$2:$F$20</c:f>
              <c:numCache>
                <c:formatCode>0.00%</c:formatCode>
                <c:ptCount val="19"/>
                <c:pt idx="0">
                  <c:v>9.9199999999999955E-2</c:v>
                </c:pt>
                <c:pt idx="1">
                  <c:v>0.10880000000000012</c:v>
                </c:pt>
                <c:pt idx="2">
                  <c:v>0.11039999999999994</c:v>
                </c:pt>
                <c:pt idx="3">
                  <c:v>0.11190000000000011</c:v>
                </c:pt>
                <c:pt idx="4">
                  <c:v>0.11349999999999993</c:v>
                </c:pt>
                <c:pt idx="5">
                  <c:v>0.11519999999999997</c:v>
                </c:pt>
                <c:pt idx="6">
                  <c:v>0.11690000000000011</c:v>
                </c:pt>
                <c:pt idx="7">
                  <c:v>0.11840000000000017</c:v>
                </c:pt>
                <c:pt idx="8">
                  <c:v>0.12000000000000011</c:v>
                </c:pt>
                <c:pt idx="9">
                  <c:v>0.12179999999999991</c:v>
                </c:pt>
                <c:pt idx="10">
                  <c:v>0.12340000000000018</c:v>
                </c:pt>
                <c:pt idx="11">
                  <c:v>0.12529999999999997</c:v>
                </c:pt>
                <c:pt idx="12">
                  <c:v>0.12550000000000017</c:v>
                </c:pt>
                <c:pt idx="13">
                  <c:v>0.12580000000000002</c:v>
                </c:pt>
                <c:pt idx="14">
                  <c:v>0.12619999999999998</c:v>
                </c:pt>
                <c:pt idx="15">
                  <c:v>0.12630000000000008</c:v>
                </c:pt>
                <c:pt idx="16">
                  <c:v>0.12670000000000015</c:v>
                </c:pt>
                <c:pt idx="17">
                  <c:v>0.12680000000000002</c:v>
                </c:pt>
                <c:pt idx="18">
                  <c:v>0.12709999999999999</c:v>
                </c:pt>
              </c:numCache>
            </c:numRef>
          </c:val>
          <c:extLst>
            <c:ext xmlns:c16="http://schemas.microsoft.com/office/drawing/2014/chart" uri="{C3380CC4-5D6E-409C-BE32-E72D297353CC}">
              <c16:uniqueId val="{00000001-C1F6-4B1D-96D6-74EBF3BB2D01}"/>
            </c:ext>
          </c:extLst>
        </c:ser>
        <c:ser>
          <c:idx val="1"/>
          <c:order val="2"/>
          <c:tx>
            <c:strRef>
              <c:f>Sheet1!$C$1</c:f>
              <c:strCache>
                <c:ptCount val="1"/>
                <c:pt idx="0">
                  <c:v>Potassium Nitrate (13-0-45)</c:v>
                </c:pt>
              </c:strCache>
            </c:strRef>
          </c:tx>
          <c:spPr>
            <a:solidFill>
              <a:schemeClr val="accent3"/>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Sheet1!$C$2:$C$20</c:f>
              <c:numCache>
                <c:formatCode>0.00%</c:formatCode>
                <c:ptCount val="19"/>
                <c:pt idx="0">
                  <c:v>0.14200000000000002</c:v>
                </c:pt>
                <c:pt idx="1">
                  <c:v>0.13059999999999999</c:v>
                </c:pt>
                <c:pt idx="2">
                  <c:v>0.13109999999999999</c:v>
                </c:pt>
                <c:pt idx="3">
                  <c:v>0.13179999999999997</c:v>
                </c:pt>
                <c:pt idx="4">
                  <c:v>0.1326</c:v>
                </c:pt>
                <c:pt idx="5">
                  <c:v>0.1331</c:v>
                </c:pt>
                <c:pt idx="6">
                  <c:v>0.13390000000000002</c:v>
                </c:pt>
                <c:pt idx="7">
                  <c:v>0.13440000000000002</c:v>
                </c:pt>
                <c:pt idx="8">
                  <c:v>0.13500000000000001</c:v>
                </c:pt>
                <c:pt idx="9">
                  <c:v>0.13569999999999999</c:v>
                </c:pt>
                <c:pt idx="10">
                  <c:v>0.13650000000000001</c:v>
                </c:pt>
                <c:pt idx="11">
                  <c:v>0.1371</c:v>
                </c:pt>
                <c:pt idx="12">
                  <c:v>0.13740000000000002</c:v>
                </c:pt>
                <c:pt idx="13">
                  <c:v>0.13779999999999998</c:v>
                </c:pt>
                <c:pt idx="14">
                  <c:v>0.1381</c:v>
                </c:pt>
                <c:pt idx="15">
                  <c:v>0.13819999999999999</c:v>
                </c:pt>
                <c:pt idx="16">
                  <c:v>0.13850000000000001</c:v>
                </c:pt>
                <c:pt idx="17">
                  <c:v>0.1386</c:v>
                </c:pt>
                <c:pt idx="18">
                  <c:v>0.13840000000000002</c:v>
                </c:pt>
              </c:numCache>
            </c:numRef>
          </c:val>
          <c:extLst>
            <c:ext xmlns:c16="http://schemas.microsoft.com/office/drawing/2014/chart" uri="{C3380CC4-5D6E-409C-BE32-E72D297353CC}">
              <c16:uniqueId val="{00000002-C1F6-4B1D-96D6-74EBF3BB2D01}"/>
            </c:ext>
          </c:extLst>
        </c:ser>
        <c:ser>
          <c:idx val="3"/>
          <c:order val="3"/>
          <c:tx>
            <c:strRef>
              <c:f>Sheet1!$E$1</c:f>
              <c:strCache>
                <c:ptCount val="1"/>
                <c:pt idx="0">
                  <c:v>Mono Ammonium Phosphate (12-61-0)</c:v>
                </c:pt>
              </c:strCache>
            </c:strRef>
          </c:tx>
          <c:spPr>
            <a:solidFill>
              <a:schemeClr val="accent1">
                <a:lumMod val="60000"/>
              </a:schemeClr>
            </a:solidFill>
            <a:ln>
              <a:noFill/>
            </a:ln>
            <a:effectLst/>
          </c:spPr>
          <c:invertIfNegative val="0"/>
          <c:val>
            <c:numRef>
              <c:f>Sheet1!$E$2:$E$20</c:f>
              <c:numCache>
                <c:formatCode>0.00%</c:formatCode>
                <c:ptCount val="19"/>
                <c:pt idx="0">
                  <c:v>0.29730000000000001</c:v>
                </c:pt>
                <c:pt idx="1">
                  <c:v>0.30210000000000004</c:v>
                </c:pt>
                <c:pt idx="2">
                  <c:v>0.30269999999999997</c:v>
                </c:pt>
                <c:pt idx="3">
                  <c:v>0.30349999999999999</c:v>
                </c:pt>
                <c:pt idx="4">
                  <c:v>0.30380000000000001</c:v>
                </c:pt>
                <c:pt idx="5">
                  <c:v>0.30149999999999999</c:v>
                </c:pt>
                <c:pt idx="6">
                  <c:v>0.3004</c:v>
                </c:pt>
                <c:pt idx="7">
                  <c:v>0.29869999999999997</c:v>
                </c:pt>
                <c:pt idx="8">
                  <c:v>0.29810000000000003</c:v>
                </c:pt>
                <c:pt idx="9">
                  <c:v>0.29700000000000004</c:v>
                </c:pt>
                <c:pt idx="10">
                  <c:v>0.2959</c:v>
                </c:pt>
                <c:pt idx="11">
                  <c:v>0.29470000000000002</c:v>
                </c:pt>
                <c:pt idx="12">
                  <c:v>0.29400000000000004</c:v>
                </c:pt>
                <c:pt idx="13">
                  <c:v>0.29339999999999999</c:v>
                </c:pt>
                <c:pt idx="14">
                  <c:v>0.29300000000000004</c:v>
                </c:pt>
                <c:pt idx="15">
                  <c:v>0.2928</c:v>
                </c:pt>
                <c:pt idx="16">
                  <c:v>0.29239999999999999</c:v>
                </c:pt>
                <c:pt idx="17">
                  <c:v>0.29189999999999999</c:v>
                </c:pt>
                <c:pt idx="18">
                  <c:v>0.29170000000000001</c:v>
                </c:pt>
              </c:numCache>
            </c:numRef>
          </c:val>
          <c:extLst>
            <c:ext xmlns:c16="http://schemas.microsoft.com/office/drawing/2014/chart" uri="{C3380CC4-5D6E-409C-BE32-E72D297353CC}">
              <c16:uniqueId val="{00000003-C1F6-4B1D-96D6-74EBF3BB2D01}"/>
            </c:ext>
          </c:extLst>
        </c:ser>
        <c:ser>
          <c:idx val="0"/>
          <c:order val="4"/>
          <c:tx>
            <c:strRef>
              <c:f>Sheet1!$B$1</c:f>
              <c:strCache>
                <c:ptCount val="1"/>
                <c:pt idx="0">
                  <c:v>Calcium Nitrate (15.5-0-0-19)</c:v>
                </c:pt>
              </c:strCache>
            </c:strRef>
          </c:tx>
          <c:spPr>
            <a:solidFill>
              <a:schemeClr val="accent1"/>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Sheet1!$B$2:$B$20</c:f>
              <c:numCache>
                <c:formatCode>0.00%</c:formatCode>
                <c:ptCount val="19"/>
                <c:pt idx="0">
                  <c:v>0.39029999999999992</c:v>
                </c:pt>
                <c:pt idx="1">
                  <c:v>0.39779999999999988</c:v>
                </c:pt>
                <c:pt idx="2">
                  <c:v>0.39640000000000003</c:v>
                </c:pt>
                <c:pt idx="3">
                  <c:v>0.39449999999999991</c:v>
                </c:pt>
                <c:pt idx="4">
                  <c:v>0.39289999999999997</c:v>
                </c:pt>
                <c:pt idx="5">
                  <c:v>0.39460000000000001</c:v>
                </c:pt>
                <c:pt idx="6">
                  <c:v>0.39379999999999987</c:v>
                </c:pt>
                <c:pt idx="7">
                  <c:v>0.3945999999999999</c:v>
                </c:pt>
                <c:pt idx="8">
                  <c:v>0.39409999999999984</c:v>
                </c:pt>
                <c:pt idx="9">
                  <c:v>0.39380000000000009</c:v>
                </c:pt>
                <c:pt idx="10">
                  <c:v>0.39349999999999991</c:v>
                </c:pt>
                <c:pt idx="11">
                  <c:v>0.39329999999999993</c:v>
                </c:pt>
                <c:pt idx="12">
                  <c:v>0.39319999999999983</c:v>
                </c:pt>
                <c:pt idx="13">
                  <c:v>0.39289999999999997</c:v>
                </c:pt>
                <c:pt idx="14">
                  <c:v>0.3924999999999999</c:v>
                </c:pt>
                <c:pt idx="15">
                  <c:v>0.39229999999999993</c:v>
                </c:pt>
                <c:pt idx="16">
                  <c:v>0.39169999999999988</c:v>
                </c:pt>
                <c:pt idx="17">
                  <c:v>0.39169999999999988</c:v>
                </c:pt>
                <c:pt idx="18">
                  <c:v>0.3914999999999999</c:v>
                </c:pt>
              </c:numCache>
            </c:numRef>
          </c:val>
          <c:extLst>
            <c:ext xmlns:c16="http://schemas.microsoft.com/office/drawing/2014/chart" uri="{C3380CC4-5D6E-409C-BE32-E72D297353CC}">
              <c16:uniqueId val="{00000004-C1F6-4B1D-96D6-74EBF3BB2D01}"/>
            </c:ext>
          </c:extLst>
        </c:ser>
        <c:dLbls>
          <c:showLegendKey val="0"/>
          <c:showVal val="0"/>
          <c:showCatName val="0"/>
          <c:showSerName val="0"/>
          <c:showPercent val="0"/>
          <c:showBubbleSize val="0"/>
        </c:dLbls>
        <c:gapWidth val="150"/>
        <c:overlap val="100"/>
        <c:axId val="514429984"/>
        <c:axId val="514432280"/>
      </c:barChart>
      <c:catAx>
        <c:axId val="51442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514432280"/>
        <c:crosses val="autoZero"/>
        <c:auto val="1"/>
        <c:lblAlgn val="ctr"/>
        <c:lblOffset val="100"/>
        <c:noMultiLvlLbl val="0"/>
      </c:catAx>
      <c:valAx>
        <c:axId val="514432280"/>
        <c:scaling>
          <c:orientation val="minMax"/>
        </c:scaling>
        <c:delete val="1"/>
        <c:axPos val="l"/>
        <c:numFmt formatCode="0.00%" sourceLinked="1"/>
        <c:majorTickMark val="none"/>
        <c:minorTickMark val="none"/>
        <c:tickLblPos val="nextTo"/>
        <c:crossAx val="5144299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6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6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882114980519271"/>
          <c:y val="1.3025668036933996E-2"/>
          <c:w val="0.80561568268456463"/>
          <c:h val="0.68263800641667716"/>
        </c:manualLayout>
      </c:layout>
      <c:barChart>
        <c:barDir val="col"/>
        <c:grouping val="stacked"/>
        <c:varyColors val="0"/>
        <c:ser>
          <c:idx val="0"/>
          <c:order val="0"/>
          <c:tx>
            <c:strRef>
              <c:f>Sheet1!$B$1</c:f>
              <c:strCache>
                <c:ptCount val="1"/>
                <c:pt idx="0">
                  <c:v>Gardening &amp; Horticulture</c:v>
                </c:pt>
              </c:strCache>
            </c:strRef>
          </c:tx>
          <c:spPr>
            <a:solidFill>
              <a:schemeClr val="accent1"/>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Sheet1!$B$2:$B$20</c:f>
              <c:numCache>
                <c:formatCode>0.00%</c:formatCode>
                <c:ptCount val="19"/>
                <c:pt idx="0">
                  <c:v>0.1275</c:v>
                </c:pt>
                <c:pt idx="1">
                  <c:v>0.12759999999999999</c:v>
                </c:pt>
                <c:pt idx="2">
                  <c:v>0.12769999999999998</c:v>
                </c:pt>
                <c:pt idx="3">
                  <c:v>0.128</c:v>
                </c:pt>
                <c:pt idx="4">
                  <c:v>0.12829999999999997</c:v>
                </c:pt>
                <c:pt idx="5">
                  <c:v>0.12840000000000001</c:v>
                </c:pt>
                <c:pt idx="6">
                  <c:v>0.12880000000000003</c:v>
                </c:pt>
                <c:pt idx="7">
                  <c:v>0.12909999999999999</c:v>
                </c:pt>
                <c:pt idx="8">
                  <c:v>0.12940000000000002</c:v>
                </c:pt>
                <c:pt idx="9">
                  <c:v>0.12959999999999999</c:v>
                </c:pt>
                <c:pt idx="10">
                  <c:v>0.12990000000000002</c:v>
                </c:pt>
                <c:pt idx="11">
                  <c:v>0.13019999999999998</c:v>
                </c:pt>
                <c:pt idx="12">
                  <c:v>0.13040000000000002</c:v>
                </c:pt>
                <c:pt idx="13">
                  <c:v>0.13069999999999998</c:v>
                </c:pt>
                <c:pt idx="14">
                  <c:v>0.13090000000000002</c:v>
                </c:pt>
                <c:pt idx="15">
                  <c:v>0.13119999999999998</c:v>
                </c:pt>
                <c:pt idx="16">
                  <c:v>0.13109999999999999</c:v>
                </c:pt>
                <c:pt idx="17">
                  <c:v>0.13130000000000003</c:v>
                </c:pt>
                <c:pt idx="18">
                  <c:v>0.13140000000000002</c:v>
                </c:pt>
              </c:numCache>
            </c:numRef>
          </c:val>
          <c:extLst>
            <c:ext xmlns:c16="http://schemas.microsoft.com/office/drawing/2014/chart" uri="{C3380CC4-5D6E-409C-BE32-E72D297353CC}">
              <c16:uniqueId val="{00000002-F57D-4361-91E6-032EE505A78C}"/>
            </c:ext>
          </c:extLst>
        </c:ser>
        <c:ser>
          <c:idx val="1"/>
          <c:order val="1"/>
          <c:tx>
            <c:strRef>
              <c:f>Sheet1!$C$1</c:f>
              <c:strCache>
                <c:ptCount val="1"/>
                <c:pt idx="0">
                  <c:v>Foliage Crops</c:v>
                </c:pt>
              </c:strCache>
            </c:strRef>
          </c:tx>
          <c:spPr>
            <a:solidFill>
              <a:schemeClr val="accent3"/>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Sheet1!$C$2:$C$20</c:f>
              <c:numCache>
                <c:formatCode>0.00%</c:formatCode>
                <c:ptCount val="19"/>
                <c:pt idx="0">
                  <c:v>0.25029999999999997</c:v>
                </c:pt>
                <c:pt idx="1">
                  <c:v>0.25059999999999999</c:v>
                </c:pt>
                <c:pt idx="2">
                  <c:v>0.2505</c:v>
                </c:pt>
                <c:pt idx="3">
                  <c:v>0.25079999999999997</c:v>
                </c:pt>
                <c:pt idx="4">
                  <c:v>0.2505</c:v>
                </c:pt>
                <c:pt idx="5">
                  <c:v>0.25069999999999998</c:v>
                </c:pt>
                <c:pt idx="6">
                  <c:v>0.25090000000000001</c:v>
                </c:pt>
                <c:pt idx="7">
                  <c:v>0.25119999999999998</c:v>
                </c:pt>
                <c:pt idx="8">
                  <c:v>0.25140000000000001</c:v>
                </c:pt>
                <c:pt idx="9">
                  <c:v>0.25129999999999997</c:v>
                </c:pt>
                <c:pt idx="10">
                  <c:v>0.25159999999999999</c:v>
                </c:pt>
                <c:pt idx="11">
                  <c:v>0.2515</c:v>
                </c:pt>
                <c:pt idx="12">
                  <c:v>0.25140000000000001</c:v>
                </c:pt>
                <c:pt idx="13">
                  <c:v>0.25119999999999998</c:v>
                </c:pt>
                <c:pt idx="14">
                  <c:v>0.25109999999999999</c:v>
                </c:pt>
                <c:pt idx="15">
                  <c:v>0.25079999999999997</c:v>
                </c:pt>
                <c:pt idx="16">
                  <c:v>0.25059999999999999</c:v>
                </c:pt>
                <c:pt idx="17">
                  <c:v>0.25040000000000001</c:v>
                </c:pt>
                <c:pt idx="18">
                  <c:v>0.2505</c:v>
                </c:pt>
              </c:numCache>
            </c:numRef>
          </c:val>
          <c:extLst>
            <c:ext xmlns:c16="http://schemas.microsoft.com/office/drawing/2014/chart" uri="{C3380CC4-5D6E-409C-BE32-E72D297353CC}">
              <c16:uniqueId val="{00000003-F57D-4361-91E6-032EE505A78C}"/>
            </c:ext>
          </c:extLst>
        </c:ser>
        <c:ser>
          <c:idx val="2"/>
          <c:order val="2"/>
          <c:tx>
            <c:strRef>
              <c:f>Sheet1!$D$1</c:f>
              <c:strCache>
                <c:ptCount val="1"/>
                <c:pt idx="0">
                  <c:v>Fruits &amp; Vegetable</c:v>
                </c:pt>
              </c:strCache>
            </c:strRef>
          </c:tx>
          <c:spPr>
            <a:solidFill>
              <a:schemeClr val="accent5"/>
            </a:solidFill>
            <a:ln>
              <a:noFill/>
            </a:ln>
            <a:effectLst/>
          </c:spPr>
          <c:invertIfNegative val="0"/>
          <c:val>
            <c:numRef>
              <c:f>Sheet1!$D$2:$D$20</c:f>
              <c:numCache>
                <c:formatCode>0.00%</c:formatCode>
                <c:ptCount val="19"/>
                <c:pt idx="0">
                  <c:v>0.26860000000000001</c:v>
                </c:pt>
                <c:pt idx="1">
                  <c:v>0.26880000000000004</c:v>
                </c:pt>
                <c:pt idx="2">
                  <c:v>0.26890000000000003</c:v>
                </c:pt>
                <c:pt idx="3">
                  <c:v>0.26880000000000004</c:v>
                </c:pt>
                <c:pt idx="4">
                  <c:v>0.26900000000000002</c:v>
                </c:pt>
                <c:pt idx="5">
                  <c:v>0.26940000000000003</c:v>
                </c:pt>
                <c:pt idx="6">
                  <c:v>0.26960000000000001</c:v>
                </c:pt>
                <c:pt idx="7">
                  <c:v>0.26950000000000002</c:v>
                </c:pt>
                <c:pt idx="8">
                  <c:v>0.26979999999999998</c:v>
                </c:pt>
                <c:pt idx="9">
                  <c:v>0.2697</c:v>
                </c:pt>
                <c:pt idx="10">
                  <c:v>0.26990000000000003</c:v>
                </c:pt>
                <c:pt idx="11">
                  <c:v>0.27</c:v>
                </c:pt>
                <c:pt idx="12">
                  <c:v>0.27030000000000004</c:v>
                </c:pt>
                <c:pt idx="13">
                  <c:v>0.27040000000000003</c:v>
                </c:pt>
                <c:pt idx="14">
                  <c:v>0.27050000000000002</c:v>
                </c:pt>
                <c:pt idx="15">
                  <c:v>0.2707</c:v>
                </c:pt>
                <c:pt idx="16">
                  <c:v>0.27080000000000004</c:v>
                </c:pt>
                <c:pt idx="17">
                  <c:v>0.27090000000000003</c:v>
                </c:pt>
                <c:pt idx="18">
                  <c:v>0.27060000000000001</c:v>
                </c:pt>
              </c:numCache>
            </c:numRef>
          </c:val>
          <c:extLst>
            <c:ext xmlns:c16="http://schemas.microsoft.com/office/drawing/2014/chart" uri="{C3380CC4-5D6E-409C-BE32-E72D297353CC}">
              <c16:uniqueId val="{00000001-F57D-4361-91E6-032EE505A78C}"/>
            </c:ext>
          </c:extLst>
        </c:ser>
        <c:ser>
          <c:idx val="3"/>
          <c:order val="3"/>
          <c:tx>
            <c:strRef>
              <c:f>Sheet1!$E$1</c:f>
              <c:strCache>
                <c:ptCount val="1"/>
                <c:pt idx="0">
                  <c:v>Field &amp; Cash Crops</c:v>
                </c:pt>
              </c:strCache>
            </c:strRef>
          </c:tx>
          <c:spPr>
            <a:solidFill>
              <a:schemeClr val="accent1">
                <a:lumMod val="60000"/>
              </a:schemeClr>
            </a:solidFill>
            <a:ln>
              <a:noFill/>
            </a:ln>
            <a:effectLst/>
          </c:spPr>
          <c:invertIfNegative val="0"/>
          <c:val>
            <c:numRef>
              <c:f>Sheet1!$E$2:$E$20</c:f>
              <c:numCache>
                <c:formatCode>0.00%</c:formatCode>
                <c:ptCount val="19"/>
                <c:pt idx="0">
                  <c:v>0.35360000000000003</c:v>
                </c:pt>
                <c:pt idx="1">
                  <c:v>0.35299999999999998</c:v>
                </c:pt>
                <c:pt idx="2">
                  <c:v>0.35289999999999999</c:v>
                </c:pt>
                <c:pt idx="3">
                  <c:v>0.35240000000000005</c:v>
                </c:pt>
                <c:pt idx="4">
                  <c:v>0.35220000000000007</c:v>
                </c:pt>
                <c:pt idx="5">
                  <c:v>0.35149999999999992</c:v>
                </c:pt>
                <c:pt idx="6">
                  <c:v>0.35070000000000001</c:v>
                </c:pt>
                <c:pt idx="7">
                  <c:v>0.35020000000000007</c:v>
                </c:pt>
                <c:pt idx="8">
                  <c:v>0.34939999999999993</c:v>
                </c:pt>
                <c:pt idx="9">
                  <c:v>0.34940000000000004</c:v>
                </c:pt>
                <c:pt idx="10">
                  <c:v>0.34860000000000002</c:v>
                </c:pt>
                <c:pt idx="11">
                  <c:v>0.34830000000000005</c:v>
                </c:pt>
                <c:pt idx="12">
                  <c:v>0.34789999999999988</c:v>
                </c:pt>
                <c:pt idx="13">
                  <c:v>0.34770000000000001</c:v>
                </c:pt>
                <c:pt idx="14">
                  <c:v>0.34749999999999992</c:v>
                </c:pt>
                <c:pt idx="15">
                  <c:v>0.34730000000000005</c:v>
                </c:pt>
                <c:pt idx="16">
                  <c:v>0.34749999999999992</c:v>
                </c:pt>
                <c:pt idx="17">
                  <c:v>0.34739999999999993</c:v>
                </c:pt>
                <c:pt idx="18">
                  <c:v>0.34749999999999992</c:v>
                </c:pt>
              </c:numCache>
            </c:numRef>
          </c:val>
          <c:extLst>
            <c:ext xmlns:c16="http://schemas.microsoft.com/office/drawing/2014/chart" uri="{C3380CC4-5D6E-409C-BE32-E72D297353CC}">
              <c16:uniqueId val="{00000000-F57D-4361-91E6-032EE505A78C}"/>
            </c:ext>
          </c:extLst>
        </c:ser>
        <c:dLbls>
          <c:showLegendKey val="0"/>
          <c:showVal val="0"/>
          <c:showCatName val="0"/>
          <c:showSerName val="0"/>
          <c:showPercent val="0"/>
          <c:showBubbleSize val="0"/>
        </c:dLbls>
        <c:gapWidth val="150"/>
        <c:overlap val="100"/>
        <c:axId val="514429984"/>
        <c:axId val="514432280"/>
      </c:barChart>
      <c:catAx>
        <c:axId val="51442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514432280"/>
        <c:crosses val="autoZero"/>
        <c:auto val="1"/>
        <c:lblAlgn val="ctr"/>
        <c:lblOffset val="100"/>
        <c:noMultiLvlLbl val="0"/>
      </c:catAx>
      <c:valAx>
        <c:axId val="514432280"/>
        <c:scaling>
          <c:orientation val="minMax"/>
        </c:scaling>
        <c:delete val="1"/>
        <c:axPos val="l"/>
        <c:numFmt formatCode="0.00%" sourceLinked="1"/>
        <c:majorTickMark val="none"/>
        <c:minorTickMark val="none"/>
        <c:tickLblPos val="nextTo"/>
        <c:crossAx val="5144299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6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6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131080553981976"/>
          <c:y val="0"/>
          <c:w val="0.74989047791810814"/>
          <c:h val="0.73496710362962969"/>
        </c:manualLayout>
      </c:layout>
      <c:barChart>
        <c:barDir val="col"/>
        <c:grouping val="stacked"/>
        <c:varyColors val="0"/>
        <c:ser>
          <c:idx val="2"/>
          <c:order val="0"/>
          <c:tx>
            <c:strRef>
              <c:f>Sheet1!$D$1</c:f>
              <c:strCache>
                <c:ptCount val="1"/>
                <c:pt idx="0">
                  <c:v>Potassium Sulphate (0-0-50)</c:v>
                </c:pt>
              </c:strCache>
            </c:strRef>
          </c:tx>
          <c:spPr>
            <a:solidFill>
              <a:schemeClr val="accent5"/>
            </a:solidFill>
            <a:ln>
              <a:noFill/>
            </a:ln>
            <a:effectLst/>
          </c:spPr>
          <c:invertIfNegative val="0"/>
          <c:val>
            <c:numRef>
              <c:f>Sheet1!$D$2:$D$20</c:f>
              <c:numCache>
                <c:formatCode>0.00%</c:formatCode>
                <c:ptCount val="19"/>
                <c:pt idx="0">
                  <c:v>9.1208260000000013E-2</c:v>
                </c:pt>
                <c:pt idx="1">
                  <c:v>8.0710650000000009E-2</c:v>
                </c:pt>
                <c:pt idx="2">
                  <c:v>7.9410439999999999E-2</c:v>
                </c:pt>
                <c:pt idx="3">
                  <c:v>7.8310240000000003E-2</c:v>
                </c:pt>
                <c:pt idx="4">
                  <c:v>7.7209879999999995E-2</c:v>
                </c:pt>
                <c:pt idx="5">
                  <c:v>7.5608960000000017E-2</c:v>
                </c:pt>
                <c:pt idx="6">
                  <c:v>7.5007870000000018E-2</c:v>
                </c:pt>
                <c:pt idx="7">
                  <c:v>7.3907669999999995E-2</c:v>
                </c:pt>
                <c:pt idx="8">
                  <c:v>7.2806269999999992E-2</c:v>
                </c:pt>
                <c:pt idx="9">
                  <c:v>7.1703710000000004E-2</c:v>
                </c:pt>
                <c:pt idx="10">
                  <c:v>7.0705770000000015E-2</c:v>
                </c:pt>
                <c:pt idx="11">
                  <c:v>6.9605240000000027E-2</c:v>
                </c:pt>
                <c:pt idx="12">
                  <c:v>6.9901939999999982E-2</c:v>
                </c:pt>
                <c:pt idx="13">
                  <c:v>7.0105160000000027E-2</c:v>
                </c:pt>
                <c:pt idx="14">
                  <c:v>7.0207060000000016E-2</c:v>
                </c:pt>
                <c:pt idx="15">
                  <c:v>7.0407539999999977E-2</c:v>
                </c:pt>
                <c:pt idx="16">
                  <c:v>7.0709949999999994E-2</c:v>
                </c:pt>
                <c:pt idx="17">
                  <c:v>7.1010860000000023E-2</c:v>
                </c:pt>
                <c:pt idx="18">
                  <c:v>7.1309639999999994E-2</c:v>
                </c:pt>
              </c:numCache>
            </c:numRef>
          </c:val>
          <c:extLst>
            <c:ext xmlns:c16="http://schemas.microsoft.com/office/drawing/2014/chart" uri="{C3380CC4-5D6E-409C-BE32-E72D297353CC}">
              <c16:uniqueId val="{00000000-E28A-41CC-AB0E-0D2EFD8B3DF3}"/>
            </c:ext>
          </c:extLst>
        </c:ser>
        <c:ser>
          <c:idx val="4"/>
          <c:order val="1"/>
          <c:tx>
            <c:strRef>
              <c:f>Sheet1!$F$1</c:f>
              <c:strCache>
                <c:ptCount val="1"/>
                <c:pt idx="0">
                  <c:v>Mono Potassium Phosphate (0- 52-34)</c:v>
                </c:pt>
              </c:strCache>
            </c:strRef>
          </c:tx>
          <c:spPr>
            <a:solidFill>
              <a:schemeClr val="accent3">
                <a:lumMod val="60000"/>
              </a:schemeClr>
            </a:solidFill>
            <a:ln>
              <a:noFill/>
            </a:ln>
            <a:effectLst/>
          </c:spPr>
          <c:invertIfNegative val="0"/>
          <c:val>
            <c:numRef>
              <c:f>Sheet1!$F$2:$F$20</c:f>
              <c:numCache>
                <c:formatCode>0.00%</c:formatCode>
                <c:ptCount val="19"/>
                <c:pt idx="0">
                  <c:v>0.10470036000000005</c:v>
                </c:pt>
                <c:pt idx="1">
                  <c:v>0.1142962000000001</c:v>
                </c:pt>
                <c:pt idx="2">
                  <c:v>0.11590243999999995</c:v>
                </c:pt>
                <c:pt idx="3">
                  <c:v>0.11739454000000006</c:v>
                </c:pt>
                <c:pt idx="4">
                  <c:v>0.11898857999999995</c:v>
                </c:pt>
                <c:pt idx="5">
                  <c:v>0.12068670999999988</c:v>
                </c:pt>
                <c:pt idx="6">
                  <c:v>0.12238297000000008</c:v>
                </c:pt>
                <c:pt idx="7">
                  <c:v>0.12387507000000006</c:v>
                </c:pt>
                <c:pt idx="8">
                  <c:v>0.12547902</c:v>
                </c:pt>
                <c:pt idx="9">
                  <c:v>0.12728130999999987</c:v>
                </c:pt>
                <c:pt idx="10">
                  <c:v>0.12887722000000007</c:v>
                </c:pt>
                <c:pt idx="11">
                  <c:v>0.13076938999999999</c:v>
                </c:pt>
                <c:pt idx="12">
                  <c:v>0.13097549000000003</c:v>
                </c:pt>
                <c:pt idx="13">
                  <c:v>0.13126765999999998</c:v>
                </c:pt>
                <c:pt idx="14">
                  <c:v>0.13166550999999996</c:v>
                </c:pt>
                <c:pt idx="15">
                  <c:v>0.13175969000000007</c:v>
                </c:pt>
                <c:pt idx="16">
                  <c:v>0.13215775000000013</c:v>
                </c:pt>
                <c:pt idx="17">
                  <c:v>0.13225581000000003</c:v>
                </c:pt>
                <c:pt idx="18">
                  <c:v>0.13256004000000002</c:v>
                </c:pt>
              </c:numCache>
            </c:numRef>
          </c:val>
          <c:extLst>
            <c:ext xmlns:c16="http://schemas.microsoft.com/office/drawing/2014/chart" uri="{C3380CC4-5D6E-409C-BE32-E72D297353CC}">
              <c16:uniqueId val="{00000000-1B08-44CF-AAB2-F33158C3D01D}"/>
            </c:ext>
          </c:extLst>
        </c:ser>
        <c:ser>
          <c:idx val="1"/>
          <c:order val="2"/>
          <c:tx>
            <c:strRef>
              <c:f>Sheet1!$C$1</c:f>
              <c:strCache>
                <c:ptCount val="1"/>
                <c:pt idx="0">
                  <c:v>Potassium Nitrate (13-0-45)</c:v>
                </c:pt>
              </c:strCache>
            </c:strRef>
          </c:tx>
          <c:spPr>
            <a:solidFill>
              <a:schemeClr val="accent3"/>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Sheet1!$C$2:$C$20</c:f>
              <c:numCache>
                <c:formatCode>0.00%</c:formatCode>
                <c:ptCount val="19"/>
                <c:pt idx="0">
                  <c:v>0.15703421000000004</c:v>
                </c:pt>
                <c:pt idx="1">
                  <c:v>0.14563262999999999</c:v>
                </c:pt>
                <c:pt idx="2">
                  <c:v>0.14613301999999997</c:v>
                </c:pt>
                <c:pt idx="3">
                  <c:v>0.14683227999999998</c:v>
                </c:pt>
                <c:pt idx="4">
                  <c:v>0.14763188999999996</c:v>
                </c:pt>
                <c:pt idx="5">
                  <c:v>0.14813208999999997</c:v>
                </c:pt>
                <c:pt idx="6">
                  <c:v>0.14893205000000001</c:v>
                </c:pt>
                <c:pt idx="7">
                  <c:v>0.14943131000000001</c:v>
                </c:pt>
                <c:pt idx="8">
                  <c:v>0.15003256000000001</c:v>
                </c:pt>
                <c:pt idx="9">
                  <c:v>0.15073389999999998</c:v>
                </c:pt>
                <c:pt idx="10">
                  <c:v>0.15153243</c:v>
                </c:pt>
                <c:pt idx="11">
                  <c:v>0.15213179999999998</c:v>
                </c:pt>
                <c:pt idx="12">
                  <c:v>0.15243417000000001</c:v>
                </c:pt>
                <c:pt idx="13">
                  <c:v>0.15283133999999995</c:v>
                </c:pt>
                <c:pt idx="14">
                  <c:v>0.15313021999999996</c:v>
                </c:pt>
                <c:pt idx="15">
                  <c:v>0.15322916999999994</c:v>
                </c:pt>
                <c:pt idx="16">
                  <c:v>0.15352749999999998</c:v>
                </c:pt>
                <c:pt idx="17">
                  <c:v>0.15362670999999997</c:v>
                </c:pt>
                <c:pt idx="18">
                  <c:v>0.15342751999999998</c:v>
                </c:pt>
              </c:numCache>
            </c:numRef>
          </c:val>
          <c:extLst>
            <c:ext xmlns:c16="http://schemas.microsoft.com/office/drawing/2014/chart" uri="{C3380CC4-5D6E-409C-BE32-E72D297353CC}">
              <c16:uniqueId val="{00000000-B5A9-42FE-834D-B4782D1A6631}"/>
            </c:ext>
          </c:extLst>
        </c:ser>
        <c:ser>
          <c:idx val="3"/>
          <c:order val="3"/>
          <c:tx>
            <c:strRef>
              <c:f>Sheet1!$E$1</c:f>
              <c:strCache>
                <c:ptCount val="1"/>
                <c:pt idx="0">
                  <c:v>Mono Ammonium Phosphate (12-61-0)</c:v>
                </c:pt>
              </c:strCache>
            </c:strRef>
          </c:tx>
          <c:spPr>
            <a:solidFill>
              <a:schemeClr val="accent1">
                <a:lumMod val="60000"/>
              </a:schemeClr>
            </a:solidFill>
            <a:ln>
              <a:noFill/>
            </a:ln>
            <a:effectLst/>
          </c:spPr>
          <c:invertIfNegative val="0"/>
          <c:val>
            <c:numRef>
              <c:f>Sheet1!$E$2:$E$20</c:f>
              <c:numCache>
                <c:formatCode>0.00%</c:formatCode>
                <c:ptCount val="19"/>
                <c:pt idx="0">
                  <c:v>0.30579487</c:v>
                </c:pt>
                <c:pt idx="1">
                  <c:v>0.31059647000000001</c:v>
                </c:pt>
                <c:pt idx="2">
                  <c:v>0.31119578000000009</c:v>
                </c:pt>
                <c:pt idx="3">
                  <c:v>0.31199584000000002</c:v>
                </c:pt>
                <c:pt idx="4">
                  <c:v>0.31229583000000005</c:v>
                </c:pt>
                <c:pt idx="5">
                  <c:v>0.30999525000000006</c:v>
                </c:pt>
                <c:pt idx="6">
                  <c:v>0.30889446999999998</c:v>
                </c:pt>
                <c:pt idx="7">
                  <c:v>0.30719453000000008</c:v>
                </c:pt>
                <c:pt idx="8">
                  <c:v>0.30659374000000006</c:v>
                </c:pt>
                <c:pt idx="9">
                  <c:v>0.30549194000000002</c:v>
                </c:pt>
                <c:pt idx="10">
                  <c:v>0.30439326999999999</c:v>
                </c:pt>
                <c:pt idx="11">
                  <c:v>0.30319306000000007</c:v>
                </c:pt>
                <c:pt idx="12">
                  <c:v>0.30249100999999995</c:v>
                </c:pt>
                <c:pt idx="13">
                  <c:v>0.30189270000000007</c:v>
                </c:pt>
                <c:pt idx="14">
                  <c:v>0.30149396000000006</c:v>
                </c:pt>
                <c:pt idx="15">
                  <c:v>0.30129416999999997</c:v>
                </c:pt>
                <c:pt idx="16">
                  <c:v>0.30089537999999999</c:v>
                </c:pt>
                <c:pt idx="17">
                  <c:v>0.30039582999999997</c:v>
                </c:pt>
                <c:pt idx="18">
                  <c:v>0.30019472000000003</c:v>
                </c:pt>
              </c:numCache>
            </c:numRef>
          </c:val>
          <c:extLst>
            <c:ext xmlns:c16="http://schemas.microsoft.com/office/drawing/2014/chart" uri="{C3380CC4-5D6E-409C-BE32-E72D297353CC}">
              <c16:uniqueId val="{00000001-E28A-41CC-AB0E-0D2EFD8B3DF3}"/>
            </c:ext>
          </c:extLst>
        </c:ser>
        <c:ser>
          <c:idx val="0"/>
          <c:order val="4"/>
          <c:tx>
            <c:strRef>
              <c:f>Sheet1!$B$1</c:f>
              <c:strCache>
                <c:ptCount val="1"/>
                <c:pt idx="0">
                  <c:v>Calcium Nitrate (15.5-0-0-19)</c:v>
                </c:pt>
              </c:strCache>
            </c:strRef>
          </c:tx>
          <c:spPr>
            <a:solidFill>
              <a:schemeClr val="accent1"/>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Sheet1!$B$2:$B$20</c:f>
              <c:numCache>
                <c:formatCode>0.00%</c:formatCode>
                <c:ptCount val="19"/>
                <c:pt idx="0">
                  <c:v>0.34126230000000002</c:v>
                </c:pt>
                <c:pt idx="1">
                  <c:v>0.34876404999999988</c:v>
                </c:pt>
                <c:pt idx="2">
                  <c:v>0.34735832000000011</c:v>
                </c:pt>
                <c:pt idx="3">
                  <c:v>0.34546709999999997</c:v>
                </c:pt>
                <c:pt idx="4">
                  <c:v>0.34387382</c:v>
                </c:pt>
                <c:pt idx="5">
                  <c:v>0.34557699000000003</c:v>
                </c:pt>
                <c:pt idx="6">
                  <c:v>0.34478263999999992</c:v>
                </c:pt>
                <c:pt idx="7">
                  <c:v>0.34559141999999987</c:v>
                </c:pt>
                <c:pt idx="8">
                  <c:v>0.34508840999999996</c:v>
                </c:pt>
                <c:pt idx="9">
                  <c:v>0.34478914000000016</c:v>
                </c:pt>
                <c:pt idx="10">
                  <c:v>0.34449130999999994</c:v>
                </c:pt>
                <c:pt idx="11">
                  <c:v>0.34430051</c:v>
                </c:pt>
                <c:pt idx="12">
                  <c:v>0.34419738999999988</c:v>
                </c:pt>
                <c:pt idx="13">
                  <c:v>0.34390314000000005</c:v>
                </c:pt>
                <c:pt idx="14">
                  <c:v>0.34350324999999998</c:v>
                </c:pt>
                <c:pt idx="15">
                  <c:v>0.34330942999999997</c:v>
                </c:pt>
                <c:pt idx="16">
                  <c:v>0.34270941999999993</c:v>
                </c:pt>
                <c:pt idx="17">
                  <c:v>0.34271078999999988</c:v>
                </c:pt>
                <c:pt idx="18">
                  <c:v>0.34250807999999999</c:v>
                </c:pt>
              </c:numCache>
            </c:numRef>
          </c:val>
          <c:extLst>
            <c:ext xmlns:c16="http://schemas.microsoft.com/office/drawing/2014/chart" uri="{C3380CC4-5D6E-409C-BE32-E72D297353CC}">
              <c16:uniqueId val="{00000001-B5A9-42FE-834D-B4782D1A6631}"/>
            </c:ext>
          </c:extLst>
        </c:ser>
        <c:dLbls>
          <c:showLegendKey val="0"/>
          <c:showVal val="0"/>
          <c:showCatName val="0"/>
          <c:showSerName val="0"/>
          <c:showPercent val="0"/>
          <c:showBubbleSize val="0"/>
        </c:dLbls>
        <c:gapWidth val="150"/>
        <c:overlap val="100"/>
        <c:axId val="514429984"/>
        <c:axId val="514432280"/>
      </c:barChart>
      <c:catAx>
        <c:axId val="51442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514432280"/>
        <c:crosses val="autoZero"/>
        <c:auto val="1"/>
        <c:lblAlgn val="ctr"/>
        <c:lblOffset val="100"/>
        <c:noMultiLvlLbl val="0"/>
      </c:catAx>
      <c:valAx>
        <c:axId val="514432280"/>
        <c:scaling>
          <c:orientation val="minMax"/>
        </c:scaling>
        <c:delete val="1"/>
        <c:axPos val="l"/>
        <c:numFmt formatCode="0.00%" sourceLinked="1"/>
        <c:majorTickMark val="none"/>
        <c:minorTickMark val="none"/>
        <c:tickLblPos val="nextTo"/>
        <c:crossAx val="5144299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6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6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882114980519271"/>
          <c:y val="1.3025668036933996E-2"/>
          <c:w val="0.80561568268456463"/>
          <c:h val="0.68263800641667716"/>
        </c:manualLayout>
      </c:layout>
      <c:barChart>
        <c:barDir val="col"/>
        <c:grouping val="stacked"/>
        <c:varyColors val="0"/>
        <c:ser>
          <c:idx val="0"/>
          <c:order val="0"/>
          <c:tx>
            <c:strRef>
              <c:f>Sheet1!$B$1</c:f>
              <c:strCache>
                <c:ptCount val="1"/>
                <c:pt idx="0">
                  <c:v>Gardening &amp; Horticulture</c:v>
                </c:pt>
              </c:strCache>
            </c:strRef>
          </c:tx>
          <c:spPr>
            <a:solidFill>
              <a:schemeClr val="accent1"/>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Sheet1!$B$2:$B$20</c:f>
              <c:numCache>
                <c:formatCode>0.00%</c:formatCode>
                <c:ptCount val="19"/>
                <c:pt idx="0">
                  <c:v>0.1502</c:v>
                </c:pt>
                <c:pt idx="1">
                  <c:v>0.15029999999999999</c:v>
                </c:pt>
                <c:pt idx="2">
                  <c:v>0.15039999999999998</c:v>
                </c:pt>
                <c:pt idx="3">
                  <c:v>0.1507</c:v>
                </c:pt>
                <c:pt idx="4">
                  <c:v>0.15099999999999997</c:v>
                </c:pt>
                <c:pt idx="5">
                  <c:v>0.15110000000000001</c:v>
                </c:pt>
                <c:pt idx="6">
                  <c:v>0.15139999999999998</c:v>
                </c:pt>
                <c:pt idx="7">
                  <c:v>0.15129999999999999</c:v>
                </c:pt>
                <c:pt idx="8">
                  <c:v>0.15160000000000001</c:v>
                </c:pt>
                <c:pt idx="9">
                  <c:v>0.1517</c:v>
                </c:pt>
                <c:pt idx="10">
                  <c:v>0.15149999999999997</c:v>
                </c:pt>
                <c:pt idx="11">
                  <c:v>0.15189999999999998</c:v>
                </c:pt>
                <c:pt idx="12">
                  <c:v>0.15179999999999999</c:v>
                </c:pt>
                <c:pt idx="13">
                  <c:v>0.15210000000000001</c:v>
                </c:pt>
                <c:pt idx="14">
                  <c:v>0.1522</c:v>
                </c:pt>
                <c:pt idx="15">
                  <c:v>0.15239999999999998</c:v>
                </c:pt>
                <c:pt idx="16">
                  <c:v>0.15229999999999999</c:v>
                </c:pt>
                <c:pt idx="17">
                  <c:v>0.15249999999999997</c:v>
                </c:pt>
                <c:pt idx="18">
                  <c:v>0.15239999999999998</c:v>
                </c:pt>
              </c:numCache>
            </c:numRef>
          </c:val>
          <c:extLst>
            <c:ext xmlns:c16="http://schemas.microsoft.com/office/drawing/2014/chart" uri="{C3380CC4-5D6E-409C-BE32-E72D297353CC}">
              <c16:uniqueId val="{00000002-46BB-4EC3-BE26-A705C3137079}"/>
            </c:ext>
          </c:extLst>
        </c:ser>
        <c:ser>
          <c:idx val="1"/>
          <c:order val="1"/>
          <c:tx>
            <c:strRef>
              <c:f>Sheet1!$C$1</c:f>
              <c:strCache>
                <c:ptCount val="1"/>
                <c:pt idx="0">
                  <c:v>Foliage Crops</c:v>
                </c:pt>
              </c:strCache>
            </c:strRef>
          </c:tx>
          <c:spPr>
            <a:solidFill>
              <a:schemeClr val="accent3"/>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Sheet1!$C$2:$C$20</c:f>
              <c:numCache>
                <c:formatCode>0.00%</c:formatCode>
                <c:ptCount val="19"/>
                <c:pt idx="0">
                  <c:v>0.21839999999999998</c:v>
                </c:pt>
                <c:pt idx="1">
                  <c:v>0.21870000000000001</c:v>
                </c:pt>
                <c:pt idx="2">
                  <c:v>0.21860000000000002</c:v>
                </c:pt>
                <c:pt idx="3">
                  <c:v>0.21889999999999998</c:v>
                </c:pt>
                <c:pt idx="4">
                  <c:v>0.21860000000000002</c:v>
                </c:pt>
                <c:pt idx="5">
                  <c:v>0.21879999999999999</c:v>
                </c:pt>
                <c:pt idx="6">
                  <c:v>0.21900000000000003</c:v>
                </c:pt>
                <c:pt idx="7">
                  <c:v>0.21929999999999999</c:v>
                </c:pt>
                <c:pt idx="8">
                  <c:v>0.21950000000000003</c:v>
                </c:pt>
                <c:pt idx="9">
                  <c:v>0.21939999999999998</c:v>
                </c:pt>
                <c:pt idx="10">
                  <c:v>0.21970000000000001</c:v>
                </c:pt>
                <c:pt idx="11">
                  <c:v>0.21960000000000002</c:v>
                </c:pt>
                <c:pt idx="12">
                  <c:v>0.21950000000000003</c:v>
                </c:pt>
                <c:pt idx="13">
                  <c:v>0.21929999999999999</c:v>
                </c:pt>
                <c:pt idx="14">
                  <c:v>0.21920000000000001</c:v>
                </c:pt>
                <c:pt idx="15">
                  <c:v>0.21889999999999998</c:v>
                </c:pt>
                <c:pt idx="16">
                  <c:v>0.21870000000000001</c:v>
                </c:pt>
                <c:pt idx="17">
                  <c:v>0.21850000000000003</c:v>
                </c:pt>
                <c:pt idx="18">
                  <c:v>0.21860000000000002</c:v>
                </c:pt>
              </c:numCache>
            </c:numRef>
          </c:val>
          <c:extLst>
            <c:ext xmlns:c16="http://schemas.microsoft.com/office/drawing/2014/chart" uri="{C3380CC4-5D6E-409C-BE32-E72D297353CC}">
              <c16:uniqueId val="{00000003-46BB-4EC3-BE26-A705C3137079}"/>
            </c:ext>
          </c:extLst>
        </c:ser>
        <c:ser>
          <c:idx val="2"/>
          <c:order val="2"/>
          <c:tx>
            <c:strRef>
              <c:f>Sheet1!$D$1</c:f>
              <c:strCache>
                <c:ptCount val="1"/>
                <c:pt idx="0">
                  <c:v>Fruits &amp; Vegetable</c:v>
                </c:pt>
              </c:strCache>
            </c:strRef>
          </c:tx>
          <c:spPr>
            <a:solidFill>
              <a:schemeClr val="accent5"/>
            </a:solidFill>
            <a:ln>
              <a:noFill/>
            </a:ln>
            <a:effectLst/>
          </c:spPr>
          <c:invertIfNegative val="0"/>
          <c:val>
            <c:numRef>
              <c:f>Sheet1!$D$2:$D$20</c:f>
              <c:numCache>
                <c:formatCode>0.00%</c:formatCode>
                <c:ptCount val="19"/>
                <c:pt idx="0">
                  <c:v>0.2462</c:v>
                </c:pt>
                <c:pt idx="1">
                  <c:v>0.2465</c:v>
                </c:pt>
                <c:pt idx="2">
                  <c:v>0.24659999999999999</c:v>
                </c:pt>
                <c:pt idx="3">
                  <c:v>0.24670999999999998</c:v>
                </c:pt>
                <c:pt idx="4">
                  <c:v>0.24679999999999999</c:v>
                </c:pt>
                <c:pt idx="5">
                  <c:v>0.247</c:v>
                </c:pt>
                <c:pt idx="6">
                  <c:v>0.2472</c:v>
                </c:pt>
                <c:pt idx="7">
                  <c:v>0.24709999999999999</c:v>
                </c:pt>
                <c:pt idx="8">
                  <c:v>0.24739999999999998</c:v>
                </c:pt>
                <c:pt idx="9">
                  <c:v>0.24729999999999999</c:v>
                </c:pt>
                <c:pt idx="10">
                  <c:v>0.2475</c:v>
                </c:pt>
                <c:pt idx="11">
                  <c:v>0.24759999999999999</c:v>
                </c:pt>
                <c:pt idx="12">
                  <c:v>0.24789999999999998</c:v>
                </c:pt>
                <c:pt idx="13">
                  <c:v>0.248</c:v>
                </c:pt>
                <c:pt idx="14">
                  <c:v>0.24829999999999999</c:v>
                </c:pt>
                <c:pt idx="15">
                  <c:v>0.2485</c:v>
                </c:pt>
                <c:pt idx="16">
                  <c:v>0.24839999999999998</c:v>
                </c:pt>
                <c:pt idx="17">
                  <c:v>0.24859999999999999</c:v>
                </c:pt>
                <c:pt idx="18">
                  <c:v>0.24879999999999999</c:v>
                </c:pt>
              </c:numCache>
            </c:numRef>
          </c:val>
          <c:extLst>
            <c:ext xmlns:c16="http://schemas.microsoft.com/office/drawing/2014/chart" uri="{C3380CC4-5D6E-409C-BE32-E72D297353CC}">
              <c16:uniqueId val="{00000001-46BB-4EC3-BE26-A705C3137079}"/>
            </c:ext>
          </c:extLst>
        </c:ser>
        <c:ser>
          <c:idx val="3"/>
          <c:order val="3"/>
          <c:tx>
            <c:strRef>
              <c:f>Sheet1!$E$1</c:f>
              <c:strCache>
                <c:ptCount val="1"/>
                <c:pt idx="0">
                  <c:v>Field &amp; Cash Crops</c:v>
                </c:pt>
              </c:strCache>
            </c:strRef>
          </c:tx>
          <c:spPr>
            <a:solidFill>
              <a:schemeClr val="accent1">
                <a:lumMod val="60000"/>
              </a:schemeClr>
            </a:solidFill>
            <a:ln>
              <a:noFill/>
            </a:ln>
            <a:effectLst/>
          </c:spPr>
          <c:invertIfNegative val="0"/>
          <c:val>
            <c:numRef>
              <c:f>Sheet1!$E$2:$E$20</c:f>
              <c:numCache>
                <c:formatCode>0.00%</c:formatCode>
                <c:ptCount val="19"/>
                <c:pt idx="0">
                  <c:v>0.38519999999999999</c:v>
                </c:pt>
                <c:pt idx="1">
                  <c:v>0.38450000000000006</c:v>
                </c:pt>
                <c:pt idx="2">
                  <c:v>0.38440000000000007</c:v>
                </c:pt>
                <c:pt idx="3">
                  <c:v>0.38369000000000009</c:v>
                </c:pt>
                <c:pt idx="4">
                  <c:v>0.38360000000000005</c:v>
                </c:pt>
                <c:pt idx="5">
                  <c:v>0.3831</c:v>
                </c:pt>
                <c:pt idx="6">
                  <c:v>0.38239999999999996</c:v>
                </c:pt>
                <c:pt idx="7">
                  <c:v>0.38230000000000008</c:v>
                </c:pt>
                <c:pt idx="8">
                  <c:v>0.38149999999999995</c:v>
                </c:pt>
                <c:pt idx="9">
                  <c:v>0.38160000000000005</c:v>
                </c:pt>
                <c:pt idx="10">
                  <c:v>0.38129999999999997</c:v>
                </c:pt>
                <c:pt idx="11">
                  <c:v>0.38090000000000002</c:v>
                </c:pt>
                <c:pt idx="12">
                  <c:v>0.38080000000000003</c:v>
                </c:pt>
                <c:pt idx="13">
                  <c:v>0.38060000000000005</c:v>
                </c:pt>
                <c:pt idx="14">
                  <c:v>0.38029999999999997</c:v>
                </c:pt>
                <c:pt idx="15">
                  <c:v>0.38020000000000009</c:v>
                </c:pt>
                <c:pt idx="16">
                  <c:v>0.38060000000000005</c:v>
                </c:pt>
                <c:pt idx="17">
                  <c:v>0.38040000000000007</c:v>
                </c:pt>
                <c:pt idx="18">
                  <c:v>0.38019999999999998</c:v>
                </c:pt>
              </c:numCache>
            </c:numRef>
          </c:val>
          <c:extLst>
            <c:ext xmlns:c16="http://schemas.microsoft.com/office/drawing/2014/chart" uri="{C3380CC4-5D6E-409C-BE32-E72D297353CC}">
              <c16:uniqueId val="{00000000-46BB-4EC3-BE26-A705C3137079}"/>
            </c:ext>
          </c:extLst>
        </c:ser>
        <c:dLbls>
          <c:showLegendKey val="0"/>
          <c:showVal val="0"/>
          <c:showCatName val="0"/>
          <c:showSerName val="0"/>
          <c:showPercent val="0"/>
          <c:showBubbleSize val="0"/>
        </c:dLbls>
        <c:gapWidth val="150"/>
        <c:overlap val="100"/>
        <c:axId val="514429984"/>
        <c:axId val="514432280"/>
      </c:barChart>
      <c:catAx>
        <c:axId val="51442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514432280"/>
        <c:crosses val="autoZero"/>
        <c:auto val="1"/>
        <c:lblAlgn val="ctr"/>
        <c:lblOffset val="100"/>
        <c:noMultiLvlLbl val="0"/>
      </c:catAx>
      <c:valAx>
        <c:axId val="514432280"/>
        <c:scaling>
          <c:orientation val="minMax"/>
        </c:scaling>
        <c:delete val="1"/>
        <c:axPos val="l"/>
        <c:numFmt formatCode="0.00%" sourceLinked="1"/>
        <c:majorTickMark val="none"/>
        <c:minorTickMark val="none"/>
        <c:tickLblPos val="nextTo"/>
        <c:crossAx val="5144299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6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6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3.8061143033067152E-2"/>
          <c:y val="0.29518560161194263"/>
          <c:w val="0.92387771393386575"/>
          <c:h val="0.46800930280883973"/>
        </c:manualLayout>
      </c:layout>
      <c:barChart>
        <c:barDir val="col"/>
        <c:grouping val="clustered"/>
        <c:varyColors val="0"/>
        <c:ser>
          <c:idx val="0"/>
          <c:order val="0"/>
          <c:tx>
            <c:strRef>
              <c:f>Sheet1!$B$1</c:f>
              <c:strCache>
                <c:ptCount val="1"/>
                <c:pt idx="0">
                  <c:v>Column1</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2017</c:v>
                </c:pt>
                <c:pt idx="1">
                  <c:v>2023F</c:v>
                </c:pt>
              </c:strCache>
            </c:strRef>
          </c:cat>
          <c:val>
            <c:numRef>
              <c:f>Sheet1!$B$2:$B$3</c:f>
              <c:numCache>
                <c:formatCode>0.00</c:formatCode>
                <c:ptCount val="2"/>
                <c:pt idx="0">
                  <c:v>3.1</c:v>
                </c:pt>
                <c:pt idx="1">
                  <c:v>4</c:v>
                </c:pt>
              </c:numCache>
            </c:numRef>
          </c:val>
          <c:extLst>
            <c:ext xmlns:c16="http://schemas.microsoft.com/office/drawing/2014/chart" uri="{C3380CC4-5D6E-409C-BE32-E72D297353CC}">
              <c16:uniqueId val="{00000000-EBC4-4DC5-88A5-2577C44B8AF5}"/>
            </c:ext>
          </c:extLst>
        </c:ser>
        <c:dLbls>
          <c:showLegendKey val="0"/>
          <c:showVal val="1"/>
          <c:showCatName val="0"/>
          <c:showSerName val="0"/>
          <c:showPercent val="0"/>
          <c:showBubbleSize val="0"/>
        </c:dLbls>
        <c:gapWidth val="150"/>
        <c:overlap val="-25"/>
        <c:axId val="293140863"/>
        <c:axId val="1240644095"/>
      </c:barChart>
      <c:catAx>
        <c:axId val="293140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1240644095"/>
        <c:crosses val="autoZero"/>
        <c:auto val="1"/>
        <c:lblAlgn val="ctr"/>
        <c:lblOffset val="100"/>
        <c:noMultiLvlLbl val="0"/>
      </c:catAx>
      <c:valAx>
        <c:axId val="1240644095"/>
        <c:scaling>
          <c:orientation val="minMax"/>
        </c:scaling>
        <c:delete val="1"/>
        <c:axPos val="l"/>
        <c:numFmt formatCode="0.00" sourceLinked="1"/>
        <c:majorTickMark val="none"/>
        <c:minorTickMark val="none"/>
        <c:tickLblPos val="nextTo"/>
        <c:crossAx val="2931408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rgbClr val="002060"/>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131080553981976"/>
          <c:y val="0"/>
          <c:w val="0.74989047791810814"/>
          <c:h val="0.73496710362962969"/>
        </c:manualLayout>
      </c:layout>
      <c:barChart>
        <c:barDir val="col"/>
        <c:grouping val="stacked"/>
        <c:varyColors val="0"/>
        <c:ser>
          <c:idx val="2"/>
          <c:order val="0"/>
          <c:tx>
            <c:strRef>
              <c:f>Sheet1!$D$1</c:f>
              <c:strCache>
                <c:ptCount val="1"/>
                <c:pt idx="0">
                  <c:v>Potassium Sulphate (0-0-50)</c:v>
                </c:pt>
              </c:strCache>
            </c:strRef>
          </c:tx>
          <c:spPr>
            <a:solidFill>
              <a:schemeClr val="accent5"/>
            </a:solidFill>
            <a:ln>
              <a:noFill/>
            </a:ln>
            <a:effectLst/>
          </c:spPr>
          <c:invertIfNegative val="0"/>
          <c:val>
            <c:numRef>
              <c:f>Sheet1!$D$2:$D$20</c:f>
              <c:numCache>
                <c:formatCode>0.00%</c:formatCode>
                <c:ptCount val="19"/>
                <c:pt idx="0">
                  <c:v>7.7836720000000012E-2</c:v>
                </c:pt>
                <c:pt idx="1">
                  <c:v>6.7334330000000012E-2</c:v>
                </c:pt>
                <c:pt idx="2">
                  <c:v>6.6034540000000003E-2</c:v>
                </c:pt>
                <c:pt idx="3">
                  <c:v>6.4940199999999976E-2</c:v>
                </c:pt>
                <c:pt idx="4">
                  <c:v>6.3844200000000004E-2</c:v>
                </c:pt>
                <c:pt idx="5">
                  <c:v>6.2244099999999997E-2</c:v>
                </c:pt>
                <c:pt idx="6">
                  <c:v>6.1651400000000002E-2</c:v>
                </c:pt>
                <c:pt idx="7">
                  <c:v>6.0556309999999995E-2</c:v>
                </c:pt>
                <c:pt idx="8">
                  <c:v>5.9454979999999977E-2</c:v>
                </c:pt>
                <c:pt idx="9">
                  <c:v>5.8358019999999983E-2</c:v>
                </c:pt>
                <c:pt idx="10">
                  <c:v>5.7359869999999979E-2</c:v>
                </c:pt>
                <c:pt idx="11">
                  <c:v>5.6266769999999987E-2</c:v>
                </c:pt>
                <c:pt idx="12">
                  <c:v>5.6567499999999979E-2</c:v>
                </c:pt>
                <c:pt idx="13">
                  <c:v>5.6773649999999995E-2</c:v>
                </c:pt>
                <c:pt idx="14">
                  <c:v>5.6873839999999974E-2</c:v>
                </c:pt>
                <c:pt idx="15">
                  <c:v>5.7081069999999991E-2</c:v>
                </c:pt>
                <c:pt idx="16">
                  <c:v>5.7384229999999981E-2</c:v>
                </c:pt>
                <c:pt idx="17">
                  <c:v>5.7686640000000011E-2</c:v>
                </c:pt>
                <c:pt idx="18">
                  <c:v>5.799101999999997E-2</c:v>
                </c:pt>
              </c:numCache>
            </c:numRef>
          </c:val>
          <c:extLst>
            <c:ext xmlns:c16="http://schemas.microsoft.com/office/drawing/2014/chart" uri="{C3380CC4-5D6E-409C-BE32-E72D297353CC}">
              <c16:uniqueId val="{00000000-D0C5-4519-B748-381D1C573219}"/>
            </c:ext>
          </c:extLst>
        </c:ser>
        <c:ser>
          <c:idx val="4"/>
          <c:order val="1"/>
          <c:tx>
            <c:strRef>
              <c:f>Sheet1!$F$1</c:f>
              <c:strCache>
                <c:ptCount val="1"/>
                <c:pt idx="0">
                  <c:v>Mono Potassium Phosphate (0- 52-34)</c:v>
                </c:pt>
              </c:strCache>
            </c:strRef>
          </c:tx>
          <c:spPr>
            <a:solidFill>
              <a:schemeClr val="accent3">
                <a:lumMod val="60000"/>
              </a:schemeClr>
            </a:solidFill>
            <a:ln>
              <a:noFill/>
            </a:ln>
            <a:effectLst/>
          </c:spPr>
          <c:invertIfNegative val="0"/>
          <c:val>
            <c:numRef>
              <c:f>Sheet1!$F$2:$F$20</c:f>
              <c:numCache>
                <c:formatCode>0.00%</c:formatCode>
                <c:ptCount val="19"/>
                <c:pt idx="0">
                  <c:v>9.3714170000000013E-2</c:v>
                </c:pt>
                <c:pt idx="1">
                  <c:v>0.10331833000000012</c:v>
                </c:pt>
                <c:pt idx="2">
                  <c:v>0.10491208999999999</c:v>
                </c:pt>
                <c:pt idx="3">
                  <c:v>0.10640835000000012</c:v>
                </c:pt>
                <c:pt idx="4">
                  <c:v>0.10800655000000001</c:v>
                </c:pt>
                <c:pt idx="5">
                  <c:v>0.10970259999999998</c:v>
                </c:pt>
                <c:pt idx="6">
                  <c:v>0.11139470000000004</c:v>
                </c:pt>
                <c:pt idx="7">
                  <c:v>0.11289096000000014</c:v>
                </c:pt>
                <c:pt idx="8">
                  <c:v>0.11449283000000017</c:v>
                </c:pt>
                <c:pt idx="9">
                  <c:v>0.11628471999999994</c:v>
                </c:pt>
                <c:pt idx="10">
                  <c:v>0.1178868700000001</c:v>
                </c:pt>
                <c:pt idx="11">
                  <c:v>0.1197811200000001</c:v>
                </c:pt>
                <c:pt idx="12">
                  <c:v>0.11997890000000011</c:v>
                </c:pt>
                <c:pt idx="13">
                  <c:v>0.12027315000000006</c:v>
                </c:pt>
                <c:pt idx="14">
                  <c:v>0.12067724000000003</c:v>
                </c:pt>
                <c:pt idx="15">
                  <c:v>0.12077142000000003</c:v>
                </c:pt>
                <c:pt idx="16">
                  <c:v>0.12116948000000013</c:v>
                </c:pt>
                <c:pt idx="17">
                  <c:v>0.12126754000000012</c:v>
                </c:pt>
                <c:pt idx="18">
                  <c:v>0.12156137000000009</c:v>
                </c:pt>
              </c:numCache>
            </c:numRef>
          </c:val>
          <c:extLst>
            <c:ext xmlns:c16="http://schemas.microsoft.com/office/drawing/2014/chart" uri="{C3380CC4-5D6E-409C-BE32-E72D297353CC}">
              <c16:uniqueId val="{00000001-D0C5-4519-B748-381D1C573219}"/>
            </c:ext>
          </c:extLst>
        </c:ser>
        <c:ser>
          <c:idx val="1"/>
          <c:order val="2"/>
          <c:tx>
            <c:strRef>
              <c:f>Sheet1!$C$1</c:f>
              <c:strCache>
                <c:ptCount val="1"/>
                <c:pt idx="0">
                  <c:v>Potassium Nitrate (13-0-45)</c:v>
                </c:pt>
              </c:strCache>
            </c:strRef>
          </c:tx>
          <c:spPr>
            <a:solidFill>
              <a:schemeClr val="accent3"/>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Sheet1!$C$2:$C$20</c:f>
              <c:numCache>
                <c:formatCode>0.00%</c:formatCode>
                <c:ptCount val="19"/>
                <c:pt idx="0">
                  <c:v>0.13714738000000001</c:v>
                </c:pt>
                <c:pt idx="1">
                  <c:v>0.12574896000000002</c:v>
                </c:pt>
                <c:pt idx="2">
                  <c:v>0.12624857</c:v>
                </c:pt>
                <c:pt idx="3">
                  <c:v>0.12694456999999998</c:v>
                </c:pt>
                <c:pt idx="4">
                  <c:v>0.12774180000000002</c:v>
                </c:pt>
                <c:pt idx="5">
                  <c:v>0.12824143000000002</c:v>
                </c:pt>
                <c:pt idx="6">
                  <c:v>0.12903629000000003</c:v>
                </c:pt>
                <c:pt idx="7">
                  <c:v>0.12953273000000001</c:v>
                </c:pt>
                <c:pt idx="8">
                  <c:v>0.13013385000000002</c:v>
                </c:pt>
                <c:pt idx="9">
                  <c:v>0.13083146000000001</c:v>
                </c:pt>
                <c:pt idx="10">
                  <c:v>0.13163037999999999</c:v>
                </c:pt>
                <c:pt idx="11">
                  <c:v>0.13222548000000001</c:v>
                </c:pt>
                <c:pt idx="12">
                  <c:v>0.13252513000000002</c:v>
                </c:pt>
                <c:pt idx="13">
                  <c:v>0.13292066999999996</c:v>
                </c:pt>
                <c:pt idx="14">
                  <c:v>0.13322081999999999</c:v>
                </c:pt>
                <c:pt idx="15">
                  <c:v>0.13331580999999998</c:v>
                </c:pt>
                <c:pt idx="16">
                  <c:v>0.1336137</c:v>
                </c:pt>
                <c:pt idx="17">
                  <c:v>0.13371203000000001</c:v>
                </c:pt>
                <c:pt idx="18">
                  <c:v>0.13350910999999999</c:v>
                </c:pt>
              </c:numCache>
            </c:numRef>
          </c:val>
          <c:extLst>
            <c:ext xmlns:c16="http://schemas.microsoft.com/office/drawing/2014/chart" uri="{C3380CC4-5D6E-409C-BE32-E72D297353CC}">
              <c16:uniqueId val="{00000002-D0C5-4519-B748-381D1C573219}"/>
            </c:ext>
          </c:extLst>
        </c:ser>
        <c:ser>
          <c:idx val="3"/>
          <c:order val="3"/>
          <c:tx>
            <c:strRef>
              <c:f>Sheet1!$E$1</c:f>
              <c:strCache>
                <c:ptCount val="1"/>
                <c:pt idx="0">
                  <c:v>Mono Ammonium Phosphate (12-61-0)</c:v>
                </c:pt>
              </c:strCache>
            </c:strRef>
          </c:tx>
          <c:spPr>
            <a:solidFill>
              <a:schemeClr val="accent1">
                <a:lumMod val="60000"/>
              </a:schemeClr>
            </a:solidFill>
            <a:ln>
              <a:noFill/>
            </a:ln>
            <a:effectLst/>
          </c:spPr>
          <c:invertIfNegative val="0"/>
          <c:val>
            <c:numRef>
              <c:f>Sheet1!$E$2:$E$20</c:f>
              <c:numCache>
                <c:formatCode>0.00%</c:formatCode>
                <c:ptCount val="19"/>
                <c:pt idx="0">
                  <c:v>0.30037032000000002</c:v>
                </c:pt>
                <c:pt idx="1">
                  <c:v>0.30516872000000006</c:v>
                </c:pt>
                <c:pt idx="2">
                  <c:v>0.30576940999999996</c:v>
                </c:pt>
                <c:pt idx="3">
                  <c:v>0.30657204999999998</c:v>
                </c:pt>
                <c:pt idx="4">
                  <c:v>0.30687386</c:v>
                </c:pt>
                <c:pt idx="5">
                  <c:v>0.30457388999999996</c:v>
                </c:pt>
                <c:pt idx="6">
                  <c:v>0.30347774999999999</c:v>
                </c:pt>
                <c:pt idx="7">
                  <c:v>0.30178000999999993</c:v>
                </c:pt>
                <c:pt idx="8">
                  <c:v>0.30117945000000007</c:v>
                </c:pt>
                <c:pt idx="9">
                  <c:v>0.30008146000000002</c:v>
                </c:pt>
                <c:pt idx="10">
                  <c:v>0.29898209999999992</c:v>
                </c:pt>
                <c:pt idx="11">
                  <c:v>0.29778546</c:v>
                </c:pt>
                <c:pt idx="12">
                  <c:v>0.29708623000000001</c:v>
                </c:pt>
                <c:pt idx="13">
                  <c:v>0.29648920999999995</c:v>
                </c:pt>
                <c:pt idx="14">
                  <c:v>0.29608901999999998</c:v>
                </c:pt>
                <c:pt idx="15">
                  <c:v>0.29589265000000003</c:v>
                </c:pt>
                <c:pt idx="16">
                  <c:v>0.29549424000000002</c:v>
                </c:pt>
                <c:pt idx="17">
                  <c:v>0.29499544999999999</c:v>
                </c:pt>
                <c:pt idx="18">
                  <c:v>0.29479814999999993</c:v>
                </c:pt>
              </c:numCache>
            </c:numRef>
          </c:val>
          <c:extLst>
            <c:ext xmlns:c16="http://schemas.microsoft.com/office/drawing/2014/chart" uri="{C3380CC4-5D6E-409C-BE32-E72D297353CC}">
              <c16:uniqueId val="{00000003-D0C5-4519-B748-381D1C573219}"/>
            </c:ext>
          </c:extLst>
        </c:ser>
        <c:ser>
          <c:idx val="0"/>
          <c:order val="4"/>
          <c:tx>
            <c:strRef>
              <c:f>Sheet1!$B$1</c:f>
              <c:strCache>
                <c:ptCount val="1"/>
                <c:pt idx="0">
                  <c:v>Calcium Nitrate (15.5-0-0-19)</c:v>
                </c:pt>
              </c:strCache>
            </c:strRef>
          </c:tx>
          <c:spPr>
            <a:solidFill>
              <a:schemeClr val="accent1"/>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Sheet1!$B$2:$B$20</c:f>
              <c:numCache>
                <c:formatCode>0.00%</c:formatCode>
                <c:ptCount val="19"/>
                <c:pt idx="0">
                  <c:v>0.39093141000000003</c:v>
                </c:pt>
                <c:pt idx="1">
                  <c:v>0.39842965999999996</c:v>
                </c:pt>
                <c:pt idx="2">
                  <c:v>0.3970353900000001</c:v>
                </c:pt>
                <c:pt idx="3">
                  <c:v>0.39513482999999999</c:v>
                </c:pt>
                <c:pt idx="4">
                  <c:v>0.39353359000000004</c:v>
                </c:pt>
                <c:pt idx="5">
                  <c:v>0.39523797999999999</c:v>
                </c:pt>
                <c:pt idx="6">
                  <c:v>0.39443985999999981</c:v>
                </c:pt>
                <c:pt idx="7">
                  <c:v>0.39523998999999993</c:v>
                </c:pt>
                <c:pt idx="8">
                  <c:v>0.3947388899999999</c:v>
                </c:pt>
                <c:pt idx="9">
                  <c:v>0.39444434000000017</c:v>
                </c:pt>
                <c:pt idx="10">
                  <c:v>0.39414077999999986</c:v>
                </c:pt>
                <c:pt idx="11">
                  <c:v>0.39394116999999995</c:v>
                </c:pt>
                <c:pt idx="12">
                  <c:v>0.39384223999999984</c:v>
                </c:pt>
                <c:pt idx="13">
                  <c:v>0.39354331999999997</c:v>
                </c:pt>
                <c:pt idx="14">
                  <c:v>0.39313907999999992</c:v>
                </c:pt>
                <c:pt idx="15">
                  <c:v>0.39293905000000001</c:v>
                </c:pt>
                <c:pt idx="16">
                  <c:v>0.39233834999999989</c:v>
                </c:pt>
                <c:pt idx="17">
                  <c:v>0.3923383399999999</c:v>
                </c:pt>
                <c:pt idx="18">
                  <c:v>0.39214034999999986</c:v>
                </c:pt>
              </c:numCache>
            </c:numRef>
          </c:val>
          <c:extLst>
            <c:ext xmlns:c16="http://schemas.microsoft.com/office/drawing/2014/chart" uri="{C3380CC4-5D6E-409C-BE32-E72D297353CC}">
              <c16:uniqueId val="{00000004-D0C5-4519-B748-381D1C573219}"/>
            </c:ext>
          </c:extLst>
        </c:ser>
        <c:dLbls>
          <c:showLegendKey val="0"/>
          <c:showVal val="0"/>
          <c:showCatName val="0"/>
          <c:showSerName val="0"/>
          <c:showPercent val="0"/>
          <c:showBubbleSize val="0"/>
        </c:dLbls>
        <c:gapWidth val="150"/>
        <c:overlap val="100"/>
        <c:axId val="514429984"/>
        <c:axId val="514432280"/>
      </c:barChart>
      <c:catAx>
        <c:axId val="51442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514432280"/>
        <c:crosses val="autoZero"/>
        <c:auto val="1"/>
        <c:lblAlgn val="ctr"/>
        <c:lblOffset val="100"/>
        <c:noMultiLvlLbl val="0"/>
      </c:catAx>
      <c:valAx>
        <c:axId val="514432280"/>
        <c:scaling>
          <c:orientation val="minMax"/>
        </c:scaling>
        <c:delete val="1"/>
        <c:axPos val="l"/>
        <c:numFmt formatCode="0.00%" sourceLinked="1"/>
        <c:majorTickMark val="none"/>
        <c:minorTickMark val="none"/>
        <c:tickLblPos val="nextTo"/>
        <c:crossAx val="5144299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7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6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295533877714468"/>
          <c:y val="0"/>
          <c:w val="0.7982834188995046"/>
          <c:h val="0.76470188302885989"/>
        </c:manualLayout>
      </c:layout>
      <c:barChart>
        <c:barDir val="col"/>
        <c:grouping val="stacked"/>
        <c:varyColors val="0"/>
        <c:ser>
          <c:idx val="3"/>
          <c:order val="0"/>
          <c:tx>
            <c:strRef>
              <c:f>Sheet1!$E$1</c:f>
              <c:strCache>
                <c:ptCount val="1"/>
                <c:pt idx="0">
                  <c:v>Field &amp; Cash Crops</c:v>
                </c:pt>
              </c:strCache>
            </c:strRef>
          </c:tx>
          <c:spPr>
            <a:solidFill>
              <a:schemeClr val="accent1">
                <a:lumMod val="60000"/>
              </a:schemeClr>
            </a:solidFill>
            <a:ln>
              <a:noFill/>
            </a:ln>
            <a:effectLst/>
          </c:spPr>
          <c:invertIfNegative val="0"/>
          <c:val>
            <c:numRef>
              <c:f>Sheet1!$E$2:$E$20</c:f>
              <c:numCache>
                <c:formatCode>0.00%</c:formatCode>
                <c:ptCount val="19"/>
                <c:pt idx="0">
                  <c:v>0.10658734000000003</c:v>
                </c:pt>
                <c:pt idx="1">
                  <c:v>0.10600909000000001</c:v>
                </c:pt>
                <c:pt idx="2">
                  <c:v>0.10596984000000009</c:v>
                </c:pt>
                <c:pt idx="3">
                  <c:v>0.10526678</c:v>
                </c:pt>
                <c:pt idx="4">
                  <c:v>0.10491774000000001</c:v>
                </c:pt>
                <c:pt idx="5">
                  <c:v>0.10411570999999994</c:v>
                </c:pt>
                <c:pt idx="6">
                  <c:v>0.10313240000000003</c:v>
                </c:pt>
                <c:pt idx="7">
                  <c:v>0.10242934000000005</c:v>
                </c:pt>
                <c:pt idx="8">
                  <c:v>0.10168936999999995</c:v>
                </c:pt>
                <c:pt idx="9">
                  <c:v>0.10158634000000005</c:v>
                </c:pt>
                <c:pt idx="10">
                  <c:v>0.10078082999999995</c:v>
                </c:pt>
                <c:pt idx="11">
                  <c:v>0.10025051000000003</c:v>
                </c:pt>
                <c:pt idx="12">
                  <c:v>9.9862029999999977E-2</c:v>
                </c:pt>
                <c:pt idx="13">
                  <c:v>9.9535460000000048E-2</c:v>
                </c:pt>
                <c:pt idx="14">
                  <c:v>9.9383970000000058E-2</c:v>
                </c:pt>
                <c:pt idx="15">
                  <c:v>9.902191000000006E-2</c:v>
                </c:pt>
                <c:pt idx="16">
                  <c:v>9.9230139999999939E-2</c:v>
                </c:pt>
                <c:pt idx="17">
                  <c:v>9.9096869999999962E-2</c:v>
                </c:pt>
                <c:pt idx="18">
                  <c:v>9.9189360000000018E-2</c:v>
                </c:pt>
              </c:numCache>
            </c:numRef>
          </c:val>
          <c:extLst>
            <c:ext xmlns:c16="http://schemas.microsoft.com/office/drawing/2014/chart" uri="{C3380CC4-5D6E-409C-BE32-E72D297353CC}">
              <c16:uniqueId val="{00000001-E28A-41CC-AB0E-0D2EFD8B3DF3}"/>
            </c:ext>
          </c:extLst>
        </c:ser>
        <c:ser>
          <c:idx val="1"/>
          <c:order val="1"/>
          <c:tx>
            <c:strRef>
              <c:f>Sheet1!$C$1</c:f>
              <c:strCache>
                <c:ptCount val="1"/>
                <c:pt idx="0">
                  <c:v>Foliage Crops</c:v>
                </c:pt>
              </c:strCache>
            </c:strRef>
          </c:tx>
          <c:spPr>
            <a:solidFill>
              <a:schemeClr val="accent3"/>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Sheet1!$C$2:$C$20</c:f>
              <c:numCache>
                <c:formatCode>0.00%</c:formatCode>
                <c:ptCount val="19"/>
                <c:pt idx="0">
                  <c:v>0.24157516999999995</c:v>
                </c:pt>
                <c:pt idx="1">
                  <c:v>0.24186969000000003</c:v>
                </c:pt>
                <c:pt idx="2">
                  <c:v>0.24170042000000005</c:v>
                </c:pt>
                <c:pt idx="3">
                  <c:v>0.24201789999999995</c:v>
                </c:pt>
                <c:pt idx="4">
                  <c:v>0.24174298999999996</c:v>
                </c:pt>
                <c:pt idx="5">
                  <c:v>0.24194585999999998</c:v>
                </c:pt>
                <c:pt idx="6">
                  <c:v>0.24213438000000007</c:v>
                </c:pt>
                <c:pt idx="7">
                  <c:v>0.24245185999999999</c:v>
                </c:pt>
                <c:pt idx="8">
                  <c:v>0.24267756000000007</c:v>
                </c:pt>
                <c:pt idx="9">
                  <c:v>0.24256868999999998</c:v>
                </c:pt>
                <c:pt idx="10">
                  <c:v>0.24285646999999996</c:v>
                </c:pt>
                <c:pt idx="11">
                  <c:v>0.24276721000000004</c:v>
                </c:pt>
                <c:pt idx="12">
                  <c:v>0.24269752</c:v>
                </c:pt>
                <c:pt idx="13">
                  <c:v>0.24242216000000008</c:v>
                </c:pt>
                <c:pt idx="14">
                  <c:v>0.24231755000000002</c:v>
                </c:pt>
                <c:pt idx="15">
                  <c:v>0.24199471999999997</c:v>
                </c:pt>
                <c:pt idx="16">
                  <c:v>0.24173545000000002</c:v>
                </c:pt>
                <c:pt idx="17">
                  <c:v>0.24151061999999998</c:v>
                </c:pt>
                <c:pt idx="18">
                  <c:v>0.24157492</c:v>
                </c:pt>
              </c:numCache>
            </c:numRef>
          </c:val>
          <c:extLst>
            <c:ext xmlns:c16="http://schemas.microsoft.com/office/drawing/2014/chart" uri="{C3380CC4-5D6E-409C-BE32-E72D297353CC}">
              <c16:uniqueId val="{00000000-B5A9-42FE-834D-B4782D1A6631}"/>
            </c:ext>
          </c:extLst>
        </c:ser>
        <c:ser>
          <c:idx val="2"/>
          <c:order val="2"/>
          <c:tx>
            <c:strRef>
              <c:f>Sheet1!$D$1</c:f>
              <c:strCache>
                <c:ptCount val="1"/>
                <c:pt idx="0">
                  <c:v>Fruits &amp; Vegetable</c:v>
                </c:pt>
              </c:strCache>
            </c:strRef>
          </c:tx>
          <c:spPr>
            <a:solidFill>
              <a:schemeClr val="accent5"/>
            </a:solidFill>
            <a:ln>
              <a:noFill/>
            </a:ln>
            <a:effectLst/>
          </c:spPr>
          <c:invertIfNegative val="0"/>
          <c:val>
            <c:numRef>
              <c:f>Sheet1!$D$2:$D$20</c:f>
              <c:numCache>
                <c:formatCode>0.00%</c:formatCode>
                <c:ptCount val="19"/>
                <c:pt idx="0">
                  <c:v>0.28040698000000003</c:v>
                </c:pt>
                <c:pt idx="1">
                  <c:v>0.28060554000000004</c:v>
                </c:pt>
                <c:pt idx="2">
                  <c:v>0.28074928000000005</c:v>
                </c:pt>
                <c:pt idx="3">
                  <c:v>0.28064393999999998</c:v>
                </c:pt>
                <c:pt idx="4">
                  <c:v>0.28083244000000002</c:v>
                </c:pt>
                <c:pt idx="5">
                  <c:v>0.28123511000000001</c:v>
                </c:pt>
                <c:pt idx="6">
                  <c:v>0.28144969000000003</c:v>
                </c:pt>
                <c:pt idx="7">
                  <c:v>0.28134435000000002</c:v>
                </c:pt>
                <c:pt idx="8">
                  <c:v>0.28162853999999998</c:v>
                </c:pt>
                <c:pt idx="9">
                  <c:v>0.28154189000000002</c:v>
                </c:pt>
                <c:pt idx="10">
                  <c:v>0.2817462</c:v>
                </c:pt>
                <c:pt idx="11">
                  <c:v>0.28184661000000005</c:v>
                </c:pt>
                <c:pt idx="12">
                  <c:v>0.28213265000000004</c:v>
                </c:pt>
                <c:pt idx="13">
                  <c:v>0.28227926000000003</c:v>
                </c:pt>
                <c:pt idx="14">
                  <c:v>0.28237741000000005</c:v>
                </c:pt>
                <c:pt idx="15">
                  <c:v>0.28259588999999996</c:v>
                </c:pt>
                <c:pt idx="16">
                  <c:v>0.28272976999999999</c:v>
                </c:pt>
                <c:pt idx="17">
                  <c:v>0.28284517000000003</c:v>
                </c:pt>
                <c:pt idx="18">
                  <c:v>0.28257083999999999</c:v>
                </c:pt>
              </c:numCache>
            </c:numRef>
          </c:val>
          <c:extLst>
            <c:ext xmlns:c16="http://schemas.microsoft.com/office/drawing/2014/chart" uri="{C3380CC4-5D6E-409C-BE32-E72D297353CC}">
              <c16:uniqueId val="{00000000-E28A-41CC-AB0E-0D2EFD8B3DF3}"/>
            </c:ext>
          </c:extLst>
        </c:ser>
        <c:ser>
          <c:idx val="0"/>
          <c:order val="3"/>
          <c:tx>
            <c:strRef>
              <c:f>Sheet1!$B$1</c:f>
              <c:strCache>
                <c:ptCount val="1"/>
                <c:pt idx="0">
                  <c:v>Gardening &amp; Horticulture</c:v>
                </c:pt>
              </c:strCache>
            </c:strRef>
          </c:tx>
          <c:spPr>
            <a:solidFill>
              <a:schemeClr val="accent1"/>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Sheet1!$B$2:$B$20</c:f>
              <c:numCache>
                <c:formatCode>0.00%</c:formatCode>
                <c:ptCount val="19"/>
                <c:pt idx="0">
                  <c:v>0.37143050999999999</c:v>
                </c:pt>
                <c:pt idx="1">
                  <c:v>0.37151567999999996</c:v>
                </c:pt>
                <c:pt idx="2">
                  <c:v>0.37158045999999995</c:v>
                </c:pt>
                <c:pt idx="3">
                  <c:v>0.37207138000000001</c:v>
                </c:pt>
                <c:pt idx="4">
                  <c:v>0.37250682999999996</c:v>
                </c:pt>
                <c:pt idx="5">
                  <c:v>0.37270332</c:v>
                </c:pt>
                <c:pt idx="6">
                  <c:v>0.37328353000000003</c:v>
                </c:pt>
                <c:pt idx="7">
                  <c:v>0.37377445000000009</c:v>
                </c:pt>
                <c:pt idx="8">
                  <c:v>0.37400453</c:v>
                </c:pt>
                <c:pt idx="9">
                  <c:v>0.37430308000000007</c:v>
                </c:pt>
                <c:pt idx="10">
                  <c:v>0.37461649999999996</c:v>
                </c:pt>
                <c:pt idx="11">
                  <c:v>0.37513566999999998</c:v>
                </c:pt>
                <c:pt idx="12">
                  <c:v>0.37530780000000002</c:v>
                </c:pt>
                <c:pt idx="13">
                  <c:v>0.37576311999999995</c:v>
                </c:pt>
                <c:pt idx="14">
                  <c:v>0.37592107000000002</c:v>
                </c:pt>
                <c:pt idx="15">
                  <c:v>0.37638747999999994</c:v>
                </c:pt>
                <c:pt idx="16">
                  <c:v>0.37630463999999991</c:v>
                </c:pt>
                <c:pt idx="17">
                  <c:v>0.37654733999999995</c:v>
                </c:pt>
                <c:pt idx="18">
                  <c:v>0.37666487999999992</c:v>
                </c:pt>
              </c:numCache>
            </c:numRef>
          </c:val>
          <c:extLst>
            <c:ext xmlns:c16="http://schemas.microsoft.com/office/drawing/2014/chart" uri="{C3380CC4-5D6E-409C-BE32-E72D297353CC}">
              <c16:uniqueId val="{00000001-B5A9-42FE-834D-B4782D1A6631}"/>
            </c:ext>
          </c:extLst>
        </c:ser>
        <c:dLbls>
          <c:showLegendKey val="0"/>
          <c:showVal val="0"/>
          <c:showCatName val="0"/>
          <c:showSerName val="0"/>
          <c:showPercent val="0"/>
          <c:showBubbleSize val="0"/>
        </c:dLbls>
        <c:gapWidth val="150"/>
        <c:overlap val="100"/>
        <c:axId val="514429984"/>
        <c:axId val="514432280"/>
      </c:barChart>
      <c:catAx>
        <c:axId val="51442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514432280"/>
        <c:crosses val="autoZero"/>
        <c:auto val="1"/>
        <c:lblAlgn val="ctr"/>
        <c:lblOffset val="100"/>
        <c:noMultiLvlLbl val="0"/>
      </c:catAx>
      <c:valAx>
        <c:axId val="514432280"/>
        <c:scaling>
          <c:orientation val="minMax"/>
        </c:scaling>
        <c:delete val="1"/>
        <c:axPos val="l"/>
        <c:numFmt formatCode="0.00%" sourceLinked="1"/>
        <c:majorTickMark val="none"/>
        <c:minorTickMark val="none"/>
        <c:tickLblPos val="nextTo"/>
        <c:crossAx val="5144299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7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6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295533877714468"/>
          <c:y val="8.437694436536412E-3"/>
          <c:w val="0.80561568268456463"/>
          <c:h val="0.68263800641667716"/>
        </c:manualLayout>
      </c:layout>
      <c:barChart>
        <c:barDir val="col"/>
        <c:grouping val="stacked"/>
        <c:varyColors val="0"/>
        <c:ser>
          <c:idx val="3"/>
          <c:order val="0"/>
          <c:tx>
            <c:strRef>
              <c:f>Sheet1!$E$1</c:f>
              <c:strCache>
                <c:ptCount val="1"/>
                <c:pt idx="0">
                  <c:v>Field &amp; Cash Crops</c:v>
                </c:pt>
              </c:strCache>
            </c:strRef>
          </c:tx>
          <c:spPr>
            <a:solidFill>
              <a:schemeClr val="accent1">
                <a:lumMod val="60000"/>
              </a:schemeClr>
            </a:solidFill>
            <a:ln>
              <a:noFill/>
            </a:ln>
            <a:effectLst/>
          </c:spPr>
          <c:invertIfNegative val="0"/>
          <c:val>
            <c:numRef>
              <c:f>Sheet1!$E$2:$E$20</c:f>
              <c:numCache>
                <c:formatCode>0.00%</c:formatCode>
                <c:ptCount val="19"/>
                <c:pt idx="0">
                  <c:v>0.12318959999999998</c:v>
                </c:pt>
                <c:pt idx="1">
                  <c:v>0.12251629000000006</c:v>
                </c:pt>
                <c:pt idx="2">
                  <c:v>0.12247287000000003</c:v>
                </c:pt>
                <c:pt idx="3">
                  <c:v>0.12154724999999998</c:v>
                </c:pt>
                <c:pt idx="4">
                  <c:v>0.12130006000000004</c:v>
                </c:pt>
                <c:pt idx="5">
                  <c:v>0.12079699000000005</c:v>
                </c:pt>
                <c:pt idx="6">
                  <c:v>0.11987614999999995</c:v>
                </c:pt>
                <c:pt idx="7">
                  <c:v>0.11958199999999995</c:v>
                </c:pt>
                <c:pt idx="8">
                  <c:v>0.11884687000000001</c:v>
                </c:pt>
                <c:pt idx="9">
                  <c:v>0.11889564000000004</c:v>
                </c:pt>
                <c:pt idx="10">
                  <c:v>0.11850593000000002</c:v>
                </c:pt>
                <c:pt idx="11">
                  <c:v>0.11785978999999996</c:v>
                </c:pt>
                <c:pt idx="12">
                  <c:v>0.11779153000000001</c:v>
                </c:pt>
                <c:pt idx="13">
                  <c:v>0.11736685999999995</c:v>
                </c:pt>
                <c:pt idx="14">
                  <c:v>0.11703557999999999</c:v>
                </c:pt>
                <c:pt idx="15">
                  <c:v>0.11669588000000006</c:v>
                </c:pt>
                <c:pt idx="16">
                  <c:v>0.11699451000000002</c:v>
                </c:pt>
                <c:pt idx="17">
                  <c:v>0.11671461000000002</c:v>
                </c:pt>
                <c:pt idx="18">
                  <c:v>0.11643592999999995</c:v>
                </c:pt>
              </c:numCache>
            </c:numRef>
          </c:val>
          <c:extLst>
            <c:ext xmlns:c16="http://schemas.microsoft.com/office/drawing/2014/chart" uri="{C3380CC4-5D6E-409C-BE32-E72D297353CC}">
              <c16:uniqueId val="{00000001-E28A-41CC-AB0E-0D2EFD8B3DF3}"/>
            </c:ext>
          </c:extLst>
        </c:ser>
        <c:ser>
          <c:idx val="1"/>
          <c:order val="1"/>
          <c:tx>
            <c:strRef>
              <c:f>Sheet1!$C$1</c:f>
              <c:strCache>
                <c:ptCount val="1"/>
                <c:pt idx="0">
                  <c:v>Foliage Crops</c:v>
                </c:pt>
              </c:strCache>
            </c:strRef>
          </c:tx>
          <c:spPr>
            <a:solidFill>
              <a:schemeClr val="accent3"/>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Sheet1!$C$2:$C$20</c:f>
              <c:numCache>
                <c:formatCode>0.00%</c:formatCode>
                <c:ptCount val="19"/>
                <c:pt idx="0">
                  <c:v>0.21285303000000003</c:v>
                </c:pt>
                <c:pt idx="1">
                  <c:v>0.21314540000000004</c:v>
                </c:pt>
                <c:pt idx="2">
                  <c:v>0.21297931000000001</c:v>
                </c:pt>
                <c:pt idx="3">
                  <c:v>0.21329823000000001</c:v>
                </c:pt>
                <c:pt idx="4">
                  <c:v>0.21302393</c:v>
                </c:pt>
                <c:pt idx="5">
                  <c:v>0.21314243999999999</c:v>
                </c:pt>
                <c:pt idx="6">
                  <c:v>0.21335176</c:v>
                </c:pt>
                <c:pt idx="7">
                  <c:v>0.21365344999999999</c:v>
                </c:pt>
                <c:pt idx="8">
                  <c:v>0.21387845000000005</c:v>
                </c:pt>
                <c:pt idx="9">
                  <c:v>0.21372182000000001</c:v>
                </c:pt>
                <c:pt idx="10">
                  <c:v>0.21407732000000002</c:v>
                </c:pt>
                <c:pt idx="11">
                  <c:v>0.21399045</c:v>
                </c:pt>
                <c:pt idx="12">
                  <c:v>0.21390486</c:v>
                </c:pt>
                <c:pt idx="13">
                  <c:v>0.21370076000000005</c:v>
                </c:pt>
                <c:pt idx="14">
                  <c:v>0.21366303999999997</c:v>
                </c:pt>
                <c:pt idx="15">
                  <c:v>0.21339438999999996</c:v>
                </c:pt>
                <c:pt idx="16">
                  <c:v>0.21322206999999996</c:v>
                </c:pt>
                <c:pt idx="17">
                  <c:v>0.21303252000000006</c:v>
                </c:pt>
                <c:pt idx="18">
                  <c:v>0.21315159000000003</c:v>
                </c:pt>
              </c:numCache>
            </c:numRef>
          </c:val>
          <c:extLst>
            <c:ext xmlns:c16="http://schemas.microsoft.com/office/drawing/2014/chart" uri="{C3380CC4-5D6E-409C-BE32-E72D297353CC}">
              <c16:uniqueId val="{00000000-B5A9-42FE-834D-B4782D1A6631}"/>
            </c:ext>
          </c:extLst>
        </c:ser>
        <c:ser>
          <c:idx val="2"/>
          <c:order val="2"/>
          <c:tx>
            <c:strRef>
              <c:f>Sheet1!$D$1</c:f>
              <c:strCache>
                <c:ptCount val="1"/>
                <c:pt idx="0">
                  <c:v>Fruits &amp; Vegetable</c:v>
                </c:pt>
              </c:strCache>
            </c:strRef>
          </c:tx>
          <c:spPr>
            <a:solidFill>
              <a:schemeClr val="accent5"/>
            </a:solidFill>
            <a:ln>
              <a:noFill/>
            </a:ln>
            <a:effectLst/>
          </c:spPr>
          <c:invertIfNegative val="0"/>
          <c:val>
            <c:numRef>
              <c:f>Sheet1!$D$2:$D$20</c:f>
              <c:numCache>
                <c:formatCode>0.00%</c:formatCode>
                <c:ptCount val="19"/>
                <c:pt idx="0">
                  <c:v>0.26397566</c:v>
                </c:pt>
                <c:pt idx="1">
                  <c:v>0.26426428000000007</c:v>
                </c:pt>
                <c:pt idx="2">
                  <c:v>0.26441914999999999</c:v>
                </c:pt>
                <c:pt idx="3">
                  <c:v>0.26453003000000003</c:v>
                </c:pt>
                <c:pt idx="4">
                  <c:v>0.26461171999999999</c:v>
                </c:pt>
                <c:pt idx="5">
                  <c:v>0.26486405000000002</c:v>
                </c:pt>
                <c:pt idx="6">
                  <c:v>0.26508470999999995</c:v>
                </c:pt>
                <c:pt idx="7">
                  <c:v>0.26499398999999996</c:v>
                </c:pt>
                <c:pt idx="8">
                  <c:v>0.26527675000000006</c:v>
                </c:pt>
                <c:pt idx="9">
                  <c:v>0.26523205999999999</c:v>
                </c:pt>
                <c:pt idx="10">
                  <c:v>0.26539661999999997</c:v>
                </c:pt>
                <c:pt idx="11">
                  <c:v>0.26550703999999997</c:v>
                </c:pt>
                <c:pt idx="12">
                  <c:v>0.26580923000000001</c:v>
                </c:pt>
                <c:pt idx="13">
                  <c:v>0.26592804999999997</c:v>
                </c:pt>
                <c:pt idx="14">
                  <c:v>0.26618342</c:v>
                </c:pt>
                <c:pt idx="15">
                  <c:v>0.26638579000000001</c:v>
                </c:pt>
                <c:pt idx="16">
                  <c:v>0.26627817999999998</c:v>
                </c:pt>
                <c:pt idx="17">
                  <c:v>0.26647896999999998</c:v>
                </c:pt>
                <c:pt idx="18">
                  <c:v>0.26669148999999998</c:v>
                </c:pt>
              </c:numCache>
            </c:numRef>
          </c:val>
          <c:extLst>
            <c:ext xmlns:c16="http://schemas.microsoft.com/office/drawing/2014/chart" uri="{C3380CC4-5D6E-409C-BE32-E72D297353CC}">
              <c16:uniqueId val="{00000000-E28A-41CC-AB0E-0D2EFD8B3DF3}"/>
            </c:ext>
          </c:extLst>
        </c:ser>
        <c:ser>
          <c:idx val="0"/>
          <c:order val="3"/>
          <c:tx>
            <c:strRef>
              <c:f>Sheet1!$B$1</c:f>
              <c:strCache>
                <c:ptCount val="1"/>
                <c:pt idx="0">
                  <c:v>Gardening &amp; Horticulture</c:v>
                </c:pt>
              </c:strCache>
            </c:strRef>
          </c:tx>
          <c:spPr>
            <a:solidFill>
              <a:schemeClr val="accent1"/>
            </a:solidFill>
            <a:ln>
              <a:noFill/>
            </a:ln>
            <a:effectLst/>
          </c:spPr>
          <c:invertIfNegative val="0"/>
          <c:cat>
            <c:strRef>
              <c:f>Sheet1!$A$2:$A$20</c:f>
              <c:strCache>
                <c:ptCount val="19"/>
                <c:pt idx="0">
                  <c:v>2017</c:v>
                </c:pt>
                <c:pt idx="1">
                  <c:v>2018</c:v>
                </c:pt>
                <c:pt idx="2">
                  <c:v>2019</c:v>
                </c:pt>
                <c:pt idx="3">
                  <c:v>2020</c:v>
                </c:pt>
                <c:pt idx="4">
                  <c:v>2021</c:v>
                </c:pt>
                <c:pt idx="5">
                  <c:v>2022E</c:v>
                </c:pt>
                <c:pt idx="6">
                  <c:v>2023F</c:v>
                </c:pt>
                <c:pt idx="7">
                  <c:v>2024F</c:v>
                </c:pt>
                <c:pt idx="8">
                  <c:v>2025F</c:v>
                </c:pt>
                <c:pt idx="9">
                  <c:v>2026F</c:v>
                </c:pt>
                <c:pt idx="10">
                  <c:v>2027F</c:v>
                </c:pt>
                <c:pt idx="11">
                  <c:v>2028F</c:v>
                </c:pt>
                <c:pt idx="12">
                  <c:v>2029F</c:v>
                </c:pt>
                <c:pt idx="13">
                  <c:v>2030F</c:v>
                </c:pt>
                <c:pt idx="14">
                  <c:v>2031F</c:v>
                </c:pt>
                <c:pt idx="15">
                  <c:v>2032F</c:v>
                </c:pt>
                <c:pt idx="16">
                  <c:v>2033F</c:v>
                </c:pt>
                <c:pt idx="17">
                  <c:v>2034F</c:v>
                </c:pt>
                <c:pt idx="18">
                  <c:v>2035F</c:v>
                </c:pt>
              </c:strCache>
            </c:strRef>
          </c:cat>
          <c:val>
            <c:numRef>
              <c:f>Sheet1!$B$2:$B$20</c:f>
              <c:numCache>
                <c:formatCode>0.00%</c:formatCode>
                <c:ptCount val="19"/>
                <c:pt idx="0">
                  <c:v>0.39998170999999999</c:v>
                </c:pt>
                <c:pt idx="1">
                  <c:v>0.40007403000000014</c:v>
                </c:pt>
                <c:pt idx="2">
                  <c:v>0.40012867000000002</c:v>
                </c:pt>
                <c:pt idx="3">
                  <c:v>0.40062449000000006</c:v>
                </c:pt>
                <c:pt idx="4">
                  <c:v>0.40106428999999999</c:v>
                </c:pt>
                <c:pt idx="5">
                  <c:v>0.40119652</c:v>
                </c:pt>
                <c:pt idx="6">
                  <c:v>0.40168737999999993</c:v>
                </c:pt>
                <c:pt idx="7">
                  <c:v>0.40177056</c:v>
                </c:pt>
                <c:pt idx="8">
                  <c:v>0.40199793000000006</c:v>
                </c:pt>
                <c:pt idx="9">
                  <c:v>0.40215048000000009</c:v>
                </c:pt>
                <c:pt idx="10">
                  <c:v>0.40202012999999998</c:v>
                </c:pt>
                <c:pt idx="11">
                  <c:v>0.40264272000000001</c:v>
                </c:pt>
                <c:pt idx="12">
                  <c:v>0.40249438000000004</c:v>
                </c:pt>
                <c:pt idx="13">
                  <c:v>0.40300433000000002</c:v>
                </c:pt>
                <c:pt idx="14">
                  <c:v>0.40311796</c:v>
                </c:pt>
                <c:pt idx="15">
                  <c:v>0.40352394000000003</c:v>
                </c:pt>
                <c:pt idx="16">
                  <c:v>0.40350523999999999</c:v>
                </c:pt>
                <c:pt idx="17">
                  <c:v>0.40377390000000002</c:v>
                </c:pt>
                <c:pt idx="18">
                  <c:v>0.40372098999999995</c:v>
                </c:pt>
              </c:numCache>
            </c:numRef>
          </c:val>
          <c:extLst>
            <c:ext xmlns:c16="http://schemas.microsoft.com/office/drawing/2014/chart" uri="{C3380CC4-5D6E-409C-BE32-E72D297353CC}">
              <c16:uniqueId val="{00000001-B5A9-42FE-834D-B4782D1A6631}"/>
            </c:ext>
          </c:extLst>
        </c:ser>
        <c:dLbls>
          <c:showLegendKey val="0"/>
          <c:showVal val="0"/>
          <c:showCatName val="0"/>
          <c:showSerName val="0"/>
          <c:showPercent val="0"/>
          <c:showBubbleSize val="0"/>
        </c:dLbls>
        <c:gapWidth val="150"/>
        <c:overlap val="100"/>
        <c:axId val="514429984"/>
        <c:axId val="514432280"/>
      </c:barChart>
      <c:catAx>
        <c:axId val="51442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514432280"/>
        <c:crosses val="autoZero"/>
        <c:auto val="1"/>
        <c:lblAlgn val="ctr"/>
        <c:lblOffset val="100"/>
        <c:noMultiLvlLbl val="0"/>
      </c:catAx>
      <c:valAx>
        <c:axId val="514432280"/>
        <c:scaling>
          <c:orientation val="minMax"/>
        </c:scaling>
        <c:delete val="1"/>
        <c:axPos val="l"/>
        <c:numFmt formatCode="0.00%" sourceLinked="1"/>
        <c:majorTickMark val="none"/>
        <c:minorTickMark val="none"/>
        <c:tickLblPos val="nextTo"/>
        <c:crossAx val="5144299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7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1.82829587127223E-2"/>
          <c:y val="0"/>
          <c:w val="0.95436780434666446"/>
          <c:h val="0.69357744391997134"/>
        </c:manualLayout>
      </c:layout>
      <c:barChart>
        <c:barDir val="col"/>
        <c:grouping val="clustered"/>
        <c:varyColors val="0"/>
        <c:ser>
          <c:idx val="0"/>
          <c:order val="0"/>
          <c:tx>
            <c:strRef>
              <c:f>Sheet1!$B$1</c:f>
              <c:strCache>
                <c:ptCount val="1"/>
                <c:pt idx="0">
                  <c:v>Area (Million Ha)</c:v>
                </c:pt>
              </c:strCache>
            </c:strRef>
          </c:tx>
          <c:spPr>
            <a:solidFill>
              <a:schemeClr val="accent1">
                <a:shade val="76000"/>
              </a:schemeClr>
            </a:solidFill>
            <a:ln>
              <a:noFill/>
            </a:ln>
            <a:effectLst/>
            <a:scene3d>
              <a:camera prst="orthographicFront"/>
              <a:lightRig rig="threePt" dir="t"/>
            </a:scene3d>
            <a:sp3d>
              <a:bevelT/>
            </a:sp3d>
          </c:spPr>
          <c:invertIfNegative val="0"/>
          <c:dLbls>
            <c:dLbl>
              <c:idx val="0"/>
              <c:layout>
                <c:manualLayout>
                  <c:x val="-1.0857310973815828E-3"/>
                  <c:y val="-2.293929417785242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1D8-4FE5-BE7E-0E3AD01E3432}"/>
                </c:ext>
              </c:extLst>
            </c:dLbl>
            <c:dLbl>
              <c:idx val="1"/>
              <c:layout>
                <c:manualLayout>
                  <c:x val="-1.9429243895263341E-2"/>
                  <c:y val="-3.5045559802294043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1D8-4FE5-BE7E-0E3AD01E3432}"/>
                </c:ext>
              </c:extLst>
            </c:dLbl>
            <c:dLbl>
              <c:idx val="2"/>
              <c:layout>
                <c:manualLayout>
                  <c:x val="-1.0461900558987937E-2"/>
                  <c:y val="1.349778615480205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1D8-4FE5-BE7E-0E3AD01E3432}"/>
                </c:ext>
              </c:extLst>
            </c:dLbl>
            <c:dLbl>
              <c:idx val="3"/>
              <c:layout>
                <c:manualLayout>
                  <c:x val="-2.6902030008826235E-2"/>
                  <c:y val="4.5670319796372856E-4"/>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1D8-4FE5-BE7E-0E3AD01E3432}"/>
                </c:ext>
              </c:extLst>
            </c:dLbl>
            <c:dLbl>
              <c:idx val="4"/>
              <c:layout>
                <c:manualLayout>
                  <c:x val="-1.6440129449838189E-2"/>
                  <c:y val="-2.968273260250904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1D8-4FE5-BE7E-0E3AD01E3432}"/>
                </c:ext>
              </c:extLst>
            </c:dLbl>
            <c:numFmt formatCode="#,##0.00" sourceLinked="0"/>
            <c:spPr>
              <a:noFill/>
              <a:ln>
                <a:noFill/>
              </a:ln>
              <a:effectLst/>
            </c:spPr>
            <c:txPr>
              <a:bodyPr rot="0" spcFirstLastPara="1" vertOverflow="ellipsis" vert="horz" wrap="square" anchor="ctr" anchorCtr="1"/>
              <a:lstStyle/>
              <a:p>
                <a:pPr>
                  <a:defRPr sz="1000" b="0" i="0" u="none" strike="noStrike" kern="1200" baseline="0">
                    <a:solidFill>
                      <a:srgbClr val="002060"/>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2015-16</c:v>
                </c:pt>
                <c:pt idx="1">
                  <c:v>2016-17</c:v>
                </c:pt>
                <c:pt idx="2">
                  <c:v>2017-18</c:v>
                </c:pt>
                <c:pt idx="3">
                  <c:v>2018-19</c:v>
                </c:pt>
                <c:pt idx="4">
                  <c:v>2019-20</c:v>
                </c:pt>
                <c:pt idx="5">
                  <c:v>2020-21</c:v>
                </c:pt>
              </c:strCache>
            </c:strRef>
          </c:cat>
          <c:val>
            <c:numRef>
              <c:f>Sheet1!$B$2:$B$7</c:f>
              <c:numCache>
                <c:formatCode>0.00</c:formatCode>
                <c:ptCount val="6"/>
                <c:pt idx="0">
                  <c:v>24.5</c:v>
                </c:pt>
                <c:pt idx="1">
                  <c:v>24.9</c:v>
                </c:pt>
                <c:pt idx="2">
                  <c:v>25.4</c:v>
                </c:pt>
                <c:pt idx="3">
                  <c:v>25.7</c:v>
                </c:pt>
                <c:pt idx="4">
                  <c:v>26.5</c:v>
                </c:pt>
                <c:pt idx="5">
                  <c:v>27.2</c:v>
                </c:pt>
              </c:numCache>
            </c:numRef>
          </c:val>
          <c:extLst>
            <c:ext xmlns:c16="http://schemas.microsoft.com/office/drawing/2014/chart" uri="{C3380CC4-5D6E-409C-BE32-E72D297353CC}">
              <c16:uniqueId val="{00000005-51D8-4FE5-BE7E-0E3AD01E3432}"/>
            </c:ext>
          </c:extLst>
        </c:ser>
        <c:ser>
          <c:idx val="1"/>
          <c:order val="1"/>
          <c:tx>
            <c:strRef>
              <c:f>Sheet1!$C$1</c:f>
              <c:strCache>
                <c:ptCount val="1"/>
                <c:pt idx="0">
                  <c:v>Production (Million Tonnes)</c:v>
                </c:pt>
              </c:strCache>
            </c:strRef>
          </c:tx>
          <c:spPr>
            <a:solidFill>
              <a:schemeClr val="accent1">
                <a:tint val="77000"/>
              </a:schemeClr>
            </a:solidFill>
            <a:ln>
              <a:noFill/>
            </a:ln>
            <a:effectLst/>
            <a:scene3d>
              <a:camera prst="orthographicFront"/>
              <a:lightRig rig="threePt" dir="t"/>
            </a:scene3d>
            <a:sp3d>
              <a:bevelT/>
            </a:sp3d>
          </c:spPr>
          <c:invertIfNegative val="0"/>
          <c:dLbls>
            <c:numFmt formatCode="#,##0.00" sourceLinked="0"/>
            <c:spPr>
              <a:noFill/>
              <a:ln>
                <a:noFill/>
              </a:ln>
              <a:effectLst/>
            </c:spPr>
            <c:txPr>
              <a:bodyPr rot="0" spcFirstLastPara="1" vertOverflow="ellipsis" vert="horz" wrap="square" anchor="ctr" anchorCtr="1"/>
              <a:lstStyle/>
              <a:p>
                <a:pPr>
                  <a:defRPr sz="1000" b="0" i="0" u="none" strike="noStrike" kern="1200" baseline="0">
                    <a:solidFill>
                      <a:srgbClr val="002060"/>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2015-16</c:v>
                </c:pt>
                <c:pt idx="1">
                  <c:v>2016-17</c:v>
                </c:pt>
                <c:pt idx="2">
                  <c:v>2017-18</c:v>
                </c:pt>
                <c:pt idx="3">
                  <c:v>2018-19</c:v>
                </c:pt>
                <c:pt idx="4">
                  <c:v>2019-20</c:v>
                </c:pt>
                <c:pt idx="5">
                  <c:v>2020-21</c:v>
                </c:pt>
              </c:strCache>
            </c:strRef>
          </c:cat>
          <c:val>
            <c:numRef>
              <c:f>Sheet1!$C$2:$C$7</c:f>
              <c:numCache>
                <c:formatCode>0.00</c:formatCode>
                <c:ptCount val="6"/>
                <c:pt idx="0">
                  <c:v>286.2</c:v>
                </c:pt>
                <c:pt idx="1">
                  <c:v>300.60000000000002</c:v>
                </c:pt>
                <c:pt idx="2">
                  <c:v>310.7</c:v>
                </c:pt>
                <c:pt idx="3">
                  <c:v>311.10000000000002</c:v>
                </c:pt>
                <c:pt idx="4">
                  <c:v>320.5</c:v>
                </c:pt>
                <c:pt idx="5">
                  <c:v>329.9</c:v>
                </c:pt>
              </c:numCache>
            </c:numRef>
          </c:val>
          <c:extLst>
            <c:ext xmlns:c16="http://schemas.microsoft.com/office/drawing/2014/chart" uri="{C3380CC4-5D6E-409C-BE32-E72D297353CC}">
              <c16:uniqueId val="{00000006-51D8-4FE5-BE7E-0E3AD01E3432}"/>
            </c:ext>
          </c:extLst>
        </c:ser>
        <c:dLbls>
          <c:showLegendKey val="0"/>
          <c:showVal val="0"/>
          <c:showCatName val="0"/>
          <c:showSerName val="0"/>
          <c:showPercent val="0"/>
          <c:showBubbleSize val="0"/>
        </c:dLbls>
        <c:gapWidth val="219"/>
        <c:overlap val="-27"/>
        <c:axId val="816580464"/>
        <c:axId val="725122576"/>
      </c:barChart>
      <c:catAx>
        <c:axId val="816580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rgbClr val="002060"/>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725122576"/>
        <c:crosses val="autoZero"/>
        <c:auto val="1"/>
        <c:lblAlgn val="ctr"/>
        <c:lblOffset val="100"/>
        <c:noMultiLvlLbl val="0"/>
      </c:catAx>
      <c:valAx>
        <c:axId val="725122576"/>
        <c:scaling>
          <c:orientation val="minMax"/>
        </c:scaling>
        <c:delete val="1"/>
        <c:axPos val="l"/>
        <c:numFmt formatCode="0.00" sourceLinked="1"/>
        <c:majorTickMark val="none"/>
        <c:minorTickMark val="none"/>
        <c:tickLblPos val="nextTo"/>
        <c:crossAx val="816580464"/>
        <c:crosses val="autoZero"/>
        <c:crossBetween val="between"/>
      </c:valAx>
      <c:spPr>
        <a:noFill/>
        <a:ln w="25400">
          <a:noFill/>
        </a:ln>
        <a:effectLst/>
      </c:spPr>
    </c:plotArea>
    <c:legend>
      <c:legendPos val="b"/>
      <c:layout>
        <c:manualLayout>
          <c:xMode val="edge"/>
          <c:yMode val="edge"/>
          <c:x val="1.5199694665661173E-3"/>
          <c:y val="0.85993761196106977"/>
          <c:w val="0.95575710503089151"/>
          <c:h val="0.14006238803893023"/>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2060"/>
              </a:solidFill>
              <a:latin typeface="Verdana" panose="020B0604030504040204" pitchFamily="34" charset="0"/>
              <a:ea typeface="Verdana" panose="020B0604030504040204" pitchFamily="34" charset="0"/>
              <a:cs typeface="Verdana" panose="020B060403050404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b="0">
          <a:solidFill>
            <a:srgbClr val="002060"/>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withinLinear" id="14">
  <a:schemeClr val="accent1"/>
</cs:colorStyle>
</file>

<file path=ppt/charts/colors1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withinLinear" id="14">
  <a:schemeClr val="accent1"/>
</cs:colorStyle>
</file>

<file path=ppt/charts/colors1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withinLinear" id="14">
  <a:schemeClr val="accent1"/>
</cs:colorStyle>
</file>

<file path=ppt/charts/colors2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30.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withinLinear" id="14">
  <a:schemeClr val="accent1"/>
</cs:colorStyle>
</file>

<file path=ppt/charts/colors3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8">
  <a:schemeClr val="accent5"/>
</cs:colorStyle>
</file>

<file path=ppt/charts/colors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0.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8.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5.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51D1CD06-73A6-4070-8FB5-C9F3FD8A6131}" type="datetimeFigureOut">
              <a:rPr lang="en-IN" smtClean="0"/>
              <a:t>02-06-2023</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2446AE58-1C1F-478B-9D91-6FD71EEAC018}" type="slidenum">
              <a:rPr lang="en-IN" smtClean="0"/>
              <a:t>‹#›</a:t>
            </a:fld>
            <a:endParaRPr lang="en-IN"/>
          </a:p>
        </p:txBody>
      </p:sp>
    </p:spTree>
    <p:extLst>
      <p:ext uri="{BB962C8B-B14F-4D97-AF65-F5344CB8AC3E}">
        <p14:creationId xmlns:p14="http://schemas.microsoft.com/office/powerpoint/2010/main" val="1657659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981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2490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981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2490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981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2490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8125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2490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0638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4112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1793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981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2490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981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Verdana"/>
                <a:cs typeface="Verdana"/>
              </a:defRPr>
            </a:lvl1pPr>
          </a:lstStyle>
          <a:p>
            <a:pPr algn="ctr">
              <a:lnSpc>
                <a:spcPct val="100000"/>
              </a:lnSpc>
              <a:spcBef>
                <a:spcPts val="100"/>
              </a:spcBef>
            </a:pPr>
            <a:r>
              <a:rPr dirty="0"/>
              <a:t>©</a:t>
            </a:r>
            <a:r>
              <a:rPr spc="-50" dirty="0"/>
              <a:t> </a:t>
            </a:r>
            <a:r>
              <a:rPr spc="-5" dirty="0"/>
              <a:t>ChemAnalyst</a:t>
            </a:r>
          </a:p>
          <a:p>
            <a:pPr algn="ctr">
              <a:lnSpc>
                <a:spcPct val="100000"/>
              </a:lnSpc>
            </a:pPr>
            <a:r>
              <a:rPr spc="-5" dirty="0"/>
              <a:t>Research</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defRPr sz="1100" b="1" i="0">
                <a:solidFill>
                  <a:schemeClr val="bg1"/>
                </a:solidFill>
                <a:latin typeface="Calibri"/>
                <a:cs typeface="Calibri"/>
              </a:defRPr>
            </a:lvl1pPr>
          </a:lstStyle>
          <a:p>
            <a:pPr marL="38100">
              <a:lnSpc>
                <a:spcPts val="1150"/>
              </a:lnSpc>
            </a:pPr>
            <a:fld id="{81D60167-4931-47E6-BA6A-407CBD079E47}" type="slidenum">
              <a:rPr dirty="0"/>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ChemAnalyst Research</a:t>
            </a:r>
          </a:p>
        </p:txBody>
      </p:sp>
      <p:sp>
        <p:nvSpPr>
          <p:cNvPr id="6" name="Slide Number Placeholder 5"/>
          <p:cNvSpPr>
            <a:spLocks noGrp="1"/>
          </p:cNvSpPr>
          <p:nvPr>
            <p:ph type="sldNum" sz="quarter" idx="12"/>
          </p:nvPr>
        </p:nvSpPr>
        <p:spPr/>
        <p:txBody>
          <a:bodyPr/>
          <a:lstStyle/>
          <a:p>
            <a:fld id="{0E10682D-68FC-4E1A-B026-5F85CDF78F78}" type="slidenum">
              <a:rPr lang="en-US" smtClean="0"/>
              <a:t>‹#›</a:t>
            </a:fld>
            <a:endParaRPr lang="en-US"/>
          </a:p>
        </p:txBody>
      </p:sp>
    </p:spTree>
    <p:extLst>
      <p:ext uri="{BB962C8B-B14F-4D97-AF65-F5344CB8AC3E}">
        <p14:creationId xmlns:p14="http://schemas.microsoft.com/office/powerpoint/2010/main" val="896446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ChemAnalyst Research</a:t>
            </a:r>
          </a:p>
        </p:txBody>
      </p:sp>
      <p:sp>
        <p:nvSpPr>
          <p:cNvPr id="6" name="Slide Number Placeholder 5"/>
          <p:cNvSpPr>
            <a:spLocks noGrp="1"/>
          </p:cNvSpPr>
          <p:nvPr>
            <p:ph type="sldNum" sz="quarter" idx="12"/>
          </p:nvPr>
        </p:nvSpPr>
        <p:spPr/>
        <p:txBody>
          <a:bodyPr/>
          <a:lstStyle/>
          <a:p>
            <a:fld id="{0E10682D-68FC-4E1A-B026-5F85CDF78F78}" type="slidenum">
              <a:rPr lang="en-US" smtClean="0"/>
              <a:t>‹#›</a:t>
            </a:fld>
            <a:endParaRPr lang="en-US"/>
          </a:p>
        </p:txBody>
      </p:sp>
    </p:spTree>
    <p:extLst>
      <p:ext uri="{BB962C8B-B14F-4D97-AF65-F5344CB8AC3E}">
        <p14:creationId xmlns:p14="http://schemas.microsoft.com/office/powerpoint/2010/main" val="4004141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ChemAnalyst Research</a:t>
            </a:r>
          </a:p>
        </p:txBody>
      </p:sp>
      <p:sp>
        <p:nvSpPr>
          <p:cNvPr id="7" name="Slide Number Placeholder 6"/>
          <p:cNvSpPr>
            <a:spLocks noGrp="1"/>
          </p:cNvSpPr>
          <p:nvPr>
            <p:ph type="sldNum" sz="quarter" idx="12"/>
          </p:nvPr>
        </p:nvSpPr>
        <p:spPr/>
        <p:txBody>
          <a:bodyPr/>
          <a:lstStyle/>
          <a:p>
            <a:fld id="{0E10682D-68FC-4E1A-B026-5F85CDF78F78}" type="slidenum">
              <a:rPr lang="en-US" smtClean="0"/>
              <a:t>‹#›</a:t>
            </a:fld>
            <a:endParaRPr lang="en-US"/>
          </a:p>
        </p:txBody>
      </p:sp>
    </p:spTree>
    <p:extLst>
      <p:ext uri="{BB962C8B-B14F-4D97-AF65-F5344CB8AC3E}">
        <p14:creationId xmlns:p14="http://schemas.microsoft.com/office/powerpoint/2010/main" val="1572068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 ChemAnalyst Research</a:t>
            </a:r>
          </a:p>
        </p:txBody>
      </p:sp>
      <p:sp>
        <p:nvSpPr>
          <p:cNvPr id="9" name="Slide Number Placeholder 8"/>
          <p:cNvSpPr>
            <a:spLocks noGrp="1"/>
          </p:cNvSpPr>
          <p:nvPr>
            <p:ph type="sldNum" sz="quarter" idx="12"/>
          </p:nvPr>
        </p:nvSpPr>
        <p:spPr/>
        <p:txBody>
          <a:bodyPr/>
          <a:lstStyle/>
          <a:p>
            <a:fld id="{0E10682D-68FC-4E1A-B026-5F85CDF78F78}" type="slidenum">
              <a:rPr lang="en-US" smtClean="0"/>
              <a:t>‹#›</a:t>
            </a:fld>
            <a:endParaRPr lang="en-US"/>
          </a:p>
        </p:txBody>
      </p:sp>
    </p:spTree>
    <p:extLst>
      <p:ext uri="{BB962C8B-B14F-4D97-AF65-F5344CB8AC3E}">
        <p14:creationId xmlns:p14="http://schemas.microsoft.com/office/powerpoint/2010/main" val="3598284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 ChemAnalyst Research</a:t>
            </a:r>
          </a:p>
        </p:txBody>
      </p:sp>
      <p:sp>
        <p:nvSpPr>
          <p:cNvPr id="5" name="Slide Number Placeholder 4"/>
          <p:cNvSpPr>
            <a:spLocks noGrp="1"/>
          </p:cNvSpPr>
          <p:nvPr>
            <p:ph type="sldNum" sz="quarter" idx="12"/>
          </p:nvPr>
        </p:nvSpPr>
        <p:spPr/>
        <p:txBody>
          <a:bodyPr/>
          <a:lstStyle/>
          <a:p>
            <a:fld id="{0E10682D-68FC-4E1A-B026-5F85CDF78F78}" type="slidenum">
              <a:rPr lang="en-US" smtClean="0"/>
              <a:t>‹#›</a:t>
            </a:fld>
            <a:endParaRPr lang="en-US"/>
          </a:p>
        </p:txBody>
      </p:sp>
    </p:spTree>
    <p:extLst>
      <p:ext uri="{BB962C8B-B14F-4D97-AF65-F5344CB8AC3E}">
        <p14:creationId xmlns:p14="http://schemas.microsoft.com/office/powerpoint/2010/main" val="426871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 ChemAnalyst Research</a:t>
            </a:r>
          </a:p>
        </p:txBody>
      </p:sp>
      <p:sp>
        <p:nvSpPr>
          <p:cNvPr id="4" name="Slide Number Placeholder 3"/>
          <p:cNvSpPr>
            <a:spLocks noGrp="1"/>
          </p:cNvSpPr>
          <p:nvPr>
            <p:ph type="sldNum" sz="quarter" idx="12"/>
          </p:nvPr>
        </p:nvSpPr>
        <p:spPr/>
        <p:txBody>
          <a:bodyPr/>
          <a:lstStyle/>
          <a:p>
            <a:fld id="{0E10682D-68FC-4E1A-B026-5F85CDF78F78}" type="slidenum">
              <a:rPr lang="en-US" smtClean="0"/>
              <a:t>‹#›</a:t>
            </a:fld>
            <a:endParaRPr lang="en-US"/>
          </a:p>
        </p:txBody>
      </p:sp>
    </p:spTree>
    <p:extLst>
      <p:ext uri="{BB962C8B-B14F-4D97-AF65-F5344CB8AC3E}">
        <p14:creationId xmlns:p14="http://schemas.microsoft.com/office/powerpoint/2010/main" val="38867721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ChemAnalyst Research</a:t>
            </a:r>
          </a:p>
        </p:txBody>
      </p:sp>
      <p:sp>
        <p:nvSpPr>
          <p:cNvPr id="7" name="Slide Number Placeholder 6"/>
          <p:cNvSpPr>
            <a:spLocks noGrp="1"/>
          </p:cNvSpPr>
          <p:nvPr>
            <p:ph type="sldNum" sz="quarter" idx="12"/>
          </p:nvPr>
        </p:nvSpPr>
        <p:spPr/>
        <p:txBody>
          <a:bodyPr/>
          <a:lstStyle/>
          <a:p>
            <a:fld id="{0E10682D-68FC-4E1A-B026-5F85CDF78F78}" type="slidenum">
              <a:rPr lang="en-US" smtClean="0"/>
              <a:t>‹#›</a:t>
            </a:fld>
            <a:endParaRPr lang="en-US"/>
          </a:p>
        </p:txBody>
      </p:sp>
    </p:spTree>
    <p:extLst>
      <p:ext uri="{BB962C8B-B14F-4D97-AF65-F5344CB8AC3E}">
        <p14:creationId xmlns:p14="http://schemas.microsoft.com/office/powerpoint/2010/main" val="321337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ChemAnalyst Research</a:t>
            </a:r>
          </a:p>
        </p:txBody>
      </p:sp>
      <p:sp>
        <p:nvSpPr>
          <p:cNvPr id="7" name="Slide Number Placeholder 6"/>
          <p:cNvSpPr>
            <a:spLocks noGrp="1"/>
          </p:cNvSpPr>
          <p:nvPr>
            <p:ph type="sldNum" sz="quarter" idx="12"/>
          </p:nvPr>
        </p:nvSpPr>
        <p:spPr/>
        <p:txBody>
          <a:bodyPr/>
          <a:lstStyle/>
          <a:p>
            <a:fld id="{0E10682D-68FC-4E1A-B026-5F85CDF78F78}" type="slidenum">
              <a:rPr lang="en-US" smtClean="0"/>
              <a:t>‹#›</a:t>
            </a:fld>
            <a:endParaRPr lang="en-US"/>
          </a:p>
        </p:txBody>
      </p:sp>
    </p:spTree>
    <p:extLst>
      <p:ext uri="{BB962C8B-B14F-4D97-AF65-F5344CB8AC3E}">
        <p14:creationId xmlns:p14="http://schemas.microsoft.com/office/powerpoint/2010/main" val="6244769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ChemAnalyst Research</a:t>
            </a:r>
          </a:p>
        </p:txBody>
      </p:sp>
      <p:sp>
        <p:nvSpPr>
          <p:cNvPr id="6" name="Slide Number Placeholder 5"/>
          <p:cNvSpPr>
            <a:spLocks noGrp="1"/>
          </p:cNvSpPr>
          <p:nvPr>
            <p:ph type="sldNum" sz="quarter" idx="12"/>
          </p:nvPr>
        </p:nvSpPr>
        <p:spPr/>
        <p:txBody>
          <a:bodyPr/>
          <a:lstStyle/>
          <a:p>
            <a:fld id="{0E10682D-68FC-4E1A-B026-5F85CDF78F78}" type="slidenum">
              <a:rPr lang="en-US" smtClean="0"/>
              <a:t>‹#›</a:t>
            </a:fld>
            <a:endParaRPr lang="en-US"/>
          </a:p>
        </p:txBody>
      </p:sp>
    </p:spTree>
    <p:extLst>
      <p:ext uri="{BB962C8B-B14F-4D97-AF65-F5344CB8AC3E}">
        <p14:creationId xmlns:p14="http://schemas.microsoft.com/office/powerpoint/2010/main" val="25166009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ChemAnalyst Research</a:t>
            </a:r>
          </a:p>
        </p:txBody>
      </p:sp>
      <p:sp>
        <p:nvSpPr>
          <p:cNvPr id="6" name="Slide Number Placeholder 5"/>
          <p:cNvSpPr>
            <a:spLocks noGrp="1"/>
          </p:cNvSpPr>
          <p:nvPr>
            <p:ph type="sldNum" sz="quarter" idx="12"/>
          </p:nvPr>
        </p:nvSpPr>
        <p:spPr/>
        <p:txBody>
          <a:bodyPr/>
          <a:lstStyle/>
          <a:p>
            <a:fld id="{0E10682D-68FC-4E1A-B026-5F85CDF78F78}" type="slidenum">
              <a:rPr lang="en-US" smtClean="0"/>
              <a:t>‹#›</a:t>
            </a:fld>
            <a:endParaRPr lang="en-US"/>
          </a:p>
        </p:txBody>
      </p:sp>
    </p:spTree>
    <p:extLst>
      <p:ext uri="{BB962C8B-B14F-4D97-AF65-F5344CB8AC3E}">
        <p14:creationId xmlns:p14="http://schemas.microsoft.com/office/powerpoint/2010/main" val="2350119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Verdana"/>
                <a:cs typeface="Verdana"/>
              </a:defRPr>
            </a:lvl1pPr>
          </a:lstStyle>
          <a:p>
            <a:pPr algn="ctr">
              <a:lnSpc>
                <a:spcPct val="100000"/>
              </a:lnSpc>
              <a:spcBef>
                <a:spcPts val="100"/>
              </a:spcBef>
            </a:pPr>
            <a:r>
              <a:rPr dirty="0"/>
              <a:t>©</a:t>
            </a:r>
            <a:r>
              <a:rPr spc="-50" dirty="0"/>
              <a:t> </a:t>
            </a:r>
            <a:r>
              <a:rPr spc="-5" dirty="0"/>
              <a:t>ChemAnalyst</a:t>
            </a:r>
          </a:p>
          <a:p>
            <a:pPr algn="ctr">
              <a:lnSpc>
                <a:spcPct val="100000"/>
              </a:lnSpc>
            </a:pPr>
            <a:r>
              <a:rPr spc="-5" dirty="0"/>
              <a:t>Research</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defRPr sz="1100" b="1" i="0">
                <a:solidFill>
                  <a:schemeClr val="bg1"/>
                </a:solidFill>
                <a:latin typeface="Calibri"/>
                <a:cs typeface="Calibri"/>
              </a:defRPr>
            </a:lvl1pPr>
          </a:lstStyle>
          <a:p>
            <a:pPr marL="38100">
              <a:lnSpc>
                <a:spcPts val="1150"/>
              </a:lnSpc>
            </a:pPr>
            <a:fld id="{81D60167-4931-47E6-BA6A-407CBD079E47}" type="slidenum">
              <a:rPr dirty="0"/>
              <a:t>‹#›</a:t>
            </a:fld>
            <a:endParaRPr dirty="0"/>
          </a:p>
        </p:txBody>
      </p:sp>
      <p:sp>
        <p:nvSpPr>
          <p:cNvPr id="7" name="Slide Number Placeholder 7">
            <a:extLst>
              <a:ext uri="{FF2B5EF4-FFF2-40B4-BE49-F238E27FC236}">
                <a16:creationId xmlns:a16="http://schemas.microsoft.com/office/drawing/2014/main" id="{86637F37-8165-4E37-8F88-F6F15263DE46}"/>
              </a:ext>
            </a:extLst>
          </p:cNvPr>
          <p:cNvSpPr txBox="1">
            <a:spLocks/>
          </p:cNvSpPr>
          <p:nvPr userDrawn="1"/>
        </p:nvSpPr>
        <p:spPr>
          <a:xfrm>
            <a:off x="8679484" y="6581367"/>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C30C53E-9B71-41DC-A634-52A9E4185E2A}"/>
              </a:ext>
            </a:extLst>
          </p:cNvPr>
          <p:cNvSpPr/>
          <p:nvPr userDrawn="1"/>
        </p:nvSpPr>
        <p:spPr>
          <a:xfrm>
            <a:off x="1" y="5"/>
            <a:ext cx="5791202" cy="6906917"/>
          </a:xfrm>
          <a:prstGeom prst="rect">
            <a:avLst/>
          </a:prstGeom>
          <a:solidFill>
            <a:srgbClr val="132C4A">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387265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Blank">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1D1BB1-F59E-4C4F-A907-6C64E5AC4B68}"/>
              </a:ext>
            </a:extLst>
          </p:cNvPr>
          <p:cNvSpPr/>
          <p:nvPr userDrawn="1"/>
        </p:nvSpPr>
        <p:spPr>
          <a:xfrm>
            <a:off x="1" y="6664210"/>
            <a:ext cx="9158990" cy="208785"/>
          </a:xfrm>
          <a:prstGeom prst="rect">
            <a:avLst/>
          </a:prstGeom>
          <a:solidFill>
            <a:srgbClr val="132C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2" name="Picture 11">
            <a:extLst>
              <a:ext uri="{FF2B5EF4-FFF2-40B4-BE49-F238E27FC236}">
                <a16:creationId xmlns:a16="http://schemas.microsoft.com/office/drawing/2014/main" id="{8BB9064E-6848-4A30-AA47-7A279114B14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5364" y="241333"/>
            <a:ext cx="1236812" cy="388020"/>
          </a:xfrm>
          <a:prstGeom prst="rect">
            <a:avLst/>
          </a:prstGeom>
        </p:spPr>
      </p:pic>
      <p:sp>
        <p:nvSpPr>
          <p:cNvPr id="13" name="Text Placeholder 3">
            <a:extLst>
              <a:ext uri="{FF2B5EF4-FFF2-40B4-BE49-F238E27FC236}">
                <a16:creationId xmlns:a16="http://schemas.microsoft.com/office/drawing/2014/main" id="{DBA8EC43-E2F5-4F94-A88C-FE1B653245AF}"/>
              </a:ext>
            </a:extLst>
          </p:cNvPr>
          <p:cNvSpPr>
            <a:spLocks noGrp="1"/>
          </p:cNvSpPr>
          <p:nvPr>
            <p:ph type="body" sz="quarter" idx="14"/>
          </p:nvPr>
        </p:nvSpPr>
        <p:spPr>
          <a:xfrm>
            <a:off x="132586" y="193795"/>
            <a:ext cx="7863840" cy="457200"/>
          </a:xfrm>
          <a:prstGeom prst="rect">
            <a:avLst/>
          </a:prstGeom>
          <a:noFill/>
          <a:ln>
            <a:noFill/>
          </a:ln>
        </p:spPr>
        <p:txBody>
          <a:bodyPr anchor="ctr">
            <a:normAutofit/>
          </a:bodyPr>
          <a:lstStyle>
            <a:lvl1pPr marL="0" indent="0" algn="l">
              <a:buNone/>
              <a:defRPr lang="en-US" sz="1600" b="1" kern="1200" spc="0" dirty="0">
                <a:solidFill>
                  <a:schemeClr val="bg2">
                    <a:lumMod val="25000"/>
                  </a:schemeClr>
                </a:solidFill>
                <a:latin typeface="Montserrat" panose="02000505000000020004" pitchFamily="2"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Edit Master text styles</a:t>
            </a:r>
          </a:p>
        </p:txBody>
      </p:sp>
      <p:sp>
        <p:nvSpPr>
          <p:cNvPr id="14" name="Slide Number Placeholder 7">
            <a:extLst>
              <a:ext uri="{FF2B5EF4-FFF2-40B4-BE49-F238E27FC236}">
                <a16:creationId xmlns:a16="http://schemas.microsoft.com/office/drawing/2014/main" id="{DB57DC76-5B38-46E7-A2CC-9B0C1D7FB263}"/>
              </a:ext>
            </a:extLst>
          </p:cNvPr>
          <p:cNvSpPr txBox="1">
            <a:spLocks/>
          </p:cNvSpPr>
          <p:nvPr userDrawn="1"/>
        </p:nvSpPr>
        <p:spPr>
          <a:xfrm>
            <a:off x="8679475" y="6581361"/>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z="1100" smtClean="0">
                <a:solidFill>
                  <a:schemeClr val="bg1"/>
                </a:solidFill>
              </a:rPr>
              <a:pPr/>
              <a:t>‹#›</a:t>
            </a:fld>
            <a:endParaRPr lang="en-US" sz="1100" dirty="0">
              <a:solidFill>
                <a:schemeClr val="bg1"/>
              </a:solidFill>
            </a:endParaRPr>
          </a:p>
        </p:txBody>
      </p:sp>
      <p:cxnSp>
        <p:nvCxnSpPr>
          <p:cNvPr id="15" name="Straight Connector 14">
            <a:extLst>
              <a:ext uri="{FF2B5EF4-FFF2-40B4-BE49-F238E27FC236}">
                <a16:creationId xmlns:a16="http://schemas.microsoft.com/office/drawing/2014/main" id="{2AF0D36F-8107-44F1-990B-75340D514015}"/>
              </a:ext>
            </a:extLst>
          </p:cNvPr>
          <p:cNvCxnSpPr>
            <a:cxnSpLocks/>
          </p:cNvCxnSpPr>
          <p:nvPr userDrawn="1"/>
        </p:nvCxnSpPr>
        <p:spPr>
          <a:xfrm>
            <a:off x="2" y="674560"/>
            <a:ext cx="55463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Footer Placeholder 6">
            <a:extLst>
              <a:ext uri="{FF2B5EF4-FFF2-40B4-BE49-F238E27FC236}">
                <a16:creationId xmlns:a16="http://schemas.microsoft.com/office/drawing/2014/main" id="{613D8331-9103-4E2D-ABBB-1C7BC6B7CCD1}"/>
              </a:ext>
            </a:extLst>
          </p:cNvPr>
          <p:cNvSpPr txBox="1">
            <a:spLocks/>
          </p:cNvSpPr>
          <p:nvPr userDrawn="1"/>
        </p:nvSpPr>
        <p:spPr>
          <a:xfrm>
            <a:off x="7584567" y="6701249"/>
            <a:ext cx="1335797"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1"/>
                </a:solidFill>
              </a:rPr>
              <a:t>© TechSci Research</a:t>
            </a:r>
          </a:p>
        </p:txBody>
      </p:sp>
      <p:sp>
        <p:nvSpPr>
          <p:cNvPr id="8" name="Holder 4">
            <a:extLst>
              <a:ext uri="{FF2B5EF4-FFF2-40B4-BE49-F238E27FC236}">
                <a16:creationId xmlns:a16="http://schemas.microsoft.com/office/drawing/2014/main" id="{E3826C28-20E1-4B70-8AF5-9124C9C94834}"/>
              </a:ext>
            </a:extLst>
          </p:cNvPr>
          <p:cNvSpPr txBox="1">
            <a:spLocks/>
          </p:cNvSpPr>
          <p:nvPr userDrawn="1"/>
        </p:nvSpPr>
        <p:spPr>
          <a:xfrm>
            <a:off x="457200" y="6677320"/>
            <a:ext cx="628650" cy="209550"/>
          </a:xfrm>
          <a:prstGeom prst="rect">
            <a:avLst/>
          </a:prstGeom>
        </p:spPr>
        <p:txBody>
          <a:bodyPr wrap="square" lIns="0" tIns="0" rIns="0" bIns="0">
            <a:spAutoFit/>
          </a:bodyPr>
          <a:lstStyle>
            <a:defPPr>
              <a:defRPr lang="en-US"/>
            </a:defPPr>
            <a:lvl1pPr marL="0" algn="l" defTabSz="914400" rtl="0" eaLnBrk="1" latinLnBrk="0" hangingPunct="1">
              <a:defRPr sz="600" b="0" i="0" kern="1200">
                <a:solidFill>
                  <a:schemeClr val="bg1"/>
                </a:solidFill>
                <a:latin typeface="Verdana"/>
                <a:ea typeface="+mn-ea"/>
                <a:cs typeface="Verdan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100"/>
              </a:spcBef>
            </a:pPr>
            <a:r>
              <a:rPr lang="en-IN" dirty="0"/>
              <a:t>©</a:t>
            </a:r>
            <a:r>
              <a:rPr lang="en-IN" spc="-50" dirty="0"/>
              <a:t> </a:t>
            </a:r>
            <a:r>
              <a:rPr lang="en-IN" spc="-5" dirty="0"/>
              <a:t>ChemAnalyst</a:t>
            </a:r>
          </a:p>
          <a:p>
            <a:pPr algn="ctr"/>
            <a:r>
              <a:rPr lang="en-IN" spc="-5" dirty="0"/>
              <a:t>Research</a:t>
            </a:r>
          </a:p>
        </p:txBody>
      </p:sp>
    </p:spTree>
    <p:extLst>
      <p:ext uri="{BB962C8B-B14F-4D97-AF65-F5344CB8AC3E}">
        <p14:creationId xmlns:p14="http://schemas.microsoft.com/office/powerpoint/2010/main" val="4021911534"/>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t writing ">
    <p:spTree>
      <p:nvGrpSpPr>
        <p:cNvPr id="1" name=""/>
        <p:cNvGrpSpPr/>
        <p:nvPr/>
      </p:nvGrpSpPr>
      <p:grpSpPr>
        <a:xfrm>
          <a:off x="0" y="0"/>
          <a:ext cx="0" cy="0"/>
          <a:chOff x="0" y="0"/>
          <a:chExt cx="0" cy="0"/>
        </a:xfrm>
      </p:grpSpPr>
      <p:sp>
        <p:nvSpPr>
          <p:cNvPr id="29" name="Subtitle 2"/>
          <p:cNvSpPr>
            <a:spLocks noGrp="1"/>
          </p:cNvSpPr>
          <p:nvPr>
            <p:ph type="subTitle" idx="1"/>
          </p:nvPr>
        </p:nvSpPr>
        <p:spPr>
          <a:xfrm>
            <a:off x="925985" y="1178387"/>
            <a:ext cx="6858000" cy="1655762"/>
          </a:xfrm>
          <a:prstGeom prst="rect">
            <a:avLst/>
          </a:prstGeom>
        </p:spPr>
        <p:txBody>
          <a:bodyPr/>
          <a:lstStyle>
            <a:lvl1pPr marL="171450" indent="-171450" algn="just" defTabSz="914400" rtl="0" eaLnBrk="1" latinLnBrk="0" hangingPunct="1">
              <a:lnSpc>
                <a:spcPct val="200000"/>
              </a:lnSpc>
              <a:spcBef>
                <a:spcPts val="1000"/>
              </a:spcBef>
              <a:buFontTx/>
              <a:buBlip>
                <a:blip r:embed="rId2"/>
              </a:buBlip>
              <a:defRPr lang="en-US" sz="1000" kern="1200"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Text Placeholder 3"/>
          <p:cNvSpPr>
            <a:spLocks noGrp="1"/>
          </p:cNvSpPr>
          <p:nvPr>
            <p:ph type="body" sz="quarter" idx="14"/>
          </p:nvPr>
        </p:nvSpPr>
        <p:spPr>
          <a:xfrm>
            <a:off x="164645" y="220698"/>
            <a:ext cx="7863840" cy="457200"/>
          </a:xfrm>
          <a:prstGeom prst="rect">
            <a:avLst/>
          </a:prstGeom>
        </p:spPr>
        <p:txBody>
          <a:bodyPr anchor="ctr">
            <a:normAutofit/>
          </a:bodyPr>
          <a:lstStyle>
            <a:lvl1pPr marL="0" indent="0" algn="l">
              <a:buNone/>
              <a:defRPr sz="1400" b="1" spc="0">
                <a:solidFill>
                  <a:sysClr val="windowText" lastClr="000000"/>
                </a:solidFill>
                <a:latin typeface="Arial" panose="020B0604020202020204" pitchFamily="34" charset="0"/>
                <a:cs typeface="Arial" panose="020B0604020202020204" pitchFamily="34" charset="0"/>
              </a:defRPr>
            </a:lvl1pPr>
          </a:lstStyle>
          <a:p>
            <a:pPr lvl="0"/>
            <a:r>
              <a:rPr lang="en-US" dirty="0"/>
              <a:t>Edit Master text styles</a:t>
            </a:r>
          </a:p>
        </p:txBody>
      </p:sp>
      <p:cxnSp>
        <p:nvCxnSpPr>
          <p:cNvPr id="9" name="Straight Connector 8">
            <a:extLst>
              <a:ext uri="{FF2B5EF4-FFF2-40B4-BE49-F238E27FC236}">
                <a16:creationId xmlns:a16="http://schemas.microsoft.com/office/drawing/2014/main" id="{0B587944-8006-4A4E-9579-B9765F91A60A}"/>
              </a:ext>
            </a:extLst>
          </p:cNvPr>
          <p:cNvCxnSpPr/>
          <p:nvPr userDrawn="1"/>
        </p:nvCxnSpPr>
        <p:spPr>
          <a:xfrm>
            <a:off x="-13084" y="713811"/>
            <a:ext cx="489987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B10076C-BE7A-434E-90A6-D7F69922DFF3}"/>
              </a:ext>
            </a:extLst>
          </p:cNvPr>
          <p:cNvSpPr/>
          <p:nvPr userDrawn="1"/>
        </p:nvSpPr>
        <p:spPr>
          <a:xfrm>
            <a:off x="0" y="6696128"/>
            <a:ext cx="9144000" cy="194344"/>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Slide Number Placeholder 7">
            <a:extLst>
              <a:ext uri="{FF2B5EF4-FFF2-40B4-BE49-F238E27FC236}">
                <a16:creationId xmlns:a16="http://schemas.microsoft.com/office/drawing/2014/main" id="{AEDB9064-1463-4050-9547-87B6AFD1DEE7}"/>
              </a:ext>
            </a:extLst>
          </p:cNvPr>
          <p:cNvSpPr txBox="1">
            <a:spLocks/>
          </p:cNvSpPr>
          <p:nvPr userDrawn="1"/>
        </p:nvSpPr>
        <p:spPr>
          <a:xfrm>
            <a:off x="8697666" y="6603607"/>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z="1200" smtClean="0">
                <a:solidFill>
                  <a:schemeClr val="bg1"/>
                </a:solidFill>
              </a:rPr>
              <a:pPr/>
              <a:t>‹#›</a:t>
            </a:fld>
            <a:endParaRPr lang="en-US" sz="1200" dirty="0">
              <a:solidFill>
                <a:schemeClr val="bg1"/>
              </a:solidFill>
            </a:endParaRPr>
          </a:p>
        </p:txBody>
      </p:sp>
      <p:pic>
        <p:nvPicPr>
          <p:cNvPr id="3" name="Picture 2">
            <a:extLst>
              <a:ext uri="{FF2B5EF4-FFF2-40B4-BE49-F238E27FC236}">
                <a16:creationId xmlns:a16="http://schemas.microsoft.com/office/drawing/2014/main" id="{7ADFE71B-2DB0-420A-A8EA-6A6DCF167E1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27643" y="190848"/>
            <a:ext cx="1270799" cy="398683"/>
          </a:xfrm>
          <a:prstGeom prst="rect">
            <a:avLst/>
          </a:prstGeom>
        </p:spPr>
      </p:pic>
      <p:sp>
        <p:nvSpPr>
          <p:cNvPr id="8" name="Footer Placeholder 6">
            <a:extLst>
              <a:ext uri="{FF2B5EF4-FFF2-40B4-BE49-F238E27FC236}">
                <a16:creationId xmlns:a16="http://schemas.microsoft.com/office/drawing/2014/main" id="{BAAE330B-855D-4D3D-BC90-ACFE111C8D3E}"/>
              </a:ext>
            </a:extLst>
          </p:cNvPr>
          <p:cNvSpPr txBox="1">
            <a:spLocks/>
          </p:cNvSpPr>
          <p:nvPr userDrawn="1"/>
        </p:nvSpPr>
        <p:spPr>
          <a:xfrm>
            <a:off x="7584571" y="6714312"/>
            <a:ext cx="1335797"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1"/>
                </a:solidFill>
              </a:rPr>
              <a:t>© TechSci Research</a:t>
            </a:r>
          </a:p>
        </p:txBody>
      </p:sp>
      <p:sp>
        <p:nvSpPr>
          <p:cNvPr id="12" name="Holder 4">
            <a:extLst>
              <a:ext uri="{FF2B5EF4-FFF2-40B4-BE49-F238E27FC236}">
                <a16:creationId xmlns:a16="http://schemas.microsoft.com/office/drawing/2014/main" id="{27914001-2B44-438C-907B-997F23B417C9}"/>
              </a:ext>
            </a:extLst>
          </p:cNvPr>
          <p:cNvSpPr txBox="1">
            <a:spLocks/>
          </p:cNvSpPr>
          <p:nvPr userDrawn="1"/>
        </p:nvSpPr>
        <p:spPr>
          <a:xfrm>
            <a:off x="457200" y="6677320"/>
            <a:ext cx="628650" cy="209550"/>
          </a:xfrm>
          <a:prstGeom prst="rect">
            <a:avLst/>
          </a:prstGeom>
        </p:spPr>
        <p:txBody>
          <a:bodyPr wrap="square" lIns="0" tIns="0" rIns="0" bIns="0">
            <a:spAutoFit/>
          </a:bodyPr>
          <a:lstStyle>
            <a:defPPr>
              <a:defRPr lang="en-US"/>
            </a:defPPr>
            <a:lvl1pPr marL="0" algn="l" defTabSz="914400" rtl="0" eaLnBrk="1" latinLnBrk="0" hangingPunct="1">
              <a:defRPr sz="600" b="0" i="0" kern="1200">
                <a:solidFill>
                  <a:schemeClr val="bg1"/>
                </a:solidFill>
                <a:latin typeface="Verdana"/>
                <a:ea typeface="+mn-ea"/>
                <a:cs typeface="Verdan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100"/>
              </a:spcBef>
            </a:pPr>
            <a:r>
              <a:rPr lang="en-IN" dirty="0"/>
              <a:t>©</a:t>
            </a:r>
            <a:r>
              <a:rPr lang="en-IN" spc="-50" dirty="0"/>
              <a:t> </a:t>
            </a:r>
            <a:r>
              <a:rPr lang="en-IN" spc="-5" dirty="0"/>
              <a:t>ChemAnalyst</a:t>
            </a:r>
          </a:p>
          <a:p>
            <a:pPr algn="ctr"/>
            <a:r>
              <a:rPr lang="en-IN" spc="-5" dirty="0"/>
              <a:t>Research</a:t>
            </a:r>
          </a:p>
        </p:txBody>
      </p:sp>
    </p:spTree>
    <p:extLst>
      <p:ext uri="{BB962C8B-B14F-4D97-AF65-F5344CB8AC3E}">
        <p14:creationId xmlns:p14="http://schemas.microsoft.com/office/powerpoint/2010/main" val="21301706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1"/>
            <a:ext cx="7772400" cy="32316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1"/>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Verdana"/>
                <a:cs typeface="Verdana"/>
              </a:defRPr>
            </a:lvl1pPr>
          </a:lstStyle>
          <a:p>
            <a:pPr algn="ctr">
              <a:spcBef>
                <a:spcPts val="100"/>
              </a:spcBef>
            </a:pPr>
            <a:r>
              <a:rPr lang="en-IN" dirty="0"/>
              <a:t>©</a:t>
            </a:r>
            <a:r>
              <a:rPr lang="en-IN" spc="-50" dirty="0"/>
              <a:t> </a:t>
            </a:r>
            <a:r>
              <a:rPr lang="en-IN" spc="-5" dirty="0"/>
              <a:t>ChemAnalyst</a:t>
            </a:r>
          </a:p>
          <a:p>
            <a:pPr algn="ctr"/>
            <a:r>
              <a:rPr lang="en-IN" spc="-5" dirty="0"/>
              <a:t>Research</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defRPr sz="1100" b="1" i="0">
                <a:solidFill>
                  <a:schemeClr val="bg1"/>
                </a:solidFill>
                <a:latin typeface="Calibri"/>
                <a:cs typeface="Calibri"/>
              </a:defRPr>
            </a:lvl1pPr>
          </a:lstStyle>
          <a:p>
            <a:pPr marL="38100">
              <a:lnSpc>
                <a:spcPts val="1150"/>
              </a:lnSpc>
            </a:pPr>
            <a:fld id="{81D60167-4931-47E6-BA6A-407CBD079E47}" type="slidenum">
              <a:rPr lang="en-IN" smtClean="0"/>
              <a:pPr marL="38100">
                <a:lnSpc>
                  <a:spcPts val="1150"/>
                </a:lnSpc>
              </a:pPr>
              <a:t>‹#›</a:t>
            </a:fld>
            <a:endParaRPr lang="en-IN" dirty="0"/>
          </a:p>
        </p:txBody>
      </p:sp>
    </p:spTree>
    <p:extLst>
      <p:ext uri="{BB962C8B-B14F-4D97-AF65-F5344CB8AC3E}">
        <p14:creationId xmlns:p14="http://schemas.microsoft.com/office/powerpoint/2010/main" val="32854048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Verdana"/>
                <a:cs typeface="Verdana"/>
              </a:defRPr>
            </a:lvl1pPr>
          </a:lstStyle>
          <a:p>
            <a:pPr algn="ctr">
              <a:spcBef>
                <a:spcPts val="100"/>
              </a:spcBef>
            </a:pPr>
            <a:r>
              <a:rPr lang="en-IN" dirty="0"/>
              <a:t>©</a:t>
            </a:r>
            <a:r>
              <a:rPr lang="en-IN" spc="-50" dirty="0"/>
              <a:t> </a:t>
            </a:r>
            <a:r>
              <a:rPr lang="en-IN" spc="-5" dirty="0"/>
              <a:t>ChemAnalyst</a:t>
            </a:r>
          </a:p>
          <a:p>
            <a:pPr algn="ctr"/>
            <a:r>
              <a:rPr lang="en-IN" spc="-5" dirty="0"/>
              <a:t>Research</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defRPr sz="1100" b="1" i="0">
                <a:solidFill>
                  <a:schemeClr val="bg1"/>
                </a:solidFill>
                <a:latin typeface="Calibri"/>
                <a:cs typeface="Calibri"/>
              </a:defRPr>
            </a:lvl1pPr>
          </a:lstStyle>
          <a:p>
            <a:pPr marL="38100">
              <a:lnSpc>
                <a:spcPts val="1150"/>
              </a:lnSpc>
            </a:pPr>
            <a:fld id="{81D60167-4931-47E6-BA6A-407CBD079E47}" type="slidenum">
              <a:rPr lang="en-IN" smtClean="0"/>
              <a:pPr marL="38100">
                <a:lnSpc>
                  <a:spcPts val="1150"/>
                </a:lnSpc>
              </a:pPr>
              <a:t>‹#›</a:t>
            </a:fld>
            <a:endParaRPr lang="en-IN" dirty="0"/>
          </a:p>
        </p:txBody>
      </p:sp>
      <p:sp>
        <p:nvSpPr>
          <p:cNvPr id="7" name="Slide Number Placeholder 7">
            <a:extLst>
              <a:ext uri="{FF2B5EF4-FFF2-40B4-BE49-F238E27FC236}">
                <a16:creationId xmlns:a16="http://schemas.microsoft.com/office/drawing/2014/main" id="{86637F37-8165-4E37-8F88-F6F15263DE46}"/>
              </a:ext>
            </a:extLst>
          </p:cNvPr>
          <p:cNvSpPr txBox="1">
            <a:spLocks/>
          </p:cNvSpPr>
          <p:nvPr userDrawn="1"/>
        </p:nvSpPr>
        <p:spPr>
          <a:xfrm>
            <a:off x="8679485" y="6581369"/>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38798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 y="323088"/>
            <a:ext cx="6757670" cy="76200"/>
          </a:xfrm>
          <a:custGeom>
            <a:avLst/>
            <a:gdLst/>
            <a:ahLst/>
            <a:cxnLst/>
            <a:rect l="l" t="t" r="r" b="b"/>
            <a:pathLst>
              <a:path w="6757670" h="76200">
                <a:moveTo>
                  <a:pt x="0" y="76199"/>
                </a:moveTo>
                <a:lnTo>
                  <a:pt x="6757416" y="76199"/>
                </a:lnTo>
                <a:lnTo>
                  <a:pt x="6757416" y="0"/>
                </a:lnTo>
                <a:lnTo>
                  <a:pt x="0" y="0"/>
                </a:lnTo>
                <a:lnTo>
                  <a:pt x="0" y="76199"/>
                </a:lnTo>
                <a:close/>
              </a:path>
            </a:pathLst>
          </a:custGeom>
          <a:solidFill>
            <a:srgbClr val="D9D9D9"/>
          </a:solidFill>
        </p:spPr>
        <p:txBody>
          <a:bodyPr wrap="square" lIns="0" tIns="0" rIns="0" bIns="0" rtlCol="0"/>
          <a:lstStyle/>
          <a:p>
            <a:endParaRPr sz="1800"/>
          </a:p>
        </p:txBody>
      </p:sp>
      <p:sp>
        <p:nvSpPr>
          <p:cNvPr id="17" name="bg object 17"/>
          <p:cNvSpPr/>
          <p:nvPr/>
        </p:nvSpPr>
        <p:spPr>
          <a:xfrm>
            <a:off x="8592312" y="323087"/>
            <a:ext cx="551815" cy="76200"/>
          </a:xfrm>
          <a:custGeom>
            <a:avLst/>
            <a:gdLst/>
            <a:ahLst/>
            <a:cxnLst/>
            <a:rect l="l" t="t" r="r" b="b"/>
            <a:pathLst>
              <a:path w="551815" h="76200">
                <a:moveTo>
                  <a:pt x="0" y="76199"/>
                </a:moveTo>
                <a:lnTo>
                  <a:pt x="551687" y="76199"/>
                </a:lnTo>
                <a:lnTo>
                  <a:pt x="551687" y="0"/>
                </a:lnTo>
                <a:lnTo>
                  <a:pt x="0" y="0"/>
                </a:lnTo>
                <a:lnTo>
                  <a:pt x="0" y="76199"/>
                </a:lnTo>
                <a:close/>
              </a:path>
            </a:pathLst>
          </a:custGeom>
          <a:solidFill>
            <a:srgbClr val="D9D9D9"/>
          </a:solidFill>
        </p:spPr>
        <p:txBody>
          <a:bodyPr wrap="square" lIns="0" tIns="0" rIns="0" bIns="0" rtlCol="0"/>
          <a:lstStyle/>
          <a:p>
            <a:endParaRPr sz="1800"/>
          </a:p>
        </p:txBody>
      </p:sp>
      <p:pic>
        <p:nvPicPr>
          <p:cNvPr id="18" name="bg object 18"/>
          <p:cNvPicPr/>
          <p:nvPr/>
        </p:nvPicPr>
        <p:blipFill>
          <a:blip r:embed="rId2" cstate="print"/>
          <a:stretch>
            <a:fillRect/>
          </a:stretch>
        </p:blipFill>
        <p:spPr>
          <a:xfrm>
            <a:off x="6806183" y="131065"/>
            <a:ext cx="1749552" cy="408431"/>
          </a:xfrm>
          <a:prstGeom prst="rect">
            <a:avLst/>
          </a:prstGeom>
        </p:spPr>
      </p:pic>
      <p:sp>
        <p:nvSpPr>
          <p:cNvPr id="19" name="bg object 19"/>
          <p:cNvSpPr/>
          <p:nvPr/>
        </p:nvSpPr>
        <p:spPr>
          <a:xfrm>
            <a:off x="0" y="6681217"/>
            <a:ext cx="9144000" cy="177165"/>
          </a:xfrm>
          <a:custGeom>
            <a:avLst/>
            <a:gdLst/>
            <a:ahLst/>
            <a:cxnLst/>
            <a:rect l="l" t="t" r="r" b="b"/>
            <a:pathLst>
              <a:path w="9144000" h="177165">
                <a:moveTo>
                  <a:pt x="9144000" y="0"/>
                </a:moveTo>
                <a:lnTo>
                  <a:pt x="0" y="0"/>
                </a:lnTo>
                <a:lnTo>
                  <a:pt x="0" y="176784"/>
                </a:lnTo>
                <a:lnTo>
                  <a:pt x="9144000" y="176784"/>
                </a:lnTo>
                <a:lnTo>
                  <a:pt x="9144000" y="0"/>
                </a:lnTo>
                <a:close/>
              </a:path>
            </a:pathLst>
          </a:custGeom>
          <a:solidFill>
            <a:srgbClr val="071C2C"/>
          </a:solidFill>
        </p:spPr>
        <p:txBody>
          <a:bodyPr wrap="square" lIns="0" tIns="0" rIns="0" bIns="0" rtlCol="0"/>
          <a:lstStyle/>
          <a:p>
            <a:endParaRPr sz="1800"/>
          </a:p>
        </p:txBody>
      </p:sp>
      <p:sp>
        <p:nvSpPr>
          <p:cNvPr id="20" name="bg object 20"/>
          <p:cNvSpPr/>
          <p:nvPr/>
        </p:nvSpPr>
        <p:spPr>
          <a:xfrm>
            <a:off x="173737" y="103633"/>
            <a:ext cx="4398645" cy="466725"/>
          </a:xfrm>
          <a:custGeom>
            <a:avLst/>
            <a:gdLst/>
            <a:ahLst/>
            <a:cxnLst/>
            <a:rect l="l" t="t" r="r" b="b"/>
            <a:pathLst>
              <a:path w="4398645" h="466725">
                <a:moveTo>
                  <a:pt x="4398264" y="0"/>
                </a:moveTo>
                <a:lnTo>
                  <a:pt x="0" y="0"/>
                </a:lnTo>
                <a:lnTo>
                  <a:pt x="0" y="466344"/>
                </a:lnTo>
                <a:lnTo>
                  <a:pt x="4398264" y="466344"/>
                </a:lnTo>
                <a:lnTo>
                  <a:pt x="4398264" y="0"/>
                </a:lnTo>
                <a:close/>
              </a:path>
            </a:pathLst>
          </a:custGeom>
          <a:solidFill>
            <a:srgbClr val="D9D9D9"/>
          </a:solidFill>
        </p:spPr>
        <p:txBody>
          <a:bodyPr wrap="square" lIns="0" tIns="0" rIns="0" bIns="0" rtlCol="0"/>
          <a:lstStyle/>
          <a:p>
            <a:endParaRPr sz="1800"/>
          </a:p>
        </p:txBody>
      </p:sp>
      <p:sp>
        <p:nvSpPr>
          <p:cNvPr id="2" name="Holder 2"/>
          <p:cNvSpPr>
            <a:spLocks noGrp="1"/>
          </p:cNvSpPr>
          <p:nvPr>
            <p:ph type="title"/>
          </p:nvPr>
        </p:nvSpPr>
        <p:spPr/>
        <p:txBody>
          <a:bodyPr lIns="0" tIns="0" rIns="0" bIns="0"/>
          <a:lstStyle>
            <a:lvl1pPr>
              <a:defRPr sz="2100" b="1" i="0">
                <a:solidFill>
                  <a:schemeClr val="bg1"/>
                </a:solidFill>
                <a:latin typeface="Calibri"/>
                <a:cs typeface="Calibri"/>
              </a:defRPr>
            </a:lvl1pPr>
          </a:lstStyle>
          <a:p>
            <a:endParaRPr/>
          </a:p>
        </p:txBody>
      </p:sp>
      <p:sp>
        <p:nvSpPr>
          <p:cNvPr id="3" name="Holder 3"/>
          <p:cNvSpPr>
            <a:spLocks noGrp="1"/>
          </p:cNvSpPr>
          <p:nvPr>
            <p:ph sz="half" idx="2"/>
          </p:nvPr>
        </p:nvSpPr>
        <p:spPr>
          <a:xfrm>
            <a:off x="457200" y="1577340"/>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0" i="0">
                <a:solidFill>
                  <a:schemeClr val="bg1"/>
                </a:solidFill>
                <a:latin typeface="Verdana"/>
                <a:cs typeface="Verdana"/>
              </a:defRPr>
            </a:lvl1pPr>
          </a:lstStyle>
          <a:p>
            <a:pPr algn="ctr">
              <a:spcBef>
                <a:spcPts val="100"/>
              </a:spcBef>
            </a:pPr>
            <a:r>
              <a:rPr lang="en-IN" dirty="0"/>
              <a:t>©</a:t>
            </a:r>
            <a:r>
              <a:rPr lang="en-IN" spc="-50" dirty="0"/>
              <a:t> </a:t>
            </a:r>
            <a:r>
              <a:rPr lang="en-IN" spc="-5" dirty="0"/>
              <a:t>ChemAnalyst</a:t>
            </a:r>
          </a:p>
          <a:p>
            <a:pPr algn="ctr"/>
            <a:r>
              <a:rPr lang="en-IN" spc="-5" dirty="0"/>
              <a:t>Research</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7" name="Holder 7"/>
          <p:cNvSpPr>
            <a:spLocks noGrp="1"/>
          </p:cNvSpPr>
          <p:nvPr>
            <p:ph type="sldNum" sz="quarter" idx="7"/>
          </p:nvPr>
        </p:nvSpPr>
        <p:spPr/>
        <p:txBody>
          <a:bodyPr lIns="0" tIns="0" rIns="0" bIns="0"/>
          <a:lstStyle>
            <a:lvl1pPr>
              <a:defRPr sz="1100" b="1" i="0">
                <a:solidFill>
                  <a:schemeClr val="bg1"/>
                </a:solidFill>
                <a:latin typeface="Calibri"/>
                <a:cs typeface="Calibri"/>
              </a:defRPr>
            </a:lvl1pPr>
          </a:lstStyle>
          <a:p>
            <a:pPr marL="38100">
              <a:lnSpc>
                <a:spcPts val="1150"/>
              </a:lnSpc>
            </a:pPr>
            <a:fld id="{81D60167-4931-47E6-BA6A-407CBD079E47}" type="slidenum">
              <a:rPr lang="en-IN" smtClean="0"/>
              <a:pPr marL="38100">
                <a:lnSpc>
                  <a:spcPts val="1150"/>
                </a:lnSpc>
              </a:pPr>
              <a:t>‹#›</a:t>
            </a:fld>
            <a:endParaRPr lang="en-IN" dirty="0"/>
          </a:p>
        </p:txBody>
      </p:sp>
    </p:spTree>
    <p:extLst>
      <p:ext uri="{BB962C8B-B14F-4D97-AF65-F5344CB8AC3E}">
        <p14:creationId xmlns:p14="http://schemas.microsoft.com/office/powerpoint/2010/main" val="40756902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600" b="0" i="0">
                <a:solidFill>
                  <a:schemeClr val="bg1"/>
                </a:solidFill>
                <a:latin typeface="Verdana"/>
                <a:cs typeface="Verdana"/>
              </a:defRPr>
            </a:lvl1pPr>
          </a:lstStyle>
          <a:p>
            <a:pPr algn="ctr">
              <a:spcBef>
                <a:spcPts val="100"/>
              </a:spcBef>
            </a:pPr>
            <a:r>
              <a:rPr lang="en-IN" dirty="0"/>
              <a:t>©</a:t>
            </a:r>
            <a:r>
              <a:rPr lang="en-IN" spc="-50" dirty="0"/>
              <a:t> </a:t>
            </a:r>
            <a:r>
              <a:rPr lang="en-IN" spc="-5" dirty="0"/>
              <a:t>ChemAnalyst</a:t>
            </a:r>
          </a:p>
          <a:p>
            <a:pPr algn="ctr"/>
            <a:r>
              <a:rPr lang="en-IN" spc="-5" dirty="0"/>
              <a:t>Research</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5" name="Holder 5"/>
          <p:cNvSpPr>
            <a:spLocks noGrp="1"/>
          </p:cNvSpPr>
          <p:nvPr>
            <p:ph type="sldNum" sz="quarter" idx="7"/>
          </p:nvPr>
        </p:nvSpPr>
        <p:spPr/>
        <p:txBody>
          <a:bodyPr lIns="0" tIns="0" rIns="0" bIns="0"/>
          <a:lstStyle>
            <a:lvl1pPr>
              <a:defRPr sz="1100" b="1" i="0">
                <a:solidFill>
                  <a:schemeClr val="bg1"/>
                </a:solidFill>
                <a:latin typeface="Calibri"/>
                <a:cs typeface="Calibri"/>
              </a:defRPr>
            </a:lvl1pPr>
          </a:lstStyle>
          <a:p>
            <a:pPr marL="38100">
              <a:lnSpc>
                <a:spcPts val="1150"/>
              </a:lnSpc>
            </a:pPr>
            <a:fld id="{81D60167-4931-47E6-BA6A-407CBD079E47}" type="slidenum">
              <a:rPr lang="en-IN" smtClean="0"/>
              <a:pPr marL="38100">
                <a:lnSpc>
                  <a:spcPts val="1150"/>
                </a:lnSpc>
              </a:pPr>
              <a:t>‹#›</a:t>
            </a:fld>
            <a:endParaRPr lang="en-IN" dirty="0"/>
          </a:p>
        </p:txBody>
      </p:sp>
    </p:spTree>
    <p:extLst>
      <p:ext uri="{BB962C8B-B14F-4D97-AF65-F5344CB8AC3E}">
        <p14:creationId xmlns:p14="http://schemas.microsoft.com/office/powerpoint/2010/main" val="16621633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userDrawn="1"/>
        </p:nvSpPr>
        <p:spPr>
          <a:xfrm>
            <a:off x="1" y="546924"/>
            <a:ext cx="6757670" cy="76200"/>
          </a:xfrm>
          <a:custGeom>
            <a:avLst/>
            <a:gdLst/>
            <a:ahLst/>
            <a:cxnLst/>
            <a:rect l="l" t="t" r="r" b="b"/>
            <a:pathLst>
              <a:path w="6757670" h="76200">
                <a:moveTo>
                  <a:pt x="0" y="76199"/>
                </a:moveTo>
                <a:lnTo>
                  <a:pt x="6757416" y="76199"/>
                </a:lnTo>
                <a:lnTo>
                  <a:pt x="6757416" y="0"/>
                </a:lnTo>
                <a:lnTo>
                  <a:pt x="0" y="0"/>
                </a:lnTo>
                <a:lnTo>
                  <a:pt x="0" y="76199"/>
                </a:lnTo>
                <a:close/>
              </a:path>
            </a:pathLst>
          </a:custGeom>
          <a:solidFill>
            <a:srgbClr val="D9D9D9"/>
          </a:solidFill>
        </p:spPr>
        <p:txBody>
          <a:bodyPr wrap="square" lIns="0" tIns="0" rIns="0" bIns="0" rtlCol="0"/>
          <a:lstStyle/>
          <a:p>
            <a:endParaRPr sz="1800"/>
          </a:p>
        </p:txBody>
      </p:sp>
      <p:sp>
        <p:nvSpPr>
          <p:cNvPr id="17" name="bg object 17"/>
          <p:cNvSpPr/>
          <p:nvPr userDrawn="1"/>
        </p:nvSpPr>
        <p:spPr>
          <a:xfrm>
            <a:off x="8592186" y="544428"/>
            <a:ext cx="551815" cy="76200"/>
          </a:xfrm>
          <a:custGeom>
            <a:avLst/>
            <a:gdLst/>
            <a:ahLst/>
            <a:cxnLst/>
            <a:rect l="l" t="t" r="r" b="b"/>
            <a:pathLst>
              <a:path w="551815" h="76200">
                <a:moveTo>
                  <a:pt x="0" y="76199"/>
                </a:moveTo>
                <a:lnTo>
                  <a:pt x="551687" y="76199"/>
                </a:lnTo>
                <a:lnTo>
                  <a:pt x="551687" y="0"/>
                </a:lnTo>
                <a:lnTo>
                  <a:pt x="0" y="0"/>
                </a:lnTo>
                <a:lnTo>
                  <a:pt x="0" y="76199"/>
                </a:lnTo>
                <a:close/>
              </a:path>
            </a:pathLst>
          </a:custGeom>
          <a:solidFill>
            <a:srgbClr val="D9D9D9"/>
          </a:solidFill>
        </p:spPr>
        <p:txBody>
          <a:bodyPr wrap="square" lIns="0" tIns="0" rIns="0" bIns="0" rtlCol="0"/>
          <a:lstStyle/>
          <a:p>
            <a:endParaRPr sz="1800"/>
          </a:p>
        </p:txBody>
      </p:sp>
      <p:sp>
        <p:nvSpPr>
          <p:cNvPr id="2" name="Holder 2"/>
          <p:cNvSpPr>
            <a:spLocks noGrp="1"/>
          </p:cNvSpPr>
          <p:nvPr>
            <p:ph type="ftr" sz="quarter" idx="5"/>
          </p:nvPr>
        </p:nvSpPr>
        <p:spPr>
          <a:xfrm>
            <a:off x="142875" y="6632145"/>
            <a:ext cx="628650" cy="184666"/>
          </a:xfrm>
        </p:spPr>
        <p:txBody>
          <a:bodyPr lIns="0" tIns="0" rIns="0" bIns="0"/>
          <a:lstStyle>
            <a:lvl1pPr>
              <a:defRPr sz="600" b="0" i="0">
                <a:solidFill>
                  <a:schemeClr val="bg1"/>
                </a:solidFill>
                <a:latin typeface="Verdana"/>
                <a:cs typeface="Verdana"/>
              </a:defRPr>
            </a:lvl1pPr>
          </a:lstStyle>
          <a:p>
            <a:pPr algn="ctr">
              <a:spcBef>
                <a:spcPts val="100"/>
              </a:spcBef>
            </a:pPr>
            <a:r>
              <a:rPr lang="en-IN" dirty="0"/>
              <a:t>©</a:t>
            </a:r>
            <a:r>
              <a:rPr lang="en-IN" spc="-50" dirty="0"/>
              <a:t> </a:t>
            </a:r>
            <a:r>
              <a:rPr lang="en-IN" spc="-5" dirty="0"/>
              <a:t>ChemAnalyst</a:t>
            </a:r>
          </a:p>
          <a:p>
            <a:pPr algn="ctr"/>
            <a:r>
              <a:rPr lang="en-IN" spc="-5" dirty="0"/>
              <a:t>Research</a:t>
            </a:r>
          </a:p>
        </p:txBody>
      </p:sp>
      <p:pic>
        <p:nvPicPr>
          <p:cNvPr id="8" name="Picture 7" descr="Text&#10;&#10;Description automatically generated">
            <a:extLst>
              <a:ext uri="{FF2B5EF4-FFF2-40B4-BE49-F238E27FC236}">
                <a16:creationId xmlns:a16="http://schemas.microsoft.com/office/drawing/2014/main" id="{F1B2278D-1295-4428-B4A8-C1AF059E255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67442" y="96755"/>
            <a:ext cx="2028825" cy="523875"/>
          </a:xfrm>
          <a:prstGeom prst="rect">
            <a:avLst/>
          </a:prstGeom>
        </p:spPr>
      </p:pic>
      <p:sp>
        <p:nvSpPr>
          <p:cNvPr id="9" name="Rectangle 8">
            <a:extLst>
              <a:ext uri="{FF2B5EF4-FFF2-40B4-BE49-F238E27FC236}">
                <a16:creationId xmlns:a16="http://schemas.microsoft.com/office/drawing/2014/main" id="{5DEC9A2A-9144-4418-A522-1A8404729586}"/>
              </a:ext>
            </a:extLst>
          </p:cNvPr>
          <p:cNvSpPr/>
          <p:nvPr userDrawn="1"/>
        </p:nvSpPr>
        <p:spPr>
          <a:xfrm>
            <a:off x="1" y="6632146"/>
            <a:ext cx="9158990" cy="240858"/>
          </a:xfrm>
          <a:prstGeom prst="rect">
            <a:avLst/>
          </a:prstGeom>
          <a:solidFill>
            <a:srgbClr val="132C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Holder 4">
            <a:extLst>
              <a:ext uri="{FF2B5EF4-FFF2-40B4-BE49-F238E27FC236}">
                <a16:creationId xmlns:a16="http://schemas.microsoft.com/office/drawing/2014/main" id="{427A8BB4-DDA4-48A2-83CB-4152DCE8EFC6}"/>
              </a:ext>
            </a:extLst>
          </p:cNvPr>
          <p:cNvSpPr txBox="1">
            <a:spLocks/>
          </p:cNvSpPr>
          <p:nvPr userDrawn="1"/>
        </p:nvSpPr>
        <p:spPr>
          <a:xfrm>
            <a:off x="457200" y="6677320"/>
            <a:ext cx="628650" cy="184666"/>
          </a:xfrm>
          <a:prstGeom prst="rect">
            <a:avLst/>
          </a:prstGeom>
        </p:spPr>
        <p:txBody>
          <a:bodyPr wrap="square" lIns="0" tIns="0" rIns="0" bIns="0">
            <a:spAutoFit/>
          </a:bodyPr>
          <a:lstStyle>
            <a:defPPr>
              <a:defRPr lang="en-US"/>
            </a:defPPr>
            <a:lvl1pPr marL="0" algn="l" defTabSz="914400" rtl="0" eaLnBrk="1" latinLnBrk="0" hangingPunct="1">
              <a:defRPr sz="600" b="0" i="0" kern="1200">
                <a:solidFill>
                  <a:schemeClr val="bg1"/>
                </a:solidFill>
                <a:latin typeface="Verdana"/>
                <a:ea typeface="+mn-ea"/>
                <a:cs typeface="Verdan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100"/>
              </a:spcBef>
            </a:pPr>
            <a:r>
              <a:rPr lang="en-IN" sz="600" dirty="0"/>
              <a:t>©</a:t>
            </a:r>
            <a:r>
              <a:rPr lang="en-IN" sz="600" spc="-50" dirty="0"/>
              <a:t> </a:t>
            </a:r>
            <a:r>
              <a:rPr lang="en-IN" sz="600" spc="-5" dirty="0"/>
              <a:t>ChemAnalyst</a:t>
            </a:r>
          </a:p>
          <a:p>
            <a:pPr algn="ctr"/>
            <a:r>
              <a:rPr lang="en-IN" sz="600" spc="-5" dirty="0"/>
              <a:t>Research</a:t>
            </a:r>
          </a:p>
        </p:txBody>
      </p:sp>
    </p:spTree>
    <p:extLst>
      <p:ext uri="{BB962C8B-B14F-4D97-AF65-F5344CB8AC3E}">
        <p14:creationId xmlns:p14="http://schemas.microsoft.com/office/powerpoint/2010/main" val="27990172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_Content writing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EB69AD1-A7F0-4B5E-8719-CC86072C7A0C}"/>
              </a:ext>
            </a:extLst>
          </p:cNvPr>
          <p:cNvSpPr/>
          <p:nvPr userDrawn="1"/>
        </p:nvSpPr>
        <p:spPr>
          <a:xfrm>
            <a:off x="1" y="6664206"/>
            <a:ext cx="9158990" cy="2087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 name="Rectangle 14">
            <a:extLst>
              <a:ext uri="{FF2B5EF4-FFF2-40B4-BE49-F238E27FC236}">
                <a16:creationId xmlns:a16="http://schemas.microsoft.com/office/drawing/2014/main" id="{F1D4176D-CDAE-4615-B977-AEA78F7D710C}"/>
              </a:ext>
            </a:extLst>
          </p:cNvPr>
          <p:cNvSpPr/>
          <p:nvPr userDrawn="1"/>
        </p:nvSpPr>
        <p:spPr>
          <a:xfrm>
            <a:off x="1" y="1"/>
            <a:ext cx="915899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6" name="Text Placeholder 3">
            <a:extLst>
              <a:ext uri="{FF2B5EF4-FFF2-40B4-BE49-F238E27FC236}">
                <a16:creationId xmlns:a16="http://schemas.microsoft.com/office/drawing/2014/main" id="{5A0A9FB9-1FC0-4A81-A244-231DFC03426A}"/>
              </a:ext>
            </a:extLst>
          </p:cNvPr>
          <p:cNvSpPr>
            <a:spLocks noGrp="1"/>
          </p:cNvSpPr>
          <p:nvPr>
            <p:ph type="body" sz="quarter" idx="14"/>
          </p:nvPr>
        </p:nvSpPr>
        <p:spPr>
          <a:xfrm>
            <a:off x="152400" y="76201"/>
            <a:ext cx="7863840" cy="457200"/>
          </a:xfrm>
          <a:prstGeom prst="rect">
            <a:avLst/>
          </a:prstGeom>
          <a:noFill/>
          <a:ln>
            <a:noFill/>
          </a:ln>
        </p:spPr>
        <p:txBody>
          <a:bodyPr anchor="ctr">
            <a:normAutofit/>
          </a:bodyPr>
          <a:lstStyle>
            <a:lvl1pPr marL="0" indent="0" algn="l">
              <a:buNone/>
              <a:defRPr lang="en-US" sz="1600" b="1" kern="1200" spc="0" dirty="0">
                <a:solidFill>
                  <a:schemeClr val="bg2">
                    <a:lumMod val="25000"/>
                  </a:schemeClr>
                </a:solidFill>
                <a:latin typeface="Montserrat" panose="02000505000000020004" pitchFamily="2"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Edit Master text styles</a:t>
            </a:r>
          </a:p>
        </p:txBody>
      </p:sp>
      <p:sp>
        <p:nvSpPr>
          <p:cNvPr id="17" name="Rectangle 16">
            <a:extLst>
              <a:ext uri="{FF2B5EF4-FFF2-40B4-BE49-F238E27FC236}">
                <a16:creationId xmlns:a16="http://schemas.microsoft.com/office/drawing/2014/main" id="{5170A081-2CD4-42C2-83F7-1BDF218E888C}"/>
              </a:ext>
            </a:extLst>
          </p:cNvPr>
          <p:cNvSpPr/>
          <p:nvPr userDrawn="1"/>
        </p:nvSpPr>
        <p:spPr>
          <a:xfrm>
            <a:off x="8743567" y="6515547"/>
            <a:ext cx="320136" cy="346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8" name="Slide Number Placeholder 7">
            <a:extLst>
              <a:ext uri="{FF2B5EF4-FFF2-40B4-BE49-F238E27FC236}">
                <a16:creationId xmlns:a16="http://schemas.microsoft.com/office/drawing/2014/main" id="{DAB0CC45-65C1-4330-8B7B-E233943D2F2B}"/>
              </a:ext>
            </a:extLst>
          </p:cNvPr>
          <p:cNvSpPr txBox="1">
            <a:spLocks/>
          </p:cNvSpPr>
          <p:nvPr userDrawn="1"/>
        </p:nvSpPr>
        <p:spPr>
          <a:xfrm>
            <a:off x="8679473" y="6553647"/>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z="1100" smtClean="0">
                <a:solidFill>
                  <a:sysClr val="windowText" lastClr="000000"/>
                </a:solidFill>
              </a:rPr>
              <a:pPr/>
              <a:t>‹#›</a:t>
            </a:fld>
            <a:endParaRPr lang="en-US" sz="1100" dirty="0">
              <a:solidFill>
                <a:sysClr val="windowText" lastClr="000000"/>
              </a:solidFill>
            </a:endParaRPr>
          </a:p>
        </p:txBody>
      </p:sp>
      <p:cxnSp>
        <p:nvCxnSpPr>
          <p:cNvPr id="19" name="Straight Connector 18">
            <a:extLst>
              <a:ext uri="{FF2B5EF4-FFF2-40B4-BE49-F238E27FC236}">
                <a16:creationId xmlns:a16="http://schemas.microsoft.com/office/drawing/2014/main" id="{900B4527-B56E-473D-ACE2-854F941525D2}"/>
              </a:ext>
            </a:extLst>
          </p:cNvPr>
          <p:cNvCxnSpPr>
            <a:cxnSpLocks/>
          </p:cNvCxnSpPr>
          <p:nvPr userDrawn="1"/>
        </p:nvCxnSpPr>
        <p:spPr>
          <a:xfrm>
            <a:off x="1" y="674560"/>
            <a:ext cx="55463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Holder 4">
            <a:extLst>
              <a:ext uri="{FF2B5EF4-FFF2-40B4-BE49-F238E27FC236}">
                <a16:creationId xmlns:a16="http://schemas.microsoft.com/office/drawing/2014/main" id="{4A45F9CE-7664-46CD-A2F2-5AF6123F05AF}"/>
              </a:ext>
            </a:extLst>
          </p:cNvPr>
          <p:cNvSpPr txBox="1">
            <a:spLocks/>
          </p:cNvSpPr>
          <p:nvPr userDrawn="1"/>
        </p:nvSpPr>
        <p:spPr>
          <a:xfrm>
            <a:off x="457200" y="6677320"/>
            <a:ext cx="628650" cy="184666"/>
          </a:xfrm>
          <a:prstGeom prst="rect">
            <a:avLst/>
          </a:prstGeom>
        </p:spPr>
        <p:txBody>
          <a:bodyPr wrap="square" lIns="0" tIns="0" rIns="0" bIns="0">
            <a:spAutoFit/>
          </a:bodyPr>
          <a:lstStyle>
            <a:defPPr>
              <a:defRPr lang="en-US"/>
            </a:defPPr>
            <a:lvl1pPr marL="0" algn="l" defTabSz="914400" rtl="0" eaLnBrk="1" latinLnBrk="0" hangingPunct="1">
              <a:defRPr sz="600" b="0" i="0" kern="1200">
                <a:solidFill>
                  <a:schemeClr val="bg1"/>
                </a:solidFill>
                <a:latin typeface="Verdana"/>
                <a:ea typeface="+mn-ea"/>
                <a:cs typeface="Verdan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100"/>
              </a:spcBef>
            </a:pPr>
            <a:r>
              <a:rPr lang="en-IN" sz="600" dirty="0"/>
              <a:t>©</a:t>
            </a:r>
            <a:r>
              <a:rPr lang="en-IN" sz="600" spc="-50" dirty="0"/>
              <a:t> </a:t>
            </a:r>
            <a:r>
              <a:rPr lang="en-IN" sz="600" spc="-5" dirty="0"/>
              <a:t>ChemAnalyst</a:t>
            </a:r>
          </a:p>
          <a:p>
            <a:pPr algn="ctr"/>
            <a:r>
              <a:rPr lang="en-IN" sz="600" spc="-5" dirty="0"/>
              <a:t>Research</a:t>
            </a:r>
          </a:p>
        </p:txBody>
      </p:sp>
    </p:spTree>
    <p:extLst>
      <p:ext uri="{BB962C8B-B14F-4D97-AF65-F5344CB8AC3E}">
        <p14:creationId xmlns:p14="http://schemas.microsoft.com/office/powerpoint/2010/main" val="3883862949"/>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5_Content writing ">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992E208C-AFEE-428B-8D62-98E6919AAE8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5364" y="241333"/>
            <a:ext cx="1236812" cy="388020"/>
          </a:xfrm>
          <a:prstGeom prst="rect">
            <a:avLst/>
          </a:prstGeom>
        </p:spPr>
      </p:pic>
      <p:sp>
        <p:nvSpPr>
          <p:cNvPr id="16" name="Text Placeholder 3">
            <a:extLst>
              <a:ext uri="{FF2B5EF4-FFF2-40B4-BE49-F238E27FC236}">
                <a16:creationId xmlns:a16="http://schemas.microsoft.com/office/drawing/2014/main" id="{5A0A9FB9-1FC0-4A81-A244-231DFC03426A}"/>
              </a:ext>
            </a:extLst>
          </p:cNvPr>
          <p:cNvSpPr>
            <a:spLocks noGrp="1"/>
          </p:cNvSpPr>
          <p:nvPr>
            <p:ph type="body" sz="quarter" idx="14"/>
          </p:nvPr>
        </p:nvSpPr>
        <p:spPr>
          <a:xfrm>
            <a:off x="132586" y="193795"/>
            <a:ext cx="7863840" cy="457200"/>
          </a:xfrm>
          <a:prstGeom prst="rect">
            <a:avLst/>
          </a:prstGeom>
          <a:noFill/>
          <a:ln>
            <a:noFill/>
          </a:ln>
        </p:spPr>
        <p:txBody>
          <a:bodyPr anchor="ctr">
            <a:normAutofit/>
          </a:bodyPr>
          <a:lstStyle>
            <a:lvl1pPr marL="0" indent="0" algn="l">
              <a:buNone/>
              <a:defRPr lang="en-US" sz="1600" b="1" kern="1200" spc="0" dirty="0">
                <a:solidFill>
                  <a:schemeClr val="bg2">
                    <a:lumMod val="25000"/>
                  </a:schemeClr>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Edit Master text styles</a:t>
            </a:r>
          </a:p>
        </p:txBody>
      </p:sp>
      <p:sp>
        <p:nvSpPr>
          <p:cNvPr id="17" name="Rectangle 16">
            <a:extLst>
              <a:ext uri="{FF2B5EF4-FFF2-40B4-BE49-F238E27FC236}">
                <a16:creationId xmlns:a16="http://schemas.microsoft.com/office/drawing/2014/main" id="{5170A081-2CD4-42C2-83F7-1BDF218E888C}"/>
              </a:ext>
            </a:extLst>
          </p:cNvPr>
          <p:cNvSpPr/>
          <p:nvPr userDrawn="1"/>
        </p:nvSpPr>
        <p:spPr>
          <a:xfrm>
            <a:off x="8743567" y="6515561"/>
            <a:ext cx="320136" cy="346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Slide Number Placeholder 7">
            <a:extLst>
              <a:ext uri="{FF2B5EF4-FFF2-40B4-BE49-F238E27FC236}">
                <a16:creationId xmlns:a16="http://schemas.microsoft.com/office/drawing/2014/main" id="{DAB0CC45-65C1-4330-8B7B-E233943D2F2B}"/>
              </a:ext>
            </a:extLst>
          </p:cNvPr>
          <p:cNvSpPr txBox="1">
            <a:spLocks/>
          </p:cNvSpPr>
          <p:nvPr userDrawn="1"/>
        </p:nvSpPr>
        <p:spPr>
          <a:xfrm>
            <a:off x="8679480" y="6553661"/>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1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cxnSp>
        <p:nvCxnSpPr>
          <p:cNvPr id="19" name="Straight Connector 18">
            <a:extLst>
              <a:ext uri="{FF2B5EF4-FFF2-40B4-BE49-F238E27FC236}">
                <a16:creationId xmlns:a16="http://schemas.microsoft.com/office/drawing/2014/main" id="{900B4527-B56E-473D-ACE2-854F941525D2}"/>
              </a:ext>
            </a:extLst>
          </p:cNvPr>
          <p:cNvCxnSpPr>
            <a:cxnSpLocks/>
          </p:cNvCxnSpPr>
          <p:nvPr userDrawn="1"/>
        </p:nvCxnSpPr>
        <p:spPr>
          <a:xfrm>
            <a:off x="2" y="674560"/>
            <a:ext cx="55463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B153B44-6D3B-48CC-B791-73A30E7D5B39}"/>
              </a:ext>
            </a:extLst>
          </p:cNvPr>
          <p:cNvSpPr/>
          <p:nvPr userDrawn="1"/>
        </p:nvSpPr>
        <p:spPr>
          <a:xfrm>
            <a:off x="1" y="6664220"/>
            <a:ext cx="9158990" cy="208785"/>
          </a:xfrm>
          <a:prstGeom prst="rect">
            <a:avLst/>
          </a:prstGeom>
          <a:solidFill>
            <a:srgbClr val="132C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Footer Placeholder 6">
            <a:extLst>
              <a:ext uri="{FF2B5EF4-FFF2-40B4-BE49-F238E27FC236}">
                <a16:creationId xmlns:a16="http://schemas.microsoft.com/office/drawing/2014/main" id="{AFC991EC-5CD6-494A-ACCE-B47D64008D71}"/>
              </a:ext>
            </a:extLst>
          </p:cNvPr>
          <p:cNvSpPr txBox="1">
            <a:spLocks/>
          </p:cNvSpPr>
          <p:nvPr userDrawn="1"/>
        </p:nvSpPr>
        <p:spPr>
          <a:xfrm>
            <a:off x="7584572" y="6701249"/>
            <a:ext cx="1335797"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 TechSci Research</a:t>
            </a:r>
          </a:p>
        </p:txBody>
      </p:sp>
      <p:sp>
        <p:nvSpPr>
          <p:cNvPr id="9" name="Holder 4">
            <a:extLst>
              <a:ext uri="{FF2B5EF4-FFF2-40B4-BE49-F238E27FC236}">
                <a16:creationId xmlns:a16="http://schemas.microsoft.com/office/drawing/2014/main" id="{35B4DAF1-B1A9-4B2D-96F7-3CDEF03B661C}"/>
              </a:ext>
            </a:extLst>
          </p:cNvPr>
          <p:cNvSpPr txBox="1">
            <a:spLocks/>
          </p:cNvSpPr>
          <p:nvPr userDrawn="1"/>
        </p:nvSpPr>
        <p:spPr>
          <a:xfrm>
            <a:off x="457200" y="6677320"/>
            <a:ext cx="628650" cy="184666"/>
          </a:xfrm>
          <a:prstGeom prst="rect">
            <a:avLst/>
          </a:prstGeom>
        </p:spPr>
        <p:txBody>
          <a:bodyPr wrap="square" lIns="0" tIns="0" rIns="0" bIns="0">
            <a:spAutoFit/>
          </a:bodyPr>
          <a:lstStyle>
            <a:defPPr>
              <a:defRPr lang="en-US"/>
            </a:defPPr>
            <a:lvl1pPr marL="0" algn="l" defTabSz="914400" rtl="0" eaLnBrk="1" latinLnBrk="0" hangingPunct="1">
              <a:defRPr sz="600" b="0" i="0" kern="1200">
                <a:solidFill>
                  <a:schemeClr val="bg1"/>
                </a:solidFill>
                <a:latin typeface="Verdana"/>
                <a:ea typeface="+mn-ea"/>
                <a:cs typeface="Verdan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100"/>
              </a:spcBef>
            </a:pPr>
            <a:r>
              <a:rPr lang="en-IN" sz="600" dirty="0"/>
              <a:t>©</a:t>
            </a:r>
            <a:r>
              <a:rPr lang="en-IN" sz="600" spc="-50" dirty="0"/>
              <a:t> </a:t>
            </a:r>
            <a:r>
              <a:rPr lang="en-IN" sz="600" spc="-5" dirty="0"/>
              <a:t>ChemAnalyst</a:t>
            </a:r>
          </a:p>
          <a:p>
            <a:pPr algn="ctr"/>
            <a:r>
              <a:rPr lang="en-IN" sz="600" spc="-5" dirty="0"/>
              <a:t>Research</a:t>
            </a:r>
          </a:p>
        </p:txBody>
      </p:sp>
    </p:spTree>
    <p:extLst>
      <p:ext uri="{BB962C8B-B14F-4D97-AF65-F5344CB8AC3E}">
        <p14:creationId xmlns:p14="http://schemas.microsoft.com/office/powerpoint/2010/main" val="125261107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23088"/>
            <a:ext cx="6757670" cy="76200"/>
          </a:xfrm>
          <a:custGeom>
            <a:avLst/>
            <a:gdLst/>
            <a:ahLst/>
            <a:cxnLst/>
            <a:rect l="l" t="t" r="r" b="b"/>
            <a:pathLst>
              <a:path w="6757670" h="76200">
                <a:moveTo>
                  <a:pt x="0" y="76199"/>
                </a:moveTo>
                <a:lnTo>
                  <a:pt x="6757416" y="76199"/>
                </a:lnTo>
                <a:lnTo>
                  <a:pt x="6757416" y="0"/>
                </a:lnTo>
                <a:lnTo>
                  <a:pt x="0" y="0"/>
                </a:lnTo>
                <a:lnTo>
                  <a:pt x="0" y="76199"/>
                </a:lnTo>
                <a:close/>
              </a:path>
            </a:pathLst>
          </a:custGeom>
          <a:solidFill>
            <a:srgbClr val="D9D9D9"/>
          </a:solidFill>
        </p:spPr>
        <p:txBody>
          <a:bodyPr wrap="square" lIns="0" tIns="0" rIns="0" bIns="0" rtlCol="0"/>
          <a:lstStyle/>
          <a:p>
            <a:endParaRPr/>
          </a:p>
        </p:txBody>
      </p:sp>
      <p:sp>
        <p:nvSpPr>
          <p:cNvPr id="17" name="bg object 17"/>
          <p:cNvSpPr/>
          <p:nvPr/>
        </p:nvSpPr>
        <p:spPr>
          <a:xfrm>
            <a:off x="8592311" y="323087"/>
            <a:ext cx="551815" cy="76200"/>
          </a:xfrm>
          <a:custGeom>
            <a:avLst/>
            <a:gdLst/>
            <a:ahLst/>
            <a:cxnLst/>
            <a:rect l="l" t="t" r="r" b="b"/>
            <a:pathLst>
              <a:path w="551815" h="76200">
                <a:moveTo>
                  <a:pt x="0" y="76199"/>
                </a:moveTo>
                <a:lnTo>
                  <a:pt x="551687" y="76199"/>
                </a:lnTo>
                <a:lnTo>
                  <a:pt x="551687" y="0"/>
                </a:lnTo>
                <a:lnTo>
                  <a:pt x="0" y="0"/>
                </a:lnTo>
                <a:lnTo>
                  <a:pt x="0" y="76199"/>
                </a:lnTo>
                <a:close/>
              </a:path>
            </a:pathLst>
          </a:custGeom>
          <a:solidFill>
            <a:srgbClr val="D9D9D9"/>
          </a:solidFill>
        </p:spPr>
        <p:txBody>
          <a:bodyPr wrap="square" lIns="0" tIns="0" rIns="0" bIns="0" rtlCol="0"/>
          <a:lstStyle/>
          <a:p>
            <a:endParaRPr/>
          </a:p>
        </p:txBody>
      </p:sp>
      <p:pic>
        <p:nvPicPr>
          <p:cNvPr id="18" name="bg object 18"/>
          <p:cNvPicPr/>
          <p:nvPr/>
        </p:nvPicPr>
        <p:blipFill>
          <a:blip r:embed="rId2" cstate="print"/>
          <a:stretch>
            <a:fillRect/>
          </a:stretch>
        </p:blipFill>
        <p:spPr>
          <a:xfrm>
            <a:off x="6806183" y="131063"/>
            <a:ext cx="1749552" cy="408431"/>
          </a:xfrm>
          <a:prstGeom prst="rect">
            <a:avLst/>
          </a:prstGeom>
        </p:spPr>
      </p:pic>
      <p:sp>
        <p:nvSpPr>
          <p:cNvPr id="19" name="bg object 19"/>
          <p:cNvSpPr/>
          <p:nvPr/>
        </p:nvSpPr>
        <p:spPr>
          <a:xfrm>
            <a:off x="0" y="6681215"/>
            <a:ext cx="9144000" cy="177165"/>
          </a:xfrm>
          <a:custGeom>
            <a:avLst/>
            <a:gdLst/>
            <a:ahLst/>
            <a:cxnLst/>
            <a:rect l="l" t="t" r="r" b="b"/>
            <a:pathLst>
              <a:path w="9144000" h="177165">
                <a:moveTo>
                  <a:pt x="9144000" y="0"/>
                </a:moveTo>
                <a:lnTo>
                  <a:pt x="0" y="0"/>
                </a:lnTo>
                <a:lnTo>
                  <a:pt x="0" y="176784"/>
                </a:lnTo>
                <a:lnTo>
                  <a:pt x="9144000" y="176784"/>
                </a:lnTo>
                <a:lnTo>
                  <a:pt x="9144000" y="0"/>
                </a:lnTo>
                <a:close/>
              </a:path>
            </a:pathLst>
          </a:custGeom>
          <a:solidFill>
            <a:srgbClr val="071C2C"/>
          </a:solidFill>
        </p:spPr>
        <p:txBody>
          <a:bodyPr wrap="square" lIns="0" tIns="0" rIns="0" bIns="0" rtlCol="0"/>
          <a:lstStyle/>
          <a:p>
            <a:endParaRPr/>
          </a:p>
        </p:txBody>
      </p:sp>
      <p:sp>
        <p:nvSpPr>
          <p:cNvPr id="20" name="bg object 20"/>
          <p:cNvSpPr/>
          <p:nvPr/>
        </p:nvSpPr>
        <p:spPr>
          <a:xfrm>
            <a:off x="173736" y="103631"/>
            <a:ext cx="4398645" cy="466725"/>
          </a:xfrm>
          <a:custGeom>
            <a:avLst/>
            <a:gdLst/>
            <a:ahLst/>
            <a:cxnLst/>
            <a:rect l="l" t="t" r="r" b="b"/>
            <a:pathLst>
              <a:path w="4398645" h="466725">
                <a:moveTo>
                  <a:pt x="4398264" y="0"/>
                </a:moveTo>
                <a:lnTo>
                  <a:pt x="0" y="0"/>
                </a:lnTo>
                <a:lnTo>
                  <a:pt x="0" y="466344"/>
                </a:lnTo>
                <a:lnTo>
                  <a:pt x="4398264" y="466344"/>
                </a:lnTo>
                <a:lnTo>
                  <a:pt x="4398264" y="0"/>
                </a:lnTo>
                <a:close/>
              </a:path>
            </a:pathLst>
          </a:custGeom>
          <a:solidFill>
            <a:srgbClr val="D9D9D9"/>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100" b="1" i="0">
                <a:solidFill>
                  <a:schemeClr val="bg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0" i="0">
                <a:solidFill>
                  <a:schemeClr val="bg1"/>
                </a:solidFill>
                <a:latin typeface="Verdana"/>
                <a:cs typeface="Verdana"/>
              </a:defRPr>
            </a:lvl1pPr>
          </a:lstStyle>
          <a:p>
            <a:pPr algn="ctr">
              <a:lnSpc>
                <a:spcPct val="100000"/>
              </a:lnSpc>
              <a:spcBef>
                <a:spcPts val="100"/>
              </a:spcBef>
            </a:pPr>
            <a:r>
              <a:rPr dirty="0"/>
              <a:t>©</a:t>
            </a:r>
            <a:r>
              <a:rPr spc="-50" dirty="0"/>
              <a:t> </a:t>
            </a:r>
            <a:r>
              <a:rPr spc="-5" dirty="0"/>
              <a:t>ChemAnalyst</a:t>
            </a:r>
          </a:p>
          <a:p>
            <a:pPr algn="ctr">
              <a:lnSpc>
                <a:spcPct val="100000"/>
              </a:lnSpc>
            </a:pPr>
            <a:r>
              <a:rPr spc="-5" dirty="0"/>
              <a:t>Research</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7" name="Holder 7"/>
          <p:cNvSpPr>
            <a:spLocks noGrp="1"/>
          </p:cNvSpPr>
          <p:nvPr>
            <p:ph type="sldNum" sz="quarter" idx="7"/>
          </p:nvPr>
        </p:nvSpPr>
        <p:spPr/>
        <p:txBody>
          <a:bodyPr lIns="0" tIns="0" rIns="0" bIns="0"/>
          <a:lstStyle>
            <a:lvl1pPr>
              <a:defRPr sz="1100" b="1" i="0">
                <a:solidFill>
                  <a:schemeClr val="bg1"/>
                </a:solidFill>
                <a:latin typeface="Calibri"/>
                <a:cs typeface="Calibri"/>
              </a:defRPr>
            </a:lvl1pPr>
          </a:lstStyle>
          <a:p>
            <a:pPr marL="38100">
              <a:lnSpc>
                <a:spcPts val="1150"/>
              </a:lnSpc>
            </a:pPr>
            <a:fld id="{81D60167-4931-47E6-BA6A-407CBD079E47}" type="slidenum">
              <a:rPr dirty="0"/>
              <a:t>‹#›</a:t>
            </a:fld>
            <a:endParaRP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C30C53E-9B71-41DC-A634-52A9E4185E2A}"/>
              </a:ext>
            </a:extLst>
          </p:cNvPr>
          <p:cNvSpPr/>
          <p:nvPr userDrawn="1"/>
        </p:nvSpPr>
        <p:spPr>
          <a:xfrm>
            <a:off x="1" y="5"/>
            <a:ext cx="5791202" cy="6906917"/>
          </a:xfrm>
          <a:prstGeom prst="rect">
            <a:avLst/>
          </a:prstGeom>
          <a:solidFill>
            <a:srgbClr val="132C4A">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6908120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107CC8-167E-4629-8FD3-C17A06C3918E}"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6DBA3C-7A6B-4C8E-AED8-041749870F68}" type="slidenum">
              <a:rPr lang="en-IN" smtClean="0"/>
              <a:t>‹#›</a:t>
            </a:fld>
            <a:endParaRPr lang="en-IN"/>
          </a:p>
        </p:txBody>
      </p:sp>
    </p:spTree>
    <p:extLst>
      <p:ext uri="{BB962C8B-B14F-4D97-AF65-F5344CB8AC3E}">
        <p14:creationId xmlns:p14="http://schemas.microsoft.com/office/powerpoint/2010/main" val="2661594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07CC8-167E-4629-8FD3-C17A06C3918E}"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6DBA3C-7A6B-4C8E-AED8-041749870F68}" type="slidenum">
              <a:rPr lang="en-IN" smtClean="0"/>
              <a:t>‹#›</a:t>
            </a:fld>
            <a:endParaRPr lang="en-IN"/>
          </a:p>
        </p:txBody>
      </p:sp>
    </p:spTree>
    <p:extLst>
      <p:ext uri="{BB962C8B-B14F-4D97-AF65-F5344CB8AC3E}">
        <p14:creationId xmlns:p14="http://schemas.microsoft.com/office/powerpoint/2010/main" val="11606114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107CC8-167E-4629-8FD3-C17A06C3918E}"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6DBA3C-7A6B-4C8E-AED8-041749870F68}" type="slidenum">
              <a:rPr lang="en-IN" smtClean="0"/>
              <a:t>‹#›</a:t>
            </a:fld>
            <a:endParaRPr lang="en-IN"/>
          </a:p>
        </p:txBody>
      </p:sp>
    </p:spTree>
    <p:extLst>
      <p:ext uri="{BB962C8B-B14F-4D97-AF65-F5344CB8AC3E}">
        <p14:creationId xmlns:p14="http://schemas.microsoft.com/office/powerpoint/2010/main" val="41428030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107CC8-167E-4629-8FD3-C17A06C3918E}" type="datetimeFigureOut">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6DBA3C-7A6B-4C8E-AED8-041749870F68}" type="slidenum">
              <a:rPr lang="en-IN" smtClean="0"/>
              <a:t>‹#›</a:t>
            </a:fld>
            <a:endParaRPr lang="en-IN"/>
          </a:p>
        </p:txBody>
      </p:sp>
    </p:spTree>
    <p:extLst>
      <p:ext uri="{BB962C8B-B14F-4D97-AF65-F5344CB8AC3E}">
        <p14:creationId xmlns:p14="http://schemas.microsoft.com/office/powerpoint/2010/main" val="5405791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107CC8-167E-4629-8FD3-C17A06C3918E}" type="datetimeFigureOut">
              <a:rPr lang="en-IN" smtClean="0"/>
              <a:t>02-06-2023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6DBA3C-7A6B-4C8E-AED8-041749870F68}" type="slidenum">
              <a:rPr lang="en-IN" smtClean="0"/>
              <a:t>‹#›</a:t>
            </a:fld>
            <a:endParaRPr lang="en-IN"/>
          </a:p>
        </p:txBody>
      </p:sp>
    </p:spTree>
    <p:extLst>
      <p:ext uri="{BB962C8B-B14F-4D97-AF65-F5344CB8AC3E}">
        <p14:creationId xmlns:p14="http://schemas.microsoft.com/office/powerpoint/2010/main" val="2096324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107CC8-167E-4629-8FD3-C17A06C3918E}" type="datetimeFigureOut">
              <a:rPr lang="en-IN" smtClean="0"/>
              <a:t>02-06-2023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6DBA3C-7A6B-4C8E-AED8-041749870F68}" type="slidenum">
              <a:rPr lang="en-IN" smtClean="0"/>
              <a:t>‹#›</a:t>
            </a:fld>
            <a:endParaRPr lang="en-IN"/>
          </a:p>
        </p:txBody>
      </p:sp>
    </p:spTree>
    <p:extLst>
      <p:ext uri="{BB962C8B-B14F-4D97-AF65-F5344CB8AC3E}">
        <p14:creationId xmlns:p14="http://schemas.microsoft.com/office/powerpoint/2010/main" val="127119404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07CC8-167E-4629-8FD3-C17A06C3918E}" type="datetimeFigureOut">
              <a:rPr lang="en-IN" smtClean="0"/>
              <a:t>02-06-2023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6DBA3C-7A6B-4C8E-AED8-041749870F68}" type="slidenum">
              <a:rPr lang="en-IN" smtClean="0"/>
              <a:t>‹#›</a:t>
            </a:fld>
            <a:endParaRPr lang="en-IN"/>
          </a:p>
        </p:txBody>
      </p:sp>
    </p:spTree>
    <p:extLst>
      <p:ext uri="{BB962C8B-B14F-4D97-AF65-F5344CB8AC3E}">
        <p14:creationId xmlns:p14="http://schemas.microsoft.com/office/powerpoint/2010/main" val="22056621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107CC8-167E-4629-8FD3-C17A06C3918E}" type="datetimeFigureOut">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6DBA3C-7A6B-4C8E-AED8-041749870F68}" type="slidenum">
              <a:rPr lang="en-IN" smtClean="0"/>
              <a:t>‹#›</a:t>
            </a:fld>
            <a:endParaRPr lang="en-IN"/>
          </a:p>
        </p:txBody>
      </p:sp>
    </p:spTree>
    <p:extLst>
      <p:ext uri="{BB962C8B-B14F-4D97-AF65-F5344CB8AC3E}">
        <p14:creationId xmlns:p14="http://schemas.microsoft.com/office/powerpoint/2010/main" val="6315395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107CC8-167E-4629-8FD3-C17A06C3918E}" type="datetimeFigureOut">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6DBA3C-7A6B-4C8E-AED8-041749870F68}" type="slidenum">
              <a:rPr lang="en-IN" smtClean="0"/>
              <a:t>‹#›</a:t>
            </a:fld>
            <a:endParaRPr lang="en-IN"/>
          </a:p>
        </p:txBody>
      </p:sp>
    </p:spTree>
    <p:extLst>
      <p:ext uri="{BB962C8B-B14F-4D97-AF65-F5344CB8AC3E}">
        <p14:creationId xmlns:p14="http://schemas.microsoft.com/office/powerpoint/2010/main" val="3451371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600" b="0" i="0">
                <a:solidFill>
                  <a:schemeClr val="bg1"/>
                </a:solidFill>
                <a:latin typeface="Verdana"/>
                <a:cs typeface="Verdana"/>
              </a:defRPr>
            </a:lvl1pPr>
          </a:lstStyle>
          <a:p>
            <a:pPr algn="ctr">
              <a:lnSpc>
                <a:spcPct val="100000"/>
              </a:lnSpc>
              <a:spcBef>
                <a:spcPts val="100"/>
              </a:spcBef>
            </a:pPr>
            <a:r>
              <a:rPr dirty="0"/>
              <a:t>©</a:t>
            </a:r>
            <a:r>
              <a:rPr spc="-50" dirty="0"/>
              <a:t> </a:t>
            </a:r>
            <a:r>
              <a:rPr spc="-5" dirty="0"/>
              <a:t>ChemAnalyst</a:t>
            </a:r>
          </a:p>
          <a:p>
            <a:pPr algn="ctr">
              <a:lnSpc>
                <a:spcPct val="100000"/>
              </a:lnSpc>
            </a:pPr>
            <a:r>
              <a:rPr spc="-5" dirty="0"/>
              <a:t>Research</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5" name="Holder 5"/>
          <p:cNvSpPr>
            <a:spLocks noGrp="1"/>
          </p:cNvSpPr>
          <p:nvPr>
            <p:ph type="sldNum" sz="quarter" idx="7"/>
          </p:nvPr>
        </p:nvSpPr>
        <p:spPr/>
        <p:txBody>
          <a:bodyPr lIns="0" tIns="0" rIns="0" bIns="0"/>
          <a:lstStyle>
            <a:lvl1pPr>
              <a:defRPr sz="1100" b="1" i="0">
                <a:solidFill>
                  <a:schemeClr val="bg1"/>
                </a:solidFill>
                <a:latin typeface="Calibri"/>
                <a:cs typeface="Calibri"/>
              </a:defRPr>
            </a:lvl1pPr>
          </a:lstStyle>
          <a:p>
            <a:pPr marL="38100">
              <a:lnSpc>
                <a:spcPts val="1150"/>
              </a:lnSpc>
            </a:pPr>
            <a:fld id="{81D60167-4931-47E6-BA6A-407CBD079E47}" type="slidenum">
              <a:rPr dirty="0"/>
              <a:t>‹#›</a:t>
            </a:fld>
            <a:endParaRP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07CC8-167E-4629-8FD3-C17A06C3918E}"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6DBA3C-7A6B-4C8E-AED8-041749870F68}" type="slidenum">
              <a:rPr lang="en-IN" smtClean="0"/>
              <a:t>‹#›</a:t>
            </a:fld>
            <a:endParaRPr lang="en-IN"/>
          </a:p>
        </p:txBody>
      </p:sp>
    </p:spTree>
    <p:extLst>
      <p:ext uri="{BB962C8B-B14F-4D97-AF65-F5344CB8AC3E}">
        <p14:creationId xmlns:p14="http://schemas.microsoft.com/office/powerpoint/2010/main" val="148728874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07CC8-167E-4629-8FD3-C17A06C3918E}"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6DBA3C-7A6B-4C8E-AED8-041749870F68}" type="slidenum">
              <a:rPr lang="en-IN" smtClean="0"/>
              <a:t>‹#›</a:t>
            </a:fld>
            <a:endParaRPr lang="en-IN"/>
          </a:p>
        </p:txBody>
      </p:sp>
    </p:spTree>
    <p:extLst>
      <p:ext uri="{BB962C8B-B14F-4D97-AF65-F5344CB8AC3E}">
        <p14:creationId xmlns:p14="http://schemas.microsoft.com/office/powerpoint/2010/main" val="129710392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C30C53E-9B71-41DC-A634-52A9E4185E2A}"/>
              </a:ext>
            </a:extLst>
          </p:cNvPr>
          <p:cNvSpPr/>
          <p:nvPr userDrawn="1"/>
        </p:nvSpPr>
        <p:spPr>
          <a:xfrm>
            <a:off x="1" y="2"/>
            <a:ext cx="5791202" cy="6906917"/>
          </a:xfrm>
          <a:prstGeom prst="rect">
            <a:avLst/>
          </a:prstGeom>
          <a:solidFill>
            <a:srgbClr val="132C4A">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54791458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5_Content writing ">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992E208C-AFEE-428B-8D62-98E6919AAE8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5364" y="241333"/>
            <a:ext cx="1236812" cy="388020"/>
          </a:xfrm>
          <a:prstGeom prst="rect">
            <a:avLst/>
          </a:prstGeom>
        </p:spPr>
      </p:pic>
      <p:sp>
        <p:nvSpPr>
          <p:cNvPr id="16" name="Text Placeholder 3">
            <a:extLst>
              <a:ext uri="{FF2B5EF4-FFF2-40B4-BE49-F238E27FC236}">
                <a16:creationId xmlns:a16="http://schemas.microsoft.com/office/drawing/2014/main" id="{5A0A9FB9-1FC0-4A81-A244-231DFC03426A}"/>
              </a:ext>
            </a:extLst>
          </p:cNvPr>
          <p:cNvSpPr>
            <a:spLocks noGrp="1"/>
          </p:cNvSpPr>
          <p:nvPr>
            <p:ph type="body" sz="quarter" idx="14"/>
          </p:nvPr>
        </p:nvSpPr>
        <p:spPr>
          <a:xfrm>
            <a:off x="132586" y="193795"/>
            <a:ext cx="7863840" cy="457200"/>
          </a:xfrm>
          <a:prstGeom prst="rect">
            <a:avLst/>
          </a:prstGeom>
          <a:noFill/>
          <a:ln>
            <a:noFill/>
          </a:ln>
        </p:spPr>
        <p:txBody>
          <a:bodyPr anchor="ctr">
            <a:normAutofit/>
          </a:bodyPr>
          <a:lstStyle>
            <a:lvl1pPr marL="0" indent="0" algn="l">
              <a:buNone/>
              <a:defRPr lang="en-US" sz="1600" b="1" kern="1200" spc="0" dirty="0">
                <a:solidFill>
                  <a:schemeClr val="bg2">
                    <a:lumMod val="25000"/>
                  </a:schemeClr>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Edit Master text styles</a:t>
            </a:r>
          </a:p>
        </p:txBody>
      </p:sp>
      <p:sp>
        <p:nvSpPr>
          <p:cNvPr id="17" name="Rectangle 16">
            <a:extLst>
              <a:ext uri="{FF2B5EF4-FFF2-40B4-BE49-F238E27FC236}">
                <a16:creationId xmlns:a16="http://schemas.microsoft.com/office/drawing/2014/main" id="{5170A081-2CD4-42C2-83F7-1BDF218E888C}"/>
              </a:ext>
            </a:extLst>
          </p:cNvPr>
          <p:cNvSpPr/>
          <p:nvPr userDrawn="1"/>
        </p:nvSpPr>
        <p:spPr>
          <a:xfrm>
            <a:off x="8743567" y="6515551"/>
            <a:ext cx="320136" cy="346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Slide Number Placeholder 7">
            <a:extLst>
              <a:ext uri="{FF2B5EF4-FFF2-40B4-BE49-F238E27FC236}">
                <a16:creationId xmlns:a16="http://schemas.microsoft.com/office/drawing/2014/main" id="{DAB0CC45-65C1-4330-8B7B-E233943D2F2B}"/>
              </a:ext>
            </a:extLst>
          </p:cNvPr>
          <p:cNvSpPr txBox="1">
            <a:spLocks/>
          </p:cNvSpPr>
          <p:nvPr userDrawn="1"/>
        </p:nvSpPr>
        <p:spPr>
          <a:xfrm>
            <a:off x="8679475" y="6553651"/>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1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cxnSp>
        <p:nvCxnSpPr>
          <p:cNvPr id="19" name="Straight Connector 18">
            <a:extLst>
              <a:ext uri="{FF2B5EF4-FFF2-40B4-BE49-F238E27FC236}">
                <a16:creationId xmlns:a16="http://schemas.microsoft.com/office/drawing/2014/main" id="{900B4527-B56E-473D-ACE2-854F941525D2}"/>
              </a:ext>
            </a:extLst>
          </p:cNvPr>
          <p:cNvCxnSpPr>
            <a:cxnSpLocks/>
          </p:cNvCxnSpPr>
          <p:nvPr userDrawn="1"/>
        </p:nvCxnSpPr>
        <p:spPr>
          <a:xfrm>
            <a:off x="2" y="674560"/>
            <a:ext cx="55463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B153B44-6D3B-48CC-B791-73A30E7D5B39}"/>
              </a:ext>
            </a:extLst>
          </p:cNvPr>
          <p:cNvSpPr/>
          <p:nvPr userDrawn="1"/>
        </p:nvSpPr>
        <p:spPr>
          <a:xfrm>
            <a:off x="1" y="6664210"/>
            <a:ext cx="9158990" cy="208785"/>
          </a:xfrm>
          <a:prstGeom prst="rect">
            <a:avLst/>
          </a:prstGeom>
          <a:solidFill>
            <a:srgbClr val="132C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Holder 4">
            <a:extLst>
              <a:ext uri="{FF2B5EF4-FFF2-40B4-BE49-F238E27FC236}">
                <a16:creationId xmlns:a16="http://schemas.microsoft.com/office/drawing/2014/main" id="{2B151094-B976-4D61-A010-9F7889FAF2A4}"/>
              </a:ext>
            </a:extLst>
          </p:cNvPr>
          <p:cNvSpPr txBox="1">
            <a:spLocks/>
          </p:cNvSpPr>
          <p:nvPr userDrawn="1"/>
        </p:nvSpPr>
        <p:spPr>
          <a:xfrm>
            <a:off x="457200" y="6677320"/>
            <a:ext cx="628650" cy="184666"/>
          </a:xfrm>
          <a:prstGeom prst="rect">
            <a:avLst/>
          </a:prstGeom>
        </p:spPr>
        <p:txBody>
          <a:bodyPr wrap="square" lIns="0" tIns="0" rIns="0" bIns="0">
            <a:spAutoFit/>
          </a:bodyPr>
          <a:lstStyle>
            <a:defPPr>
              <a:defRPr lang="en-US"/>
            </a:defPPr>
            <a:lvl1pPr marL="0" algn="l" defTabSz="914400" rtl="0" eaLnBrk="1" latinLnBrk="0" hangingPunct="1">
              <a:defRPr sz="600" b="0" i="0" kern="1200">
                <a:solidFill>
                  <a:schemeClr val="bg1"/>
                </a:solidFill>
                <a:latin typeface="Verdana"/>
                <a:ea typeface="+mn-ea"/>
                <a:cs typeface="Verdan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100"/>
              </a:spcBef>
            </a:pPr>
            <a:r>
              <a:rPr lang="en-IN" sz="600" dirty="0"/>
              <a:t>©</a:t>
            </a:r>
            <a:r>
              <a:rPr lang="en-IN" sz="600" spc="-50" dirty="0"/>
              <a:t> </a:t>
            </a:r>
            <a:r>
              <a:rPr lang="en-IN" sz="600" spc="-5" dirty="0"/>
              <a:t>ChemAnalyst</a:t>
            </a:r>
          </a:p>
          <a:p>
            <a:pPr algn="ctr"/>
            <a:r>
              <a:rPr lang="en-IN" sz="600" spc="-5" dirty="0"/>
              <a:t>Research</a:t>
            </a:r>
          </a:p>
        </p:txBody>
      </p:sp>
    </p:spTree>
    <p:extLst>
      <p:ext uri="{BB962C8B-B14F-4D97-AF65-F5344CB8AC3E}">
        <p14:creationId xmlns:p14="http://schemas.microsoft.com/office/powerpoint/2010/main" val="2655608825"/>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BB28CF-0E71-44A1-97D2-9F7E5EDBB29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cxnSp>
        <p:nvCxnSpPr>
          <p:cNvPr id="16" name="Straight Connector 15">
            <a:extLst>
              <a:ext uri="{FF2B5EF4-FFF2-40B4-BE49-F238E27FC236}">
                <a16:creationId xmlns:a16="http://schemas.microsoft.com/office/drawing/2014/main" id="{969AECF4-BD35-4AC8-8BF0-753D0647F7B3}"/>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62029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Content writing ">
    <p:spTree>
      <p:nvGrpSpPr>
        <p:cNvPr id="1" name=""/>
        <p:cNvGrpSpPr/>
        <p:nvPr/>
      </p:nvGrpSpPr>
      <p:grpSpPr>
        <a:xfrm>
          <a:off x="0" y="0"/>
          <a:ext cx="0" cy="0"/>
          <a:chOff x="0" y="0"/>
          <a:chExt cx="0" cy="0"/>
        </a:xfrm>
      </p:grpSpPr>
      <p:sp>
        <p:nvSpPr>
          <p:cNvPr id="29" name="Subtitle 2"/>
          <p:cNvSpPr>
            <a:spLocks noGrp="1"/>
          </p:cNvSpPr>
          <p:nvPr>
            <p:ph type="subTitle" idx="1"/>
          </p:nvPr>
        </p:nvSpPr>
        <p:spPr>
          <a:xfrm>
            <a:off x="925985" y="1178387"/>
            <a:ext cx="6858000" cy="1655762"/>
          </a:xfrm>
          <a:prstGeom prst="rect">
            <a:avLst/>
          </a:prstGeom>
        </p:spPr>
        <p:txBody>
          <a:bodyPr/>
          <a:lstStyle>
            <a:lvl1pPr marL="171450" indent="-171450" algn="just" defTabSz="914400" rtl="0" eaLnBrk="1" latinLnBrk="0" hangingPunct="1">
              <a:lnSpc>
                <a:spcPct val="200000"/>
              </a:lnSpc>
              <a:spcBef>
                <a:spcPts val="1000"/>
              </a:spcBef>
              <a:buFontTx/>
              <a:buBlip>
                <a:blip r:embed="rId2"/>
              </a:buBlip>
              <a:defRPr lang="en-US" sz="1000" kern="1200"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Text Placeholder 3"/>
          <p:cNvSpPr>
            <a:spLocks noGrp="1"/>
          </p:cNvSpPr>
          <p:nvPr>
            <p:ph type="body" sz="quarter" idx="14"/>
          </p:nvPr>
        </p:nvSpPr>
        <p:spPr>
          <a:xfrm>
            <a:off x="164645" y="220698"/>
            <a:ext cx="7863840" cy="457200"/>
          </a:xfrm>
          <a:prstGeom prst="rect">
            <a:avLst/>
          </a:prstGeom>
        </p:spPr>
        <p:txBody>
          <a:bodyPr anchor="ctr">
            <a:normAutofit/>
          </a:bodyPr>
          <a:lstStyle>
            <a:lvl1pPr marL="0" indent="0" algn="l">
              <a:buNone/>
              <a:defRPr sz="1600" b="1" spc="0">
                <a:solidFill>
                  <a:sysClr val="windowText" lastClr="000000"/>
                </a:solidFill>
                <a:latin typeface="Arial" panose="020B0604020202020204" pitchFamily="34" charset="0"/>
                <a:cs typeface="Arial" panose="020B0604020202020204" pitchFamily="34" charset="0"/>
              </a:defRPr>
            </a:lvl1pPr>
          </a:lstStyle>
          <a:p>
            <a:pPr lvl="0"/>
            <a:r>
              <a:rPr lang="en-US" dirty="0"/>
              <a:t>Edit Master text styles</a:t>
            </a:r>
          </a:p>
        </p:txBody>
      </p:sp>
      <p:cxnSp>
        <p:nvCxnSpPr>
          <p:cNvPr id="9" name="Straight Connector 8">
            <a:extLst>
              <a:ext uri="{FF2B5EF4-FFF2-40B4-BE49-F238E27FC236}">
                <a16:creationId xmlns:a16="http://schemas.microsoft.com/office/drawing/2014/main" id="{0B587944-8006-4A4E-9579-B9765F91A60A}"/>
              </a:ext>
            </a:extLst>
          </p:cNvPr>
          <p:cNvCxnSpPr/>
          <p:nvPr userDrawn="1"/>
        </p:nvCxnSpPr>
        <p:spPr>
          <a:xfrm>
            <a:off x="-13084" y="713811"/>
            <a:ext cx="489987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B10076C-BE7A-434E-90A6-D7F69922DFF3}"/>
              </a:ext>
            </a:extLst>
          </p:cNvPr>
          <p:cNvSpPr/>
          <p:nvPr userDrawn="1"/>
        </p:nvSpPr>
        <p:spPr>
          <a:xfrm>
            <a:off x="0" y="6696128"/>
            <a:ext cx="9144000" cy="194344"/>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Slide Number Placeholder 7">
            <a:extLst>
              <a:ext uri="{FF2B5EF4-FFF2-40B4-BE49-F238E27FC236}">
                <a16:creationId xmlns:a16="http://schemas.microsoft.com/office/drawing/2014/main" id="{AEDB9064-1463-4050-9547-87B6AFD1DEE7}"/>
              </a:ext>
            </a:extLst>
          </p:cNvPr>
          <p:cNvSpPr txBox="1">
            <a:spLocks/>
          </p:cNvSpPr>
          <p:nvPr userDrawn="1"/>
        </p:nvSpPr>
        <p:spPr>
          <a:xfrm>
            <a:off x="8697662" y="6603599"/>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z="1200" smtClean="0">
                <a:solidFill>
                  <a:schemeClr val="bg1"/>
                </a:solidFill>
              </a:rPr>
              <a:pPr/>
              <a:t>‹#›</a:t>
            </a:fld>
            <a:endParaRPr lang="en-US" sz="1200" dirty="0">
              <a:solidFill>
                <a:schemeClr val="bg1"/>
              </a:solidFill>
            </a:endParaRPr>
          </a:p>
        </p:txBody>
      </p:sp>
      <p:pic>
        <p:nvPicPr>
          <p:cNvPr id="3" name="Picture 2">
            <a:extLst>
              <a:ext uri="{FF2B5EF4-FFF2-40B4-BE49-F238E27FC236}">
                <a16:creationId xmlns:a16="http://schemas.microsoft.com/office/drawing/2014/main" id="{7ADFE71B-2DB0-420A-A8EA-6A6DCF167E1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27639" y="190840"/>
            <a:ext cx="1270799" cy="398683"/>
          </a:xfrm>
          <a:prstGeom prst="rect">
            <a:avLst/>
          </a:prstGeom>
        </p:spPr>
      </p:pic>
      <p:sp>
        <p:nvSpPr>
          <p:cNvPr id="8" name="Footer Placeholder 6">
            <a:extLst>
              <a:ext uri="{FF2B5EF4-FFF2-40B4-BE49-F238E27FC236}">
                <a16:creationId xmlns:a16="http://schemas.microsoft.com/office/drawing/2014/main" id="{BAAE330B-855D-4D3D-BC90-ACFE111C8D3E}"/>
              </a:ext>
            </a:extLst>
          </p:cNvPr>
          <p:cNvSpPr txBox="1">
            <a:spLocks/>
          </p:cNvSpPr>
          <p:nvPr userDrawn="1"/>
        </p:nvSpPr>
        <p:spPr>
          <a:xfrm>
            <a:off x="7584567" y="6714312"/>
            <a:ext cx="1335797"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1"/>
                </a:solidFill>
              </a:rPr>
              <a:t>© TechSci Research</a:t>
            </a:r>
          </a:p>
        </p:txBody>
      </p:sp>
    </p:spTree>
    <p:extLst>
      <p:ext uri="{BB962C8B-B14F-4D97-AF65-F5344CB8AC3E}">
        <p14:creationId xmlns:p14="http://schemas.microsoft.com/office/powerpoint/2010/main" val="419132268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Blank">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1D1BB1-F59E-4C4F-A907-6C64E5AC4B68}"/>
              </a:ext>
            </a:extLst>
          </p:cNvPr>
          <p:cNvSpPr/>
          <p:nvPr userDrawn="1"/>
        </p:nvSpPr>
        <p:spPr>
          <a:xfrm>
            <a:off x="1" y="6664208"/>
            <a:ext cx="9158990" cy="208785"/>
          </a:xfrm>
          <a:prstGeom prst="rect">
            <a:avLst/>
          </a:prstGeom>
          <a:solidFill>
            <a:srgbClr val="132C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2" name="Picture 11">
            <a:extLst>
              <a:ext uri="{FF2B5EF4-FFF2-40B4-BE49-F238E27FC236}">
                <a16:creationId xmlns:a16="http://schemas.microsoft.com/office/drawing/2014/main" id="{8BB9064E-6848-4A30-AA47-7A279114B14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5364" y="241333"/>
            <a:ext cx="1236812" cy="388020"/>
          </a:xfrm>
          <a:prstGeom prst="rect">
            <a:avLst/>
          </a:prstGeom>
        </p:spPr>
      </p:pic>
      <p:sp>
        <p:nvSpPr>
          <p:cNvPr id="13" name="Text Placeholder 3">
            <a:extLst>
              <a:ext uri="{FF2B5EF4-FFF2-40B4-BE49-F238E27FC236}">
                <a16:creationId xmlns:a16="http://schemas.microsoft.com/office/drawing/2014/main" id="{DBA8EC43-E2F5-4F94-A88C-FE1B653245AF}"/>
              </a:ext>
            </a:extLst>
          </p:cNvPr>
          <p:cNvSpPr>
            <a:spLocks noGrp="1"/>
          </p:cNvSpPr>
          <p:nvPr>
            <p:ph type="body" sz="quarter" idx="14"/>
          </p:nvPr>
        </p:nvSpPr>
        <p:spPr>
          <a:xfrm>
            <a:off x="132586" y="193795"/>
            <a:ext cx="7863840" cy="457200"/>
          </a:xfrm>
          <a:prstGeom prst="rect">
            <a:avLst/>
          </a:prstGeom>
          <a:noFill/>
          <a:ln>
            <a:noFill/>
          </a:ln>
        </p:spPr>
        <p:txBody>
          <a:bodyPr anchor="ctr">
            <a:normAutofit/>
          </a:bodyPr>
          <a:lstStyle>
            <a:lvl1pPr marL="0" indent="0" algn="l">
              <a:buNone/>
              <a:defRPr lang="en-US" sz="1600" b="1" kern="1200" spc="0" dirty="0">
                <a:solidFill>
                  <a:schemeClr val="bg2">
                    <a:lumMod val="25000"/>
                  </a:schemeClr>
                </a:solidFill>
                <a:latin typeface="Montserrat" panose="02000505000000020004" pitchFamily="2"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Edit Master text styles</a:t>
            </a:r>
          </a:p>
        </p:txBody>
      </p:sp>
      <p:sp>
        <p:nvSpPr>
          <p:cNvPr id="14" name="Slide Number Placeholder 7">
            <a:extLst>
              <a:ext uri="{FF2B5EF4-FFF2-40B4-BE49-F238E27FC236}">
                <a16:creationId xmlns:a16="http://schemas.microsoft.com/office/drawing/2014/main" id="{DB57DC76-5B38-46E7-A2CC-9B0C1D7FB263}"/>
              </a:ext>
            </a:extLst>
          </p:cNvPr>
          <p:cNvSpPr txBox="1">
            <a:spLocks/>
          </p:cNvSpPr>
          <p:nvPr userDrawn="1"/>
        </p:nvSpPr>
        <p:spPr>
          <a:xfrm>
            <a:off x="8679474" y="6581359"/>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z="1100" smtClean="0">
                <a:solidFill>
                  <a:schemeClr val="bg1"/>
                </a:solidFill>
              </a:rPr>
              <a:pPr/>
              <a:t>‹#›</a:t>
            </a:fld>
            <a:endParaRPr lang="en-US" sz="1100" dirty="0">
              <a:solidFill>
                <a:schemeClr val="bg1"/>
              </a:solidFill>
            </a:endParaRPr>
          </a:p>
        </p:txBody>
      </p:sp>
      <p:cxnSp>
        <p:nvCxnSpPr>
          <p:cNvPr id="15" name="Straight Connector 14">
            <a:extLst>
              <a:ext uri="{FF2B5EF4-FFF2-40B4-BE49-F238E27FC236}">
                <a16:creationId xmlns:a16="http://schemas.microsoft.com/office/drawing/2014/main" id="{2AF0D36F-8107-44F1-990B-75340D514015}"/>
              </a:ext>
            </a:extLst>
          </p:cNvPr>
          <p:cNvCxnSpPr>
            <a:cxnSpLocks/>
          </p:cNvCxnSpPr>
          <p:nvPr userDrawn="1"/>
        </p:nvCxnSpPr>
        <p:spPr>
          <a:xfrm>
            <a:off x="2" y="674560"/>
            <a:ext cx="55463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Footer Placeholder 6">
            <a:extLst>
              <a:ext uri="{FF2B5EF4-FFF2-40B4-BE49-F238E27FC236}">
                <a16:creationId xmlns:a16="http://schemas.microsoft.com/office/drawing/2014/main" id="{613D8331-9103-4E2D-ABBB-1C7BC6B7CCD1}"/>
              </a:ext>
            </a:extLst>
          </p:cNvPr>
          <p:cNvSpPr txBox="1">
            <a:spLocks/>
          </p:cNvSpPr>
          <p:nvPr userDrawn="1"/>
        </p:nvSpPr>
        <p:spPr>
          <a:xfrm>
            <a:off x="7584566" y="6701249"/>
            <a:ext cx="1335797"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1"/>
                </a:solidFill>
              </a:rPr>
              <a:t>© TechSci Research</a:t>
            </a:r>
          </a:p>
        </p:txBody>
      </p:sp>
    </p:spTree>
    <p:extLst>
      <p:ext uri="{BB962C8B-B14F-4D97-AF65-F5344CB8AC3E}">
        <p14:creationId xmlns:p14="http://schemas.microsoft.com/office/powerpoint/2010/main" val="1538436538"/>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107CC8-167E-4629-8FD3-C17A06C3918E}"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6DBA3C-7A6B-4C8E-AED8-041749870F68}" type="slidenum">
              <a:rPr lang="en-IN" smtClean="0"/>
              <a:t>‹#›</a:t>
            </a:fld>
            <a:endParaRPr lang="en-IN"/>
          </a:p>
        </p:txBody>
      </p:sp>
    </p:spTree>
    <p:extLst>
      <p:ext uri="{BB962C8B-B14F-4D97-AF65-F5344CB8AC3E}">
        <p14:creationId xmlns:p14="http://schemas.microsoft.com/office/powerpoint/2010/main" val="290362033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07CC8-167E-4629-8FD3-C17A06C3918E}"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6DBA3C-7A6B-4C8E-AED8-041749870F68}" type="slidenum">
              <a:rPr lang="en-IN" smtClean="0"/>
              <a:t>‹#›</a:t>
            </a:fld>
            <a:endParaRPr lang="en-IN"/>
          </a:p>
        </p:txBody>
      </p:sp>
    </p:spTree>
    <p:extLst>
      <p:ext uri="{BB962C8B-B14F-4D97-AF65-F5344CB8AC3E}">
        <p14:creationId xmlns:p14="http://schemas.microsoft.com/office/powerpoint/2010/main" val="198595556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107CC8-167E-4629-8FD3-C17A06C3918E}"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6DBA3C-7A6B-4C8E-AED8-041749870F68}" type="slidenum">
              <a:rPr lang="en-IN" smtClean="0"/>
              <a:t>‹#›</a:t>
            </a:fld>
            <a:endParaRPr lang="en-IN"/>
          </a:p>
        </p:txBody>
      </p:sp>
    </p:spTree>
    <p:extLst>
      <p:ext uri="{BB962C8B-B14F-4D97-AF65-F5344CB8AC3E}">
        <p14:creationId xmlns:p14="http://schemas.microsoft.com/office/powerpoint/2010/main" val="2692824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userDrawn="1"/>
        </p:nvSpPr>
        <p:spPr>
          <a:xfrm>
            <a:off x="0" y="546924"/>
            <a:ext cx="6757670" cy="76200"/>
          </a:xfrm>
          <a:custGeom>
            <a:avLst/>
            <a:gdLst/>
            <a:ahLst/>
            <a:cxnLst/>
            <a:rect l="l" t="t" r="r" b="b"/>
            <a:pathLst>
              <a:path w="6757670" h="76200">
                <a:moveTo>
                  <a:pt x="0" y="76199"/>
                </a:moveTo>
                <a:lnTo>
                  <a:pt x="6757416" y="76199"/>
                </a:lnTo>
                <a:lnTo>
                  <a:pt x="6757416" y="0"/>
                </a:lnTo>
                <a:lnTo>
                  <a:pt x="0" y="0"/>
                </a:lnTo>
                <a:lnTo>
                  <a:pt x="0" y="76199"/>
                </a:lnTo>
                <a:close/>
              </a:path>
            </a:pathLst>
          </a:custGeom>
          <a:solidFill>
            <a:srgbClr val="D9D9D9"/>
          </a:solidFill>
        </p:spPr>
        <p:txBody>
          <a:bodyPr wrap="square" lIns="0" tIns="0" rIns="0" bIns="0" rtlCol="0"/>
          <a:lstStyle/>
          <a:p>
            <a:endParaRPr/>
          </a:p>
        </p:txBody>
      </p:sp>
      <p:sp>
        <p:nvSpPr>
          <p:cNvPr id="17" name="bg object 17"/>
          <p:cNvSpPr/>
          <p:nvPr userDrawn="1"/>
        </p:nvSpPr>
        <p:spPr>
          <a:xfrm>
            <a:off x="8592185" y="544428"/>
            <a:ext cx="551815" cy="76200"/>
          </a:xfrm>
          <a:custGeom>
            <a:avLst/>
            <a:gdLst/>
            <a:ahLst/>
            <a:cxnLst/>
            <a:rect l="l" t="t" r="r" b="b"/>
            <a:pathLst>
              <a:path w="551815" h="76200">
                <a:moveTo>
                  <a:pt x="0" y="76199"/>
                </a:moveTo>
                <a:lnTo>
                  <a:pt x="551687" y="76199"/>
                </a:lnTo>
                <a:lnTo>
                  <a:pt x="551687" y="0"/>
                </a:lnTo>
                <a:lnTo>
                  <a:pt x="0" y="0"/>
                </a:lnTo>
                <a:lnTo>
                  <a:pt x="0" y="76199"/>
                </a:lnTo>
                <a:close/>
              </a:path>
            </a:pathLst>
          </a:custGeom>
          <a:solidFill>
            <a:srgbClr val="D9D9D9"/>
          </a:solidFill>
        </p:spPr>
        <p:txBody>
          <a:bodyPr wrap="square" lIns="0" tIns="0" rIns="0" bIns="0" rtlCol="0"/>
          <a:lstStyle/>
          <a:p>
            <a:endParaRPr/>
          </a:p>
        </p:txBody>
      </p:sp>
      <p:sp>
        <p:nvSpPr>
          <p:cNvPr id="2" name="Holder 2"/>
          <p:cNvSpPr>
            <a:spLocks noGrp="1"/>
          </p:cNvSpPr>
          <p:nvPr>
            <p:ph type="ftr" sz="quarter" idx="5"/>
          </p:nvPr>
        </p:nvSpPr>
        <p:spPr>
          <a:xfrm>
            <a:off x="142875" y="6632145"/>
            <a:ext cx="628650" cy="209550"/>
          </a:xfrm>
        </p:spPr>
        <p:txBody>
          <a:bodyPr lIns="0" tIns="0" rIns="0" bIns="0"/>
          <a:lstStyle>
            <a:lvl1pPr>
              <a:defRPr sz="600" b="0" i="0">
                <a:solidFill>
                  <a:schemeClr val="bg1"/>
                </a:solidFill>
                <a:latin typeface="Verdana"/>
                <a:cs typeface="Verdana"/>
              </a:defRPr>
            </a:lvl1pPr>
          </a:lstStyle>
          <a:p>
            <a:pPr algn="ctr">
              <a:lnSpc>
                <a:spcPct val="100000"/>
              </a:lnSpc>
              <a:spcBef>
                <a:spcPts val="100"/>
              </a:spcBef>
            </a:pPr>
            <a:r>
              <a:rPr dirty="0"/>
              <a:t>©</a:t>
            </a:r>
            <a:r>
              <a:rPr spc="-50" dirty="0"/>
              <a:t> </a:t>
            </a:r>
            <a:r>
              <a:rPr spc="-5" dirty="0"/>
              <a:t>ChemAnalyst</a:t>
            </a:r>
          </a:p>
          <a:p>
            <a:pPr algn="ctr">
              <a:lnSpc>
                <a:spcPct val="100000"/>
              </a:lnSpc>
            </a:pPr>
            <a:r>
              <a:rPr spc="-5" dirty="0"/>
              <a:t>Research</a:t>
            </a:r>
          </a:p>
        </p:txBody>
      </p:sp>
      <p:pic>
        <p:nvPicPr>
          <p:cNvPr id="8" name="Picture 7" descr="Text&#10;&#10;Description automatically generated">
            <a:extLst>
              <a:ext uri="{FF2B5EF4-FFF2-40B4-BE49-F238E27FC236}">
                <a16:creationId xmlns:a16="http://schemas.microsoft.com/office/drawing/2014/main" id="{F1B2278D-1295-4428-B4A8-C1AF059E255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67442" y="96753"/>
            <a:ext cx="2028825" cy="523875"/>
          </a:xfrm>
          <a:prstGeom prst="rect">
            <a:avLst/>
          </a:prstGeom>
        </p:spPr>
      </p:pic>
      <p:sp>
        <p:nvSpPr>
          <p:cNvPr id="9" name="Rectangle 8">
            <a:extLst>
              <a:ext uri="{FF2B5EF4-FFF2-40B4-BE49-F238E27FC236}">
                <a16:creationId xmlns:a16="http://schemas.microsoft.com/office/drawing/2014/main" id="{5DEC9A2A-9144-4418-A522-1A8404729586}"/>
              </a:ext>
            </a:extLst>
          </p:cNvPr>
          <p:cNvSpPr/>
          <p:nvPr userDrawn="1"/>
        </p:nvSpPr>
        <p:spPr>
          <a:xfrm>
            <a:off x="1" y="6632146"/>
            <a:ext cx="9158990" cy="240858"/>
          </a:xfrm>
          <a:prstGeom prst="rect">
            <a:avLst/>
          </a:prstGeom>
          <a:solidFill>
            <a:srgbClr val="132C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Holder 4">
            <a:extLst>
              <a:ext uri="{FF2B5EF4-FFF2-40B4-BE49-F238E27FC236}">
                <a16:creationId xmlns:a16="http://schemas.microsoft.com/office/drawing/2014/main" id="{427A8BB4-DDA4-48A2-83CB-4152DCE8EFC6}"/>
              </a:ext>
            </a:extLst>
          </p:cNvPr>
          <p:cNvSpPr txBox="1">
            <a:spLocks/>
          </p:cNvSpPr>
          <p:nvPr userDrawn="1"/>
        </p:nvSpPr>
        <p:spPr>
          <a:xfrm>
            <a:off x="457200" y="6677320"/>
            <a:ext cx="628650" cy="209550"/>
          </a:xfrm>
          <a:prstGeom prst="rect">
            <a:avLst/>
          </a:prstGeom>
        </p:spPr>
        <p:txBody>
          <a:bodyPr wrap="square" lIns="0" tIns="0" rIns="0" bIns="0">
            <a:spAutoFit/>
          </a:bodyPr>
          <a:lstStyle>
            <a:defPPr>
              <a:defRPr lang="en-US"/>
            </a:defPPr>
            <a:lvl1pPr marL="0" algn="l" defTabSz="914400" rtl="0" eaLnBrk="1" latinLnBrk="0" hangingPunct="1">
              <a:defRPr sz="600" b="0" i="0" kern="1200">
                <a:solidFill>
                  <a:schemeClr val="bg1"/>
                </a:solidFill>
                <a:latin typeface="Verdana"/>
                <a:ea typeface="+mn-ea"/>
                <a:cs typeface="Verdan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100"/>
              </a:spcBef>
            </a:pPr>
            <a:r>
              <a:rPr lang="en-IN" dirty="0"/>
              <a:t>©</a:t>
            </a:r>
            <a:r>
              <a:rPr lang="en-IN" spc="-50" dirty="0"/>
              <a:t> </a:t>
            </a:r>
            <a:r>
              <a:rPr lang="en-IN" spc="-5" dirty="0"/>
              <a:t>ChemAnalyst</a:t>
            </a:r>
          </a:p>
          <a:p>
            <a:pPr algn="ctr"/>
            <a:r>
              <a:rPr lang="en-IN" spc="-5" dirty="0"/>
              <a:t>Research</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107CC8-167E-4629-8FD3-C17A06C3918E}" type="datetimeFigureOut">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6DBA3C-7A6B-4C8E-AED8-041749870F68}" type="slidenum">
              <a:rPr lang="en-IN" smtClean="0"/>
              <a:t>‹#›</a:t>
            </a:fld>
            <a:endParaRPr lang="en-IN"/>
          </a:p>
        </p:txBody>
      </p:sp>
    </p:spTree>
    <p:extLst>
      <p:ext uri="{BB962C8B-B14F-4D97-AF65-F5344CB8AC3E}">
        <p14:creationId xmlns:p14="http://schemas.microsoft.com/office/powerpoint/2010/main" val="12760636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107CC8-167E-4629-8FD3-C17A06C3918E}" type="datetimeFigureOut">
              <a:rPr lang="en-IN" smtClean="0"/>
              <a:t>02-06-2023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6DBA3C-7A6B-4C8E-AED8-041749870F68}" type="slidenum">
              <a:rPr lang="en-IN" smtClean="0"/>
              <a:t>‹#›</a:t>
            </a:fld>
            <a:endParaRPr lang="en-IN"/>
          </a:p>
        </p:txBody>
      </p:sp>
    </p:spTree>
    <p:extLst>
      <p:ext uri="{BB962C8B-B14F-4D97-AF65-F5344CB8AC3E}">
        <p14:creationId xmlns:p14="http://schemas.microsoft.com/office/powerpoint/2010/main" val="32493557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107CC8-167E-4629-8FD3-C17A06C3918E}" type="datetimeFigureOut">
              <a:rPr lang="en-IN" smtClean="0"/>
              <a:t>02-06-2023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6DBA3C-7A6B-4C8E-AED8-041749870F68}" type="slidenum">
              <a:rPr lang="en-IN" smtClean="0"/>
              <a:t>‹#›</a:t>
            </a:fld>
            <a:endParaRPr lang="en-IN"/>
          </a:p>
        </p:txBody>
      </p:sp>
    </p:spTree>
    <p:extLst>
      <p:ext uri="{BB962C8B-B14F-4D97-AF65-F5344CB8AC3E}">
        <p14:creationId xmlns:p14="http://schemas.microsoft.com/office/powerpoint/2010/main" val="298167420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07CC8-167E-4629-8FD3-C17A06C3918E}" type="datetimeFigureOut">
              <a:rPr lang="en-IN" smtClean="0"/>
              <a:t>02-06-2023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6DBA3C-7A6B-4C8E-AED8-041749870F68}" type="slidenum">
              <a:rPr lang="en-IN" smtClean="0"/>
              <a:t>‹#›</a:t>
            </a:fld>
            <a:endParaRPr lang="en-IN"/>
          </a:p>
        </p:txBody>
      </p:sp>
    </p:spTree>
    <p:extLst>
      <p:ext uri="{BB962C8B-B14F-4D97-AF65-F5344CB8AC3E}">
        <p14:creationId xmlns:p14="http://schemas.microsoft.com/office/powerpoint/2010/main" val="7537714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107CC8-167E-4629-8FD3-C17A06C3918E}" type="datetimeFigureOut">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6DBA3C-7A6B-4C8E-AED8-041749870F68}" type="slidenum">
              <a:rPr lang="en-IN" smtClean="0"/>
              <a:t>‹#›</a:t>
            </a:fld>
            <a:endParaRPr lang="en-IN"/>
          </a:p>
        </p:txBody>
      </p:sp>
    </p:spTree>
    <p:extLst>
      <p:ext uri="{BB962C8B-B14F-4D97-AF65-F5344CB8AC3E}">
        <p14:creationId xmlns:p14="http://schemas.microsoft.com/office/powerpoint/2010/main" val="428173828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107CC8-167E-4629-8FD3-C17A06C3918E}" type="datetimeFigureOut">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6DBA3C-7A6B-4C8E-AED8-041749870F68}" type="slidenum">
              <a:rPr lang="en-IN" smtClean="0"/>
              <a:t>‹#›</a:t>
            </a:fld>
            <a:endParaRPr lang="en-IN"/>
          </a:p>
        </p:txBody>
      </p:sp>
    </p:spTree>
    <p:extLst>
      <p:ext uri="{BB962C8B-B14F-4D97-AF65-F5344CB8AC3E}">
        <p14:creationId xmlns:p14="http://schemas.microsoft.com/office/powerpoint/2010/main" val="43070429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07CC8-167E-4629-8FD3-C17A06C3918E}"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6DBA3C-7A6B-4C8E-AED8-041749870F68}" type="slidenum">
              <a:rPr lang="en-IN" smtClean="0"/>
              <a:t>‹#›</a:t>
            </a:fld>
            <a:endParaRPr lang="en-IN"/>
          </a:p>
        </p:txBody>
      </p:sp>
    </p:spTree>
    <p:extLst>
      <p:ext uri="{BB962C8B-B14F-4D97-AF65-F5344CB8AC3E}">
        <p14:creationId xmlns:p14="http://schemas.microsoft.com/office/powerpoint/2010/main" val="7679207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07CC8-167E-4629-8FD3-C17A06C3918E}"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6DBA3C-7A6B-4C8E-AED8-041749870F68}" type="slidenum">
              <a:rPr lang="en-IN" smtClean="0"/>
              <a:t>‹#›</a:t>
            </a:fld>
            <a:endParaRPr lang="en-IN"/>
          </a:p>
        </p:txBody>
      </p:sp>
    </p:spTree>
    <p:extLst>
      <p:ext uri="{BB962C8B-B14F-4D97-AF65-F5344CB8AC3E}">
        <p14:creationId xmlns:p14="http://schemas.microsoft.com/office/powerpoint/2010/main" val="425941504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5_Content writing ">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992E208C-AFEE-428B-8D62-98E6919AAE8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5364" y="241333"/>
            <a:ext cx="1236812" cy="388020"/>
          </a:xfrm>
          <a:prstGeom prst="rect">
            <a:avLst/>
          </a:prstGeom>
        </p:spPr>
      </p:pic>
      <p:sp>
        <p:nvSpPr>
          <p:cNvPr id="16" name="Text Placeholder 3">
            <a:extLst>
              <a:ext uri="{FF2B5EF4-FFF2-40B4-BE49-F238E27FC236}">
                <a16:creationId xmlns:a16="http://schemas.microsoft.com/office/drawing/2014/main" id="{5A0A9FB9-1FC0-4A81-A244-231DFC03426A}"/>
              </a:ext>
            </a:extLst>
          </p:cNvPr>
          <p:cNvSpPr>
            <a:spLocks noGrp="1"/>
          </p:cNvSpPr>
          <p:nvPr>
            <p:ph type="body" sz="quarter" idx="14"/>
          </p:nvPr>
        </p:nvSpPr>
        <p:spPr>
          <a:xfrm>
            <a:off x="132586" y="193795"/>
            <a:ext cx="7863840" cy="457200"/>
          </a:xfrm>
          <a:prstGeom prst="rect">
            <a:avLst/>
          </a:prstGeom>
          <a:noFill/>
          <a:ln>
            <a:noFill/>
          </a:ln>
        </p:spPr>
        <p:txBody>
          <a:bodyPr anchor="ctr">
            <a:normAutofit/>
          </a:bodyPr>
          <a:lstStyle>
            <a:lvl1pPr marL="0" indent="0" algn="l">
              <a:buNone/>
              <a:defRPr lang="en-US" sz="1600" b="1" kern="1200" spc="0" dirty="0">
                <a:solidFill>
                  <a:schemeClr val="bg2">
                    <a:lumMod val="25000"/>
                  </a:schemeClr>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Edit Master text styles</a:t>
            </a:r>
          </a:p>
        </p:txBody>
      </p:sp>
      <p:sp>
        <p:nvSpPr>
          <p:cNvPr id="17" name="Rectangle 16">
            <a:extLst>
              <a:ext uri="{FF2B5EF4-FFF2-40B4-BE49-F238E27FC236}">
                <a16:creationId xmlns:a16="http://schemas.microsoft.com/office/drawing/2014/main" id="{5170A081-2CD4-42C2-83F7-1BDF218E888C}"/>
              </a:ext>
            </a:extLst>
          </p:cNvPr>
          <p:cNvSpPr/>
          <p:nvPr userDrawn="1"/>
        </p:nvSpPr>
        <p:spPr>
          <a:xfrm>
            <a:off x="8743567" y="6515553"/>
            <a:ext cx="320136" cy="346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Slide Number Placeholder 7">
            <a:extLst>
              <a:ext uri="{FF2B5EF4-FFF2-40B4-BE49-F238E27FC236}">
                <a16:creationId xmlns:a16="http://schemas.microsoft.com/office/drawing/2014/main" id="{DAB0CC45-65C1-4330-8B7B-E233943D2F2B}"/>
              </a:ext>
            </a:extLst>
          </p:cNvPr>
          <p:cNvSpPr txBox="1">
            <a:spLocks/>
          </p:cNvSpPr>
          <p:nvPr userDrawn="1"/>
        </p:nvSpPr>
        <p:spPr>
          <a:xfrm>
            <a:off x="8679476" y="655365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1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cxnSp>
        <p:nvCxnSpPr>
          <p:cNvPr id="19" name="Straight Connector 18">
            <a:extLst>
              <a:ext uri="{FF2B5EF4-FFF2-40B4-BE49-F238E27FC236}">
                <a16:creationId xmlns:a16="http://schemas.microsoft.com/office/drawing/2014/main" id="{900B4527-B56E-473D-ACE2-854F941525D2}"/>
              </a:ext>
            </a:extLst>
          </p:cNvPr>
          <p:cNvCxnSpPr>
            <a:cxnSpLocks/>
          </p:cNvCxnSpPr>
          <p:nvPr userDrawn="1"/>
        </p:nvCxnSpPr>
        <p:spPr>
          <a:xfrm>
            <a:off x="2" y="674560"/>
            <a:ext cx="55463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B153B44-6D3B-48CC-B791-73A30E7D5B39}"/>
              </a:ext>
            </a:extLst>
          </p:cNvPr>
          <p:cNvSpPr/>
          <p:nvPr userDrawn="1"/>
        </p:nvSpPr>
        <p:spPr>
          <a:xfrm>
            <a:off x="1" y="6664212"/>
            <a:ext cx="9158990" cy="208785"/>
          </a:xfrm>
          <a:prstGeom prst="rect">
            <a:avLst/>
          </a:prstGeom>
          <a:solidFill>
            <a:srgbClr val="132C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Holder 4">
            <a:extLst>
              <a:ext uri="{FF2B5EF4-FFF2-40B4-BE49-F238E27FC236}">
                <a16:creationId xmlns:a16="http://schemas.microsoft.com/office/drawing/2014/main" id="{2B151094-B976-4D61-A010-9F7889FAF2A4}"/>
              </a:ext>
            </a:extLst>
          </p:cNvPr>
          <p:cNvSpPr txBox="1">
            <a:spLocks/>
          </p:cNvSpPr>
          <p:nvPr userDrawn="1"/>
        </p:nvSpPr>
        <p:spPr>
          <a:xfrm>
            <a:off x="457200" y="6677320"/>
            <a:ext cx="628650" cy="184666"/>
          </a:xfrm>
          <a:prstGeom prst="rect">
            <a:avLst/>
          </a:prstGeom>
        </p:spPr>
        <p:txBody>
          <a:bodyPr wrap="square" lIns="0" tIns="0" rIns="0" bIns="0">
            <a:spAutoFit/>
          </a:bodyPr>
          <a:lstStyle>
            <a:defPPr>
              <a:defRPr lang="en-US"/>
            </a:defPPr>
            <a:lvl1pPr marL="0" algn="l" defTabSz="914400" rtl="0" eaLnBrk="1" latinLnBrk="0" hangingPunct="1">
              <a:defRPr sz="600" b="0" i="0" kern="1200">
                <a:solidFill>
                  <a:schemeClr val="bg1"/>
                </a:solidFill>
                <a:latin typeface="Verdana"/>
                <a:ea typeface="+mn-ea"/>
                <a:cs typeface="Verdan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100"/>
              </a:spcBef>
            </a:pPr>
            <a:r>
              <a:rPr lang="en-IN" sz="600" dirty="0"/>
              <a:t>©</a:t>
            </a:r>
            <a:r>
              <a:rPr lang="en-IN" sz="600" spc="-50" dirty="0"/>
              <a:t> </a:t>
            </a:r>
            <a:r>
              <a:rPr lang="en-IN" sz="600" spc="-5" dirty="0"/>
              <a:t>ChemAnalyst</a:t>
            </a:r>
          </a:p>
          <a:p>
            <a:pPr algn="ctr"/>
            <a:r>
              <a:rPr lang="en-IN" sz="600" spc="-5" dirty="0"/>
              <a:t>Research</a:t>
            </a:r>
          </a:p>
        </p:txBody>
      </p:sp>
    </p:spTree>
    <p:extLst>
      <p:ext uri="{BB962C8B-B14F-4D97-AF65-F5344CB8AC3E}">
        <p14:creationId xmlns:p14="http://schemas.microsoft.com/office/powerpoint/2010/main" val="3004811575"/>
      </p:ext>
    </p:extLst>
  </p:cSld>
  <p:clrMapOvr>
    <a:overrideClrMapping bg1="lt1" tx1="dk1" bg2="lt2" tx2="dk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C30C53E-9B71-41DC-A634-52A9E4185E2A}"/>
              </a:ext>
            </a:extLst>
          </p:cNvPr>
          <p:cNvSpPr/>
          <p:nvPr userDrawn="1"/>
        </p:nvSpPr>
        <p:spPr>
          <a:xfrm>
            <a:off x="1" y="4"/>
            <a:ext cx="5791202" cy="6906917"/>
          </a:xfrm>
          <a:prstGeom prst="rect">
            <a:avLst/>
          </a:prstGeom>
          <a:solidFill>
            <a:srgbClr val="132C4A">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364398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_Content writing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EB69AD1-A7F0-4B5E-8719-CC86072C7A0C}"/>
              </a:ext>
            </a:extLst>
          </p:cNvPr>
          <p:cNvSpPr/>
          <p:nvPr userDrawn="1"/>
        </p:nvSpPr>
        <p:spPr>
          <a:xfrm>
            <a:off x="0" y="6664204"/>
            <a:ext cx="9158990" cy="2087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1D4176D-CDAE-4615-B977-AEA78F7D710C}"/>
              </a:ext>
            </a:extLst>
          </p:cNvPr>
          <p:cNvSpPr/>
          <p:nvPr userDrawn="1"/>
        </p:nvSpPr>
        <p:spPr>
          <a:xfrm>
            <a:off x="0" y="1"/>
            <a:ext cx="915899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3">
            <a:extLst>
              <a:ext uri="{FF2B5EF4-FFF2-40B4-BE49-F238E27FC236}">
                <a16:creationId xmlns:a16="http://schemas.microsoft.com/office/drawing/2014/main" id="{5A0A9FB9-1FC0-4A81-A244-231DFC03426A}"/>
              </a:ext>
            </a:extLst>
          </p:cNvPr>
          <p:cNvSpPr>
            <a:spLocks noGrp="1"/>
          </p:cNvSpPr>
          <p:nvPr>
            <p:ph type="body" sz="quarter" idx="14"/>
          </p:nvPr>
        </p:nvSpPr>
        <p:spPr>
          <a:xfrm>
            <a:off x="152400" y="76201"/>
            <a:ext cx="7863840" cy="457200"/>
          </a:xfrm>
          <a:prstGeom prst="rect">
            <a:avLst/>
          </a:prstGeom>
          <a:noFill/>
          <a:ln>
            <a:noFill/>
          </a:ln>
        </p:spPr>
        <p:txBody>
          <a:bodyPr anchor="ctr">
            <a:normAutofit/>
          </a:bodyPr>
          <a:lstStyle>
            <a:lvl1pPr marL="0" indent="0" algn="l">
              <a:buNone/>
              <a:defRPr lang="en-US" sz="1600" b="1" kern="1200" spc="0" dirty="0">
                <a:solidFill>
                  <a:schemeClr val="bg2">
                    <a:lumMod val="25000"/>
                  </a:schemeClr>
                </a:solidFill>
                <a:latin typeface="Montserrat" panose="02000505000000020004" pitchFamily="2"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Edit Master text styles</a:t>
            </a:r>
          </a:p>
        </p:txBody>
      </p:sp>
      <p:sp>
        <p:nvSpPr>
          <p:cNvPr id="17" name="Rectangle 16">
            <a:extLst>
              <a:ext uri="{FF2B5EF4-FFF2-40B4-BE49-F238E27FC236}">
                <a16:creationId xmlns:a16="http://schemas.microsoft.com/office/drawing/2014/main" id="{5170A081-2CD4-42C2-83F7-1BDF218E888C}"/>
              </a:ext>
            </a:extLst>
          </p:cNvPr>
          <p:cNvSpPr/>
          <p:nvPr userDrawn="1"/>
        </p:nvSpPr>
        <p:spPr>
          <a:xfrm>
            <a:off x="8743567" y="6515545"/>
            <a:ext cx="320136" cy="346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7">
            <a:extLst>
              <a:ext uri="{FF2B5EF4-FFF2-40B4-BE49-F238E27FC236}">
                <a16:creationId xmlns:a16="http://schemas.microsoft.com/office/drawing/2014/main" id="{DAB0CC45-65C1-4330-8B7B-E233943D2F2B}"/>
              </a:ext>
            </a:extLst>
          </p:cNvPr>
          <p:cNvSpPr txBox="1">
            <a:spLocks/>
          </p:cNvSpPr>
          <p:nvPr userDrawn="1"/>
        </p:nvSpPr>
        <p:spPr>
          <a:xfrm>
            <a:off x="8679472" y="655364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z="1100" smtClean="0">
                <a:solidFill>
                  <a:sysClr val="windowText" lastClr="000000"/>
                </a:solidFill>
              </a:rPr>
              <a:pPr/>
              <a:t>‹#›</a:t>
            </a:fld>
            <a:endParaRPr lang="en-US" sz="1100" dirty="0">
              <a:solidFill>
                <a:sysClr val="windowText" lastClr="000000"/>
              </a:solidFill>
            </a:endParaRPr>
          </a:p>
        </p:txBody>
      </p:sp>
      <p:cxnSp>
        <p:nvCxnSpPr>
          <p:cNvPr id="19" name="Straight Connector 18">
            <a:extLst>
              <a:ext uri="{FF2B5EF4-FFF2-40B4-BE49-F238E27FC236}">
                <a16:creationId xmlns:a16="http://schemas.microsoft.com/office/drawing/2014/main" id="{900B4527-B56E-473D-ACE2-854F941525D2}"/>
              </a:ext>
            </a:extLst>
          </p:cNvPr>
          <p:cNvCxnSpPr>
            <a:cxnSpLocks/>
          </p:cNvCxnSpPr>
          <p:nvPr userDrawn="1"/>
        </p:nvCxnSpPr>
        <p:spPr>
          <a:xfrm>
            <a:off x="0" y="674560"/>
            <a:ext cx="55463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Holder 4">
            <a:extLst>
              <a:ext uri="{FF2B5EF4-FFF2-40B4-BE49-F238E27FC236}">
                <a16:creationId xmlns:a16="http://schemas.microsoft.com/office/drawing/2014/main" id="{4A45F9CE-7664-46CD-A2F2-5AF6123F05AF}"/>
              </a:ext>
            </a:extLst>
          </p:cNvPr>
          <p:cNvSpPr txBox="1">
            <a:spLocks/>
          </p:cNvSpPr>
          <p:nvPr userDrawn="1"/>
        </p:nvSpPr>
        <p:spPr>
          <a:xfrm>
            <a:off x="457200" y="6677320"/>
            <a:ext cx="628650" cy="209550"/>
          </a:xfrm>
          <a:prstGeom prst="rect">
            <a:avLst/>
          </a:prstGeom>
        </p:spPr>
        <p:txBody>
          <a:bodyPr wrap="square" lIns="0" tIns="0" rIns="0" bIns="0">
            <a:spAutoFit/>
          </a:bodyPr>
          <a:lstStyle>
            <a:defPPr>
              <a:defRPr lang="en-US"/>
            </a:defPPr>
            <a:lvl1pPr marL="0" algn="l" defTabSz="914400" rtl="0" eaLnBrk="1" latinLnBrk="0" hangingPunct="1">
              <a:defRPr sz="600" b="0" i="0" kern="1200">
                <a:solidFill>
                  <a:schemeClr val="bg1"/>
                </a:solidFill>
                <a:latin typeface="Verdana"/>
                <a:ea typeface="+mn-ea"/>
                <a:cs typeface="Verdan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100"/>
              </a:spcBef>
            </a:pPr>
            <a:r>
              <a:rPr lang="en-IN" dirty="0"/>
              <a:t>©</a:t>
            </a:r>
            <a:r>
              <a:rPr lang="en-IN" spc="-50" dirty="0"/>
              <a:t> </a:t>
            </a:r>
            <a:r>
              <a:rPr lang="en-IN" spc="-5" dirty="0"/>
              <a:t>ChemAnalyst</a:t>
            </a:r>
          </a:p>
          <a:p>
            <a:pPr algn="ctr"/>
            <a:r>
              <a:rPr lang="en-IN" spc="-5" dirty="0"/>
              <a:t>Research</a:t>
            </a:r>
          </a:p>
        </p:txBody>
      </p:sp>
    </p:spTree>
    <p:extLst>
      <p:ext uri="{BB962C8B-B14F-4D97-AF65-F5344CB8AC3E}">
        <p14:creationId xmlns:p14="http://schemas.microsoft.com/office/powerpoint/2010/main" val="48250913"/>
      </p:ext>
    </p:extLst>
  </p:cSld>
  <p:clrMapOvr>
    <a:overrideClrMapping bg1="lt1" tx1="dk1" bg2="lt2" tx2="dk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BB28CF-0E71-44A1-97D2-9F7E5EDBB29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5" y="167074"/>
            <a:ext cx="1330912" cy="417542"/>
          </a:xfrm>
          <a:prstGeom prst="rect">
            <a:avLst/>
          </a:prstGeom>
        </p:spPr>
      </p:pic>
      <p:cxnSp>
        <p:nvCxnSpPr>
          <p:cNvPr id="16" name="Straight Connector 15">
            <a:extLst>
              <a:ext uri="{FF2B5EF4-FFF2-40B4-BE49-F238E27FC236}">
                <a16:creationId xmlns:a16="http://schemas.microsoft.com/office/drawing/2014/main" id="{969AECF4-BD35-4AC8-8BF0-753D0647F7B3}"/>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2474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Content writing ">
    <p:spTree>
      <p:nvGrpSpPr>
        <p:cNvPr id="1" name=""/>
        <p:cNvGrpSpPr/>
        <p:nvPr/>
      </p:nvGrpSpPr>
      <p:grpSpPr>
        <a:xfrm>
          <a:off x="0" y="0"/>
          <a:ext cx="0" cy="0"/>
          <a:chOff x="0" y="0"/>
          <a:chExt cx="0" cy="0"/>
        </a:xfrm>
      </p:grpSpPr>
      <p:sp>
        <p:nvSpPr>
          <p:cNvPr id="29" name="Subtitle 2"/>
          <p:cNvSpPr>
            <a:spLocks noGrp="1"/>
          </p:cNvSpPr>
          <p:nvPr>
            <p:ph type="subTitle" idx="1"/>
          </p:nvPr>
        </p:nvSpPr>
        <p:spPr>
          <a:xfrm>
            <a:off x="925985" y="1178387"/>
            <a:ext cx="6858000" cy="1655762"/>
          </a:xfrm>
          <a:prstGeom prst="rect">
            <a:avLst/>
          </a:prstGeom>
        </p:spPr>
        <p:txBody>
          <a:bodyPr/>
          <a:lstStyle>
            <a:lvl1pPr marL="171450" indent="-171450" algn="just" defTabSz="914400" rtl="0" eaLnBrk="1" latinLnBrk="0" hangingPunct="1">
              <a:lnSpc>
                <a:spcPct val="200000"/>
              </a:lnSpc>
              <a:spcBef>
                <a:spcPts val="1000"/>
              </a:spcBef>
              <a:buFontTx/>
              <a:buBlip>
                <a:blip r:embed="rId2"/>
              </a:buBlip>
              <a:defRPr lang="en-US" sz="1000" kern="1200"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Text Placeholder 3"/>
          <p:cNvSpPr>
            <a:spLocks noGrp="1"/>
          </p:cNvSpPr>
          <p:nvPr>
            <p:ph type="body" sz="quarter" idx="14"/>
          </p:nvPr>
        </p:nvSpPr>
        <p:spPr>
          <a:xfrm>
            <a:off x="164645" y="220698"/>
            <a:ext cx="7863840" cy="457200"/>
          </a:xfrm>
          <a:prstGeom prst="rect">
            <a:avLst/>
          </a:prstGeom>
        </p:spPr>
        <p:txBody>
          <a:bodyPr anchor="ctr">
            <a:normAutofit/>
          </a:bodyPr>
          <a:lstStyle>
            <a:lvl1pPr marL="0" indent="0" algn="l">
              <a:buNone/>
              <a:defRPr sz="1600" b="1" spc="0">
                <a:solidFill>
                  <a:sysClr val="windowText" lastClr="000000"/>
                </a:solidFill>
                <a:latin typeface="Arial" panose="020B0604020202020204" pitchFamily="34" charset="0"/>
                <a:cs typeface="Arial" panose="020B0604020202020204" pitchFamily="34" charset="0"/>
              </a:defRPr>
            </a:lvl1pPr>
          </a:lstStyle>
          <a:p>
            <a:pPr lvl="0"/>
            <a:r>
              <a:rPr lang="en-US" dirty="0"/>
              <a:t>Edit Master text styles</a:t>
            </a:r>
          </a:p>
        </p:txBody>
      </p:sp>
      <p:cxnSp>
        <p:nvCxnSpPr>
          <p:cNvPr id="9" name="Straight Connector 8">
            <a:extLst>
              <a:ext uri="{FF2B5EF4-FFF2-40B4-BE49-F238E27FC236}">
                <a16:creationId xmlns:a16="http://schemas.microsoft.com/office/drawing/2014/main" id="{0B587944-8006-4A4E-9579-B9765F91A60A}"/>
              </a:ext>
            </a:extLst>
          </p:cNvPr>
          <p:cNvCxnSpPr/>
          <p:nvPr userDrawn="1"/>
        </p:nvCxnSpPr>
        <p:spPr>
          <a:xfrm>
            <a:off x="-13084" y="713811"/>
            <a:ext cx="489987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B10076C-BE7A-434E-90A6-D7F69922DFF3}"/>
              </a:ext>
            </a:extLst>
          </p:cNvPr>
          <p:cNvSpPr/>
          <p:nvPr userDrawn="1"/>
        </p:nvSpPr>
        <p:spPr>
          <a:xfrm>
            <a:off x="0" y="6696128"/>
            <a:ext cx="9144000" cy="194344"/>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Slide Number Placeholder 7">
            <a:extLst>
              <a:ext uri="{FF2B5EF4-FFF2-40B4-BE49-F238E27FC236}">
                <a16:creationId xmlns:a16="http://schemas.microsoft.com/office/drawing/2014/main" id="{AEDB9064-1463-4050-9547-87B6AFD1DEE7}"/>
              </a:ext>
            </a:extLst>
          </p:cNvPr>
          <p:cNvSpPr txBox="1">
            <a:spLocks/>
          </p:cNvSpPr>
          <p:nvPr userDrawn="1"/>
        </p:nvSpPr>
        <p:spPr>
          <a:xfrm>
            <a:off x="8697663" y="6603601"/>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z="1200" smtClean="0">
                <a:solidFill>
                  <a:schemeClr val="bg1"/>
                </a:solidFill>
              </a:rPr>
              <a:pPr/>
              <a:t>‹#›</a:t>
            </a:fld>
            <a:endParaRPr lang="en-US" sz="1200" dirty="0">
              <a:solidFill>
                <a:schemeClr val="bg1"/>
              </a:solidFill>
            </a:endParaRPr>
          </a:p>
        </p:txBody>
      </p:sp>
      <p:pic>
        <p:nvPicPr>
          <p:cNvPr id="3" name="Picture 2">
            <a:extLst>
              <a:ext uri="{FF2B5EF4-FFF2-40B4-BE49-F238E27FC236}">
                <a16:creationId xmlns:a16="http://schemas.microsoft.com/office/drawing/2014/main" id="{7ADFE71B-2DB0-420A-A8EA-6A6DCF167E1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27640" y="190842"/>
            <a:ext cx="1270799" cy="398683"/>
          </a:xfrm>
          <a:prstGeom prst="rect">
            <a:avLst/>
          </a:prstGeom>
        </p:spPr>
      </p:pic>
      <p:sp>
        <p:nvSpPr>
          <p:cNvPr id="8" name="Footer Placeholder 6">
            <a:extLst>
              <a:ext uri="{FF2B5EF4-FFF2-40B4-BE49-F238E27FC236}">
                <a16:creationId xmlns:a16="http://schemas.microsoft.com/office/drawing/2014/main" id="{BAAE330B-855D-4D3D-BC90-ACFE111C8D3E}"/>
              </a:ext>
            </a:extLst>
          </p:cNvPr>
          <p:cNvSpPr txBox="1">
            <a:spLocks/>
          </p:cNvSpPr>
          <p:nvPr userDrawn="1"/>
        </p:nvSpPr>
        <p:spPr>
          <a:xfrm>
            <a:off x="7584568" y="6714312"/>
            <a:ext cx="1335797"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1"/>
                </a:solidFill>
              </a:rPr>
              <a:t>© TechSci Research</a:t>
            </a:r>
          </a:p>
        </p:txBody>
      </p:sp>
    </p:spTree>
    <p:extLst>
      <p:ext uri="{BB962C8B-B14F-4D97-AF65-F5344CB8AC3E}">
        <p14:creationId xmlns:p14="http://schemas.microsoft.com/office/powerpoint/2010/main" val="169381273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_Blank">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1D1BB1-F59E-4C4F-A907-6C64E5AC4B68}"/>
              </a:ext>
            </a:extLst>
          </p:cNvPr>
          <p:cNvSpPr/>
          <p:nvPr userDrawn="1"/>
        </p:nvSpPr>
        <p:spPr>
          <a:xfrm>
            <a:off x="1" y="6664210"/>
            <a:ext cx="9158990" cy="208785"/>
          </a:xfrm>
          <a:prstGeom prst="rect">
            <a:avLst/>
          </a:prstGeom>
          <a:solidFill>
            <a:srgbClr val="132C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2" name="Picture 11">
            <a:extLst>
              <a:ext uri="{FF2B5EF4-FFF2-40B4-BE49-F238E27FC236}">
                <a16:creationId xmlns:a16="http://schemas.microsoft.com/office/drawing/2014/main" id="{8BB9064E-6848-4A30-AA47-7A279114B14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5364" y="241333"/>
            <a:ext cx="1236812" cy="388020"/>
          </a:xfrm>
          <a:prstGeom prst="rect">
            <a:avLst/>
          </a:prstGeom>
        </p:spPr>
      </p:pic>
      <p:sp>
        <p:nvSpPr>
          <p:cNvPr id="13" name="Text Placeholder 3">
            <a:extLst>
              <a:ext uri="{FF2B5EF4-FFF2-40B4-BE49-F238E27FC236}">
                <a16:creationId xmlns:a16="http://schemas.microsoft.com/office/drawing/2014/main" id="{DBA8EC43-E2F5-4F94-A88C-FE1B653245AF}"/>
              </a:ext>
            </a:extLst>
          </p:cNvPr>
          <p:cNvSpPr>
            <a:spLocks noGrp="1"/>
          </p:cNvSpPr>
          <p:nvPr>
            <p:ph type="body" sz="quarter" idx="14"/>
          </p:nvPr>
        </p:nvSpPr>
        <p:spPr>
          <a:xfrm>
            <a:off x="132586" y="193795"/>
            <a:ext cx="7863840" cy="457200"/>
          </a:xfrm>
          <a:prstGeom prst="rect">
            <a:avLst/>
          </a:prstGeom>
          <a:noFill/>
          <a:ln>
            <a:noFill/>
          </a:ln>
        </p:spPr>
        <p:txBody>
          <a:bodyPr anchor="ctr">
            <a:normAutofit/>
          </a:bodyPr>
          <a:lstStyle>
            <a:lvl1pPr marL="0" indent="0" algn="l">
              <a:buNone/>
              <a:defRPr lang="en-US" sz="1600" b="1" kern="1200" spc="0" dirty="0">
                <a:solidFill>
                  <a:schemeClr val="bg2">
                    <a:lumMod val="25000"/>
                  </a:schemeClr>
                </a:solidFill>
                <a:latin typeface="Montserrat" panose="02000505000000020004" pitchFamily="2"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Edit Master text styles</a:t>
            </a:r>
          </a:p>
        </p:txBody>
      </p:sp>
      <p:sp>
        <p:nvSpPr>
          <p:cNvPr id="14" name="Slide Number Placeholder 7">
            <a:extLst>
              <a:ext uri="{FF2B5EF4-FFF2-40B4-BE49-F238E27FC236}">
                <a16:creationId xmlns:a16="http://schemas.microsoft.com/office/drawing/2014/main" id="{DB57DC76-5B38-46E7-A2CC-9B0C1D7FB263}"/>
              </a:ext>
            </a:extLst>
          </p:cNvPr>
          <p:cNvSpPr txBox="1">
            <a:spLocks/>
          </p:cNvSpPr>
          <p:nvPr userDrawn="1"/>
        </p:nvSpPr>
        <p:spPr>
          <a:xfrm>
            <a:off x="8679475" y="6581361"/>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z="1100" smtClean="0">
                <a:solidFill>
                  <a:schemeClr val="bg1"/>
                </a:solidFill>
              </a:rPr>
              <a:pPr/>
              <a:t>‹#›</a:t>
            </a:fld>
            <a:endParaRPr lang="en-US" sz="1100" dirty="0">
              <a:solidFill>
                <a:schemeClr val="bg1"/>
              </a:solidFill>
            </a:endParaRPr>
          </a:p>
        </p:txBody>
      </p:sp>
      <p:cxnSp>
        <p:nvCxnSpPr>
          <p:cNvPr id="15" name="Straight Connector 14">
            <a:extLst>
              <a:ext uri="{FF2B5EF4-FFF2-40B4-BE49-F238E27FC236}">
                <a16:creationId xmlns:a16="http://schemas.microsoft.com/office/drawing/2014/main" id="{2AF0D36F-8107-44F1-990B-75340D514015}"/>
              </a:ext>
            </a:extLst>
          </p:cNvPr>
          <p:cNvCxnSpPr>
            <a:cxnSpLocks/>
          </p:cNvCxnSpPr>
          <p:nvPr userDrawn="1"/>
        </p:nvCxnSpPr>
        <p:spPr>
          <a:xfrm>
            <a:off x="2" y="674560"/>
            <a:ext cx="55463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Footer Placeholder 6">
            <a:extLst>
              <a:ext uri="{FF2B5EF4-FFF2-40B4-BE49-F238E27FC236}">
                <a16:creationId xmlns:a16="http://schemas.microsoft.com/office/drawing/2014/main" id="{613D8331-9103-4E2D-ABBB-1C7BC6B7CCD1}"/>
              </a:ext>
            </a:extLst>
          </p:cNvPr>
          <p:cNvSpPr txBox="1">
            <a:spLocks/>
          </p:cNvSpPr>
          <p:nvPr userDrawn="1"/>
        </p:nvSpPr>
        <p:spPr>
          <a:xfrm>
            <a:off x="7584567" y="6701249"/>
            <a:ext cx="1335797"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1"/>
                </a:solidFill>
              </a:rPr>
              <a:t>© TechSci Research</a:t>
            </a:r>
          </a:p>
        </p:txBody>
      </p:sp>
    </p:spTree>
    <p:extLst>
      <p:ext uri="{BB962C8B-B14F-4D97-AF65-F5344CB8AC3E}">
        <p14:creationId xmlns:p14="http://schemas.microsoft.com/office/powerpoint/2010/main" val="246723984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Content writing ">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992E208C-AFEE-428B-8D62-98E6919AAE8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5364" y="241333"/>
            <a:ext cx="1236812" cy="388020"/>
          </a:xfrm>
          <a:prstGeom prst="rect">
            <a:avLst/>
          </a:prstGeom>
        </p:spPr>
      </p:pic>
      <p:sp>
        <p:nvSpPr>
          <p:cNvPr id="16" name="Text Placeholder 3">
            <a:extLst>
              <a:ext uri="{FF2B5EF4-FFF2-40B4-BE49-F238E27FC236}">
                <a16:creationId xmlns:a16="http://schemas.microsoft.com/office/drawing/2014/main" id="{5A0A9FB9-1FC0-4A81-A244-231DFC03426A}"/>
              </a:ext>
            </a:extLst>
          </p:cNvPr>
          <p:cNvSpPr>
            <a:spLocks noGrp="1"/>
          </p:cNvSpPr>
          <p:nvPr>
            <p:ph type="body" sz="quarter" idx="14"/>
          </p:nvPr>
        </p:nvSpPr>
        <p:spPr>
          <a:xfrm>
            <a:off x="132586" y="193795"/>
            <a:ext cx="7863840" cy="457200"/>
          </a:xfrm>
          <a:prstGeom prst="rect">
            <a:avLst/>
          </a:prstGeom>
          <a:noFill/>
          <a:ln>
            <a:noFill/>
          </a:ln>
        </p:spPr>
        <p:txBody>
          <a:bodyPr anchor="ctr">
            <a:normAutofit/>
          </a:bodyPr>
          <a:lstStyle>
            <a:lvl1pPr marL="0" indent="0" algn="l">
              <a:buNone/>
              <a:defRPr lang="en-US" sz="1600" b="1" kern="1200" spc="0" dirty="0">
                <a:solidFill>
                  <a:schemeClr val="bg2">
                    <a:lumMod val="25000"/>
                  </a:schemeClr>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Edit Master text styles</a:t>
            </a:r>
          </a:p>
        </p:txBody>
      </p:sp>
      <p:sp>
        <p:nvSpPr>
          <p:cNvPr id="17" name="Rectangle 16">
            <a:extLst>
              <a:ext uri="{FF2B5EF4-FFF2-40B4-BE49-F238E27FC236}">
                <a16:creationId xmlns:a16="http://schemas.microsoft.com/office/drawing/2014/main" id="{5170A081-2CD4-42C2-83F7-1BDF218E888C}"/>
              </a:ext>
            </a:extLst>
          </p:cNvPr>
          <p:cNvSpPr/>
          <p:nvPr userDrawn="1"/>
        </p:nvSpPr>
        <p:spPr>
          <a:xfrm>
            <a:off x="8743567" y="6515559"/>
            <a:ext cx="320136" cy="346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Slide Number Placeholder 7">
            <a:extLst>
              <a:ext uri="{FF2B5EF4-FFF2-40B4-BE49-F238E27FC236}">
                <a16:creationId xmlns:a16="http://schemas.microsoft.com/office/drawing/2014/main" id="{DAB0CC45-65C1-4330-8B7B-E233943D2F2B}"/>
              </a:ext>
            </a:extLst>
          </p:cNvPr>
          <p:cNvSpPr txBox="1">
            <a:spLocks/>
          </p:cNvSpPr>
          <p:nvPr userDrawn="1"/>
        </p:nvSpPr>
        <p:spPr>
          <a:xfrm>
            <a:off x="8679479" y="6553659"/>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1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cxnSp>
        <p:nvCxnSpPr>
          <p:cNvPr id="19" name="Straight Connector 18">
            <a:extLst>
              <a:ext uri="{FF2B5EF4-FFF2-40B4-BE49-F238E27FC236}">
                <a16:creationId xmlns:a16="http://schemas.microsoft.com/office/drawing/2014/main" id="{900B4527-B56E-473D-ACE2-854F941525D2}"/>
              </a:ext>
            </a:extLst>
          </p:cNvPr>
          <p:cNvCxnSpPr>
            <a:cxnSpLocks/>
          </p:cNvCxnSpPr>
          <p:nvPr userDrawn="1"/>
        </p:nvCxnSpPr>
        <p:spPr>
          <a:xfrm>
            <a:off x="2" y="674560"/>
            <a:ext cx="55463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B153B44-6D3B-48CC-B791-73A30E7D5B39}"/>
              </a:ext>
            </a:extLst>
          </p:cNvPr>
          <p:cNvSpPr/>
          <p:nvPr userDrawn="1"/>
        </p:nvSpPr>
        <p:spPr>
          <a:xfrm>
            <a:off x="1" y="6664218"/>
            <a:ext cx="9158990" cy="208785"/>
          </a:xfrm>
          <a:prstGeom prst="rect">
            <a:avLst/>
          </a:prstGeom>
          <a:solidFill>
            <a:srgbClr val="132C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Footer Placeholder 6">
            <a:extLst>
              <a:ext uri="{FF2B5EF4-FFF2-40B4-BE49-F238E27FC236}">
                <a16:creationId xmlns:a16="http://schemas.microsoft.com/office/drawing/2014/main" id="{AFC991EC-5CD6-494A-ACCE-B47D64008D71}"/>
              </a:ext>
            </a:extLst>
          </p:cNvPr>
          <p:cNvSpPr txBox="1">
            <a:spLocks/>
          </p:cNvSpPr>
          <p:nvPr userDrawn="1"/>
        </p:nvSpPr>
        <p:spPr>
          <a:xfrm>
            <a:off x="7584571" y="6701249"/>
            <a:ext cx="1335797"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 TechSci Research</a:t>
            </a:r>
          </a:p>
        </p:txBody>
      </p:sp>
      <p:sp>
        <p:nvSpPr>
          <p:cNvPr id="9" name="Holder 4">
            <a:extLst>
              <a:ext uri="{FF2B5EF4-FFF2-40B4-BE49-F238E27FC236}">
                <a16:creationId xmlns:a16="http://schemas.microsoft.com/office/drawing/2014/main" id="{35B4DAF1-B1A9-4B2D-96F7-3CDEF03B661C}"/>
              </a:ext>
            </a:extLst>
          </p:cNvPr>
          <p:cNvSpPr txBox="1">
            <a:spLocks/>
          </p:cNvSpPr>
          <p:nvPr userDrawn="1"/>
        </p:nvSpPr>
        <p:spPr>
          <a:xfrm>
            <a:off x="457200" y="6677320"/>
            <a:ext cx="628650" cy="209550"/>
          </a:xfrm>
          <a:prstGeom prst="rect">
            <a:avLst/>
          </a:prstGeom>
        </p:spPr>
        <p:txBody>
          <a:bodyPr wrap="square" lIns="0" tIns="0" rIns="0" bIns="0">
            <a:spAutoFit/>
          </a:bodyPr>
          <a:lstStyle>
            <a:defPPr>
              <a:defRPr lang="en-US"/>
            </a:defPPr>
            <a:lvl1pPr marL="0" algn="l" defTabSz="914400" rtl="0" eaLnBrk="1" latinLnBrk="0" hangingPunct="1">
              <a:defRPr sz="600" b="0" i="0" kern="1200">
                <a:solidFill>
                  <a:schemeClr val="bg1"/>
                </a:solidFill>
                <a:latin typeface="Verdana"/>
                <a:ea typeface="+mn-ea"/>
                <a:cs typeface="Verdan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100"/>
              </a:spcBef>
            </a:pPr>
            <a:r>
              <a:rPr lang="en-IN" dirty="0"/>
              <a:t>©</a:t>
            </a:r>
            <a:r>
              <a:rPr lang="en-IN" spc="-50" dirty="0"/>
              <a:t> </a:t>
            </a:r>
            <a:r>
              <a:rPr lang="en-IN" spc="-5" dirty="0"/>
              <a:t>ChemAnalyst</a:t>
            </a:r>
          </a:p>
          <a:p>
            <a:pPr algn="ctr"/>
            <a:r>
              <a:rPr lang="en-IN" spc="-5" dirty="0"/>
              <a:t>Research</a:t>
            </a:r>
          </a:p>
        </p:txBody>
      </p:sp>
    </p:spTree>
    <p:extLst>
      <p:ext uri="{BB962C8B-B14F-4D97-AF65-F5344CB8AC3E}">
        <p14:creationId xmlns:p14="http://schemas.microsoft.com/office/powerpoint/2010/main" val="283473609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C30C53E-9B71-41DC-A634-52A9E4185E2A}"/>
              </a:ext>
            </a:extLst>
          </p:cNvPr>
          <p:cNvSpPr/>
          <p:nvPr userDrawn="1"/>
        </p:nvSpPr>
        <p:spPr>
          <a:xfrm>
            <a:off x="1" y="5"/>
            <a:ext cx="5791202" cy="6906917"/>
          </a:xfrm>
          <a:prstGeom prst="rect">
            <a:avLst/>
          </a:prstGeom>
          <a:solidFill>
            <a:srgbClr val="132C4A">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46014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ChemAnalyst Research</a:t>
            </a:r>
          </a:p>
        </p:txBody>
      </p:sp>
      <p:sp>
        <p:nvSpPr>
          <p:cNvPr id="6" name="Slide Number Placeholder 5"/>
          <p:cNvSpPr>
            <a:spLocks noGrp="1"/>
          </p:cNvSpPr>
          <p:nvPr>
            <p:ph type="sldNum" sz="quarter" idx="12"/>
          </p:nvPr>
        </p:nvSpPr>
        <p:spPr/>
        <p:txBody>
          <a:bodyPr/>
          <a:lstStyle/>
          <a:p>
            <a:fld id="{0E10682D-68FC-4E1A-B026-5F85CDF78F78}" type="slidenum">
              <a:rPr lang="en-US" smtClean="0"/>
              <a:t>‹#›</a:t>
            </a:fld>
            <a:endParaRPr lang="en-US"/>
          </a:p>
        </p:txBody>
      </p:sp>
    </p:spTree>
    <p:extLst>
      <p:ext uri="{BB962C8B-B14F-4D97-AF65-F5344CB8AC3E}">
        <p14:creationId xmlns:p14="http://schemas.microsoft.com/office/powerpoint/2010/main" val="196485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theme" Target="../theme/theme2.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10" Type="http://schemas.openxmlformats.org/officeDocument/2006/relationships/image" Target="../media/image1.png"/><Relationship Id="rId4" Type="http://schemas.openxmlformats.org/officeDocument/2006/relationships/slideLayout" Target="../slideLayouts/slideLayout26.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theme" Target="../theme/theme4.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theme" Target="../theme/theme5.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23088"/>
            <a:ext cx="6757670" cy="76200"/>
          </a:xfrm>
          <a:custGeom>
            <a:avLst/>
            <a:gdLst/>
            <a:ahLst/>
            <a:cxnLst/>
            <a:rect l="l" t="t" r="r" b="b"/>
            <a:pathLst>
              <a:path w="6757670" h="76200">
                <a:moveTo>
                  <a:pt x="0" y="76199"/>
                </a:moveTo>
                <a:lnTo>
                  <a:pt x="6757416" y="76199"/>
                </a:lnTo>
                <a:lnTo>
                  <a:pt x="6757416" y="0"/>
                </a:lnTo>
                <a:lnTo>
                  <a:pt x="0" y="0"/>
                </a:lnTo>
                <a:lnTo>
                  <a:pt x="0" y="76199"/>
                </a:lnTo>
                <a:close/>
              </a:path>
            </a:pathLst>
          </a:custGeom>
          <a:solidFill>
            <a:srgbClr val="D9D9D9"/>
          </a:solidFill>
        </p:spPr>
        <p:txBody>
          <a:bodyPr wrap="square" lIns="0" tIns="0" rIns="0" bIns="0" rtlCol="0"/>
          <a:lstStyle/>
          <a:p>
            <a:endParaRPr/>
          </a:p>
        </p:txBody>
      </p:sp>
      <p:sp>
        <p:nvSpPr>
          <p:cNvPr id="17" name="bg object 17"/>
          <p:cNvSpPr/>
          <p:nvPr/>
        </p:nvSpPr>
        <p:spPr>
          <a:xfrm>
            <a:off x="8592311" y="323087"/>
            <a:ext cx="551815" cy="76200"/>
          </a:xfrm>
          <a:custGeom>
            <a:avLst/>
            <a:gdLst/>
            <a:ahLst/>
            <a:cxnLst/>
            <a:rect l="l" t="t" r="r" b="b"/>
            <a:pathLst>
              <a:path w="551815" h="76200">
                <a:moveTo>
                  <a:pt x="0" y="76199"/>
                </a:moveTo>
                <a:lnTo>
                  <a:pt x="551687" y="76199"/>
                </a:lnTo>
                <a:lnTo>
                  <a:pt x="551687" y="0"/>
                </a:lnTo>
                <a:lnTo>
                  <a:pt x="0" y="0"/>
                </a:lnTo>
                <a:lnTo>
                  <a:pt x="0" y="76199"/>
                </a:lnTo>
                <a:close/>
              </a:path>
            </a:pathLst>
          </a:custGeom>
          <a:solidFill>
            <a:srgbClr val="D9D9D9"/>
          </a:solidFill>
        </p:spPr>
        <p:txBody>
          <a:bodyPr wrap="square" lIns="0" tIns="0" rIns="0" bIns="0" rtlCol="0"/>
          <a:lstStyle/>
          <a:p>
            <a:endParaRPr/>
          </a:p>
        </p:txBody>
      </p:sp>
      <p:pic>
        <p:nvPicPr>
          <p:cNvPr id="18" name="bg object 18"/>
          <p:cNvPicPr/>
          <p:nvPr/>
        </p:nvPicPr>
        <p:blipFill>
          <a:blip r:embed="rId10" cstate="print"/>
          <a:stretch>
            <a:fillRect/>
          </a:stretch>
        </p:blipFill>
        <p:spPr>
          <a:xfrm>
            <a:off x="6806183" y="131063"/>
            <a:ext cx="1749552" cy="408431"/>
          </a:xfrm>
          <a:prstGeom prst="rect">
            <a:avLst/>
          </a:prstGeom>
        </p:spPr>
      </p:pic>
      <p:sp>
        <p:nvSpPr>
          <p:cNvPr id="19" name="bg object 19"/>
          <p:cNvSpPr/>
          <p:nvPr/>
        </p:nvSpPr>
        <p:spPr>
          <a:xfrm>
            <a:off x="173736" y="103631"/>
            <a:ext cx="4398645" cy="466725"/>
          </a:xfrm>
          <a:custGeom>
            <a:avLst/>
            <a:gdLst/>
            <a:ahLst/>
            <a:cxnLst/>
            <a:rect l="l" t="t" r="r" b="b"/>
            <a:pathLst>
              <a:path w="4398645" h="466725">
                <a:moveTo>
                  <a:pt x="4398264" y="0"/>
                </a:moveTo>
                <a:lnTo>
                  <a:pt x="0" y="0"/>
                </a:lnTo>
                <a:lnTo>
                  <a:pt x="0" y="466344"/>
                </a:lnTo>
                <a:lnTo>
                  <a:pt x="4398264" y="466344"/>
                </a:lnTo>
                <a:lnTo>
                  <a:pt x="4398264" y="0"/>
                </a:lnTo>
                <a:close/>
              </a:path>
            </a:pathLst>
          </a:custGeom>
          <a:solidFill>
            <a:srgbClr val="D9D9D9"/>
          </a:solidFill>
        </p:spPr>
        <p:txBody>
          <a:bodyPr wrap="square" lIns="0" tIns="0" rIns="0" bIns="0" rtlCol="0"/>
          <a:lstStyle/>
          <a:p>
            <a:endParaRPr/>
          </a:p>
        </p:txBody>
      </p:sp>
      <p:sp>
        <p:nvSpPr>
          <p:cNvPr id="20" name="bg object 20"/>
          <p:cNvSpPr/>
          <p:nvPr/>
        </p:nvSpPr>
        <p:spPr>
          <a:xfrm>
            <a:off x="0" y="6681215"/>
            <a:ext cx="9144000" cy="177165"/>
          </a:xfrm>
          <a:custGeom>
            <a:avLst/>
            <a:gdLst/>
            <a:ahLst/>
            <a:cxnLst/>
            <a:rect l="l" t="t" r="r" b="b"/>
            <a:pathLst>
              <a:path w="9144000" h="177165">
                <a:moveTo>
                  <a:pt x="9144000" y="0"/>
                </a:moveTo>
                <a:lnTo>
                  <a:pt x="0" y="0"/>
                </a:lnTo>
                <a:lnTo>
                  <a:pt x="0" y="176784"/>
                </a:lnTo>
                <a:lnTo>
                  <a:pt x="9144000" y="176784"/>
                </a:lnTo>
                <a:lnTo>
                  <a:pt x="9144000" y="0"/>
                </a:lnTo>
                <a:close/>
              </a:path>
            </a:pathLst>
          </a:custGeom>
          <a:solidFill>
            <a:srgbClr val="071C2C"/>
          </a:solidFill>
        </p:spPr>
        <p:txBody>
          <a:bodyPr wrap="square" lIns="0" tIns="0" rIns="0" bIns="0" rtlCol="0"/>
          <a:lstStyle/>
          <a:p>
            <a:endParaRPr/>
          </a:p>
        </p:txBody>
      </p:sp>
      <p:sp>
        <p:nvSpPr>
          <p:cNvPr id="2" name="Holder 2"/>
          <p:cNvSpPr>
            <a:spLocks noGrp="1"/>
          </p:cNvSpPr>
          <p:nvPr>
            <p:ph type="title"/>
          </p:nvPr>
        </p:nvSpPr>
        <p:spPr>
          <a:xfrm>
            <a:off x="585012" y="1222374"/>
            <a:ext cx="7973974" cy="347344"/>
          </a:xfrm>
          <a:prstGeom prst="rect">
            <a:avLst/>
          </a:prstGeom>
        </p:spPr>
        <p:txBody>
          <a:bodyPr wrap="square" lIns="0" tIns="0" rIns="0" bIns="0">
            <a:spAutoFit/>
          </a:bodyPr>
          <a:lstStyle>
            <a:lvl1pPr>
              <a:defRPr sz="2100" b="1" i="0">
                <a:solidFill>
                  <a:schemeClr val="bg1"/>
                </a:solidFill>
                <a:latin typeface="Calibri"/>
                <a:cs typeface="Calibri"/>
              </a:defRPr>
            </a:lvl1pPr>
          </a:lstStyle>
          <a:p>
            <a:endParaRPr/>
          </a:p>
        </p:txBody>
      </p:sp>
      <p:sp>
        <p:nvSpPr>
          <p:cNvPr id="3" name="Holder 3"/>
          <p:cNvSpPr>
            <a:spLocks noGrp="1"/>
          </p:cNvSpPr>
          <p:nvPr>
            <p:ph type="body" idx="1"/>
          </p:nvPr>
        </p:nvSpPr>
        <p:spPr>
          <a:xfrm>
            <a:off x="860552" y="2133600"/>
            <a:ext cx="7590155" cy="38011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19862" y="6670544"/>
            <a:ext cx="628650" cy="209550"/>
          </a:xfrm>
          <a:prstGeom prst="rect">
            <a:avLst/>
          </a:prstGeom>
        </p:spPr>
        <p:txBody>
          <a:bodyPr wrap="square" lIns="0" tIns="0" rIns="0" bIns="0">
            <a:spAutoFit/>
          </a:bodyPr>
          <a:lstStyle>
            <a:lvl1pPr>
              <a:defRPr sz="600" b="0" i="0">
                <a:solidFill>
                  <a:schemeClr val="bg1"/>
                </a:solidFill>
                <a:latin typeface="Verdana"/>
                <a:cs typeface="Verdana"/>
              </a:defRPr>
            </a:lvl1pPr>
          </a:lstStyle>
          <a:p>
            <a:pPr algn="ctr">
              <a:lnSpc>
                <a:spcPct val="100000"/>
              </a:lnSpc>
              <a:spcBef>
                <a:spcPts val="100"/>
              </a:spcBef>
            </a:pPr>
            <a:r>
              <a:rPr dirty="0"/>
              <a:t>©</a:t>
            </a:r>
            <a:r>
              <a:rPr spc="-50" dirty="0"/>
              <a:t> </a:t>
            </a:r>
            <a:r>
              <a:rPr spc="-5" dirty="0"/>
              <a:t>ChemAnalyst</a:t>
            </a:r>
          </a:p>
          <a:p>
            <a:pPr algn="ctr">
              <a:lnSpc>
                <a:spcPct val="100000"/>
              </a:lnSpc>
            </a:pPr>
            <a:r>
              <a:rPr spc="-5" dirty="0"/>
              <a:t>Research</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endParaRPr lang="en-US" dirty="0"/>
          </a:p>
        </p:txBody>
      </p:sp>
      <p:sp>
        <p:nvSpPr>
          <p:cNvPr id="6" name="Holder 6"/>
          <p:cNvSpPr>
            <a:spLocks noGrp="1"/>
          </p:cNvSpPr>
          <p:nvPr>
            <p:ph type="sldNum" sz="quarter" idx="7"/>
          </p:nvPr>
        </p:nvSpPr>
        <p:spPr>
          <a:xfrm>
            <a:off x="8816340" y="6703034"/>
            <a:ext cx="216534" cy="166370"/>
          </a:xfrm>
          <a:prstGeom prst="rect">
            <a:avLst/>
          </a:prstGeom>
        </p:spPr>
        <p:txBody>
          <a:bodyPr wrap="square" lIns="0" tIns="0" rIns="0" bIns="0">
            <a:spAutoFit/>
          </a:bodyPr>
          <a:lstStyle>
            <a:lvl1pPr>
              <a:defRPr sz="1100" b="1" i="0">
                <a:solidFill>
                  <a:schemeClr val="bg1"/>
                </a:solidFill>
                <a:latin typeface="Calibri"/>
                <a:cs typeface="Calibri"/>
              </a:defRPr>
            </a:lvl1pPr>
          </a:lstStyle>
          <a:p>
            <a:pPr marL="38100">
              <a:lnSpc>
                <a:spcPts val="115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ChemAnalyst Research</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10682D-68FC-4E1A-B026-5F85CDF78F78}" type="slidenum">
              <a:rPr lang="en-US" smtClean="0"/>
              <a:t>‹#›</a:t>
            </a:fld>
            <a:endParaRPr lang="en-US"/>
          </a:p>
        </p:txBody>
      </p:sp>
    </p:spTree>
    <p:extLst>
      <p:ext uri="{BB962C8B-B14F-4D97-AF65-F5344CB8AC3E}">
        <p14:creationId xmlns:p14="http://schemas.microsoft.com/office/powerpoint/2010/main" val="193885970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3" r:id="rId13"/>
    <p:sldLayoutId id="2147483684"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 y="323088"/>
            <a:ext cx="6757670" cy="76200"/>
          </a:xfrm>
          <a:custGeom>
            <a:avLst/>
            <a:gdLst/>
            <a:ahLst/>
            <a:cxnLst/>
            <a:rect l="l" t="t" r="r" b="b"/>
            <a:pathLst>
              <a:path w="6757670" h="76200">
                <a:moveTo>
                  <a:pt x="0" y="76199"/>
                </a:moveTo>
                <a:lnTo>
                  <a:pt x="6757416" y="76199"/>
                </a:lnTo>
                <a:lnTo>
                  <a:pt x="6757416" y="0"/>
                </a:lnTo>
                <a:lnTo>
                  <a:pt x="0" y="0"/>
                </a:lnTo>
                <a:lnTo>
                  <a:pt x="0" y="76199"/>
                </a:lnTo>
                <a:close/>
              </a:path>
            </a:pathLst>
          </a:custGeom>
          <a:solidFill>
            <a:srgbClr val="D9D9D9"/>
          </a:solidFill>
        </p:spPr>
        <p:txBody>
          <a:bodyPr wrap="square" lIns="0" tIns="0" rIns="0" bIns="0" rtlCol="0"/>
          <a:lstStyle/>
          <a:p>
            <a:endParaRPr sz="1800"/>
          </a:p>
        </p:txBody>
      </p:sp>
      <p:sp>
        <p:nvSpPr>
          <p:cNvPr id="17" name="bg object 17"/>
          <p:cNvSpPr/>
          <p:nvPr/>
        </p:nvSpPr>
        <p:spPr>
          <a:xfrm>
            <a:off x="8592312" y="323087"/>
            <a:ext cx="551815" cy="76200"/>
          </a:xfrm>
          <a:custGeom>
            <a:avLst/>
            <a:gdLst/>
            <a:ahLst/>
            <a:cxnLst/>
            <a:rect l="l" t="t" r="r" b="b"/>
            <a:pathLst>
              <a:path w="551815" h="76200">
                <a:moveTo>
                  <a:pt x="0" y="76199"/>
                </a:moveTo>
                <a:lnTo>
                  <a:pt x="551687" y="76199"/>
                </a:lnTo>
                <a:lnTo>
                  <a:pt x="551687" y="0"/>
                </a:lnTo>
                <a:lnTo>
                  <a:pt x="0" y="0"/>
                </a:lnTo>
                <a:lnTo>
                  <a:pt x="0" y="76199"/>
                </a:lnTo>
                <a:close/>
              </a:path>
            </a:pathLst>
          </a:custGeom>
          <a:solidFill>
            <a:srgbClr val="D9D9D9"/>
          </a:solidFill>
        </p:spPr>
        <p:txBody>
          <a:bodyPr wrap="square" lIns="0" tIns="0" rIns="0" bIns="0" rtlCol="0"/>
          <a:lstStyle/>
          <a:p>
            <a:endParaRPr sz="1800"/>
          </a:p>
        </p:txBody>
      </p:sp>
      <p:pic>
        <p:nvPicPr>
          <p:cNvPr id="18" name="bg object 18"/>
          <p:cNvPicPr/>
          <p:nvPr/>
        </p:nvPicPr>
        <p:blipFill>
          <a:blip r:embed="rId10" cstate="print"/>
          <a:stretch>
            <a:fillRect/>
          </a:stretch>
        </p:blipFill>
        <p:spPr>
          <a:xfrm>
            <a:off x="6806183" y="131065"/>
            <a:ext cx="1749552" cy="408431"/>
          </a:xfrm>
          <a:prstGeom prst="rect">
            <a:avLst/>
          </a:prstGeom>
        </p:spPr>
      </p:pic>
      <p:sp>
        <p:nvSpPr>
          <p:cNvPr id="19" name="bg object 19"/>
          <p:cNvSpPr/>
          <p:nvPr/>
        </p:nvSpPr>
        <p:spPr>
          <a:xfrm>
            <a:off x="173737" y="103633"/>
            <a:ext cx="4398645" cy="466725"/>
          </a:xfrm>
          <a:custGeom>
            <a:avLst/>
            <a:gdLst/>
            <a:ahLst/>
            <a:cxnLst/>
            <a:rect l="l" t="t" r="r" b="b"/>
            <a:pathLst>
              <a:path w="4398645" h="466725">
                <a:moveTo>
                  <a:pt x="4398264" y="0"/>
                </a:moveTo>
                <a:lnTo>
                  <a:pt x="0" y="0"/>
                </a:lnTo>
                <a:lnTo>
                  <a:pt x="0" y="466344"/>
                </a:lnTo>
                <a:lnTo>
                  <a:pt x="4398264" y="466344"/>
                </a:lnTo>
                <a:lnTo>
                  <a:pt x="4398264" y="0"/>
                </a:lnTo>
                <a:close/>
              </a:path>
            </a:pathLst>
          </a:custGeom>
          <a:solidFill>
            <a:srgbClr val="D9D9D9"/>
          </a:solidFill>
        </p:spPr>
        <p:txBody>
          <a:bodyPr wrap="square" lIns="0" tIns="0" rIns="0" bIns="0" rtlCol="0"/>
          <a:lstStyle/>
          <a:p>
            <a:endParaRPr sz="1800"/>
          </a:p>
        </p:txBody>
      </p:sp>
      <p:sp>
        <p:nvSpPr>
          <p:cNvPr id="20" name="bg object 20"/>
          <p:cNvSpPr/>
          <p:nvPr/>
        </p:nvSpPr>
        <p:spPr>
          <a:xfrm>
            <a:off x="0" y="6681217"/>
            <a:ext cx="9144000" cy="177165"/>
          </a:xfrm>
          <a:custGeom>
            <a:avLst/>
            <a:gdLst/>
            <a:ahLst/>
            <a:cxnLst/>
            <a:rect l="l" t="t" r="r" b="b"/>
            <a:pathLst>
              <a:path w="9144000" h="177165">
                <a:moveTo>
                  <a:pt x="9144000" y="0"/>
                </a:moveTo>
                <a:lnTo>
                  <a:pt x="0" y="0"/>
                </a:lnTo>
                <a:lnTo>
                  <a:pt x="0" y="176784"/>
                </a:lnTo>
                <a:lnTo>
                  <a:pt x="9144000" y="176784"/>
                </a:lnTo>
                <a:lnTo>
                  <a:pt x="9144000" y="0"/>
                </a:lnTo>
                <a:close/>
              </a:path>
            </a:pathLst>
          </a:custGeom>
          <a:solidFill>
            <a:srgbClr val="071C2C"/>
          </a:solidFill>
        </p:spPr>
        <p:txBody>
          <a:bodyPr wrap="square" lIns="0" tIns="0" rIns="0" bIns="0" rtlCol="0"/>
          <a:lstStyle/>
          <a:p>
            <a:endParaRPr sz="1800"/>
          </a:p>
        </p:txBody>
      </p:sp>
      <p:sp>
        <p:nvSpPr>
          <p:cNvPr id="2" name="Holder 2"/>
          <p:cNvSpPr>
            <a:spLocks noGrp="1"/>
          </p:cNvSpPr>
          <p:nvPr>
            <p:ph type="title"/>
          </p:nvPr>
        </p:nvSpPr>
        <p:spPr>
          <a:xfrm>
            <a:off x="585012" y="1222375"/>
            <a:ext cx="7973974" cy="323165"/>
          </a:xfrm>
          <a:prstGeom prst="rect">
            <a:avLst/>
          </a:prstGeom>
        </p:spPr>
        <p:txBody>
          <a:bodyPr wrap="square" lIns="0" tIns="0" rIns="0" bIns="0">
            <a:spAutoFit/>
          </a:bodyPr>
          <a:lstStyle>
            <a:lvl1pPr>
              <a:defRPr sz="2100" b="1" i="0">
                <a:solidFill>
                  <a:schemeClr val="bg1"/>
                </a:solidFill>
                <a:latin typeface="Calibri"/>
                <a:cs typeface="Calibri"/>
              </a:defRPr>
            </a:lvl1pPr>
          </a:lstStyle>
          <a:p>
            <a:endParaRPr/>
          </a:p>
        </p:txBody>
      </p:sp>
      <p:sp>
        <p:nvSpPr>
          <p:cNvPr id="3" name="Holder 3"/>
          <p:cNvSpPr>
            <a:spLocks noGrp="1"/>
          </p:cNvSpPr>
          <p:nvPr>
            <p:ph type="body" idx="1"/>
          </p:nvPr>
        </p:nvSpPr>
        <p:spPr>
          <a:xfrm>
            <a:off x="860553" y="2133601"/>
            <a:ext cx="7590155"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19862" y="6670544"/>
            <a:ext cx="628650" cy="184666"/>
          </a:xfrm>
          <a:prstGeom prst="rect">
            <a:avLst/>
          </a:prstGeom>
        </p:spPr>
        <p:txBody>
          <a:bodyPr wrap="square" lIns="0" tIns="0" rIns="0" bIns="0">
            <a:spAutoFit/>
          </a:bodyPr>
          <a:lstStyle>
            <a:lvl1pPr>
              <a:defRPr sz="600" b="0" i="0">
                <a:solidFill>
                  <a:schemeClr val="bg1"/>
                </a:solidFill>
                <a:latin typeface="Verdana"/>
                <a:cs typeface="Verdana"/>
              </a:defRPr>
            </a:lvl1pPr>
          </a:lstStyle>
          <a:p>
            <a:pPr algn="ctr">
              <a:spcBef>
                <a:spcPts val="100"/>
              </a:spcBef>
            </a:pPr>
            <a:r>
              <a:rPr lang="en-IN" dirty="0"/>
              <a:t>©</a:t>
            </a:r>
            <a:r>
              <a:rPr lang="en-IN" spc="-50" dirty="0"/>
              <a:t> </a:t>
            </a:r>
            <a:r>
              <a:rPr lang="en-IN" spc="-5" dirty="0"/>
              <a:t>ChemAnalyst</a:t>
            </a:r>
          </a:p>
          <a:p>
            <a:pPr algn="ctr"/>
            <a:r>
              <a:rPr lang="en-IN" spc="-5" dirty="0"/>
              <a:t>Research</a:t>
            </a:r>
          </a:p>
        </p:txBody>
      </p:sp>
      <p:sp>
        <p:nvSpPr>
          <p:cNvPr id="5" name="Holder 5"/>
          <p:cNvSpPr>
            <a:spLocks noGrp="1"/>
          </p:cNvSpPr>
          <p:nvPr>
            <p:ph type="dt" sz="half" idx="6"/>
          </p:nvPr>
        </p:nvSpPr>
        <p:spPr>
          <a:xfrm>
            <a:off x="457200" y="6377941"/>
            <a:ext cx="2103120" cy="276999"/>
          </a:xfrm>
          <a:prstGeom prst="rect">
            <a:avLst/>
          </a:prstGeom>
        </p:spPr>
        <p:txBody>
          <a:bodyPr wrap="square" lIns="0" tIns="0" rIns="0" bIns="0">
            <a:spAutoFit/>
          </a:bodyPr>
          <a:lstStyle>
            <a:lvl1pPr algn="l">
              <a:defRPr>
                <a:solidFill>
                  <a:schemeClr val="tx1">
                    <a:tint val="75000"/>
                  </a:schemeClr>
                </a:solidFill>
              </a:defRPr>
            </a:lvl1pPr>
          </a:lstStyle>
          <a:p>
            <a:endParaRPr lang="en-US" dirty="0"/>
          </a:p>
        </p:txBody>
      </p:sp>
      <p:sp>
        <p:nvSpPr>
          <p:cNvPr id="6" name="Holder 6"/>
          <p:cNvSpPr>
            <a:spLocks noGrp="1"/>
          </p:cNvSpPr>
          <p:nvPr>
            <p:ph type="sldNum" sz="quarter" idx="7"/>
          </p:nvPr>
        </p:nvSpPr>
        <p:spPr>
          <a:xfrm>
            <a:off x="8816340" y="6703034"/>
            <a:ext cx="216534" cy="153888"/>
          </a:xfrm>
          <a:prstGeom prst="rect">
            <a:avLst/>
          </a:prstGeom>
        </p:spPr>
        <p:txBody>
          <a:bodyPr wrap="square" lIns="0" tIns="0" rIns="0" bIns="0">
            <a:spAutoFit/>
          </a:bodyPr>
          <a:lstStyle>
            <a:lvl1pPr>
              <a:defRPr sz="1100" b="1" i="0">
                <a:solidFill>
                  <a:schemeClr val="bg1"/>
                </a:solidFill>
                <a:latin typeface="Calibri"/>
                <a:cs typeface="Calibri"/>
              </a:defRPr>
            </a:lvl1pPr>
          </a:lstStyle>
          <a:p>
            <a:pPr marL="38100">
              <a:lnSpc>
                <a:spcPts val="1150"/>
              </a:lnSpc>
            </a:pPr>
            <a:fld id="{81D60167-4931-47E6-BA6A-407CBD079E47}" type="slidenum">
              <a:rPr lang="en-IN" smtClean="0"/>
              <a:pPr marL="38100">
                <a:lnSpc>
                  <a:spcPts val="1150"/>
                </a:lnSpc>
              </a:pPr>
              <a:t>‹#›</a:t>
            </a:fld>
            <a:endParaRPr lang="en-IN" dirty="0"/>
          </a:p>
        </p:txBody>
      </p:sp>
    </p:spTree>
    <p:extLst>
      <p:ext uri="{BB962C8B-B14F-4D97-AF65-F5344CB8AC3E}">
        <p14:creationId xmlns:p14="http://schemas.microsoft.com/office/powerpoint/2010/main" val="328645513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107CC8-167E-4629-8FD3-C17A06C3918E}" type="datetimeFigureOut">
              <a:rPr lang="en-IN" smtClean="0"/>
              <a:t>02-06-2023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6DBA3C-7A6B-4C8E-AED8-041749870F68}" type="slidenum">
              <a:rPr lang="en-IN" smtClean="0"/>
              <a:t>‹#›</a:t>
            </a:fld>
            <a:endParaRPr lang="en-IN"/>
          </a:p>
        </p:txBody>
      </p:sp>
    </p:spTree>
    <p:extLst>
      <p:ext uri="{BB962C8B-B14F-4D97-AF65-F5344CB8AC3E}">
        <p14:creationId xmlns:p14="http://schemas.microsoft.com/office/powerpoint/2010/main" val="116652311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ctr">
              <a:spcBef>
                <a:spcPts val="100"/>
              </a:spcBef>
            </a:pPr>
            <a:r>
              <a:rPr lang="en-IN" dirty="0"/>
              <a:t>©</a:t>
            </a:r>
            <a:r>
              <a:rPr lang="en-IN" spc="-50" dirty="0"/>
              <a:t> </a:t>
            </a:r>
            <a:r>
              <a:rPr lang="en-IN" spc="-5" dirty="0"/>
              <a:t>ChemAnalyst</a:t>
            </a:r>
          </a:p>
          <a:p>
            <a:pPr algn="ctr"/>
            <a:r>
              <a:rPr lang="en-IN" spc="-5" dirty="0"/>
              <a:t>Research</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lnSpc>
                <a:spcPts val="1150"/>
              </a:lnSpc>
            </a:pPr>
            <a:fld id="{81D60167-4931-47E6-BA6A-407CBD079E47}" type="slidenum">
              <a:rPr lang="en-IN" smtClean="0"/>
              <a:pPr marL="38100">
                <a:lnSpc>
                  <a:spcPts val="1150"/>
                </a:lnSpc>
              </a:pPr>
              <a:t>‹#›</a:t>
            </a:fld>
            <a:endParaRPr lang="en-IN" dirty="0"/>
          </a:p>
        </p:txBody>
      </p:sp>
    </p:spTree>
    <p:extLst>
      <p:ext uri="{BB962C8B-B14F-4D97-AF65-F5344CB8AC3E}">
        <p14:creationId xmlns:p14="http://schemas.microsoft.com/office/powerpoint/2010/main" val="99245622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groundreport.com/increasing-crop-production-using-drip-irrigation-system/" TargetMode="External"/><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www.chemanalyst.com/" TargetMode="External"/></Relationships>
</file>

<file path=ppt/slides/_rels/slide1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3.xml"/><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4.xml"/><Relationship Id="rId1" Type="http://schemas.openxmlformats.org/officeDocument/2006/relationships/slideLayout" Target="../slideLayouts/slideLayout43.xml"/><Relationship Id="rId4" Type="http://schemas.openxmlformats.org/officeDocument/2006/relationships/chart" Target="../charts/chart9.xml"/></Relationships>
</file>

<file path=ppt/slides/_rels/slide12.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5.xml"/><Relationship Id="rId1" Type="http://schemas.openxmlformats.org/officeDocument/2006/relationships/slideLayout" Target="../slideLayouts/slideLayout43.xml"/></Relationships>
</file>

<file path=ppt/slides/_rels/slide13.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6.xml"/><Relationship Id="rId1" Type="http://schemas.openxmlformats.org/officeDocument/2006/relationships/slideLayout" Target="../slideLayouts/slideLayout43.xml"/><Relationship Id="rId4" Type="http://schemas.openxmlformats.org/officeDocument/2006/relationships/chart" Target="../charts/chart12.xml"/></Relationships>
</file>

<file path=ppt/slides/_rels/slide14.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7.xml"/><Relationship Id="rId1" Type="http://schemas.openxmlformats.org/officeDocument/2006/relationships/slideLayout" Target="../slideLayouts/slideLayout58.xml"/><Relationship Id="rId4" Type="http://schemas.openxmlformats.org/officeDocument/2006/relationships/chart" Target="../charts/chart17.xml"/></Relationships>
</file>

<file path=ppt/slides/_rels/slide17.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8.xml"/><Relationship Id="rId1" Type="http://schemas.openxmlformats.org/officeDocument/2006/relationships/slideLayout" Target="../slideLayouts/slideLayout58.xml"/><Relationship Id="rId4" Type="http://schemas.openxmlformats.org/officeDocument/2006/relationships/chart" Target="../charts/chart19.xml"/></Relationships>
</file>

<file path=ppt/slides/_rels/slide18.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simple.wikipedia.org/wiki/Calcium_nitrate" TargetMode="External"/></Relationships>
</file>

<file path=ppt/slides/_rels/slide20.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notesSlide" Target="../notesSlides/notesSlide9.xml"/><Relationship Id="rId1" Type="http://schemas.openxmlformats.org/officeDocument/2006/relationships/slideLayout" Target="../slideLayouts/slideLayout58.xml"/><Relationship Id="rId4" Type="http://schemas.openxmlformats.org/officeDocument/2006/relationships/chart" Target="../charts/chart24.xml"/></Relationships>
</file>

<file path=ppt/slides/_rels/slide21.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notesSlide" Target="../notesSlides/notesSlide10.xml"/><Relationship Id="rId1" Type="http://schemas.openxmlformats.org/officeDocument/2006/relationships/slideLayout" Target="../slideLayouts/slideLayout58.xml"/><Relationship Id="rId4" Type="http://schemas.openxmlformats.org/officeDocument/2006/relationships/chart" Target="../charts/chart26.xml"/></Relationships>
</file>

<file path=ppt/slides/_rels/slide22.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chart" Target="../charts/chart28.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notesSlide" Target="../notesSlides/notesSlide11.xml"/><Relationship Id="rId1" Type="http://schemas.openxmlformats.org/officeDocument/2006/relationships/slideLayout" Target="../slideLayouts/slideLayout58.xml"/><Relationship Id="rId4" Type="http://schemas.openxmlformats.org/officeDocument/2006/relationships/chart" Target="../charts/chart31.xml"/></Relationships>
</file>

<file path=ppt/slides/_rels/slide25.xml.rels><?xml version="1.0" encoding="UTF-8" standalone="yes"?>
<Relationships xmlns="http://schemas.openxmlformats.org/package/2006/relationships"><Relationship Id="rId3" Type="http://schemas.openxmlformats.org/officeDocument/2006/relationships/chart" Target="../charts/chart32.xml"/><Relationship Id="rId2" Type="http://schemas.openxmlformats.org/officeDocument/2006/relationships/notesSlide" Target="../notesSlides/notesSlide12.xml"/><Relationship Id="rId1" Type="http://schemas.openxmlformats.org/officeDocument/2006/relationships/slideLayout" Target="../slideLayouts/slideLayout58.xml"/><Relationship Id="rId4" Type="http://schemas.openxmlformats.org/officeDocument/2006/relationships/chart" Target="../charts/chart33.xml"/></Relationships>
</file>

<file path=ppt/slides/_rels/slide26.xml.rels><?xml version="1.0" encoding="UTF-8" standalone="yes"?>
<Relationships xmlns="http://schemas.openxmlformats.org/package/2006/relationships"><Relationship Id="rId2" Type="http://schemas.openxmlformats.org/officeDocument/2006/relationships/chart" Target="../charts/chart34.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3" Type="http://schemas.openxmlformats.org/officeDocument/2006/relationships/chart" Target="../charts/chart36.xml"/><Relationship Id="rId2" Type="http://schemas.openxmlformats.org/officeDocument/2006/relationships/chart" Target="../charts/chart35.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notesSlide" Target="../notesSlides/notesSlide13.xml"/><Relationship Id="rId1" Type="http://schemas.openxmlformats.org/officeDocument/2006/relationships/slideLayout" Target="../slideLayouts/slideLayout58.xml"/><Relationship Id="rId4" Type="http://schemas.openxmlformats.org/officeDocument/2006/relationships/chart" Target="../charts/chart38.xml"/></Relationships>
</file>

<file path=ppt/slides/_rels/slide29.xml.rels><?xml version="1.0" encoding="UTF-8" standalone="yes"?>
<Relationships xmlns="http://schemas.openxmlformats.org/package/2006/relationships"><Relationship Id="rId3" Type="http://schemas.openxmlformats.org/officeDocument/2006/relationships/chart" Target="../charts/chart39.xml"/><Relationship Id="rId2" Type="http://schemas.openxmlformats.org/officeDocument/2006/relationships/notesSlide" Target="../notesSlides/notesSlide14.xml"/><Relationship Id="rId1" Type="http://schemas.openxmlformats.org/officeDocument/2006/relationships/slideLayout" Target="../slideLayouts/slideLayout58.xml"/><Relationship Id="rId4" Type="http://schemas.openxmlformats.org/officeDocument/2006/relationships/chart" Target="../charts/char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xml"/><Relationship Id="rId1" Type="http://schemas.openxmlformats.org/officeDocument/2006/relationships/slideLayout" Target="../slideLayouts/slideLayout43.xml"/><Relationship Id="rId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Picture 7" descr="Rows of plants in rows&#10;&#10;Description automatically generated with low confidence">
            <a:extLst>
              <a:ext uri="{FF2B5EF4-FFF2-40B4-BE49-F238E27FC236}">
                <a16:creationId xmlns:a16="http://schemas.microsoft.com/office/drawing/2014/main" id="{539962E2-835D-4AFF-B932-17BEAD483A4C}"/>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367985" y="1024003"/>
            <a:ext cx="5794815" cy="4346111"/>
          </a:xfrm>
          <a:prstGeom prst="rect">
            <a:avLst/>
          </a:prstGeom>
          <a:scene3d>
            <a:camera prst="orthographicFront"/>
            <a:lightRig rig="threePt" dir="t"/>
          </a:scene3d>
          <a:sp3d>
            <a:bevelT w="165100" prst="coolSlant"/>
          </a:sp3d>
        </p:spPr>
      </p:pic>
      <p:sp>
        <p:nvSpPr>
          <p:cNvPr id="2" name="object 2"/>
          <p:cNvSpPr txBox="1"/>
          <p:nvPr/>
        </p:nvSpPr>
        <p:spPr>
          <a:xfrm>
            <a:off x="6972820" y="6127866"/>
            <a:ext cx="2139950" cy="405130"/>
          </a:xfrm>
          <a:prstGeom prst="rect">
            <a:avLst/>
          </a:prstGeom>
        </p:spPr>
        <p:txBody>
          <a:bodyPr vert="horz" wrap="square" lIns="0" tIns="42544" rIns="0" bIns="0" rtlCol="0">
            <a:spAutoFit/>
          </a:bodyPr>
          <a:lstStyle/>
          <a:p>
            <a:pPr marL="16510">
              <a:lnSpc>
                <a:spcPct val="100000"/>
              </a:lnSpc>
              <a:spcBef>
                <a:spcPts val="334"/>
              </a:spcBef>
            </a:pPr>
            <a:r>
              <a:rPr sz="1050" b="1" dirty="0">
                <a:solidFill>
                  <a:srgbClr val="212A35"/>
                </a:solidFill>
                <a:latin typeface="Calibri"/>
                <a:cs typeface="Calibri"/>
                <a:hlinkClick r:id="rId4"/>
              </a:rPr>
              <a:t>www.chemanalyst.com</a:t>
            </a:r>
            <a:endParaRPr sz="1050">
              <a:latin typeface="Calibri"/>
              <a:cs typeface="Calibri"/>
            </a:endParaRPr>
          </a:p>
          <a:p>
            <a:pPr marL="12700">
              <a:lnSpc>
                <a:spcPct val="100000"/>
              </a:lnSpc>
              <a:spcBef>
                <a:spcPts val="229"/>
              </a:spcBef>
            </a:pPr>
            <a:r>
              <a:rPr sz="1050" b="1" spc="-5" dirty="0">
                <a:solidFill>
                  <a:srgbClr val="212A35"/>
                </a:solidFill>
                <a:latin typeface="Calibri"/>
                <a:cs typeface="Calibri"/>
              </a:rPr>
              <a:t>MARKET</a:t>
            </a:r>
            <a:r>
              <a:rPr sz="1050" b="1" spc="-30" dirty="0">
                <a:solidFill>
                  <a:srgbClr val="212A35"/>
                </a:solidFill>
                <a:latin typeface="Calibri"/>
                <a:cs typeface="Calibri"/>
              </a:rPr>
              <a:t> </a:t>
            </a:r>
            <a:r>
              <a:rPr sz="1050" b="1" dirty="0">
                <a:solidFill>
                  <a:srgbClr val="212A35"/>
                </a:solidFill>
                <a:latin typeface="Calibri"/>
                <a:cs typeface="Calibri"/>
              </a:rPr>
              <a:t>INTELLIGENCE</a:t>
            </a:r>
            <a:r>
              <a:rPr sz="1050" b="1" spc="-35" dirty="0">
                <a:solidFill>
                  <a:srgbClr val="212A35"/>
                </a:solidFill>
                <a:latin typeface="Calibri"/>
                <a:cs typeface="Calibri"/>
              </a:rPr>
              <a:t> </a:t>
            </a:r>
            <a:r>
              <a:rPr sz="1050" b="1" dirty="0">
                <a:solidFill>
                  <a:srgbClr val="212A35"/>
                </a:solidFill>
                <a:latin typeface="Calibri"/>
                <a:cs typeface="Calibri"/>
              </a:rPr>
              <a:t>.</a:t>
            </a:r>
            <a:r>
              <a:rPr sz="1050" b="1" spc="-30" dirty="0">
                <a:solidFill>
                  <a:srgbClr val="212A35"/>
                </a:solidFill>
                <a:latin typeface="Calibri"/>
                <a:cs typeface="Calibri"/>
              </a:rPr>
              <a:t> </a:t>
            </a:r>
            <a:r>
              <a:rPr sz="1050" b="1" dirty="0">
                <a:solidFill>
                  <a:srgbClr val="212A35"/>
                </a:solidFill>
                <a:latin typeface="Calibri"/>
                <a:cs typeface="Calibri"/>
              </a:rPr>
              <a:t>CONSULTING</a:t>
            </a:r>
            <a:endParaRPr sz="1050">
              <a:latin typeface="Calibri"/>
              <a:cs typeface="Calibri"/>
            </a:endParaRPr>
          </a:p>
        </p:txBody>
      </p:sp>
      <p:pic>
        <p:nvPicPr>
          <p:cNvPr id="11" name="Picture 10" descr="Text&#10;&#10;Description automatically generated">
            <a:extLst>
              <a:ext uri="{FF2B5EF4-FFF2-40B4-BE49-F238E27FC236}">
                <a16:creationId xmlns:a16="http://schemas.microsoft.com/office/drawing/2014/main" id="{45583966-5582-472F-BCE9-C17A7AE990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3945" y="5539900"/>
            <a:ext cx="2028825" cy="523875"/>
          </a:xfrm>
          <a:prstGeom prst="rect">
            <a:avLst/>
          </a:prstGeom>
        </p:spPr>
      </p:pic>
      <p:sp>
        <p:nvSpPr>
          <p:cNvPr id="3" name="object 3"/>
          <p:cNvSpPr txBox="1">
            <a:spLocks noGrp="1"/>
          </p:cNvSpPr>
          <p:nvPr>
            <p:ph type="title"/>
          </p:nvPr>
        </p:nvSpPr>
        <p:spPr>
          <a:xfrm>
            <a:off x="47469" y="109108"/>
            <a:ext cx="9126511" cy="627095"/>
          </a:xfrm>
          <a:prstGeom prst="rect">
            <a:avLst/>
          </a:prstGeom>
        </p:spPr>
        <p:txBody>
          <a:bodyPr vert="horz" wrap="square" lIns="0" tIns="11430" rIns="0" bIns="0" rtlCol="0">
            <a:spAutoFit/>
          </a:bodyPr>
          <a:lstStyle/>
          <a:p>
            <a:pPr marL="12700">
              <a:lnSpc>
                <a:spcPct val="100000"/>
              </a:lnSpc>
              <a:spcBef>
                <a:spcPts val="90"/>
              </a:spcBef>
              <a:tabLst>
                <a:tab pos="3808095" algn="l"/>
              </a:tabLst>
            </a:pPr>
            <a:r>
              <a:rPr lang="en-US" sz="2000" spc="-30" dirty="0">
                <a:solidFill>
                  <a:schemeClr val="tx1"/>
                </a:solidFill>
                <a:latin typeface="Arial"/>
                <a:cs typeface="Arial"/>
              </a:rPr>
              <a:t>Custom Research Study on</a:t>
            </a:r>
            <a:r>
              <a:rPr sz="2000" spc="-5" dirty="0">
                <a:solidFill>
                  <a:schemeClr val="tx1"/>
                </a:solidFill>
                <a:latin typeface="Arial"/>
                <a:cs typeface="Arial"/>
              </a:rPr>
              <a:t> </a:t>
            </a:r>
            <a:r>
              <a:rPr lang="en-US" sz="2000" spc="-5" dirty="0">
                <a:solidFill>
                  <a:schemeClr val="tx1"/>
                </a:solidFill>
                <a:latin typeface="Arial"/>
                <a:cs typeface="Arial"/>
              </a:rPr>
              <a:t>Global &amp;India </a:t>
            </a:r>
            <a:r>
              <a:rPr lang="en-IN" sz="2000" spc="-5" dirty="0">
                <a:solidFill>
                  <a:schemeClr val="tx1"/>
                </a:solidFill>
                <a:latin typeface="Arial"/>
                <a:cs typeface="Arial"/>
              </a:rPr>
              <a:t>WSF (Water Soluble Fertilizers) Market Demand Assessment, 2017-2035 &amp; Production Overview</a:t>
            </a:r>
            <a:endParaRPr sz="2000" dirty="0">
              <a:solidFill>
                <a:schemeClr val="tx1"/>
              </a:solidFill>
              <a:latin typeface="Arial"/>
              <a:cs typeface="Arial"/>
            </a:endParaRPr>
          </a:p>
        </p:txBody>
      </p:sp>
      <p:sp>
        <p:nvSpPr>
          <p:cNvPr id="4" name="Slide Number Placeholder 3">
            <a:extLst>
              <a:ext uri="{FF2B5EF4-FFF2-40B4-BE49-F238E27FC236}">
                <a16:creationId xmlns:a16="http://schemas.microsoft.com/office/drawing/2014/main" id="{25E6FBB3-0B89-4987-ADAA-DCE26239C899}"/>
              </a:ext>
            </a:extLst>
          </p:cNvPr>
          <p:cNvSpPr>
            <a:spLocks noGrp="1"/>
          </p:cNvSpPr>
          <p:nvPr>
            <p:ph type="sldNum" sz="quarter" idx="7"/>
          </p:nvPr>
        </p:nvSpPr>
        <p:spPr/>
        <p:txBody>
          <a:bodyPr/>
          <a:lstStyle/>
          <a:p>
            <a:pPr marL="38100">
              <a:lnSpc>
                <a:spcPts val="1150"/>
              </a:lnSpc>
            </a:pPr>
            <a:fld id="{81D60167-4931-47E6-BA6A-407CBD079E47}" type="slidenum">
              <a:rPr lang="en-IN" smtClean="0"/>
              <a:t>1</a:t>
            </a:fld>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4E986767-A736-4949-BEE2-EC6A7EEE0DE4}"/>
              </a:ext>
            </a:extLst>
          </p:cNvPr>
          <p:cNvGraphicFramePr/>
          <p:nvPr>
            <p:extLst>
              <p:ext uri="{D42A27DB-BD31-4B8C-83A1-F6EECF244321}">
                <p14:modId xmlns:p14="http://schemas.microsoft.com/office/powerpoint/2010/main" val="1213079381"/>
              </p:ext>
            </p:extLst>
          </p:nvPr>
        </p:nvGraphicFramePr>
        <p:xfrm>
          <a:off x="241823" y="1093843"/>
          <a:ext cx="8660354" cy="3559425"/>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p:txBody>
          <a:bodyPr/>
          <a:lstStyle/>
          <a:p>
            <a:r>
              <a:rPr lang="en-US" sz="1800" kern="0" dirty="0">
                <a:solidFill>
                  <a:prstClr val="black"/>
                </a:solidFill>
              </a:rPr>
              <a:t>India Water Soluble Fertilizer </a:t>
            </a:r>
            <a:r>
              <a:rPr lang="en-IN" sz="1800" kern="0" dirty="0">
                <a:solidFill>
                  <a:prstClr val="black"/>
                </a:solidFill>
              </a:rPr>
              <a:t>Market Share, By End Use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3" y="728587"/>
            <a:ext cx="7772698" cy="292068"/>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Figure 5: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India Water Soluble Fertilizer Market Share, By End Use</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Value, 2017-2035F</a:t>
            </a:r>
          </a:p>
        </p:txBody>
      </p:sp>
      <p:sp>
        <p:nvSpPr>
          <p:cNvPr id="8" name="Slide Number Placeholder 7">
            <a:extLst>
              <a:ext uri="{FF2B5EF4-FFF2-40B4-BE49-F238E27FC236}">
                <a16:creationId xmlns:a16="http://schemas.microsoft.com/office/drawing/2014/main" id="{0B961F7D-3BD9-44E7-9209-12390C56400D}"/>
              </a:ext>
            </a:extLst>
          </p:cNvPr>
          <p:cNvSpPr txBox="1">
            <a:spLocks/>
          </p:cNvSpPr>
          <p:nvPr/>
        </p:nvSpPr>
        <p:spPr>
          <a:xfrm>
            <a:off x="8679476" y="6581359"/>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10</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D7CC7456-CD95-4041-BAED-0CD33653F4CD}"/>
              </a:ext>
            </a:extLst>
          </p:cNvPr>
          <p:cNvSpPr txBox="1"/>
          <p:nvPr/>
        </p:nvSpPr>
        <p:spPr>
          <a:xfrm>
            <a:off x="7483313" y="6495857"/>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
        <p:nvSpPr>
          <p:cNvPr id="13" name="TextBox 12">
            <a:extLst>
              <a:ext uri="{FF2B5EF4-FFF2-40B4-BE49-F238E27FC236}">
                <a16:creationId xmlns:a16="http://schemas.microsoft.com/office/drawing/2014/main" id="{1B9D484A-AEF0-4991-A1E0-55D4E9B555E6}"/>
              </a:ext>
            </a:extLst>
          </p:cNvPr>
          <p:cNvSpPr txBox="1"/>
          <p:nvPr/>
        </p:nvSpPr>
        <p:spPr>
          <a:xfrm>
            <a:off x="7432988" y="4488198"/>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
        <p:nvSpPr>
          <p:cNvPr id="11" name="Rectangle: Folded Corner 10">
            <a:extLst>
              <a:ext uri="{FF2B5EF4-FFF2-40B4-BE49-F238E27FC236}">
                <a16:creationId xmlns:a16="http://schemas.microsoft.com/office/drawing/2014/main" id="{01FAFD38-8334-4056-9944-1F77747E466B}"/>
              </a:ext>
            </a:extLst>
          </p:cNvPr>
          <p:cNvSpPr/>
          <p:nvPr/>
        </p:nvSpPr>
        <p:spPr>
          <a:xfrm>
            <a:off x="241823" y="4738770"/>
            <a:ext cx="8507892" cy="1757087"/>
          </a:xfrm>
          <a:prstGeom prst="foldedCorner">
            <a:avLst>
              <a:gd name="adj" fmla="val 11836"/>
            </a:avLst>
          </a:prstGeom>
          <a:solidFill>
            <a:schemeClr val="accent1">
              <a:lumMod val="40000"/>
              <a:lumOff val="60000"/>
            </a:schemeClr>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just">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India water soluble fertilizers market is further </a:t>
            </a:r>
            <a:r>
              <a:rPr lang="en-US" sz="1000" dirty="0">
                <a:solidFill>
                  <a:prstClr val="black"/>
                </a:solidFill>
                <a:latin typeface="Verdana" panose="020B0604030504040204" pitchFamily="34" charset="0"/>
                <a:ea typeface="Verdana" panose="020B0604030504040204" pitchFamily="34" charset="0"/>
              </a:rPr>
              <a:t>segmented based on end use into gardening and horticulture, foliage crops, fruits and vegetables, field and cash crops. </a:t>
            </a:r>
            <a:r>
              <a:rPr lang="en-IN" sz="1000" dirty="0">
                <a:solidFill>
                  <a:prstClr val="black"/>
                </a:solidFill>
                <a:latin typeface="Verdana" panose="020B0604030504040204" pitchFamily="34" charset="0"/>
                <a:ea typeface="Verdana" panose="020B0604030504040204" pitchFamily="34" charset="0"/>
                <a:cs typeface="Verdana" panose="020B0604030504040204" pitchFamily="34" charset="0"/>
              </a:rPr>
              <a:t>Water soluble fertilizers are highly preferred by horticulturists as they provide essential nutrients to fruits and vegetables in dry climate and reduce dependency on rain. </a:t>
            </a:r>
          </a:p>
          <a:p>
            <a:pPr marL="228600" indent="-228600" algn="just">
              <a:lnSpc>
                <a:spcPct val="150000"/>
              </a:lnSpc>
              <a:buFont typeface="Arial" panose="020B0604020202020204" pitchFamily="34" charset="0"/>
              <a:buChar char="•"/>
              <a:defRPr/>
            </a:pPr>
            <a:r>
              <a:rPr lang="en-IN" sz="1000" dirty="0">
                <a:solidFill>
                  <a:prstClr val="black"/>
                </a:solidFill>
                <a:latin typeface="Verdana" panose="020B0604030504040204" pitchFamily="34" charset="0"/>
                <a:ea typeface="Verdana" panose="020B0604030504040204" pitchFamily="34" charset="0"/>
                <a:cs typeface="Verdana" panose="020B0604030504040204" pitchFamily="34" charset="0"/>
              </a:rPr>
              <a:t>Moreover, horticulture crops include almost all food crops that form a major part of the diet for the huge population of India. Thus, these crops generate maximum demand for water soluble fertilizers for better yield.</a:t>
            </a:r>
          </a:p>
          <a:p>
            <a:pPr marL="228600" indent="-228600" algn="just">
              <a:lnSpc>
                <a:spcPct val="150000"/>
              </a:lnSpc>
              <a:buFont typeface="Arial" panose="020B0604020202020204" pitchFamily="34" charset="0"/>
              <a:buChar char="•"/>
              <a:defRPr/>
            </a:pPr>
            <a:r>
              <a:rPr lang="en-IN" sz="1000" dirty="0">
                <a:solidFill>
                  <a:prstClr val="black"/>
                </a:solidFill>
                <a:latin typeface="Verdana" panose="020B0604030504040204" pitchFamily="34" charset="0"/>
                <a:ea typeface="Verdana" panose="020B0604030504040204" pitchFamily="34" charset="0"/>
                <a:cs typeface="Verdana" panose="020B0604030504040204" pitchFamily="34" charset="0"/>
              </a:rPr>
              <a:t>The total production of vegetables is higher in comparison to fruits throughout the country. Potato, onion, brinjal and cabbage are the major contributors to vegetables. Mango, banana and jackfruit are the major contributor to fruits segment.</a:t>
            </a:r>
          </a:p>
        </p:txBody>
      </p:sp>
    </p:spTree>
    <p:extLst>
      <p:ext uri="{BB962C8B-B14F-4D97-AF65-F5344CB8AC3E}">
        <p14:creationId xmlns:p14="http://schemas.microsoft.com/office/powerpoint/2010/main" val="3296870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4E986767-A736-4949-BEE2-EC6A7EEE0DE4}"/>
              </a:ext>
            </a:extLst>
          </p:cNvPr>
          <p:cNvGraphicFramePr/>
          <p:nvPr>
            <p:extLst>
              <p:ext uri="{D42A27DB-BD31-4B8C-83A1-F6EECF244321}">
                <p14:modId xmlns:p14="http://schemas.microsoft.com/office/powerpoint/2010/main" val="1886629883"/>
              </p:ext>
            </p:extLst>
          </p:nvPr>
        </p:nvGraphicFramePr>
        <p:xfrm>
          <a:off x="241822" y="1093844"/>
          <a:ext cx="8678497" cy="3010301"/>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p:txBody>
          <a:bodyPr/>
          <a:lstStyle/>
          <a:p>
            <a:r>
              <a:rPr lang="en-US" sz="1800" kern="0" dirty="0">
                <a:solidFill>
                  <a:prstClr val="black"/>
                </a:solidFill>
              </a:rPr>
              <a:t>India Water Soluble Fertilizer </a:t>
            </a:r>
            <a:r>
              <a:rPr lang="en-IN" sz="1800" kern="0" dirty="0">
                <a:solidFill>
                  <a:prstClr val="black"/>
                </a:solidFill>
              </a:rPr>
              <a:t>Market Share, By End Use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3" y="728587"/>
            <a:ext cx="7772698" cy="292068"/>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Figure 5: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India Water Soluble Fertilizer Market Share, By End Use</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Volume, 2017-2035F</a:t>
            </a:r>
          </a:p>
        </p:txBody>
      </p:sp>
      <p:sp>
        <p:nvSpPr>
          <p:cNvPr id="8" name="Slide Number Placeholder 7">
            <a:extLst>
              <a:ext uri="{FF2B5EF4-FFF2-40B4-BE49-F238E27FC236}">
                <a16:creationId xmlns:a16="http://schemas.microsoft.com/office/drawing/2014/main" id="{0B961F7D-3BD9-44E7-9209-12390C56400D}"/>
              </a:ext>
            </a:extLst>
          </p:cNvPr>
          <p:cNvSpPr txBox="1">
            <a:spLocks/>
          </p:cNvSpPr>
          <p:nvPr/>
        </p:nvSpPr>
        <p:spPr>
          <a:xfrm>
            <a:off x="8679476" y="6581359"/>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11</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1B9D484A-AEF0-4991-A1E0-55D4E9B555E6}"/>
              </a:ext>
            </a:extLst>
          </p:cNvPr>
          <p:cNvSpPr txBox="1"/>
          <p:nvPr/>
        </p:nvSpPr>
        <p:spPr>
          <a:xfrm>
            <a:off x="7440245" y="3904090"/>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
        <p:nvSpPr>
          <p:cNvPr id="14" name="TextBox 13">
            <a:extLst>
              <a:ext uri="{FF2B5EF4-FFF2-40B4-BE49-F238E27FC236}">
                <a16:creationId xmlns:a16="http://schemas.microsoft.com/office/drawing/2014/main" id="{98BFEB9A-4FDA-4D73-A98F-B6920876BF57}"/>
              </a:ext>
            </a:extLst>
          </p:cNvPr>
          <p:cNvSpPr txBox="1"/>
          <p:nvPr/>
        </p:nvSpPr>
        <p:spPr>
          <a:xfrm>
            <a:off x="259966" y="4042462"/>
            <a:ext cx="8660354" cy="292068"/>
          </a:xfrm>
          <a:prstGeom prst="rect">
            <a:avLst/>
          </a:prstGeom>
          <a:noFill/>
        </p:spPr>
        <p:txBody>
          <a:bodyPr wrap="square" rtlCol="0">
            <a:spAutoFit/>
          </a:bodyPr>
          <a:lstStyle/>
          <a:p>
            <a:pPr lvl="0">
              <a:lnSpc>
                <a:spcPct val="150000"/>
              </a:lnSpc>
              <a:defRPr/>
            </a:pPr>
            <a:r>
              <a:rPr lang="en-IN" sz="1000" b="1" kern="0" dirty="0">
                <a:latin typeface="Verdana" panose="020B0604030504040204" pitchFamily="34" charset="0"/>
                <a:ea typeface="Verdana" panose="020B0604030504040204" pitchFamily="34" charset="0"/>
                <a:cs typeface="Verdana" panose="020B0604030504040204" pitchFamily="34" charset="0"/>
              </a:rPr>
              <a:t>Figure 6: Area and production of  total horticulture in India, 2015-16 to 2020-21</a:t>
            </a:r>
          </a:p>
        </p:txBody>
      </p:sp>
      <p:sp>
        <p:nvSpPr>
          <p:cNvPr id="17" name="TextBox 16">
            <a:extLst>
              <a:ext uri="{FF2B5EF4-FFF2-40B4-BE49-F238E27FC236}">
                <a16:creationId xmlns:a16="http://schemas.microsoft.com/office/drawing/2014/main" id="{3A48F4C6-FAFF-4C42-AC2B-795001015A7E}"/>
              </a:ext>
            </a:extLst>
          </p:cNvPr>
          <p:cNvSpPr txBox="1"/>
          <p:nvPr/>
        </p:nvSpPr>
        <p:spPr>
          <a:xfrm>
            <a:off x="6387053" y="6461575"/>
            <a:ext cx="2522381" cy="202630"/>
          </a:xfrm>
          <a:prstGeom prst="rect">
            <a:avLst/>
          </a:prstGeom>
          <a:noFill/>
        </p:spPr>
        <p:txBody>
          <a:bodyPr wrap="square" rtlCol="0">
            <a:spAutoFit/>
          </a:bodyPr>
          <a:lstStyle/>
          <a:p>
            <a:pPr algn="r"/>
            <a:r>
              <a:rPr lang="en-IN" sz="7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rPr>
              <a:t>Source: Press Information Bureau</a:t>
            </a:r>
          </a:p>
        </p:txBody>
      </p:sp>
      <p:graphicFrame>
        <p:nvGraphicFramePr>
          <p:cNvPr id="18" name="Chart 17">
            <a:extLst>
              <a:ext uri="{FF2B5EF4-FFF2-40B4-BE49-F238E27FC236}">
                <a16:creationId xmlns:a16="http://schemas.microsoft.com/office/drawing/2014/main" id="{D9718599-05A1-45C8-B911-22F19AEB829C}"/>
              </a:ext>
            </a:extLst>
          </p:cNvPr>
          <p:cNvGraphicFramePr/>
          <p:nvPr>
            <p:extLst>
              <p:ext uri="{D42A27DB-BD31-4B8C-83A1-F6EECF244321}">
                <p14:modId xmlns:p14="http://schemas.microsoft.com/office/powerpoint/2010/main" val="3898681225"/>
              </p:ext>
            </p:extLst>
          </p:nvPr>
        </p:nvGraphicFramePr>
        <p:xfrm>
          <a:off x="546746" y="4531004"/>
          <a:ext cx="8355431" cy="193057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07338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4E986767-A736-4949-BEE2-EC6A7EEE0DE4}"/>
              </a:ext>
            </a:extLst>
          </p:cNvPr>
          <p:cNvGraphicFramePr/>
          <p:nvPr>
            <p:extLst>
              <p:ext uri="{D42A27DB-BD31-4B8C-83A1-F6EECF244321}">
                <p14:modId xmlns:p14="http://schemas.microsoft.com/office/powerpoint/2010/main" val="1239072339"/>
              </p:ext>
            </p:extLst>
          </p:nvPr>
        </p:nvGraphicFramePr>
        <p:xfrm>
          <a:off x="241823" y="1096682"/>
          <a:ext cx="8521177" cy="3439178"/>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p:txBody>
          <a:bodyPr/>
          <a:lstStyle/>
          <a:p>
            <a:r>
              <a:rPr lang="en-US" sz="1800" kern="0" dirty="0">
                <a:solidFill>
                  <a:prstClr val="black"/>
                </a:solidFill>
              </a:rPr>
              <a:t>India Water Soluble Fertilizer </a:t>
            </a:r>
            <a:r>
              <a:rPr lang="en-IN" sz="1800" kern="0" dirty="0">
                <a:solidFill>
                  <a:prstClr val="black"/>
                </a:solidFill>
              </a:rPr>
              <a:t>Market Share, By Region</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3" y="728587"/>
            <a:ext cx="7772698" cy="292068"/>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Figure 7: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India Water Soluble Fertilizer Market Share, By Region</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Value, 2017-2035F</a:t>
            </a:r>
          </a:p>
        </p:txBody>
      </p:sp>
      <p:sp>
        <p:nvSpPr>
          <p:cNvPr id="8" name="Slide Number Placeholder 7">
            <a:extLst>
              <a:ext uri="{FF2B5EF4-FFF2-40B4-BE49-F238E27FC236}">
                <a16:creationId xmlns:a16="http://schemas.microsoft.com/office/drawing/2014/main" id="{0B961F7D-3BD9-44E7-9209-12390C56400D}"/>
              </a:ext>
            </a:extLst>
          </p:cNvPr>
          <p:cNvSpPr txBox="1">
            <a:spLocks/>
          </p:cNvSpPr>
          <p:nvPr/>
        </p:nvSpPr>
        <p:spPr>
          <a:xfrm>
            <a:off x="8679476" y="6581359"/>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12</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1B9D484A-AEF0-4991-A1E0-55D4E9B555E6}"/>
              </a:ext>
            </a:extLst>
          </p:cNvPr>
          <p:cNvSpPr txBox="1"/>
          <p:nvPr/>
        </p:nvSpPr>
        <p:spPr>
          <a:xfrm>
            <a:off x="7235687" y="4411832"/>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
        <p:nvSpPr>
          <p:cNvPr id="9" name="Rectangle: Folded Corner 8">
            <a:extLst>
              <a:ext uri="{FF2B5EF4-FFF2-40B4-BE49-F238E27FC236}">
                <a16:creationId xmlns:a16="http://schemas.microsoft.com/office/drawing/2014/main" id="{D45178E9-5353-434A-BAEC-CEBBF43BDC2E}"/>
              </a:ext>
            </a:extLst>
          </p:cNvPr>
          <p:cNvSpPr/>
          <p:nvPr/>
        </p:nvSpPr>
        <p:spPr>
          <a:xfrm>
            <a:off x="241823" y="4711166"/>
            <a:ext cx="8437653" cy="1870194"/>
          </a:xfrm>
          <a:prstGeom prst="foldedCorner">
            <a:avLst>
              <a:gd name="adj" fmla="val 10284"/>
            </a:avLst>
          </a:prstGeom>
          <a:solidFill>
            <a:schemeClr val="accent1">
              <a:lumMod val="40000"/>
              <a:lumOff val="60000"/>
            </a:schemeClr>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lnSpc>
                <a:spcPct val="150000"/>
              </a:lnSpc>
              <a:spcBef>
                <a:spcPts val="600"/>
              </a:spcBef>
              <a:buFont typeface="Arial" panose="020B0604020202020204" pitchFamily="34" charset="0"/>
              <a:buChar char="•"/>
            </a:pPr>
            <a:r>
              <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rPr>
              <a:t>Southern and Western India are the major demand generating regions for water soluble fertilizers, </a:t>
            </a:r>
            <a:r>
              <a:rPr lang="en-IN" sz="1000" dirty="0">
                <a:solidFill>
                  <a:schemeClr val="tx1"/>
                </a:solidFill>
                <a:latin typeface="Verdana" panose="020B0604030504040204" pitchFamily="34" charset="0"/>
                <a:ea typeface="Verdana" panose="020B0604030504040204" pitchFamily="34" charset="0"/>
                <a:cs typeface="Verdana" panose="020B0604030504040204" pitchFamily="34" charset="0"/>
              </a:rPr>
              <a:t>as the soil of these regions poses a challenge for cultivators due to high clay level.</a:t>
            </a:r>
            <a:r>
              <a:rPr lang="en-IN" sz="1000"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IN" sz="1000" dirty="0">
                <a:solidFill>
                  <a:schemeClr val="tx1"/>
                </a:solidFill>
                <a:latin typeface="Verdana" panose="020B0604030504040204" pitchFamily="34" charset="0"/>
                <a:ea typeface="Verdana" panose="020B0604030504040204" pitchFamily="34" charset="0"/>
                <a:cs typeface="Verdana" panose="020B0604030504040204" pitchFamily="34" charset="0"/>
              </a:rPr>
              <a:t>Thus, to boost the yield, there is high demand for water soluble fertilizers in these regions as they provide essential nutrients such as nitrogen, phosphorous and zinc, and easily dissolve into the soil. </a:t>
            </a:r>
          </a:p>
          <a:p>
            <a:pPr marL="171450" indent="-171450" algn="just">
              <a:lnSpc>
                <a:spcPct val="150000"/>
              </a:lnSpc>
              <a:spcBef>
                <a:spcPts val="600"/>
              </a:spcBef>
              <a:buFont typeface="Arial" panose="020B0604020202020204" pitchFamily="34" charset="0"/>
              <a:buChar char="•"/>
            </a:pPr>
            <a:r>
              <a:rPr lang="en-IN" sz="1000" dirty="0">
                <a:solidFill>
                  <a:schemeClr val="tx1"/>
                </a:solidFill>
                <a:latin typeface="Verdana" panose="020B0604030504040204" pitchFamily="34" charset="0"/>
                <a:ea typeface="Verdana" panose="020B0604030504040204" pitchFamily="34" charset="0"/>
                <a:cs typeface="Verdana" panose="020B0604030504040204" pitchFamily="34" charset="0"/>
              </a:rPr>
              <a:t>In the Southern and Western region, Andhra Pradesh and Maharashtra account for majority shares in water soluble fertilizers market, due to various factors such as large areas covered under drip irrigation and sprinkle irrigation, in which water soluble fertilizers are highly used.</a:t>
            </a:r>
          </a:p>
        </p:txBody>
      </p:sp>
    </p:spTree>
    <p:extLst>
      <p:ext uri="{BB962C8B-B14F-4D97-AF65-F5344CB8AC3E}">
        <p14:creationId xmlns:p14="http://schemas.microsoft.com/office/powerpoint/2010/main" val="1358396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4E986767-A736-4949-BEE2-EC6A7EEE0DE4}"/>
              </a:ext>
            </a:extLst>
          </p:cNvPr>
          <p:cNvGraphicFramePr/>
          <p:nvPr>
            <p:extLst>
              <p:ext uri="{D42A27DB-BD31-4B8C-83A1-F6EECF244321}">
                <p14:modId xmlns:p14="http://schemas.microsoft.com/office/powerpoint/2010/main" val="3602500632"/>
              </p:ext>
            </p:extLst>
          </p:nvPr>
        </p:nvGraphicFramePr>
        <p:xfrm>
          <a:off x="356824" y="1020655"/>
          <a:ext cx="8458200" cy="32886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p:txBody>
          <a:bodyPr/>
          <a:lstStyle/>
          <a:p>
            <a:r>
              <a:rPr lang="en-US" sz="1800" kern="0" dirty="0">
                <a:solidFill>
                  <a:prstClr val="black"/>
                </a:solidFill>
              </a:rPr>
              <a:t>India Water Soluble Fertilizer </a:t>
            </a:r>
            <a:r>
              <a:rPr lang="en-IN" sz="1800" kern="0" dirty="0">
                <a:solidFill>
                  <a:prstClr val="black"/>
                </a:solidFill>
              </a:rPr>
              <a:t>Market Share, By Region</a:t>
            </a:r>
          </a:p>
        </p:txBody>
      </p:sp>
      <p:sp>
        <p:nvSpPr>
          <p:cNvPr id="4" name="TextBox 3">
            <a:extLst>
              <a:ext uri="{FF2B5EF4-FFF2-40B4-BE49-F238E27FC236}">
                <a16:creationId xmlns:a16="http://schemas.microsoft.com/office/drawing/2014/main" id="{F597AD10-D402-40F0-A472-330A8410C1FD}"/>
              </a:ext>
            </a:extLst>
          </p:cNvPr>
          <p:cNvSpPr txBox="1"/>
          <p:nvPr/>
        </p:nvSpPr>
        <p:spPr>
          <a:xfrm>
            <a:off x="216471" y="728587"/>
            <a:ext cx="7772698" cy="292068"/>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Figure 7: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India Water Soluble Fertilizer Market Share, By Region</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Volume, 2017-2035F</a:t>
            </a:r>
          </a:p>
        </p:txBody>
      </p:sp>
      <p:sp>
        <p:nvSpPr>
          <p:cNvPr id="8" name="Slide Number Placeholder 7">
            <a:extLst>
              <a:ext uri="{FF2B5EF4-FFF2-40B4-BE49-F238E27FC236}">
                <a16:creationId xmlns:a16="http://schemas.microsoft.com/office/drawing/2014/main" id="{0B961F7D-3BD9-44E7-9209-12390C56400D}"/>
              </a:ext>
            </a:extLst>
          </p:cNvPr>
          <p:cNvSpPr txBox="1">
            <a:spLocks/>
          </p:cNvSpPr>
          <p:nvPr/>
        </p:nvSpPr>
        <p:spPr>
          <a:xfrm>
            <a:off x="8679476" y="6581359"/>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13</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1B9D484A-AEF0-4991-A1E0-55D4E9B555E6}"/>
              </a:ext>
            </a:extLst>
          </p:cNvPr>
          <p:cNvSpPr txBox="1"/>
          <p:nvPr/>
        </p:nvSpPr>
        <p:spPr>
          <a:xfrm>
            <a:off x="7235687" y="4209228"/>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graphicFrame>
        <p:nvGraphicFramePr>
          <p:cNvPr id="10" name="Chart 9">
            <a:extLst>
              <a:ext uri="{FF2B5EF4-FFF2-40B4-BE49-F238E27FC236}">
                <a16:creationId xmlns:a16="http://schemas.microsoft.com/office/drawing/2014/main" id="{FC34AC56-AA8F-4707-A109-2B97CC7C1905}"/>
              </a:ext>
            </a:extLst>
          </p:cNvPr>
          <p:cNvGraphicFramePr/>
          <p:nvPr>
            <p:extLst>
              <p:ext uri="{D42A27DB-BD31-4B8C-83A1-F6EECF244321}">
                <p14:modId xmlns:p14="http://schemas.microsoft.com/office/powerpoint/2010/main" val="3987256675"/>
              </p:ext>
            </p:extLst>
          </p:nvPr>
        </p:nvGraphicFramePr>
        <p:xfrm>
          <a:off x="2286000" y="4707089"/>
          <a:ext cx="4231412" cy="1882469"/>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a:extLst>
              <a:ext uri="{FF2B5EF4-FFF2-40B4-BE49-F238E27FC236}">
                <a16:creationId xmlns:a16="http://schemas.microsoft.com/office/drawing/2014/main" id="{031121CC-DE7A-48B6-9F7F-C5311D93F7C5}"/>
              </a:ext>
            </a:extLst>
          </p:cNvPr>
          <p:cNvSpPr txBox="1"/>
          <p:nvPr/>
        </p:nvSpPr>
        <p:spPr>
          <a:xfrm>
            <a:off x="198328" y="4320709"/>
            <a:ext cx="7772698" cy="292068"/>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Figure 7: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India major fruits producing Share in 2021 </a:t>
            </a:r>
            <a:endPar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2" name="TextBox 1">
            <a:extLst>
              <a:ext uri="{FF2B5EF4-FFF2-40B4-BE49-F238E27FC236}">
                <a16:creationId xmlns:a16="http://schemas.microsoft.com/office/drawing/2014/main" id="{E71D9F4D-4DAA-4E8C-AD95-44A79FEFFD83}"/>
              </a:ext>
            </a:extLst>
          </p:cNvPr>
          <p:cNvSpPr txBox="1"/>
          <p:nvPr/>
        </p:nvSpPr>
        <p:spPr>
          <a:xfrm>
            <a:off x="4724400" y="6158442"/>
            <a:ext cx="609600" cy="430887"/>
          </a:xfrm>
          <a:prstGeom prst="rect">
            <a:avLst/>
          </a:prstGeom>
          <a:noFill/>
        </p:spPr>
        <p:txBody>
          <a:bodyPr wrap="square" rtlCol="0">
            <a:spAutoFit/>
          </a:bodyPr>
          <a:lstStyle/>
          <a:p>
            <a:r>
              <a:rPr lang="en-US" sz="1100" dirty="0"/>
              <a:t>Gujarat</a:t>
            </a:r>
          </a:p>
          <a:p>
            <a:r>
              <a:rPr lang="en-US" sz="1100" dirty="0"/>
              <a:t>   8%</a:t>
            </a:r>
          </a:p>
        </p:txBody>
      </p:sp>
      <p:sp>
        <p:nvSpPr>
          <p:cNvPr id="14" name="TextBox 13">
            <a:extLst>
              <a:ext uri="{FF2B5EF4-FFF2-40B4-BE49-F238E27FC236}">
                <a16:creationId xmlns:a16="http://schemas.microsoft.com/office/drawing/2014/main" id="{951438FC-6E59-471F-92C3-C8F5B90B8335}"/>
              </a:ext>
            </a:extLst>
          </p:cNvPr>
          <p:cNvSpPr txBox="1"/>
          <p:nvPr/>
        </p:nvSpPr>
        <p:spPr>
          <a:xfrm>
            <a:off x="6153466" y="6386699"/>
            <a:ext cx="2522381" cy="202630"/>
          </a:xfrm>
          <a:prstGeom prst="rect">
            <a:avLst/>
          </a:prstGeom>
          <a:noFill/>
        </p:spPr>
        <p:txBody>
          <a:bodyPr wrap="square" rtlCol="0">
            <a:spAutoFit/>
          </a:bodyPr>
          <a:lstStyle/>
          <a:p>
            <a:pPr algn="r"/>
            <a:r>
              <a:rPr lang="en-IN" sz="7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rPr>
              <a:t>Source: </a:t>
            </a:r>
            <a:r>
              <a:rPr lang="en-IN" sz="700" i="1" dirty="0">
                <a:solidFill>
                  <a:srgbClr val="7F7F7F"/>
                </a:solidFill>
                <a:latin typeface="Verdana" panose="020B0604030504040204" pitchFamily="34" charset="0"/>
                <a:ea typeface="Verdana" panose="020B0604030504040204" pitchFamily="34" charset="0"/>
                <a:cs typeface="Verdana" panose="020B0604030504040204" pitchFamily="34" charset="0"/>
              </a:rPr>
              <a:t>Ministry of Agriculture &amp; Farmers Welfare</a:t>
            </a:r>
            <a:endParaRPr lang="en-IN" sz="7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87594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8EC0AE6-2BC2-4A94-89AF-A6C06CD2CD8A}"/>
              </a:ext>
            </a:extLst>
          </p:cNvPr>
          <p:cNvGraphicFramePr/>
          <p:nvPr>
            <p:extLst>
              <p:ext uri="{D42A27DB-BD31-4B8C-83A1-F6EECF244321}">
                <p14:modId xmlns:p14="http://schemas.microsoft.com/office/powerpoint/2010/main" val="3753328962"/>
              </p:ext>
            </p:extLst>
          </p:nvPr>
        </p:nvGraphicFramePr>
        <p:xfrm>
          <a:off x="41850" y="811190"/>
          <a:ext cx="8790534" cy="387819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D3026AE9-2FEC-4BC4-B8A5-D3CCC46D54CC}"/>
              </a:ext>
            </a:extLst>
          </p:cNvPr>
          <p:cNvSpPr txBox="1"/>
          <p:nvPr/>
        </p:nvSpPr>
        <p:spPr>
          <a:xfrm>
            <a:off x="157580" y="716866"/>
            <a:ext cx="8522594" cy="292068"/>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Figure 9:  West India Water Soluble Fertilizer Market Size, By Value (USD Million), 2017-2035F</a:t>
            </a:r>
          </a:p>
        </p:txBody>
      </p:sp>
      <p:sp>
        <p:nvSpPr>
          <p:cNvPr id="4" name="Text Placeholder 3">
            <a:extLst>
              <a:ext uri="{FF2B5EF4-FFF2-40B4-BE49-F238E27FC236}">
                <a16:creationId xmlns:a16="http://schemas.microsoft.com/office/drawing/2014/main" id="{D7FD6211-C904-4F69-9BFA-D33CB22FD4DD}"/>
              </a:ext>
            </a:extLst>
          </p:cNvPr>
          <p:cNvSpPr txBox="1">
            <a:spLocks/>
          </p:cNvSpPr>
          <p:nvPr/>
        </p:nvSpPr>
        <p:spPr>
          <a:xfrm>
            <a:off x="132586" y="193795"/>
            <a:ext cx="7863840" cy="45720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West India Water Soluble Fertilizer Market Size, By Value</a:t>
            </a:r>
          </a:p>
        </p:txBody>
      </p:sp>
      <p:sp>
        <p:nvSpPr>
          <p:cNvPr id="5" name="Slide Number Placeholder 7">
            <a:extLst>
              <a:ext uri="{FF2B5EF4-FFF2-40B4-BE49-F238E27FC236}">
                <a16:creationId xmlns:a16="http://schemas.microsoft.com/office/drawing/2014/main" id="{ABC03E15-064C-4A1A-9666-B15D7A1AE3E6}"/>
              </a:ext>
            </a:extLst>
          </p:cNvPr>
          <p:cNvSpPr txBox="1">
            <a:spLocks/>
          </p:cNvSpPr>
          <p:nvPr/>
        </p:nvSpPr>
        <p:spPr>
          <a:xfrm>
            <a:off x="8679482" y="658136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14</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7996BEE-F71C-4DFE-AA72-4DC747EF2B89}"/>
              </a:ext>
            </a:extLst>
          </p:cNvPr>
          <p:cNvSpPr/>
          <p:nvPr/>
        </p:nvSpPr>
        <p:spPr>
          <a:xfrm>
            <a:off x="967865" y="1121829"/>
            <a:ext cx="2141928"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By Value: </a:t>
            </a:r>
            <a:r>
              <a:rPr lang="en-US" sz="1000" b="1" i="1" dirty="0">
                <a:solidFill>
                  <a:prstClr val="black">
                    <a:lumMod val="95000"/>
                    <a:lumOff val="5000"/>
                  </a:prstClr>
                </a:solidFill>
                <a:latin typeface="Verdana" panose="020B0604030504040204" pitchFamily="34" charset="0"/>
                <a:ea typeface="Verdana" panose="020B0604030504040204" pitchFamily="34" charset="0"/>
                <a:cs typeface="Verdana" panose="020B0604030504040204" pitchFamily="34" charset="0"/>
              </a:rPr>
              <a:t>3.74</a:t>
            </a:r>
            <a:r>
              <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a:extLst>
              <a:ext uri="{FF2B5EF4-FFF2-40B4-BE49-F238E27FC236}">
                <a16:creationId xmlns:a16="http://schemas.microsoft.com/office/drawing/2014/main" id="{505D62FB-077F-4DDB-8414-C4F005354BE5}"/>
              </a:ext>
            </a:extLst>
          </p:cNvPr>
          <p:cNvSpPr/>
          <p:nvPr/>
        </p:nvSpPr>
        <p:spPr>
          <a:xfrm>
            <a:off x="6337187" y="1131478"/>
            <a:ext cx="2141928" cy="383795"/>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CAGR 2031F-2035F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By Value: </a:t>
            </a:r>
            <a:r>
              <a:rPr lang="en-US" sz="1000" b="1" i="1" dirty="0">
                <a:solidFill>
                  <a:prstClr val="black">
                    <a:lumMod val="95000"/>
                    <a:lumOff val="5000"/>
                  </a:prstClr>
                </a:solidFill>
                <a:latin typeface="Verdana" panose="020B0604030504040204" pitchFamily="34" charset="0"/>
                <a:ea typeface="Verdana" panose="020B0604030504040204" pitchFamily="34" charset="0"/>
                <a:cs typeface="Verdana" panose="020B0604030504040204" pitchFamily="34" charset="0"/>
              </a:rPr>
              <a:t>5.99</a:t>
            </a:r>
            <a:r>
              <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1" name="TextBox 10">
            <a:extLst>
              <a:ext uri="{FF2B5EF4-FFF2-40B4-BE49-F238E27FC236}">
                <a16:creationId xmlns:a16="http://schemas.microsoft.com/office/drawing/2014/main" id="{786F450F-050E-4D3E-9D60-4CDE8A5F2428}"/>
              </a:ext>
            </a:extLst>
          </p:cNvPr>
          <p:cNvSpPr txBox="1"/>
          <p:nvPr/>
        </p:nvSpPr>
        <p:spPr>
          <a:xfrm>
            <a:off x="7235693" y="6464152"/>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
        <p:nvSpPr>
          <p:cNvPr id="14" name="Rectangle 13">
            <a:extLst>
              <a:ext uri="{FF2B5EF4-FFF2-40B4-BE49-F238E27FC236}">
                <a16:creationId xmlns:a16="http://schemas.microsoft.com/office/drawing/2014/main" id="{90D78B55-8D7B-46E7-89FB-F0F778B522D3}"/>
              </a:ext>
            </a:extLst>
          </p:cNvPr>
          <p:cNvSpPr/>
          <p:nvPr/>
        </p:nvSpPr>
        <p:spPr>
          <a:xfrm>
            <a:off x="3726260" y="1121829"/>
            <a:ext cx="2141928"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CAGR 2022E-2030F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By Value: </a:t>
            </a:r>
            <a:r>
              <a:rPr lang="en-US" sz="1000" b="1" i="1" dirty="0">
                <a:solidFill>
                  <a:prstClr val="black">
                    <a:lumMod val="95000"/>
                    <a:lumOff val="5000"/>
                  </a:prstClr>
                </a:solidFill>
                <a:latin typeface="Verdana" panose="020B0604030504040204" pitchFamily="34" charset="0"/>
                <a:ea typeface="Verdana" panose="020B0604030504040204" pitchFamily="34" charset="0"/>
                <a:cs typeface="Verdana" panose="020B0604030504040204" pitchFamily="34" charset="0"/>
              </a:rPr>
              <a:t>6.86</a:t>
            </a:r>
            <a:r>
              <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6" name="Rectangle: Folded Corner 15">
            <a:extLst>
              <a:ext uri="{FF2B5EF4-FFF2-40B4-BE49-F238E27FC236}">
                <a16:creationId xmlns:a16="http://schemas.microsoft.com/office/drawing/2014/main" id="{F44D088E-2228-47F2-800E-12F7F2204271}"/>
              </a:ext>
            </a:extLst>
          </p:cNvPr>
          <p:cNvSpPr/>
          <p:nvPr/>
        </p:nvSpPr>
        <p:spPr>
          <a:xfrm>
            <a:off x="343490" y="4765413"/>
            <a:ext cx="8437653" cy="1663894"/>
          </a:xfrm>
          <a:prstGeom prst="foldedCorner">
            <a:avLst>
              <a:gd name="adj" fmla="val 11836"/>
            </a:avLst>
          </a:prstGeom>
          <a:solidFill>
            <a:schemeClr val="accent1">
              <a:lumMod val="40000"/>
              <a:lumOff val="60000"/>
            </a:schemeClr>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lnSpc>
                <a:spcPct val="150000"/>
              </a:lnSpc>
              <a:spcBef>
                <a:spcPts val="600"/>
              </a:spcBef>
              <a:buFont typeface="Arial" panose="020B0604020202020204" pitchFamily="34" charset="0"/>
              <a:buChar char="•"/>
            </a:pPr>
            <a:r>
              <a:rPr lang="en-IN" sz="1000" dirty="0">
                <a:solidFill>
                  <a:schemeClr val="tx1"/>
                </a:solidFill>
                <a:latin typeface="Verdana" panose="020B0604030504040204" pitchFamily="34" charset="0"/>
                <a:ea typeface="Verdana" panose="020B0604030504040204" pitchFamily="34" charset="0"/>
                <a:cs typeface="Verdana" panose="020B0604030504040204" pitchFamily="34" charset="0"/>
              </a:rPr>
              <a:t>The primary fertiliser-consuming states in the west zone include Gujarat, Madhya Pradesh, Chhattisgarh, Maharashtra, and Rajasthan. These five states account for 31% of the country's total fertiliser use. Goa, Daman and Diu, and Dadra Nagar Haveli have a tiny share of the zone (0.03 per cent). Maharashtra is ranked third in terms of overall consumption, accounting for 12% of total consumption in India.</a:t>
            </a:r>
          </a:p>
          <a:p>
            <a:pPr marL="171450" indent="-171450" algn="just">
              <a:lnSpc>
                <a:spcPct val="150000"/>
              </a:lnSpc>
              <a:spcBef>
                <a:spcPts val="600"/>
              </a:spcBef>
              <a:buFont typeface="Arial" panose="020B0604020202020204" pitchFamily="34" charset="0"/>
              <a:buChar char="•"/>
            </a:pPr>
            <a:r>
              <a:rPr lang="en-IN" sz="1000" dirty="0">
                <a:solidFill>
                  <a:schemeClr val="tx1"/>
                </a:solidFill>
                <a:latin typeface="Verdana" panose="020B0604030504040204" pitchFamily="34" charset="0"/>
                <a:ea typeface="Verdana" panose="020B0604030504040204" pitchFamily="34" charset="0"/>
                <a:cs typeface="Verdana" panose="020B0604030504040204" pitchFamily="34" charset="0"/>
              </a:rPr>
              <a:t>Except in Rajasthan and Madhya Pradesh, soil fertility in the west zone is low to medium in terms of N and P and medium to high in terms of K, with an NPK ratio that is more or less balanced. The zone's overall NPK utilisation ratio is 7.3:4:1.</a:t>
            </a:r>
          </a:p>
        </p:txBody>
      </p:sp>
      <p:sp>
        <p:nvSpPr>
          <p:cNvPr id="18" name="TextBox 5">
            <a:extLst>
              <a:ext uri="{FF2B5EF4-FFF2-40B4-BE49-F238E27FC236}">
                <a16:creationId xmlns:a16="http://schemas.microsoft.com/office/drawing/2014/main" id="{559CA882-BA04-48B4-94CE-8D2AA0237CFB}"/>
              </a:ext>
            </a:extLst>
          </p:cNvPr>
          <p:cNvSpPr txBox="1"/>
          <p:nvPr/>
        </p:nvSpPr>
        <p:spPr>
          <a:xfrm>
            <a:off x="7337354" y="4283075"/>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Tree>
    <p:extLst>
      <p:ext uri="{BB962C8B-B14F-4D97-AF65-F5344CB8AC3E}">
        <p14:creationId xmlns:p14="http://schemas.microsoft.com/office/powerpoint/2010/main" val="3325675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8EC0AE6-2BC2-4A94-89AF-A6C06CD2CD8A}"/>
              </a:ext>
            </a:extLst>
          </p:cNvPr>
          <p:cNvGraphicFramePr/>
          <p:nvPr>
            <p:extLst>
              <p:ext uri="{D42A27DB-BD31-4B8C-83A1-F6EECF244321}">
                <p14:modId xmlns:p14="http://schemas.microsoft.com/office/powerpoint/2010/main" val="2715642318"/>
              </p:ext>
            </p:extLst>
          </p:nvPr>
        </p:nvGraphicFramePr>
        <p:xfrm>
          <a:off x="157580" y="1074806"/>
          <a:ext cx="8790534" cy="296090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D3026AE9-2FEC-4BC4-B8A5-D3CCC46D54CC}"/>
              </a:ext>
            </a:extLst>
          </p:cNvPr>
          <p:cNvSpPr txBox="1"/>
          <p:nvPr/>
        </p:nvSpPr>
        <p:spPr>
          <a:xfrm>
            <a:off x="157580" y="716866"/>
            <a:ext cx="8522594" cy="292068"/>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Figure 9:  West India Water Soluble Fertilizer Market Size, By Volume (</a:t>
            </a: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Kilo Tonnes</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2017-2035F</a:t>
            </a:r>
          </a:p>
        </p:txBody>
      </p:sp>
      <p:sp>
        <p:nvSpPr>
          <p:cNvPr id="4" name="Text Placeholder 3">
            <a:extLst>
              <a:ext uri="{FF2B5EF4-FFF2-40B4-BE49-F238E27FC236}">
                <a16:creationId xmlns:a16="http://schemas.microsoft.com/office/drawing/2014/main" id="{D7FD6211-C904-4F69-9BFA-D33CB22FD4DD}"/>
              </a:ext>
            </a:extLst>
          </p:cNvPr>
          <p:cNvSpPr txBox="1">
            <a:spLocks/>
          </p:cNvSpPr>
          <p:nvPr/>
        </p:nvSpPr>
        <p:spPr>
          <a:xfrm>
            <a:off x="132586" y="193795"/>
            <a:ext cx="7863840" cy="45720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West India Water Soluble Fertilizer Market Size, By Volume</a:t>
            </a:r>
          </a:p>
        </p:txBody>
      </p:sp>
      <p:sp>
        <p:nvSpPr>
          <p:cNvPr id="5" name="Slide Number Placeholder 7">
            <a:extLst>
              <a:ext uri="{FF2B5EF4-FFF2-40B4-BE49-F238E27FC236}">
                <a16:creationId xmlns:a16="http://schemas.microsoft.com/office/drawing/2014/main" id="{ABC03E15-064C-4A1A-9666-B15D7A1AE3E6}"/>
              </a:ext>
            </a:extLst>
          </p:cNvPr>
          <p:cNvSpPr txBox="1">
            <a:spLocks/>
          </p:cNvSpPr>
          <p:nvPr/>
        </p:nvSpPr>
        <p:spPr>
          <a:xfrm>
            <a:off x="8679482" y="658136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15</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77386208-F784-4C40-84CB-91B478ED4935}"/>
              </a:ext>
            </a:extLst>
          </p:cNvPr>
          <p:cNvSpPr txBox="1"/>
          <p:nvPr/>
        </p:nvSpPr>
        <p:spPr>
          <a:xfrm>
            <a:off x="7395411" y="3554591"/>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
        <p:nvSpPr>
          <p:cNvPr id="7" name="Rectangle 6">
            <a:extLst>
              <a:ext uri="{FF2B5EF4-FFF2-40B4-BE49-F238E27FC236}">
                <a16:creationId xmlns:a16="http://schemas.microsoft.com/office/drawing/2014/main" id="{D7996BEE-F71C-4DFE-AA72-4DC747EF2B89}"/>
              </a:ext>
            </a:extLst>
          </p:cNvPr>
          <p:cNvSpPr/>
          <p:nvPr/>
        </p:nvSpPr>
        <p:spPr>
          <a:xfrm>
            <a:off x="967865" y="1121829"/>
            <a:ext cx="2141928"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By Value: </a:t>
            </a:r>
            <a:r>
              <a:rPr lang="en-US" sz="1000" b="1" i="1" dirty="0">
                <a:solidFill>
                  <a:prstClr val="black">
                    <a:lumMod val="95000"/>
                    <a:lumOff val="5000"/>
                  </a:prstClr>
                </a:solidFill>
                <a:latin typeface="Verdana" panose="020B0604030504040204" pitchFamily="34" charset="0"/>
                <a:ea typeface="Verdana" panose="020B0604030504040204" pitchFamily="34" charset="0"/>
                <a:cs typeface="Verdana" panose="020B0604030504040204" pitchFamily="34" charset="0"/>
              </a:rPr>
              <a:t>3.39</a:t>
            </a:r>
            <a:r>
              <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a:extLst>
              <a:ext uri="{FF2B5EF4-FFF2-40B4-BE49-F238E27FC236}">
                <a16:creationId xmlns:a16="http://schemas.microsoft.com/office/drawing/2014/main" id="{505D62FB-077F-4DDB-8414-C4F005354BE5}"/>
              </a:ext>
            </a:extLst>
          </p:cNvPr>
          <p:cNvSpPr/>
          <p:nvPr/>
        </p:nvSpPr>
        <p:spPr>
          <a:xfrm>
            <a:off x="6337187" y="1131478"/>
            <a:ext cx="2141928" cy="383795"/>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CAGR 2031F-2035F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By Value: </a:t>
            </a:r>
            <a:r>
              <a:rPr lang="en-US" sz="1000" b="1" i="1" dirty="0">
                <a:solidFill>
                  <a:prstClr val="black">
                    <a:lumMod val="95000"/>
                    <a:lumOff val="5000"/>
                  </a:prstClr>
                </a:solidFill>
                <a:latin typeface="Verdana" panose="020B0604030504040204" pitchFamily="34" charset="0"/>
                <a:ea typeface="Verdana" panose="020B0604030504040204" pitchFamily="34" charset="0"/>
                <a:cs typeface="Verdana" panose="020B0604030504040204" pitchFamily="34" charset="0"/>
              </a:rPr>
              <a:t>5.73</a:t>
            </a:r>
            <a:r>
              <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1" name="TextBox 10">
            <a:extLst>
              <a:ext uri="{FF2B5EF4-FFF2-40B4-BE49-F238E27FC236}">
                <a16:creationId xmlns:a16="http://schemas.microsoft.com/office/drawing/2014/main" id="{786F450F-050E-4D3E-9D60-4CDE8A5F2428}"/>
              </a:ext>
            </a:extLst>
          </p:cNvPr>
          <p:cNvSpPr txBox="1"/>
          <p:nvPr/>
        </p:nvSpPr>
        <p:spPr>
          <a:xfrm>
            <a:off x="6638049" y="6401699"/>
            <a:ext cx="2310065"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Source: Ficci , ChemAnalyst estimates</a:t>
            </a:r>
          </a:p>
        </p:txBody>
      </p:sp>
      <p:sp>
        <p:nvSpPr>
          <p:cNvPr id="14" name="Rectangle 13">
            <a:extLst>
              <a:ext uri="{FF2B5EF4-FFF2-40B4-BE49-F238E27FC236}">
                <a16:creationId xmlns:a16="http://schemas.microsoft.com/office/drawing/2014/main" id="{90D78B55-8D7B-46E7-89FB-F0F778B522D3}"/>
              </a:ext>
            </a:extLst>
          </p:cNvPr>
          <p:cNvSpPr/>
          <p:nvPr/>
        </p:nvSpPr>
        <p:spPr>
          <a:xfrm>
            <a:off x="3726260" y="1121829"/>
            <a:ext cx="2141928"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CAGR 2022E-2030F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By Value: </a:t>
            </a:r>
            <a:r>
              <a:rPr lang="en-US" sz="1000" b="1" i="1" dirty="0">
                <a:solidFill>
                  <a:prstClr val="black">
                    <a:lumMod val="95000"/>
                    <a:lumOff val="5000"/>
                  </a:prstClr>
                </a:solidFill>
                <a:latin typeface="Verdana" panose="020B0604030504040204" pitchFamily="34" charset="0"/>
                <a:ea typeface="Verdana" panose="020B0604030504040204" pitchFamily="34" charset="0"/>
                <a:cs typeface="Verdana" panose="020B0604030504040204" pitchFamily="34" charset="0"/>
              </a:rPr>
              <a:t>6.35</a:t>
            </a:r>
            <a:r>
              <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5" name="Chart 14">
            <a:extLst>
              <a:ext uri="{FF2B5EF4-FFF2-40B4-BE49-F238E27FC236}">
                <a16:creationId xmlns:a16="http://schemas.microsoft.com/office/drawing/2014/main" id="{83D4C8D2-B7B7-4470-8525-876B4AA7AD3F}"/>
              </a:ext>
            </a:extLst>
          </p:cNvPr>
          <p:cNvGraphicFramePr/>
          <p:nvPr>
            <p:extLst>
              <p:ext uri="{D42A27DB-BD31-4B8C-83A1-F6EECF244321}">
                <p14:modId xmlns:p14="http://schemas.microsoft.com/office/powerpoint/2010/main" val="607681885"/>
              </p:ext>
            </p:extLst>
          </p:nvPr>
        </p:nvGraphicFramePr>
        <p:xfrm>
          <a:off x="220830" y="4552788"/>
          <a:ext cx="8618370" cy="1830962"/>
        </p:xfrm>
        <a:graphic>
          <a:graphicData uri="http://schemas.openxmlformats.org/drawingml/2006/chart">
            <c:chart xmlns:c="http://schemas.openxmlformats.org/drawingml/2006/chart" xmlns:r="http://schemas.openxmlformats.org/officeDocument/2006/relationships" r:id="rId3"/>
          </a:graphicData>
        </a:graphic>
      </p:graphicFrame>
      <p:sp>
        <p:nvSpPr>
          <p:cNvPr id="16" name="Rectangle 15">
            <a:extLst>
              <a:ext uri="{FF2B5EF4-FFF2-40B4-BE49-F238E27FC236}">
                <a16:creationId xmlns:a16="http://schemas.microsoft.com/office/drawing/2014/main" id="{54F01365-5AA6-499B-9BCC-2C4A979B09A9}"/>
              </a:ext>
            </a:extLst>
          </p:cNvPr>
          <p:cNvSpPr/>
          <p:nvPr/>
        </p:nvSpPr>
        <p:spPr>
          <a:xfrm>
            <a:off x="304097" y="4035708"/>
            <a:ext cx="6548149" cy="292068"/>
          </a:xfrm>
          <a:prstGeom prst="rect">
            <a:avLst/>
          </a:prstGeom>
        </p:spPr>
        <p:txBody>
          <a:bodyPr wrap="square">
            <a:spAutoFit/>
          </a:bodyPr>
          <a:lstStyle/>
          <a:p>
            <a:pPr>
              <a:lnSpc>
                <a:spcPct val="150000"/>
              </a:lnSpc>
              <a:defRPr/>
            </a:pPr>
            <a:r>
              <a:rPr lang="en-IN" sz="1000" b="1" kern="0" dirty="0">
                <a:latin typeface="Verdana" panose="020B0604030504040204" pitchFamily="34" charset="0"/>
                <a:ea typeface="Verdana" panose="020B0604030504040204" pitchFamily="34" charset="0"/>
                <a:cs typeface="Verdana" panose="020B0604030504040204" pitchFamily="34" charset="0"/>
              </a:rPr>
              <a:t>Figure 30: Area Covered under Micro Irrigation in India, 2005-2021 (Million Hectare)</a:t>
            </a:r>
          </a:p>
        </p:txBody>
      </p:sp>
    </p:spTree>
    <p:extLst>
      <p:ext uri="{BB962C8B-B14F-4D97-AF65-F5344CB8AC3E}">
        <p14:creationId xmlns:p14="http://schemas.microsoft.com/office/powerpoint/2010/main" val="2050813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p:txBody>
          <a:bodyPr/>
          <a:lstStyle/>
          <a:p>
            <a:r>
              <a:rPr lang="en-US" sz="1800" kern="0" dirty="0">
                <a:solidFill>
                  <a:prstClr val="black"/>
                </a:solidFill>
              </a:rPr>
              <a:t>West India Water Soluble Fertilizer </a:t>
            </a:r>
            <a:r>
              <a:rPr lang="en-IN" sz="1800" kern="0" dirty="0">
                <a:solidFill>
                  <a:prstClr val="black"/>
                </a:solidFill>
              </a:rPr>
              <a:t>Market Share, By Type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3" y="728587"/>
            <a:ext cx="7772698" cy="292068"/>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Figure </a:t>
            </a: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11</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West India Water Soluble Fertilizer Market Share, By Type</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Value, 2017-2035F</a:t>
            </a:r>
          </a:p>
        </p:txBody>
      </p:sp>
      <p:sp>
        <p:nvSpPr>
          <p:cNvPr id="8" name="Slide Number Placeholder 7">
            <a:extLst>
              <a:ext uri="{FF2B5EF4-FFF2-40B4-BE49-F238E27FC236}">
                <a16:creationId xmlns:a16="http://schemas.microsoft.com/office/drawing/2014/main" id="{0B961F7D-3BD9-44E7-9209-12390C56400D}"/>
              </a:ext>
            </a:extLst>
          </p:cNvPr>
          <p:cNvSpPr txBox="1">
            <a:spLocks/>
          </p:cNvSpPr>
          <p:nvPr/>
        </p:nvSpPr>
        <p:spPr>
          <a:xfrm>
            <a:off x="8679478" y="6581361"/>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16</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36F54838-DCC4-4118-A715-895564CAB047}"/>
              </a:ext>
            </a:extLst>
          </p:cNvPr>
          <p:cNvSpPr txBox="1"/>
          <p:nvPr/>
        </p:nvSpPr>
        <p:spPr>
          <a:xfrm>
            <a:off x="178157" y="3652583"/>
            <a:ext cx="7772698" cy="292068"/>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Figure 12: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West India Water Soluble Fertilizer Market Share, By Type</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Volume, 2017-2035F</a:t>
            </a:r>
          </a:p>
        </p:txBody>
      </p:sp>
      <p:sp>
        <p:nvSpPr>
          <p:cNvPr id="12" name="TextBox 11">
            <a:extLst>
              <a:ext uri="{FF2B5EF4-FFF2-40B4-BE49-F238E27FC236}">
                <a16:creationId xmlns:a16="http://schemas.microsoft.com/office/drawing/2014/main" id="{D7CC7456-CD95-4041-BAED-0CD33653F4CD}"/>
              </a:ext>
            </a:extLst>
          </p:cNvPr>
          <p:cNvSpPr txBox="1"/>
          <p:nvPr/>
        </p:nvSpPr>
        <p:spPr>
          <a:xfrm>
            <a:off x="7681092" y="6517939"/>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
        <p:nvSpPr>
          <p:cNvPr id="13" name="TextBox 12">
            <a:extLst>
              <a:ext uri="{FF2B5EF4-FFF2-40B4-BE49-F238E27FC236}">
                <a16:creationId xmlns:a16="http://schemas.microsoft.com/office/drawing/2014/main" id="{1B9D484A-AEF0-4991-A1E0-55D4E9B555E6}"/>
              </a:ext>
            </a:extLst>
          </p:cNvPr>
          <p:cNvSpPr txBox="1"/>
          <p:nvPr/>
        </p:nvSpPr>
        <p:spPr>
          <a:xfrm>
            <a:off x="7483315" y="3708561"/>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graphicFrame>
        <p:nvGraphicFramePr>
          <p:cNvPr id="10" name="Chart 9">
            <a:extLst>
              <a:ext uri="{FF2B5EF4-FFF2-40B4-BE49-F238E27FC236}">
                <a16:creationId xmlns:a16="http://schemas.microsoft.com/office/drawing/2014/main" id="{102F7710-356A-4054-AF9F-1FD4C5ADFFD7}"/>
              </a:ext>
            </a:extLst>
          </p:cNvPr>
          <p:cNvGraphicFramePr/>
          <p:nvPr>
            <p:extLst>
              <p:ext uri="{D42A27DB-BD31-4B8C-83A1-F6EECF244321}">
                <p14:modId xmlns:p14="http://schemas.microsoft.com/office/powerpoint/2010/main" val="670950738"/>
              </p:ext>
            </p:extLst>
          </p:nvPr>
        </p:nvGraphicFramePr>
        <p:xfrm>
          <a:off x="186626" y="745727"/>
          <a:ext cx="8617334" cy="287082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99C8E522-0E61-4E68-9CA8-305C133A5397}"/>
              </a:ext>
            </a:extLst>
          </p:cNvPr>
          <p:cNvGraphicFramePr/>
          <p:nvPr>
            <p:extLst>
              <p:ext uri="{D42A27DB-BD31-4B8C-83A1-F6EECF244321}">
                <p14:modId xmlns:p14="http://schemas.microsoft.com/office/powerpoint/2010/main" val="4085011531"/>
              </p:ext>
            </p:extLst>
          </p:nvPr>
        </p:nvGraphicFramePr>
        <p:xfrm>
          <a:off x="132586" y="3776897"/>
          <a:ext cx="8617334" cy="279968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90381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p:txBody>
          <a:bodyPr/>
          <a:lstStyle/>
          <a:p>
            <a:r>
              <a:rPr lang="en-US" sz="1800" kern="0" dirty="0">
                <a:solidFill>
                  <a:prstClr val="black"/>
                </a:solidFill>
              </a:rPr>
              <a:t>West India Water Soluble Fertilizer </a:t>
            </a:r>
            <a:r>
              <a:rPr lang="en-IN" sz="1800" kern="0" dirty="0">
                <a:solidFill>
                  <a:prstClr val="black"/>
                </a:solidFill>
              </a:rPr>
              <a:t>Market Share, By End Use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3" y="728587"/>
            <a:ext cx="7772698" cy="292068"/>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Figure 13: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West India Water Soluble Fertilizer Market Share, By End Use</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Value, 2017-2035F</a:t>
            </a:r>
          </a:p>
        </p:txBody>
      </p:sp>
      <p:sp>
        <p:nvSpPr>
          <p:cNvPr id="8" name="Slide Number Placeholder 7">
            <a:extLst>
              <a:ext uri="{FF2B5EF4-FFF2-40B4-BE49-F238E27FC236}">
                <a16:creationId xmlns:a16="http://schemas.microsoft.com/office/drawing/2014/main" id="{0B961F7D-3BD9-44E7-9209-12390C56400D}"/>
              </a:ext>
            </a:extLst>
          </p:cNvPr>
          <p:cNvSpPr txBox="1">
            <a:spLocks/>
          </p:cNvSpPr>
          <p:nvPr/>
        </p:nvSpPr>
        <p:spPr>
          <a:xfrm>
            <a:off x="8679478" y="6581361"/>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17</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36F54838-DCC4-4118-A715-895564CAB047}"/>
              </a:ext>
            </a:extLst>
          </p:cNvPr>
          <p:cNvSpPr txBox="1"/>
          <p:nvPr/>
        </p:nvSpPr>
        <p:spPr>
          <a:xfrm>
            <a:off x="241823" y="3743593"/>
            <a:ext cx="7772698" cy="292068"/>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Figure 14: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West India Water Soluble Fertilizer Market Share, By End Use</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Volume, 2017-2035F</a:t>
            </a:r>
          </a:p>
        </p:txBody>
      </p:sp>
      <p:sp>
        <p:nvSpPr>
          <p:cNvPr id="12" name="TextBox 11">
            <a:extLst>
              <a:ext uri="{FF2B5EF4-FFF2-40B4-BE49-F238E27FC236}">
                <a16:creationId xmlns:a16="http://schemas.microsoft.com/office/drawing/2014/main" id="{D7CC7456-CD95-4041-BAED-0CD33653F4CD}"/>
              </a:ext>
            </a:extLst>
          </p:cNvPr>
          <p:cNvSpPr txBox="1"/>
          <p:nvPr/>
        </p:nvSpPr>
        <p:spPr>
          <a:xfrm>
            <a:off x="7483315" y="6464152"/>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
        <p:nvSpPr>
          <p:cNvPr id="13" name="TextBox 12">
            <a:extLst>
              <a:ext uri="{FF2B5EF4-FFF2-40B4-BE49-F238E27FC236}">
                <a16:creationId xmlns:a16="http://schemas.microsoft.com/office/drawing/2014/main" id="{1B9D484A-AEF0-4991-A1E0-55D4E9B555E6}"/>
              </a:ext>
            </a:extLst>
          </p:cNvPr>
          <p:cNvSpPr txBox="1"/>
          <p:nvPr/>
        </p:nvSpPr>
        <p:spPr>
          <a:xfrm>
            <a:off x="7458388" y="3674739"/>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graphicFrame>
        <p:nvGraphicFramePr>
          <p:cNvPr id="11" name="Chart 10">
            <a:extLst>
              <a:ext uri="{FF2B5EF4-FFF2-40B4-BE49-F238E27FC236}">
                <a16:creationId xmlns:a16="http://schemas.microsoft.com/office/drawing/2014/main" id="{4BE6EE39-665D-4295-8E43-84C775BD3F97}"/>
              </a:ext>
            </a:extLst>
          </p:cNvPr>
          <p:cNvGraphicFramePr/>
          <p:nvPr>
            <p:extLst>
              <p:ext uri="{D42A27DB-BD31-4B8C-83A1-F6EECF244321}">
                <p14:modId xmlns:p14="http://schemas.microsoft.com/office/powerpoint/2010/main" val="3025689717"/>
              </p:ext>
            </p:extLst>
          </p:nvPr>
        </p:nvGraphicFramePr>
        <p:xfrm>
          <a:off x="241823" y="1093844"/>
          <a:ext cx="8660354" cy="276807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EF018F8B-DFE5-4B2F-A62B-734AA3BBE23E}"/>
              </a:ext>
            </a:extLst>
          </p:cNvPr>
          <p:cNvGraphicFramePr/>
          <p:nvPr>
            <p:extLst>
              <p:ext uri="{D42A27DB-BD31-4B8C-83A1-F6EECF244321}">
                <p14:modId xmlns:p14="http://schemas.microsoft.com/office/powerpoint/2010/main" val="3403888025"/>
              </p:ext>
            </p:extLst>
          </p:nvPr>
        </p:nvGraphicFramePr>
        <p:xfrm>
          <a:off x="224203" y="3861917"/>
          <a:ext cx="8660354" cy="283352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17611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8EC0AE6-2BC2-4A94-89AF-A6C06CD2CD8A}"/>
              </a:ext>
            </a:extLst>
          </p:cNvPr>
          <p:cNvGraphicFramePr/>
          <p:nvPr>
            <p:extLst>
              <p:ext uri="{D42A27DB-BD31-4B8C-83A1-F6EECF244321}">
                <p14:modId xmlns:p14="http://schemas.microsoft.com/office/powerpoint/2010/main" val="3775557347"/>
              </p:ext>
            </p:extLst>
          </p:nvPr>
        </p:nvGraphicFramePr>
        <p:xfrm>
          <a:off x="157580" y="1074806"/>
          <a:ext cx="8790534" cy="365576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D3026AE9-2FEC-4BC4-B8A5-D3CCC46D54CC}"/>
              </a:ext>
            </a:extLst>
          </p:cNvPr>
          <p:cNvSpPr txBox="1"/>
          <p:nvPr/>
        </p:nvSpPr>
        <p:spPr>
          <a:xfrm>
            <a:off x="157580" y="716866"/>
            <a:ext cx="8522594" cy="292068"/>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Figure 15:  South India Water Soluble Fertilizer Market Size, By Value (USD Million), 2017-2035F</a:t>
            </a:r>
          </a:p>
        </p:txBody>
      </p:sp>
      <p:sp>
        <p:nvSpPr>
          <p:cNvPr id="4" name="Text Placeholder 3">
            <a:extLst>
              <a:ext uri="{FF2B5EF4-FFF2-40B4-BE49-F238E27FC236}">
                <a16:creationId xmlns:a16="http://schemas.microsoft.com/office/drawing/2014/main" id="{D7FD6211-C904-4F69-9BFA-D33CB22FD4DD}"/>
              </a:ext>
            </a:extLst>
          </p:cNvPr>
          <p:cNvSpPr txBox="1">
            <a:spLocks/>
          </p:cNvSpPr>
          <p:nvPr/>
        </p:nvSpPr>
        <p:spPr>
          <a:xfrm>
            <a:off x="132586" y="193795"/>
            <a:ext cx="7863840" cy="45720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South India Water Soluble Fertilizer Market Size, By Value</a:t>
            </a:r>
          </a:p>
        </p:txBody>
      </p:sp>
      <p:sp>
        <p:nvSpPr>
          <p:cNvPr id="5" name="Slide Number Placeholder 7">
            <a:extLst>
              <a:ext uri="{FF2B5EF4-FFF2-40B4-BE49-F238E27FC236}">
                <a16:creationId xmlns:a16="http://schemas.microsoft.com/office/drawing/2014/main" id="{ABC03E15-064C-4A1A-9666-B15D7A1AE3E6}"/>
              </a:ext>
            </a:extLst>
          </p:cNvPr>
          <p:cNvSpPr txBox="1">
            <a:spLocks/>
          </p:cNvSpPr>
          <p:nvPr/>
        </p:nvSpPr>
        <p:spPr>
          <a:xfrm>
            <a:off x="8679482" y="658136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18</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77386208-F784-4C40-84CB-91B478ED4935}"/>
              </a:ext>
            </a:extLst>
          </p:cNvPr>
          <p:cNvSpPr txBox="1"/>
          <p:nvPr/>
        </p:nvSpPr>
        <p:spPr>
          <a:xfrm>
            <a:off x="7373640" y="4513327"/>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
        <p:nvSpPr>
          <p:cNvPr id="7" name="Rectangle 6">
            <a:extLst>
              <a:ext uri="{FF2B5EF4-FFF2-40B4-BE49-F238E27FC236}">
                <a16:creationId xmlns:a16="http://schemas.microsoft.com/office/drawing/2014/main" id="{D7996BEE-F71C-4DFE-AA72-4DC747EF2B89}"/>
              </a:ext>
            </a:extLst>
          </p:cNvPr>
          <p:cNvSpPr/>
          <p:nvPr/>
        </p:nvSpPr>
        <p:spPr>
          <a:xfrm>
            <a:off x="967865" y="1121829"/>
            <a:ext cx="2141928"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By Value: </a:t>
            </a:r>
            <a:r>
              <a:rPr lang="en-US" sz="1000" b="1" i="1" dirty="0">
                <a:solidFill>
                  <a:prstClr val="black">
                    <a:lumMod val="95000"/>
                    <a:lumOff val="5000"/>
                  </a:prstClr>
                </a:solidFill>
                <a:latin typeface="Verdana" panose="020B0604030504040204" pitchFamily="34" charset="0"/>
                <a:ea typeface="Verdana" panose="020B0604030504040204" pitchFamily="34" charset="0"/>
                <a:cs typeface="Verdana" panose="020B0604030504040204" pitchFamily="34" charset="0"/>
              </a:rPr>
              <a:t>3.74</a:t>
            </a:r>
            <a:r>
              <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a:extLst>
              <a:ext uri="{FF2B5EF4-FFF2-40B4-BE49-F238E27FC236}">
                <a16:creationId xmlns:a16="http://schemas.microsoft.com/office/drawing/2014/main" id="{505D62FB-077F-4DDB-8414-C4F005354BE5}"/>
              </a:ext>
            </a:extLst>
          </p:cNvPr>
          <p:cNvSpPr/>
          <p:nvPr/>
        </p:nvSpPr>
        <p:spPr>
          <a:xfrm>
            <a:off x="6337187" y="1131478"/>
            <a:ext cx="2141928" cy="383795"/>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CAGR 2031F-2035F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By Value: </a:t>
            </a:r>
            <a:r>
              <a:rPr lang="en-US" sz="1000" b="1" i="1" dirty="0">
                <a:solidFill>
                  <a:prstClr val="black">
                    <a:lumMod val="95000"/>
                    <a:lumOff val="5000"/>
                  </a:prstClr>
                </a:solidFill>
                <a:latin typeface="Verdana" panose="020B0604030504040204" pitchFamily="34" charset="0"/>
                <a:ea typeface="Verdana" panose="020B0604030504040204" pitchFamily="34" charset="0"/>
                <a:cs typeface="Verdana" panose="020B0604030504040204" pitchFamily="34" charset="0"/>
              </a:rPr>
              <a:t>6.04</a:t>
            </a:r>
            <a:r>
              <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1" name="TextBox 10">
            <a:extLst>
              <a:ext uri="{FF2B5EF4-FFF2-40B4-BE49-F238E27FC236}">
                <a16:creationId xmlns:a16="http://schemas.microsoft.com/office/drawing/2014/main" id="{786F450F-050E-4D3E-9D60-4CDE8A5F2428}"/>
              </a:ext>
            </a:extLst>
          </p:cNvPr>
          <p:cNvSpPr txBox="1"/>
          <p:nvPr/>
        </p:nvSpPr>
        <p:spPr>
          <a:xfrm>
            <a:off x="7235693" y="6464152"/>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
        <p:nvSpPr>
          <p:cNvPr id="14" name="Rectangle 13">
            <a:extLst>
              <a:ext uri="{FF2B5EF4-FFF2-40B4-BE49-F238E27FC236}">
                <a16:creationId xmlns:a16="http://schemas.microsoft.com/office/drawing/2014/main" id="{90D78B55-8D7B-46E7-89FB-F0F778B522D3}"/>
              </a:ext>
            </a:extLst>
          </p:cNvPr>
          <p:cNvSpPr/>
          <p:nvPr/>
        </p:nvSpPr>
        <p:spPr>
          <a:xfrm>
            <a:off x="3726260" y="1121829"/>
            <a:ext cx="2141928"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CAGR 2022E-2030F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By Value: </a:t>
            </a:r>
            <a:r>
              <a:rPr lang="en-US" sz="1000" b="1" i="1" dirty="0">
                <a:solidFill>
                  <a:prstClr val="black">
                    <a:lumMod val="95000"/>
                    <a:lumOff val="5000"/>
                  </a:prstClr>
                </a:solidFill>
                <a:latin typeface="Verdana" panose="020B0604030504040204" pitchFamily="34" charset="0"/>
                <a:ea typeface="Verdana" panose="020B0604030504040204" pitchFamily="34" charset="0"/>
                <a:cs typeface="Verdana" panose="020B0604030504040204" pitchFamily="34" charset="0"/>
              </a:rPr>
              <a:t>6.89</a:t>
            </a:r>
            <a:r>
              <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6" name="Rectangle: Folded Corner 15">
            <a:extLst>
              <a:ext uri="{FF2B5EF4-FFF2-40B4-BE49-F238E27FC236}">
                <a16:creationId xmlns:a16="http://schemas.microsoft.com/office/drawing/2014/main" id="{7535E5F0-7529-48A3-B458-FEE16B0A700E}"/>
              </a:ext>
            </a:extLst>
          </p:cNvPr>
          <p:cNvSpPr/>
          <p:nvPr/>
        </p:nvSpPr>
        <p:spPr>
          <a:xfrm>
            <a:off x="343490" y="4765413"/>
            <a:ext cx="8437653" cy="1663894"/>
          </a:xfrm>
          <a:prstGeom prst="foldedCorner">
            <a:avLst>
              <a:gd name="adj" fmla="val 11836"/>
            </a:avLst>
          </a:prstGeom>
          <a:solidFill>
            <a:schemeClr val="accent1">
              <a:lumMod val="40000"/>
              <a:lumOff val="60000"/>
            </a:schemeClr>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lnSpc>
                <a:spcPct val="150000"/>
              </a:lnSpc>
              <a:spcBef>
                <a:spcPts val="600"/>
              </a:spcBef>
              <a:buFont typeface="Arial" panose="020B0604020202020204" pitchFamily="34" charset="0"/>
              <a:buChar char="•"/>
            </a:pPr>
            <a:r>
              <a:rPr lang="en-IN" sz="1000" dirty="0">
                <a:solidFill>
                  <a:schemeClr val="tx1"/>
                </a:solidFill>
                <a:latin typeface="Verdana" panose="020B0604030504040204" pitchFamily="34" charset="0"/>
                <a:ea typeface="Verdana" panose="020B0604030504040204" pitchFamily="34" charset="0"/>
                <a:cs typeface="Verdana" panose="020B0604030504040204" pitchFamily="34" charset="0"/>
              </a:rPr>
              <a:t>Andhra Pradesh, Tamil Nadu, Karnataka, and Kerala are the most fertiliser-consuming states in the south zone. These four states account for roughly 26% of the country's total fertiliser use.</a:t>
            </a:r>
          </a:p>
          <a:p>
            <a:pPr marL="171450" indent="-171450" algn="just">
              <a:lnSpc>
                <a:spcPct val="150000"/>
              </a:lnSpc>
              <a:spcBef>
                <a:spcPts val="600"/>
              </a:spcBef>
              <a:buFont typeface="Arial" panose="020B0604020202020204" pitchFamily="34" charset="0"/>
              <a:buChar char="•"/>
            </a:pPr>
            <a:r>
              <a:rPr lang="en-IN" sz="1000" dirty="0">
                <a:solidFill>
                  <a:schemeClr val="tx1"/>
                </a:solidFill>
                <a:latin typeface="Verdana" panose="020B0604030504040204" pitchFamily="34" charset="0"/>
                <a:ea typeface="Verdana" panose="020B0604030504040204" pitchFamily="34" charset="0"/>
                <a:cs typeface="Verdana" panose="020B0604030504040204" pitchFamily="34" charset="0"/>
              </a:rPr>
              <a:t>Andhra Pradesh is in second place, accounting for 12% of total consumption in India, whereas Puducherry and the Andaman &amp; Nicobar Islands account for only 0.08 percent. In the south zone, soil fertility is low to medium in terms of N and P, and medium to high in terms of K. The zone's NPK utilisation ratio is 3.9:2.2:1. </a:t>
            </a:r>
          </a:p>
        </p:txBody>
      </p:sp>
    </p:spTree>
    <p:extLst>
      <p:ext uri="{BB962C8B-B14F-4D97-AF65-F5344CB8AC3E}">
        <p14:creationId xmlns:p14="http://schemas.microsoft.com/office/powerpoint/2010/main" val="3987745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8EC0AE6-2BC2-4A94-89AF-A6C06CD2CD8A}"/>
              </a:ext>
            </a:extLst>
          </p:cNvPr>
          <p:cNvGraphicFramePr/>
          <p:nvPr>
            <p:extLst>
              <p:ext uri="{D42A27DB-BD31-4B8C-83A1-F6EECF244321}">
                <p14:modId xmlns:p14="http://schemas.microsoft.com/office/powerpoint/2010/main" val="3623040986"/>
              </p:ext>
            </p:extLst>
          </p:nvPr>
        </p:nvGraphicFramePr>
        <p:xfrm>
          <a:off x="157580" y="1074806"/>
          <a:ext cx="8790534" cy="279013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D3026AE9-2FEC-4BC4-B8A5-D3CCC46D54CC}"/>
              </a:ext>
            </a:extLst>
          </p:cNvPr>
          <p:cNvSpPr txBox="1"/>
          <p:nvPr/>
        </p:nvSpPr>
        <p:spPr>
          <a:xfrm>
            <a:off x="157580" y="716866"/>
            <a:ext cx="8522594" cy="292068"/>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Figure 15:  South India Water Soluble Fertilizer Market Size, By Volume (</a:t>
            </a: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Kilo Tonnes</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2017-2035F</a:t>
            </a:r>
          </a:p>
        </p:txBody>
      </p:sp>
      <p:sp>
        <p:nvSpPr>
          <p:cNvPr id="4" name="Text Placeholder 3">
            <a:extLst>
              <a:ext uri="{FF2B5EF4-FFF2-40B4-BE49-F238E27FC236}">
                <a16:creationId xmlns:a16="http://schemas.microsoft.com/office/drawing/2014/main" id="{D7FD6211-C904-4F69-9BFA-D33CB22FD4DD}"/>
              </a:ext>
            </a:extLst>
          </p:cNvPr>
          <p:cNvSpPr txBox="1">
            <a:spLocks/>
          </p:cNvSpPr>
          <p:nvPr/>
        </p:nvSpPr>
        <p:spPr>
          <a:xfrm>
            <a:off x="59163" y="96913"/>
            <a:ext cx="7863840" cy="45720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South India Water Soluble Fertilizer Market Size, By Volume</a:t>
            </a:r>
          </a:p>
        </p:txBody>
      </p:sp>
      <p:sp>
        <p:nvSpPr>
          <p:cNvPr id="5" name="Slide Number Placeholder 7">
            <a:extLst>
              <a:ext uri="{FF2B5EF4-FFF2-40B4-BE49-F238E27FC236}">
                <a16:creationId xmlns:a16="http://schemas.microsoft.com/office/drawing/2014/main" id="{ABC03E15-064C-4A1A-9666-B15D7A1AE3E6}"/>
              </a:ext>
            </a:extLst>
          </p:cNvPr>
          <p:cNvSpPr txBox="1">
            <a:spLocks/>
          </p:cNvSpPr>
          <p:nvPr/>
        </p:nvSpPr>
        <p:spPr>
          <a:xfrm>
            <a:off x="8679482" y="658136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19</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77386208-F784-4C40-84CB-91B478ED4935}"/>
              </a:ext>
            </a:extLst>
          </p:cNvPr>
          <p:cNvSpPr txBox="1"/>
          <p:nvPr/>
        </p:nvSpPr>
        <p:spPr>
          <a:xfrm>
            <a:off x="7294708" y="3864940"/>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
        <p:nvSpPr>
          <p:cNvPr id="7" name="Rectangle 6">
            <a:extLst>
              <a:ext uri="{FF2B5EF4-FFF2-40B4-BE49-F238E27FC236}">
                <a16:creationId xmlns:a16="http://schemas.microsoft.com/office/drawing/2014/main" id="{D7996BEE-F71C-4DFE-AA72-4DC747EF2B89}"/>
              </a:ext>
            </a:extLst>
          </p:cNvPr>
          <p:cNvSpPr/>
          <p:nvPr/>
        </p:nvSpPr>
        <p:spPr>
          <a:xfrm>
            <a:off x="967865" y="1121829"/>
            <a:ext cx="2141928"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By Value: </a:t>
            </a:r>
            <a:r>
              <a:rPr lang="en-US" sz="1000" b="1" i="1" dirty="0">
                <a:solidFill>
                  <a:prstClr val="black">
                    <a:lumMod val="95000"/>
                    <a:lumOff val="5000"/>
                  </a:prstClr>
                </a:solidFill>
                <a:latin typeface="Verdana" panose="020B0604030504040204" pitchFamily="34" charset="0"/>
                <a:ea typeface="Verdana" panose="020B0604030504040204" pitchFamily="34" charset="0"/>
                <a:cs typeface="Verdana" panose="020B0604030504040204" pitchFamily="34" charset="0"/>
              </a:rPr>
              <a:t>3.40</a:t>
            </a:r>
            <a:r>
              <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a:extLst>
              <a:ext uri="{FF2B5EF4-FFF2-40B4-BE49-F238E27FC236}">
                <a16:creationId xmlns:a16="http://schemas.microsoft.com/office/drawing/2014/main" id="{505D62FB-077F-4DDB-8414-C4F005354BE5}"/>
              </a:ext>
            </a:extLst>
          </p:cNvPr>
          <p:cNvSpPr/>
          <p:nvPr/>
        </p:nvSpPr>
        <p:spPr>
          <a:xfrm>
            <a:off x="6337187" y="1131478"/>
            <a:ext cx="2141928" cy="383795"/>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CAGR 2031F-2035F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By Value: </a:t>
            </a:r>
            <a:r>
              <a:rPr lang="en-US" sz="1000" b="1" i="1" dirty="0">
                <a:solidFill>
                  <a:prstClr val="black">
                    <a:lumMod val="95000"/>
                    <a:lumOff val="5000"/>
                  </a:prstClr>
                </a:solidFill>
                <a:latin typeface="Verdana" panose="020B0604030504040204" pitchFamily="34" charset="0"/>
                <a:ea typeface="Verdana" panose="020B0604030504040204" pitchFamily="34" charset="0"/>
                <a:cs typeface="Verdana" panose="020B0604030504040204" pitchFamily="34" charset="0"/>
              </a:rPr>
              <a:t>5.78</a:t>
            </a:r>
            <a:r>
              <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4" name="Rectangle 13">
            <a:extLst>
              <a:ext uri="{FF2B5EF4-FFF2-40B4-BE49-F238E27FC236}">
                <a16:creationId xmlns:a16="http://schemas.microsoft.com/office/drawing/2014/main" id="{90D78B55-8D7B-46E7-89FB-F0F778B522D3}"/>
              </a:ext>
            </a:extLst>
          </p:cNvPr>
          <p:cNvSpPr/>
          <p:nvPr/>
        </p:nvSpPr>
        <p:spPr>
          <a:xfrm>
            <a:off x="3726260" y="1121829"/>
            <a:ext cx="2141928"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CAGR 2022E-2030F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By Value: </a:t>
            </a:r>
            <a:r>
              <a:rPr lang="en-US" sz="1000" b="1" i="1" dirty="0">
                <a:solidFill>
                  <a:prstClr val="black">
                    <a:lumMod val="95000"/>
                    <a:lumOff val="5000"/>
                  </a:prstClr>
                </a:solidFill>
                <a:latin typeface="Verdana" panose="020B0604030504040204" pitchFamily="34" charset="0"/>
                <a:ea typeface="Verdana" panose="020B0604030504040204" pitchFamily="34" charset="0"/>
                <a:cs typeface="Verdana" panose="020B0604030504040204" pitchFamily="34" charset="0"/>
              </a:rPr>
              <a:t>6.39</a:t>
            </a:r>
            <a:r>
              <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2" name="TextBox 11">
            <a:extLst>
              <a:ext uri="{FF2B5EF4-FFF2-40B4-BE49-F238E27FC236}">
                <a16:creationId xmlns:a16="http://schemas.microsoft.com/office/drawing/2014/main" id="{68CED87A-33AA-4FE2-9AAE-9E6A2CB175F4}"/>
              </a:ext>
            </a:extLst>
          </p:cNvPr>
          <p:cNvSpPr txBox="1"/>
          <p:nvPr/>
        </p:nvSpPr>
        <p:spPr>
          <a:xfrm>
            <a:off x="344209" y="4127881"/>
            <a:ext cx="8660354" cy="292068"/>
          </a:xfrm>
          <a:prstGeom prst="rect">
            <a:avLst/>
          </a:prstGeom>
          <a:noFill/>
        </p:spPr>
        <p:txBody>
          <a:bodyPr wrap="square" rtlCol="0">
            <a:spAutoFit/>
          </a:bodyPr>
          <a:lstStyle/>
          <a:p>
            <a:pPr lvl="0">
              <a:lnSpc>
                <a:spcPct val="150000"/>
              </a:lnSpc>
              <a:defRPr/>
            </a:pPr>
            <a:r>
              <a:rPr lang="en-IN" sz="1000" b="1" kern="0" dirty="0">
                <a:latin typeface="Verdana" panose="020B0604030504040204" pitchFamily="34" charset="0"/>
                <a:ea typeface="Verdana" panose="020B0604030504040204" pitchFamily="34" charset="0"/>
                <a:cs typeface="Verdana" panose="020B0604030504040204" pitchFamily="34" charset="0"/>
              </a:rPr>
              <a:t>Figure 6: Area and production of vegetable crops in India, 2015-16 to 2020-21</a:t>
            </a:r>
          </a:p>
        </p:txBody>
      </p:sp>
      <p:sp>
        <p:nvSpPr>
          <p:cNvPr id="13" name="TextBox 12">
            <a:extLst>
              <a:ext uri="{FF2B5EF4-FFF2-40B4-BE49-F238E27FC236}">
                <a16:creationId xmlns:a16="http://schemas.microsoft.com/office/drawing/2014/main" id="{38825A6A-DA9A-4AE7-91F6-3C7200E45FB1}"/>
              </a:ext>
            </a:extLst>
          </p:cNvPr>
          <p:cNvSpPr txBox="1"/>
          <p:nvPr/>
        </p:nvSpPr>
        <p:spPr>
          <a:xfrm>
            <a:off x="6379802" y="6424949"/>
            <a:ext cx="2522381" cy="202630"/>
          </a:xfrm>
          <a:prstGeom prst="rect">
            <a:avLst/>
          </a:prstGeom>
          <a:noFill/>
        </p:spPr>
        <p:txBody>
          <a:bodyPr wrap="square" rtlCol="0">
            <a:spAutoFit/>
          </a:bodyPr>
          <a:lstStyle/>
          <a:p>
            <a:pPr algn="r"/>
            <a:r>
              <a:rPr lang="en-IN" sz="7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rPr>
              <a:t>Source: Press Information Bureau</a:t>
            </a:r>
          </a:p>
        </p:txBody>
      </p:sp>
      <p:graphicFrame>
        <p:nvGraphicFramePr>
          <p:cNvPr id="15" name="Chart 14">
            <a:extLst>
              <a:ext uri="{FF2B5EF4-FFF2-40B4-BE49-F238E27FC236}">
                <a16:creationId xmlns:a16="http://schemas.microsoft.com/office/drawing/2014/main" id="{9E7FCE9B-2231-47B8-A1FB-5789E63FC29B}"/>
              </a:ext>
            </a:extLst>
          </p:cNvPr>
          <p:cNvGraphicFramePr/>
          <p:nvPr>
            <p:extLst>
              <p:ext uri="{D42A27DB-BD31-4B8C-83A1-F6EECF244321}">
                <p14:modId xmlns:p14="http://schemas.microsoft.com/office/powerpoint/2010/main" val="1244249597"/>
              </p:ext>
            </p:extLst>
          </p:nvPr>
        </p:nvGraphicFramePr>
        <p:xfrm>
          <a:off x="546752" y="4570965"/>
          <a:ext cx="8355431" cy="193057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35921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23088"/>
            <a:ext cx="6757670" cy="76200"/>
          </a:xfrm>
          <a:custGeom>
            <a:avLst/>
            <a:gdLst/>
            <a:ahLst/>
            <a:cxnLst/>
            <a:rect l="l" t="t" r="r" b="b"/>
            <a:pathLst>
              <a:path w="6757670" h="76200">
                <a:moveTo>
                  <a:pt x="0" y="76199"/>
                </a:moveTo>
                <a:lnTo>
                  <a:pt x="6757416" y="76199"/>
                </a:lnTo>
                <a:lnTo>
                  <a:pt x="6757416" y="0"/>
                </a:lnTo>
                <a:lnTo>
                  <a:pt x="0" y="0"/>
                </a:lnTo>
                <a:lnTo>
                  <a:pt x="0" y="76199"/>
                </a:lnTo>
                <a:close/>
              </a:path>
            </a:pathLst>
          </a:custGeom>
          <a:solidFill>
            <a:srgbClr val="D9D9D9"/>
          </a:solidFill>
        </p:spPr>
        <p:txBody>
          <a:bodyPr wrap="square" lIns="0" tIns="0" rIns="0" bIns="0" rtlCol="0"/>
          <a:lstStyle/>
          <a:p>
            <a:endParaRPr/>
          </a:p>
        </p:txBody>
      </p:sp>
      <p:sp>
        <p:nvSpPr>
          <p:cNvPr id="6" name="object 6"/>
          <p:cNvSpPr/>
          <p:nvPr/>
        </p:nvSpPr>
        <p:spPr>
          <a:xfrm>
            <a:off x="173736" y="103631"/>
            <a:ext cx="4398645" cy="466725"/>
          </a:xfrm>
          <a:custGeom>
            <a:avLst/>
            <a:gdLst/>
            <a:ahLst/>
            <a:cxnLst/>
            <a:rect l="l" t="t" r="r" b="b"/>
            <a:pathLst>
              <a:path w="4398645" h="466725">
                <a:moveTo>
                  <a:pt x="4398264" y="0"/>
                </a:moveTo>
                <a:lnTo>
                  <a:pt x="0" y="0"/>
                </a:lnTo>
                <a:lnTo>
                  <a:pt x="0" y="466344"/>
                </a:lnTo>
                <a:lnTo>
                  <a:pt x="4398264" y="466344"/>
                </a:lnTo>
                <a:lnTo>
                  <a:pt x="4398264" y="0"/>
                </a:lnTo>
                <a:close/>
              </a:path>
            </a:pathLst>
          </a:custGeom>
          <a:solidFill>
            <a:srgbClr val="D9D9D9"/>
          </a:solidFill>
        </p:spPr>
        <p:txBody>
          <a:bodyPr wrap="square" lIns="0" tIns="0" rIns="0" bIns="0" rtlCol="0"/>
          <a:lstStyle/>
          <a:p>
            <a:endParaRPr/>
          </a:p>
        </p:txBody>
      </p:sp>
      <p:sp>
        <p:nvSpPr>
          <p:cNvPr id="7" name="object 7"/>
          <p:cNvSpPr/>
          <p:nvPr/>
        </p:nvSpPr>
        <p:spPr>
          <a:xfrm>
            <a:off x="0" y="6681215"/>
            <a:ext cx="9144000" cy="177165"/>
          </a:xfrm>
          <a:custGeom>
            <a:avLst/>
            <a:gdLst/>
            <a:ahLst/>
            <a:cxnLst/>
            <a:rect l="l" t="t" r="r" b="b"/>
            <a:pathLst>
              <a:path w="9144000" h="177165">
                <a:moveTo>
                  <a:pt x="9144000" y="0"/>
                </a:moveTo>
                <a:lnTo>
                  <a:pt x="0" y="0"/>
                </a:lnTo>
                <a:lnTo>
                  <a:pt x="0" y="176784"/>
                </a:lnTo>
                <a:lnTo>
                  <a:pt x="9144000" y="176784"/>
                </a:lnTo>
                <a:lnTo>
                  <a:pt x="9144000" y="0"/>
                </a:lnTo>
                <a:close/>
              </a:path>
            </a:pathLst>
          </a:custGeom>
          <a:solidFill>
            <a:srgbClr val="071C2C"/>
          </a:solidFill>
        </p:spPr>
        <p:txBody>
          <a:bodyPr wrap="square" lIns="0" tIns="0" rIns="0" bIns="0" rtlCol="0"/>
          <a:lstStyle/>
          <a:p>
            <a:endParaRPr/>
          </a:p>
        </p:txBody>
      </p:sp>
      <p:sp>
        <p:nvSpPr>
          <p:cNvPr id="8" name="object 8"/>
          <p:cNvSpPr txBox="1">
            <a:spLocks noGrp="1"/>
          </p:cNvSpPr>
          <p:nvPr>
            <p:ph type="title"/>
          </p:nvPr>
        </p:nvSpPr>
        <p:spPr>
          <a:xfrm>
            <a:off x="452424" y="198501"/>
            <a:ext cx="3967176" cy="244939"/>
          </a:xfrm>
          <a:prstGeom prst="rect">
            <a:avLst/>
          </a:prstGeom>
        </p:spPr>
        <p:txBody>
          <a:bodyPr vert="horz" wrap="square" lIns="0" tIns="13970" rIns="0" bIns="0" rtlCol="0">
            <a:spAutoFit/>
          </a:bodyPr>
          <a:lstStyle/>
          <a:p>
            <a:pPr marL="12700">
              <a:lnSpc>
                <a:spcPct val="100000"/>
              </a:lnSpc>
              <a:spcBef>
                <a:spcPts val="110"/>
              </a:spcBef>
            </a:pPr>
            <a:r>
              <a:rPr lang="en-US" sz="1500" spc="5" dirty="0">
                <a:solidFill>
                  <a:srgbClr val="0D0D0D"/>
                </a:solidFill>
              </a:rPr>
              <a:t>Target Market</a:t>
            </a:r>
            <a:r>
              <a:rPr sz="1500" dirty="0">
                <a:solidFill>
                  <a:srgbClr val="0D0D0D"/>
                </a:solidFill>
              </a:rPr>
              <a:t>:</a:t>
            </a:r>
            <a:r>
              <a:rPr sz="1500" spc="-15" dirty="0">
                <a:solidFill>
                  <a:srgbClr val="0D0D0D"/>
                </a:solidFill>
              </a:rPr>
              <a:t> </a:t>
            </a:r>
            <a:r>
              <a:rPr lang="en-IN" sz="1500" spc="-15" dirty="0">
                <a:solidFill>
                  <a:srgbClr val="0D0D0D"/>
                </a:solidFill>
              </a:rPr>
              <a:t>WSF</a:t>
            </a:r>
            <a:endParaRPr sz="1500" dirty="0"/>
          </a:p>
        </p:txBody>
      </p:sp>
      <p:grpSp>
        <p:nvGrpSpPr>
          <p:cNvPr id="9" name="object 9"/>
          <p:cNvGrpSpPr/>
          <p:nvPr/>
        </p:nvGrpSpPr>
        <p:grpSpPr>
          <a:xfrm>
            <a:off x="0" y="666983"/>
            <a:ext cx="8680956" cy="1546170"/>
            <a:chOff x="0" y="908302"/>
            <a:chExt cx="8680956" cy="1650493"/>
          </a:xfrm>
        </p:grpSpPr>
        <p:sp>
          <p:nvSpPr>
            <p:cNvPr id="11" name="object 11"/>
            <p:cNvSpPr/>
            <p:nvPr/>
          </p:nvSpPr>
          <p:spPr>
            <a:xfrm>
              <a:off x="0" y="1369080"/>
              <a:ext cx="320040" cy="853440"/>
            </a:xfrm>
            <a:custGeom>
              <a:avLst/>
              <a:gdLst/>
              <a:ahLst/>
              <a:cxnLst/>
              <a:rect l="l" t="t" r="r" b="b"/>
              <a:pathLst>
                <a:path w="320040" h="853439">
                  <a:moveTo>
                    <a:pt x="320040" y="0"/>
                  </a:moveTo>
                  <a:lnTo>
                    <a:pt x="0" y="0"/>
                  </a:lnTo>
                  <a:lnTo>
                    <a:pt x="0" y="853439"/>
                  </a:lnTo>
                  <a:lnTo>
                    <a:pt x="320040" y="853439"/>
                  </a:lnTo>
                  <a:lnTo>
                    <a:pt x="320040" y="0"/>
                  </a:lnTo>
                  <a:close/>
                </a:path>
              </a:pathLst>
            </a:custGeom>
            <a:solidFill>
              <a:srgbClr val="ACB8C9"/>
            </a:solidFill>
          </p:spPr>
          <p:txBody>
            <a:bodyPr wrap="square" lIns="0" tIns="0" rIns="0" bIns="0" rtlCol="0"/>
            <a:lstStyle/>
            <a:p>
              <a:endParaRPr/>
            </a:p>
          </p:txBody>
        </p:sp>
        <p:sp>
          <p:nvSpPr>
            <p:cNvPr id="10" name="object 10"/>
            <p:cNvSpPr/>
            <p:nvPr/>
          </p:nvSpPr>
          <p:spPr>
            <a:xfrm>
              <a:off x="109727" y="908302"/>
              <a:ext cx="8571229" cy="1650493"/>
            </a:xfrm>
            <a:custGeom>
              <a:avLst/>
              <a:gdLst/>
              <a:ahLst/>
              <a:cxnLst/>
              <a:rect l="l" t="t" r="r" b="b"/>
              <a:pathLst>
                <a:path w="8525510" h="1179830">
                  <a:moveTo>
                    <a:pt x="8525256" y="0"/>
                  </a:moveTo>
                  <a:lnTo>
                    <a:pt x="0" y="0"/>
                  </a:lnTo>
                  <a:lnTo>
                    <a:pt x="0" y="1179576"/>
                  </a:lnTo>
                  <a:lnTo>
                    <a:pt x="8525256" y="1179576"/>
                  </a:lnTo>
                  <a:lnTo>
                    <a:pt x="8525256" y="0"/>
                  </a:lnTo>
                  <a:close/>
                </a:path>
              </a:pathLst>
            </a:custGeom>
            <a:solidFill>
              <a:srgbClr val="333E50"/>
            </a:solidFill>
          </p:spPr>
          <p:txBody>
            <a:bodyPr wrap="square" lIns="0" tIns="0" rIns="0" bIns="0" rtlCol="0"/>
            <a:lstStyle/>
            <a:p>
              <a:endParaRPr/>
            </a:p>
          </p:txBody>
        </p:sp>
      </p:grpSp>
      <p:sp>
        <p:nvSpPr>
          <p:cNvPr id="12" name="object 12"/>
          <p:cNvSpPr txBox="1"/>
          <p:nvPr/>
        </p:nvSpPr>
        <p:spPr>
          <a:xfrm>
            <a:off x="173735" y="640651"/>
            <a:ext cx="8418575" cy="953787"/>
          </a:xfrm>
          <a:prstGeom prst="rect">
            <a:avLst/>
          </a:prstGeom>
        </p:spPr>
        <p:txBody>
          <a:bodyPr vert="horz" wrap="square" lIns="0" tIns="13970" rIns="0" bIns="0" rtlCol="0">
            <a:spAutoFit/>
          </a:bodyPr>
          <a:lstStyle/>
          <a:p>
            <a:pPr marL="12700" marR="5080" algn="just">
              <a:lnSpc>
                <a:spcPct val="99200"/>
              </a:lnSpc>
              <a:spcBef>
                <a:spcPts val="110"/>
              </a:spcBef>
            </a:pPr>
            <a:r>
              <a:rPr lang="en-US" sz="1200" spc="-5" dirty="0">
                <a:solidFill>
                  <a:srgbClr val="FFFFFF"/>
                </a:solidFill>
                <a:latin typeface="Arial MT"/>
                <a:cs typeface="Arial MT"/>
              </a:rPr>
              <a:t>WSF (Water Soluble Fertilizers) are fertilizers that are completely soluble in the water and are readily available for absorption by plants. They are easy to apply with minimum efforts such as Foliar Spray and Fertigation avoiding evaporation, leaching or water-runoff especially for hydroponics and drip irrigation method-based farming</a:t>
            </a:r>
          </a:p>
          <a:p>
            <a:pPr marL="12700" marR="5080" algn="just">
              <a:lnSpc>
                <a:spcPct val="99200"/>
              </a:lnSpc>
              <a:spcBef>
                <a:spcPts val="110"/>
              </a:spcBef>
            </a:pPr>
            <a:endParaRPr lang="en-US" sz="1200" spc="-5" dirty="0">
              <a:solidFill>
                <a:srgbClr val="FFFFFF"/>
              </a:solidFill>
              <a:latin typeface="Arial MT"/>
              <a:cs typeface="Arial MT"/>
            </a:endParaRPr>
          </a:p>
          <a:p>
            <a:pPr marL="12700" marR="5080" algn="just">
              <a:lnSpc>
                <a:spcPct val="99200"/>
              </a:lnSpc>
              <a:spcBef>
                <a:spcPts val="110"/>
              </a:spcBef>
            </a:pPr>
            <a:r>
              <a:rPr lang="en-US" sz="1200" spc="-5" dirty="0">
                <a:solidFill>
                  <a:srgbClr val="FFFFFF"/>
                </a:solidFill>
                <a:latin typeface="Arial MT"/>
              </a:rPr>
              <a:t>Key end uses of WSF include </a:t>
            </a:r>
            <a:r>
              <a:rPr lang="en-US" sz="1200" spc="-5" dirty="0">
                <a:solidFill>
                  <a:srgbClr val="FFFFFF"/>
                </a:solidFill>
                <a:latin typeface="Arial MT"/>
                <a:cs typeface="Arial MT"/>
              </a:rPr>
              <a:t>foliage crops, field &amp; cash crops, fruits &amp; vegetables, gardening &amp; horticulture</a:t>
            </a:r>
            <a:endParaRPr lang="en-US" sz="1200" spc="-5" dirty="0">
              <a:solidFill>
                <a:srgbClr val="FFFFFF"/>
              </a:solidFill>
              <a:latin typeface="Arial MT"/>
            </a:endParaRPr>
          </a:p>
        </p:txBody>
      </p:sp>
      <p:sp>
        <p:nvSpPr>
          <p:cNvPr id="13" name="object 13"/>
          <p:cNvSpPr txBox="1"/>
          <p:nvPr/>
        </p:nvSpPr>
        <p:spPr>
          <a:xfrm>
            <a:off x="7141211" y="2656413"/>
            <a:ext cx="1774189" cy="2785378"/>
          </a:xfrm>
          <a:prstGeom prst="rect">
            <a:avLst/>
          </a:prstGeom>
          <a:ln w="18288">
            <a:solidFill>
              <a:srgbClr val="333E50"/>
            </a:solidFill>
          </a:ln>
        </p:spPr>
        <p:txBody>
          <a:bodyPr vert="horz" wrap="square" lIns="0" tIns="0" rIns="0" bIns="0" rtlCol="0">
            <a:spAutoFit/>
          </a:bodyPr>
          <a:lstStyle/>
          <a:p>
            <a:pPr>
              <a:lnSpc>
                <a:spcPct val="100000"/>
              </a:lnSpc>
            </a:pPr>
            <a:endParaRPr sz="1100" dirty="0">
              <a:latin typeface="Times New Roman"/>
              <a:cs typeface="Times New Roman"/>
            </a:endParaRPr>
          </a:p>
          <a:p>
            <a:pPr>
              <a:lnSpc>
                <a:spcPct val="100000"/>
              </a:lnSpc>
            </a:pPr>
            <a:endParaRPr sz="1100" dirty="0">
              <a:latin typeface="Times New Roman"/>
              <a:cs typeface="Times New Roman"/>
            </a:endParaRPr>
          </a:p>
          <a:p>
            <a:pPr>
              <a:lnSpc>
                <a:spcPct val="100000"/>
              </a:lnSpc>
            </a:pPr>
            <a:endParaRPr sz="1100" dirty="0">
              <a:latin typeface="Times New Roman"/>
              <a:cs typeface="Times New Roman"/>
            </a:endParaRPr>
          </a:p>
          <a:p>
            <a:pPr algn="ctr">
              <a:spcBef>
                <a:spcPts val="1080"/>
              </a:spcBef>
            </a:pPr>
            <a:r>
              <a:rPr lang="en-IN" sz="900" b="1" spc="5" dirty="0">
                <a:solidFill>
                  <a:srgbClr val="3A3838"/>
                </a:solidFill>
                <a:latin typeface="Verdana"/>
              </a:rPr>
              <a:t>Base Year</a:t>
            </a:r>
          </a:p>
          <a:p>
            <a:pPr marL="2540" algn="ctr">
              <a:spcBef>
                <a:spcPts val="975"/>
              </a:spcBef>
            </a:pPr>
            <a:r>
              <a:rPr lang="en-IN" sz="1050" b="1" spc="-10" dirty="0">
                <a:solidFill>
                  <a:srgbClr val="1E5C60"/>
                </a:solidFill>
                <a:latin typeface="Verdana"/>
              </a:rPr>
              <a:t>2017-2020</a:t>
            </a:r>
            <a:endParaRPr lang="en-IN" sz="1500" dirty="0">
              <a:latin typeface="Times New Roman"/>
              <a:cs typeface="Times New Roman"/>
            </a:endParaRPr>
          </a:p>
          <a:p>
            <a:pPr algn="ctr">
              <a:lnSpc>
                <a:spcPct val="100000"/>
              </a:lnSpc>
              <a:spcBef>
                <a:spcPts val="1080"/>
              </a:spcBef>
            </a:pPr>
            <a:r>
              <a:rPr sz="900" b="1" spc="5" dirty="0">
                <a:solidFill>
                  <a:srgbClr val="3A3838"/>
                </a:solidFill>
                <a:latin typeface="Verdana"/>
                <a:cs typeface="Verdana"/>
              </a:rPr>
              <a:t>Base</a:t>
            </a:r>
            <a:r>
              <a:rPr sz="900" b="1" spc="-65" dirty="0">
                <a:solidFill>
                  <a:srgbClr val="3A3838"/>
                </a:solidFill>
                <a:latin typeface="Verdana"/>
                <a:cs typeface="Verdana"/>
              </a:rPr>
              <a:t> </a:t>
            </a:r>
            <a:r>
              <a:rPr sz="900" b="1" dirty="0">
                <a:solidFill>
                  <a:srgbClr val="3A3838"/>
                </a:solidFill>
                <a:latin typeface="Verdana"/>
                <a:cs typeface="Verdana"/>
              </a:rPr>
              <a:t>Year</a:t>
            </a:r>
            <a:endParaRPr sz="900" dirty="0">
              <a:latin typeface="Verdana"/>
              <a:cs typeface="Verdana"/>
            </a:endParaRPr>
          </a:p>
          <a:p>
            <a:pPr marL="2540" algn="ctr">
              <a:lnSpc>
                <a:spcPct val="100000"/>
              </a:lnSpc>
              <a:spcBef>
                <a:spcPts val="975"/>
              </a:spcBef>
            </a:pPr>
            <a:r>
              <a:rPr sz="1050" b="1" spc="-10" dirty="0">
                <a:solidFill>
                  <a:srgbClr val="1E5C60"/>
                </a:solidFill>
                <a:latin typeface="Verdana"/>
                <a:cs typeface="Verdana"/>
              </a:rPr>
              <a:t>20</a:t>
            </a:r>
            <a:r>
              <a:rPr lang="en-US" sz="1050" b="1" spc="-10" dirty="0">
                <a:solidFill>
                  <a:srgbClr val="1E5C60"/>
                </a:solidFill>
                <a:latin typeface="Verdana"/>
                <a:cs typeface="Verdana"/>
              </a:rPr>
              <a:t>21</a:t>
            </a:r>
            <a:endParaRPr sz="1050" dirty="0">
              <a:latin typeface="Verdana"/>
              <a:cs typeface="Verdana"/>
            </a:endParaRPr>
          </a:p>
          <a:p>
            <a:pPr algn="ctr">
              <a:lnSpc>
                <a:spcPct val="100000"/>
              </a:lnSpc>
              <a:spcBef>
                <a:spcPts val="1100"/>
              </a:spcBef>
            </a:pPr>
            <a:r>
              <a:rPr sz="900" b="1" dirty="0">
                <a:solidFill>
                  <a:srgbClr val="3A3838"/>
                </a:solidFill>
                <a:latin typeface="Verdana"/>
                <a:cs typeface="Verdana"/>
              </a:rPr>
              <a:t>Estimated</a:t>
            </a:r>
            <a:r>
              <a:rPr sz="900" b="1" spc="-65" dirty="0">
                <a:solidFill>
                  <a:srgbClr val="3A3838"/>
                </a:solidFill>
                <a:latin typeface="Verdana"/>
                <a:cs typeface="Verdana"/>
              </a:rPr>
              <a:t> </a:t>
            </a:r>
            <a:r>
              <a:rPr sz="900" b="1" dirty="0">
                <a:solidFill>
                  <a:srgbClr val="3A3838"/>
                </a:solidFill>
                <a:latin typeface="Verdana"/>
                <a:cs typeface="Verdana"/>
              </a:rPr>
              <a:t>Year</a:t>
            </a:r>
            <a:endParaRPr sz="900" dirty="0">
              <a:latin typeface="Verdana"/>
              <a:cs typeface="Verdana"/>
            </a:endParaRPr>
          </a:p>
          <a:p>
            <a:pPr marL="2540" algn="ctr">
              <a:lnSpc>
                <a:spcPct val="100000"/>
              </a:lnSpc>
              <a:spcBef>
                <a:spcPts val="955"/>
              </a:spcBef>
            </a:pPr>
            <a:r>
              <a:rPr sz="1050" b="1" spc="-10" dirty="0">
                <a:solidFill>
                  <a:srgbClr val="1E5C60"/>
                </a:solidFill>
                <a:latin typeface="Verdana"/>
                <a:cs typeface="Verdana"/>
              </a:rPr>
              <a:t>202</a:t>
            </a:r>
            <a:r>
              <a:rPr lang="en-US" sz="1050" b="1" spc="-10" dirty="0">
                <a:solidFill>
                  <a:srgbClr val="1E5C60"/>
                </a:solidFill>
                <a:latin typeface="Verdana"/>
                <a:cs typeface="Verdana"/>
              </a:rPr>
              <a:t>2</a:t>
            </a:r>
            <a:endParaRPr sz="1050" dirty="0">
              <a:latin typeface="Verdana"/>
              <a:cs typeface="Verdana"/>
            </a:endParaRPr>
          </a:p>
          <a:p>
            <a:pPr algn="ctr">
              <a:lnSpc>
                <a:spcPct val="100000"/>
              </a:lnSpc>
              <a:spcBef>
                <a:spcPts val="1100"/>
              </a:spcBef>
            </a:pPr>
            <a:r>
              <a:rPr sz="900" b="1" spc="5" dirty="0">
                <a:solidFill>
                  <a:srgbClr val="3A3838"/>
                </a:solidFill>
                <a:latin typeface="Verdana"/>
                <a:cs typeface="Verdana"/>
              </a:rPr>
              <a:t>F</a:t>
            </a:r>
            <a:r>
              <a:rPr sz="900" b="1" dirty="0">
                <a:solidFill>
                  <a:srgbClr val="3A3838"/>
                </a:solidFill>
                <a:latin typeface="Verdana"/>
                <a:cs typeface="Verdana"/>
              </a:rPr>
              <a:t>or</a:t>
            </a:r>
            <a:r>
              <a:rPr sz="900" b="1" spc="-5" dirty="0">
                <a:solidFill>
                  <a:srgbClr val="3A3838"/>
                </a:solidFill>
                <a:latin typeface="Verdana"/>
                <a:cs typeface="Verdana"/>
              </a:rPr>
              <a:t>e</a:t>
            </a:r>
            <a:r>
              <a:rPr sz="900" b="1" spc="-10" dirty="0">
                <a:solidFill>
                  <a:srgbClr val="3A3838"/>
                </a:solidFill>
                <a:latin typeface="Verdana"/>
                <a:cs typeface="Verdana"/>
              </a:rPr>
              <a:t>ca</a:t>
            </a:r>
            <a:r>
              <a:rPr sz="900" b="1" spc="10" dirty="0">
                <a:solidFill>
                  <a:srgbClr val="3A3838"/>
                </a:solidFill>
                <a:latin typeface="Verdana"/>
                <a:cs typeface="Verdana"/>
              </a:rPr>
              <a:t>s</a:t>
            </a:r>
            <a:r>
              <a:rPr sz="900" b="1" spc="5" dirty="0">
                <a:solidFill>
                  <a:srgbClr val="3A3838"/>
                </a:solidFill>
                <a:latin typeface="Verdana"/>
                <a:cs typeface="Verdana"/>
              </a:rPr>
              <a:t>t</a:t>
            </a:r>
            <a:r>
              <a:rPr sz="900" b="1" spc="-55" dirty="0">
                <a:solidFill>
                  <a:srgbClr val="3A3838"/>
                </a:solidFill>
                <a:latin typeface="Verdana"/>
                <a:cs typeface="Verdana"/>
              </a:rPr>
              <a:t> </a:t>
            </a:r>
            <a:r>
              <a:rPr sz="900" b="1" spc="10" dirty="0">
                <a:solidFill>
                  <a:srgbClr val="3A3838"/>
                </a:solidFill>
                <a:latin typeface="Verdana"/>
                <a:cs typeface="Verdana"/>
              </a:rPr>
              <a:t>P</a:t>
            </a:r>
            <a:r>
              <a:rPr sz="900" b="1" spc="-5" dirty="0">
                <a:solidFill>
                  <a:srgbClr val="3A3838"/>
                </a:solidFill>
                <a:latin typeface="Verdana"/>
                <a:cs typeface="Verdana"/>
              </a:rPr>
              <a:t>e</a:t>
            </a:r>
            <a:r>
              <a:rPr sz="900" b="1" dirty="0">
                <a:solidFill>
                  <a:srgbClr val="3A3838"/>
                </a:solidFill>
                <a:latin typeface="Verdana"/>
                <a:cs typeface="Verdana"/>
              </a:rPr>
              <a:t>rio</a:t>
            </a:r>
            <a:r>
              <a:rPr sz="900" b="1" spc="10" dirty="0">
                <a:solidFill>
                  <a:srgbClr val="3A3838"/>
                </a:solidFill>
                <a:latin typeface="Verdana"/>
                <a:cs typeface="Verdana"/>
              </a:rPr>
              <a:t>d</a:t>
            </a:r>
            <a:endParaRPr sz="900" dirty="0">
              <a:latin typeface="Verdana"/>
              <a:cs typeface="Verdana"/>
            </a:endParaRPr>
          </a:p>
          <a:p>
            <a:pPr marL="2540" algn="ctr">
              <a:lnSpc>
                <a:spcPct val="100000"/>
              </a:lnSpc>
              <a:spcBef>
                <a:spcPts val="980"/>
              </a:spcBef>
            </a:pPr>
            <a:r>
              <a:rPr sz="1050" b="1" spc="-5" dirty="0">
                <a:solidFill>
                  <a:srgbClr val="1E5C60"/>
                </a:solidFill>
                <a:latin typeface="Verdana"/>
                <a:cs typeface="Verdana"/>
              </a:rPr>
              <a:t>202</a:t>
            </a:r>
            <a:r>
              <a:rPr lang="en-US" sz="1050" b="1" spc="-5" dirty="0">
                <a:solidFill>
                  <a:srgbClr val="1E5C60"/>
                </a:solidFill>
                <a:latin typeface="Verdana"/>
                <a:cs typeface="Verdana"/>
              </a:rPr>
              <a:t>3</a:t>
            </a:r>
            <a:r>
              <a:rPr sz="1050" b="1" spc="-10" dirty="0">
                <a:solidFill>
                  <a:srgbClr val="1E5C60"/>
                </a:solidFill>
                <a:latin typeface="Verdana"/>
                <a:cs typeface="Verdana"/>
              </a:rPr>
              <a:t> </a:t>
            </a:r>
            <a:r>
              <a:rPr sz="1050" b="1" dirty="0">
                <a:solidFill>
                  <a:srgbClr val="1E5C60"/>
                </a:solidFill>
                <a:latin typeface="Verdana"/>
                <a:cs typeface="Verdana"/>
              </a:rPr>
              <a:t>–</a:t>
            </a:r>
            <a:r>
              <a:rPr sz="1050" b="1" spc="-35" dirty="0">
                <a:solidFill>
                  <a:srgbClr val="1E5C60"/>
                </a:solidFill>
                <a:latin typeface="Verdana"/>
                <a:cs typeface="Verdana"/>
              </a:rPr>
              <a:t> </a:t>
            </a:r>
            <a:r>
              <a:rPr sz="1050" b="1" spc="-10" dirty="0">
                <a:solidFill>
                  <a:srgbClr val="1E5C60"/>
                </a:solidFill>
                <a:latin typeface="Verdana"/>
                <a:cs typeface="Verdana"/>
              </a:rPr>
              <a:t>20</a:t>
            </a:r>
            <a:r>
              <a:rPr lang="en-US" sz="1050" b="1" spc="-10" dirty="0">
                <a:solidFill>
                  <a:srgbClr val="1E5C60"/>
                </a:solidFill>
                <a:latin typeface="Verdana"/>
                <a:cs typeface="Verdana"/>
              </a:rPr>
              <a:t>35</a:t>
            </a:r>
            <a:endParaRPr sz="1050" dirty="0">
              <a:latin typeface="Verdana"/>
              <a:cs typeface="Verdana"/>
            </a:endParaRPr>
          </a:p>
        </p:txBody>
      </p:sp>
      <p:sp>
        <p:nvSpPr>
          <p:cNvPr id="14" name="object 14"/>
          <p:cNvSpPr txBox="1"/>
          <p:nvPr/>
        </p:nvSpPr>
        <p:spPr>
          <a:xfrm>
            <a:off x="7461250" y="2743200"/>
            <a:ext cx="1073150" cy="360045"/>
          </a:xfrm>
          <a:prstGeom prst="rect">
            <a:avLst/>
          </a:prstGeom>
          <a:solidFill>
            <a:srgbClr val="333E50"/>
          </a:solidFill>
        </p:spPr>
        <p:txBody>
          <a:bodyPr vert="horz" wrap="square" lIns="0" tIns="88265" rIns="0" bIns="0" rtlCol="0">
            <a:spAutoFit/>
          </a:bodyPr>
          <a:lstStyle/>
          <a:p>
            <a:pPr marL="208915">
              <a:lnSpc>
                <a:spcPct val="100000"/>
              </a:lnSpc>
              <a:spcBef>
                <a:spcPts val="695"/>
              </a:spcBef>
            </a:pPr>
            <a:r>
              <a:rPr sz="1100" b="1" dirty="0">
                <a:solidFill>
                  <a:srgbClr val="FFFFFF"/>
                </a:solidFill>
                <a:latin typeface="Calibri"/>
                <a:cs typeface="Calibri"/>
              </a:rPr>
              <a:t>Year</a:t>
            </a:r>
            <a:r>
              <a:rPr sz="1100" b="1" spc="-50" dirty="0">
                <a:solidFill>
                  <a:srgbClr val="FFFFFF"/>
                </a:solidFill>
                <a:latin typeface="Calibri"/>
                <a:cs typeface="Calibri"/>
              </a:rPr>
              <a:t> </a:t>
            </a:r>
            <a:r>
              <a:rPr sz="1100" b="1" dirty="0">
                <a:solidFill>
                  <a:srgbClr val="FFFFFF"/>
                </a:solidFill>
                <a:latin typeface="Calibri"/>
                <a:cs typeface="Calibri"/>
              </a:rPr>
              <a:t>Range</a:t>
            </a:r>
            <a:endParaRPr sz="1100">
              <a:latin typeface="Calibri"/>
              <a:cs typeface="Calibri"/>
            </a:endParaRPr>
          </a:p>
        </p:txBody>
      </p:sp>
      <p:grpSp>
        <p:nvGrpSpPr>
          <p:cNvPr id="15" name="object 15"/>
          <p:cNvGrpSpPr/>
          <p:nvPr/>
        </p:nvGrpSpPr>
        <p:grpSpPr>
          <a:xfrm>
            <a:off x="320040" y="2313464"/>
            <a:ext cx="6586728" cy="4184133"/>
            <a:chOff x="0" y="2680895"/>
            <a:chExt cx="6626859" cy="3592143"/>
          </a:xfrm>
        </p:grpSpPr>
        <p:sp>
          <p:nvSpPr>
            <p:cNvPr id="16" name="object 16"/>
            <p:cNvSpPr/>
            <p:nvPr/>
          </p:nvSpPr>
          <p:spPr>
            <a:xfrm>
              <a:off x="0" y="2770098"/>
              <a:ext cx="6626859" cy="3502940"/>
            </a:xfrm>
            <a:custGeom>
              <a:avLst/>
              <a:gdLst/>
              <a:ahLst/>
              <a:cxnLst/>
              <a:rect l="l" t="t" r="r" b="b"/>
              <a:pathLst>
                <a:path w="6626859" h="3450590">
                  <a:moveTo>
                    <a:pt x="6626352" y="0"/>
                  </a:moveTo>
                  <a:lnTo>
                    <a:pt x="0" y="0"/>
                  </a:lnTo>
                  <a:lnTo>
                    <a:pt x="0" y="3450336"/>
                  </a:lnTo>
                  <a:lnTo>
                    <a:pt x="6626352" y="3450336"/>
                  </a:lnTo>
                  <a:lnTo>
                    <a:pt x="6626352" y="0"/>
                  </a:lnTo>
                  <a:close/>
                </a:path>
              </a:pathLst>
            </a:custGeom>
            <a:solidFill>
              <a:schemeClr val="bg2"/>
            </a:solidFill>
          </p:spPr>
          <p:txBody>
            <a:bodyPr wrap="square" lIns="0" tIns="0" rIns="0" bIns="0" rtlCol="0"/>
            <a:lstStyle/>
            <a:p>
              <a:endParaRPr/>
            </a:p>
          </p:txBody>
        </p:sp>
        <p:sp>
          <p:nvSpPr>
            <p:cNvPr id="17" name="object 17"/>
            <p:cNvSpPr/>
            <p:nvPr/>
          </p:nvSpPr>
          <p:spPr>
            <a:xfrm>
              <a:off x="2396120" y="2680895"/>
              <a:ext cx="2280285" cy="368935"/>
            </a:xfrm>
            <a:custGeom>
              <a:avLst/>
              <a:gdLst/>
              <a:ahLst/>
              <a:cxnLst/>
              <a:rect l="l" t="t" r="r" b="b"/>
              <a:pathLst>
                <a:path w="2280285" h="368935">
                  <a:moveTo>
                    <a:pt x="2279904" y="0"/>
                  </a:moveTo>
                  <a:lnTo>
                    <a:pt x="0" y="0"/>
                  </a:lnTo>
                  <a:lnTo>
                    <a:pt x="0" y="368808"/>
                  </a:lnTo>
                  <a:lnTo>
                    <a:pt x="2279904" y="368808"/>
                  </a:lnTo>
                  <a:lnTo>
                    <a:pt x="2279904" y="0"/>
                  </a:lnTo>
                  <a:close/>
                </a:path>
              </a:pathLst>
            </a:custGeom>
            <a:solidFill>
              <a:srgbClr val="8496AF"/>
            </a:solidFill>
          </p:spPr>
          <p:txBody>
            <a:bodyPr wrap="square" lIns="0" tIns="0" rIns="0" bIns="0" rtlCol="0"/>
            <a:lstStyle/>
            <a:p>
              <a:endParaRPr/>
            </a:p>
          </p:txBody>
        </p:sp>
      </p:grpSp>
      <p:sp>
        <p:nvSpPr>
          <p:cNvPr id="18" name="object 18"/>
          <p:cNvSpPr txBox="1"/>
          <p:nvPr/>
        </p:nvSpPr>
        <p:spPr>
          <a:xfrm>
            <a:off x="3032125" y="2371118"/>
            <a:ext cx="1616075" cy="238125"/>
          </a:xfrm>
          <a:prstGeom prst="rect">
            <a:avLst/>
          </a:prstGeom>
        </p:spPr>
        <p:txBody>
          <a:bodyPr vert="horz" wrap="square" lIns="0" tIns="11430" rIns="0" bIns="0" rtlCol="0">
            <a:spAutoFit/>
          </a:bodyPr>
          <a:lstStyle/>
          <a:p>
            <a:pPr marL="12700">
              <a:lnSpc>
                <a:spcPct val="100000"/>
              </a:lnSpc>
              <a:spcBef>
                <a:spcPts val="90"/>
              </a:spcBef>
            </a:pPr>
            <a:r>
              <a:rPr sz="1400" b="1" spc="-10" dirty="0">
                <a:solidFill>
                  <a:srgbClr val="FFFFFF"/>
                </a:solidFill>
                <a:latin typeface="Calibri"/>
                <a:cs typeface="Calibri"/>
              </a:rPr>
              <a:t>Market</a:t>
            </a:r>
            <a:r>
              <a:rPr sz="1400" b="1" spc="-65" dirty="0">
                <a:solidFill>
                  <a:srgbClr val="FFFFFF"/>
                </a:solidFill>
                <a:latin typeface="Calibri"/>
                <a:cs typeface="Calibri"/>
              </a:rPr>
              <a:t> </a:t>
            </a:r>
            <a:r>
              <a:rPr sz="1400" b="1" spc="-15" dirty="0">
                <a:solidFill>
                  <a:srgbClr val="FFFFFF"/>
                </a:solidFill>
                <a:latin typeface="Calibri"/>
                <a:cs typeface="Calibri"/>
              </a:rPr>
              <a:t>Segmentation</a:t>
            </a:r>
            <a:endParaRPr sz="1400" dirty="0">
              <a:latin typeface="Calibri"/>
              <a:cs typeface="Calibri"/>
            </a:endParaRPr>
          </a:p>
        </p:txBody>
      </p:sp>
      <p:sp>
        <p:nvSpPr>
          <p:cNvPr id="25" name="object 25"/>
          <p:cNvSpPr txBox="1"/>
          <p:nvPr/>
        </p:nvSpPr>
        <p:spPr>
          <a:xfrm>
            <a:off x="8849868" y="6703034"/>
            <a:ext cx="147955" cy="166370"/>
          </a:xfrm>
          <a:prstGeom prst="rect">
            <a:avLst/>
          </a:prstGeom>
        </p:spPr>
        <p:txBody>
          <a:bodyPr vert="horz" wrap="square" lIns="0" tIns="0" rIns="0" bIns="0" rtlCol="0">
            <a:spAutoFit/>
          </a:bodyPr>
          <a:lstStyle/>
          <a:p>
            <a:pPr marL="38100">
              <a:lnSpc>
                <a:spcPts val="1150"/>
              </a:lnSpc>
            </a:pPr>
            <a:fld id="{81D60167-4931-47E6-BA6A-407CBD079E47}" type="slidenum">
              <a:rPr sz="1100" b="1" dirty="0">
                <a:solidFill>
                  <a:srgbClr val="FFFFFF"/>
                </a:solidFill>
                <a:latin typeface="Calibri"/>
                <a:cs typeface="Calibri"/>
              </a:rPr>
              <a:t>2</a:t>
            </a:fld>
            <a:endParaRPr sz="1100">
              <a:latin typeface="Calibri"/>
              <a:cs typeface="Calibri"/>
            </a:endParaRPr>
          </a:p>
        </p:txBody>
      </p:sp>
      <p:sp>
        <p:nvSpPr>
          <p:cNvPr id="20" name="object 20"/>
          <p:cNvSpPr txBox="1"/>
          <p:nvPr/>
        </p:nvSpPr>
        <p:spPr>
          <a:xfrm>
            <a:off x="5486400" y="2831670"/>
            <a:ext cx="1271270" cy="1269578"/>
          </a:xfrm>
          <a:prstGeom prst="rect">
            <a:avLst/>
          </a:prstGeom>
        </p:spPr>
        <p:txBody>
          <a:bodyPr vert="horz" wrap="square" lIns="0" tIns="99060" rIns="0" bIns="0" rtlCol="0">
            <a:spAutoFit/>
          </a:bodyPr>
          <a:lstStyle/>
          <a:p>
            <a:pPr marL="52069" algn="ctr">
              <a:lnSpc>
                <a:spcPct val="100000"/>
              </a:lnSpc>
              <a:spcBef>
                <a:spcPts val="780"/>
              </a:spcBef>
            </a:pPr>
            <a:r>
              <a:rPr lang="en-US" sz="1000" b="1" dirty="0">
                <a:solidFill>
                  <a:srgbClr val="333E50"/>
                </a:solidFill>
                <a:latin typeface="Segoe UI"/>
                <a:cs typeface="Segoe UI"/>
              </a:rPr>
              <a:t>     India Market </a:t>
            </a:r>
            <a:r>
              <a:rPr sz="1000" b="1" dirty="0">
                <a:solidFill>
                  <a:srgbClr val="333E50"/>
                </a:solidFill>
                <a:latin typeface="Segoe UI"/>
                <a:cs typeface="Segoe UI"/>
              </a:rPr>
              <a:t>Region</a:t>
            </a:r>
            <a:r>
              <a:rPr lang="en-US" sz="1000" b="1" dirty="0">
                <a:solidFill>
                  <a:srgbClr val="333E50"/>
                </a:solidFill>
                <a:latin typeface="Segoe UI"/>
                <a:cs typeface="Segoe UI"/>
              </a:rPr>
              <a:t>s</a:t>
            </a:r>
            <a:endParaRPr sz="1000" dirty="0">
              <a:latin typeface="Segoe UI"/>
              <a:cs typeface="Segoe UI"/>
            </a:endParaRPr>
          </a:p>
          <a:p>
            <a:pPr marL="183515" lvl="1" indent="-171450">
              <a:spcBef>
                <a:spcPts val="620"/>
              </a:spcBef>
              <a:buFont typeface="Arial MT"/>
              <a:buChar char="•"/>
              <a:tabLst>
                <a:tab pos="183515" algn="l"/>
                <a:tab pos="184150" algn="l"/>
              </a:tabLst>
            </a:pPr>
            <a:r>
              <a:rPr lang="en-US" sz="900" spc="-5" dirty="0">
                <a:solidFill>
                  <a:srgbClr val="333E50"/>
                </a:solidFill>
                <a:latin typeface="Segoe UI"/>
                <a:cs typeface="Segoe UI"/>
              </a:rPr>
              <a:t>North India</a:t>
            </a:r>
          </a:p>
          <a:p>
            <a:pPr marL="183515" lvl="1" indent="-171450">
              <a:spcBef>
                <a:spcPts val="620"/>
              </a:spcBef>
              <a:buFont typeface="Arial MT"/>
              <a:buChar char="•"/>
              <a:tabLst>
                <a:tab pos="183515" algn="l"/>
                <a:tab pos="184150" algn="l"/>
              </a:tabLst>
            </a:pPr>
            <a:r>
              <a:rPr lang="en-US" sz="900" spc="-5" dirty="0">
                <a:solidFill>
                  <a:srgbClr val="333E50"/>
                </a:solidFill>
                <a:latin typeface="Segoe UI"/>
                <a:cs typeface="Segoe UI"/>
              </a:rPr>
              <a:t>South India</a:t>
            </a:r>
          </a:p>
          <a:p>
            <a:pPr marL="183515" lvl="1" indent="-171450">
              <a:spcBef>
                <a:spcPts val="620"/>
              </a:spcBef>
              <a:buFont typeface="Arial MT"/>
              <a:buChar char="•"/>
              <a:tabLst>
                <a:tab pos="183515" algn="l"/>
                <a:tab pos="184150" algn="l"/>
              </a:tabLst>
            </a:pPr>
            <a:r>
              <a:rPr lang="en-US" sz="900" spc="-5" dirty="0">
                <a:solidFill>
                  <a:srgbClr val="333E50"/>
                </a:solidFill>
                <a:latin typeface="Segoe UI"/>
                <a:cs typeface="Segoe UI"/>
              </a:rPr>
              <a:t>East India</a:t>
            </a:r>
          </a:p>
          <a:p>
            <a:pPr marL="183515" lvl="1" indent="-171450">
              <a:spcBef>
                <a:spcPts val="620"/>
              </a:spcBef>
              <a:buFont typeface="Arial MT"/>
              <a:buChar char="•"/>
              <a:tabLst>
                <a:tab pos="183515" algn="l"/>
                <a:tab pos="184150" algn="l"/>
              </a:tabLst>
            </a:pPr>
            <a:r>
              <a:rPr lang="en-US" sz="900" spc="-5" dirty="0">
                <a:solidFill>
                  <a:srgbClr val="333E50"/>
                </a:solidFill>
                <a:latin typeface="Segoe UI"/>
                <a:cs typeface="Segoe UI"/>
              </a:rPr>
              <a:t>West India</a:t>
            </a:r>
          </a:p>
        </p:txBody>
      </p:sp>
      <p:sp>
        <p:nvSpPr>
          <p:cNvPr id="23" name="object 23"/>
          <p:cNvSpPr txBox="1"/>
          <p:nvPr/>
        </p:nvSpPr>
        <p:spPr>
          <a:xfrm>
            <a:off x="2882576" y="2881094"/>
            <a:ext cx="2085549" cy="1393330"/>
          </a:xfrm>
          <a:prstGeom prst="rect">
            <a:avLst/>
          </a:prstGeom>
        </p:spPr>
        <p:txBody>
          <a:bodyPr vert="horz" wrap="square" lIns="0" tIns="13335" rIns="0" bIns="0" rtlCol="0">
            <a:spAutoFit/>
          </a:bodyPr>
          <a:lstStyle/>
          <a:p>
            <a:pPr marL="12700">
              <a:lnSpc>
                <a:spcPct val="100000"/>
              </a:lnSpc>
              <a:spcBef>
                <a:spcPts val="105"/>
              </a:spcBef>
            </a:pPr>
            <a:r>
              <a:rPr lang="en-US" sz="1000" b="1" spc="5" dirty="0">
                <a:solidFill>
                  <a:srgbClr val="333E50"/>
                </a:solidFill>
                <a:latin typeface="Segoe UI"/>
                <a:cs typeface="Segoe UI"/>
              </a:rPr>
              <a:t>         Type</a:t>
            </a:r>
            <a:endParaRPr sz="1000" dirty="0">
              <a:latin typeface="Segoe UI"/>
              <a:cs typeface="Segoe UI"/>
            </a:endParaRPr>
          </a:p>
          <a:p>
            <a:pPr marL="182880" indent="-170815">
              <a:lnSpc>
                <a:spcPct val="100000"/>
              </a:lnSpc>
              <a:spcBef>
                <a:spcPts val="400"/>
              </a:spcBef>
              <a:buFont typeface="Arial MT"/>
              <a:buChar char="•"/>
              <a:tabLst>
                <a:tab pos="182880" algn="l"/>
                <a:tab pos="183515" algn="l"/>
              </a:tabLst>
            </a:pPr>
            <a:r>
              <a:rPr lang="en-IN" sz="900" dirty="0">
                <a:solidFill>
                  <a:srgbClr val="333E50"/>
                </a:solidFill>
                <a:latin typeface="Verdana"/>
                <a:cs typeface="Verdana"/>
              </a:rPr>
              <a:t>Mono Ammonium Phosphate (12-61-0)</a:t>
            </a:r>
          </a:p>
          <a:p>
            <a:pPr marL="182880" indent="-170815">
              <a:lnSpc>
                <a:spcPct val="100000"/>
              </a:lnSpc>
              <a:spcBef>
                <a:spcPts val="400"/>
              </a:spcBef>
              <a:buFont typeface="Arial MT"/>
              <a:buChar char="•"/>
              <a:tabLst>
                <a:tab pos="182880" algn="l"/>
                <a:tab pos="183515" algn="l"/>
              </a:tabLst>
            </a:pPr>
            <a:r>
              <a:rPr lang="en-IN" sz="900" dirty="0">
                <a:solidFill>
                  <a:srgbClr val="333E50"/>
                </a:solidFill>
                <a:latin typeface="Verdana"/>
                <a:cs typeface="Verdana"/>
              </a:rPr>
              <a:t>Mono Potassium Phosphate (0-52-34)</a:t>
            </a:r>
          </a:p>
          <a:p>
            <a:pPr marL="182880" indent="-170815">
              <a:lnSpc>
                <a:spcPct val="100000"/>
              </a:lnSpc>
              <a:spcBef>
                <a:spcPts val="400"/>
              </a:spcBef>
              <a:buFont typeface="Arial MT"/>
              <a:buChar char="•"/>
              <a:tabLst>
                <a:tab pos="182880" algn="l"/>
                <a:tab pos="183515" algn="l"/>
              </a:tabLst>
            </a:pPr>
            <a:r>
              <a:rPr lang="en-IN" sz="900" dirty="0">
                <a:solidFill>
                  <a:srgbClr val="333E50"/>
                </a:solidFill>
                <a:latin typeface="Verdana"/>
                <a:cs typeface="Verdana"/>
              </a:rPr>
              <a:t>Potassium Nitrate (13-0-45)</a:t>
            </a:r>
          </a:p>
          <a:p>
            <a:pPr marL="182880" indent="-170815">
              <a:lnSpc>
                <a:spcPct val="100000"/>
              </a:lnSpc>
              <a:spcBef>
                <a:spcPts val="400"/>
              </a:spcBef>
              <a:buFont typeface="Arial MT"/>
              <a:buChar char="•"/>
              <a:tabLst>
                <a:tab pos="182880" algn="l"/>
                <a:tab pos="183515" algn="l"/>
              </a:tabLst>
            </a:pPr>
            <a:r>
              <a:rPr lang="en-IN" sz="900" dirty="0">
                <a:solidFill>
                  <a:srgbClr val="333E50"/>
                </a:solidFill>
                <a:latin typeface="Verdana"/>
                <a:cs typeface="Verdana"/>
              </a:rPr>
              <a:t>Potassium Sulphate (0-0-50)</a:t>
            </a:r>
          </a:p>
          <a:p>
            <a:pPr marL="182880" indent="-170815">
              <a:lnSpc>
                <a:spcPct val="100000"/>
              </a:lnSpc>
              <a:spcBef>
                <a:spcPts val="400"/>
              </a:spcBef>
              <a:buFont typeface="Arial MT"/>
              <a:buChar char="•"/>
              <a:tabLst>
                <a:tab pos="182880" algn="l"/>
                <a:tab pos="183515" algn="l"/>
              </a:tabLst>
            </a:pPr>
            <a:r>
              <a:rPr lang="en-IN" sz="900" dirty="0">
                <a:solidFill>
                  <a:srgbClr val="333E50"/>
                </a:solidFill>
                <a:latin typeface="Verdana"/>
                <a:cs typeface="Verdana"/>
              </a:rPr>
              <a:t>Calcium Nitrate (15.5-0-0-19)</a:t>
            </a:r>
          </a:p>
        </p:txBody>
      </p:sp>
      <p:pic>
        <p:nvPicPr>
          <p:cNvPr id="26" name="Picture 25" descr="Text&#10;&#10;Description automatically generated">
            <a:extLst>
              <a:ext uri="{FF2B5EF4-FFF2-40B4-BE49-F238E27FC236}">
                <a16:creationId xmlns:a16="http://schemas.microsoft.com/office/drawing/2014/main" id="{47F1810E-8453-43D7-AFD0-F435021BD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902" y="59032"/>
            <a:ext cx="2028825" cy="523875"/>
          </a:xfrm>
          <a:prstGeom prst="rect">
            <a:avLst/>
          </a:prstGeom>
        </p:spPr>
      </p:pic>
      <p:pic>
        <p:nvPicPr>
          <p:cNvPr id="5" name="Picture 4" descr="A picture containing kitchenware, pan&#10;&#10;Description automatically generated">
            <a:extLst>
              <a:ext uri="{FF2B5EF4-FFF2-40B4-BE49-F238E27FC236}">
                <a16:creationId xmlns:a16="http://schemas.microsoft.com/office/drawing/2014/main" id="{0F29A921-2729-4C16-8D09-F56F3A7D929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18787" y="2881094"/>
            <a:ext cx="2266477" cy="2306067"/>
          </a:xfrm>
          <a:prstGeom prst="rect">
            <a:avLst/>
          </a:prstGeom>
          <a:scene3d>
            <a:camera prst="orthographicFront"/>
            <a:lightRig rig="threePt" dir="t"/>
          </a:scene3d>
          <a:sp3d>
            <a:bevelT w="165100" prst="coolSlant"/>
          </a:sp3d>
        </p:spPr>
      </p:pic>
      <p:sp>
        <p:nvSpPr>
          <p:cNvPr id="27" name="object 23">
            <a:extLst>
              <a:ext uri="{FF2B5EF4-FFF2-40B4-BE49-F238E27FC236}">
                <a16:creationId xmlns:a16="http://schemas.microsoft.com/office/drawing/2014/main" id="{700B34D6-B36A-46C0-9FF6-056F2EC35E88}"/>
              </a:ext>
            </a:extLst>
          </p:cNvPr>
          <p:cNvSpPr txBox="1"/>
          <p:nvPr/>
        </p:nvSpPr>
        <p:spPr>
          <a:xfrm>
            <a:off x="2910681" y="4617623"/>
            <a:ext cx="2085549" cy="926536"/>
          </a:xfrm>
          <a:prstGeom prst="rect">
            <a:avLst/>
          </a:prstGeom>
        </p:spPr>
        <p:txBody>
          <a:bodyPr vert="horz" wrap="square" lIns="0" tIns="13335" rIns="0" bIns="0" rtlCol="0">
            <a:spAutoFit/>
          </a:bodyPr>
          <a:lstStyle/>
          <a:p>
            <a:pPr marL="12700">
              <a:lnSpc>
                <a:spcPct val="100000"/>
              </a:lnSpc>
              <a:spcBef>
                <a:spcPts val="105"/>
              </a:spcBef>
            </a:pPr>
            <a:r>
              <a:rPr lang="en-US" sz="1000" b="1" spc="5" dirty="0">
                <a:solidFill>
                  <a:srgbClr val="333E50"/>
                </a:solidFill>
                <a:latin typeface="Segoe UI"/>
                <a:cs typeface="Segoe UI"/>
              </a:rPr>
              <a:t>         Application</a:t>
            </a:r>
            <a:endParaRPr sz="1000" dirty="0">
              <a:latin typeface="Segoe UI"/>
              <a:cs typeface="Segoe UI"/>
            </a:endParaRPr>
          </a:p>
          <a:p>
            <a:pPr marL="182880" indent="-170815">
              <a:lnSpc>
                <a:spcPct val="100000"/>
              </a:lnSpc>
              <a:spcBef>
                <a:spcPts val="400"/>
              </a:spcBef>
              <a:buFont typeface="Arial MT"/>
              <a:buChar char="•"/>
              <a:tabLst>
                <a:tab pos="182880" algn="l"/>
                <a:tab pos="183515" algn="l"/>
              </a:tabLst>
            </a:pPr>
            <a:r>
              <a:rPr lang="en-IN" sz="900" dirty="0">
                <a:solidFill>
                  <a:srgbClr val="333E50"/>
                </a:solidFill>
                <a:latin typeface="Verdana"/>
                <a:cs typeface="Verdana"/>
              </a:rPr>
              <a:t>Foliage Crops</a:t>
            </a:r>
          </a:p>
          <a:p>
            <a:pPr marL="182880" indent="-170815">
              <a:lnSpc>
                <a:spcPct val="100000"/>
              </a:lnSpc>
              <a:spcBef>
                <a:spcPts val="400"/>
              </a:spcBef>
              <a:buFont typeface="Arial MT"/>
              <a:buChar char="•"/>
              <a:tabLst>
                <a:tab pos="182880" algn="l"/>
                <a:tab pos="183515" algn="l"/>
              </a:tabLst>
            </a:pPr>
            <a:r>
              <a:rPr lang="en-IN" sz="900" dirty="0">
                <a:solidFill>
                  <a:srgbClr val="333E50"/>
                </a:solidFill>
                <a:latin typeface="Verdana"/>
                <a:cs typeface="Verdana"/>
              </a:rPr>
              <a:t>Field &amp; Cash Crops</a:t>
            </a:r>
          </a:p>
          <a:p>
            <a:pPr marL="182880" indent="-170815">
              <a:lnSpc>
                <a:spcPct val="100000"/>
              </a:lnSpc>
              <a:spcBef>
                <a:spcPts val="400"/>
              </a:spcBef>
              <a:buFont typeface="Arial MT"/>
              <a:buChar char="•"/>
              <a:tabLst>
                <a:tab pos="182880" algn="l"/>
                <a:tab pos="183515" algn="l"/>
              </a:tabLst>
            </a:pPr>
            <a:r>
              <a:rPr lang="en-IN" sz="900" dirty="0">
                <a:solidFill>
                  <a:srgbClr val="333E50"/>
                </a:solidFill>
                <a:latin typeface="Verdana"/>
                <a:cs typeface="Verdana"/>
              </a:rPr>
              <a:t>Fruits &amp; Vegetables</a:t>
            </a:r>
          </a:p>
          <a:p>
            <a:pPr marL="182880" indent="-170815">
              <a:lnSpc>
                <a:spcPct val="100000"/>
              </a:lnSpc>
              <a:spcBef>
                <a:spcPts val="400"/>
              </a:spcBef>
              <a:buFont typeface="Arial MT"/>
              <a:buChar char="•"/>
              <a:tabLst>
                <a:tab pos="182880" algn="l"/>
                <a:tab pos="183515" algn="l"/>
              </a:tabLst>
            </a:pPr>
            <a:r>
              <a:rPr lang="en-IN" sz="900" dirty="0">
                <a:solidFill>
                  <a:srgbClr val="333E50"/>
                </a:solidFill>
                <a:latin typeface="Verdana"/>
                <a:cs typeface="Verdana"/>
              </a:rPr>
              <a:t>Gardening &amp; Horticulture</a:t>
            </a:r>
          </a:p>
        </p:txBody>
      </p:sp>
      <p:sp>
        <p:nvSpPr>
          <p:cNvPr id="28" name="object 20">
            <a:extLst>
              <a:ext uri="{FF2B5EF4-FFF2-40B4-BE49-F238E27FC236}">
                <a16:creationId xmlns:a16="http://schemas.microsoft.com/office/drawing/2014/main" id="{BEA3A894-5AA6-4C7E-BF3F-81917575F6A6}"/>
              </a:ext>
            </a:extLst>
          </p:cNvPr>
          <p:cNvSpPr txBox="1"/>
          <p:nvPr/>
        </p:nvSpPr>
        <p:spPr>
          <a:xfrm>
            <a:off x="5486400" y="4473500"/>
            <a:ext cx="1271270" cy="1485022"/>
          </a:xfrm>
          <a:prstGeom prst="rect">
            <a:avLst/>
          </a:prstGeom>
        </p:spPr>
        <p:txBody>
          <a:bodyPr vert="horz" wrap="square" lIns="0" tIns="99060" rIns="0" bIns="0" rtlCol="0">
            <a:spAutoFit/>
          </a:bodyPr>
          <a:lstStyle/>
          <a:p>
            <a:pPr marL="52069" algn="ctr">
              <a:lnSpc>
                <a:spcPct val="100000"/>
              </a:lnSpc>
              <a:spcBef>
                <a:spcPts val="780"/>
              </a:spcBef>
            </a:pPr>
            <a:r>
              <a:rPr lang="en-US" sz="1000" b="1" dirty="0">
                <a:solidFill>
                  <a:srgbClr val="333E50"/>
                </a:solidFill>
                <a:latin typeface="Segoe UI"/>
                <a:cs typeface="Segoe UI"/>
              </a:rPr>
              <a:t>    Global Market </a:t>
            </a:r>
            <a:r>
              <a:rPr sz="1000" b="1" dirty="0">
                <a:solidFill>
                  <a:srgbClr val="333E50"/>
                </a:solidFill>
                <a:latin typeface="Segoe UI"/>
                <a:cs typeface="Segoe UI"/>
              </a:rPr>
              <a:t>Region</a:t>
            </a:r>
            <a:r>
              <a:rPr lang="en-US" sz="1000" b="1" dirty="0">
                <a:solidFill>
                  <a:srgbClr val="333E50"/>
                </a:solidFill>
                <a:latin typeface="Segoe UI"/>
                <a:cs typeface="Segoe UI"/>
              </a:rPr>
              <a:t>s</a:t>
            </a:r>
            <a:endParaRPr sz="1000" dirty="0">
              <a:latin typeface="Segoe UI"/>
              <a:cs typeface="Segoe UI"/>
            </a:endParaRPr>
          </a:p>
          <a:p>
            <a:pPr marL="183515" lvl="1" indent="-171450">
              <a:spcBef>
                <a:spcPts val="620"/>
              </a:spcBef>
              <a:buFont typeface="Arial MT"/>
              <a:buChar char="•"/>
              <a:tabLst>
                <a:tab pos="183515" algn="l"/>
                <a:tab pos="184150" algn="l"/>
              </a:tabLst>
            </a:pPr>
            <a:r>
              <a:rPr lang="en-US" sz="900" spc="-5" dirty="0">
                <a:solidFill>
                  <a:srgbClr val="333E50"/>
                </a:solidFill>
                <a:latin typeface="Segoe UI"/>
                <a:cs typeface="Segoe UI"/>
              </a:rPr>
              <a:t>North America</a:t>
            </a:r>
          </a:p>
          <a:p>
            <a:pPr marL="183515" lvl="1" indent="-171450">
              <a:spcBef>
                <a:spcPts val="620"/>
              </a:spcBef>
              <a:buFont typeface="Arial MT"/>
              <a:buChar char="•"/>
              <a:tabLst>
                <a:tab pos="183515" algn="l"/>
                <a:tab pos="184150" algn="l"/>
              </a:tabLst>
            </a:pPr>
            <a:r>
              <a:rPr lang="en-US" sz="900" spc="-5" dirty="0">
                <a:solidFill>
                  <a:srgbClr val="333E50"/>
                </a:solidFill>
                <a:latin typeface="Segoe UI"/>
                <a:cs typeface="Segoe UI"/>
              </a:rPr>
              <a:t>South America</a:t>
            </a:r>
          </a:p>
          <a:p>
            <a:pPr marL="183515" lvl="1" indent="-171450">
              <a:spcBef>
                <a:spcPts val="620"/>
              </a:spcBef>
              <a:buFont typeface="Arial MT"/>
              <a:buChar char="•"/>
              <a:tabLst>
                <a:tab pos="183515" algn="l"/>
                <a:tab pos="184150" algn="l"/>
              </a:tabLst>
            </a:pPr>
            <a:r>
              <a:rPr lang="en-US" sz="900" spc="-5" dirty="0">
                <a:solidFill>
                  <a:srgbClr val="333E50"/>
                </a:solidFill>
                <a:latin typeface="Segoe UI"/>
                <a:cs typeface="Segoe UI"/>
              </a:rPr>
              <a:t>Europe</a:t>
            </a:r>
          </a:p>
          <a:p>
            <a:pPr marL="183515" lvl="1" indent="-171450">
              <a:spcBef>
                <a:spcPts val="620"/>
              </a:spcBef>
              <a:buFont typeface="Arial MT"/>
              <a:buChar char="•"/>
              <a:tabLst>
                <a:tab pos="183515" algn="l"/>
                <a:tab pos="184150" algn="l"/>
              </a:tabLst>
            </a:pPr>
            <a:r>
              <a:rPr lang="en-US" sz="900" spc="-5" dirty="0">
                <a:solidFill>
                  <a:srgbClr val="333E50"/>
                </a:solidFill>
                <a:latin typeface="Segoe UI"/>
                <a:cs typeface="Segoe UI"/>
              </a:rPr>
              <a:t>Asia Pacific</a:t>
            </a:r>
          </a:p>
          <a:p>
            <a:pPr marL="183515" lvl="1" indent="-171450">
              <a:spcBef>
                <a:spcPts val="620"/>
              </a:spcBef>
              <a:buFont typeface="Arial MT"/>
              <a:buChar char="•"/>
              <a:tabLst>
                <a:tab pos="183515" algn="l"/>
                <a:tab pos="184150" algn="l"/>
              </a:tabLst>
            </a:pPr>
            <a:r>
              <a:rPr lang="en-US" sz="900" spc="-5" dirty="0">
                <a:solidFill>
                  <a:srgbClr val="333E50"/>
                </a:solidFill>
                <a:latin typeface="Segoe UI"/>
                <a:cs typeface="Segoe UI"/>
              </a:rPr>
              <a:t>Middle East &amp; Africa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p:txBody>
          <a:bodyPr/>
          <a:lstStyle/>
          <a:p>
            <a:r>
              <a:rPr lang="en-US" sz="1800" kern="0" dirty="0">
                <a:solidFill>
                  <a:prstClr val="black"/>
                </a:solidFill>
              </a:rPr>
              <a:t>South India Water Soluble Fertilizer </a:t>
            </a:r>
            <a:r>
              <a:rPr lang="en-IN" sz="1800" kern="0" dirty="0">
                <a:solidFill>
                  <a:prstClr val="black"/>
                </a:solidFill>
              </a:rPr>
              <a:t>Market Share, By Type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3" y="728587"/>
            <a:ext cx="7772698" cy="292068"/>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Figure 17: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South India Water Soluble Fertilizer Market Share, By Type</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Value, 2017-2035F</a:t>
            </a:r>
          </a:p>
        </p:txBody>
      </p:sp>
      <p:sp>
        <p:nvSpPr>
          <p:cNvPr id="8" name="Slide Number Placeholder 7">
            <a:extLst>
              <a:ext uri="{FF2B5EF4-FFF2-40B4-BE49-F238E27FC236}">
                <a16:creationId xmlns:a16="http://schemas.microsoft.com/office/drawing/2014/main" id="{0B961F7D-3BD9-44E7-9209-12390C56400D}"/>
              </a:ext>
            </a:extLst>
          </p:cNvPr>
          <p:cNvSpPr txBox="1">
            <a:spLocks/>
          </p:cNvSpPr>
          <p:nvPr/>
        </p:nvSpPr>
        <p:spPr>
          <a:xfrm>
            <a:off x="8679478" y="6581361"/>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20</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36F54838-DCC4-4118-A715-895564CAB047}"/>
              </a:ext>
            </a:extLst>
          </p:cNvPr>
          <p:cNvSpPr txBox="1"/>
          <p:nvPr/>
        </p:nvSpPr>
        <p:spPr>
          <a:xfrm>
            <a:off x="241823" y="3743593"/>
            <a:ext cx="7772698" cy="292068"/>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Figure 18: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South India Water Soluble Fertilizer Market Share, By Type</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Volume, 2017-2035F</a:t>
            </a:r>
          </a:p>
        </p:txBody>
      </p:sp>
      <p:sp>
        <p:nvSpPr>
          <p:cNvPr id="12" name="TextBox 11">
            <a:extLst>
              <a:ext uri="{FF2B5EF4-FFF2-40B4-BE49-F238E27FC236}">
                <a16:creationId xmlns:a16="http://schemas.microsoft.com/office/drawing/2014/main" id="{D7CC7456-CD95-4041-BAED-0CD33653F4CD}"/>
              </a:ext>
            </a:extLst>
          </p:cNvPr>
          <p:cNvSpPr txBox="1"/>
          <p:nvPr/>
        </p:nvSpPr>
        <p:spPr>
          <a:xfrm>
            <a:off x="7458389" y="6464150"/>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
        <p:nvSpPr>
          <p:cNvPr id="13" name="TextBox 12">
            <a:extLst>
              <a:ext uri="{FF2B5EF4-FFF2-40B4-BE49-F238E27FC236}">
                <a16:creationId xmlns:a16="http://schemas.microsoft.com/office/drawing/2014/main" id="{1B9D484A-AEF0-4991-A1E0-55D4E9B555E6}"/>
              </a:ext>
            </a:extLst>
          </p:cNvPr>
          <p:cNvSpPr txBox="1"/>
          <p:nvPr/>
        </p:nvSpPr>
        <p:spPr>
          <a:xfrm>
            <a:off x="7458390" y="3556556"/>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graphicFrame>
        <p:nvGraphicFramePr>
          <p:cNvPr id="10" name="Chart 9">
            <a:extLst>
              <a:ext uri="{FF2B5EF4-FFF2-40B4-BE49-F238E27FC236}">
                <a16:creationId xmlns:a16="http://schemas.microsoft.com/office/drawing/2014/main" id="{A61E21A7-6F12-479A-959B-AC1B315A1516}"/>
              </a:ext>
            </a:extLst>
          </p:cNvPr>
          <p:cNvGraphicFramePr/>
          <p:nvPr>
            <p:extLst>
              <p:ext uri="{D42A27DB-BD31-4B8C-83A1-F6EECF244321}">
                <p14:modId xmlns:p14="http://schemas.microsoft.com/office/powerpoint/2010/main" val="428461404"/>
              </p:ext>
            </p:extLst>
          </p:nvPr>
        </p:nvGraphicFramePr>
        <p:xfrm>
          <a:off x="186626" y="745727"/>
          <a:ext cx="8617334" cy="287082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22FFA94F-B932-4194-8C88-6302552F0C5C}"/>
              </a:ext>
            </a:extLst>
          </p:cNvPr>
          <p:cNvGraphicFramePr/>
          <p:nvPr>
            <p:extLst>
              <p:ext uri="{D42A27DB-BD31-4B8C-83A1-F6EECF244321}">
                <p14:modId xmlns:p14="http://schemas.microsoft.com/office/powerpoint/2010/main" val="2346981807"/>
              </p:ext>
            </p:extLst>
          </p:nvPr>
        </p:nvGraphicFramePr>
        <p:xfrm>
          <a:off x="186626" y="3682550"/>
          <a:ext cx="8617334" cy="287082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67782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p:txBody>
          <a:bodyPr/>
          <a:lstStyle/>
          <a:p>
            <a:r>
              <a:rPr lang="en-US" sz="1800" kern="0" dirty="0">
                <a:solidFill>
                  <a:prstClr val="black"/>
                </a:solidFill>
              </a:rPr>
              <a:t>South India Water Soluble Fertilizer </a:t>
            </a:r>
            <a:r>
              <a:rPr lang="en-IN" sz="1800" kern="0" dirty="0">
                <a:solidFill>
                  <a:prstClr val="black"/>
                </a:solidFill>
              </a:rPr>
              <a:t>Market Share, By End Use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3" y="728587"/>
            <a:ext cx="7772698" cy="292068"/>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Figure 19: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South India Water Soluble Fertilizer Market Share, By End Use</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Value, 2017-2035F</a:t>
            </a:r>
          </a:p>
        </p:txBody>
      </p:sp>
      <p:sp>
        <p:nvSpPr>
          <p:cNvPr id="8" name="Slide Number Placeholder 7">
            <a:extLst>
              <a:ext uri="{FF2B5EF4-FFF2-40B4-BE49-F238E27FC236}">
                <a16:creationId xmlns:a16="http://schemas.microsoft.com/office/drawing/2014/main" id="{0B961F7D-3BD9-44E7-9209-12390C56400D}"/>
              </a:ext>
            </a:extLst>
          </p:cNvPr>
          <p:cNvSpPr txBox="1">
            <a:spLocks/>
          </p:cNvSpPr>
          <p:nvPr/>
        </p:nvSpPr>
        <p:spPr>
          <a:xfrm>
            <a:off x="8679478" y="6581361"/>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21</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36F54838-DCC4-4118-A715-895564CAB047}"/>
              </a:ext>
            </a:extLst>
          </p:cNvPr>
          <p:cNvSpPr txBox="1"/>
          <p:nvPr/>
        </p:nvSpPr>
        <p:spPr>
          <a:xfrm>
            <a:off x="241823" y="3743593"/>
            <a:ext cx="7772698" cy="292068"/>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Figure 20: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South India Water Soluble Fertilizer Market Share, By End Use</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Volume, 2017-2035F</a:t>
            </a:r>
          </a:p>
        </p:txBody>
      </p:sp>
      <p:sp>
        <p:nvSpPr>
          <p:cNvPr id="12" name="TextBox 11">
            <a:extLst>
              <a:ext uri="{FF2B5EF4-FFF2-40B4-BE49-F238E27FC236}">
                <a16:creationId xmlns:a16="http://schemas.microsoft.com/office/drawing/2014/main" id="{D7CC7456-CD95-4041-BAED-0CD33653F4CD}"/>
              </a:ext>
            </a:extLst>
          </p:cNvPr>
          <p:cNvSpPr txBox="1"/>
          <p:nvPr/>
        </p:nvSpPr>
        <p:spPr>
          <a:xfrm>
            <a:off x="7483315" y="6464152"/>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
        <p:nvSpPr>
          <p:cNvPr id="13" name="TextBox 12">
            <a:extLst>
              <a:ext uri="{FF2B5EF4-FFF2-40B4-BE49-F238E27FC236}">
                <a16:creationId xmlns:a16="http://schemas.microsoft.com/office/drawing/2014/main" id="{1B9D484A-AEF0-4991-A1E0-55D4E9B555E6}"/>
              </a:ext>
            </a:extLst>
          </p:cNvPr>
          <p:cNvSpPr txBox="1"/>
          <p:nvPr/>
        </p:nvSpPr>
        <p:spPr>
          <a:xfrm>
            <a:off x="7483314" y="3682863"/>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graphicFrame>
        <p:nvGraphicFramePr>
          <p:cNvPr id="11" name="Chart 10">
            <a:extLst>
              <a:ext uri="{FF2B5EF4-FFF2-40B4-BE49-F238E27FC236}">
                <a16:creationId xmlns:a16="http://schemas.microsoft.com/office/drawing/2014/main" id="{BFF57477-30EC-4729-9E9B-487878B4E169}"/>
              </a:ext>
            </a:extLst>
          </p:cNvPr>
          <p:cNvGraphicFramePr/>
          <p:nvPr>
            <p:extLst>
              <p:ext uri="{D42A27DB-BD31-4B8C-83A1-F6EECF244321}">
                <p14:modId xmlns:p14="http://schemas.microsoft.com/office/powerpoint/2010/main" val="2023808395"/>
              </p:ext>
            </p:extLst>
          </p:nvPr>
        </p:nvGraphicFramePr>
        <p:xfrm>
          <a:off x="241823" y="1063578"/>
          <a:ext cx="8660354" cy="268001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38612C2A-E7AB-4071-B4FF-537B4DDE3939}"/>
              </a:ext>
            </a:extLst>
          </p:cNvPr>
          <p:cNvGraphicFramePr/>
          <p:nvPr>
            <p:extLst>
              <p:ext uri="{D42A27DB-BD31-4B8C-83A1-F6EECF244321}">
                <p14:modId xmlns:p14="http://schemas.microsoft.com/office/powerpoint/2010/main" val="4212020450"/>
              </p:ext>
            </p:extLst>
          </p:nvPr>
        </p:nvGraphicFramePr>
        <p:xfrm>
          <a:off x="216896" y="3831651"/>
          <a:ext cx="8660354" cy="276807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74728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8EC0AE6-2BC2-4A94-89AF-A6C06CD2CD8A}"/>
              </a:ext>
            </a:extLst>
          </p:cNvPr>
          <p:cNvGraphicFramePr/>
          <p:nvPr>
            <p:extLst>
              <p:ext uri="{D42A27DB-BD31-4B8C-83A1-F6EECF244321}">
                <p14:modId xmlns:p14="http://schemas.microsoft.com/office/powerpoint/2010/main" val="1357536933"/>
              </p:ext>
            </p:extLst>
          </p:nvPr>
        </p:nvGraphicFramePr>
        <p:xfrm>
          <a:off x="157580" y="1074805"/>
          <a:ext cx="8790534" cy="3538551"/>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D3026AE9-2FEC-4BC4-B8A5-D3CCC46D54CC}"/>
              </a:ext>
            </a:extLst>
          </p:cNvPr>
          <p:cNvSpPr txBox="1"/>
          <p:nvPr/>
        </p:nvSpPr>
        <p:spPr>
          <a:xfrm>
            <a:off x="157580" y="716866"/>
            <a:ext cx="8522594" cy="292068"/>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Figure 21:  North India Water Soluble Fertilizer Market Size, By Value (USD Million), 2017-2035F</a:t>
            </a:r>
          </a:p>
        </p:txBody>
      </p:sp>
      <p:sp>
        <p:nvSpPr>
          <p:cNvPr id="4" name="Text Placeholder 3">
            <a:extLst>
              <a:ext uri="{FF2B5EF4-FFF2-40B4-BE49-F238E27FC236}">
                <a16:creationId xmlns:a16="http://schemas.microsoft.com/office/drawing/2014/main" id="{D7FD6211-C904-4F69-9BFA-D33CB22FD4DD}"/>
              </a:ext>
            </a:extLst>
          </p:cNvPr>
          <p:cNvSpPr txBox="1">
            <a:spLocks/>
          </p:cNvSpPr>
          <p:nvPr/>
        </p:nvSpPr>
        <p:spPr>
          <a:xfrm>
            <a:off x="132586" y="193795"/>
            <a:ext cx="7863840" cy="45720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North India Water Soluble Fertilizer Market Size, By Value</a:t>
            </a:r>
          </a:p>
        </p:txBody>
      </p:sp>
      <p:sp>
        <p:nvSpPr>
          <p:cNvPr id="5" name="Slide Number Placeholder 7">
            <a:extLst>
              <a:ext uri="{FF2B5EF4-FFF2-40B4-BE49-F238E27FC236}">
                <a16:creationId xmlns:a16="http://schemas.microsoft.com/office/drawing/2014/main" id="{ABC03E15-064C-4A1A-9666-B15D7A1AE3E6}"/>
              </a:ext>
            </a:extLst>
          </p:cNvPr>
          <p:cNvSpPr txBox="1">
            <a:spLocks/>
          </p:cNvSpPr>
          <p:nvPr/>
        </p:nvSpPr>
        <p:spPr>
          <a:xfrm>
            <a:off x="8679482" y="658136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22</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77386208-F784-4C40-84CB-91B478ED4935}"/>
              </a:ext>
            </a:extLst>
          </p:cNvPr>
          <p:cNvSpPr txBox="1"/>
          <p:nvPr/>
        </p:nvSpPr>
        <p:spPr>
          <a:xfrm>
            <a:off x="7432138" y="4353460"/>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
        <p:nvSpPr>
          <p:cNvPr id="7" name="Rectangle 6">
            <a:extLst>
              <a:ext uri="{FF2B5EF4-FFF2-40B4-BE49-F238E27FC236}">
                <a16:creationId xmlns:a16="http://schemas.microsoft.com/office/drawing/2014/main" id="{D7996BEE-F71C-4DFE-AA72-4DC747EF2B89}"/>
              </a:ext>
            </a:extLst>
          </p:cNvPr>
          <p:cNvSpPr/>
          <p:nvPr/>
        </p:nvSpPr>
        <p:spPr>
          <a:xfrm>
            <a:off x="967865" y="1121829"/>
            <a:ext cx="2141928"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By Value: </a:t>
            </a:r>
            <a:r>
              <a:rPr lang="en-US" sz="1000" b="1" i="1" dirty="0">
                <a:solidFill>
                  <a:prstClr val="black">
                    <a:lumMod val="95000"/>
                    <a:lumOff val="5000"/>
                  </a:prstClr>
                </a:solidFill>
                <a:latin typeface="Verdana" panose="020B0604030504040204" pitchFamily="34" charset="0"/>
                <a:ea typeface="Verdana" panose="020B0604030504040204" pitchFamily="34" charset="0"/>
                <a:cs typeface="Verdana" panose="020B0604030504040204" pitchFamily="34" charset="0"/>
              </a:rPr>
              <a:t>3.71</a:t>
            </a:r>
            <a:r>
              <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a:extLst>
              <a:ext uri="{FF2B5EF4-FFF2-40B4-BE49-F238E27FC236}">
                <a16:creationId xmlns:a16="http://schemas.microsoft.com/office/drawing/2014/main" id="{505D62FB-077F-4DDB-8414-C4F005354BE5}"/>
              </a:ext>
            </a:extLst>
          </p:cNvPr>
          <p:cNvSpPr/>
          <p:nvPr/>
        </p:nvSpPr>
        <p:spPr>
          <a:xfrm>
            <a:off x="6337187" y="1131478"/>
            <a:ext cx="2141928" cy="383795"/>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CAGR 2031F-2035F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By Value: </a:t>
            </a:r>
            <a:r>
              <a:rPr lang="en-US" sz="1000" b="1" i="1" dirty="0">
                <a:solidFill>
                  <a:prstClr val="black">
                    <a:lumMod val="95000"/>
                    <a:lumOff val="5000"/>
                  </a:prstClr>
                </a:solidFill>
                <a:latin typeface="Verdana" panose="020B0604030504040204" pitchFamily="34" charset="0"/>
                <a:ea typeface="Verdana" panose="020B0604030504040204" pitchFamily="34" charset="0"/>
                <a:cs typeface="Verdana" panose="020B0604030504040204" pitchFamily="34" charset="0"/>
              </a:rPr>
              <a:t>5.86</a:t>
            </a:r>
            <a:r>
              <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1" name="TextBox 10">
            <a:extLst>
              <a:ext uri="{FF2B5EF4-FFF2-40B4-BE49-F238E27FC236}">
                <a16:creationId xmlns:a16="http://schemas.microsoft.com/office/drawing/2014/main" id="{786F450F-050E-4D3E-9D60-4CDE8A5F2428}"/>
              </a:ext>
            </a:extLst>
          </p:cNvPr>
          <p:cNvSpPr txBox="1"/>
          <p:nvPr/>
        </p:nvSpPr>
        <p:spPr>
          <a:xfrm>
            <a:off x="7235693" y="6464152"/>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
        <p:nvSpPr>
          <p:cNvPr id="14" name="Rectangle 13">
            <a:extLst>
              <a:ext uri="{FF2B5EF4-FFF2-40B4-BE49-F238E27FC236}">
                <a16:creationId xmlns:a16="http://schemas.microsoft.com/office/drawing/2014/main" id="{90D78B55-8D7B-46E7-89FB-F0F778B522D3}"/>
              </a:ext>
            </a:extLst>
          </p:cNvPr>
          <p:cNvSpPr/>
          <p:nvPr/>
        </p:nvSpPr>
        <p:spPr>
          <a:xfrm>
            <a:off x="3726260" y="1121829"/>
            <a:ext cx="2141928"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CAGR 2022E-2030F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By Value: </a:t>
            </a:r>
            <a:r>
              <a:rPr lang="en-US" sz="1000" b="1" i="1" dirty="0">
                <a:solidFill>
                  <a:prstClr val="black">
                    <a:lumMod val="95000"/>
                    <a:lumOff val="5000"/>
                  </a:prstClr>
                </a:solidFill>
                <a:latin typeface="Verdana" panose="020B0604030504040204" pitchFamily="34" charset="0"/>
                <a:ea typeface="Verdana" panose="020B0604030504040204" pitchFamily="34" charset="0"/>
                <a:cs typeface="Verdana" panose="020B0604030504040204" pitchFamily="34" charset="0"/>
              </a:rPr>
              <a:t>6.89</a:t>
            </a:r>
            <a:r>
              <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6" name="Rectangle: Folded Corner 15">
            <a:extLst>
              <a:ext uri="{FF2B5EF4-FFF2-40B4-BE49-F238E27FC236}">
                <a16:creationId xmlns:a16="http://schemas.microsoft.com/office/drawing/2014/main" id="{7B59AA06-314F-4690-BD1E-36E02E94DFAD}"/>
              </a:ext>
            </a:extLst>
          </p:cNvPr>
          <p:cNvSpPr/>
          <p:nvPr/>
        </p:nvSpPr>
        <p:spPr>
          <a:xfrm>
            <a:off x="314154" y="4613356"/>
            <a:ext cx="8588029" cy="1838975"/>
          </a:xfrm>
          <a:prstGeom prst="foldedCorner">
            <a:avLst>
              <a:gd name="adj" fmla="val 11836"/>
            </a:avLst>
          </a:prstGeom>
          <a:solidFill>
            <a:schemeClr val="accent1">
              <a:lumMod val="40000"/>
              <a:lumOff val="60000"/>
            </a:schemeClr>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lnSpc>
                <a:spcPct val="150000"/>
              </a:lnSpc>
              <a:spcBef>
                <a:spcPts val="600"/>
              </a:spcBef>
              <a:buFont typeface="Arial" panose="020B0604020202020204" pitchFamily="34" charset="0"/>
              <a:buChar char="•"/>
            </a:pPr>
            <a:r>
              <a:rPr lang="en-IN" sz="1000" dirty="0">
                <a:solidFill>
                  <a:schemeClr val="tx1"/>
                </a:solidFill>
                <a:latin typeface="Verdana" panose="020B0604030504040204" pitchFamily="34" charset="0"/>
                <a:ea typeface="Verdana" panose="020B0604030504040204" pitchFamily="34" charset="0"/>
                <a:cs typeface="Verdana" panose="020B0604030504040204" pitchFamily="34" charset="0"/>
              </a:rPr>
              <a:t>The largest fertiliser-consuming states in the north zone are Haryana, Punjab, Uttar Pradesh (UP), and Uttarakhand. These four states account for roughly 28% of the country's overall fertiliser use. Himachal Pradesh and Jammu &amp; Kashmir, on the other hand, account for less than 1% of the total. UP is the most consumed state in India, accounting for 15% of total consumption. </a:t>
            </a:r>
          </a:p>
          <a:p>
            <a:pPr marL="171450" indent="-171450" algn="just">
              <a:lnSpc>
                <a:spcPct val="150000"/>
              </a:lnSpc>
              <a:spcBef>
                <a:spcPts val="600"/>
              </a:spcBef>
              <a:buFont typeface="Arial" panose="020B0604020202020204" pitchFamily="34" charset="0"/>
              <a:buChar char="•"/>
            </a:pPr>
            <a:r>
              <a:rPr lang="en-IN" sz="1000" dirty="0">
                <a:solidFill>
                  <a:schemeClr val="tx1"/>
                </a:solidFill>
                <a:latin typeface="Verdana" panose="020B0604030504040204" pitchFamily="34" charset="0"/>
                <a:ea typeface="Verdana" panose="020B0604030504040204" pitchFamily="34" charset="0"/>
                <a:cs typeface="Verdana" panose="020B0604030504040204" pitchFamily="34" charset="0"/>
              </a:rPr>
              <a:t>Haryana (220 kg) and Punjab (243 kg) have the highest per-hectare consumption, while Uttar Pradesh (168 kg) and Uttarakhand (142 kg) have the lowest. In the north zone, soil fertility is low to medium in terms of nitrogen and phosphate, and medium to high in terms of potash. The use of nitrogen is extensive. Use of N is high and P medium and K low in the north zone—the ratio of NPK use being 20.4: 6.8: 1.</a:t>
            </a:r>
            <a:endParaRPr lang="en-IN" sz="1000" dirty="0">
              <a:solidFill>
                <a:schemeClr val="tx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033423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8EC0AE6-2BC2-4A94-89AF-A6C06CD2CD8A}"/>
              </a:ext>
            </a:extLst>
          </p:cNvPr>
          <p:cNvGraphicFramePr/>
          <p:nvPr>
            <p:extLst>
              <p:ext uri="{D42A27DB-BD31-4B8C-83A1-F6EECF244321}">
                <p14:modId xmlns:p14="http://schemas.microsoft.com/office/powerpoint/2010/main" val="4010583824"/>
              </p:ext>
            </p:extLst>
          </p:nvPr>
        </p:nvGraphicFramePr>
        <p:xfrm>
          <a:off x="157580" y="1074806"/>
          <a:ext cx="8790534" cy="293218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D3026AE9-2FEC-4BC4-B8A5-D3CCC46D54CC}"/>
              </a:ext>
            </a:extLst>
          </p:cNvPr>
          <p:cNvSpPr txBox="1"/>
          <p:nvPr/>
        </p:nvSpPr>
        <p:spPr>
          <a:xfrm>
            <a:off x="157580" y="716866"/>
            <a:ext cx="8522594" cy="292068"/>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Figure 21:  North India Water Soluble Fertilizer Market Size, By Volume (</a:t>
            </a: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kilo Tonnes</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2017-2035F</a:t>
            </a:r>
          </a:p>
        </p:txBody>
      </p:sp>
      <p:sp>
        <p:nvSpPr>
          <p:cNvPr id="4" name="Text Placeholder 3">
            <a:extLst>
              <a:ext uri="{FF2B5EF4-FFF2-40B4-BE49-F238E27FC236}">
                <a16:creationId xmlns:a16="http://schemas.microsoft.com/office/drawing/2014/main" id="{D7FD6211-C904-4F69-9BFA-D33CB22FD4DD}"/>
              </a:ext>
            </a:extLst>
          </p:cNvPr>
          <p:cNvSpPr txBox="1">
            <a:spLocks/>
          </p:cNvSpPr>
          <p:nvPr/>
        </p:nvSpPr>
        <p:spPr>
          <a:xfrm>
            <a:off x="132586" y="193795"/>
            <a:ext cx="7863840" cy="45720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North India Water Soluble Fertilizer Market Size, By Volume</a:t>
            </a:r>
          </a:p>
        </p:txBody>
      </p:sp>
      <p:sp>
        <p:nvSpPr>
          <p:cNvPr id="5" name="Slide Number Placeholder 7">
            <a:extLst>
              <a:ext uri="{FF2B5EF4-FFF2-40B4-BE49-F238E27FC236}">
                <a16:creationId xmlns:a16="http://schemas.microsoft.com/office/drawing/2014/main" id="{ABC03E15-064C-4A1A-9666-B15D7A1AE3E6}"/>
              </a:ext>
            </a:extLst>
          </p:cNvPr>
          <p:cNvSpPr txBox="1">
            <a:spLocks/>
          </p:cNvSpPr>
          <p:nvPr/>
        </p:nvSpPr>
        <p:spPr>
          <a:xfrm>
            <a:off x="8679482" y="658136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23</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77386208-F784-4C40-84CB-91B478ED4935}"/>
              </a:ext>
            </a:extLst>
          </p:cNvPr>
          <p:cNvSpPr txBox="1"/>
          <p:nvPr/>
        </p:nvSpPr>
        <p:spPr>
          <a:xfrm>
            <a:off x="7375494" y="3989622"/>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
        <p:nvSpPr>
          <p:cNvPr id="7" name="Rectangle 6">
            <a:extLst>
              <a:ext uri="{FF2B5EF4-FFF2-40B4-BE49-F238E27FC236}">
                <a16:creationId xmlns:a16="http://schemas.microsoft.com/office/drawing/2014/main" id="{D7996BEE-F71C-4DFE-AA72-4DC747EF2B89}"/>
              </a:ext>
            </a:extLst>
          </p:cNvPr>
          <p:cNvSpPr/>
          <p:nvPr/>
        </p:nvSpPr>
        <p:spPr>
          <a:xfrm>
            <a:off x="967865" y="1121829"/>
            <a:ext cx="2141928"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By Value: </a:t>
            </a:r>
            <a:r>
              <a:rPr lang="en-US" sz="1000" b="1" i="1" dirty="0">
                <a:solidFill>
                  <a:prstClr val="black">
                    <a:lumMod val="95000"/>
                    <a:lumOff val="5000"/>
                  </a:prstClr>
                </a:solidFill>
                <a:latin typeface="Verdana" panose="020B0604030504040204" pitchFamily="34" charset="0"/>
                <a:ea typeface="Verdana" panose="020B0604030504040204" pitchFamily="34" charset="0"/>
                <a:cs typeface="Verdana" panose="020B0604030504040204" pitchFamily="34" charset="0"/>
              </a:rPr>
              <a:t>3.37</a:t>
            </a:r>
            <a:r>
              <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a:extLst>
              <a:ext uri="{FF2B5EF4-FFF2-40B4-BE49-F238E27FC236}">
                <a16:creationId xmlns:a16="http://schemas.microsoft.com/office/drawing/2014/main" id="{505D62FB-077F-4DDB-8414-C4F005354BE5}"/>
              </a:ext>
            </a:extLst>
          </p:cNvPr>
          <p:cNvSpPr/>
          <p:nvPr/>
        </p:nvSpPr>
        <p:spPr>
          <a:xfrm>
            <a:off x="6337187" y="1131478"/>
            <a:ext cx="2141928" cy="383795"/>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CAGR 2031F-2035F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By Value: </a:t>
            </a:r>
            <a:r>
              <a:rPr lang="en-US" sz="1000" b="1" i="1" dirty="0">
                <a:solidFill>
                  <a:prstClr val="black">
                    <a:lumMod val="95000"/>
                    <a:lumOff val="5000"/>
                  </a:prstClr>
                </a:solidFill>
                <a:latin typeface="Verdana" panose="020B0604030504040204" pitchFamily="34" charset="0"/>
                <a:ea typeface="Verdana" panose="020B0604030504040204" pitchFamily="34" charset="0"/>
                <a:cs typeface="Verdana" panose="020B0604030504040204" pitchFamily="34" charset="0"/>
              </a:rPr>
              <a:t>5.93</a:t>
            </a:r>
            <a:r>
              <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4" name="Rectangle 13">
            <a:extLst>
              <a:ext uri="{FF2B5EF4-FFF2-40B4-BE49-F238E27FC236}">
                <a16:creationId xmlns:a16="http://schemas.microsoft.com/office/drawing/2014/main" id="{90D78B55-8D7B-46E7-89FB-F0F778B522D3}"/>
              </a:ext>
            </a:extLst>
          </p:cNvPr>
          <p:cNvSpPr/>
          <p:nvPr/>
        </p:nvSpPr>
        <p:spPr>
          <a:xfrm>
            <a:off x="3726260" y="1121829"/>
            <a:ext cx="2141928"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CAGR 2022E-2030F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By Value: </a:t>
            </a:r>
            <a:r>
              <a:rPr lang="en-US" sz="1000" b="1" i="1" dirty="0">
                <a:solidFill>
                  <a:prstClr val="black">
                    <a:lumMod val="95000"/>
                    <a:lumOff val="5000"/>
                  </a:prstClr>
                </a:solidFill>
                <a:latin typeface="Verdana" panose="020B0604030504040204" pitchFamily="34" charset="0"/>
                <a:ea typeface="Verdana" panose="020B0604030504040204" pitchFamily="34" charset="0"/>
                <a:cs typeface="Verdana" panose="020B0604030504040204" pitchFamily="34" charset="0"/>
              </a:rPr>
              <a:t>6.45</a:t>
            </a:r>
            <a:r>
              <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2" name="TextBox 11">
            <a:extLst>
              <a:ext uri="{FF2B5EF4-FFF2-40B4-BE49-F238E27FC236}">
                <a16:creationId xmlns:a16="http://schemas.microsoft.com/office/drawing/2014/main" id="{49AF03BD-4BE7-4293-96C8-A5E2961EB9B2}"/>
              </a:ext>
            </a:extLst>
          </p:cNvPr>
          <p:cNvSpPr txBox="1"/>
          <p:nvPr/>
        </p:nvSpPr>
        <p:spPr>
          <a:xfrm>
            <a:off x="324717" y="4140087"/>
            <a:ext cx="8660354" cy="292068"/>
          </a:xfrm>
          <a:prstGeom prst="rect">
            <a:avLst/>
          </a:prstGeom>
          <a:noFill/>
        </p:spPr>
        <p:txBody>
          <a:bodyPr wrap="square" rtlCol="0">
            <a:spAutoFit/>
          </a:bodyPr>
          <a:lstStyle/>
          <a:p>
            <a:pPr lvl="0">
              <a:lnSpc>
                <a:spcPct val="150000"/>
              </a:lnSpc>
              <a:defRPr/>
            </a:pPr>
            <a:r>
              <a:rPr lang="en-IN" sz="1000" b="1" kern="0" dirty="0">
                <a:latin typeface="Verdana" panose="020B0604030504040204" pitchFamily="34" charset="0"/>
                <a:ea typeface="Verdana" panose="020B0604030504040204" pitchFamily="34" charset="0"/>
                <a:cs typeface="Verdana" panose="020B0604030504040204" pitchFamily="34" charset="0"/>
              </a:rPr>
              <a:t>Figure 6: Area and production of fruit crops in India, 2015-16 to 2020-21</a:t>
            </a:r>
          </a:p>
        </p:txBody>
      </p:sp>
      <p:graphicFrame>
        <p:nvGraphicFramePr>
          <p:cNvPr id="13" name="Chart 12">
            <a:extLst>
              <a:ext uri="{FF2B5EF4-FFF2-40B4-BE49-F238E27FC236}">
                <a16:creationId xmlns:a16="http://schemas.microsoft.com/office/drawing/2014/main" id="{6347E3B2-C975-4957-B487-F01F591765C8}"/>
              </a:ext>
            </a:extLst>
          </p:cNvPr>
          <p:cNvGraphicFramePr/>
          <p:nvPr>
            <p:extLst>
              <p:ext uri="{D42A27DB-BD31-4B8C-83A1-F6EECF244321}">
                <p14:modId xmlns:p14="http://schemas.microsoft.com/office/powerpoint/2010/main" val="4015193615"/>
              </p:ext>
            </p:extLst>
          </p:nvPr>
        </p:nvGraphicFramePr>
        <p:xfrm>
          <a:off x="527260" y="4583171"/>
          <a:ext cx="8355431" cy="1930571"/>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a:extLst>
              <a:ext uri="{FF2B5EF4-FFF2-40B4-BE49-F238E27FC236}">
                <a16:creationId xmlns:a16="http://schemas.microsoft.com/office/drawing/2014/main" id="{8C419B10-CC4B-4A60-B505-8B6094935920}"/>
              </a:ext>
            </a:extLst>
          </p:cNvPr>
          <p:cNvSpPr txBox="1"/>
          <p:nvPr/>
        </p:nvSpPr>
        <p:spPr>
          <a:xfrm>
            <a:off x="6379802" y="6424949"/>
            <a:ext cx="2522381" cy="202630"/>
          </a:xfrm>
          <a:prstGeom prst="rect">
            <a:avLst/>
          </a:prstGeom>
          <a:noFill/>
        </p:spPr>
        <p:txBody>
          <a:bodyPr wrap="square" rtlCol="0">
            <a:spAutoFit/>
          </a:bodyPr>
          <a:lstStyle/>
          <a:p>
            <a:pPr algn="r"/>
            <a:r>
              <a:rPr lang="en-IN" sz="7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rPr>
              <a:t>Source: Press Information Bureau</a:t>
            </a:r>
          </a:p>
        </p:txBody>
      </p:sp>
    </p:spTree>
    <p:extLst>
      <p:ext uri="{BB962C8B-B14F-4D97-AF65-F5344CB8AC3E}">
        <p14:creationId xmlns:p14="http://schemas.microsoft.com/office/powerpoint/2010/main" val="4241277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p:txBody>
          <a:bodyPr/>
          <a:lstStyle/>
          <a:p>
            <a:r>
              <a:rPr lang="en-US" sz="1800" kern="0" dirty="0">
                <a:solidFill>
                  <a:prstClr val="black"/>
                </a:solidFill>
              </a:rPr>
              <a:t>North India Water Soluble Fertilizer </a:t>
            </a:r>
            <a:r>
              <a:rPr lang="en-IN" sz="1800" kern="0" dirty="0">
                <a:solidFill>
                  <a:prstClr val="black"/>
                </a:solidFill>
              </a:rPr>
              <a:t>Market Share, By Type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3" y="728587"/>
            <a:ext cx="7772698" cy="292068"/>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Figure 23: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North India Water Soluble Fertilizer Market Share, By Type</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Value, 2017-2035F</a:t>
            </a:r>
          </a:p>
        </p:txBody>
      </p:sp>
      <p:sp>
        <p:nvSpPr>
          <p:cNvPr id="8" name="Slide Number Placeholder 7">
            <a:extLst>
              <a:ext uri="{FF2B5EF4-FFF2-40B4-BE49-F238E27FC236}">
                <a16:creationId xmlns:a16="http://schemas.microsoft.com/office/drawing/2014/main" id="{0B961F7D-3BD9-44E7-9209-12390C56400D}"/>
              </a:ext>
            </a:extLst>
          </p:cNvPr>
          <p:cNvSpPr txBox="1">
            <a:spLocks/>
          </p:cNvSpPr>
          <p:nvPr/>
        </p:nvSpPr>
        <p:spPr>
          <a:xfrm>
            <a:off x="8679478" y="6581361"/>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24</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36F54838-DCC4-4118-A715-895564CAB047}"/>
              </a:ext>
            </a:extLst>
          </p:cNvPr>
          <p:cNvSpPr txBox="1"/>
          <p:nvPr/>
        </p:nvSpPr>
        <p:spPr>
          <a:xfrm>
            <a:off x="241823" y="3743593"/>
            <a:ext cx="7772698" cy="292068"/>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Figure 24: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North India Water Soluble Fertilizer Market Share, By Type</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Volume, 2017-2035F</a:t>
            </a:r>
          </a:p>
        </p:txBody>
      </p:sp>
      <p:sp>
        <p:nvSpPr>
          <p:cNvPr id="12" name="TextBox 11">
            <a:extLst>
              <a:ext uri="{FF2B5EF4-FFF2-40B4-BE49-F238E27FC236}">
                <a16:creationId xmlns:a16="http://schemas.microsoft.com/office/drawing/2014/main" id="{D7CC7456-CD95-4041-BAED-0CD33653F4CD}"/>
              </a:ext>
            </a:extLst>
          </p:cNvPr>
          <p:cNvSpPr txBox="1"/>
          <p:nvPr/>
        </p:nvSpPr>
        <p:spPr>
          <a:xfrm>
            <a:off x="7483315" y="6464152"/>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
        <p:nvSpPr>
          <p:cNvPr id="13" name="TextBox 12">
            <a:extLst>
              <a:ext uri="{FF2B5EF4-FFF2-40B4-BE49-F238E27FC236}">
                <a16:creationId xmlns:a16="http://schemas.microsoft.com/office/drawing/2014/main" id="{1B9D484A-AEF0-4991-A1E0-55D4E9B555E6}"/>
              </a:ext>
            </a:extLst>
          </p:cNvPr>
          <p:cNvSpPr txBox="1"/>
          <p:nvPr/>
        </p:nvSpPr>
        <p:spPr>
          <a:xfrm>
            <a:off x="7458390" y="3556556"/>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graphicFrame>
        <p:nvGraphicFramePr>
          <p:cNvPr id="10" name="Chart 9">
            <a:extLst>
              <a:ext uri="{FF2B5EF4-FFF2-40B4-BE49-F238E27FC236}">
                <a16:creationId xmlns:a16="http://schemas.microsoft.com/office/drawing/2014/main" id="{ECCBA1C4-EE94-4EA4-A584-4DEDF4C3EE15}"/>
              </a:ext>
            </a:extLst>
          </p:cNvPr>
          <p:cNvGraphicFramePr/>
          <p:nvPr>
            <p:extLst>
              <p:ext uri="{D42A27DB-BD31-4B8C-83A1-F6EECF244321}">
                <p14:modId xmlns:p14="http://schemas.microsoft.com/office/powerpoint/2010/main" val="3456658277"/>
              </p:ext>
            </p:extLst>
          </p:nvPr>
        </p:nvGraphicFramePr>
        <p:xfrm>
          <a:off x="186626" y="745727"/>
          <a:ext cx="8617334" cy="287082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9BE45A08-292B-4F08-BB7B-F122F20EB814}"/>
              </a:ext>
            </a:extLst>
          </p:cNvPr>
          <p:cNvGraphicFramePr/>
          <p:nvPr>
            <p:extLst>
              <p:ext uri="{D42A27DB-BD31-4B8C-83A1-F6EECF244321}">
                <p14:modId xmlns:p14="http://schemas.microsoft.com/office/powerpoint/2010/main" val="3359508737"/>
              </p:ext>
            </p:extLst>
          </p:nvPr>
        </p:nvGraphicFramePr>
        <p:xfrm>
          <a:off x="254996" y="3693357"/>
          <a:ext cx="8617334" cy="287082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9280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p:txBody>
          <a:bodyPr/>
          <a:lstStyle/>
          <a:p>
            <a:r>
              <a:rPr lang="en-US" sz="1800" kern="0" dirty="0">
                <a:solidFill>
                  <a:prstClr val="black"/>
                </a:solidFill>
              </a:rPr>
              <a:t>North India Water Soluble Fertilizer </a:t>
            </a:r>
            <a:r>
              <a:rPr lang="en-IN" sz="1800" kern="0" dirty="0">
                <a:solidFill>
                  <a:prstClr val="black"/>
                </a:solidFill>
              </a:rPr>
              <a:t>Market Share, By End Use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3" y="728587"/>
            <a:ext cx="7772698" cy="292068"/>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Figure 25: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North India Water Soluble Fertilizer Market Share, By End Use</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Value, 2017-2035F</a:t>
            </a:r>
          </a:p>
        </p:txBody>
      </p:sp>
      <p:sp>
        <p:nvSpPr>
          <p:cNvPr id="8" name="Slide Number Placeholder 7">
            <a:extLst>
              <a:ext uri="{FF2B5EF4-FFF2-40B4-BE49-F238E27FC236}">
                <a16:creationId xmlns:a16="http://schemas.microsoft.com/office/drawing/2014/main" id="{0B961F7D-3BD9-44E7-9209-12390C56400D}"/>
              </a:ext>
            </a:extLst>
          </p:cNvPr>
          <p:cNvSpPr txBox="1">
            <a:spLocks/>
          </p:cNvSpPr>
          <p:nvPr/>
        </p:nvSpPr>
        <p:spPr>
          <a:xfrm>
            <a:off x="8679478" y="6581361"/>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25</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36F54838-DCC4-4118-A715-895564CAB047}"/>
              </a:ext>
            </a:extLst>
          </p:cNvPr>
          <p:cNvSpPr txBox="1"/>
          <p:nvPr/>
        </p:nvSpPr>
        <p:spPr>
          <a:xfrm>
            <a:off x="241823" y="3743593"/>
            <a:ext cx="7772698" cy="292068"/>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Figure 26: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North India Water Soluble Fertilizer Market Share, By End Use</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Volume, 2017-2035F</a:t>
            </a:r>
          </a:p>
        </p:txBody>
      </p:sp>
      <p:sp>
        <p:nvSpPr>
          <p:cNvPr id="12" name="TextBox 11">
            <a:extLst>
              <a:ext uri="{FF2B5EF4-FFF2-40B4-BE49-F238E27FC236}">
                <a16:creationId xmlns:a16="http://schemas.microsoft.com/office/drawing/2014/main" id="{D7CC7456-CD95-4041-BAED-0CD33653F4CD}"/>
              </a:ext>
            </a:extLst>
          </p:cNvPr>
          <p:cNvSpPr txBox="1"/>
          <p:nvPr/>
        </p:nvSpPr>
        <p:spPr>
          <a:xfrm>
            <a:off x="7483315" y="6464152"/>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
        <p:nvSpPr>
          <p:cNvPr id="13" name="TextBox 12">
            <a:extLst>
              <a:ext uri="{FF2B5EF4-FFF2-40B4-BE49-F238E27FC236}">
                <a16:creationId xmlns:a16="http://schemas.microsoft.com/office/drawing/2014/main" id="{1B9D484A-AEF0-4991-A1E0-55D4E9B555E6}"/>
              </a:ext>
            </a:extLst>
          </p:cNvPr>
          <p:cNvSpPr txBox="1"/>
          <p:nvPr/>
        </p:nvSpPr>
        <p:spPr>
          <a:xfrm>
            <a:off x="7483315" y="3598787"/>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graphicFrame>
        <p:nvGraphicFramePr>
          <p:cNvPr id="11" name="Chart 10">
            <a:extLst>
              <a:ext uri="{FF2B5EF4-FFF2-40B4-BE49-F238E27FC236}">
                <a16:creationId xmlns:a16="http://schemas.microsoft.com/office/drawing/2014/main" id="{2B0FF0DC-3F36-4693-9A1F-CC80AED90552}"/>
              </a:ext>
            </a:extLst>
          </p:cNvPr>
          <p:cNvGraphicFramePr/>
          <p:nvPr>
            <p:extLst>
              <p:ext uri="{D42A27DB-BD31-4B8C-83A1-F6EECF244321}">
                <p14:modId xmlns:p14="http://schemas.microsoft.com/office/powerpoint/2010/main" val="2732835839"/>
              </p:ext>
            </p:extLst>
          </p:nvPr>
        </p:nvGraphicFramePr>
        <p:xfrm>
          <a:off x="186103" y="998088"/>
          <a:ext cx="8660354" cy="276807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0F5415CD-869F-42F1-AE03-B056F141742D}"/>
              </a:ext>
            </a:extLst>
          </p:cNvPr>
          <p:cNvGraphicFramePr/>
          <p:nvPr>
            <p:extLst>
              <p:ext uri="{D42A27DB-BD31-4B8C-83A1-F6EECF244321}">
                <p14:modId xmlns:p14="http://schemas.microsoft.com/office/powerpoint/2010/main" val="1275708671"/>
              </p:ext>
            </p:extLst>
          </p:nvPr>
        </p:nvGraphicFramePr>
        <p:xfrm>
          <a:off x="266750" y="3863387"/>
          <a:ext cx="8660354" cy="276807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19442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8EC0AE6-2BC2-4A94-89AF-A6C06CD2CD8A}"/>
              </a:ext>
            </a:extLst>
          </p:cNvPr>
          <p:cNvGraphicFramePr/>
          <p:nvPr>
            <p:extLst>
              <p:ext uri="{D42A27DB-BD31-4B8C-83A1-F6EECF244321}">
                <p14:modId xmlns:p14="http://schemas.microsoft.com/office/powerpoint/2010/main" val="2964191246"/>
              </p:ext>
            </p:extLst>
          </p:nvPr>
        </p:nvGraphicFramePr>
        <p:xfrm>
          <a:off x="176733" y="1017221"/>
          <a:ext cx="8790534" cy="3707179"/>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D3026AE9-2FEC-4BC4-B8A5-D3CCC46D54CC}"/>
              </a:ext>
            </a:extLst>
          </p:cNvPr>
          <p:cNvSpPr txBox="1"/>
          <p:nvPr/>
        </p:nvSpPr>
        <p:spPr>
          <a:xfrm>
            <a:off x="157580" y="716866"/>
            <a:ext cx="8522594" cy="292068"/>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Figure 27:  East India Water Soluble Fertilizer Market Size, By Value (USD Million), 2017-2035F</a:t>
            </a:r>
          </a:p>
        </p:txBody>
      </p:sp>
      <p:sp>
        <p:nvSpPr>
          <p:cNvPr id="4" name="Text Placeholder 3">
            <a:extLst>
              <a:ext uri="{FF2B5EF4-FFF2-40B4-BE49-F238E27FC236}">
                <a16:creationId xmlns:a16="http://schemas.microsoft.com/office/drawing/2014/main" id="{D7FD6211-C904-4F69-9BFA-D33CB22FD4DD}"/>
              </a:ext>
            </a:extLst>
          </p:cNvPr>
          <p:cNvSpPr txBox="1">
            <a:spLocks/>
          </p:cNvSpPr>
          <p:nvPr/>
        </p:nvSpPr>
        <p:spPr>
          <a:xfrm>
            <a:off x="132586" y="193795"/>
            <a:ext cx="7863840" cy="45720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East India Water Soluble Fertilizer Market Size, By Value</a:t>
            </a:r>
          </a:p>
        </p:txBody>
      </p:sp>
      <p:sp>
        <p:nvSpPr>
          <p:cNvPr id="5" name="Slide Number Placeholder 7">
            <a:extLst>
              <a:ext uri="{FF2B5EF4-FFF2-40B4-BE49-F238E27FC236}">
                <a16:creationId xmlns:a16="http://schemas.microsoft.com/office/drawing/2014/main" id="{ABC03E15-064C-4A1A-9666-B15D7A1AE3E6}"/>
              </a:ext>
            </a:extLst>
          </p:cNvPr>
          <p:cNvSpPr txBox="1">
            <a:spLocks/>
          </p:cNvSpPr>
          <p:nvPr/>
        </p:nvSpPr>
        <p:spPr>
          <a:xfrm>
            <a:off x="8679482" y="658136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26</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77386208-F784-4C40-84CB-91B478ED4935}"/>
              </a:ext>
            </a:extLst>
          </p:cNvPr>
          <p:cNvSpPr txBox="1"/>
          <p:nvPr/>
        </p:nvSpPr>
        <p:spPr>
          <a:xfrm>
            <a:off x="7458394" y="4220851"/>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
        <p:nvSpPr>
          <p:cNvPr id="7" name="Rectangle 6">
            <a:extLst>
              <a:ext uri="{FF2B5EF4-FFF2-40B4-BE49-F238E27FC236}">
                <a16:creationId xmlns:a16="http://schemas.microsoft.com/office/drawing/2014/main" id="{D7996BEE-F71C-4DFE-AA72-4DC747EF2B89}"/>
              </a:ext>
            </a:extLst>
          </p:cNvPr>
          <p:cNvSpPr/>
          <p:nvPr/>
        </p:nvSpPr>
        <p:spPr>
          <a:xfrm>
            <a:off x="967865" y="1121829"/>
            <a:ext cx="2141928"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By Value: </a:t>
            </a:r>
            <a:r>
              <a:rPr lang="en-US" sz="1000" b="1" i="1" dirty="0">
                <a:solidFill>
                  <a:prstClr val="black">
                    <a:lumMod val="95000"/>
                    <a:lumOff val="5000"/>
                  </a:prstClr>
                </a:solidFill>
                <a:latin typeface="Verdana" panose="020B0604030504040204" pitchFamily="34" charset="0"/>
                <a:ea typeface="Verdana" panose="020B0604030504040204" pitchFamily="34" charset="0"/>
                <a:cs typeface="Verdana" panose="020B0604030504040204" pitchFamily="34" charset="0"/>
              </a:rPr>
              <a:t>3.27</a:t>
            </a:r>
            <a:r>
              <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a:extLst>
              <a:ext uri="{FF2B5EF4-FFF2-40B4-BE49-F238E27FC236}">
                <a16:creationId xmlns:a16="http://schemas.microsoft.com/office/drawing/2014/main" id="{505D62FB-077F-4DDB-8414-C4F005354BE5}"/>
              </a:ext>
            </a:extLst>
          </p:cNvPr>
          <p:cNvSpPr/>
          <p:nvPr/>
        </p:nvSpPr>
        <p:spPr>
          <a:xfrm>
            <a:off x="6337187" y="1131478"/>
            <a:ext cx="2141928" cy="383795"/>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CAGR 2031F-2035F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By Value: </a:t>
            </a:r>
            <a:r>
              <a:rPr lang="en-US" sz="1000" b="1" i="1" dirty="0">
                <a:solidFill>
                  <a:prstClr val="black">
                    <a:lumMod val="95000"/>
                    <a:lumOff val="5000"/>
                  </a:prstClr>
                </a:solidFill>
                <a:latin typeface="Verdana" panose="020B0604030504040204" pitchFamily="34" charset="0"/>
                <a:ea typeface="Verdana" panose="020B0604030504040204" pitchFamily="34" charset="0"/>
                <a:cs typeface="Verdana" panose="020B0604030504040204" pitchFamily="34" charset="0"/>
              </a:rPr>
              <a:t>5.68</a:t>
            </a:r>
            <a:r>
              <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4" name="Rectangle 13">
            <a:extLst>
              <a:ext uri="{FF2B5EF4-FFF2-40B4-BE49-F238E27FC236}">
                <a16:creationId xmlns:a16="http://schemas.microsoft.com/office/drawing/2014/main" id="{90D78B55-8D7B-46E7-89FB-F0F778B522D3}"/>
              </a:ext>
            </a:extLst>
          </p:cNvPr>
          <p:cNvSpPr/>
          <p:nvPr/>
        </p:nvSpPr>
        <p:spPr>
          <a:xfrm>
            <a:off x="3726260" y="1121829"/>
            <a:ext cx="2141928"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CAGR 2022E-2030F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By Value: </a:t>
            </a:r>
            <a:r>
              <a:rPr lang="en-US" sz="1000" b="1" i="1" dirty="0">
                <a:solidFill>
                  <a:prstClr val="black">
                    <a:lumMod val="95000"/>
                    <a:lumOff val="5000"/>
                  </a:prstClr>
                </a:solidFill>
                <a:latin typeface="Verdana" panose="020B0604030504040204" pitchFamily="34" charset="0"/>
                <a:ea typeface="Verdana" panose="020B0604030504040204" pitchFamily="34" charset="0"/>
                <a:cs typeface="Verdana" panose="020B0604030504040204" pitchFamily="34" charset="0"/>
              </a:rPr>
              <a:t>6.12</a:t>
            </a:r>
            <a:r>
              <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6" name="Rectangle: Folded Corner 15">
            <a:extLst>
              <a:ext uri="{FF2B5EF4-FFF2-40B4-BE49-F238E27FC236}">
                <a16:creationId xmlns:a16="http://schemas.microsoft.com/office/drawing/2014/main" id="{D86A9A6A-AEAC-4296-9709-8A580DA24397}"/>
              </a:ext>
            </a:extLst>
          </p:cNvPr>
          <p:cNvSpPr/>
          <p:nvPr/>
        </p:nvSpPr>
        <p:spPr>
          <a:xfrm>
            <a:off x="314154" y="4625177"/>
            <a:ext cx="8588029" cy="1838975"/>
          </a:xfrm>
          <a:prstGeom prst="foldedCorner">
            <a:avLst>
              <a:gd name="adj" fmla="val 11836"/>
            </a:avLst>
          </a:prstGeom>
          <a:solidFill>
            <a:schemeClr val="accent1">
              <a:lumMod val="40000"/>
              <a:lumOff val="60000"/>
            </a:schemeClr>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lnSpc>
                <a:spcPct val="150000"/>
              </a:lnSpc>
              <a:spcBef>
                <a:spcPts val="600"/>
              </a:spcBef>
              <a:buFont typeface="Arial" panose="020B0604020202020204" pitchFamily="34" charset="0"/>
              <a:buChar char="•"/>
            </a:pPr>
            <a:r>
              <a:rPr lang="en-IN" sz="1000" b="0" i="0" dirty="0">
                <a:solidFill>
                  <a:schemeClr val="tx1">
                    <a:lumMod val="95000"/>
                    <a:lumOff val="5000"/>
                  </a:schemeClr>
                </a:solidFill>
                <a:effectLst/>
                <a:latin typeface="Verdana" panose="020B0604030504040204" pitchFamily="34" charset="0"/>
                <a:ea typeface="Verdana" panose="020B0604030504040204" pitchFamily="34" charset="0"/>
              </a:rPr>
              <a:t>Bihar, West Bengal, Odisha, Assam, and Jharkhand are the most fertiliser-consuming states in the east zone, accounting for 14% of total fertiliser nutrient consumption in the country. Other states in the zone, such as Arunachal Pradesh, Manipur, Meghalaya, Mizoram, Nagaland, Sikkim, and Tripura, account for under 0.1 percent of the country's total fertilizer use. </a:t>
            </a:r>
          </a:p>
          <a:p>
            <a:pPr marL="171450" indent="-171450" algn="just">
              <a:lnSpc>
                <a:spcPct val="150000"/>
              </a:lnSpc>
              <a:spcBef>
                <a:spcPts val="600"/>
              </a:spcBef>
              <a:buFont typeface="Arial" panose="020B0604020202020204" pitchFamily="34" charset="0"/>
              <a:buChar char="•"/>
            </a:pPr>
            <a:r>
              <a:rPr lang="en-IN" sz="1000" b="0" i="0" dirty="0">
                <a:solidFill>
                  <a:schemeClr val="tx1">
                    <a:lumMod val="95000"/>
                    <a:lumOff val="5000"/>
                  </a:schemeClr>
                </a:solidFill>
                <a:effectLst/>
                <a:latin typeface="Verdana" panose="020B0604030504040204" pitchFamily="34" charset="0"/>
                <a:ea typeface="Verdana" panose="020B0604030504040204" pitchFamily="34" charset="0"/>
              </a:rPr>
              <a:t>The amount of fertiliser used per hectare varies greatly, ranging from 2.4 kg in Arunachal Pradesh or 3.2 kg in Nagaland to 192 kg in Bihar and 169 kg in West Bengal. In the east zone, soil fertility is low to medium in terms of nitrogen and phosphate, and medium in terms of potash. NPK use ratio is around 4.2:1.8:1 in the east zone.</a:t>
            </a:r>
            <a:endParaRPr lang="en-IN" sz="1000" dirty="0">
              <a:solidFill>
                <a:schemeClr val="tx1">
                  <a:lumMod val="95000"/>
                  <a:lumOff val="5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673125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8EC0AE6-2BC2-4A94-89AF-A6C06CD2CD8A}"/>
              </a:ext>
            </a:extLst>
          </p:cNvPr>
          <p:cNvGraphicFramePr/>
          <p:nvPr>
            <p:extLst>
              <p:ext uri="{D42A27DB-BD31-4B8C-83A1-F6EECF244321}">
                <p14:modId xmlns:p14="http://schemas.microsoft.com/office/powerpoint/2010/main" val="2877452917"/>
              </p:ext>
            </p:extLst>
          </p:nvPr>
        </p:nvGraphicFramePr>
        <p:xfrm>
          <a:off x="176733" y="1008934"/>
          <a:ext cx="8790534" cy="3707179"/>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D3026AE9-2FEC-4BC4-B8A5-D3CCC46D54CC}"/>
              </a:ext>
            </a:extLst>
          </p:cNvPr>
          <p:cNvSpPr txBox="1"/>
          <p:nvPr/>
        </p:nvSpPr>
        <p:spPr>
          <a:xfrm>
            <a:off x="157580" y="716866"/>
            <a:ext cx="8522594" cy="292068"/>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Figure 27:  East India Water Soluble Fertilizer Market Size, By Volume (USD Million), 2017-2035F</a:t>
            </a:r>
          </a:p>
        </p:txBody>
      </p:sp>
      <p:sp>
        <p:nvSpPr>
          <p:cNvPr id="4" name="Text Placeholder 3">
            <a:extLst>
              <a:ext uri="{FF2B5EF4-FFF2-40B4-BE49-F238E27FC236}">
                <a16:creationId xmlns:a16="http://schemas.microsoft.com/office/drawing/2014/main" id="{D7FD6211-C904-4F69-9BFA-D33CB22FD4DD}"/>
              </a:ext>
            </a:extLst>
          </p:cNvPr>
          <p:cNvSpPr txBox="1">
            <a:spLocks/>
          </p:cNvSpPr>
          <p:nvPr/>
        </p:nvSpPr>
        <p:spPr>
          <a:xfrm>
            <a:off x="132586" y="193795"/>
            <a:ext cx="7863840" cy="45720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East India Water Soluble Fertilizer Market Size, By Volume</a:t>
            </a:r>
          </a:p>
        </p:txBody>
      </p:sp>
      <p:sp>
        <p:nvSpPr>
          <p:cNvPr id="5" name="Slide Number Placeholder 7">
            <a:extLst>
              <a:ext uri="{FF2B5EF4-FFF2-40B4-BE49-F238E27FC236}">
                <a16:creationId xmlns:a16="http://schemas.microsoft.com/office/drawing/2014/main" id="{ABC03E15-064C-4A1A-9666-B15D7A1AE3E6}"/>
              </a:ext>
            </a:extLst>
          </p:cNvPr>
          <p:cNvSpPr txBox="1">
            <a:spLocks/>
          </p:cNvSpPr>
          <p:nvPr/>
        </p:nvSpPr>
        <p:spPr>
          <a:xfrm>
            <a:off x="8679482" y="658136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27</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77386208-F784-4C40-84CB-91B478ED4935}"/>
              </a:ext>
            </a:extLst>
          </p:cNvPr>
          <p:cNvSpPr txBox="1"/>
          <p:nvPr/>
        </p:nvSpPr>
        <p:spPr>
          <a:xfrm>
            <a:off x="7458394" y="4224607"/>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
        <p:nvSpPr>
          <p:cNvPr id="7" name="Rectangle 6">
            <a:extLst>
              <a:ext uri="{FF2B5EF4-FFF2-40B4-BE49-F238E27FC236}">
                <a16:creationId xmlns:a16="http://schemas.microsoft.com/office/drawing/2014/main" id="{D7996BEE-F71C-4DFE-AA72-4DC747EF2B89}"/>
              </a:ext>
            </a:extLst>
          </p:cNvPr>
          <p:cNvSpPr/>
          <p:nvPr/>
        </p:nvSpPr>
        <p:spPr>
          <a:xfrm>
            <a:off x="967865" y="1121829"/>
            <a:ext cx="2141928"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By Value: </a:t>
            </a:r>
            <a:r>
              <a:rPr lang="en-US" sz="1000" b="1" i="1" dirty="0">
                <a:solidFill>
                  <a:prstClr val="black">
                    <a:lumMod val="95000"/>
                    <a:lumOff val="5000"/>
                  </a:prstClr>
                </a:solidFill>
                <a:latin typeface="Verdana" panose="020B0604030504040204" pitchFamily="34" charset="0"/>
                <a:ea typeface="Verdana" panose="020B0604030504040204" pitchFamily="34" charset="0"/>
                <a:cs typeface="Verdana" panose="020B0604030504040204" pitchFamily="34" charset="0"/>
              </a:rPr>
              <a:t>2.97</a:t>
            </a:r>
            <a:r>
              <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a:extLst>
              <a:ext uri="{FF2B5EF4-FFF2-40B4-BE49-F238E27FC236}">
                <a16:creationId xmlns:a16="http://schemas.microsoft.com/office/drawing/2014/main" id="{505D62FB-077F-4DDB-8414-C4F005354BE5}"/>
              </a:ext>
            </a:extLst>
          </p:cNvPr>
          <p:cNvSpPr/>
          <p:nvPr/>
        </p:nvSpPr>
        <p:spPr>
          <a:xfrm>
            <a:off x="6337187" y="1131478"/>
            <a:ext cx="2141928" cy="383795"/>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CAGR 2031F-2035F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By Value: </a:t>
            </a:r>
            <a:r>
              <a:rPr lang="en-US" sz="1000" b="1" i="1" dirty="0">
                <a:solidFill>
                  <a:prstClr val="black">
                    <a:lumMod val="95000"/>
                    <a:lumOff val="5000"/>
                  </a:prstClr>
                </a:solidFill>
                <a:latin typeface="Verdana" panose="020B0604030504040204" pitchFamily="34" charset="0"/>
                <a:ea typeface="Verdana" panose="020B0604030504040204" pitchFamily="34" charset="0"/>
                <a:cs typeface="Verdana" panose="020B0604030504040204" pitchFamily="34" charset="0"/>
              </a:rPr>
              <a:t>4.89</a:t>
            </a:r>
            <a:r>
              <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4" name="Rectangle 13">
            <a:extLst>
              <a:ext uri="{FF2B5EF4-FFF2-40B4-BE49-F238E27FC236}">
                <a16:creationId xmlns:a16="http://schemas.microsoft.com/office/drawing/2014/main" id="{90D78B55-8D7B-46E7-89FB-F0F778B522D3}"/>
              </a:ext>
            </a:extLst>
          </p:cNvPr>
          <p:cNvSpPr/>
          <p:nvPr/>
        </p:nvSpPr>
        <p:spPr>
          <a:xfrm>
            <a:off x="3726260" y="1121829"/>
            <a:ext cx="2141928"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CAGR 2022E-2030F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By Value: </a:t>
            </a:r>
            <a:r>
              <a:rPr lang="en-US" sz="1000" b="1" i="1" dirty="0">
                <a:solidFill>
                  <a:prstClr val="black">
                    <a:lumMod val="95000"/>
                    <a:lumOff val="5000"/>
                  </a:prstClr>
                </a:solidFill>
                <a:latin typeface="Verdana" panose="020B0604030504040204" pitchFamily="34" charset="0"/>
                <a:ea typeface="Verdana" panose="020B0604030504040204" pitchFamily="34" charset="0"/>
                <a:cs typeface="Verdana" panose="020B0604030504040204" pitchFamily="34" charset="0"/>
              </a:rPr>
              <a:t>5.62</a:t>
            </a:r>
            <a:r>
              <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2" name="Rectangle 11">
            <a:extLst>
              <a:ext uri="{FF2B5EF4-FFF2-40B4-BE49-F238E27FC236}">
                <a16:creationId xmlns:a16="http://schemas.microsoft.com/office/drawing/2014/main" id="{DA46F1DE-CB5C-4A3A-8C8A-D8F8AA365945}"/>
              </a:ext>
            </a:extLst>
          </p:cNvPr>
          <p:cNvSpPr/>
          <p:nvPr/>
        </p:nvSpPr>
        <p:spPr>
          <a:xfrm>
            <a:off x="304792" y="4429982"/>
            <a:ext cx="8568417" cy="292068"/>
          </a:xfrm>
          <a:prstGeom prst="rect">
            <a:avLst/>
          </a:prstGeom>
        </p:spPr>
        <p:txBody>
          <a:bodyPr wrap="square">
            <a:spAutoFit/>
          </a:bodyPr>
          <a:lstStyle/>
          <a:p>
            <a:pPr>
              <a:lnSpc>
                <a:spcPct val="150000"/>
              </a:lnSpc>
              <a:defRPr/>
            </a:pPr>
            <a:r>
              <a:rPr lang="en-IN" sz="1000" b="1" kern="0" dirty="0">
                <a:latin typeface="Verdana" panose="020B0604030504040204" pitchFamily="34" charset="0"/>
                <a:ea typeface="Verdana" panose="020B0604030504040204" pitchFamily="34" charset="0"/>
                <a:cs typeface="Verdana" panose="020B0604030504040204" pitchFamily="34" charset="0"/>
              </a:rPr>
              <a:t>Figure 56: Partial List of Area Covered Under Drip Irrigation (‘000 Hectares), By State, 2020</a:t>
            </a:r>
          </a:p>
        </p:txBody>
      </p:sp>
      <p:graphicFrame>
        <p:nvGraphicFramePr>
          <p:cNvPr id="13" name="Chart 12">
            <a:extLst>
              <a:ext uri="{FF2B5EF4-FFF2-40B4-BE49-F238E27FC236}">
                <a16:creationId xmlns:a16="http://schemas.microsoft.com/office/drawing/2014/main" id="{1A16DFFC-A73F-464E-A838-E3CC4E9CE946}"/>
              </a:ext>
            </a:extLst>
          </p:cNvPr>
          <p:cNvGraphicFramePr/>
          <p:nvPr>
            <p:extLst>
              <p:ext uri="{D42A27DB-BD31-4B8C-83A1-F6EECF244321}">
                <p14:modId xmlns:p14="http://schemas.microsoft.com/office/powerpoint/2010/main" val="324134143"/>
              </p:ext>
            </p:extLst>
          </p:nvPr>
        </p:nvGraphicFramePr>
        <p:xfrm>
          <a:off x="469767" y="4689760"/>
          <a:ext cx="8497500" cy="1683532"/>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a:extLst>
              <a:ext uri="{FF2B5EF4-FFF2-40B4-BE49-F238E27FC236}">
                <a16:creationId xmlns:a16="http://schemas.microsoft.com/office/drawing/2014/main" id="{A463E6AF-9770-424C-ACA0-E9BBE1008E38}"/>
              </a:ext>
            </a:extLst>
          </p:cNvPr>
          <p:cNvSpPr txBox="1"/>
          <p:nvPr/>
        </p:nvSpPr>
        <p:spPr>
          <a:xfrm>
            <a:off x="6337187" y="6378735"/>
            <a:ext cx="2522381" cy="202630"/>
          </a:xfrm>
          <a:prstGeom prst="rect">
            <a:avLst/>
          </a:prstGeom>
          <a:noFill/>
        </p:spPr>
        <p:txBody>
          <a:bodyPr wrap="square" rtlCol="0">
            <a:spAutoFit/>
          </a:bodyPr>
          <a:lstStyle/>
          <a:p>
            <a:pPr algn="r"/>
            <a:r>
              <a:rPr lang="en-IN" sz="7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rPr>
              <a:t>Source: </a:t>
            </a:r>
            <a:r>
              <a:rPr lang="en-IN" sz="700" i="1" dirty="0">
                <a:solidFill>
                  <a:srgbClr val="7F7F7F"/>
                </a:solidFill>
                <a:latin typeface="Verdana" panose="020B0604030504040204" pitchFamily="34" charset="0"/>
                <a:ea typeface="Verdana" panose="020B0604030504040204" pitchFamily="34" charset="0"/>
                <a:cs typeface="Verdana" panose="020B0604030504040204" pitchFamily="34" charset="0"/>
              </a:rPr>
              <a:t>Ministry of Agriculture &amp; Farmers Welfare</a:t>
            </a:r>
            <a:endParaRPr lang="en-IN" sz="7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79495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p:txBody>
          <a:bodyPr/>
          <a:lstStyle/>
          <a:p>
            <a:r>
              <a:rPr lang="en-US" sz="1800" kern="0" dirty="0">
                <a:solidFill>
                  <a:prstClr val="black"/>
                </a:solidFill>
              </a:rPr>
              <a:t>East India Water Soluble Fertilizer </a:t>
            </a:r>
            <a:r>
              <a:rPr lang="en-IN" sz="1800" kern="0" dirty="0">
                <a:solidFill>
                  <a:prstClr val="black"/>
                </a:solidFill>
              </a:rPr>
              <a:t>Market Share, By Type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3" y="728587"/>
            <a:ext cx="7772698" cy="292068"/>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Figure 29: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East India Water Soluble Fertilizer Market Share, By Type</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Value, 2017-2035F</a:t>
            </a:r>
          </a:p>
        </p:txBody>
      </p:sp>
      <p:sp>
        <p:nvSpPr>
          <p:cNvPr id="8" name="Slide Number Placeholder 7">
            <a:extLst>
              <a:ext uri="{FF2B5EF4-FFF2-40B4-BE49-F238E27FC236}">
                <a16:creationId xmlns:a16="http://schemas.microsoft.com/office/drawing/2014/main" id="{0B961F7D-3BD9-44E7-9209-12390C56400D}"/>
              </a:ext>
            </a:extLst>
          </p:cNvPr>
          <p:cNvSpPr txBox="1">
            <a:spLocks/>
          </p:cNvSpPr>
          <p:nvPr/>
        </p:nvSpPr>
        <p:spPr>
          <a:xfrm>
            <a:off x="8679478" y="6581361"/>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28</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36F54838-DCC4-4118-A715-895564CAB047}"/>
              </a:ext>
            </a:extLst>
          </p:cNvPr>
          <p:cNvSpPr txBox="1"/>
          <p:nvPr/>
        </p:nvSpPr>
        <p:spPr>
          <a:xfrm>
            <a:off x="241823" y="3743593"/>
            <a:ext cx="7772698" cy="292068"/>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Figure 30: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East India Water Soluble Fertilizer Market Share, By Type</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Volume, 2017-2035F</a:t>
            </a:r>
          </a:p>
        </p:txBody>
      </p:sp>
      <p:sp>
        <p:nvSpPr>
          <p:cNvPr id="12" name="TextBox 11">
            <a:extLst>
              <a:ext uri="{FF2B5EF4-FFF2-40B4-BE49-F238E27FC236}">
                <a16:creationId xmlns:a16="http://schemas.microsoft.com/office/drawing/2014/main" id="{D7CC7456-CD95-4041-BAED-0CD33653F4CD}"/>
              </a:ext>
            </a:extLst>
          </p:cNvPr>
          <p:cNvSpPr txBox="1"/>
          <p:nvPr/>
        </p:nvSpPr>
        <p:spPr>
          <a:xfrm>
            <a:off x="7483315" y="6464152"/>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
        <p:nvSpPr>
          <p:cNvPr id="13" name="TextBox 12">
            <a:extLst>
              <a:ext uri="{FF2B5EF4-FFF2-40B4-BE49-F238E27FC236}">
                <a16:creationId xmlns:a16="http://schemas.microsoft.com/office/drawing/2014/main" id="{1B9D484A-AEF0-4991-A1E0-55D4E9B555E6}"/>
              </a:ext>
            </a:extLst>
          </p:cNvPr>
          <p:cNvSpPr txBox="1"/>
          <p:nvPr/>
        </p:nvSpPr>
        <p:spPr>
          <a:xfrm>
            <a:off x="7458390" y="3556556"/>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graphicFrame>
        <p:nvGraphicFramePr>
          <p:cNvPr id="10" name="Chart 9">
            <a:extLst>
              <a:ext uri="{FF2B5EF4-FFF2-40B4-BE49-F238E27FC236}">
                <a16:creationId xmlns:a16="http://schemas.microsoft.com/office/drawing/2014/main" id="{7676F4F6-095C-48F6-BED6-7DCE85F9BAD1}"/>
              </a:ext>
            </a:extLst>
          </p:cNvPr>
          <p:cNvGraphicFramePr/>
          <p:nvPr>
            <p:extLst>
              <p:ext uri="{D42A27DB-BD31-4B8C-83A1-F6EECF244321}">
                <p14:modId xmlns:p14="http://schemas.microsoft.com/office/powerpoint/2010/main" val="4277340695"/>
              </p:ext>
            </p:extLst>
          </p:nvPr>
        </p:nvGraphicFramePr>
        <p:xfrm>
          <a:off x="186626" y="745727"/>
          <a:ext cx="8617334" cy="287082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529448BC-3414-44B5-B460-36E10663CE9E}"/>
              </a:ext>
            </a:extLst>
          </p:cNvPr>
          <p:cNvGraphicFramePr/>
          <p:nvPr>
            <p:extLst>
              <p:ext uri="{D42A27DB-BD31-4B8C-83A1-F6EECF244321}">
                <p14:modId xmlns:p14="http://schemas.microsoft.com/office/powerpoint/2010/main" val="640835403"/>
              </p:ext>
            </p:extLst>
          </p:nvPr>
        </p:nvGraphicFramePr>
        <p:xfrm>
          <a:off x="186626" y="3728196"/>
          <a:ext cx="8617334" cy="287082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26994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p:txBody>
          <a:bodyPr/>
          <a:lstStyle/>
          <a:p>
            <a:r>
              <a:rPr lang="en-US" sz="1800" kern="0" dirty="0">
                <a:solidFill>
                  <a:prstClr val="black"/>
                </a:solidFill>
              </a:rPr>
              <a:t>East India Water Soluble Fertilizer </a:t>
            </a:r>
            <a:r>
              <a:rPr lang="en-IN" sz="1800" kern="0" dirty="0">
                <a:solidFill>
                  <a:prstClr val="black"/>
                </a:solidFill>
              </a:rPr>
              <a:t>Market Share, By End Use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3" y="728587"/>
            <a:ext cx="7772698" cy="292068"/>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Figure 31: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East India Water Soluble Fertilizer Market Share, By End Use</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Value, 2017-2035F</a:t>
            </a:r>
          </a:p>
        </p:txBody>
      </p:sp>
      <p:sp>
        <p:nvSpPr>
          <p:cNvPr id="8" name="Slide Number Placeholder 7">
            <a:extLst>
              <a:ext uri="{FF2B5EF4-FFF2-40B4-BE49-F238E27FC236}">
                <a16:creationId xmlns:a16="http://schemas.microsoft.com/office/drawing/2014/main" id="{0B961F7D-3BD9-44E7-9209-12390C56400D}"/>
              </a:ext>
            </a:extLst>
          </p:cNvPr>
          <p:cNvSpPr txBox="1">
            <a:spLocks/>
          </p:cNvSpPr>
          <p:nvPr/>
        </p:nvSpPr>
        <p:spPr>
          <a:xfrm>
            <a:off x="8679478" y="6581361"/>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29</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36F54838-DCC4-4118-A715-895564CAB047}"/>
              </a:ext>
            </a:extLst>
          </p:cNvPr>
          <p:cNvSpPr txBox="1"/>
          <p:nvPr/>
        </p:nvSpPr>
        <p:spPr>
          <a:xfrm>
            <a:off x="241823" y="3743593"/>
            <a:ext cx="7772698" cy="292068"/>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Figure 32: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East India Water Soluble Fertilizer Market Share, By End Use</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Volume, 2017-2035F</a:t>
            </a:r>
          </a:p>
        </p:txBody>
      </p:sp>
      <p:sp>
        <p:nvSpPr>
          <p:cNvPr id="12" name="TextBox 11">
            <a:extLst>
              <a:ext uri="{FF2B5EF4-FFF2-40B4-BE49-F238E27FC236}">
                <a16:creationId xmlns:a16="http://schemas.microsoft.com/office/drawing/2014/main" id="{D7CC7456-CD95-4041-BAED-0CD33653F4CD}"/>
              </a:ext>
            </a:extLst>
          </p:cNvPr>
          <p:cNvSpPr txBox="1"/>
          <p:nvPr/>
        </p:nvSpPr>
        <p:spPr>
          <a:xfrm>
            <a:off x="7483315" y="6464152"/>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
        <p:nvSpPr>
          <p:cNvPr id="13" name="TextBox 12">
            <a:extLst>
              <a:ext uri="{FF2B5EF4-FFF2-40B4-BE49-F238E27FC236}">
                <a16:creationId xmlns:a16="http://schemas.microsoft.com/office/drawing/2014/main" id="{1B9D484A-AEF0-4991-A1E0-55D4E9B555E6}"/>
              </a:ext>
            </a:extLst>
          </p:cNvPr>
          <p:cNvSpPr txBox="1"/>
          <p:nvPr/>
        </p:nvSpPr>
        <p:spPr>
          <a:xfrm>
            <a:off x="7458388" y="3668582"/>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graphicFrame>
        <p:nvGraphicFramePr>
          <p:cNvPr id="11" name="Chart 10">
            <a:extLst>
              <a:ext uri="{FF2B5EF4-FFF2-40B4-BE49-F238E27FC236}">
                <a16:creationId xmlns:a16="http://schemas.microsoft.com/office/drawing/2014/main" id="{8B9B7467-5375-441B-9FF5-5755E99B2B09}"/>
              </a:ext>
            </a:extLst>
          </p:cNvPr>
          <p:cNvGraphicFramePr/>
          <p:nvPr>
            <p:extLst>
              <p:ext uri="{D42A27DB-BD31-4B8C-83A1-F6EECF244321}">
                <p14:modId xmlns:p14="http://schemas.microsoft.com/office/powerpoint/2010/main" val="1666189776"/>
              </p:ext>
            </p:extLst>
          </p:nvPr>
        </p:nvGraphicFramePr>
        <p:xfrm>
          <a:off x="241823" y="1068834"/>
          <a:ext cx="8660354" cy="26693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24D1C667-C1FF-466E-BB7A-F37AB158C943}"/>
              </a:ext>
            </a:extLst>
          </p:cNvPr>
          <p:cNvGraphicFramePr/>
          <p:nvPr>
            <p:extLst>
              <p:ext uri="{D42A27DB-BD31-4B8C-83A1-F6EECF244321}">
                <p14:modId xmlns:p14="http://schemas.microsoft.com/office/powerpoint/2010/main" val="394159372"/>
              </p:ext>
            </p:extLst>
          </p:nvPr>
        </p:nvGraphicFramePr>
        <p:xfrm>
          <a:off x="300751" y="3817172"/>
          <a:ext cx="8660354" cy="276807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74214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3736" y="103631"/>
            <a:ext cx="4398645" cy="466725"/>
          </a:xfrm>
          <a:custGeom>
            <a:avLst/>
            <a:gdLst/>
            <a:ahLst/>
            <a:cxnLst/>
            <a:rect l="l" t="t" r="r" b="b"/>
            <a:pathLst>
              <a:path w="4398645" h="466725">
                <a:moveTo>
                  <a:pt x="4398264" y="0"/>
                </a:moveTo>
                <a:lnTo>
                  <a:pt x="0" y="0"/>
                </a:lnTo>
                <a:lnTo>
                  <a:pt x="0" y="466344"/>
                </a:lnTo>
                <a:lnTo>
                  <a:pt x="4398264" y="466344"/>
                </a:lnTo>
                <a:lnTo>
                  <a:pt x="4398264" y="0"/>
                </a:lnTo>
                <a:close/>
              </a:path>
            </a:pathLst>
          </a:custGeom>
          <a:solidFill>
            <a:srgbClr val="D9D9D9"/>
          </a:solidFill>
        </p:spPr>
        <p:txBody>
          <a:bodyPr wrap="square" lIns="0" tIns="0" rIns="0" bIns="0" rtlCol="0"/>
          <a:lstStyle/>
          <a:p>
            <a:endParaRPr/>
          </a:p>
        </p:txBody>
      </p:sp>
      <p:sp>
        <p:nvSpPr>
          <p:cNvPr id="4" name="object 4"/>
          <p:cNvSpPr txBox="1"/>
          <p:nvPr/>
        </p:nvSpPr>
        <p:spPr>
          <a:xfrm>
            <a:off x="452424" y="198501"/>
            <a:ext cx="1399540" cy="255904"/>
          </a:xfrm>
          <a:prstGeom prst="rect">
            <a:avLst/>
          </a:prstGeom>
        </p:spPr>
        <p:txBody>
          <a:bodyPr vert="horz" wrap="square" lIns="0" tIns="13970" rIns="0" bIns="0" rtlCol="0">
            <a:spAutoFit/>
          </a:bodyPr>
          <a:lstStyle/>
          <a:p>
            <a:pPr marL="12700">
              <a:lnSpc>
                <a:spcPct val="100000"/>
              </a:lnSpc>
              <a:spcBef>
                <a:spcPts val="110"/>
              </a:spcBef>
            </a:pPr>
            <a:r>
              <a:rPr sz="1500" b="1" spc="-120" dirty="0">
                <a:solidFill>
                  <a:srgbClr val="0D0D0D"/>
                </a:solidFill>
                <a:latin typeface="Calibri"/>
                <a:cs typeface="Calibri"/>
              </a:rPr>
              <a:t>T</a:t>
            </a:r>
            <a:r>
              <a:rPr sz="1500" b="1" spc="5" dirty="0">
                <a:solidFill>
                  <a:srgbClr val="0D0D0D"/>
                </a:solidFill>
                <a:latin typeface="Calibri"/>
                <a:cs typeface="Calibri"/>
              </a:rPr>
              <a:t>ab</a:t>
            </a:r>
            <a:r>
              <a:rPr sz="1500" b="1" spc="-15" dirty="0">
                <a:solidFill>
                  <a:srgbClr val="0D0D0D"/>
                </a:solidFill>
                <a:latin typeface="Calibri"/>
                <a:cs typeface="Calibri"/>
              </a:rPr>
              <a:t>l</a:t>
            </a:r>
            <a:r>
              <a:rPr sz="1500" b="1" spc="5" dirty="0">
                <a:solidFill>
                  <a:srgbClr val="0D0D0D"/>
                </a:solidFill>
                <a:latin typeface="Calibri"/>
                <a:cs typeface="Calibri"/>
              </a:rPr>
              <a:t>e</a:t>
            </a:r>
            <a:r>
              <a:rPr sz="1500" b="1" spc="-50" dirty="0">
                <a:solidFill>
                  <a:srgbClr val="0D0D0D"/>
                </a:solidFill>
                <a:latin typeface="Calibri"/>
                <a:cs typeface="Calibri"/>
              </a:rPr>
              <a:t> </a:t>
            </a:r>
            <a:r>
              <a:rPr sz="1500" b="1" spc="5" dirty="0">
                <a:solidFill>
                  <a:srgbClr val="0D0D0D"/>
                </a:solidFill>
                <a:latin typeface="Calibri"/>
                <a:cs typeface="Calibri"/>
              </a:rPr>
              <a:t>of</a:t>
            </a:r>
            <a:r>
              <a:rPr sz="1500" b="1" dirty="0">
                <a:solidFill>
                  <a:srgbClr val="0D0D0D"/>
                </a:solidFill>
                <a:latin typeface="Calibri"/>
                <a:cs typeface="Calibri"/>
              </a:rPr>
              <a:t> </a:t>
            </a:r>
            <a:r>
              <a:rPr sz="1500" b="1" spc="-5" dirty="0">
                <a:solidFill>
                  <a:srgbClr val="0D0D0D"/>
                </a:solidFill>
                <a:latin typeface="Calibri"/>
                <a:cs typeface="Calibri"/>
              </a:rPr>
              <a:t>C</a:t>
            </a:r>
            <a:r>
              <a:rPr sz="1500" b="1" spc="5" dirty="0">
                <a:solidFill>
                  <a:srgbClr val="0D0D0D"/>
                </a:solidFill>
                <a:latin typeface="Calibri"/>
                <a:cs typeface="Calibri"/>
              </a:rPr>
              <a:t>o</a:t>
            </a:r>
            <a:r>
              <a:rPr sz="1500" b="1" spc="-15" dirty="0">
                <a:solidFill>
                  <a:srgbClr val="0D0D0D"/>
                </a:solidFill>
                <a:latin typeface="Calibri"/>
                <a:cs typeface="Calibri"/>
              </a:rPr>
              <a:t>n</a:t>
            </a:r>
            <a:r>
              <a:rPr sz="1500" b="1" spc="-25" dirty="0">
                <a:solidFill>
                  <a:srgbClr val="0D0D0D"/>
                </a:solidFill>
                <a:latin typeface="Calibri"/>
                <a:cs typeface="Calibri"/>
              </a:rPr>
              <a:t>t</a:t>
            </a:r>
            <a:r>
              <a:rPr sz="1500" b="1" spc="10" dirty="0">
                <a:solidFill>
                  <a:srgbClr val="0D0D0D"/>
                </a:solidFill>
                <a:latin typeface="Calibri"/>
                <a:cs typeface="Calibri"/>
              </a:rPr>
              <a:t>e</a:t>
            </a:r>
            <a:r>
              <a:rPr sz="1500" b="1" spc="-15" dirty="0">
                <a:solidFill>
                  <a:srgbClr val="0D0D0D"/>
                </a:solidFill>
                <a:latin typeface="Calibri"/>
                <a:cs typeface="Calibri"/>
              </a:rPr>
              <a:t>n</a:t>
            </a:r>
            <a:r>
              <a:rPr sz="1500" b="1" dirty="0">
                <a:solidFill>
                  <a:srgbClr val="0D0D0D"/>
                </a:solidFill>
                <a:latin typeface="Calibri"/>
                <a:cs typeface="Calibri"/>
              </a:rPr>
              <a:t>ts</a:t>
            </a:r>
            <a:endParaRPr sz="1500">
              <a:latin typeface="Calibri"/>
              <a:cs typeface="Calibri"/>
            </a:endParaRPr>
          </a:p>
        </p:txBody>
      </p:sp>
      <p:sp>
        <p:nvSpPr>
          <p:cNvPr id="7" name="object 7"/>
          <p:cNvSpPr txBox="1"/>
          <p:nvPr/>
        </p:nvSpPr>
        <p:spPr>
          <a:xfrm>
            <a:off x="8849868" y="6703034"/>
            <a:ext cx="147955" cy="166370"/>
          </a:xfrm>
          <a:prstGeom prst="rect">
            <a:avLst/>
          </a:prstGeom>
        </p:spPr>
        <p:txBody>
          <a:bodyPr vert="horz" wrap="square" lIns="0" tIns="0" rIns="0" bIns="0" rtlCol="0">
            <a:spAutoFit/>
          </a:bodyPr>
          <a:lstStyle/>
          <a:p>
            <a:pPr marL="38100">
              <a:lnSpc>
                <a:spcPts val="1150"/>
              </a:lnSpc>
            </a:pPr>
            <a:fld id="{81D60167-4931-47E6-BA6A-407CBD079E47}" type="slidenum">
              <a:rPr sz="1100" b="1" dirty="0">
                <a:solidFill>
                  <a:srgbClr val="FFFFFF"/>
                </a:solidFill>
                <a:latin typeface="Calibri"/>
                <a:cs typeface="Calibri"/>
              </a:rPr>
              <a:t>3</a:t>
            </a:fld>
            <a:endParaRPr sz="1100">
              <a:latin typeface="Calibri"/>
              <a:cs typeface="Calibri"/>
            </a:endParaRPr>
          </a:p>
        </p:txBody>
      </p:sp>
      <p:graphicFrame>
        <p:nvGraphicFramePr>
          <p:cNvPr id="5" name="object 5"/>
          <p:cNvGraphicFramePr>
            <a:graphicFrameLocks noGrp="1"/>
          </p:cNvGraphicFramePr>
          <p:nvPr>
            <p:extLst>
              <p:ext uri="{D42A27DB-BD31-4B8C-83A1-F6EECF244321}">
                <p14:modId xmlns:p14="http://schemas.microsoft.com/office/powerpoint/2010/main" val="3785597636"/>
              </p:ext>
            </p:extLst>
          </p:nvPr>
        </p:nvGraphicFramePr>
        <p:xfrm>
          <a:off x="165103" y="549279"/>
          <a:ext cx="8832720" cy="6099557"/>
        </p:xfrm>
        <a:graphic>
          <a:graphicData uri="http://schemas.openxmlformats.org/drawingml/2006/table">
            <a:tbl>
              <a:tblPr firstRow="1" bandRow="1">
                <a:tableStyleId>{2D5ABB26-0587-4C30-8999-92F81FD0307C}</a:tableStyleId>
              </a:tblPr>
              <a:tblGrid>
                <a:gridCol w="590389">
                  <a:extLst>
                    <a:ext uri="{9D8B030D-6E8A-4147-A177-3AD203B41FA5}">
                      <a16:colId xmlns:a16="http://schemas.microsoft.com/office/drawing/2014/main" val="20000"/>
                    </a:ext>
                  </a:extLst>
                </a:gridCol>
                <a:gridCol w="413619">
                  <a:extLst>
                    <a:ext uri="{9D8B030D-6E8A-4147-A177-3AD203B41FA5}">
                      <a16:colId xmlns:a16="http://schemas.microsoft.com/office/drawing/2014/main" val="20001"/>
                    </a:ext>
                  </a:extLst>
                </a:gridCol>
                <a:gridCol w="413619">
                  <a:extLst>
                    <a:ext uri="{9D8B030D-6E8A-4147-A177-3AD203B41FA5}">
                      <a16:colId xmlns:a16="http://schemas.microsoft.com/office/drawing/2014/main" val="545844617"/>
                    </a:ext>
                  </a:extLst>
                </a:gridCol>
                <a:gridCol w="174842">
                  <a:extLst>
                    <a:ext uri="{9D8B030D-6E8A-4147-A177-3AD203B41FA5}">
                      <a16:colId xmlns:a16="http://schemas.microsoft.com/office/drawing/2014/main" val="355672058"/>
                    </a:ext>
                  </a:extLst>
                </a:gridCol>
                <a:gridCol w="238778">
                  <a:extLst>
                    <a:ext uri="{9D8B030D-6E8A-4147-A177-3AD203B41FA5}">
                      <a16:colId xmlns:a16="http://schemas.microsoft.com/office/drawing/2014/main" val="161745904"/>
                    </a:ext>
                  </a:extLst>
                </a:gridCol>
                <a:gridCol w="534354">
                  <a:extLst>
                    <a:ext uri="{9D8B030D-6E8A-4147-A177-3AD203B41FA5}">
                      <a16:colId xmlns:a16="http://schemas.microsoft.com/office/drawing/2014/main" val="20002"/>
                    </a:ext>
                  </a:extLst>
                </a:gridCol>
                <a:gridCol w="648156">
                  <a:extLst>
                    <a:ext uri="{9D8B030D-6E8A-4147-A177-3AD203B41FA5}">
                      <a16:colId xmlns:a16="http://schemas.microsoft.com/office/drawing/2014/main" val="20003"/>
                    </a:ext>
                  </a:extLst>
                </a:gridCol>
                <a:gridCol w="5818963">
                  <a:extLst>
                    <a:ext uri="{9D8B030D-6E8A-4147-A177-3AD203B41FA5}">
                      <a16:colId xmlns:a16="http://schemas.microsoft.com/office/drawing/2014/main" val="20004"/>
                    </a:ext>
                  </a:extLst>
                </a:gridCol>
              </a:tblGrid>
              <a:tr h="215058">
                <a:tc>
                  <a:txBody>
                    <a:bodyPr/>
                    <a:lstStyle/>
                    <a:p>
                      <a:pPr marL="113030">
                        <a:lnSpc>
                          <a:spcPct val="100000"/>
                        </a:lnSpc>
                        <a:spcBef>
                          <a:spcPts val="345"/>
                        </a:spcBef>
                      </a:pPr>
                      <a:r>
                        <a:rPr sz="1000" b="1" dirty="0">
                          <a:solidFill>
                            <a:srgbClr val="FFFFFF"/>
                          </a:solidFill>
                          <a:latin typeface="Verdana"/>
                          <a:cs typeface="Verdana"/>
                        </a:rPr>
                        <a:t>S.</a:t>
                      </a:r>
                      <a:r>
                        <a:rPr sz="1000" b="1" spc="-60" dirty="0">
                          <a:solidFill>
                            <a:srgbClr val="FFFFFF"/>
                          </a:solidFill>
                          <a:latin typeface="Verdana"/>
                          <a:cs typeface="Verdana"/>
                        </a:rPr>
                        <a:t> </a:t>
                      </a:r>
                      <a:r>
                        <a:rPr sz="1000" b="1" spc="5" dirty="0">
                          <a:solidFill>
                            <a:srgbClr val="FFFFFF"/>
                          </a:solidFill>
                          <a:latin typeface="Verdana"/>
                          <a:cs typeface="Verdana"/>
                        </a:rPr>
                        <a:t>No.</a:t>
                      </a:r>
                      <a:endParaRPr sz="1000" dirty="0">
                        <a:latin typeface="Verdana"/>
                        <a:cs typeface="Verdana"/>
                      </a:endParaRPr>
                    </a:p>
                  </a:txBody>
                  <a:tcPr marL="0" marR="0" marT="43815"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noFill/>
                      <a:prstDash val="solid"/>
                      <a:round/>
                      <a:headEnd type="none" w="med" len="med"/>
                      <a:tailEnd type="none" w="med" len="med"/>
                    </a:lnB>
                    <a:solidFill>
                      <a:srgbClr val="A9D18E"/>
                    </a:solidFill>
                  </a:tcPr>
                </a:tc>
                <a:tc>
                  <a:txBody>
                    <a:bodyPr/>
                    <a:lstStyle/>
                    <a:p>
                      <a:pPr>
                        <a:lnSpc>
                          <a:spcPct val="100000"/>
                        </a:lnSpc>
                      </a:pPr>
                      <a:endParaRPr sz="100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T w="12700">
                      <a:solidFill>
                        <a:srgbClr val="FFFFFF"/>
                      </a:solidFill>
                      <a:prstDash val="solid"/>
                    </a:lnT>
                    <a:lnB w="12700" cap="flat" cmpd="sng" algn="ctr">
                      <a:noFill/>
                      <a:prstDash val="solid"/>
                      <a:round/>
                      <a:headEnd type="none" w="med" len="med"/>
                      <a:tailEnd type="none" w="med" len="med"/>
                    </a:lnB>
                    <a:solidFill>
                      <a:srgbClr val="A9D18E"/>
                    </a:solidFill>
                  </a:tcPr>
                </a:tc>
                <a:tc>
                  <a:txBody>
                    <a:bodyPr/>
                    <a:lstStyle/>
                    <a:p>
                      <a:pPr>
                        <a:lnSpc>
                          <a:spcPct val="100000"/>
                        </a:lnSpc>
                      </a:pPr>
                      <a:endParaRPr sz="1000">
                        <a:latin typeface="Times New Roman"/>
                        <a:cs typeface="Times New Roman"/>
                      </a:endParaRPr>
                    </a:p>
                  </a:txBody>
                  <a:tcPr marL="0" marR="0" marT="0" marB="0">
                    <a:lnT w="12700">
                      <a:solidFill>
                        <a:srgbClr val="FFFFFF"/>
                      </a:solidFill>
                      <a:prstDash val="solid"/>
                    </a:lnT>
                    <a:lnB w="12700" cap="flat" cmpd="sng" algn="ctr">
                      <a:noFill/>
                      <a:prstDash val="solid"/>
                      <a:round/>
                      <a:headEnd type="none" w="med" len="med"/>
                      <a:tailEnd type="none" w="med" len="med"/>
                    </a:lnB>
                    <a:solidFill>
                      <a:srgbClr val="A9D18E"/>
                    </a:solidFill>
                  </a:tcPr>
                </a:tc>
                <a:tc gridSpan="2">
                  <a:txBody>
                    <a:bodyPr/>
                    <a:lstStyle/>
                    <a:p>
                      <a:pPr>
                        <a:lnSpc>
                          <a:spcPct val="100000"/>
                        </a:lnSpc>
                      </a:pPr>
                      <a:endParaRPr sz="1000">
                        <a:latin typeface="Times New Roman"/>
                        <a:cs typeface="Times New Roman"/>
                      </a:endParaRPr>
                    </a:p>
                  </a:txBody>
                  <a:tcPr marL="0" marR="0" marT="0" marB="0">
                    <a:lnT w="12700">
                      <a:solidFill>
                        <a:srgbClr val="FFFFFF"/>
                      </a:solidFill>
                      <a:prstDash val="solid"/>
                    </a:lnT>
                    <a:lnB w="12700" cap="flat" cmpd="sng" algn="ctr">
                      <a:noFill/>
                      <a:prstDash val="solid"/>
                      <a:round/>
                      <a:headEnd type="none" w="med" len="med"/>
                      <a:tailEnd type="none" w="med" len="med"/>
                    </a:lnB>
                    <a:solidFill>
                      <a:srgbClr val="A9D18E"/>
                    </a:solidFill>
                  </a:tcPr>
                </a:tc>
                <a:tc hMerge="1">
                  <a:txBody>
                    <a:bodyPr/>
                    <a:lstStyle/>
                    <a:p>
                      <a:pPr>
                        <a:lnSpc>
                          <a:spcPct val="100000"/>
                        </a:lnSpc>
                      </a:pPr>
                      <a:endParaRPr sz="1000">
                        <a:latin typeface="Times New Roman"/>
                        <a:cs typeface="Times New Roman"/>
                      </a:endParaRPr>
                    </a:p>
                  </a:txBody>
                  <a:tcPr marL="0" marR="0" marT="0" marB="0">
                    <a:lnT w="12700">
                      <a:solidFill>
                        <a:srgbClr val="FFFFFF"/>
                      </a:solidFill>
                      <a:prstDash val="solid"/>
                    </a:lnT>
                    <a:lnB w="12700" cap="flat" cmpd="sng" algn="ctr">
                      <a:solidFill>
                        <a:schemeClr val="tx1"/>
                      </a:solidFill>
                      <a:prstDash val="solid"/>
                      <a:round/>
                      <a:headEnd type="none" w="med" len="med"/>
                      <a:tailEnd type="none" w="med" len="med"/>
                    </a:lnB>
                    <a:solidFill>
                      <a:srgbClr val="A9D18E"/>
                    </a:solidFill>
                  </a:tcPr>
                </a:tc>
                <a:tc>
                  <a:txBody>
                    <a:bodyPr/>
                    <a:lstStyle/>
                    <a:p>
                      <a:pPr>
                        <a:lnSpc>
                          <a:spcPct val="100000"/>
                        </a:lnSpc>
                      </a:pPr>
                      <a:endParaRPr sz="1000">
                        <a:latin typeface="Times New Roman"/>
                        <a:cs typeface="Times New Roman"/>
                      </a:endParaRPr>
                    </a:p>
                  </a:txBody>
                  <a:tcPr marL="0" marR="0" marT="0" marB="0">
                    <a:lnT w="12700">
                      <a:solidFill>
                        <a:srgbClr val="FFFFFF"/>
                      </a:solidFill>
                      <a:prstDash val="solid"/>
                    </a:lnT>
                    <a:lnB w="12700" cap="flat" cmpd="sng" algn="ctr">
                      <a:noFill/>
                      <a:prstDash val="solid"/>
                      <a:round/>
                      <a:headEnd type="none" w="med" len="med"/>
                      <a:tailEnd type="none" w="med" len="med"/>
                    </a:lnB>
                    <a:solidFill>
                      <a:srgbClr val="A9D18E"/>
                    </a:solidFill>
                  </a:tcPr>
                </a:tc>
                <a:tc>
                  <a:txBody>
                    <a:bodyPr/>
                    <a:lstStyle/>
                    <a:p>
                      <a:pPr>
                        <a:lnSpc>
                          <a:spcPct val="100000"/>
                        </a:lnSpc>
                      </a:pPr>
                      <a:endParaRPr sz="1000">
                        <a:latin typeface="Times New Roman"/>
                        <a:cs typeface="Times New Roman"/>
                      </a:endParaRPr>
                    </a:p>
                  </a:txBody>
                  <a:tcPr marL="0" marR="0" marT="0" marB="0">
                    <a:lnT w="12700">
                      <a:solidFill>
                        <a:srgbClr val="FFFFFF"/>
                      </a:solidFill>
                      <a:prstDash val="solid"/>
                    </a:lnT>
                    <a:lnB w="12700" cap="flat" cmpd="sng" algn="ctr">
                      <a:noFill/>
                      <a:prstDash val="solid"/>
                      <a:round/>
                      <a:headEnd type="none" w="med" len="med"/>
                      <a:tailEnd type="none" w="med" len="med"/>
                    </a:lnB>
                    <a:solidFill>
                      <a:srgbClr val="A9D18E"/>
                    </a:solidFill>
                  </a:tcPr>
                </a:tc>
                <a:tc>
                  <a:txBody>
                    <a:bodyPr/>
                    <a:lstStyle/>
                    <a:p>
                      <a:pPr marL="2001520">
                        <a:lnSpc>
                          <a:spcPct val="100000"/>
                        </a:lnSpc>
                        <a:spcBef>
                          <a:spcPts val="345"/>
                        </a:spcBef>
                      </a:pPr>
                      <a:r>
                        <a:rPr sz="1000" b="1" dirty="0">
                          <a:solidFill>
                            <a:srgbClr val="FFFFFF"/>
                          </a:solidFill>
                          <a:latin typeface="Verdana"/>
                          <a:cs typeface="Verdana"/>
                        </a:rPr>
                        <a:t>Contents</a:t>
                      </a:r>
                      <a:endParaRPr sz="1000" dirty="0">
                        <a:latin typeface="Verdana"/>
                        <a:cs typeface="Verdana"/>
                      </a:endParaRPr>
                    </a:p>
                  </a:txBody>
                  <a:tcPr marL="0" marR="0" marT="43815" marB="0">
                    <a:lnR w="12700">
                      <a:solidFill>
                        <a:srgbClr val="FFFFFF"/>
                      </a:solidFill>
                      <a:prstDash val="solid"/>
                    </a:lnR>
                    <a:lnT w="12700">
                      <a:solidFill>
                        <a:srgbClr val="FFFFFF"/>
                      </a:solidFill>
                      <a:prstDash val="solid"/>
                    </a:lnT>
                    <a:lnB w="12700" cap="flat" cmpd="sng" algn="ctr">
                      <a:noFill/>
                      <a:prstDash val="solid"/>
                      <a:round/>
                      <a:headEnd type="none" w="med" len="med"/>
                      <a:tailEnd type="none" w="med" len="med"/>
                    </a:lnB>
                    <a:solidFill>
                      <a:srgbClr val="A9D18E"/>
                    </a:solidFill>
                  </a:tcPr>
                </a:tc>
                <a:extLst>
                  <a:ext uri="{0D108BD9-81ED-4DB2-BD59-A6C34878D82A}">
                    <a16:rowId xmlns:a16="http://schemas.microsoft.com/office/drawing/2014/main" val="10001"/>
                  </a:ext>
                </a:extLst>
              </a:tr>
              <a:tr h="215756">
                <a:tc>
                  <a:txBody>
                    <a:bodyPr/>
                    <a:lstStyle/>
                    <a:p>
                      <a:pPr marL="1905" algn="ctr">
                        <a:lnSpc>
                          <a:spcPct val="100000"/>
                        </a:lnSpc>
                        <a:spcBef>
                          <a:spcPts val="350"/>
                        </a:spcBef>
                      </a:pPr>
                      <a:r>
                        <a:rPr sz="1000" b="1" dirty="0">
                          <a:latin typeface="Verdana" panose="020B0604030504040204" pitchFamily="34" charset="0"/>
                          <a:ea typeface="Verdana" panose="020B0604030504040204" pitchFamily="34" charset="0"/>
                          <a:cs typeface="Verdana"/>
                        </a:rPr>
                        <a:t>1.</a:t>
                      </a:r>
                      <a:endParaRPr sz="1000" dirty="0">
                        <a:latin typeface="Verdana" panose="020B0604030504040204" pitchFamily="34" charset="0"/>
                        <a:ea typeface="Verdana" panose="020B0604030504040204" pitchFamily="34" charset="0"/>
                        <a:cs typeface="Verdana"/>
                      </a:endParaRPr>
                    </a:p>
                  </a:txBody>
                  <a:tcPr marL="0" marR="0" marT="444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7">
                  <a:txBody>
                    <a:bodyPr/>
                    <a:lstStyle/>
                    <a:p>
                      <a:pPr marL="91440">
                        <a:lnSpc>
                          <a:spcPct val="100000"/>
                        </a:lnSpc>
                        <a:spcBef>
                          <a:spcPts val="350"/>
                        </a:spcBef>
                      </a:pPr>
                      <a:r>
                        <a:rPr sz="1000" b="1" dirty="0">
                          <a:latin typeface="Verdana" panose="020B0604030504040204" pitchFamily="34" charset="0"/>
                          <a:ea typeface="Verdana" panose="020B0604030504040204" pitchFamily="34" charset="0"/>
                          <a:cs typeface="Verdana"/>
                        </a:rPr>
                        <a:t>P</a:t>
                      </a:r>
                      <a:r>
                        <a:rPr sz="1000" b="1" spc="-5" dirty="0">
                          <a:latin typeface="Verdana" panose="020B0604030504040204" pitchFamily="34" charset="0"/>
                          <a:ea typeface="Verdana" panose="020B0604030504040204" pitchFamily="34" charset="0"/>
                          <a:cs typeface="Verdana"/>
                        </a:rPr>
                        <a:t>r</a:t>
                      </a:r>
                      <a:r>
                        <a:rPr sz="1000" b="1" spc="5" dirty="0">
                          <a:latin typeface="Verdana" panose="020B0604030504040204" pitchFamily="34" charset="0"/>
                          <a:ea typeface="Verdana" panose="020B0604030504040204" pitchFamily="34" charset="0"/>
                          <a:cs typeface="Verdana"/>
                        </a:rPr>
                        <a:t>o</a:t>
                      </a:r>
                      <a:r>
                        <a:rPr sz="1000" b="1" spc="-10" dirty="0">
                          <a:latin typeface="Verdana" panose="020B0604030504040204" pitchFamily="34" charset="0"/>
                          <a:ea typeface="Verdana" panose="020B0604030504040204" pitchFamily="34" charset="0"/>
                          <a:cs typeface="Verdana"/>
                        </a:rPr>
                        <a:t>d</a:t>
                      </a:r>
                      <a:r>
                        <a:rPr sz="1000" b="1" spc="-5" dirty="0">
                          <a:latin typeface="Verdana" panose="020B0604030504040204" pitchFamily="34" charset="0"/>
                          <a:ea typeface="Verdana" panose="020B0604030504040204" pitchFamily="34" charset="0"/>
                          <a:cs typeface="Verdana"/>
                        </a:rPr>
                        <a:t>u</a:t>
                      </a:r>
                      <a:r>
                        <a:rPr sz="1000" b="1" spc="5" dirty="0">
                          <a:latin typeface="Verdana" panose="020B0604030504040204" pitchFamily="34" charset="0"/>
                          <a:ea typeface="Verdana" panose="020B0604030504040204" pitchFamily="34" charset="0"/>
                          <a:cs typeface="Verdana"/>
                        </a:rPr>
                        <a:t>c</a:t>
                      </a:r>
                      <a:r>
                        <a:rPr sz="1000" b="1" dirty="0">
                          <a:latin typeface="Verdana" panose="020B0604030504040204" pitchFamily="34" charset="0"/>
                          <a:ea typeface="Verdana" panose="020B0604030504040204" pitchFamily="34" charset="0"/>
                          <a:cs typeface="Verdana"/>
                        </a:rPr>
                        <a:t>t</a:t>
                      </a:r>
                      <a:r>
                        <a:rPr sz="1000" b="1" spc="-60" dirty="0">
                          <a:latin typeface="Verdana" panose="020B0604030504040204" pitchFamily="34" charset="0"/>
                          <a:ea typeface="Verdana" panose="020B0604030504040204" pitchFamily="34" charset="0"/>
                          <a:cs typeface="Verdana"/>
                        </a:rPr>
                        <a:t> </a:t>
                      </a:r>
                      <a:r>
                        <a:rPr sz="1000" b="1" spc="5" dirty="0">
                          <a:latin typeface="Verdana" panose="020B0604030504040204" pitchFamily="34" charset="0"/>
                          <a:ea typeface="Verdana" panose="020B0604030504040204" pitchFamily="34" charset="0"/>
                          <a:cs typeface="Verdana"/>
                        </a:rPr>
                        <a:t>O</a:t>
                      </a:r>
                      <a:r>
                        <a:rPr sz="1000" b="1" spc="-10" dirty="0">
                          <a:latin typeface="Verdana" panose="020B0604030504040204" pitchFamily="34" charset="0"/>
                          <a:ea typeface="Verdana" panose="020B0604030504040204" pitchFamily="34" charset="0"/>
                          <a:cs typeface="Verdana"/>
                        </a:rPr>
                        <a:t>v</a:t>
                      </a:r>
                      <a:r>
                        <a:rPr sz="1000" b="1" spc="-5" dirty="0">
                          <a:latin typeface="Verdana" panose="020B0604030504040204" pitchFamily="34" charset="0"/>
                          <a:ea typeface="Verdana" panose="020B0604030504040204" pitchFamily="34" charset="0"/>
                          <a:cs typeface="Verdana"/>
                        </a:rPr>
                        <a:t>e</a:t>
                      </a:r>
                      <a:r>
                        <a:rPr sz="1000" b="1" spc="5" dirty="0">
                          <a:latin typeface="Verdana" panose="020B0604030504040204" pitchFamily="34" charset="0"/>
                          <a:ea typeface="Verdana" panose="020B0604030504040204" pitchFamily="34" charset="0"/>
                          <a:cs typeface="Verdana"/>
                        </a:rPr>
                        <a:t>r</a:t>
                      </a:r>
                      <a:r>
                        <a:rPr sz="1000" b="1" spc="-10" dirty="0">
                          <a:latin typeface="Verdana" panose="020B0604030504040204" pitchFamily="34" charset="0"/>
                          <a:ea typeface="Verdana" panose="020B0604030504040204" pitchFamily="34" charset="0"/>
                          <a:cs typeface="Verdana"/>
                        </a:rPr>
                        <a:t>vi</a:t>
                      </a:r>
                      <a:r>
                        <a:rPr sz="1000" b="1" spc="-5" dirty="0">
                          <a:latin typeface="Verdana" panose="020B0604030504040204" pitchFamily="34" charset="0"/>
                          <a:ea typeface="Verdana" panose="020B0604030504040204" pitchFamily="34" charset="0"/>
                          <a:cs typeface="Verdana"/>
                        </a:rPr>
                        <a:t>ew</a:t>
                      </a:r>
                      <a:endParaRPr sz="1000" dirty="0">
                        <a:latin typeface="Verdana" panose="020B0604030504040204" pitchFamily="34" charset="0"/>
                        <a:ea typeface="Verdana" panose="020B0604030504040204" pitchFamily="34" charset="0"/>
                        <a:cs typeface="Verdana"/>
                      </a:endParaRPr>
                    </a:p>
                  </a:txBody>
                  <a:tcPr marL="0" marR="0" marT="444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a:p>
                  </a:txBody>
                  <a:tcPr marL="0" marR="0" marT="0" marB="0"/>
                </a:tc>
                <a:tc hMerge="1">
                  <a:txBody>
                    <a:bodyPr/>
                    <a:lstStyle/>
                    <a:p>
                      <a:endParaRPr/>
                    </a:p>
                  </a:txBody>
                  <a:tcPr marL="0" marR="0" marT="0" marB="0"/>
                </a:tc>
                <a:tc hMerge="1">
                  <a:txBody>
                    <a:bodyPr/>
                    <a:lstStyle/>
                    <a:p>
                      <a:pPr>
                        <a:lnSpc>
                          <a:spcPct val="100000"/>
                        </a:lnSpc>
                      </a:pPr>
                      <a:endParaRPr sz="1000" dirty="0">
                        <a:latin typeface="Verdana" panose="020B0604030504040204" pitchFamily="34" charset="0"/>
                        <a:ea typeface="Verdana" panose="020B0604030504040204" pitchFamily="34" charset="0"/>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17148">
                <a:tc>
                  <a:txBody>
                    <a:bodyPr/>
                    <a:lstStyle/>
                    <a:p>
                      <a:pPr marL="1905" algn="ctr">
                        <a:lnSpc>
                          <a:spcPct val="100000"/>
                        </a:lnSpc>
                        <a:spcBef>
                          <a:spcPts val="360"/>
                        </a:spcBef>
                      </a:pPr>
                      <a:r>
                        <a:rPr sz="1000" b="1" dirty="0">
                          <a:latin typeface="Verdana" panose="020B0604030504040204" pitchFamily="34" charset="0"/>
                          <a:ea typeface="Verdana" panose="020B0604030504040204" pitchFamily="34" charset="0"/>
                          <a:cs typeface="Verdana"/>
                        </a:rPr>
                        <a:t>2.</a:t>
                      </a:r>
                      <a:endParaRPr sz="1000" dirty="0">
                        <a:latin typeface="Verdana" panose="020B0604030504040204" pitchFamily="34" charset="0"/>
                        <a:ea typeface="Verdana" panose="020B0604030504040204" pitchFamily="34" charset="0"/>
                        <a:cs typeface="Verdana"/>
                      </a:endParaRPr>
                    </a:p>
                  </a:txBody>
                  <a:tcPr marL="0" marR="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7">
                  <a:txBody>
                    <a:bodyPr/>
                    <a:lstStyle/>
                    <a:p>
                      <a:pPr marL="91440">
                        <a:lnSpc>
                          <a:spcPct val="100000"/>
                        </a:lnSpc>
                        <a:spcBef>
                          <a:spcPts val="360"/>
                        </a:spcBef>
                      </a:pPr>
                      <a:r>
                        <a:rPr sz="1000" b="1" dirty="0">
                          <a:latin typeface="Verdana" panose="020B0604030504040204" pitchFamily="34" charset="0"/>
                          <a:ea typeface="Verdana" panose="020B0604030504040204" pitchFamily="34" charset="0"/>
                          <a:cs typeface="Verdana"/>
                        </a:rPr>
                        <a:t>R</a:t>
                      </a:r>
                      <a:r>
                        <a:rPr sz="1000" b="1" spc="-5" dirty="0">
                          <a:latin typeface="Verdana" panose="020B0604030504040204" pitchFamily="34" charset="0"/>
                          <a:ea typeface="Verdana" panose="020B0604030504040204" pitchFamily="34" charset="0"/>
                          <a:cs typeface="Verdana"/>
                        </a:rPr>
                        <a:t>e</a:t>
                      </a:r>
                      <a:r>
                        <a:rPr sz="1000" b="1" dirty="0">
                          <a:latin typeface="Verdana" panose="020B0604030504040204" pitchFamily="34" charset="0"/>
                          <a:ea typeface="Verdana" panose="020B0604030504040204" pitchFamily="34" charset="0"/>
                          <a:cs typeface="Verdana"/>
                        </a:rPr>
                        <a:t>s</a:t>
                      </a:r>
                      <a:r>
                        <a:rPr sz="1000" b="1" spc="-5" dirty="0">
                          <a:latin typeface="Verdana" panose="020B0604030504040204" pitchFamily="34" charset="0"/>
                          <a:ea typeface="Verdana" panose="020B0604030504040204" pitchFamily="34" charset="0"/>
                          <a:cs typeface="Verdana"/>
                        </a:rPr>
                        <a:t>ea</a:t>
                      </a:r>
                      <a:r>
                        <a:rPr sz="1000" b="1" dirty="0">
                          <a:latin typeface="Verdana" panose="020B0604030504040204" pitchFamily="34" charset="0"/>
                          <a:ea typeface="Verdana" panose="020B0604030504040204" pitchFamily="34" charset="0"/>
                          <a:cs typeface="Verdana"/>
                        </a:rPr>
                        <a:t>r</a:t>
                      </a:r>
                      <a:r>
                        <a:rPr sz="1000" b="1" spc="5" dirty="0">
                          <a:latin typeface="Verdana" panose="020B0604030504040204" pitchFamily="34" charset="0"/>
                          <a:ea typeface="Verdana" panose="020B0604030504040204" pitchFamily="34" charset="0"/>
                          <a:cs typeface="Verdana"/>
                        </a:rPr>
                        <a:t>c</a:t>
                      </a:r>
                      <a:r>
                        <a:rPr sz="1000" b="1" dirty="0">
                          <a:latin typeface="Verdana" panose="020B0604030504040204" pitchFamily="34" charset="0"/>
                          <a:ea typeface="Verdana" panose="020B0604030504040204" pitchFamily="34" charset="0"/>
                          <a:cs typeface="Verdana"/>
                        </a:rPr>
                        <a:t>h</a:t>
                      </a:r>
                      <a:r>
                        <a:rPr sz="1000" b="1" spc="-80" dirty="0">
                          <a:latin typeface="Verdana" panose="020B0604030504040204" pitchFamily="34" charset="0"/>
                          <a:ea typeface="Verdana" panose="020B0604030504040204" pitchFamily="34" charset="0"/>
                          <a:cs typeface="Verdana"/>
                        </a:rPr>
                        <a:t> </a:t>
                      </a:r>
                      <a:r>
                        <a:rPr sz="1000" b="1" dirty="0">
                          <a:latin typeface="Verdana" panose="020B0604030504040204" pitchFamily="34" charset="0"/>
                          <a:ea typeface="Verdana" panose="020B0604030504040204" pitchFamily="34" charset="0"/>
                          <a:cs typeface="Verdana"/>
                        </a:rPr>
                        <a:t>M</a:t>
                      </a:r>
                      <a:r>
                        <a:rPr sz="1000" b="1" spc="-5" dirty="0">
                          <a:latin typeface="Verdana" panose="020B0604030504040204" pitchFamily="34" charset="0"/>
                          <a:ea typeface="Verdana" panose="020B0604030504040204" pitchFamily="34" charset="0"/>
                          <a:cs typeface="Verdana"/>
                        </a:rPr>
                        <a:t>eth</a:t>
                      </a:r>
                      <a:r>
                        <a:rPr sz="1000" b="1" dirty="0">
                          <a:latin typeface="Verdana" panose="020B0604030504040204" pitchFamily="34" charset="0"/>
                          <a:ea typeface="Verdana" panose="020B0604030504040204" pitchFamily="34" charset="0"/>
                          <a:cs typeface="Verdana"/>
                        </a:rPr>
                        <a:t>o</a:t>
                      </a:r>
                      <a:r>
                        <a:rPr sz="1000" b="1" spc="-10" dirty="0">
                          <a:latin typeface="Verdana" panose="020B0604030504040204" pitchFamily="34" charset="0"/>
                          <a:ea typeface="Verdana" panose="020B0604030504040204" pitchFamily="34" charset="0"/>
                          <a:cs typeface="Verdana"/>
                        </a:rPr>
                        <a:t>d</a:t>
                      </a:r>
                      <a:r>
                        <a:rPr sz="1000" b="1" dirty="0">
                          <a:latin typeface="Verdana" panose="020B0604030504040204" pitchFamily="34" charset="0"/>
                          <a:ea typeface="Verdana" panose="020B0604030504040204" pitchFamily="34" charset="0"/>
                          <a:cs typeface="Verdana"/>
                        </a:rPr>
                        <a:t>o</a:t>
                      </a:r>
                      <a:r>
                        <a:rPr sz="1000" b="1" spc="-10" dirty="0">
                          <a:latin typeface="Verdana" panose="020B0604030504040204" pitchFamily="34" charset="0"/>
                          <a:ea typeface="Verdana" panose="020B0604030504040204" pitchFamily="34" charset="0"/>
                          <a:cs typeface="Verdana"/>
                        </a:rPr>
                        <a:t>l</a:t>
                      </a:r>
                      <a:r>
                        <a:rPr sz="1000" b="1" dirty="0">
                          <a:latin typeface="Verdana" panose="020B0604030504040204" pitchFamily="34" charset="0"/>
                          <a:ea typeface="Verdana" panose="020B0604030504040204" pitchFamily="34" charset="0"/>
                          <a:cs typeface="Verdana"/>
                        </a:rPr>
                        <a:t>o</a:t>
                      </a:r>
                      <a:r>
                        <a:rPr sz="1000" b="1" spc="-10" dirty="0">
                          <a:latin typeface="Verdana" panose="020B0604030504040204" pitchFamily="34" charset="0"/>
                          <a:ea typeface="Verdana" panose="020B0604030504040204" pitchFamily="34" charset="0"/>
                          <a:cs typeface="Verdana"/>
                        </a:rPr>
                        <a:t>g</a:t>
                      </a:r>
                      <a:r>
                        <a:rPr sz="1000" b="1" dirty="0">
                          <a:latin typeface="Verdana" panose="020B0604030504040204" pitchFamily="34" charset="0"/>
                          <a:ea typeface="Verdana" panose="020B0604030504040204" pitchFamily="34" charset="0"/>
                          <a:cs typeface="Verdana"/>
                        </a:rPr>
                        <a:t>y</a:t>
                      </a:r>
                      <a:endParaRPr sz="1000" dirty="0">
                        <a:latin typeface="Verdana" panose="020B0604030504040204" pitchFamily="34" charset="0"/>
                        <a:ea typeface="Verdana" panose="020B0604030504040204" pitchFamily="34" charset="0"/>
                        <a:cs typeface="Verdana"/>
                      </a:endParaRPr>
                    </a:p>
                  </a:txBody>
                  <a:tcPr marL="0" marR="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a:p>
                  </a:txBody>
                  <a:tcPr marL="0" marR="0" marT="0" marB="0"/>
                </a:tc>
                <a:tc hMerge="1">
                  <a:txBody>
                    <a:bodyPr/>
                    <a:lstStyle/>
                    <a:p>
                      <a:endParaRPr/>
                    </a:p>
                  </a:txBody>
                  <a:tcPr marL="0" marR="0" marT="0" marB="0"/>
                </a:tc>
                <a:tc hMerge="1">
                  <a:txBody>
                    <a:bodyPr/>
                    <a:lstStyle/>
                    <a:p>
                      <a:pPr>
                        <a:lnSpc>
                          <a:spcPct val="100000"/>
                        </a:lnSpc>
                      </a:pPr>
                      <a:endParaRPr sz="1000" dirty="0">
                        <a:latin typeface="Verdana" panose="020B0604030504040204" pitchFamily="34" charset="0"/>
                        <a:ea typeface="Verdana" panose="020B0604030504040204" pitchFamily="34" charset="0"/>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17148">
                <a:tc>
                  <a:txBody>
                    <a:bodyPr/>
                    <a:lstStyle/>
                    <a:p>
                      <a:pPr marL="1905" algn="ctr">
                        <a:lnSpc>
                          <a:spcPct val="100000"/>
                        </a:lnSpc>
                        <a:spcBef>
                          <a:spcPts val="360"/>
                        </a:spcBef>
                      </a:pPr>
                      <a:r>
                        <a:rPr sz="1000" b="1" spc="5" dirty="0">
                          <a:latin typeface="Verdana" panose="020B0604030504040204" pitchFamily="34" charset="0"/>
                          <a:ea typeface="Verdana" panose="020B0604030504040204" pitchFamily="34" charset="0"/>
                          <a:cs typeface="Verdana"/>
                        </a:rPr>
                        <a:t>3.</a:t>
                      </a:r>
                      <a:endParaRPr sz="1000">
                        <a:latin typeface="Verdana" panose="020B0604030504040204" pitchFamily="34" charset="0"/>
                        <a:ea typeface="Verdana" panose="020B0604030504040204" pitchFamily="34" charset="0"/>
                        <a:cs typeface="Verdana"/>
                      </a:endParaRPr>
                    </a:p>
                  </a:txBody>
                  <a:tcPr marL="0" marR="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7">
                  <a:txBody>
                    <a:bodyPr/>
                    <a:lstStyle/>
                    <a:p>
                      <a:pPr marL="91440">
                        <a:lnSpc>
                          <a:spcPct val="100000"/>
                        </a:lnSpc>
                        <a:spcBef>
                          <a:spcPts val="360"/>
                        </a:spcBef>
                      </a:pPr>
                      <a:r>
                        <a:rPr sz="1000" b="1" dirty="0">
                          <a:latin typeface="Verdana" panose="020B0604030504040204" pitchFamily="34" charset="0"/>
                          <a:ea typeface="Verdana" panose="020B0604030504040204" pitchFamily="34" charset="0"/>
                          <a:cs typeface="Verdana"/>
                        </a:rPr>
                        <a:t>Executive</a:t>
                      </a:r>
                      <a:r>
                        <a:rPr sz="1000" b="1" spc="-85" dirty="0">
                          <a:latin typeface="Verdana" panose="020B0604030504040204" pitchFamily="34" charset="0"/>
                          <a:ea typeface="Verdana" panose="020B0604030504040204" pitchFamily="34" charset="0"/>
                          <a:cs typeface="Verdana"/>
                        </a:rPr>
                        <a:t> </a:t>
                      </a:r>
                      <a:r>
                        <a:rPr sz="1000" b="1" dirty="0">
                          <a:latin typeface="Verdana" panose="020B0604030504040204" pitchFamily="34" charset="0"/>
                          <a:ea typeface="Verdana" panose="020B0604030504040204" pitchFamily="34" charset="0"/>
                          <a:cs typeface="Verdana"/>
                        </a:rPr>
                        <a:t>Summary</a:t>
                      </a:r>
                      <a:endParaRPr sz="1000" dirty="0">
                        <a:latin typeface="Verdana" panose="020B0604030504040204" pitchFamily="34" charset="0"/>
                        <a:ea typeface="Verdana" panose="020B0604030504040204" pitchFamily="34" charset="0"/>
                        <a:cs typeface="Verdana"/>
                      </a:endParaRPr>
                    </a:p>
                  </a:txBody>
                  <a:tcPr marL="0" marR="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a:p>
                  </a:txBody>
                  <a:tcPr marL="0" marR="0" marT="0" marB="0"/>
                </a:tc>
                <a:tc hMerge="1">
                  <a:txBody>
                    <a:bodyPr/>
                    <a:lstStyle/>
                    <a:p>
                      <a:endParaRPr/>
                    </a:p>
                  </a:txBody>
                  <a:tcPr marL="0" marR="0" marT="0" marB="0"/>
                </a:tc>
                <a:tc hMerge="1">
                  <a:txBody>
                    <a:bodyPr/>
                    <a:lstStyle/>
                    <a:p>
                      <a:pPr>
                        <a:lnSpc>
                          <a:spcPct val="100000"/>
                        </a:lnSpc>
                      </a:pPr>
                      <a:endParaRPr sz="1000" dirty="0">
                        <a:latin typeface="Verdana" panose="020B0604030504040204" pitchFamily="34" charset="0"/>
                        <a:ea typeface="Verdana" panose="020B0604030504040204" pitchFamily="34" charset="0"/>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15756">
                <a:tc>
                  <a:txBody>
                    <a:bodyPr/>
                    <a:lstStyle/>
                    <a:p>
                      <a:pPr marL="1905" algn="ctr">
                        <a:lnSpc>
                          <a:spcPct val="100000"/>
                        </a:lnSpc>
                        <a:spcBef>
                          <a:spcPts val="350"/>
                        </a:spcBef>
                      </a:pPr>
                      <a:r>
                        <a:rPr sz="1000" b="1" dirty="0">
                          <a:latin typeface="Verdana" panose="020B0604030504040204" pitchFamily="34" charset="0"/>
                          <a:ea typeface="Verdana" panose="020B0604030504040204" pitchFamily="34" charset="0"/>
                          <a:cs typeface="Verdana"/>
                        </a:rPr>
                        <a:t>4.</a:t>
                      </a:r>
                      <a:endParaRPr sz="1000" dirty="0">
                        <a:latin typeface="Verdana" panose="020B0604030504040204" pitchFamily="34" charset="0"/>
                        <a:ea typeface="Verdana" panose="020B0604030504040204" pitchFamily="34" charset="0"/>
                        <a:cs typeface="Verdana"/>
                      </a:endParaRPr>
                    </a:p>
                  </a:txBody>
                  <a:tcPr marL="0" marR="0" marT="444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7">
                  <a:txBody>
                    <a:bodyPr/>
                    <a:lstStyle/>
                    <a:p>
                      <a:pPr algn="just" fontAlgn="ctr"/>
                      <a:r>
                        <a:rPr lang="en-US" sz="1000" b="1" i="0" u="none" strike="noStrike" spc="15"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Global &amp; India WSF Market Demand Supply Outlook</a:t>
                      </a:r>
                      <a:endParaRPr lang="en-IN" sz="1000" b="1"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444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r h="215756">
                <a:tc>
                  <a:txBody>
                    <a:bodyPr/>
                    <a:lstStyle/>
                    <a:p>
                      <a:pPr>
                        <a:lnSpc>
                          <a:spcPct val="100000"/>
                        </a:lnSpc>
                      </a:pPr>
                      <a:endParaRPr sz="1000">
                        <a:latin typeface="Verdana" panose="020B0604030504040204" pitchFamily="34" charset="0"/>
                        <a:ea typeface="Verdana" panose="020B0604030504040204" pitchFamily="34" charset="0"/>
                        <a:cs typeface="Times New Roman"/>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R="6985" algn="ctr">
                        <a:lnSpc>
                          <a:spcPct val="100000"/>
                        </a:lnSpc>
                        <a:spcBef>
                          <a:spcPts val="350"/>
                        </a:spcBef>
                      </a:pPr>
                      <a:r>
                        <a:rPr sz="1000" dirty="0">
                          <a:latin typeface="Verdana" panose="020B0604030504040204" pitchFamily="34" charset="0"/>
                          <a:ea typeface="Verdana" panose="020B0604030504040204" pitchFamily="34" charset="0"/>
                          <a:cs typeface="Verdana"/>
                        </a:rPr>
                        <a:t>4.1.</a:t>
                      </a:r>
                      <a:endParaRPr sz="1000">
                        <a:latin typeface="Verdana" panose="020B0604030504040204" pitchFamily="34" charset="0"/>
                        <a:ea typeface="Verdana" panose="020B0604030504040204" pitchFamily="34" charset="0"/>
                        <a:cs typeface="Verdana"/>
                      </a:endParaRPr>
                    </a:p>
                  </a:txBody>
                  <a:tcPr marL="0" marR="0" marT="444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just" defTabSz="914400" rtl="0" eaLnBrk="1" fontAlgn="ctr" latinLnBrk="0" hangingPunct="1">
                        <a:lnSpc>
                          <a:spcPct val="100000"/>
                        </a:lnSpc>
                      </a:pPr>
                      <a:r>
                        <a:rPr lang="en-US" sz="1000" b="0" i="0" u="none" strike="noStrike" kern="1200" dirty="0">
                          <a:solidFill>
                            <a:schemeClr val="tx1"/>
                          </a:solidFill>
                          <a:effectLst/>
                          <a:latin typeface="Verdana" panose="020B0604030504040204" pitchFamily="34" charset="0"/>
                          <a:ea typeface="Verdana" panose="020B0604030504040204" pitchFamily="34" charset="0"/>
                        </a:rPr>
                        <a:t>  Production Output Capacities by Top 15 Countries</a:t>
                      </a:r>
                      <a:endParaRPr lang="en-IN" sz="1000" b="0" i="0" u="none" strike="noStrike" kern="1200" dirty="0">
                        <a:solidFill>
                          <a:schemeClr val="tx1"/>
                        </a:solidFill>
                        <a:effectLst/>
                        <a:latin typeface="Verdana" panose="020B0604030504040204" pitchFamily="34" charset="0"/>
                        <a:ea typeface="Verdana" panose="020B0604030504040204" pitchFamily="34" charset="0"/>
                      </a:endParaRPr>
                    </a:p>
                  </a:txBody>
                  <a:tcPr marL="0" marR="0" marT="444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R="6985" algn="ctr">
                        <a:lnSpc>
                          <a:spcPct val="100000"/>
                        </a:lnSpc>
                        <a:spcBef>
                          <a:spcPts val="350"/>
                        </a:spcBef>
                      </a:pPr>
                      <a:endParaRPr sz="1000" dirty="0">
                        <a:latin typeface="Verdana"/>
                        <a:cs typeface="Verdana"/>
                      </a:endParaRPr>
                    </a:p>
                  </a:txBody>
                  <a:tcPr marL="0" marR="0" marT="44450" marB="0">
                    <a:noFill/>
                  </a:tcPr>
                </a:tc>
                <a:tc hMerge="1">
                  <a:txBody>
                    <a:bodyPr/>
                    <a:lstStyle/>
                    <a:p>
                      <a:endParaRPr lang="en-IN"/>
                    </a:p>
                  </a:txBody>
                  <a:tcPr/>
                </a:tc>
                <a:tc hMerge="1">
                  <a:txBody>
                    <a:bodyPr/>
                    <a:lstStyle/>
                    <a:p>
                      <a:pPr marL="0" algn="just" defTabSz="914400" rtl="0" eaLnBrk="1" fontAlgn="ctr" latinLnBrk="0" hangingPunct="1">
                        <a:lnSpc>
                          <a:spcPct val="100000"/>
                        </a:lnSpc>
                      </a:pPr>
                      <a:r>
                        <a:rPr lang="en-US"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Domestic Production</a:t>
                      </a:r>
                      <a:endParaRPr lang="en-IN"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44450" marB="0">
                    <a:lnR w="12700">
                      <a:solidFill>
                        <a:srgbClr val="FFFFFF"/>
                      </a:solidFill>
                      <a:prstDash val="solid"/>
                    </a:lnR>
                    <a:noFill/>
                  </a:tcPr>
                </a:tc>
                <a:tc hMerge="1">
                  <a:txBody>
                    <a:bodyPr/>
                    <a:lstStyle/>
                    <a:p>
                      <a:endParaRPr/>
                    </a:p>
                  </a:txBody>
                  <a:tcPr marL="0" marR="0" marT="0" marB="0"/>
                </a:tc>
                <a:tc hMerge="1">
                  <a:txBody>
                    <a:bodyPr/>
                    <a:lstStyle/>
                    <a:p>
                      <a:pPr>
                        <a:lnSpc>
                          <a:spcPct val="100000"/>
                        </a:lnSpc>
                      </a:pPr>
                      <a:endParaRPr sz="1000" dirty="0">
                        <a:latin typeface="Times New Roman"/>
                        <a:cs typeface="Times New Roman"/>
                      </a:endParaRPr>
                    </a:p>
                  </a:txBody>
                  <a:tcPr marL="0" marR="0" marT="0" marB="0">
                    <a:lnR w="12700">
                      <a:solidFill>
                        <a:srgbClr val="FFFFFF"/>
                      </a:solidFill>
                      <a:prstDash val="solid"/>
                    </a:lnR>
                    <a:lnT w="12700">
                      <a:solidFill>
                        <a:srgbClr val="FFFFFF"/>
                      </a:solidFill>
                      <a:prstDash val="solid"/>
                    </a:lnT>
                  </a:tcPr>
                </a:tc>
                <a:extLst>
                  <a:ext uri="{0D108BD9-81ED-4DB2-BD59-A6C34878D82A}">
                    <a16:rowId xmlns:a16="http://schemas.microsoft.com/office/drawing/2014/main" val="10006"/>
                  </a:ext>
                </a:extLst>
              </a:tr>
              <a:tr h="215756">
                <a:tc>
                  <a:txBody>
                    <a:bodyPr/>
                    <a:lstStyle/>
                    <a:p>
                      <a:pPr>
                        <a:lnSpc>
                          <a:spcPct val="100000"/>
                        </a:lnSpc>
                      </a:pPr>
                      <a:endParaRPr sz="1000">
                        <a:latin typeface="Verdana" panose="020B0604030504040204" pitchFamily="34" charset="0"/>
                        <a:ea typeface="Verdana" panose="020B0604030504040204" pitchFamily="34" charset="0"/>
                        <a:cs typeface="Times New Roman"/>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R="6985" algn="ctr">
                        <a:lnSpc>
                          <a:spcPct val="100000"/>
                        </a:lnSpc>
                        <a:spcBef>
                          <a:spcPts val="350"/>
                        </a:spcBef>
                      </a:pPr>
                      <a:r>
                        <a:rPr lang="en-US" sz="1000" dirty="0">
                          <a:latin typeface="Verdana" panose="020B0604030504040204" pitchFamily="34" charset="0"/>
                          <a:ea typeface="Verdana" panose="020B0604030504040204" pitchFamily="34" charset="0"/>
                          <a:cs typeface="Verdana"/>
                        </a:rPr>
                        <a:t>4.1.</a:t>
                      </a:r>
                      <a:endParaRPr sz="1000" dirty="0">
                        <a:latin typeface="Verdana" panose="020B0604030504040204" pitchFamily="34" charset="0"/>
                        <a:ea typeface="Verdana" panose="020B0604030504040204" pitchFamily="34" charset="0"/>
                        <a:cs typeface="Verdana"/>
                      </a:endParaRPr>
                    </a:p>
                  </a:txBody>
                  <a:tcPr marL="0" marR="0" marT="444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just" defTabSz="914400" rtl="0" eaLnBrk="1" fontAlgn="ctr" latinLnBrk="0" hangingPunct="1">
                        <a:lnSpc>
                          <a:spcPct val="100000"/>
                        </a:lnSpc>
                      </a:pPr>
                      <a:r>
                        <a:rPr lang="en-US" sz="1000" b="0" i="0" u="none" strike="noStrike" kern="1200" dirty="0">
                          <a:solidFill>
                            <a:schemeClr val="tx1"/>
                          </a:solidFill>
                          <a:effectLst/>
                          <a:latin typeface="Verdana" panose="020B0604030504040204" pitchFamily="34" charset="0"/>
                          <a:ea typeface="Verdana" panose="020B0604030504040204" pitchFamily="34" charset="0"/>
                        </a:rPr>
                        <a:t>  India Overall Production Volume and Output Production by Regions</a:t>
                      </a:r>
                      <a:endParaRPr lang="en-IN" sz="1000" b="0" i="0" u="none" strike="noStrike" kern="1200" dirty="0">
                        <a:solidFill>
                          <a:schemeClr val="tx1"/>
                        </a:solidFill>
                        <a:effectLst/>
                        <a:latin typeface="Verdana" panose="020B0604030504040204" pitchFamily="34" charset="0"/>
                        <a:ea typeface="Verdana" panose="020B0604030504040204" pitchFamily="34" charset="0"/>
                      </a:endParaRPr>
                    </a:p>
                  </a:txBody>
                  <a:tcPr marL="0" marR="0" marT="444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77275489"/>
                  </a:ext>
                </a:extLst>
              </a:tr>
              <a:tr h="217148">
                <a:tc>
                  <a:txBody>
                    <a:bodyPr/>
                    <a:lstStyle/>
                    <a:p>
                      <a:pPr>
                        <a:lnSpc>
                          <a:spcPct val="100000"/>
                        </a:lnSpc>
                      </a:pPr>
                      <a:endParaRPr sz="1000">
                        <a:latin typeface="Verdana" panose="020B0604030504040204" pitchFamily="34" charset="0"/>
                        <a:ea typeface="Verdana" panose="020B0604030504040204" pitchFamily="34" charset="0"/>
                        <a:cs typeface="Times New Roman"/>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R="6985" algn="ctr">
                        <a:lnSpc>
                          <a:spcPct val="100000"/>
                        </a:lnSpc>
                        <a:spcBef>
                          <a:spcPts val="360"/>
                        </a:spcBef>
                      </a:pPr>
                      <a:r>
                        <a:rPr sz="1000" dirty="0">
                          <a:latin typeface="Verdana" panose="020B0604030504040204" pitchFamily="34" charset="0"/>
                          <a:ea typeface="Verdana" panose="020B0604030504040204" pitchFamily="34" charset="0"/>
                          <a:cs typeface="Verdana"/>
                        </a:rPr>
                        <a:t>4.2.</a:t>
                      </a:r>
                      <a:endParaRPr sz="1000">
                        <a:latin typeface="Verdana" panose="020B0604030504040204" pitchFamily="34" charset="0"/>
                        <a:ea typeface="Verdana" panose="020B0604030504040204" pitchFamily="34" charset="0"/>
                        <a:cs typeface="Verdana"/>
                      </a:endParaRPr>
                    </a:p>
                  </a:txBody>
                  <a:tcPr marL="0" marR="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just" defTabSz="914400" rtl="0" eaLnBrk="1" fontAlgn="ctr" latinLnBrk="0" hangingPunct="1">
                        <a:lnSpc>
                          <a:spcPct val="100000"/>
                        </a:lnSpc>
                      </a:pPr>
                      <a:r>
                        <a:rPr lang="en-US" sz="1000" b="0" i="0" u="none" strike="noStrike" kern="1200" dirty="0">
                          <a:solidFill>
                            <a:schemeClr val="tx1"/>
                          </a:solidFill>
                          <a:effectLst/>
                          <a:latin typeface="Verdana" panose="020B0604030504040204" pitchFamily="34" charset="0"/>
                          <a:ea typeface="Verdana" panose="020B0604030504040204" pitchFamily="34" charset="0"/>
                        </a:rPr>
                        <a:t>  Quantity of Imports by Top 10 Countries</a:t>
                      </a:r>
                      <a:endParaRPr lang="en-IN" sz="1000" b="0" i="0" u="none" strike="noStrike" kern="1200" dirty="0">
                        <a:solidFill>
                          <a:schemeClr val="tx1"/>
                        </a:solidFill>
                        <a:effectLst/>
                        <a:latin typeface="Verdana" panose="020B0604030504040204" pitchFamily="34" charset="0"/>
                        <a:ea typeface="Verdana" panose="020B0604030504040204" pitchFamily="34" charset="0"/>
                      </a:endParaRPr>
                    </a:p>
                  </a:txBody>
                  <a:tcPr marL="0" marR="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R="6985" algn="ctr">
                        <a:lnSpc>
                          <a:spcPct val="100000"/>
                        </a:lnSpc>
                        <a:spcBef>
                          <a:spcPts val="360"/>
                        </a:spcBef>
                      </a:pPr>
                      <a:endParaRPr sz="1000" dirty="0">
                        <a:latin typeface="Verdana"/>
                        <a:cs typeface="Verdana"/>
                      </a:endParaRPr>
                    </a:p>
                  </a:txBody>
                  <a:tcPr marL="0" marR="0" marB="0">
                    <a:noFill/>
                  </a:tcPr>
                </a:tc>
                <a:tc hMerge="1">
                  <a:txBody>
                    <a:bodyPr/>
                    <a:lstStyle/>
                    <a:p>
                      <a:endParaRPr lang="en-IN"/>
                    </a:p>
                  </a:txBody>
                  <a:tcPr/>
                </a:tc>
                <a:tc hMerge="1">
                  <a:txBody>
                    <a:bodyPr/>
                    <a:lstStyle/>
                    <a:p>
                      <a:pPr marL="0" algn="just" defTabSz="914400" rtl="0" eaLnBrk="1" fontAlgn="ctr" latinLnBrk="0" hangingPunct="1">
                        <a:lnSpc>
                          <a:spcPct val="100000"/>
                        </a:lnSpc>
                      </a:pPr>
                      <a:r>
                        <a:rPr lang="en-US"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Quantity of Imports</a:t>
                      </a:r>
                      <a:endParaRPr lang="en-IN"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B="0">
                    <a:lnR w="12700">
                      <a:solidFill>
                        <a:srgbClr val="FFFFFF"/>
                      </a:solidFill>
                      <a:prstDash val="solid"/>
                    </a:lnR>
                    <a:noFill/>
                  </a:tcPr>
                </a:tc>
                <a:tc hMerge="1">
                  <a:txBody>
                    <a:bodyPr/>
                    <a:lstStyle/>
                    <a:p>
                      <a:endParaRPr/>
                    </a:p>
                  </a:txBody>
                  <a:tcPr marL="0" marR="0" marT="0" marB="0"/>
                </a:tc>
                <a:tc hMerge="1">
                  <a:txBody>
                    <a:bodyPr/>
                    <a:lstStyle/>
                    <a:p>
                      <a:pPr>
                        <a:lnSpc>
                          <a:spcPct val="100000"/>
                        </a:lnSpc>
                      </a:pPr>
                      <a:endParaRPr sz="1000" dirty="0">
                        <a:latin typeface="Times New Roman"/>
                        <a:cs typeface="Times New Roman"/>
                      </a:endParaRPr>
                    </a:p>
                  </a:txBody>
                  <a:tcPr marL="0" marR="0" marT="0" marB="0">
                    <a:lnR w="12700">
                      <a:solidFill>
                        <a:srgbClr val="FFFFFF"/>
                      </a:solidFill>
                      <a:prstDash val="solid"/>
                    </a:lnR>
                  </a:tcPr>
                </a:tc>
                <a:extLst>
                  <a:ext uri="{0D108BD9-81ED-4DB2-BD59-A6C34878D82A}">
                    <a16:rowId xmlns:a16="http://schemas.microsoft.com/office/drawing/2014/main" val="10007"/>
                  </a:ext>
                </a:extLst>
              </a:tr>
              <a:tr h="217148">
                <a:tc>
                  <a:txBody>
                    <a:bodyPr/>
                    <a:lstStyle/>
                    <a:p>
                      <a:pPr>
                        <a:lnSpc>
                          <a:spcPct val="100000"/>
                        </a:lnSpc>
                      </a:pPr>
                      <a:endParaRPr sz="1000" dirty="0">
                        <a:latin typeface="Verdana" panose="020B0604030504040204" pitchFamily="34" charset="0"/>
                        <a:ea typeface="Verdana" panose="020B0604030504040204" pitchFamily="34" charset="0"/>
                        <a:cs typeface="Times New Roman"/>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R="53975" algn="ctr">
                        <a:lnSpc>
                          <a:spcPct val="100000"/>
                        </a:lnSpc>
                        <a:spcBef>
                          <a:spcPts val="360"/>
                        </a:spcBef>
                      </a:pPr>
                      <a:r>
                        <a:rPr sz="1000" dirty="0">
                          <a:latin typeface="Verdana" panose="020B0604030504040204" pitchFamily="34" charset="0"/>
                          <a:ea typeface="Verdana" panose="020B0604030504040204" pitchFamily="34" charset="0"/>
                          <a:cs typeface="Verdana"/>
                        </a:rPr>
                        <a:t>4.3</a:t>
                      </a:r>
                      <a:endParaRPr sz="1000">
                        <a:latin typeface="Verdana" panose="020B0604030504040204" pitchFamily="34" charset="0"/>
                        <a:ea typeface="Verdana" panose="020B0604030504040204" pitchFamily="34" charset="0"/>
                        <a:cs typeface="Verdana"/>
                      </a:endParaRPr>
                    </a:p>
                  </a:txBody>
                  <a:tcPr marL="0" marR="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just" defTabSz="914400" rtl="0" eaLnBrk="1" fontAlgn="ctr" latinLnBrk="0" hangingPunct="1">
                        <a:lnSpc>
                          <a:spcPct val="100000"/>
                        </a:lnSpc>
                      </a:pPr>
                      <a:r>
                        <a:rPr lang="en-US" sz="1000" b="0" i="0" u="none" strike="noStrike" kern="1200" dirty="0">
                          <a:solidFill>
                            <a:schemeClr val="tx1"/>
                          </a:solidFill>
                          <a:effectLst/>
                          <a:latin typeface="Verdana" panose="020B0604030504040204" pitchFamily="34" charset="0"/>
                          <a:ea typeface="Verdana" panose="020B0604030504040204" pitchFamily="34" charset="0"/>
                        </a:rPr>
                        <a:t>  Demand –Supply Gap Projections</a:t>
                      </a:r>
                      <a:endParaRPr lang="en-IN" sz="1000" b="0" i="0" u="none" strike="noStrike" kern="1200" dirty="0">
                        <a:solidFill>
                          <a:schemeClr val="tx1"/>
                        </a:solidFill>
                        <a:effectLst/>
                        <a:latin typeface="Verdana" panose="020B0604030504040204" pitchFamily="34" charset="0"/>
                        <a:ea typeface="Verdana" panose="020B0604030504040204" pitchFamily="34" charset="0"/>
                      </a:endParaRPr>
                    </a:p>
                  </a:txBody>
                  <a:tcPr marL="0" marR="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R="53975" algn="ctr">
                        <a:lnSpc>
                          <a:spcPct val="100000"/>
                        </a:lnSpc>
                        <a:spcBef>
                          <a:spcPts val="360"/>
                        </a:spcBef>
                      </a:pPr>
                      <a:endParaRPr sz="1000" dirty="0">
                        <a:latin typeface="Verdana"/>
                        <a:cs typeface="Verdana"/>
                      </a:endParaRPr>
                    </a:p>
                  </a:txBody>
                  <a:tcPr marL="0" marR="0" marB="0">
                    <a:noFill/>
                  </a:tcPr>
                </a:tc>
                <a:tc hMerge="1">
                  <a:txBody>
                    <a:bodyPr/>
                    <a:lstStyle/>
                    <a:p>
                      <a:endParaRPr lang="en-IN"/>
                    </a:p>
                  </a:txBody>
                  <a:tcPr/>
                </a:tc>
                <a:tc hMerge="1">
                  <a:txBody>
                    <a:bodyPr/>
                    <a:lstStyle/>
                    <a:p>
                      <a:pPr marL="0" algn="just" defTabSz="914400" rtl="0" eaLnBrk="1" fontAlgn="ctr" latinLnBrk="0" hangingPunct="1">
                        <a:lnSpc>
                          <a:spcPct val="100000"/>
                        </a:lnSpc>
                      </a:pPr>
                      <a:r>
                        <a:rPr lang="en-US"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Demand –Supply Gap Projections</a:t>
                      </a:r>
                      <a:endParaRPr lang="en-IN"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B="0">
                    <a:lnR w="12700">
                      <a:solidFill>
                        <a:srgbClr val="FFFFFF"/>
                      </a:solidFill>
                      <a:prstDash val="solid"/>
                    </a:lnR>
                    <a:noFill/>
                  </a:tcPr>
                </a:tc>
                <a:tc hMerge="1">
                  <a:txBody>
                    <a:bodyPr/>
                    <a:lstStyle/>
                    <a:p>
                      <a:pPr>
                        <a:lnSpc>
                          <a:spcPct val="100000"/>
                        </a:lnSpc>
                      </a:pPr>
                      <a:endParaRPr sz="1000" dirty="0">
                        <a:latin typeface="Times New Roman"/>
                        <a:cs typeface="Times New Roman"/>
                      </a:endParaRPr>
                    </a:p>
                  </a:txBody>
                  <a:tcPr marL="0" marR="0" marT="0" marB="0"/>
                </a:tc>
                <a:tc hMerge="1">
                  <a:txBody>
                    <a:bodyPr/>
                    <a:lstStyle/>
                    <a:p>
                      <a:pPr>
                        <a:lnSpc>
                          <a:spcPct val="100000"/>
                        </a:lnSpc>
                      </a:pPr>
                      <a:endParaRPr sz="1000" dirty="0">
                        <a:latin typeface="Times New Roman"/>
                        <a:cs typeface="Times New Roman"/>
                      </a:endParaRPr>
                    </a:p>
                  </a:txBody>
                  <a:tcPr marL="0" marR="0" marT="0" marB="0">
                    <a:lnR w="12700">
                      <a:solidFill>
                        <a:srgbClr val="FFFFFF"/>
                      </a:solidFill>
                      <a:prstDash val="solid"/>
                    </a:lnR>
                  </a:tcPr>
                </a:tc>
                <a:extLst>
                  <a:ext uri="{0D108BD9-81ED-4DB2-BD59-A6C34878D82A}">
                    <a16:rowId xmlns:a16="http://schemas.microsoft.com/office/drawing/2014/main" val="10008"/>
                  </a:ext>
                </a:extLst>
              </a:tr>
              <a:tr h="216451">
                <a:tc>
                  <a:txBody>
                    <a:bodyPr/>
                    <a:lstStyle/>
                    <a:p>
                      <a:pPr marL="1905" algn="ctr">
                        <a:lnSpc>
                          <a:spcPct val="100000"/>
                        </a:lnSpc>
                        <a:spcBef>
                          <a:spcPts val="355"/>
                        </a:spcBef>
                      </a:pPr>
                      <a:r>
                        <a:rPr lang="en-IN" sz="1000" b="1" dirty="0">
                          <a:latin typeface="Verdana" panose="020B0604030504040204" pitchFamily="34" charset="0"/>
                          <a:ea typeface="Verdana" panose="020B0604030504040204" pitchFamily="34" charset="0"/>
                          <a:cs typeface="Verdana"/>
                        </a:rPr>
                        <a:t>5</a:t>
                      </a:r>
                      <a:r>
                        <a:rPr sz="1000" b="1" dirty="0">
                          <a:latin typeface="Verdana" panose="020B0604030504040204" pitchFamily="34" charset="0"/>
                          <a:ea typeface="Verdana" panose="020B0604030504040204" pitchFamily="34" charset="0"/>
                          <a:cs typeface="Verdana"/>
                        </a:rPr>
                        <a:t>.</a:t>
                      </a:r>
                      <a:endParaRPr sz="1000" dirty="0">
                        <a:latin typeface="Verdana" panose="020B0604030504040204" pitchFamily="34" charset="0"/>
                        <a:ea typeface="Verdana" panose="020B0604030504040204" pitchFamily="34" charset="0"/>
                        <a:cs typeface="Verdana"/>
                      </a:endParaRPr>
                    </a:p>
                  </a:txBody>
                  <a:tcPr marL="0" marR="0" marT="4508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7">
                  <a:txBody>
                    <a:bodyPr/>
                    <a:lstStyle/>
                    <a:p>
                      <a:pPr marL="91440" marR="259715" lvl="0" indent="0" algn="just" defTabSz="914400" eaLnBrk="1" fontAlgn="auto" latinLnBrk="0" hangingPunct="1">
                        <a:lnSpc>
                          <a:spcPct val="100000"/>
                        </a:lnSpc>
                        <a:spcBef>
                          <a:spcPts val="355"/>
                        </a:spcBef>
                        <a:spcAft>
                          <a:spcPts val="0"/>
                        </a:spcAft>
                        <a:buClrTx/>
                        <a:buSzTx/>
                        <a:buFontTx/>
                        <a:buNone/>
                        <a:tabLst/>
                        <a:defRPr/>
                      </a:pPr>
                      <a:r>
                        <a:rPr lang="en-US" sz="1000" b="1" i="0" u="none" strike="noStrike" spc="15" dirty="0">
                          <a:solidFill>
                            <a:schemeClr val="tx1"/>
                          </a:solidFill>
                          <a:effectLst/>
                          <a:latin typeface="Verdana" panose="020B0604030504040204" pitchFamily="34" charset="0"/>
                          <a:ea typeface="Verdana" panose="020B0604030504040204" pitchFamily="34" charset="0"/>
                          <a:cs typeface="Verdana" panose="020B0604030504040204" pitchFamily="34" charset="0"/>
                        </a:rPr>
                        <a:t>Global &amp; India WSF </a:t>
                      </a:r>
                      <a:r>
                        <a:rPr lang="en-IN" sz="1000" b="1" i="0" u="none" strike="noStrike" spc="15" dirty="0">
                          <a:solidFill>
                            <a:schemeClr val="tx1"/>
                          </a:solidFill>
                          <a:effectLst/>
                          <a:latin typeface="Verdana" panose="020B0604030504040204" pitchFamily="34" charset="0"/>
                          <a:ea typeface="Verdana" panose="020B0604030504040204" pitchFamily="34" charset="0"/>
                          <a:cs typeface="Verdana" panose="020B0604030504040204" pitchFamily="34" charset="0"/>
                        </a:rPr>
                        <a:t>Market </a:t>
                      </a:r>
                      <a:r>
                        <a:rPr lang="en-US" sz="1000" b="1" i="0" u="none" strike="noStrike" spc="15" dirty="0">
                          <a:solidFill>
                            <a:schemeClr val="tx1"/>
                          </a:solidFill>
                          <a:effectLst/>
                          <a:latin typeface="Verdana" panose="020B0604030504040204" pitchFamily="34" charset="0"/>
                          <a:ea typeface="Verdana" panose="020B0604030504040204" pitchFamily="34" charset="0"/>
                          <a:cs typeface="Verdana" panose="020B0604030504040204" pitchFamily="34" charset="0"/>
                        </a:rPr>
                        <a:t>Pricing Analysis by Type, 2017-2021</a:t>
                      </a:r>
                      <a:endParaRPr lang="en-IN" sz="1000" b="1"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4508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2"/>
                  </a:ext>
                </a:extLst>
              </a:tr>
              <a:tr h="217147">
                <a:tc>
                  <a:txBody>
                    <a:bodyPr/>
                    <a:lstStyle/>
                    <a:p>
                      <a:pPr>
                        <a:lnSpc>
                          <a:spcPct val="100000"/>
                        </a:lnSpc>
                      </a:pPr>
                      <a:endParaRPr sz="1000">
                        <a:latin typeface="Verdana" panose="020B0604030504040204" pitchFamily="34" charset="0"/>
                        <a:ea typeface="Verdana" panose="020B0604030504040204" pitchFamily="34" charset="0"/>
                        <a:cs typeface="Times New Roman"/>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R="6985" algn="ctr">
                        <a:lnSpc>
                          <a:spcPct val="100000"/>
                        </a:lnSpc>
                        <a:spcBef>
                          <a:spcPts val="359"/>
                        </a:spcBef>
                      </a:pPr>
                      <a:r>
                        <a:rPr sz="1000" dirty="0">
                          <a:latin typeface="Verdana" panose="020B0604030504040204" pitchFamily="34" charset="0"/>
                          <a:ea typeface="Verdana" panose="020B0604030504040204" pitchFamily="34" charset="0"/>
                          <a:cs typeface="Verdana"/>
                        </a:rPr>
                        <a:t>5.1.</a:t>
                      </a:r>
                    </a:p>
                  </a:txBody>
                  <a:tcPr marL="0" marR="0" marT="4571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r>
                        <a:rPr lang="en-US" sz="1000" b="0" i="0" u="none" strike="noStrike" spc="15" dirty="0">
                          <a:solidFill>
                            <a:schemeClr val="tx1"/>
                          </a:solidFill>
                          <a:effectLst/>
                          <a:latin typeface="Verdana" panose="020B0604030504040204" pitchFamily="34" charset="0"/>
                          <a:ea typeface="Verdana" panose="020B0604030504040204" pitchFamily="34" charset="0"/>
                        </a:rPr>
                        <a:t>  By India Import Price </a:t>
                      </a:r>
                      <a:endParaRPr lang="en-IN" sz="1000" dirty="0">
                        <a:solidFill>
                          <a:schemeClr val="tx1"/>
                        </a:solidFill>
                        <a:latin typeface="Verdana" panose="020B0604030504040204" pitchFamily="34" charset="0"/>
                        <a:ea typeface="Verdana" panose="020B0604030504040204" pitchFamily="34" charset="0"/>
                      </a:endParaRPr>
                    </a:p>
                  </a:txBody>
                  <a:tcPr marL="0" marR="0" marT="4571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R="6985" algn="ctr">
                        <a:lnSpc>
                          <a:spcPct val="100000"/>
                        </a:lnSpc>
                        <a:spcBef>
                          <a:spcPts val="359"/>
                        </a:spcBef>
                      </a:pPr>
                      <a:endParaRPr sz="1000" dirty="0">
                        <a:latin typeface="Verdana"/>
                        <a:cs typeface="Verdana"/>
                      </a:endParaRPr>
                    </a:p>
                  </a:txBody>
                  <a:tcPr marL="0" marR="0" marT="45719" marB="0">
                    <a:noFill/>
                  </a:tcPr>
                </a:tc>
                <a:tc hMerge="1">
                  <a:txBody>
                    <a:bodyPr/>
                    <a:lstStyle/>
                    <a:p>
                      <a:endParaRPr lang="en-IN"/>
                    </a:p>
                  </a:txBody>
                  <a:tcPr/>
                </a:tc>
                <a:tc hMerge="1">
                  <a:txBody>
                    <a:bodyPr/>
                    <a:lstStyle/>
                    <a:p>
                      <a:r>
                        <a:rPr lang="en-US" sz="1000" b="0" i="0" u="none" strike="noStrike" spc="15"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By Import Price</a:t>
                      </a:r>
                      <a:endParaRPr lang="en-IN" sz="1000" dirty="0">
                        <a:solidFill>
                          <a:schemeClr val="tx1"/>
                        </a:solidFill>
                      </a:endParaRPr>
                    </a:p>
                  </a:txBody>
                  <a:tcPr marL="0" marR="0" marT="45719" marB="0">
                    <a:no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3"/>
                  </a:ext>
                </a:extLst>
              </a:tr>
              <a:tr h="217147">
                <a:tc>
                  <a:txBody>
                    <a:bodyPr/>
                    <a:lstStyle/>
                    <a:p>
                      <a:pPr>
                        <a:lnSpc>
                          <a:spcPct val="100000"/>
                        </a:lnSpc>
                      </a:pPr>
                      <a:endParaRPr sz="1000">
                        <a:latin typeface="Verdana" panose="020B0604030504040204" pitchFamily="34" charset="0"/>
                        <a:ea typeface="Verdana" panose="020B0604030504040204" pitchFamily="34" charset="0"/>
                        <a:cs typeface="Times New Roman"/>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6985" algn="ctr">
                        <a:lnSpc>
                          <a:spcPct val="100000"/>
                        </a:lnSpc>
                        <a:spcBef>
                          <a:spcPts val="359"/>
                        </a:spcBef>
                      </a:pPr>
                      <a:r>
                        <a:rPr sz="1000" dirty="0">
                          <a:latin typeface="Verdana" panose="020B0604030504040204" pitchFamily="34" charset="0"/>
                          <a:ea typeface="Verdana" panose="020B0604030504040204" pitchFamily="34" charset="0"/>
                          <a:cs typeface="Verdana"/>
                        </a:rPr>
                        <a:t>5.</a:t>
                      </a:r>
                      <a:r>
                        <a:rPr lang="en-US" sz="1000" dirty="0">
                          <a:latin typeface="Verdana" panose="020B0604030504040204" pitchFamily="34" charset="0"/>
                          <a:ea typeface="Verdana" panose="020B0604030504040204" pitchFamily="34" charset="0"/>
                          <a:cs typeface="Verdana"/>
                        </a:rPr>
                        <a:t>2</a:t>
                      </a:r>
                      <a:r>
                        <a:rPr sz="1000" dirty="0">
                          <a:latin typeface="Verdana" panose="020B0604030504040204" pitchFamily="34" charset="0"/>
                          <a:ea typeface="Verdana" panose="020B0604030504040204" pitchFamily="34" charset="0"/>
                          <a:cs typeface="Verdana"/>
                        </a:rPr>
                        <a:t>.</a:t>
                      </a:r>
                    </a:p>
                  </a:txBody>
                  <a:tcPr marL="0" marR="0" marT="4571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6">
                  <a:txBody>
                    <a:bodyPr/>
                    <a:lstStyle/>
                    <a:p>
                      <a:pPr marL="91440">
                        <a:lnSpc>
                          <a:spcPct val="100000"/>
                        </a:lnSpc>
                        <a:spcBef>
                          <a:spcPts val="359"/>
                        </a:spcBef>
                      </a:pPr>
                      <a:r>
                        <a:rPr lang="en-US" sz="1000" dirty="0">
                          <a:latin typeface="Verdana" panose="020B0604030504040204" pitchFamily="34" charset="0"/>
                          <a:ea typeface="Verdana" panose="020B0604030504040204" pitchFamily="34" charset="0"/>
                        </a:rPr>
                        <a:t>By India Domestic Sales Price</a:t>
                      </a:r>
                      <a:endParaRPr sz="1000" dirty="0">
                        <a:latin typeface="Verdana" panose="020B0604030504040204" pitchFamily="34" charset="0"/>
                        <a:ea typeface="Verdana" panose="020B0604030504040204" pitchFamily="34" charset="0"/>
                      </a:endParaRPr>
                    </a:p>
                  </a:txBody>
                  <a:tcPr marL="0" marR="0" marT="4571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R="6985" algn="ctr">
                        <a:lnSpc>
                          <a:spcPct val="100000"/>
                        </a:lnSpc>
                        <a:spcBef>
                          <a:spcPts val="359"/>
                        </a:spcBef>
                      </a:pPr>
                      <a:endParaRPr sz="1000" dirty="0">
                        <a:latin typeface="Verdana"/>
                        <a:cs typeface="Verdana"/>
                      </a:endParaRPr>
                    </a:p>
                  </a:txBody>
                  <a:tcPr marL="0" marR="0" marT="45719" marB="0"/>
                </a:tc>
                <a:tc hMerge="1">
                  <a:txBody>
                    <a:bodyPr/>
                    <a:lstStyle/>
                    <a:p>
                      <a:endParaRPr lang="en-IN"/>
                    </a:p>
                  </a:txBody>
                  <a:tcPr/>
                </a:tc>
                <a:tc hMerge="1">
                  <a:txBody>
                    <a:bodyPr/>
                    <a:lstStyle/>
                    <a:p>
                      <a:pPr marL="91440">
                        <a:lnSpc>
                          <a:spcPct val="100000"/>
                        </a:lnSpc>
                        <a:spcBef>
                          <a:spcPts val="359"/>
                        </a:spcBef>
                      </a:pPr>
                      <a:r>
                        <a:rPr lang="en-US" sz="1000" dirty="0">
                          <a:latin typeface="Verdana"/>
                          <a:cs typeface="Verdana"/>
                        </a:rPr>
                        <a:t>By Domestic Sales</a:t>
                      </a:r>
                      <a:endParaRPr sz="1000" dirty="0">
                        <a:latin typeface="Verdana"/>
                        <a:cs typeface="Verdana"/>
                      </a:endParaRPr>
                    </a:p>
                  </a:txBody>
                  <a:tcPr marL="0" marR="0" marT="45719"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4"/>
                  </a:ext>
                </a:extLst>
              </a:tr>
              <a:tr h="384183">
                <a:tc>
                  <a:txBody>
                    <a:bodyPr/>
                    <a:lstStyle/>
                    <a:p>
                      <a:pPr>
                        <a:lnSpc>
                          <a:spcPct val="100000"/>
                        </a:lnSpc>
                      </a:pPr>
                      <a:endParaRPr sz="1000">
                        <a:latin typeface="Verdana" panose="020B0604030504040204" pitchFamily="34" charset="0"/>
                        <a:ea typeface="Verdana" panose="020B0604030504040204" pitchFamily="34" charset="0"/>
                        <a:cs typeface="Times New Roman"/>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6985" algn="ctr">
                        <a:lnSpc>
                          <a:spcPct val="100000"/>
                        </a:lnSpc>
                        <a:spcBef>
                          <a:spcPts val="359"/>
                        </a:spcBef>
                      </a:pPr>
                      <a:r>
                        <a:rPr sz="1000" dirty="0">
                          <a:latin typeface="Verdana" panose="020B0604030504040204" pitchFamily="34" charset="0"/>
                          <a:ea typeface="Verdana" panose="020B0604030504040204" pitchFamily="34" charset="0"/>
                          <a:cs typeface="Verdana"/>
                        </a:rPr>
                        <a:t>5.</a:t>
                      </a:r>
                      <a:r>
                        <a:rPr lang="en-US" sz="1000" dirty="0">
                          <a:latin typeface="Verdana" panose="020B0604030504040204" pitchFamily="34" charset="0"/>
                          <a:ea typeface="Verdana" panose="020B0604030504040204" pitchFamily="34" charset="0"/>
                          <a:cs typeface="Verdana"/>
                        </a:rPr>
                        <a:t>3</a:t>
                      </a:r>
                      <a:r>
                        <a:rPr sz="1000" dirty="0">
                          <a:latin typeface="Verdana" panose="020B0604030504040204" pitchFamily="34" charset="0"/>
                          <a:ea typeface="Verdana" panose="020B0604030504040204" pitchFamily="34" charset="0"/>
                          <a:cs typeface="Verdana"/>
                        </a:rPr>
                        <a:t>.</a:t>
                      </a:r>
                    </a:p>
                  </a:txBody>
                  <a:tcPr marL="0" marR="0" marT="4571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6">
                  <a:txBody>
                    <a:bodyPr/>
                    <a:lstStyle/>
                    <a:p>
                      <a:pPr marL="91440">
                        <a:lnSpc>
                          <a:spcPct val="100000"/>
                        </a:lnSpc>
                        <a:spcBef>
                          <a:spcPts val="359"/>
                        </a:spcBef>
                      </a:pPr>
                      <a:r>
                        <a:rPr lang="en-US" sz="1000" dirty="0">
                          <a:latin typeface="Verdana" panose="020B0604030504040204" pitchFamily="34" charset="0"/>
                          <a:ea typeface="Verdana" panose="020B0604030504040204" pitchFamily="34" charset="0"/>
                        </a:rPr>
                        <a:t>By Regional Sales Price of North America, South America, Europe, Middle East &amp; Africa &amp; Other Asia Pacific (excld. India)</a:t>
                      </a:r>
                      <a:endParaRPr sz="1000" dirty="0">
                        <a:latin typeface="Verdana" panose="020B0604030504040204" pitchFamily="34" charset="0"/>
                        <a:ea typeface="Verdana" panose="020B0604030504040204" pitchFamily="34" charset="0"/>
                      </a:endParaRPr>
                    </a:p>
                  </a:txBody>
                  <a:tcPr marL="0" marR="0" marT="45719"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R="6985" algn="ctr">
                        <a:lnSpc>
                          <a:spcPct val="100000"/>
                        </a:lnSpc>
                        <a:spcBef>
                          <a:spcPts val="359"/>
                        </a:spcBef>
                      </a:pPr>
                      <a:endParaRPr sz="1000" dirty="0">
                        <a:latin typeface="Verdana"/>
                        <a:cs typeface="Verdana"/>
                      </a:endParaRPr>
                    </a:p>
                  </a:txBody>
                  <a:tcPr marL="0" marR="0" marT="45719" marB="0"/>
                </a:tc>
                <a:tc hMerge="1">
                  <a:txBody>
                    <a:bodyPr/>
                    <a:lstStyle/>
                    <a:p>
                      <a:endParaRPr lang="en-IN"/>
                    </a:p>
                  </a:txBody>
                  <a:tcPr/>
                </a:tc>
                <a:tc hMerge="1">
                  <a:txBody>
                    <a:bodyPr/>
                    <a:lstStyle/>
                    <a:p>
                      <a:pPr marL="91440">
                        <a:lnSpc>
                          <a:spcPct val="100000"/>
                        </a:lnSpc>
                        <a:spcBef>
                          <a:spcPts val="359"/>
                        </a:spcBef>
                      </a:pPr>
                      <a:r>
                        <a:rPr lang="en-US" sz="1000" dirty="0">
                          <a:latin typeface="Verdana"/>
                          <a:cs typeface="Verdana"/>
                        </a:rPr>
                        <a:t>By Domestic Sales</a:t>
                      </a:r>
                      <a:endParaRPr sz="1000" dirty="0">
                        <a:latin typeface="Verdana"/>
                        <a:cs typeface="Verdana"/>
                      </a:endParaRPr>
                    </a:p>
                  </a:txBody>
                  <a:tcPr marL="0" marR="0" marT="45719"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68173753"/>
                  </a:ext>
                </a:extLst>
              </a:tr>
              <a:tr h="215058">
                <a:tc>
                  <a:txBody>
                    <a:bodyPr/>
                    <a:lstStyle/>
                    <a:p>
                      <a:pPr marL="1905" algn="ctr">
                        <a:lnSpc>
                          <a:spcPct val="100000"/>
                        </a:lnSpc>
                        <a:spcBef>
                          <a:spcPts val="345"/>
                        </a:spcBef>
                      </a:pPr>
                      <a:r>
                        <a:rPr lang="en-IN" sz="1000" b="1" dirty="0">
                          <a:latin typeface="Verdana" panose="020B0604030504040204" pitchFamily="34" charset="0"/>
                          <a:ea typeface="Verdana" panose="020B0604030504040204" pitchFamily="34" charset="0"/>
                          <a:cs typeface="Verdana"/>
                        </a:rPr>
                        <a:t>6.</a:t>
                      </a:r>
                      <a:endParaRPr sz="1000" b="1" dirty="0">
                        <a:latin typeface="Verdana" panose="020B0604030504040204" pitchFamily="34" charset="0"/>
                        <a:ea typeface="Verdana" panose="020B0604030504040204" pitchFamily="34" charset="0"/>
                        <a:cs typeface="Verdana"/>
                      </a:endParaRPr>
                    </a:p>
                  </a:txBody>
                  <a:tcPr marL="0" marR="0" marT="4381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7">
                  <a:txBody>
                    <a:bodyPr/>
                    <a:lstStyle/>
                    <a:p>
                      <a:pPr marL="91440">
                        <a:lnSpc>
                          <a:spcPct val="100000"/>
                        </a:lnSpc>
                        <a:spcBef>
                          <a:spcPts val="345"/>
                        </a:spcBef>
                      </a:pPr>
                      <a:r>
                        <a:rPr lang="en-US" sz="1000" b="1" dirty="0">
                          <a:latin typeface="Verdana" panose="020B0604030504040204" pitchFamily="34" charset="0"/>
                          <a:ea typeface="Verdana" panose="020B0604030504040204" pitchFamily="34" charset="0"/>
                          <a:cs typeface="Verdana"/>
                        </a:rPr>
                        <a:t>Global WSF </a:t>
                      </a:r>
                      <a:r>
                        <a:rPr sz="1000" b="1" spc="5" dirty="0">
                          <a:latin typeface="Verdana" panose="020B0604030504040204" pitchFamily="34" charset="0"/>
                          <a:ea typeface="Verdana" panose="020B0604030504040204" pitchFamily="34" charset="0"/>
                          <a:cs typeface="Verdana"/>
                        </a:rPr>
                        <a:t>Market</a:t>
                      </a:r>
                      <a:r>
                        <a:rPr sz="1000" b="1" spc="-35" dirty="0">
                          <a:latin typeface="Verdana" panose="020B0604030504040204" pitchFamily="34" charset="0"/>
                          <a:ea typeface="Verdana" panose="020B0604030504040204" pitchFamily="34" charset="0"/>
                          <a:cs typeface="Verdana"/>
                        </a:rPr>
                        <a:t> </a:t>
                      </a:r>
                      <a:r>
                        <a:rPr sz="1000" b="1" dirty="0">
                          <a:latin typeface="Verdana" panose="020B0604030504040204" pitchFamily="34" charset="0"/>
                          <a:ea typeface="Verdana" panose="020B0604030504040204" pitchFamily="34" charset="0"/>
                          <a:cs typeface="Verdana"/>
                        </a:rPr>
                        <a:t>Outlook</a:t>
                      </a:r>
                      <a:r>
                        <a:rPr sz="1000" b="1" spc="-65" dirty="0">
                          <a:latin typeface="Verdana" panose="020B0604030504040204" pitchFamily="34" charset="0"/>
                          <a:ea typeface="Verdana" panose="020B0604030504040204" pitchFamily="34" charset="0"/>
                          <a:cs typeface="Verdana"/>
                        </a:rPr>
                        <a:t> </a:t>
                      </a:r>
                      <a:r>
                        <a:rPr sz="1000" b="1" spc="5" dirty="0">
                          <a:latin typeface="Verdana" panose="020B0604030504040204" pitchFamily="34" charset="0"/>
                          <a:ea typeface="Verdana" panose="020B0604030504040204" pitchFamily="34" charset="0"/>
                          <a:cs typeface="Verdana"/>
                        </a:rPr>
                        <a:t>(</a:t>
                      </a:r>
                      <a:r>
                        <a:rPr lang="en-IN" sz="1000" b="1" spc="5" dirty="0">
                          <a:latin typeface="Verdana" panose="020B0604030504040204" pitchFamily="34" charset="0"/>
                          <a:ea typeface="Verdana" panose="020B0604030504040204" pitchFamily="34" charset="0"/>
                          <a:cs typeface="Verdana"/>
                        </a:rPr>
                        <a:t>2022-2035</a:t>
                      </a:r>
                      <a:r>
                        <a:rPr sz="1000" b="1" spc="5" dirty="0">
                          <a:latin typeface="Verdana" panose="020B0604030504040204" pitchFamily="34" charset="0"/>
                          <a:ea typeface="Verdana" panose="020B0604030504040204" pitchFamily="34" charset="0"/>
                          <a:cs typeface="Verdana"/>
                        </a:rPr>
                        <a:t>)</a:t>
                      </a:r>
                      <a:endParaRPr sz="1000" dirty="0">
                        <a:latin typeface="Verdana" panose="020B0604030504040204" pitchFamily="34" charset="0"/>
                        <a:ea typeface="Verdana" panose="020B0604030504040204" pitchFamily="34" charset="0"/>
                        <a:cs typeface="Verdana"/>
                      </a:endParaRPr>
                    </a:p>
                  </a:txBody>
                  <a:tcPr marL="0" marR="0" marT="4381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a:p>
                  </a:txBody>
                  <a:tcPr marL="0" marR="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138906367"/>
                  </a:ext>
                </a:extLst>
              </a:tr>
              <a:tr h="215058">
                <a:tc>
                  <a:txBody>
                    <a:bodyPr/>
                    <a:lstStyle/>
                    <a:p>
                      <a:pPr>
                        <a:lnSpc>
                          <a:spcPct val="100000"/>
                        </a:lnSpc>
                      </a:pPr>
                      <a:endParaRPr sz="1000" dirty="0">
                        <a:latin typeface="Verdana" panose="020B0604030504040204" pitchFamily="34" charset="0"/>
                        <a:ea typeface="Verdana" panose="020B0604030504040204" pitchFamily="34" charset="0"/>
                        <a:cs typeface="Times New Roman"/>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345"/>
                        </a:spcBef>
                      </a:pPr>
                      <a:r>
                        <a:rPr lang="en-IN" sz="1000" dirty="0">
                          <a:latin typeface="Verdana" panose="020B0604030504040204" pitchFamily="34" charset="0"/>
                          <a:ea typeface="Verdana" panose="020B0604030504040204" pitchFamily="34" charset="0"/>
                          <a:cs typeface="Verdana"/>
                        </a:rPr>
                        <a:t>6</a:t>
                      </a:r>
                      <a:r>
                        <a:rPr sz="1000" dirty="0">
                          <a:latin typeface="Verdana" panose="020B0604030504040204" pitchFamily="34" charset="0"/>
                          <a:ea typeface="Verdana" panose="020B0604030504040204" pitchFamily="34" charset="0"/>
                          <a:cs typeface="Verdana"/>
                        </a:rPr>
                        <a:t>.1.</a:t>
                      </a:r>
                    </a:p>
                  </a:txBody>
                  <a:tcPr marL="0" marR="0" marT="4381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6">
                  <a:txBody>
                    <a:bodyPr/>
                    <a:lstStyle/>
                    <a:p>
                      <a:pPr marL="99060">
                        <a:lnSpc>
                          <a:spcPct val="100000"/>
                        </a:lnSpc>
                        <a:spcBef>
                          <a:spcPts val="345"/>
                        </a:spcBef>
                      </a:pPr>
                      <a:r>
                        <a:rPr sz="1000" dirty="0">
                          <a:latin typeface="Verdana" panose="020B0604030504040204" pitchFamily="34" charset="0"/>
                          <a:ea typeface="Verdana" panose="020B0604030504040204" pitchFamily="34" charset="0"/>
                        </a:rPr>
                        <a:t>Market</a:t>
                      </a:r>
                      <a:r>
                        <a:rPr sz="1000" spc="-50" dirty="0">
                          <a:latin typeface="Verdana" panose="020B0604030504040204" pitchFamily="34" charset="0"/>
                          <a:ea typeface="Verdana" panose="020B0604030504040204" pitchFamily="34" charset="0"/>
                        </a:rPr>
                        <a:t> </a:t>
                      </a:r>
                      <a:r>
                        <a:rPr sz="1000" spc="5" dirty="0">
                          <a:latin typeface="Verdana" panose="020B0604030504040204" pitchFamily="34" charset="0"/>
                          <a:ea typeface="Verdana" panose="020B0604030504040204" pitchFamily="34" charset="0"/>
                        </a:rPr>
                        <a:t>Size</a:t>
                      </a:r>
                      <a:r>
                        <a:rPr sz="1000" spc="-40" dirty="0">
                          <a:latin typeface="Verdana" panose="020B0604030504040204" pitchFamily="34" charset="0"/>
                          <a:ea typeface="Verdana" panose="020B0604030504040204" pitchFamily="34" charset="0"/>
                        </a:rPr>
                        <a:t> </a:t>
                      </a:r>
                      <a:r>
                        <a:rPr sz="1000" spc="5" dirty="0">
                          <a:latin typeface="Verdana" panose="020B0604030504040204" pitchFamily="34" charset="0"/>
                          <a:ea typeface="Verdana" panose="020B0604030504040204" pitchFamily="34" charset="0"/>
                        </a:rPr>
                        <a:t>&amp;</a:t>
                      </a:r>
                      <a:r>
                        <a:rPr sz="1000" spc="-35" dirty="0">
                          <a:latin typeface="Verdana" panose="020B0604030504040204" pitchFamily="34" charset="0"/>
                          <a:ea typeface="Verdana" panose="020B0604030504040204" pitchFamily="34" charset="0"/>
                        </a:rPr>
                        <a:t> </a:t>
                      </a:r>
                      <a:r>
                        <a:rPr sz="1000" dirty="0">
                          <a:latin typeface="Verdana" panose="020B0604030504040204" pitchFamily="34" charset="0"/>
                          <a:ea typeface="Verdana" panose="020B0604030504040204" pitchFamily="34" charset="0"/>
                        </a:rPr>
                        <a:t>Forecast</a:t>
                      </a:r>
                    </a:p>
                  </a:txBody>
                  <a:tcPr marL="0" marR="0" marT="4381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lnSpc>
                          <a:spcPct val="100000"/>
                        </a:lnSpc>
                        <a:spcBef>
                          <a:spcPts val="345"/>
                        </a:spcBef>
                      </a:pPr>
                      <a:endParaRPr sz="1000" dirty="0">
                        <a:latin typeface="Verdana"/>
                        <a:cs typeface="Verdana"/>
                      </a:endParaRPr>
                    </a:p>
                  </a:txBody>
                  <a:tcPr marL="0" marR="0" marT="43815" marB="0"/>
                </a:tc>
                <a:tc hMerge="1">
                  <a:txBody>
                    <a:bodyPr/>
                    <a:lstStyle/>
                    <a:p>
                      <a:endParaRPr lang="en-IN"/>
                    </a:p>
                  </a:txBody>
                  <a:tcPr/>
                </a:tc>
                <a:tc hMerge="1">
                  <a:txBody>
                    <a:bodyPr/>
                    <a:lstStyle/>
                    <a:p>
                      <a:pPr marL="99060">
                        <a:lnSpc>
                          <a:spcPct val="100000"/>
                        </a:lnSpc>
                        <a:spcBef>
                          <a:spcPts val="345"/>
                        </a:spcBef>
                      </a:pPr>
                      <a:r>
                        <a:rPr sz="1000" dirty="0">
                          <a:latin typeface="Verdana"/>
                          <a:cs typeface="Verdana"/>
                        </a:rPr>
                        <a:t>Market</a:t>
                      </a:r>
                      <a:r>
                        <a:rPr sz="1000" spc="-50" dirty="0">
                          <a:latin typeface="Verdana"/>
                          <a:cs typeface="Verdana"/>
                        </a:rPr>
                        <a:t> </a:t>
                      </a:r>
                      <a:r>
                        <a:rPr sz="1000" spc="5" dirty="0">
                          <a:latin typeface="Verdana"/>
                          <a:cs typeface="Verdana"/>
                        </a:rPr>
                        <a:t>Size</a:t>
                      </a:r>
                      <a:r>
                        <a:rPr sz="1000" spc="-40" dirty="0">
                          <a:latin typeface="Verdana"/>
                          <a:cs typeface="Verdana"/>
                        </a:rPr>
                        <a:t> </a:t>
                      </a:r>
                      <a:r>
                        <a:rPr sz="1000" spc="5" dirty="0">
                          <a:latin typeface="Verdana"/>
                          <a:cs typeface="Verdana"/>
                        </a:rPr>
                        <a:t>&amp;</a:t>
                      </a:r>
                      <a:r>
                        <a:rPr sz="1000" spc="-35" dirty="0">
                          <a:latin typeface="Verdana"/>
                          <a:cs typeface="Verdana"/>
                        </a:rPr>
                        <a:t> </a:t>
                      </a:r>
                      <a:r>
                        <a:rPr sz="1000" dirty="0">
                          <a:latin typeface="Verdana"/>
                          <a:cs typeface="Verdana"/>
                        </a:rPr>
                        <a:t>Forecast</a:t>
                      </a:r>
                    </a:p>
                  </a:txBody>
                  <a:tcPr marL="0" marR="0" marT="43815"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60132042"/>
                  </a:ext>
                </a:extLst>
              </a:tr>
              <a:tr h="182443">
                <a:tc>
                  <a:txBody>
                    <a:bodyPr/>
                    <a:lstStyle/>
                    <a:p>
                      <a:pPr>
                        <a:lnSpc>
                          <a:spcPct val="100000"/>
                        </a:lnSpc>
                      </a:pPr>
                      <a:endParaRPr sz="1000">
                        <a:latin typeface="Verdana" panose="020B0604030504040204" pitchFamily="34" charset="0"/>
                        <a:ea typeface="Verdana" panose="020B0604030504040204" pitchFamily="34" charset="0"/>
                        <a:cs typeface="Times New Roman"/>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0000"/>
                        </a:lnSpc>
                      </a:pPr>
                      <a:endParaRPr sz="1000" dirty="0">
                        <a:latin typeface="Verdana" panose="020B0604030504040204" pitchFamily="34" charset="0"/>
                        <a:ea typeface="Verdana" panose="020B0604030504040204" pitchFamily="34" charset="0"/>
                        <a:cs typeface="Times New Roman"/>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000" dirty="0">
                          <a:latin typeface="Verdana" panose="020B0604030504040204" pitchFamily="34" charset="0"/>
                          <a:ea typeface="Verdana" panose="020B0604030504040204" pitchFamily="34" charset="0"/>
                          <a:cs typeface="Verdana"/>
                        </a:rPr>
                        <a:t>6.1.1.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ct val="100000"/>
                        </a:lnSpc>
                      </a:pPr>
                      <a:endParaRPr sz="1000" dirty="0">
                        <a:latin typeface="Verdana" panose="020B0604030504040204" pitchFamily="34" charset="0"/>
                        <a:ea typeface="Verdana" panose="020B0604030504040204" pitchFamily="34" charset="0"/>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99060" marR="0" lvl="0" indent="0" defTabSz="914400" eaLnBrk="1" fontAlgn="auto" latinLnBrk="0" hangingPunct="1">
                        <a:lnSpc>
                          <a:spcPct val="100000"/>
                        </a:lnSpc>
                        <a:spcBef>
                          <a:spcPts val="360"/>
                        </a:spcBef>
                        <a:spcAft>
                          <a:spcPts val="0"/>
                        </a:spcAft>
                        <a:buClrTx/>
                        <a:buSzTx/>
                        <a:buFontTx/>
                        <a:buNone/>
                        <a:tabLst/>
                        <a:defRPr/>
                      </a:pPr>
                      <a:r>
                        <a:rPr lang="en-IN" sz="1000" spc="5" dirty="0">
                          <a:latin typeface="Verdana" panose="020B0604030504040204" pitchFamily="34" charset="0"/>
                          <a:ea typeface="Verdana" panose="020B0604030504040204" pitchFamily="34" charset="0"/>
                        </a:rPr>
                        <a:t>By</a:t>
                      </a:r>
                      <a:r>
                        <a:rPr lang="en-IN" sz="1000" spc="-40" dirty="0">
                          <a:latin typeface="Verdana" panose="020B0604030504040204" pitchFamily="34" charset="0"/>
                          <a:ea typeface="Verdana" panose="020B0604030504040204" pitchFamily="34" charset="0"/>
                        </a:rPr>
                        <a:t> </a:t>
                      </a:r>
                      <a:r>
                        <a:rPr lang="en-IN" sz="1000" spc="5" dirty="0">
                          <a:latin typeface="Verdana" panose="020B0604030504040204" pitchFamily="34" charset="0"/>
                          <a:ea typeface="Verdana" panose="020B0604030504040204" pitchFamily="34" charset="0"/>
                        </a:rPr>
                        <a:t>Value</a:t>
                      </a:r>
                      <a:r>
                        <a:rPr lang="en-IN" sz="1000" spc="-55" dirty="0">
                          <a:latin typeface="Verdana" panose="020B0604030504040204" pitchFamily="34" charset="0"/>
                          <a:ea typeface="Verdana" panose="020B0604030504040204" pitchFamily="34" charset="0"/>
                        </a:rPr>
                        <a:t> </a:t>
                      </a:r>
                      <a:r>
                        <a:rPr lang="en-IN" sz="1000" spc="5" dirty="0">
                          <a:latin typeface="Verdana" panose="020B0604030504040204" pitchFamily="34" charset="0"/>
                          <a:ea typeface="Verdana" panose="020B0604030504040204" pitchFamily="34" charset="0"/>
                        </a:rPr>
                        <a:t>&amp;</a:t>
                      </a:r>
                      <a:r>
                        <a:rPr lang="en-IN" sz="1000" spc="-30" dirty="0">
                          <a:latin typeface="Verdana" panose="020B0604030504040204" pitchFamily="34" charset="0"/>
                          <a:ea typeface="Verdana" panose="020B0604030504040204" pitchFamily="34" charset="0"/>
                        </a:rPr>
                        <a:t> </a:t>
                      </a:r>
                      <a:r>
                        <a:rPr lang="en-IN" sz="1000" spc="5" dirty="0">
                          <a:latin typeface="Verdana" panose="020B0604030504040204" pitchFamily="34" charset="0"/>
                          <a:ea typeface="Verdana" panose="020B0604030504040204" pitchFamily="34" charset="0"/>
                        </a:rPr>
                        <a:t>Volume</a:t>
                      </a:r>
                      <a:endParaRPr lang="en-IN" sz="1000" dirty="0">
                        <a:latin typeface="Verdana" panose="020B0604030504040204" pitchFamily="34" charset="0"/>
                        <a:ea typeface="Verdana" panose="020B0604030504040204" pitchFamily="34" charset="0"/>
                      </a:endParaRPr>
                    </a:p>
                  </a:txBody>
                  <a:tcPr marL="0" marR="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99060">
                        <a:lnSpc>
                          <a:spcPct val="100000"/>
                        </a:lnSpc>
                        <a:spcBef>
                          <a:spcPts val="360"/>
                        </a:spcBef>
                      </a:pPr>
                      <a:endParaRPr sz="1000" dirty="0">
                        <a:latin typeface="Verdana" panose="020B0604030504040204" pitchFamily="34" charset="0"/>
                        <a:ea typeface="Verdana" panose="020B0604030504040204" pitchFamily="34" charset="0"/>
                        <a:cs typeface="Verdana"/>
                      </a:endParaRP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99060" marR="0" lvl="0" indent="0" defTabSz="914400" eaLnBrk="1" fontAlgn="auto" latinLnBrk="0" hangingPunct="1">
                        <a:lnSpc>
                          <a:spcPct val="100000"/>
                        </a:lnSpc>
                        <a:spcBef>
                          <a:spcPts val="360"/>
                        </a:spcBef>
                        <a:spcAft>
                          <a:spcPts val="0"/>
                        </a:spcAft>
                        <a:buClrTx/>
                        <a:buSzTx/>
                        <a:buFontTx/>
                        <a:buNone/>
                        <a:tabLst/>
                        <a:defRPr/>
                      </a:pPr>
                      <a:r>
                        <a:rPr lang="en-IN" sz="1000" spc="5" dirty="0">
                          <a:latin typeface="Verdana" panose="020B0604030504040204" pitchFamily="34" charset="0"/>
                          <a:ea typeface="Verdana" panose="020B0604030504040204" pitchFamily="34" charset="0"/>
                          <a:cs typeface="Verdana"/>
                        </a:rPr>
                        <a:t>By</a:t>
                      </a:r>
                      <a:r>
                        <a:rPr lang="en-IN" sz="1000" spc="-40" dirty="0">
                          <a:latin typeface="Verdana" panose="020B0604030504040204" pitchFamily="34" charset="0"/>
                          <a:ea typeface="Verdana" panose="020B0604030504040204" pitchFamily="34" charset="0"/>
                          <a:cs typeface="Verdana"/>
                        </a:rPr>
                        <a:t> </a:t>
                      </a:r>
                      <a:r>
                        <a:rPr lang="en-IN" sz="1000" spc="5" dirty="0">
                          <a:latin typeface="Verdana" panose="020B0604030504040204" pitchFamily="34" charset="0"/>
                          <a:ea typeface="Verdana" panose="020B0604030504040204" pitchFamily="34" charset="0"/>
                          <a:cs typeface="Verdana"/>
                        </a:rPr>
                        <a:t>Value</a:t>
                      </a:r>
                      <a:r>
                        <a:rPr lang="en-IN" sz="1000" spc="-55" dirty="0">
                          <a:latin typeface="Verdana" panose="020B0604030504040204" pitchFamily="34" charset="0"/>
                          <a:ea typeface="Verdana" panose="020B0604030504040204" pitchFamily="34" charset="0"/>
                          <a:cs typeface="Verdana"/>
                        </a:rPr>
                        <a:t> </a:t>
                      </a:r>
                      <a:r>
                        <a:rPr lang="en-IN" sz="1000" spc="5" dirty="0">
                          <a:latin typeface="Verdana" panose="020B0604030504040204" pitchFamily="34" charset="0"/>
                          <a:ea typeface="Verdana" panose="020B0604030504040204" pitchFamily="34" charset="0"/>
                          <a:cs typeface="Verdana"/>
                        </a:rPr>
                        <a:t>&amp;</a:t>
                      </a:r>
                      <a:r>
                        <a:rPr lang="en-IN" sz="1000" spc="-30" dirty="0">
                          <a:latin typeface="Verdana" panose="020B0604030504040204" pitchFamily="34" charset="0"/>
                          <a:ea typeface="Verdana" panose="020B0604030504040204" pitchFamily="34" charset="0"/>
                          <a:cs typeface="Verdana"/>
                        </a:rPr>
                        <a:t> </a:t>
                      </a:r>
                      <a:r>
                        <a:rPr lang="en-IN" sz="1000" spc="5" dirty="0">
                          <a:latin typeface="Verdana" panose="020B0604030504040204" pitchFamily="34" charset="0"/>
                          <a:ea typeface="Verdana" panose="020B0604030504040204" pitchFamily="34" charset="0"/>
                          <a:cs typeface="Verdana"/>
                        </a:rPr>
                        <a:t>Volume</a:t>
                      </a:r>
                      <a:endParaRPr lang="en-IN" sz="1000" dirty="0">
                        <a:latin typeface="Verdana" panose="020B0604030504040204" pitchFamily="34" charset="0"/>
                        <a:ea typeface="Verdana" panose="020B0604030504040204" pitchFamily="34" charset="0"/>
                        <a:cs typeface="Verdana"/>
                      </a:endParaRP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99060">
                        <a:lnSpc>
                          <a:spcPct val="100000"/>
                        </a:lnSpc>
                        <a:spcBef>
                          <a:spcPts val="360"/>
                        </a:spcBef>
                      </a:pPr>
                      <a:endParaRPr sz="1000" dirty="0">
                        <a:latin typeface="Verdana"/>
                        <a:cs typeface="Verdana"/>
                      </a:endParaRPr>
                    </a:p>
                  </a:txBody>
                  <a:tcPr marL="0" marR="0" marB="0"/>
                </a:tc>
                <a:extLst>
                  <a:ext uri="{0D108BD9-81ED-4DB2-BD59-A6C34878D82A}">
                    <a16:rowId xmlns:a16="http://schemas.microsoft.com/office/drawing/2014/main" val="2089245956"/>
                  </a:ext>
                </a:extLst>
              </a:tr>
              <a:tr h="217148">
                <a:tc>
                  <a:txBody>
                    <a:bodyPr/>
                    <a:lstStyle/>
                    <a:p>
                      <a:pPr>
                        <a:lnSpc>
                          <a:spcPct val="100000"/>
                        </a:lnSpc>
                      </a:pPr>
                      <a:endParaRPr sz="1000">
                        <a:latin typeface="Verdana" panose="020B0604030504040204" pitchFamily="34" charset="0"/>
                        <a:ea typeface="Verdana" panose="020B0604030504040204" pitchFamily="34" charset="0"/>
                        <a:cs typeface="Times New Roman"/>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360"/>
                        </a:spcBef>
                      </a:pPr>
                      <a:r>
                        <a:rPr lang="en-IN" sz="1000" dirty="0">
                          <a:latin typeface="Verdana" panose="020B0604030504040204" pitchFamily="34" charset="0"/>
                          <a:ea typeface="Verdana" panose="020B0604030504040204" pitchFamily="34" charset="0"/>
                          <a:cs typeface="Verdana"/>
                        </a:rPr>
                        <a:t>6</a:t>
                      </a:r>
                      <a:r>
                        <a:rPr sz="1000" dirty="0">
                          <a:latin typeface="Verdana" panose="020B0604030504040204" pitchFamily="34" charset="0"/>
                          <a:ea typeface="Verdana" panose="020B0604030504040204" pitchFamily="34" charset="0"/>
                          <a:cs typeface="Verdana"/>
                        </a:rPr>
                        <a:t>.2.</a:t>
                      </a:r>
                    </a:p>
                  </a:txBody>
                  <a:tcPr marL="0" marR="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6">
                  <a:txBody>
                    <a:bodyPr/>
                    <a:lstStyle/>
                    <a:p>
                      <a:pPr marL="99060">
                        <a:lnSpc>
                          <a:spcPct val="100000"/>
                        </a:lnSpc>
                        <a:spcBef>
                          <a:spcPts val="360"/>
                        </a:spcBef>
                      </a:pPr>
                      <a:r>
                        <a:rPr sz="1000" dirty="0">
                          <a:latin typeface="Verdana" panose="020B0604030504040204" pitchFamily="34" charset="0"/>
                          <a:ea typeface="Verdana" panose="020B0604030504040204" pitchFamily="34" charset="0"/>
                          <a:cs typeface="Verdana"/>
                        </a:rPr>
                        <a:t>Market</a:t>
                      </a:r>
                      <a:r>
                        <a:rPr sz="1000" spc="-50" dirty="0">
                          <a:latin typeface="Verdana" panose="020B0604030504040204" pitchFamily="34" charset="0"/>
                          <a:ea typeface="Verdana" panose="020B0604030504040204" pitchFamily="34" charset="0"/>
                          <a:cs typeface="Verdana"/>
                        </a:rPr>
                        <a:t> </a:t>
                      </a:r>
                      <a:r>
                        <a:rPr sz="1000" dirty="0">
                          <a:latin typeface="Verdana" panose="020B0604030504040204" pitchFamily="34" charset="0"/>
                          <a:ea typeface="Verdana" panose="020B0604030504040204" pitchFamily="34" charset="0"/>
                          <a:cs typeface="Verdana"/>
                        </a:rPr>
                        <a:t>Share</a:t>
                      </a:r>
                      <a:r>
                        <a:rPr sz="1000" spc="-30" dirty="0">
                          <a:latin typeface="Verdana" panose="020B0604030504040204" pitchFamily="34" charset="0"/>
                          <a:ea typeface="Verdana" panose="020B0604030504040204" pitchFamily="34" charset="0"/>
                          <a:cs typeface="Verdana"/>
                        </a:rPr>
                        <a:t> </a:t>
                      </a:r>
                      <a:r>
                        <a:rPr sz="1000" spc="5" dirty="0">
                          <a:latin typeface="Verdana" panose="020B0604030504040204" pitchFamily="34" charset="0"/>
                          <a:ea typeface="Verdana" panose="020B0604030504040204" pitchFamily="34" charset="0"/>
                          <a:cs typeface="Verdana"/>
                        </a:rPr>
                        <a:t>&amp;</a:t>
                      </a:r>
                      <a:r>
                        <a:rPr sz="1000" spc="-25" dirty="0">
                          <a:latin typeface="Verdana" panose="020B0604030504040204" pitchFamily="34" charset="0"/>
                          <a:ea typeface="Verdana" panose="020B0604030504040204" pitchFamily="34" charset="0"/>
                          <a:cs typeface="Verdana"/>
                        </a:rPr>
                        <a:t> </a:t>
                      </a:r>
                      <a:r>
                        <a:rPr sz="1000" dirty="0">
                          <a:latin typeface="Verdana" panose="020B0604030504040204" pitchFamily="34" charset="0"/>
                          <a:ea typeface="Verdana" panose="020B0604030504040204" pitchFamily="34" charset="0"/>
                          <a:cs typeface="Verdana"/>
                        </a:rPr>
                        <a:t>Forecast</a:t>
                      </a:r>
                    </a:p>
                  </a:txBody>
                  <a:tcPr marL="0" marR="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a:p>
                  </a:txBody>
                  <a:tcPr marL="0" marR="0" marT="0" marB="0"/>
                </a:tc>
                <a:tc hMerge="1">
                  <a:txBody>
                    <a:bodyPr/>
                    <a:lstStyle/>
                    <a:p>
                      <a:pPr marL="0" algn="just" defTabSz="914400" rtl="0" eaLnBrk="1" fontAlgn="ctr" latinLnBrk="0" hangingPunct="1"/>
                      <a:endParaRPr lang="en-IN" sz="1000" b="0" i="0" u="none" strike="noStrike" kern="1200" spc="15"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val="3005422110"/>
                  </a:ext>
                </a:extLst>
              </a:tr>
              <a:tr h="217148">
                <a:tc>
                  <a:txBody>
                    <a:bodyPr/>
                    <a:lstStyle/>
                    <a:p>
                      <a:pPr>
                        <a:lnSpc>
                          <a:spcPct val="100000"/>
                        </a:lnSpc>
                      </a:pPr>
                      <a:endParaRPr sz="1000">
                        <a:latin typeface="Verdana" panose="020B0604030504040204" pitchFamily="34" charset="0"/>
                        <a:ea typeface="Verdana" panose="020B0604030504040204" pitchFamily="34" charset="0"/>
                        <a:cs typeface="Times New Roman"/>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0000"/>
                        </a:lnSpc>
                      </a:pPr>
                      <a:endParaRPr sz="1000" dirty="0">
                        <a:latin typeface="Verdana" panose="020B0604030504040204" pitchFamily="34" charset="0"/>
                        <a:ea typeface="Verdana" panose="020B0604030504040204" pitchFamily="34" charset="0"/>
                        <a:cs typeface="Times New Roman"/>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99060">
                        <a:lnSpc>
                          <a:spcPct val="100000"/>
                        </a:lnSpc>
                        <a:spcBef>
                          <a:spcPts val="360"/>
                        </a:spcBef>
                      </a:pPr>
                      <a:r>
                        <a:rPr lang="en-IN" sz="1000" dirty="0">
                          <a:latin typeface="Verdana" panose="020B0604030504040204" pitchFamily="34" charset="0"/>
                          <a:ea typeface="Verdana" panose="020B0604030504040204" pitchFamily="34" charset="0"/>
                          <a:cs typeface="Verdana"/>
                        </a:rPr>
                        <a:t>6.2.1.</a:t>
                      </a:r>
                      <a:endParaRPr sz="1000" dirty="0">
                        <a:latin typeface="Verdana" panose="020B0604030504040204" pitchFamily="34" charset="0"/>
                        <a:ea typeface="Verdana" panose="020B0604030504040204" pitchFamily="34" charset="0"/>
                        <a:cs typeface="Verdana"/>
                      </a:endParaRPr>
                    </a:p>
                  </a:txBody>
                  <a:tcPr marL="0" marR="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111125" marR="565150" lvl="0" indent="0" defTabSz="914400" eaLnBrk="1" fontAlgn="auto" latinLnBrk="0" hangingPunct="1">
                        <a:lnSpc>
                          <a:spcPct val="100000"/>
                        </a:lnSpc>
                        <a:spcBef>
                          <a:spcPts val="360"/>
                        </a:spcBef>
                        <a:spcAft>
                          <a:spcPts val="0"/>
                        </a:spcAft>
                        <a:buClrTx/>
                        <a:buSzTx/>
                        <a:buFontTx/>
                        <a:buNone/>
                        <a:tabLst/>
                        <a:defRPr/>
                      </a:pPr>
                      <a:r>
                        <a:rPr kumimoji="0" lang="en-US" sz="1000" b="0" i="0" u="none" strike="noStrike" kern="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rPr>
                        <a:t>By</a:t>
                      </a:r>
                      <a:r>
                        <a:rPr kumimoji="0" lang="en-US" sz="1000" b="0" i="0" u="none" strike="noStrike" kern="0" cap="none" spc="-10" normalizeH="0" baseline="0" noProof="0" dirty="0">
                          <a:ln>
                            <a:noFill/>
                          </a:ln>
                          <a:solidFill>
                            <a:prstClr val="black"/>
                          </a:solidFill>
                          <a:effectLst/>
                          <a:uLnTx/>
                          <a:uFillTx/>
                          <a:latin typeface="Verdana" panose="020B0604030504040204" pitchFamily="34" charset="0"/>
                          <a:ea typeface="Verdana" panose="020B0604030504040204" pitchFamily="34" charset="0"/>
                        </a:rPr>
                        <a:t> </a:t>
                      </a:r>
                      <a:r>
                        <a:rPr kumimoji="0" lang="en-US" sz="1000" b="0" i="0" u="none" strike="noStrike" kern="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rPr>
                        <a:t>Type (MAP, MPP, Potassium Sulphate, Potassium Nitrate, Calcium Nitrate)</a:t>
                      </a:r>
                      <a:endParaRPr kumimoji="0" lang="en-US" sz="10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txBody>
                  <a:tcPr marL="0" marR="0" marB="0"/>
                </a:tc>
                <a:tc gridSpan="4">
                  <a:txBody>
                    <a:bodyPr/>
                    <a:lstStyle/>
                    <a:p>
                      <a:r>
                        <a:rPr kumimoji="0" lang="en-US" sz="1000" b="0" i="0" u="none" strike="noStrike" kern="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rPr>
                        <a:t>By</a:t>
                      </a:r>
                      <a:r>
                        <a:rPr kumimoji="0" lang="en-US" sz="1000" b="0" i="0" u="none" strike="noStrike" kern="0" cap="none" spc="-10" normalizeH="0" baseline="0" noProof="0" dirty="0">
                          <a:ln>
                            <a:noFill/>
                          </a:ln>
                          <a:solidFill>
                            <a:prstClr val="black"/>
                          </a:solidFill>
                          <a:effectLst/>
                          <a:uLnTx/>
                          <a:uFillTx/>
                          <a:latin typeface="Verdana" panose="020B0604030504040204" pitchFamily="34" charset="0"/>
                          <a:ea typeface="Verdana" panose="020B0604030504040204" pitchFamily="34" charset="0"/>
                        </a:rPr>
                        <a:t> </a:t>
                      </a:r>
                      <a:r>
                        <a:rPr kumimoji="0" lang="en-US" sz="1000" b="0" i="0" u="none" strike="noStrike" kern="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rPr>
                        <a:t>Type (MAP, MPP, Potassium Sulphate, Potassium Nitrate, Calcium Nitrate)</a:t>
                      </a:r>
                      <a:endParaRPr lang="en-IN" dirty="0"/>
                    </a:p>
                  </a:txBody>
                  <a:tcPr marL="0" marR="0" marB="0">
                    <a:lnL>
                      <a:noFill/>
                    </a:lnL>
                    <a:lnR>
                      <a:noFill/>
                    </a:lnR>
                    <a:lnT>
                      <a:noFill/>
                    </a:lnT>
                    <a:lnB>
                      <a:noFill/>
                    </a:lnB>
                    <a:lnTlToBr w="12700" cmpd="sng">
                      <a:noFill/>
                      <a:prstDash val="solid"/>
                    </a:lnTlToBr>
                    <a:lnBlToTr w="12700" cmpd="sng">
                      <a:noFill/>
                      <a:prstDash val="solid"/>
                    </a:lnBlToTr>
                  </a:tcPr>
                </a:tc>
                <a:tc hMerge="1">
                  <a:txBody>
                    <a:bodyPr/>
                    <a:lstStyle/>
                    <a:p>
                      <a:pPr marL="99060">
                        <a:lnSpc>
                          <a:spcPct val="100000"/>
                        </a:lnSpc>
                        <a:spcBef>
                          <a:spcPts val="360"/>
                        </a:spcBef>
                      </a:pPr>
                      <a:endParaRPr sz="1000" dirty="0">
                        <a:latin typeface="Verdana" panose="020B0604030504040204" pitchFamily="34" charset="0"/>
                        <a:ea typeface="Verdana" panose="020B0604030504040204" pitchFamily="34" charset="0"/>
                        <a:cs typeface="Verdana"/>
                      </a:endParaRPr>
                    </a:p>
                  </a:txBody>
                  <a:tcPr marL="0" marR="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111125" marR="565150" lvl="0" indent="0" defTabSz="914400" eaLnBrk="1" fontAlgn="auto" latinLnBrk="0" hangingPunct="1">
                        <a:lnSpc>
                          <a:spcPct val="100000"/>
                        </a:lnSpc>
                        <a:spcBef>
                          <a:spcPts val="360"/>
                        </a:spcBef>
                        <a:spcAft>
                          <a:spcPts val="0"/>
                        </a:spcAft>
                        <a:buClrTx/>
                        <a:buSzTx/>
                        <a:buFontTx/>
                        <a:buNone/>
                        <a:tabLst/>
                        <a:defRPr/>
                      </a:pPr>
                      <a:r>
                        <a:rPr kumimoji="0" lang="en-US" sz="1000" b="0" i="0" u="none" strike="noStrike" kern="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a:rPr>
                        <a:t>By</a:t>
                      </a:r>
                      <a:r>
                        <a:rPr kumimoji="0" lang="en-US" sz="1000" b="0" i="0" u="none" strike="noStrike" kern="0" cap="none" spc="-1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a:rPr>
                        <a:t> </a:t>
                      </a:r>
                      <a:r>
                        <a:rPr kumimoji="0" lang="en-US" sz="1000" b="0" i="0" u="none" strike="noStrike" kern="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a:rPr>
                        <a:t>Type (MAP, MPP, Potassium Sulphate, Potassium Nitrate, Calcium Nitrate)</a:t>
                      </a:r>
                      <a:endParaRPr kumimoji="0" lang="en-US" sz="10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a:endParaRP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just" defTabSz="914400" rtl="0" eaLnBrk="1" fontAlgn="ctr" latinLnBrk="0" hangingPunct="1"/>
                      <a:endParaRPr lang="en-IN" sz="1000" b="0" i="0" u="none" strike="noStrike" kern="1200" spc="15"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val="2867989408"/>
                  </a:ext>
                </a:extLst>
              </a:tr>
              <a:tr h="217148">
                <a:tc>
                  <a:txBody>
                    <a:bodyPr/>
                    <a:lstStyle/>
                    <a:p>
                      <a:pPr>
                        <a:lnSpc>
                          <a:spcPct val="100000"/>
                        </a:lnSpc>
                      </a:pPr>
                      <a:endParaRPr sz="1000">
                        <a:latin typeface="Verdana" panose="020B0604030504040204" pitchFamily="34" charset="0"/>
                        <a:ea typeface="Verdana" panose="020B0604030504040204" pitchFamily="34" charset="0"/>
                        <a:cs typeface="Times New Roman"/>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0000"/>
                        </a:lnSpc>
                      </a:pPr>
                      <a:endParaRPr sz="1000">
                        <a:latin typeface="Verdana" panose="020B0604030504040204" pitchFamily="34" charset="0"/>
                        <a:ea typeface="Verdana" panose="020B0604030504040204" pitchFamily="34" charset="0"/>
                        <a:cs typeface="Times New Roman"/>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99060">
                        <a:lnSpc>
                          <a:spcPct val="100000"/>
                        </a:lnSpc>
                        <a:spcBef>
                          <a:spcPts val="360"/>
                        </a:spcBef>
                      </a:pPr>
                      <a:r>
                        <a:rPr lang="en-US" sz="1000" dirty="0">
                          <a:latin typeface="Verdana" panose="020B0604030504040204" pitchFamily="34" charset="0"/>
                          <a:ea typeface="Verdana" panose="020B0604030504040204" pitchFamily="34" charset="0"/>
                          <a:cs typeface="Verdana"/>
                        </a:rPr>
                        <a:t>6.2.2.</a:t>
                      </a:r>
                      <a:endParaRPr sz="1000" dirty="0">
                        <a:latin typeface="Verdana" panose="020B0604030504040204" pitchFamily="34" charset="0"/>
                        <a:ea typeface="Verdana" panose="020B0604030504040204" pitchFamily="34" charset="0"/>
                        <a:cs typeface="Verdana"/>
                      </a:endParaRPr>
                    </a:p>
                  </a:txBody>
                  <a:tcPr marL="0" marR="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111125" marR="565150" lvl="0" indent="0" defTabSz="914400" eaLnBrk="1" fontAlgn="auto" latinLnBrk="0" hangingPunct="1">
                        <a:lnSpc>
                          <a:spcPct val="100000"/>
                        </a:lnSpc>
                        <a:spcBef>
                          <a:spcPts val="360"/>
                        </a:spcBef>
                        <a:spcAft>
                          <a:spcPts val="0"/>
                        </a:spcAft>
                        <a:buClrTx/>
                        <a:buSzTx/>
                        <a:buFontTx/>
                        <a:buNone/>
                        <a:tabLst/>
                        <a:defRPr/>
                      </a:pPr>
                      <a:r>
                        <a:rPr kumimoji="0" lang="en-US" sz="1000" b="0" i="0" u="none" strike="noStrike" kern="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rPr>
                        <a:t>By</a:t>
                      </a:r>
                      <a:r>
                        <a:rPr kumimoji="0" lang="en-US" sz="1000" b="0" i="0" u="none" strike="noStrike" kern="0" cap="none" spc="-10" normalizeH="0" baseline="0" noProof="0" dirty="0">
                          <a:ln>
                            <a:noFill/>
                          </a:ln>
                          <a:solidFill>
                            <a:prstClr val="black"/>
                          </a:solidFill>
                          <a:effectLst/>
                          <a:uLnTx/>
                          <a:uFillTx/>
                          <a:latin typeface="Verdana" panose="020B0604030504040204" pitchFamily="34" charset="0"/>
                          <a:ea typeface="Verdana" panose="020B0604030504040204" pitchFamily="34" charset="0"/>
                        </a:rPr>
                        <a:t> </a:t>
                      </a:r>
                      <a:r>
                        <a:rPr kumimoji="0" lang="en-US" sz="1000" b="0" i="0" u="none" strike="noStrike" kern="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rPr>
                        <a:t>End Use (Foliage Crops, Field &amp; Cash Crops, Fruits &amp; Vegetables, Gardening &amp; Horticulture)</a:t>
                      </a:r>
                      <a:endParaRPr kumimoji="0" lang="en-US" sz="10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txBody>
                  <a:tcPr marL="0" marR="0" marB="0"/>
                </a:tc>
                <a:tc gridSpan="4">
                  <a:txBody>
                    <a:bodyPr/>
                    <a:lstStyle/>
                    <a:p>
                      <a:r>
                        <a:rPr kumimoji="0" lang="en-US" sz="1000" b="0" i="0" u="none" strike="noStrike" kern="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rPr>
                        <a:t>By</a:t>
                      </a:r>
                      <a:r>
                        <a:rPr kumimoji="0" lang="en-US" sz="1000" b="0" i="0" u="none" strike="noStrike" kern="0" cap="none" spc="-10" normalizeH="0" baseline="0" noProof="0" dirty="0">
                          <a:ln>
                            <a:noFill/>
                          </a:ln>
                          <a:solidFill>
                            <a:prstClr val="black"/>
                          </a:solidFill>
                          <a:effectLst/>
                          <a:uLnTx/>
                          <a:uFillTx/>
                          <a:latin typeface="Verdana" panose="020B0604030504040204" pitchFamily="34" charset="0"/>
                          <a:ea typeface="Verdana" panose="020B0604030504040204" pitchFamily="34" charset="0"/>
                        </a:rPr>
                        <a:t> </a:t>
                      </a:r>
                      <a:r>
                        <a:rPr kumimoji="0" lang="en-US" sz="1000" b="0" i="0" u="none" strike="noStrike" kern="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rPr>
                        <a:t>End Use (Foliage Crops, Field &amp; Cash Crops, Fruits &amp; Vegetables, Gardening &amp; Horticulture)</a:t>
                      </a:r>
                      <a:endParaRPr lang="en-IN" dirty="0"/>
                    </a:p>
                  </a:txBody>
                  <a:tcPr marL="0" marR="0" marB="0">
                    <a:lnL>
                      <a:noFill/>
                    </a:lnL>
                    <a:lnR>
                      <a:noFill/>
                    </a:lnR>
                    <a:lnT>
                      <a:noFill/>
                    </a:lnT>
                    <a:lnB>
                      <a:noFill/>
                    </a:lnB>
                    <a:lnTlToBr w="12700" cmpd="sng">
                      <a:noFill/>
                      <a:prstDash val="solid"/>
                    </a:lnTlToBr>
                    <a:lnBlToTr w="12700" cmpd="sng">
                      <a:noFill/>
                      <a:prstDash val="solid"/>
                    </a:lnBlToTr>
                  </a:tcPr>
                </a:tc>
                <a:tc hMerge="1">
                  <a:txBody>
                    <a:bodyPr/>
                    <a:lstStyle/>
                    <a:p>
                      <a:pPr marL="99060">
                        <a:lnSpc>
                          <a:spcPct val="100000"/>
                        </a:lnSpc>
                        <a:spcBef>
                          <a:spcPts val="360"/>
                        </a:spcBef>
                      </a:pPr>
                      <a:endParaRPr sz="1000" dirty="0">
                        <a:latin typeface="Verdana" panose="020B0604030504040204" pitchFamily="34" charset="0"/>
                        <a:ea typeface="Verdana" panose="020B0604030504040204" pitchFamily="34" charset="0"/>
                        <a:cs typeface="Verdana"/>
                      </a:endParaRPr>
                    </a:p>
                  </a:txBody>
                  <a:tcPr marL="0" marR="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111125" marR="565150" lvl="0" indent="0" defTabSz="914400" eaLnBrk="1" fontAlgn="auto" latinLnBrk="0" hangingPunct="1">
                        <a:lnSpc>
                          <a:spcPct val="100000"/>
                        </a:lnSpc>
                        <a:spcBef>
                          <a:spcPts val="360"/>
                        </a:spcBef>
                        <a:spcAft>
                          <a:spcPts val="0"/>
                        </a:spcAft>
                        <a:buClrTx/>
                        <a:buSzTx/>
                        <a:buFontTx/>
                        <a:buNone/>
                        <a:tabLst/>
                        <a:defRPr/>
                      </a:pPr>
                      <a:r>
                        <a:rPr kumimoji="0" lang="en-US" sz="1000" b="0" i="0" u="none" strike="noStrike" kern="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a:rPr>
                        <a:t>By</a:t>
                      </a:r>
                      <a:r>
                        <a:rPr kumimoji="0" lang="en-US" sz="1000" b="0" i="0" u="none" strike="noStrike" kern="0" cap="none" spc="-1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a:rPr>
                        <a:t> </a:t>
                      </a:r>
                      <a:r>
                        <a:rPr kumimoji="0" lang="en-US" sz="1000" b="0" i="0" u="none" strike="noStrike" kern="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a:rPr>
                        <a:t>End Use (Foliage Crops, Field &amp; Cash Crops, Fruits &amp; Vegetables, Gardening &amp; Horticulture)</a:t>
                      </a:r>
                      <a:endParaRPr kumimoji="0" lang="en-US" sz="10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a:endParaRP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3514792464"/>
                  </a:ext>
                </a:extLst>
              </a:tr>
              <a:tr h="217148">
                <a:tc>
                  <a:txBody>
                    <a:bodyPr/>
                    <a:lstStyle/>
                    <a:p>
                      <a:pPr>
                        <a:lnSpc>
                          <a:spcPct val="100000"/>
                        </a:lnSpc>
                      </a:pPr>
                      <a:endParaRPr sz="1000">
                        <a:latin typeface="Verdana" panose="020B0604030504040204" pitchFamily="34" charset="0"/>
                        <a:ea typeface="Verdana" panose="020B0604030504040204" pitchFamily="34" charset="0"/>
                        <a:cs typeface="Times New Roman"/>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0000"/>
                        </a:lnSpc>
                      </a:pPr>
                      <a:endParaRPr sz="1000">
                        <a:latin typeface="Verdana" panose="020B0604030504040204" pitchFamily="34" charset="0"/>
                        <a:ea typeface="Verdana" panose="020B0604030504040204" pitchFamily="34" charset="0"/>
                        <a:cs typeface="Times New Roman"/>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99060">
                        <a:lnSpc>
                          <a:spcPct val="100000"/>
                        </a:lnSpc>
                        <a:spcBef>
                          <a:spcPts val="360"/>
                        </a:spcBef>
                      </a:pPr>
                      <a:r>
                        <a:rPr lang="en-IN" sz="1000" dirty="0">
                          <a:latin typeface="Verdana" panose="020B0604030504040204" pitchFamily="34" charset="0"/>
                          <a:ea typeface="Verdana" panose="020B0604030504040204" pitchFamily="34" charset="0"/>
                          <a:cs typeface="Verdana"/>
                        </a:rPr>
                        <a:t>6.2.3.</a:t>
                      </a:r>
                      <a:endParaRPr sz="1000" dirty="0">
                        <a:latin typeface="Verdana" panose="020B0604030504040204" pitchFamily="34" charset="0"/>
                        <a:ea typeface="Verdana" panose="020B0604030504040204" pitchFamily="34" charset="0"/>
                        <a:cs typeface="Verdana"/>
                      </a:endParaRPr>
                    </a:p>
                  </a:txBody>
                  <a:tcPr marL="0" marR="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111125" marR="565150" lvl="0" indent="0" defTabSz="914400" eaLnBrk="1" fontAlgn="auto" latinLnBrk="0" hangingPunct="1">
                        <a:lnSpc>
                          <a:spcPct val="100000"/>
                        </a:lnSpc>
                        <a:spcBef>
                          <a:spcPts val="360"/>
                        </a:spcBef>
                        <a:spcAft>
                          <a:spcPts val="0"/>
                        </a:spcAft>
                        <a:buClrTx/>
                        <a:buSzTx/>
                        <a:buFontTx/>
                        <a:buNone/>
                        <a:tabLst/>
                        <a:defRPr/>
                      </a:pPr>
                      <a:r>
                        <a:rPr kumimoji="0" lang="en-US" sz="1000" b="0" i="0" u="none" strike="noStrike" kern="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rPr>
                        <a:t>By</a:t>
                      </a:r>
                      <a:r>
                        <a:rPr kumimoji="0" lang="en-US" sz="1000" b="0" i="0" u="none" strike="noStrike" kern="0" cap="none" spc="-10" normalizeH="0" baseline="0" noProof="0" dirty="0">
                          <a:ln>
                            <a:noFill/>
                          </a:ln>
                          <a:solidFill>
                            <a:prstClr val="black"/>
                          </a:solidFill>
                          <a:effectLst/>
                          <a:uLnTx/>
                          <a:uFillTx/>
                          <a:latin typeface="Verdana" panose="020B0604030504040204" pitchFamily="34" charset="0"/>
                          <a:ea typeface="Verdana" panose="020B0604030504040204" pitchFamily="34" charset="0"/>
                        </a:rPr>
                        <a:t> </a:t>
                      </a:r>
                      <a:r>
                        <a:rPr kumimoji="0" lang="en-US" sz="1000" b="0" i="0" u="none" strike="noStrike" kern="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rPr>
                        <a:t>Region (</a:t>
                      </a:r>
                      <a:r>
                        <a:rPr lang="en-IN" sz="1000" spc="-40" dirty="0">
                          <a:latin typeface="Verdana" panose="020B0604030504040204" pitchFamily="34" charset="0"/>
                          <a:ea typeface="Verdana" panose="020B0604030504040204" pitchFamily="34" charset="0"/>
                        </a:rPr>
                        <a:t>North America, South America, Europe, Asia Pacific, Middle East &amp; Africa</a:t>
                      </a:r>
                      <a:r>
                        <a:rPr kumimoji="0" lang="en-US" sz="1000" b="0" i="0" u="none" strike="noStrike" kern="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rPr>
                        <a:t>)</a:t>
                      </a:r>
                      <a:endParaRPr kumimoji="0" lang="en-US" sz="10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txBody>
                  <a:tcPr marL="0" marR="0" marB="0"/>
                </a:tc>
                <a:tc gridSpan="4">
                  <a:txBody>
                    <a:bodyPr/>
                    <a:lstStyle/>
                    <a:p>
                      <a:r>
                        <a:rPr kumimoji="0" lang="en-US" sz="1000" b="0" i="0" u="none" strike="noStrike" kern="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rPr>
                        <a:t>By</a:t>
                      </a:r>
                      <a:r>
                        <a:rPr kumimoji="0" lang="en-US" sz="1000" b="0" i="0" u="none" strike="noStrike" kern="0" cap="none" spc="-10" normalizeH="0" baseline="0" noProof="0" dirty="0">
                          <a:ln>
                            <a:noFill/>
                          </a:ln>
                          <a:solidFill>
                            <a:prstClr val="black"/>
                          </a:solidFill>
                          <a:effectLst/>
                          <a:uLnTx/>
                          <a:uFillTx/>
                          <a:latin typeface="Verdana" panose="020B0604030504040204" pitchFamily="34" charset="0"/>
                          <a:ea typeface="Verdana" panose="020B0604030504040204" pitchFamily="34" charset="0"/>
                        </a:rPr>
                        <a:t> </a:t>
                      </a:r>
                      <a:r>
                        <a:rPr kumimoji="0" lang="en-US" sz="1000" b="0" i="0" u="none" strike="noStrike" kern="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rPr>
                        <a:t>Region (</a:t>
                      </a:r>
                      <a:r>
                        <a:rPr lang="en-IN" sz="1000" spc="-40" dirty="0">
                          <a:latin typeface="Verdana" panose="020B0604030504040204" pitchFamily="34" charset="0"/>
                          <a:ea typeface="Verdana" panose="020B0604030504040204" pitchFamily="34" charset="0"/>
                        </a:rPr>
                        <a:t>North America, South America, Europe, Asia Pacific, Middle East &amp; Africa</a:t>
                      </a:r>
                      <a:r>
                        <a:rPr kumimoji="0" lang="en-US" sz="1000" b="0" i="0" u="none" strike="noStrike" kern="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rPr>
                        <a:t>)</a:t>
                      </a:r>
                      <a:endParaRPr lang="en-IN" dirty="0"/>
                    </a:p>
                  </a:txBody>
                  <a:tcPr marL="0" marR="0" marB="0">
                    <a:lnL>
                      <a:noFill/>
                    </a:lnL>
                    <a:lnR>
                      <a:noFill/>
                    </a:lnR>
                    <a:lnT>
                      <a:noFill/>
                    </a:lnT>
                    <a:lnB>
                      <a:noFill/>
                    </a:lnB>
                    <a:lnTlToBr w="12700" cmpd="sng">
                      <a:noFill/>
                      <a:prstDash val="solid"/>
                    </a:lnTlToBr>
                    <a:lnBlToTr w="12700" cmpd="sng">
                      <a:noFill/>
                      <a:prstDash val="solid"/>
                    </a:lnBlToTr>
                  </a:tcPr>
                </a:tc>
                <a:tc hMerge="1">
                  <a:txBody>
                    <a:bodyPr/>
                    <a:lstStyle/>
                    <a:p>
                      <a:pPr marL="99060">
                        <a:lnSpc>
                          <a:spcPct val="100000"/>
                        </a:lnSpc>
                        <a:spcBef>
                          <a:spcPts val="360"/>
                        </a:spcBef>
                      </a:pPr>
                      <a:endParaRPr sz="1000" dirty="0">
                        <a:latin typeface="Verdana" panose="020B0604030504040204" pitchFamily="34" charset="0"/>
                        <a:ea typeface="Verdana" panose="020B0604030504040204" pitchFamily="34" charset="0"/>
                        <a:cs typeface="Verdana"/>
                      </a:endParaRPr>
                    </a:p>
                  </a:txBody>
                  <a:tcPr marL="0" marR="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111125" marR="565150" lvl="0" indent="0" defTabSz="914400" eaLnBrk="1" fontAlgn="auto" latinLnBrk="0" hangingPunct="1">
                        <a:lnSpc>
                          <a:spcPct val="100000"/>
                        </a:lnSpc>
                        <a:spcBef>
                          <a:spcPts val="360"/>
                        </a:spcBef>
                        <a:spcAft>
                          <a:spcPts val="0"/>
                        </a:spcAft>
                        <a:buClrTx/>
                        <a:buSzTx/>
                        <a:buFontTx/>
                        <a:buNone/>
                        <a:tabLst/>
                        <a:defRPr/>
                      </a:pPr>
                      <a:r>
                        <a:rPr kumimoji="0" lang="en-US" sz="1000" b="0" i="0" u="none" strike="noStrike" kern="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a:rPr>
                        <a:t>By</a:t>
                      </a:r>
                      <a:r>
                        <a:rPr kumimoji="0" lang="en-US" sz="1000" b="0" i="0" u="none" strike="noStrike" kern="0" cap="none" spc="-1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a:rPr>
                        <a:t> </a:t>
                      </a:r>
                      <a:r>
                        <a:rPr kumimoji="0" lang="en-US" sz="1000" b="0" i="0" u="none" strike="noStrike" kern="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a:rPr>
                        <a:t>Region (</a:t>
                      </a:r>
                      <a:r>
                        <a:rPr lang="en-IN" sz="1000" spc="-40" dirty="0">
                          <a:latin typeface="Verdana" panose="020B0604030504040204" pitchFamily="34" charset="0"/>
                          <a:ea typeface="Verdana" panose="020B0604030504040204" pitchFamily="34" charset="0"/>
                          <a:cs typeface="Verdana"/>
                        </a:rPr>
                        <a:t>North America, South America, Europe, Asia Pacific, Middle East &amp; Africa</a:t>
                      </a:r>
                      <a:r>
                        <a:rPr kumimoji="0" lang="en-US" sz="1000" b="0" i="0" u="none" strike="noStrike" kern="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a:rPr>
                        <a:t>)</a:t>
                      </a:r>
                      <a:endParaRPr kumimoji="0" lang="en-US" sz="10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a:endParaRP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just" defTabSz="914400" rtl="0" eaLnBrk="1" fontAlgn="ctr" latinLnBrk="0" hangingPunct="1"/>
                      <a:endParaRPr lang="en-IN" sz="1000" b="0" i="0" u="none" strike="noStrike" kern="1200" spc="15"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val="1999005329"/>
                  </a:ext>
                </a:extLst>
              </a:tr>
              <a:tr h="2672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kern="1200" dirty="0">
                          <a:solidFill>
                            <a:schemeClr val="tx1"/>
                          </a:solidFill>
                          <a:latin typeface="Verdana" panose="020B0604030504040204" pitchFamily="34" charset="0"/>
                          <a:ea typeface="Verdana" panose="020B0604030504040204" pitchFamily="34" charset="0"/>
                          <a:cs typeface="Verdana" panose="020B0604030504040204" pitchFamily="34" charset="0"/>
                        </a:rPr>
                        <a:t>  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7">
                  <a:txBody>
                    <a:bodyPr/>
                    <a:lstStyle/>
                    <a:p>
                      <a:pPr algn="just" fontAlgn="ctr"/>
                      <a:r>
                        <a:rPr lang="en-US" sz="1000" b="1" i="0" u="none" strike="noStrike" spc="15" dirty="0">
                          <a:solidFill>
                            <a:schemeClr val="tx1"/>
                          </a:solidFill>
                          <a:effectLst/>
                          <a:latin typeface="Verdana" panose="020B0604030504040204" pitchFamily="34" charset="0"/>
                          <a:ea typeface="Verdana" panose="020B0604030504040204" pitchFamily="34" charset="0"/>
                        </a:rPr>
                        <a:t>Raw Material Pricing Overview, 2021-2022</a:t>
                      </a:r>
                      <a:endParaRPr lang="en-IN" sz="1000" b="1" i="0" u="none" strike="noStrike" dirty="0">
                        <a:solidFill>
                          <a:schemeClr val="tx1"/>
                        </a:solidFill>
                        <a:effectLst/>
                        <a:latin typeface="Verdana" panose="020B0604030504040204" pitchFamily="34" charset="0"/>
                        <a:ea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just" fontAlgn="ctr"/>
                      <a:r>
                        <a:rPr lang="en-US" sz="1000" b="1" i="0" u="none" strike="noStrike" spc="15" dirty="0">
                          <a:solidFill>
                            <a:schemeClr val="tx1"/>
                          </a:solidFill>
                          <a:effectLst/>
                          <a:latin typeface="Verdana" panose="020B0604030504040204" pitchFamily="34" charset="0"/>
                          <a:ea typeface="Verdana" panose="020B0604030504040204" pitchFamily="34" charset="0"/>
                          <a:cs typeface="Verdana" panose="020B0604030504040204" pitchFamily="34" charset="0"/>
                        </a:rPr>
                        <a:t>North India Phthalic Anhydride Demand Outlook, 2015-2035, By Value &amp; Volume</a:t>
                      </a:r>
                      <a:endParaRPr lang="en-IN" sz="1000" b="1"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hMerge="1">
                  <a:txBody>
                    <a:bodyPr/>
                    <a:lstStyle/>
                    <a:p>
                      <a:endParaRPr lang="en-IN"/>
                    </a:p>
                  </a:txBody>
                  <a:tcPr/>
                </a:tc>
                <a:tc hMerge="1">
                  <a:txBody>
                    <a:bodyPr/>
                    <a:lstStyle/>
                    <a:p>
                      <a:endParaRPr lang="en-IN"/>
                    </a:p>
                  </a:txBody>
                  <a:tcPr/>
                </a:tc>
                <a:tc hMerge="1">
                  <a:txBody>
                    <a:bodyPr/>
                    <a:lstStyle/>
                    <a:p>
                      <a:pPr marL="99060">
                        <a:lnSpc>
                          <a:spcPct val="100000"/>
                        </a:lnSpc>
                        <a:spcBef>
                          <a:spcPts val="360"/>
                        </a:spcBef>
                      </a:pPr>
                      <a:endParaRPr sz="1000" dirty="0">
                        <a:latin typeface="Verdana"/>
                        <a:cs typeface="Verdana"/>
                      </a:endParaRPr>
                    </a:p>
                  </a:txBody>
                  <a:tcPr marL="0" marR="0" marB="0"/>
                </a:tc>
                <a:tc hMerge="1">
                  <a:txBody>
                    <a:bodyPr/>
                    <a:lstStyle/>
                    <a:p>
                      <a:pPr marL="111125" marR="565150" lvl="0" indent="0" defTabSz="914400" eaLnBrk="1" fontAlgn="auto" latinLnBrk="0" hangingPunct="1">
                        <a:lnSpc>
                          <a:spcPct val="100000"/>
                        </a:lnSpc>
                        <a:spcBef>
                          <a:spcPts val="360"/>
                        </a:spcBef>
                        <a:spcAft>
                          <a:spcPts val="0"/>
                        </a:spcAft>
                        <a:buClrTx/>
                        <a:buSzTx/>
                        <a:buFontTx/>
                        <a:buNone/>
                        <a:tabLst/>
                        <a:defRPr/>
                      </a:pPr>
                      <a:endParaRPr kumimoji="0" lang="en-US" sz="900" b="0" i="0" u="none" strike="noStrike" kern="0" cap="none" spc="0" normalizeH="0" baseline="0" noProof="0" dirty="0">
                        <a:ln>
                          <a:noFill/>
                        </a:ln>
                        <a:solidFill>
                          <a:prstClr val="black"/>
                        </a:solidFill>
                        <a:effectLst/>
                        <a:uLnTx/>
                        <a:uFillTx/>
                        <a:latin typeface="Verdana"/>
                        <a:ea typeface="+mn-ea"/>
                        <a:cs typeface="Verdana"/>
                      </a:endParaRPr>
                    </a:p>
                  </a:txBody>
                  <a:tcPr marL="0" marR="0" marB="0"/>
                </a:tc>
                <a:tc hMerge="1">
                  <a:txBody>
                    <a:bodyPr/>
                    <a:lstStyle/>
                    <a:p>
                      <a:endParaRPr lang="en-IN"/>
                    </a:p>
                  </a:txBody>
                  <a:tcPr/>
                </a:tc>
                <a:extLst>
                  <a:ext uri="{0D108BD9-81ED-4DB2-BD59-A6C34878D82A}">
                    <a16:rowId xmlns:a16="http://schemas.microsoft.com/office/drawing/2014/main" val="2407297554"/>
                  </a:ext>
                </a:extLst>
              </a:tr>
              <a:tr h="2672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kern="1200" dirty="0">
                          <a:solidFill>
                            <a:schemeClr val="tx1"/>
                          </a:solidFill>
                          <a:latin typeface="Verdana" panose="020B0604030504040204" pitchFamily="34" charset="0"/>
                          <a:ea typeface="Verdana" panose="020B0604030504040204" pitchFamily="34" charset="0"/>
                          <a:cs typeface="Verdana" panose="020B0604030504040204" pitchFamily="34" charset="0"/>
                        </a:rPr>
                        <a:t>  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7">
                  <a:txBody>
                    <a:bodyPr/>
                    <a:lstStyle/>
                    <a:p>
                      <a:pPr algn="just" fontAlgn="ctr"/>
                      <a:r>
                        <a:rPr lang="en-US" sz="1000" b="1" i="0" u="none" strike="noStrike" spc="15" dirty="0">
                          <a:solidFill>
                            <a:schemeClr val="tx1"/>
                          </a:solidFill>
                          <a:effectLst/>
                          <a:latin typeface="Verdana" panose="020B0604030504040204" pitchFamily="34" charset="0"/>
                          <a:ea typeface="Verdana" panose="020B0604030504040204" pitchFamily="34" charset="0"/>
                        </a:rPr>
                        <a:t>Production Technology Assessment</a:t>
                      </a:r>
                      <a:endParaRPr lang="en-IN" sz="1000" b="1" i="0" u="none" strike="noStrike" dirty="0">
                        <a:solidFill>
                          <a:schemeClr val="tx1"/>
                        </a:solidFill>
                        <a:effectLst/>
                        <a:latin typeface="Verdana" panose="020B0604030504040204" pitchFamily="34" charset="0"/>
                        <a:ea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just" fontAlgn="ctr"/>
                      <a:r>
                        <a:rPr lang="en-US" sz="1000" b="1" i="0" u="none" strike="noStrike" spc="15" dirty="0">
                          <a:solidFill>
                            <a:schemeClr val="tx1"/>
                          </a:solidFill>
                          <a:effectLst/>
                          <a:latin typeface="Verdana" panose="020B0604030504040204" pitchFamily="34" charset="0"/>
                          <a:ea typeface="Verdana" panose="020B0604030504040204" pitchFamily="34" charset="0"/>
                          <a:cs typeface="Verdana" panose="020B0604030504040204" pitchFamily="34" charset="0"/>
                        </a:rPr>
                        <a:t>North India Phthalic Anhydride Demand Outlook, 2015-2035, By Value &amp; Volume</a:t>
                      </a:r>
                      <a:endParaRPr lang="en-IN" sz="1000" b="1"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hMerge="1">
                  <a:txBody>
                    <a:bodyPr/>
                    <a:lstStyle/>
                    <a:p>
                      <a:endParaRPr lang="en-IN"/>
                    </a:p>
                  </a:txBody>
                  <a:tcPr/>
                </a:tc>
                <a:tc hMerge="1">
                  <a:txBody>
                    <a:bodyPr/>
                    <a:lstStyle/>
                    <a:p>
                      <a:endParaRPr lang="en-IN"/>
                    </a:p>
                  </a:txBody>
                  <a:tcPr/>
                </a:tc>
                <a:tc hMerge="1">
                  <a:txBody>
                    <a:bodyPr/>
                    <a:lstStyle/>
                    <a:p>
                      <a:pPr marL="99060">
                        <a:lnSpc>
                          <a:spcPct val="100000"/>
                        </a:lnSpc>
                        <a:spcBef>
                          <a:spcPts val="360"/>
                        </a:spcBef>
                      </a:pPr>
                      <a:endParaRPr sz="1000" dirty="0">
                        <a:latin typeface="Verdana"/>
                        <a:cs typeface="Verdana"/>
                      </a:endParaRPr>
                    </a:p>
                  </a:txBody>
                  <a:tcPr marL="0" marR="0" marB="0"/>
                </a:tc>
                <a:tc hMerge="1">
                  <a:txBody>
                    <a:bodyPr/>
                    <a:lstStyle/>
                    <a:p>
                      <a:pPr marL="111125" marR="565150" lvl="0" indent="0" defTabSz="914400" eaLnBrk="1" fontAlgn="auto" latinLnBrk="0" hangingPunct="1">
                        <a:lnSpc>
                          <a:spcPct val="100000"/>
                        </a:lnSpc>
                        <a:spcBef>
                          <a:spcPts val="360"/>
                        </a:spcBef>
                        <a:spcAft>
                          <a:spcPts val="0"/>
                        </a:spcAft>
                        <a:buClrTx/>
                        <a:buSzTx/>
                        <a:buFontTx/>
                        <a:buNone/>
                        <a:tabLst/>
                        <a:defRPr/>
                      </a:pPr>
                      <a:endParaRPr kumimoji="0" lang="en-US" sz="900" b="0" i="0" u="none" strike="noStrike" kern="0" cap="none" spc="0" normalizeH="0" baseline="0" noProof="0" dirty="0">
                        <a:ln>
                          <a:noFill/>
                        </a:ln>
                        <a:solidFill>
                          <a:prstClr val="black"/>
                        </a:solidFill>
                        <a:effectLst/>
                        <a:uLnTx/>
                        <a:uFillTx/>
                        <a:latin typeface="Verdana"/>
                        <a:ea typeface="+mn-ea"/>
                        <a:cs typeface="Verdana"/>
                      </a:endParaRPr>
                    </a:p>
                  </a:txBody>
                  <a:tcPr marL="0" marR="0" marB="0"/>
                </a:tc>
                <a:tc hMerge="1">
                  <a:txBody>
                    <a:bodyPr/>
                    <a:lstStyle/>
                    <a:p>
                      <a:endParaRPr lang="en-IN"/>
                    </a:p>
                  </a:txBody>
                  <a:tcPr/>
                </a:tc>
                <a:extLst>
                  <a:ext uri="{0D108BD9-81ED-4DB2-BD59-A6C34878D82A}">
                    <a16:rowId xmlns:a16="http://schemas.microsoft.com/office/drawing/2014/main" val="2302462351"/>
                  </a:ext>
                </a:extLst>
              </a:tr>
              <a:tr h="177476">
                <a:tc>
                  <a:txBody>
                    <a:bodyPr/>
                    <a:lstStyle/>
                    <a:p>
                      <a:pPr>
                        <a:lnSpc>
                          <a:spcPct val="100000"/>
                        </a:lnSpc>
                      </a:pPr>
                      <a:endParaRPr sz="1000" dirty="0">
                        <a:latin typeface="Verdana" panose="020B0604030504040204" pitchFamily="34" charset="0"/>
                        <a:ea typeface="Verdana" panose="020B0604030504040204" pitchFamily="34" charset="0"/>
                        <a:cs typeface="Times New Roman"/>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en-IN"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8.1.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6">
                  <a:txBody>
                    <a:bodyPr/>
                    <a:lstStyle/>
                    <a:p>
                      <a:r>
                        <a:rPr lang="en-US" sz="1000" b="0" i="0" u="none" strike="noStrike" spc="15" dirty="0">
                          <a:solidFill>
                            <a:schemeClr val="tx1"/>
                          </a:solidFill>
                          <a:effectLst/>
                          <a:latin typeface="Verdana" panose="020B0604030504040204" pitchFamily="34" charset="0"/>
                          <a:ea typeface="Verdana" panose="020B0604030504040204" pitchFamily="34" charset="0"/>
                        </a:rPr>
                        <a:t>Overview of Production Technologies</a:t>
                      </a:r>
                      <a:endParaRPr lang="en-IN" sz="1000" dirty="0">
                        <a:solidFill>
                          <a:schemeClr val="tx1"/>
                        </a:solidFill>
                        <a:latin typeface="Verdana" panose="020B0604030504040204" pitchFamily="34" charset="0"/>
                        <a:ea typeface="Verdana" panose="020B060403050404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r>
                        <a:rPr lang="en-US" sz="1000" b="0" i="0" u="none" strike="noStrike" spc="15" dirty="0">
                          <a:solidFill>
                            <a:schemeClr val="tx1"/>
                          </a:solidFill>
                          <a:effectLst/>
                          <a:latin typeface="Verdana" panose="020B0604030504040204" pitchFamily="34" charset="0"/>
                          <a:ea typeface="Verdana" panose="020B0604030504040204" pitchFamily="34" charset="0"/>
                          <a:cs typeface="Verdana" panose="020B0604030504040204" pitchFamily="34" charset="0"/>
                        </a:rPr>
                        <a:t>Overview of Production Technologies</a:t>
                      </a:r>
                      <a:endParaRPr lang="en-IN" sz="1000" dirty="0">
                        <a:solidFill>
                          <a:schemeClr val="tx1"/>
                        </a:solidFill>
                        <a:latin typeface="Verdana" panose="020B0604030504040204" pitchFamily="34" charset="0"/>
                        <a:ea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pPr marL="99060">
                        <a:lnSpc>
                          <a:spcPct val="100000"/>
                        </a:lnSpc>
                        <a:spcBef>
                          <a:spcPts val="360"/>
                        </a:spcBef>
                      </a:pPr>
                      <a:endParaRPr sz="1000" dirty="0">
                        <a:latin typeface="Verdana"/>
                        <a:cs typeface="Verdana"/>
                      </a:endParaRPr>
                    </a:p>
                  </a:txBody>
                  <a:tcPr marL="0" marR="0" marB="0"/>
                </a:tc>
                <a:tc hMerge="1">
                  <a:txBody>
                    <a:bodyPr/>
                    <a:lstStyle/>
                    <a:p>
                      <a:pPr marL="111125" marR="565150" lvl="0" indent="0" defTabSz="914400" eaLnBrk="1" fontAlgn="auto" latinLnBrk="0" hangingPunct="1">
                        <a:lnSpc>
                          <a:spcPct val="100000"/>
                        </a:lnSpc>
                        <a:spcBef>
                          <a:spcPts val="360"/>
                        </a:spcBef>
                        <a:spcAft>
                          <a:spcPts val="0"/>
                        </a:spcAft>
                        <a:buClrTx/>
                        <a:buSzTx/>
                        <a:buFontTx/>
                        <a:buNone/>
                        <a:tabLst/>
                        <a:defRPr/>
                      </a:pPr>
                      <a:endParaRPr kumimoji="0" lang="en-US" sz="900" b="0" i="0" u="none" strike="noStrike" kern="0" cap="none" spc="0" normalizeH="0" baseline="0" noProof="0" dirty="0">
                        <a:ln>
                          <a:noFill/>
                        </a:ln>
                        <a:solidFill>
                          <a:prstClr val="black"/>
                        </a:solidFill>
                        <a:effectLst/>
                        <a:uLnTx/>
                        <a:uFillTx/>
                        <a:latin typeface="Verdana"/>
                        <a:ea typeface="+mn-ea"/>
                        <a:cs typeface="Verdana"/>
                      </a:endParaRPr>
                    </a:p>
                  </a:txBody>
                  <a:tcPr marL="0" marR="0" marB="0"/>
                </a:tc>
                <a:tc hMerge="1">
                  <a:txBody>
                    <a:bodyPr/>
                    <a:lstStyle/>
                    <a:p>
                      <a:endParaRPr lang="en-IN"/>
                    </a:p>
                  </a:txBody>
                  <a:tcPr/>
                </a:tc>
                <a:extLst>
                  <a:ext uri="{0D108BD9-81ED-4DB2-BD59-A6C34878D82A}">
                    <a16:rowId xmlns:a16="http://schemas.microsoft.com/office/drawing/2014/main" val="800252939"/>
                  </a:ext>
                </a:extLst>
              </a:tr>
              <a:tr h="177476">
                <a:tc>
                  <a:txBody>
                    <a:bodyPr/>
                    <a:lstStyle/>
                    <a:p>
                      <a:pPr>
                        <a:lnSpc>
                          <a:spcPct val="100000"/>
                        </a:lnSpc>
                      </a:pPr>
                      <a:endParaRPr sz="1000" dirty="0">
                        <a:latin typeface="Verdana" panose="020B0604030504040204" pitchFamily="34" charset="0"/>
                        <a:ea typeface="Verdana" panose="020B0604030504040204" pitchFamily="34" charset="0"/>
                        <a:cs typeface="Times New Roman"/>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en-IN"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8.2.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6">
                  <a:txBody>
                    <a:bodyPr/>
                    <a:lstStyle/>
                    <a:p>
                      <a:r>
                        <a:rPr lang="en-US" sz="1000" b="0" i="0" u="none" strike="noStrike" spc="15" dirty="0">
                          <a:solidFill>
                            <a:schemeClr val="tx1"/>
                          </a:solidFill>
                          <a:effectLst/>
                          <a:latin typeface="Verdana" panose="020B0604030504040204" pitchFamily="34" charset="0"/>
                          <a:ea typeface="Verdana" panose="020B0604030504040204" pitchFamily="34" charset="0"/>
                          <a:cs typeface="Arial" panose="020B0604020202020204" pitchFamily="34" charset="0"/>
                        </a:rPr>
                        <a:t>List of Technology Licensors and Project Credentials</a:t>
                      </a:r>
                      <a:endParaRPr lang="en-IN" sz="1000" dirty="0">
                        <a:solidFill>
                          <a:schemeClr val="tx1"/>
                        </a:solidFill>
                        <a:latin typeface="Verdana" panose="020B0604030504040204" pitchFamily="34" charset="0"/>
                        <a:ea typeface="Verdana" panose="020B060403050404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r>
                        <a:rPr lang="en-US" sz="1000" b="0" i="0" u="none" strike="noStrike" spc="15" dirty="0">
                          <a:solidFill>
                            <a:schemeClr val="tx1"/>
                          </a:solidFill>
                          <a:effectLst/>
                          <a:latin typeface="Verdana" panose="020B0604030504040204" pitchFamily="34" charset="0"/>
                          <a:ea typeface="Verdana" panose="020B0604030504040204" pitchFamily="34" charset="0"/>
                          <a:cs typeface="Arial" panose="020B0604020202020204" pitchFamily="34" charset="0"/>
                        </a:rPr>
                        <a:t>List of Technology Licensors and Project Credentials</a:t>
                      </a:r>
                      <a:endParaRPr lang="en-IN" sz="1000" dirty="0">
                        <a:solidFill>
                          <a:schemeClr val="tx1"/>
                        </a:solidFill>
                        <a:latin typeface="Verdana" panose="020B0604030504040204" pitchFamily="34" charset="0"/>
                        <a:ea typeface="Verdana" panose="020B060403050404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pPr marL="99060">
                        <a:lnSpc>
                          <a:spcPct val="100000"/>
                        </a:lnSpc>
                        <a:spcBef>
                          <a:spcPts val="360"/>
                        </a:spcBef>
                      </a:pPr>
                      <a:endParaRPr sz="1000" dirty="0">
                        <a:latin typeface="Verdana"/>
                        <a:cs typeface="Verdana"/>
                      </a:endParaRPr>
                    </a:p>
                  </a:txBody>
                  <a:tcPr marL="0" marR="0" marB="0"/>
                </a:tc>
                <a:tc hMerge="1">
                  <a:txBody>
                    <a:bodyPr/>
                    <a:lstStyle/>
                    <a:p>
                      <a:pPr marL="111125" marR="565150" lvl="0" indent="0" defTabSz="914400" eaLnBrk="1" fontAlgn="auto" latinLnBrk="0" hangingPunct="1">
                        <a:lnSpc>
                          <a:spcPct val="100000"/>
                        </a:lnSpc>
                        <a:spcBef>
                          <a:spcPts val="360"/>
                        </a:spcBef>
                        <a:spcAft>
                          <a:spcPts val="0"/>
                        </a:spcAft>
                        <a:buClrTx/>
                        <a:buSzTx/>
                        <a:buFontTx/>
                        <a:buNone/>
                        <a:tabLst/>
                        <a:defRPr/>
                      </a:pPr>
                      <a:endParaRPr kumimoji="0" lang="en-US" sz="900" b="0" i="0" u="none" strike="noStrike" kern="0" cap="none" spc="0" normalizeH="0" baseline="0" noProof="0" dirty="0">
                        <a:ln>
                          <a:noFill/>
                        </a:ln>
                        <a:solidFill>
                          <a:prstClr val="black"/>
                        </a:solidFill>
                        <a:effectLst/>
                        <a:uLnTx/>
                        <a:uFillTx/>
                        <a:latin typeface="Verdana"/>
                        <a:ea typeface="+mn-ea"/>
                        <a:cs typeface="Verdana"/>
                      </a:endParaRPr>
                    </a:p>
                  </a:txBody>
                  <a:tcPr marL="0" marR="0" marB="0"/>
                </a:tc>
                <a:tc hMerge="1">
                  <a:txBody>
                    <a:bodyPr/>
                    <a:lstStyle/>
                    <a:p>
                      <a:endParaRPr lang="en-IN"/>
                    </a:p>
                  </a:txBody>
                  <a:tcPr/>
                </a:tc>
                <a:extLst>
                  <a:ext uri="{0D108BD9-81ED-4DB2-BD59-A6C34878D82A}">
                    <a16:rowId xmlns:a16="http://schemas.microsoft.com/office/drawing/2014/main" val="176612038"/>
                  </a:ext>
                </a:extLst>
              </a:tr>
              <a:tr h="177476">
                <a:tc>
                  <a:txBody>
                    <a:bodyPr/>
                    <a:lstStyle/>
                    <a:p>
                      <a:pPr>
                        <a:lnSpc>
                          <a:spcPct val="100000"/>
                        </a:lnSpc>
                      </a:pPr>
                      <a:endParaRPr sz="1000" dirty="0">
                        <a:latin typeface="Verdana" panose="020B0604030504040204" pitchFamily="34" charset="0"/>
                        <a:ea typeface="Verdana" panose="020B0604030504040204" pitchFamily="34" charset="0"/>
                        <a:cs typeface="Times New Roman"/>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en-US"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8.3.</a:t>
                      </a:r>
                      <a:endParaRPr lang="en-IN"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6">
                  <a:txBody>
                    <a:bodyPr/>
                    <a:lstStyle/>
                    <a:p>
                      <a:r>
                        <a:rPr lang="en-US" sz="1000" dirty="0">
                          <a:solidFill>
                            <a:schemeClr val="tx1"/>
                          </a:solidFill>
                          <a:latin typeface="Verdana" panose="020B0604030504040204" pitchFamily="34" charset="0"/>
                          <a:ea typeface="Verdana" panose="020B0604030504040204" pitchFamily="34" charset="0"/>
                          <a:cs typeface="Arial" panose="020B0604020202020204" pitchFamily="34" charset="0"/>
                        </a:rPr>
                        <a:t> Future Trends in Production Technology</a:t>
                      </a:r>
                      <a:endParaRPr lang="en-IN" sz="1000" dirty="0">
                        <a:solidFill>
                          <a:schemeClr val="tx1"/>
                        </a:solidFill>
                        <a:latin typeface="Verdana" panose="020B0604030504040204" pitchFamily="34" charset="0"/>
                        <a:ea typeface="Verdana" panose="020B060403050404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r>
                        <a:rPr lang="en-US" sz="1000" dirty="0">
                          <a:solidFill>
                            <a:schemeClr val="tx1"/>
                          </a:solidFill>
                          <a:latin typeface="Verdana" panose="020B0604030504040204" pitchFamily="34" charset="0"/>
                          <a:ea typeface="Verdana" panose="020B0604030504040204" pitchFamily="34" charset="0"/>
                          <a:cs typeface="Arial" panose="020B0604020202020204" pitchFamily="34" charset="0"/>
                        </a:rPr>
                        <a:t> Future Trends in Production Technology</a:t>
                      </a:r>
                      <a:endParaRPr lang="en-IN" sz="1000" dirty="0">
                        <a:solidFill>
                          <a:schemeClr val="tx1"/>
                        </a:solidFill>
                        <a:latin typeface="Verdana" panose="020B0604030504040204" pitchFamily="34" charset="0"/>
                        <a:ea typeface="Verdana" panose="020B060403050404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946699177"/>
                  </a:ext>
                </a:extLst>
              </a:tr>
              <a:tr h="159030">
                <a:tc>
                  <a:txBody>
                    <a:bodyPr/>
                    <a:lstStyle/>
                    <a:p>
                      <a:pPr algn="ctr">
                        <a:lnSpc>
                          <a:spcPct val="100000"/>
                        </a:lnSpc>
                      </a:pPr>
                      <a:r>
                        <a:rPr lang="en-US" sz="1000" b="1" dirty="0">
                          <a:latin typeface="Verdana" panose="020B0604030504040204" pitchFamily="34" charset="0"/>
                          <a:ea typeface="Verdana" panose="020B0604030504040204" pitchFamily="34" charset="0"/>
                          <a:cs typeface="Times New Roman"/>
                        </a:rPr>
                        <a:t>9.</a:t>
                      </a:r>
                      <a:endParaRPr sz="1000" b="1" dirty="0">
                        <a:latin typeface="Verdana" panose="020B0604030504040204" pitchFamily="34" charset="0"/>
                        <a:ea typeface="Verdana" panose="020B0604030504040204" pitchFamily="34" charset="0"/>
                        <a:cs typeface="Times New Roman"/>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7">
                  <a:txBody>
                    <a:bodyPr/>
                    <a:lstStyle/>
                    <a:p>
                      <a:pPr>
                        <a:lnSpc>
                          <a:spcPct val="100000"/>
                        </a:lnSpc>
                      </a:pPr>
                      <a:r>
                        <a:rPr lang="en-US" sz="1000" b="1" i="0" u="none" strike="noStrike" spc="15" dirty="0">
                          <a:solidFill>
                            <a:schemeClr val="tx1"/>
                          </a:solidFill>
                          <a:effectLst/>
                          <a:latin typeface="Verdana" panose="020B0604030504040204" pitchFamily="34" charset="0"/>
                          <a:ea typeface="Verdana" panose="020B0604030504040204" pitchFamily="34" charset="0"/>
                          <a:cs typeface="Verdana" panose="020B0604030504040204" pitchFamily="34" charset="0"/>
                        </a:rPr>
                        <a:t>Key Success and Risk Factor Assessment</a:t>
                      </a:r>
                      <a:endParaRPr sz="1000" dirty="0">
                        <a:latin typeface="Verdana" panose="020B0604030504040204" pitchFamily="34" charset="0"/>
                        <a:ea typeface="Verdana" panose="020B0604030504040204" pitchFamily="34" charset="0"/>
                        <a:cs typeface="Times New Roman"/>
                      </a:endParaRPr>
                    </a:p>
                  </a:txBody>
                  <a:tcPr marL="0" marR="0"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algn="ctr" defTabSz="914400" rtl="0" eaLnBrk="1" fontAlgn="ctr" latinLnBrk="0" hangingPunct="1"/>
                      <a:endParaRPr lang="en-IN"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sz="1000" dirty="0">
                        <a:solidFill>
                          <a:schemeClr val="tx1"/>
                        </a:solidFill>
                        <a:latin typeface="Verdana" panose="020B0604030504040204" pitchFamily="34" charset="0"/>
                        <a:ea typeface="Verdana" panose="020B060403050404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77899417"/>
                  </a:ext>
                </a:extLst>
              </a:tr>
              <a:tr h="205413">
                <a:tc>
                  <a:txBody>
                    <a:bodyPr/>
                    <a:lstStyle/>
                    <a:p>
                      <a:pPr>
                        <a:lnSpc>
                          <a:spcPct val="100000"/>
                        </a:lnSpc>
                      </a:pPr>
                      <a:endParaRPr sz="1000" dirty="0">
                        <a:latin typeface="Verdana" panose="020B0604030504040204" pitchFamily="34" charset="0"/>
                        <a:ea typeface="Verdana" panose="020B0604030504040204" pitchFamily="34" charset="0"/>
                        <a:cs typeface="Times New Roman"/>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6985" algn="ctr">
                        <a:lnSpc>
                          <a:spcPct val="100000"/>
                        </a:lnSpc>
                        <a:spcBef>
                          <a:spcPts val="350"/>
                        </a:spcBef>
                      </a:pPr>
                      <a:r>
                        <a:rPr lang="en-US" sz="1000" dirty="0">
                          <a:latin typeface="Verdana" panose="020B0604030504040204" pitchFamily="34" charset="0"/>
                          <a:ea typeface="Verdana" panose="020B0604030504040204" pitchFamily="34" charset="0"/>
                          <a:cs typeface="Verdana"/>
                        </a:rPr>
                        <a:t>9</a:t>
                      </a:r>
                      <a:r>
                        <a:rPr sz="1000" dirty="0">
                          <a:latin typeface="Verdana" panose="020B0604030504040204" pitchFamily="34" charset="0"/>
                          <a:ea typeface="Verdana" panose="020B0604030504040204" pitchFamily="34" charset="0"/>
                          <a:cs typeface="Verdana"/>
                        </a:rPr>
                        <a:t>.1.</a:t>
                      </a:r>
                    </a:p>
                  </a:txBody>
                  <a:tcPr marL="0" marR="0" marT="444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6">
                  <a:txBody>
                    <a:bodyPr/>
                    <a:lstStyle/>
                    <a:p>
                      <a:pPr marL="0" algn="just" defTabSz="914400" rtl="0" eaLnBrk="1" fontAlgn="ctr" latinLnBrk="0" hangingPunct="1">
                        <a:lnSpc>
                          <a:spcPct val="100000"/>
                        </a:lnSpc>
                      </a:pPr>
                      <a:r>
                        <a:rPr lang="en-US" sz="1000" b="0" i="0" u="none" strike="noStrike" kern="1200" dirty="0">
                          <a:solidFill>
                            <a:schemeClr val="tx1"/>
                          </a:solidFill>
                          <a:effectLst/>
                          <a:latin typeface="Verdana" panose="020B0604030504040204" pitchFamily="34" charset="0"/>
                          <a:ea typeface="Verdana" panose="020B0604030504040204" pitchFamily="34" charset="0"/>
                        </a:rPr>
                        <a:t>  Market Adoption and Resistance to New Technology</a:t>
                      </a:r>
                      <a:endParaRPr lang="en-IN" sz="1000" b="0" i="0" u="none" strike="noStrike" kern="1200" dirty="0">
                        <a:solidFill>
                          <a:schemeClr val="tx1"/>
                        </a:solidFill>
                        <a:effectLst/>
                        <a:latin typeface="Verdana" panose="020B0604030504040204" pitchFamily="34" charset="0"/>
                        <a:ea typeface="Verdana" panose="020B0604030504040204" pitchFamily="34" charset="0"/>
                      </a:endParaRPr>
                    </a:p>
                  </a:txBody>
                  <a:tcPr marL="0" marR="0" marT="4445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R="6985" algn="ctr">
                        <a:lnSpc>
                          <a:spcPct val="100000"/>
                        </a:lnSpc>
                        <a:spcBef>
                          <a:spcPts val="350"/>
                        </a:spcBef>
                      </a:pPr>
                      <a:endParaRPr sz="1000" dirty="0">
                        <a:latin typeface="Verdana"/>
                        <a:cs typeface="Verdana"/>
                      </a:endParaRPr>
                    </a:p>
                  </a:txBody>
                  <a:tcPr marL="0" marR="0" marT="44450" marB="0"/>
                </a:tc>
                <a:tc hMerge="1">
                  <a:txBody>
                    <a:bodyPr/>
                    <a:lstStyle/>
                    <a:p>
                      <a:pPr marL="0" algn="just" defTabSz="914400" rtl="0" eaLnBrk="1" fontAlgn="ctr" latinLnBrk="0" hangingPunct="1">
                        <a:lnSpc>
                          <a:spcPct val="100000"/>
                        </a:lnSpc>
                      </a:pPr>
                      <a:r>
                        <a:rPr lang="en-US"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Domestic Production</a:t>
                      </a:r>
                      <a:endParaRPr lang="en-IN"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44450" marB="0"/>
                </a:tc>
                <a:tc hMerge="1">
                  <a:txBody>
                    <a:bodyPr/>
                    <a:lstStyle/>
                    <a:p>
                      <a:endParaRPr/>
                    </a:p>
                  </a:txBody>
                  <a:tcPr marL="0" marR="0" marT="0" marB="0"/>
                </a:tc>
                <a:tc hMerge="1">
                  <a:txBody>
                    <a:bodyPr/>
                    <a:lstStyle/>
                    <a:p>
                      <a:endParaRPr lang="en-IN"/>
                    </a:p>
                  </a:txBody>
                  <a:tcPr/>
                </a:tc>
                <a:extLst>
                  <a:ext uri="{0D108BD9-81ED-4DB2-BD59-A6C34878D82A}">
                    <a16:rowId xmlns:a16="http://schemas.microsoft.com/office/drawing/2014/main" val="3955629525"/>
                  </a:ext>
                </a:extLst>
              </a:tr>
              <a:tr h="205413">
                <a:tc>
                  <a:txBody>
                    <a:bodyPr/>
                    <a:lstStyle/>
                    <a:p>
                      <a:pPr>
                        <a:lnSpc>
                          <a:spcPct val="100000"/>
                        </a:lnSpc>
                      </a:pPr>
                      <a:endParaRPr sz="1000" dirty="0">
                        <a:latin typeface="Verdana" panose="020B0604030504040204" pitchFamily="34" charset="0"/>
                        <a:ea typeface="Verdana" panose="020B0604030504040204" pitchFamily="34" charset="0"/>
                        <a:cs typeface="Times New Roman"/>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6985" algn="ctr">
                        <a:lnSpc>
                          <a:spcPct val="100000"/>
                        </a:lnSpc>
                        <a:spcBef>
                          <a:spcPts val="350"/>
                        </a:spcBef>
                      </a:pPr>
                      <a:r>
                        <a:rPr lang="en-US" sz="1000" dirty="0">
                          <a:latin typeface="Verdana" panose="020B0604030504040204" pitchFamily="34" charset="0"/>
                          <a:ea typeface="Verdana" panose="020B0604030504040204" pitchFamily="34" charset="0"/>
                          <a:cs typeface="Verdana"/>
                        </a:rPr>
                        <a:t>9.2.</a:t>
                      </a:r>
                      <a:endParaRPr sz="1000" dirty="0">
                        <a:latin typeface="Verdana" panose="020B0604030504040204" pitchFamily="34" charset="0"/>
                        <a:ea typeface="Verdana" panose="020B0604030504040204" pitchFamily="34" charset="0"/>
                        <a:cs typeface="Verdana"/>
                      </a:endParaRPr>
                    </a:p>
                  </a:txBody>
                  <a:tcPr marL="0" marR="0" marT="444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6">
                  <a:txBody>
                    <a:bodyPr/>
                    <a:lstStyle/>
                    <a:p>
                      <a:pPr marL="0" algn="just" defTabSz="914400" rtl="0" eaLnBrk="1" fontAlgn="ctr" latinLnBrk="0" hangingPunct="1">
                        <a:lnSpc>
                          <a:spcPct val="100000"/>
                        </a:lnSpc>
                      </a:pPr>
                      <a:r>
                        <a:rPr lang="en-US" sz="1000" b="0" i="0" u="none" strike="noStrike" kern="1200" dirty="0">
                          <a:solidFill>
                            <a:schemeClr val="tx1"/>
                          </a:solidFill>
                          <a:effectLst/>
                          <a:latin typeface="Verdana" panose="020B0604030504040204" pitchFamily="34" charset="0"/>
                          <a:ea typeface="Verdana" panose="020B0604030504040204" pitchFamily="34" charset="0"/>
                        </a:rPr>
                        <a:t>  Marketing Strategy to be employed for entry and product positioning</a:t>
                      </a:r>
                      <a:endParaRPr lang="en-IN" sz="1000" b="0" i="0" u="none" strike="noStrike" kern="1200" dirty="0">
                        <a:solidFill>
                          <a:schemeClr val="tx1"/>
                        </a:solidFill>
                        <a:effectLst/>
                        <a:latin typeface="Verdana" panose="020B0604030504040204" pitchFamily="34" charset="0"/>
                        <a:ea typeface="Verdana" panose="020B0604030504040204" pitchFamily="34" charset="0"/>
                      </a:endParaRPr>
                    </a:p>
                  </a:txBody>
                  <a:tcPr marL="0" marR="0" marT="4445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863304837"/>
                  </a:ext>
                </a:extLst>
              </a:tr>
            </a:tbl>
          </a:graphicData>
        </a:graphic>
      </p:graphicFrame>
    </p:spTree>
    <p:extLst>
      <p:ext uri="{BB962C8B-B14F-4D97-AF65-F5344CB8AC3E}">
        <p14:creationId xmlns:p14="http://schemas.microsoft.com/office/powerpoint/2010/main" val="34292033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0A7C7EF-0847-4625-B64D-ECC6C2215920}"/>
              </a:ext>
            </a:extLst>
          </p:cNvPr>
          <p:cNvGraphicFramePr>
            <a:graphicFrameLocks noGrp="1"/>
          </p:cNvGraphicFramePr>
          <p:nvPr>
            <p:extLst>
              <p:ext uri="{D42A27DB-BD31-4B8C-83A1-F6EECF244321}">
                <p14:modId xmlns:p14="http://schemas.microsoft.com/office/powerpoint/2010/main" val="3976883148"/>
              </p:ext>
            </p:extLst>
          </p:nvPr>
        </p:nvGraphicFramePr>
        <p:xfrm>
          <a:off x="284342" y="797793"/>
          <a:ext cx="8478657" cy="5543493"/>
        </p:xfrm>
        <a:graphic>
          <a:graphicData uri="http://schemas.openxmlformats.org/drawingml/2006/table">
            <a:tbl>
              <a:tblPr firstRow="1" bandRow="1">
                <a:tableStyleId>{5C22544A-7EE6-4342-B048-85BDC9FD1C3A}</a:tableStyleId>
              </a:tblPr>
              <a:tblGrid>
                <a:gridCol w="2826219">
                  <a:extLst>
                    <a:ext uri="{9D8B030D-6E8A-4147-A177-3AD203B41FA5}">
                      <a16:colId xmlns:a16="http://schemas.microsoft.com/office/drawing/2014/main" val="661055376"/>
                    </a:ext>
                  </a:extLst>
                </a:gridCol>
                <a:gridCol w="2826219">
                  <a:extLst>
                    <a:ext uri="{9D8B030D-6E8A-4147-A177-3AD203B41FA5}">
                      <a16:colId xmlns:a16="http://schemas.microsoft.com/office/drawing/2014/main" val="2240988958"/>
                    </a:ext>
                  </a:extLst>
                </a:gridCol>
                <a:gridCol w="2826219">
                  <a:extLst>
                    <a:ext uri="{9D8B030D-6E8A-4147-A177-3AD203B41FA5}">
                      <a16:colId xmlns:a16="http://schemas.microsoft.com/office/drawing/2014/main" val="3727678078"/>
                    </a:ext>
                  </a:extLst>
                </a:gridCol>
              </a:tblGrid>
              <a:tr h="317010">
                <a:tc>
                  <a:txBody>
                    <a:bodyPr/>
                    <a:lstStyle/>
                    <a:p>
                      <a:pPr algn="ctr"/>
                      <a:r>
                        <a:rPr lang="en-US" sz="1000" dirty="0">
                          <a:latin typeface="Verdana" panose="020B0604030504040204" pitchFamily="34" charset="0"/>
                          <a:ea typeface="Verdana" panose="020B0604030504040204" pitchFamily="34" charset="0"/>
                        </a:rPr>
                        <a:t>Companies</a:t>
                      </a:r>
                      <a:endParaRPr lang="en-IN" sz="1000" dirty="0">
                        <a:latin typeface="Verdana" panose="020B0604030504040204" pitchFamily="34" charset="0"/>
                        <a:ea typeface="Verdana" panose="020B0604030504040204" pitchFamily="34" charset="0"/>
                      </a:endParaRPr>
                    </a:p>
                  </a:txBody>
                  <a:tcPr anchor="ctr"/>
                </a:tc>
                <a:tc>
                  <a:txBody>
                    <a:bodyPr/>
                    <a:lstStyle/>
                    <a:p>
                      <a:pPr marL="0" algn="ctr" defTabSz="914400" rtl="0" eaLnBrk="1" latinLnBrk="0" hangingPunct="1"/>
                      <a:r>
                        <a:rPr lang="en-US" sz="1000" b="1" kern="1200" dirty="0">
                          <a:solidFill>
                            <a:schemeClr val="lt1"/>
                          </a:solidFill>
                          <a:latin typeface="Verdana" panose="020B0604030504040204" pitchFamily="34" charset="0"/>
                          <a:ea typeface="Verdana" panose="020B0604030504040204" pitchFamily="34" charset="0"/>
                          <a:cs typeface="+mn-cs"/>
                        </a:rPr>
                        <a:t>Technology</a:t>
                      </a:r>
                      <a:endParaRPr lang="en-IN" sz="1000" b="1" kern="1200" dirty="0">
                        <a:solidFill>
                          <a:schemeClr val="lt1"/>
                        </a:solidFill>
                        <a:latin typeface="Verdana" panose="020B0604030504040204" pitchFamily="34" charset="0"/>
                        <a:ea typeface="Verdana" panose="020B0604030504040204" pitchFamily="34" charset="0"/>
                        <a:cs typeface="+mn-cs"/>
                      </a:endParaRPr>
                    </a:p>
                  </a:txBody>
                  <a:tcPr anchor="ctr"/>
                </a:tc>
                <a:tc>
                  <a:txBody>
                    <a:bodyPr/>
                    <a:lstStyle/>
                    <a:p>
                      <a:pPr marL="0" algn="ctr" defTabSz="914400" rtl="0" eaLnBrk="1" latinLnBrk="0" hangingPunct="1"/>
                      <a:r>
                        <a:rPr lang="en-US" sz="1000" b="1" kern="1200" dirty="0">
                          <a:solidFill>
                            <a:schemeClr val="lt1"/>
                          </a:solidFill>
                          <a:latin typeface="Verdana" panose="020B0604030504040204" pitchFamily="34" charset="0"/>
                          <a:ea typeface="Verdana" panose="020B0604030504040204" pitchFamily="34" charset="0"/>
                          <a:cs typeface="+mn-cs"/>
                        </a:rPr>
                        <a:t>Plant Setup Companies</a:t>
                      </a:r>
                      <a:endParaRPr lang="en-IN" sz="1000" b="1" kern="1200" dirty="0">
                        <a:solidFill>
                          <a:schemeClr val="lt1"/>
                        </a:solidFill>
                        <a:latin typeface="Verdana" panose="020B0604030504040204" pitchFamily="34" charset="0"/>
                        <a:ea typeface="Verdana" panose="020B0604030504040204" pitchFamily="34" charset="0"/>
                        <a:cs typeface="+mn-cs"/>
                      </a:endParaRPr>
                    </a:p>
                  </a:txBody>
                  <a:tcPr anchor="ctr"/>
                </a:tc>
                <a:extLst>
                  <a:ext uri="{0D108BD9-81ED-4DB2-BD59-A6C34878D82A}">
                    <a16:rowId xmlns:a16="http://schemas.microsoft.com/office/drawing/2014/main" val="1239983378"/>
                  </a:ext>
                </a:extLst>
              </a:tr>
              <a:tr h="317010">
                <a:tc>
                  <a:txBody>
                    <a:bodyPr/>
                    <a:lstStyle/>
                    <a:p>
                      <a:pPr algn="ctr" fontAlgn="ctr"/>
                      <a:r>
                        <a:rPr lang="en-IN" sz="1000" b="1" i="0" u="none" strike="noStrike" dirty="0">
                          <a:solidFill>
                            <a:srgbClr val="000000"/>
                          </a:solidFill>
                          <a:effectLst/>
                          <a:latin typeface="Verdana" panose="020B0604030504040204" pitchFamily="34" charset="0"/>
                          <a:ea typeface="Verdana" panose="020B0604030504040204" pitchFamily="34" charset="0"/>
                        </a:rPr>
                        <a:t>Veolia Environment S.A.</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1" i="0" u="none" strike="noStrike" dirty="0">
                          <a:solidFill>
                            <a:srgbClr val="000000"/>
                          </a:solidFill>
                          <a:effectLst/>
                          <a:latin typeface="Verdana" panose="020B0604030504040204" pitchFamily="34" charset="0"/>
                          <a:ea typeface="Verdana" panose="020B0604030504040204" pitchFamily="34" charset="0"/>
                        </a:rPr>
                        <a:t>Veolia's HPD®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000" b="1" i="0" u="none" strike="noStrike" dirty="0">
                        <a:solidFill>
                          <a:srgbClr val="000000"/>
                        </a:solidFill>
                        <a:effectLst/>
                        <a:latin typeface="Verdana" panose="020B0604030504040204" pitchFamily="34" charset="0"/>
                        <a:ea typeface="Verdana" panose="020B0604030504040204" pitchFamily="34" charset="0"/>
                      </a:endParaRPr>
                    </a:p>
                  </a:txBody>
                  <a:tcPr anchor="ctr"/>
                </a:tc>
                <a:extLst>
                  <a:ext uri="{0D108BD9-81ED-4DB2-BD59-A6C34878D82A}">
                    <a16:rowId xmlns:a16="http://schemas.microsoft.com/office/drawing/2014/main" val="3041566759"/>
                  </a:ext>
                </a:extLst>
              </a:tr>
              <a:tr h="338723">
                <a:tc>
                  <a:txBody>
                    <a:bodyPr/>
                    <a:lstStyle/>
                    <a:p>
                      <a:pPr algn="ctr" fontAlgn="ctr"/>
                      <a:endParaRPr lang="en-IN" sz="1000" b="1" i="0" u="none" strike="noStrike" dirty="0">
                        <a:solidFill>
                          <a:schemeClr val="tx1"/>
                        </a:solidFill>
                        <a:effectLst/>
                        <a:latin typeface="Verdana" panose="020B0604030504040204" pitchFamily="34" charset="0"/>
                        <a:ea typeface="Verdana" panose="020B0604030504040204" pitchFamily="34" charset="0"/>
                      </a:endParaRPr>
                    </a:p>
                  </a:txBody>
                  <a:tcPr marL="0" marR="0" marT="0" marB="0" anchor="ctr"/>
                </a:tc>
                <a:tc>
                  <a:txBody>
                    <a:bodyPr/>
                    <a:lstStyle/>
                    <a:p>
                      <a:pPr marL="0" algn="ctr" defTabSz="914400" rtl="0" eaLnBrk="1" fontAlgn="ctr" latinLnBrk="0" hangingPunct="1"/>
                      <a:endParaRPr lang="en-IN" sz="1000" b="1" i="0" u="none" strike="noStrike" kern="1200" dirty="0">
                        <a:solidFill>
                          <a:srgbClr val="000000"/>
                        </a:solidFill>
                        <a:effectLst/>
                        <a:latin typeface="Verdana" panose="020B0604030504040204" pitchFamily="34" charset="0"/>
                        <a:ea typeface="Verdana" panose="020B0604030504040204" pitchFamily="34" charset="0"/>
                        <a:cs typeface="+mn-cs"/>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000" b="1" i="0" u="none" strike="noStrike" dirty="0">
                          <a:solidFill>
                            <a:srgbClr val="000000"/>
                          </a:solidFill>
                          <a:effectLst/>
                          <a:latin typeface="Verdana" panose="020B0604030504040204" pitchFamily="34" charset="0"/>
                          <a:ea typeface="Verdana" panose="020B0604030504040204" pitchFamily="34" charset="0"/>
                        </a:rPr>
                        <a:t>Intecsa Industrial</a:t>
                      </a:r>
                    </a:p>
                  </a:txBody>
                  <a:tcPr anchor="ctr"/>
                </a:tc>
                <a:extLst>
                  <a:ext uri="{0D108BD9-81ED-4DB2-BD59-A6C34878D82A}">
                    <a16:rowId xmlns:a16="http://schemas.microsoft.com/office/drawing/2014/main" val="2609628129"/>
                  </a:ext>
                </a:extLst>
              </a:tr>
              <a:tr h="369186">
                <a:tc>
                  <a:txBody>
                    <a:bodyPr/>
                    <a:lstStyle/>
                    <a:p>
                      <a:pPr algn="ctr" fontAlgn="ctr"/>
                      <a:endParaRPr lang="en-IN" sz="1000" b="1" i="0" u="none" strike="noStrike" dirty="0">
                        <a:solidFill>
                          <a:schemeClr val="tx1"/>
                        </a:solidFill>
                        <a:effectLst/>
                        <a:latin typeface="Verdana" panose="020B0604030504040204" pitchFamily="34" charset="0"/>
                        <a:ea typeface="Verdana" panose="020B0604030504040204" pitchFamily="34" charset="0"/>
                      </a:endParaRPr>
                    </a:p>
                  </a:txBody>
                  <a:tcPr marL="0" marR="0" marT="0" marB="0" anchor="ctr"/>
                </a:tc>
                <a:tc>
                  <a:txBody>
                    <a:bodyPr/>
                    <a:lstStyle/>
                    <a:p>
                      <a:pPr marL="0" algn="ctr" defTabSz="914400" rtl="0" eaLnBrk="1" fontAlgn="ctr" latinLnBrk="0" hangingPunct="1"/>
                      <a:endParaRPr lang="en-IN" sz="1000" b="1" i="0" u="none" strike="noStrike" kern="1200" dirty="0">
                        <a:solidFill>
                          <a:srgbClr val="000000"/>
                        </a:solidFill>
                        <a:effectLst/>
                        <a:latin typeface="Verdana" panose="020B0604030504040204" pitchFamily="34" charset="0"/>
                        <a:ea typeface="Verdana" panose="020B0604030504040204" pitchFamily="34" charset="0"/>
                        <a:cs typeface="+mn-cs"/>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000" b="1" i="0" u="none" strike="noStrike" kern="1200" dirty="0">
                          <a:solidFill>
                            <a:srgbClr val="000000"/>
                          </a:solidFill>
                          <a:effectLst/>
                          <a:latin typeface="Verdana" panose="020B0604030504040204" pitchFamily="34" charset="0"/>
                          <a:ea typeface="Verdana" panose="020B0604030504040204" pitchFamily="34" charset="0"/>
                          <a:cs typeface="+mn-cs"/>
                        </a:rPr>
                        <a:t>Jacobs Engineering Group Inc.</a:t>
                      </a:r>
                    </a:p>
                  </a:txBody>
                  <a:tcPr anchor="ctr"/>
                </a:tc>
                <a:extLst>
                  <a:ext uri="{0D108BD9-81ED-4DB2-BD59-A6C34878D82A}">
                    <a16:rowId xmlns:a16="http://schemas.microsoft.com/office/drawing/2014/main" val="1629537431"/>
                  </a:ext>
                </a:extLst>
              </a:tr>
              <a:tr h="338723">
                <a:tc rowSpan="4">
                  <a:txBody>
                    <a:bodyPr/>
                    <a:lstStyle/>
                    <a:p>
                      <a:pPr algn="ctr" fontAlgn="ctr"/>
                      <a:r>
                        <a:rPr lang="en-IN" sz="1000" b="1" i="0" u="none" strike="noStrike" dirty="0">
                          <a:solidFill>
                            <a:schemeClr val="tx1"/>
                          </a:solidFill>
                          <a:effectLst/>
                          <a:latin typeface="Verdana" panose="020B0604030504040204" pitchFamily="34" charset="0"/>
                          <a:ea typeface="Verdana" panose="020B0604030504040204" pitchFamily="34" charset="0"/>
                        </a:rPr>
                        <a:t>KBR Inc.</a:t>
                      </a:r>
                    </a:p>
                  </a:txBody>
                  <a:tcPr marL="0" marR="0" marT="0" marB="0" anchor="ctr"/>
                </a:tc>
                <a:tc>
                  <a:txBody>
                    <a:bodyPr/>
                    <a:lstStyle/>
                    <a:p>
                      <a:pPr marL="0" algn="ctr" defTabSz="914400" rtl="0" eaLnBrk="1" fontAlgn="ctr" latinLnBrk="0" hangingPunct="1"/>
                      <a:r>
                        <a:rPr lang="en-US" sz="1000" b="1" i="0" u="none" strike="noStrike" kern="1200" dirty="0">
                          <a:solidFill>
                            <a:srgbClr val="000000"/>
                          </a:solidFill>
                          <a:effectLst/>
                          <a:latin typeface="Verdana" panose="020B0604030504040204" pitchFamily="34" charset="0"/>
                          <a:ea typeface="Verdana" panose="020B0604030504040204" pitchFamily="34" charset="0"/>
                          <a:cs typeface="+mn-cs"/>
                        </a:rPr>
                        <a:t>Draft tube Crystallization</a:t>
                      </a:r>
                      <a:endParaRPr lang="en-IN" sz="1000" b="1" i="0" u="none" strike="noStrike" kern="1200" dirty="0">
                        <a:solidFill>
                          <a:srgbClr val="000000"/>
                        </a:solidFill>
                        <a:effectLst/>
                        <a:latin typeface="Verdana" panose="020B0604030504040204" pitchFamily="34" charset="0"/>
                        <a:ea typeface="Verdana" panose="020B0604030504040204" pitchFamily="34" charset="0"/>
                        <a:cs typeface="+mn-cs"/>
                      </a:endParaRPr>
                    </a:p>
                  </a:txBody>
                  <a:tcPr anchor="ctr"/>
                </a:tc>
                <a:tc>
                  <a:txBody>
                    <a:bodyPr/>
                    <a:lstStyle/>
                    <a:p>
                      <a:pPr marL="0" algn="ctr" defTabSz="914400" rtl="0" eaLnBrk="1" fontAlgn="ctr" latinLnBrk="0" hangingPunct="1"/>
                      <a:endParaRPr lang="en-IN" sz="1000" b="1" i="0" u="none" strike="noStrike" kern="1200" dirty="0">
                        <a:solidFill>
                          <a:srgbClr val="000000"/>
                        </a:solidFill>
                        <a:effectLst/>
                        <a:latin typeface="Verdana" panose="020B0604030504040204" pitchFamily="34" charset="0"/>
                        <a:ea typeface="Verdana" panose="020B0604030504040204" pitchFamily="34" charset="0"/>
                        <a:cs typeface="+mn-cs"/>
                      </a:endParaRPr>
                    </a:p>
                  </a:txBody>
                  <a:tcPr anchor="ctr"/>
                </a:tc>
                <a:extLst>
                  <a:ext uri="{0D108BD9-81ED-4DB2-BD59-A6C34878D82A}">
                    <a16:rowId xmlns:a16="http://schemas.microsoft.com/office/drawing/2014/main" val="2828329251"/>
                  </a:ext>
                </a:extLst>
              </a:tr>
              <a:tr h="369186">
                <a:tc vMerge="1">
                  <a:txBody>
                    <a:bodyPr/>
                    <a:lstStyle/>
                    <a:p>
                      <a:pPr algn="ctr" fontAlgn="ctr"/>
                      <a:endParaRPr lang="en-IN" sz="1000" b="1" i="0" u="none" strike="noStrike" dirty="0">
                        <a:solidFill>
                          <a:srgbClr val="000000"/>
                        </a:solidFill>
                        <a:effectLst/>
                        <a:latin typeface="Verdana" panose="020B0604030504040204" pitchFamily="34" charset="0"/>
                        <a:ea typeface="Verdana" panose="020B0604030504040204" pitchFamily="34" charset="0"/>
                      </a:endParaRPr>
                    </a:p>
                  </a:txBody>
                  <a:tcPr marL="0" marR="0" marT="0" marB="0" anchor="ctr"/>
                </a:tc>
                <a:tc>
                  <a:txBody>
                    <a:bodyPr/>
                    <a:lstStyle/>
                    <a:p>
                      <a:pPr marL="0" algn="ctr" defTabSz="914400" rtl="0" eaLnBrk="1" latinLnBrk="0" hangingPunct="1"/>
                      <a:r>
                        <a:rPr lang="en-US" sz="1000" b="1" kern="1200" dirty="0">
                          <a:solidFill>
                            <a:schemeClr val="tx1"/>
                          </a:solidFill>
                          <a:latin typeface="Verdana" panose="020B0604030504040204" pitchFamily="34" charset="0"/>
                          <a:ea typeface="Verdana" panose="020B0604030504040204" pitchFamily="34" charset="0"/>
                          <a:cs typeface="+mn-cs"/>
                        </a:rPr>
                        <a:t>Flash cooling Crystallization</a:t>
                      </a:r>
                      <a:endParaRPr lang="en-IN" sz="1000" b="1" kern="1200" dirty="0">
                        <a:solidFill>
                          <a:schemeClr val="tx1"/>
                        </a:solidFill>
                        <a:latin typeface="Verdana" panose="020B0604030504040204" pitchFamily="34" charset="0"/>
                        <a:ea typeface="Verdana" panose="020B0604030504040204" pitchFamily="34" charset="0"/>
                        <a:cs typeface="+mn-cs"/>
                      </a:endParaRPr>
                    </a:p>
                  </a:txBody>
                  <a:tcPr anchor="ctr"/>
                </a:tc>
                <a:tc>
                  <a:txBody>
                    <a:bodyPr/>
                    <a:lstStyle/>
                    <a:p>
                      <a:pPr marL="0" algn="ctr" defTabSz="914400" rtl="0" eaLnBrk="1" latinLnBrk="0" hangingPunct="1"/>
                      <a:endParaRPr lang="en-IN" sz="1000" b="1" kern="1200" dirty="0">
                        <a:solidFill>
                          <a:schemeClr val="lt1"/>
                        </a:solidFill>
                        <a:latin typeface="Verdana" panose="020B0604030504040204" pitchFamily="34" charset="0"/>
                        <a:ea typeface="Verdana" panose="020B0604030504040204" pitchFamily="34" charset="0"/>
                        <a:cs typeface="+mn-cs"/>
                      </a:endParaRPr>
                    </a:p>
                  </a:txBody>
                  <a:tcPr anchor="ctr"/>
                </a:tc>
                <a:extLst>
                  <a:ext uri="{0D108BD9-81ED-4DB2-BD59-A6C34878D82A}">
                    <a16:rowId xmlns:a16="http://schemas.microsoft.com/office/drawing/2014/main" val="4010066592"/>
                  </a:ext>
                </a:extLst>
              </a:tr>
              <a:tr h="369186">
                <a:tc vMerge="1">
                  <a:txBody>
                    <a:bodyPr/>
                    <a:lstStyle/>
                    <a:p>
                      <a:pPr algn="ctr" fontAlgn="ctr"/>
                      <a:endParaRPr lang="en-IN" sz="1000" b="1" i="0" u="none" strike="noStrike" dirty="0">
                        <a:solidFill>
                          <a:srgbClr val="000000"/>
                        </a:solidFill>
                        <a:effectLst/>
                        <a:latin typeface="Verdana" panose="020B0604030504040204" pitchFamily="34" charset="0"/>
                        <a:ea typeface="Verdana" panose="020B0604030504040204" pitchFamily="34" charset="0"/>
                      </a:endParaRPr>
                    </a:p>
                  </a:txBody>
                  <a:tcPr marL="0" marR="0" marT="0" marB="0" anchor="ctr"/>
                </a:tc>
                <a:tc>
                  <a:txBody>
                    <a:bodyPr/>
                    <a:lstStyle/>
                    <a:p>
                      <a:pPr marL="0" algn="ctr" defTabSz="914400" rtl="0" eaLnBrk="1" latinLnBrk="0" hangingPunct="1"/>
                      <a:r>
                        <a:rPr lang="en-US" sz="1000" b="1" kern="1200" dirty="0">
                          <a:solidFill>
                            <a:schemeClr val="tx1"/>
                          </a:solidFill>
                          <a:latin typeface="Verdana" panose="020B0604030504040204" pitchFamily="34" charset="0"/>
                          <a:ea typeface="Verdana" panose="020B0604030504040204" pitchFamily="34" charset="0"/>
                          <a:cs typeface="+mn-cs"/>
                        </a:rPr>
                        <a:t>Surface cooling Crystallization</a:t>
                      </a:r>
                      <a:endParaRPr lang="en-IN" sz="1000" b="1" kern="1200" dirty="0">
                        <a:solidFill>
                          <a:schemeClr val="tx1"/>
                        </a:solidFill>
                        <a:latin typeface="Verdana" panose="020B0604030504040204" pitchFamily="34" charset="0"/>
                        <a:ea typeface="Verdana" panose="020B0604030504040204" pitchFamily="34" charset="0"/>
                        <a:cs typeface="+mn-cs"/>
                      </a:endParaRPr>
                    </a:p>
                  </a:txBody>
                  <a:tcPr anchor="ctr"/>
                </a:tc>
                <a:tc>
                  <a:txBody>
                    <a:bodyPr/>
                    <a:lstStyle/>
                    <a:p>
                      <a:pPr marL="0" algn="ctr" defTabSz="914400" rtl="0" eaLnBrk="1" latinLnBrk="0" hangingPunct="1"/>
                      <a:endParaRPr lang="en-IN" sz="1000" b="1" kern="1200" dirty="0">
                        <a:solidFill>
                          <a:schemeClr val="lt1"/>
                        </a:solidFill>
                        <a:latin typeface="Verdana" panose="020B0604030504040204" pitchFamily="34" charset="0"/>
                        <a:ea typeface="Verdana" panose="020B0604030504040204" pitchFamily="34" charset="0"/>
                        <a:cs typeface="+mn-cs"/>
                      </a:endParaRPr>
                    </a:p>
                  </a:txBody>
                  <a:tcPr anchor="ctr"/>
                </a:tc>
                <a:extLst>
                  <a:ext uri="{0D108BD9-81ED-4DB2-BD59-A6C34878D82A}">
                    <a16:rowId xmlns:a16="http://schemas.microsoft.com/office/drawing/2014/main" val="1759813887"/>
                  </a:ext>
                </a:extLst>
              </a:tr>
              <a:tr h="369186">
                <a:tc vMerge="1">
                  <a:txBody>
                    <a:bodyPr/>
                    <a:lstStyle/>
                    <a:p>
                      <a:pPr algn="ctr" fontAlgn="ctr"/>
                      <a:endParaRPr lang="en-IN" sz="1000" b="1" i="0" u="none" strike="noStrike" dirty="0">
                        <a:solidFill>
                          <a:srgbClr val="000000"/>
                        </a:solidFill>
                        <a:effectLst/>
                        <a:latin typeface="Verdana" panose="020B0604030504040204" pitchFamily="34" charset="0"/>
                        <a:ea typeface="Verdana" panose="020B0604030504040204" pitchFamily="34" charset="0"/>
                      </a:endParaRPr>
                    </a:p>
                  </a:txBody>
                  <a:tcPr marL="0" marR="0" marT="0" marB="0" anchor="ctr"/>
                </a:tc>
                <a:tc>
                  <a:txBody>
                    <a:bodyPr/>
                    <a:lstStyle/>
                    <a:p>
                      <a:pPr marL="0" algn="ctr" defTabSz="914400" rtl="0" eaLnBrk="1" latinLnBrk="0" hangingPunct="1"/>
                      <a:r>
                        <a:rPr lang="en-US" sz="1000" b="1" kern="1200" dirty="0">
                          <a:solidFill>
                            <a:schemeClr val="tx1"/>
                          </a:solidFill>
                          <a:latin typeface="Verdana" panose="020B0604030504040204" pitchFamily="34" charset="0"/>
                          <a:ea typeface="Verdana" panose="020B0604030504040204" pitchFamily="34" charset="0"/>
                          <a:cs typeface="+mn-cs"/>
                        </a:rPr>
                        <a:t>Evaporative Fc Crystallization</a:t>
                      </a:r>
                      <a:endParaRPr lang="en-IN" sz="1000" b="1" kern="1200" dirty="0">
                        <a:solidFill>
                          <a:schemeClr val="tx1"/>
                        </a:solidFill>
                        <a:latin typeface="Verdana" panose="020B0604030504040204" pitchFamily="34" charset="0"/>
                        <a:ea typeface="Verdana" panose="020B0604030504040204" pitchFamily="34" charset="0"/>
                        <a:cs typeface="+mn-cs"/>
                      </a:endParaRPr>
                    </a:p>
                  </a:txBody>
                  <a:tcPr anchor="ctr"/>
                </a:tc>
                <a:tc>
                  <a:txBody>
                    <a:bodyPr/>
                    <a:lstStyle/>
                    <a:p>
                      <a:pPr marL="0" algn="ctr" defTabSz="914400" rtl="0" eaLnBrk="1" latinLnBrk="0" hangingPunct="1"/>
                      <a:endParaRPr lang="en-IN" sz="1000" b="1" kern="1200" dirty="0">
                        <a:solidFill>
                          <a:schemeClr val="lt1"/>
                        </a:solidFill>
                        <a:latin typeface="Verdana" panose="020B0604030504040204" pitchFamily="34" charset="0"/>
                        <a:ea typeface="Verdana" panose="020B0604030504040204" pitchFamily="34" charset="0"/>
                        <a:cs typeface="+mn-cs"/>
                      </a:endParaRPr>
                    </a:p>
                  </a:txBody>
                  <a:tcPr anchor="ctr"/>
                </a:tc>
                <a:extLst>
                  <a:ext uri="{0D108BD9-81ED-4DB2-BD59-A6C34878D82A}">
                    <a16:rowId xmlns:a16="http://schemas.microsoft.com/office/drawing/2014/main" val="1586081096"/>
                  </a:ext>
                </a:extLst>
              </a:tr>
              <a:tr h="369186">
                <a:tc>
                  <a:txBody>
                    <a:bodyPr/>
                    <a:lstStyle/>
                    <a:p>
                      <a:pPr algn="ctr" fontAlgn="ctr"/>
                      <a:r>
                        <a:rPr lang="en-IN" sz="1000" b="1" i="0" u="none" strike="noStrike" dirty="0">
                          <a:solidFill>
                            <a:schemeClr val="tx1"/>
                          </a:solidFill>
                          <a:effectLst/>
                          <a:latin typeface="Verdana" panose="020B0604030504040204" pitchFamily="34" charset="0"/>
                          <a:ea typeface="Verdana" panose="020B0604030504040204" pitchFamily="34" charset="0"/>
                        </a:rPr>
                        <a:t>GEA Group</a:t>
                      </a:r>
                    </a:p>
                  </a:txBody>
                  <a:tcPr marL="0" marR="0" marT="0" marB="0" anchor="ctr"/>
                </a:tc>
                <a:tc>
                  <a:txBody>
                    <a:bodyPr/>
                    <a:lstStyle/>
                    <a:p>
                      <a:pPr marL="0" algn="ctr" defTabSz="914400" rtl="0" eaLnBrk="1" latinLnBrk="0" hangingPunct="1"/>
                      <a:r>
                        <a:rPr lang="en-IN" sz="1000" b="1" kern="1200" dirty="0">
                          <a:solidFill>
                            <a:schemeClr val="tx1"/>
                          </a:solidFill>
                          <a:latin typeface="Verdana" panose="020B0604030504040204" pitchFamily="34" charset="0"/>
                          <a:ea typeface="Verdana" panose="020B0604030504040204" pitchFamily="34" charset="0"/>
                          <a:cs typeface="+mn-cs"/>
                        </a:rPr>
                        <a:t>Vacuum Cooling Crystallization</a:t>
                      </a:r>
                    </a:p>
                  </a:txBody>
                  <a:tcPr anchor="ctr"/>
                </a:tc>
                <a:tc>
                  <a:txBody>
                    <a:bodyPr/>
                    <a:lstStyle/>
                    <a:p>
                      <a:pPr marL="0" algn="ctr" defTabSz="914400" rtl="0" eaLnBrk="1" latinLnBrk="0" hangingPunct="1"/>
                      <a:endParaRPr lang="en-IN" sz="1000" b="1" kern="1200" dirty="0">
                        <a:solidFill>
                          <a:schemeClr val="lt1"/>
                        </a:solidFill>
                        <a:latin typeface="Verdana" panose="020B0604030504040204" pitchFamily="34" charset="0"/>
                        <a:ea typeface="Verdana" panose="020B0604030504040204" pitchFamily="34" charset="0"/>
                        <a:cs typeface="+mn-cs"/>
                      </a:endParaRPr>
                    </a:p>
                  </a:txBody>
                  <a:tcPr anchor="ctr"/>
                </a:tc>
                <a:extLst>
                  <a:ext uri="{0D108BD9-81ED-4DB2-BD59-A6C34878D82A}">
                    <a16:rowId xmlns:a16="http://schemas.microsoft.com/office/drawing/2014/main" val="1461735552"/>
                  </a:ext>
                </a:extLst>
              </a:tr>
              <a:tr h="511181">
                <a:tc>
                  <a:txBody>
                    <a:bodyPr/>
                    <a:lstStyle/>
                    <a:p>
                      <a:pPr algn="ctr" fontAlgn="ctr"/>
                      <a:endParaRPr lang="en-IN" sz="1000" b="1" i="0" u="none" strike="noStrike" dirty="0">
                        <a:solidFill>
                          <a:srgbClr val="000000"/>
                        </a:solidFill>
                        <a:effectLst/>
                        <a:latin typeface="Verdana" panose="020B0604030504040204" pitchFamily="34" charset="0"/>
                        <a:ea typeface="Verdana" panose="020B0604030504040204" pitchFamily="34" charset="0"/>
                      </a:endParaRPr>
                    </a:p>
                  </a:txBody>
                  <a:tcPr marL="0" marR="0" marT="0" marB="0" anchor="ctr"/>
                </a:tc>
                <a:tc>
                  <a:txBody>
                    <a:bodyPr/>
                    <a:lstStyle/>
                    <a:p>
                      <a:pPr marL="0" algn="ctr" defTabSz="914400" rtl="0" eaLnBrk="1" latinLnBrk="0" hangingPunct="1"/>
                      <a:endParaRPr lang="en-IN" sz="1000" b="1" kern="1200" dirty="0">
                        <a:solidFill>
                          <a:schemeClr val="lt1"/>
                        </a:solidFill>
                        <a:latin typeface="Verdana" panose="020B0604030504040204" pitchFamily="34" charset="0"/>
                        <a:ea typeface="Verdana" panose="020B0604030504040204" pitchFamily="34" charset="0"/>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1" i="0" u="none" strike="noStrike" dirty="0">
                          <a:solidFill>
                            <a:srgbClr val="000000"/>
                          </a:solidFill>
                          <a:effectLst/>
                          <a:latin typeface="Verdana" panose="020B0604030504040204" pitchFamily="34" charset="0"/>
                          <a:ea typeface="Verdana" panose="020B0604030504040204" pitchFamily="34" charset="0"/>
                        </a:rPr>
                        <a:t>thyssenkrupp Industrial Solutions (India) Private Limited</a:t>
                      </a:r>
                    </a:p>
                  </a:txBody>
                  <a:tcPr anchor="ctr"/>
                </a:tc>
                <a:extLst>
                  <a:ext uri="{0D108BD9-81ED-4DB2-BD59-A6C34878D82A}">
                    <a16:rowId xmlns:a16="http://schemas.microsoft.com/office/drawing/2014/main" val="1328639700"/>
                  </a:ext>
                </a:extLst>
              </a:tr>
              <a:tr h="369186">
                <a:tc rowSpan="4">
                  <a:txBody>
                    <a:bodyPr/>
                    <a:lstStyle/>
                    <a:p>
                      <a:pPr algn="ctr" fontAlgn="ctr"/>
                      <a:r>
                        <a:rPr lang="en-IN" sz="1000" b="1" i="0" u="none" strike="noStrike" dirty="0">
                          <a:solidFill>
                            <a:schemeClr val="tx1"/>
                          </a:solidFill>
                          <a:effectLst/>
                          <a:latin typeface="Verdana" panose="020B0604030504040204" pitchFamily="34" charset="0"/>
                          <a:ea typeface="Verdana" panose="020B0604030504040204" pitchFamily="34" charset="0"/>
                        </a:rPr>
                        <a:t>INCRO, S.A. </a:t>
                      </a:r>
                    </a:p>
                  </a:txBody>
                  <a:tcPr marL="0" marR="0" marT="0" marB="0" anchor="ctr"/>
                </a:tc>
                <a:tc>
                  <a:txBody>
                    <a:bodyPr/>
                    <a:lstStyle/>
                    <a:p>
                      <a:pPr marL="0" algn="ctr" defTabSz="914400" rtl="0" eaLnBrk="1" latinLnBrk="0" hangingPunct="1"/>
                      <a:r>
                        <a:rPr lang="en-IN" sz="1000" b="1" kern="1200" dirty="0">
                          <a:solidFill>
                            <a:schemeClr val="tx1"/>
                          </a:solidFill>
                          <a:latin typeface="Verdana" panose="020B0604030504040204" pitchFamily="34" charset="0"/>
                          <a:ea typeface="Verdana" panose="020B0604030504040204" pitchFamily="34" charset="0"/>
                          <a:cs typeface="+mn-cs"/>
                        </a:rPr>
                        <a:t>INCRO’s Pre-Neutralizer slurry process</a:t>
                      </a:r>
                    </a:p>
                  </a:txBody>
                  <a:tcPr anchor="ctr"/>
                </a:tc>
                <a:tc>
                  <a:txBody>
                    <a:bodyPr/>
                    <a:lstStyle/>
                    <a:p>
                      <a:pPr marL="0" algn="ctr" defTabSz="914400" rtl="0" eaLnBrk="1" latinLnBrk="0" hangingPunct="1"/>
                      <a:endParaRPr lang="en-IN" sz="1000" b="1" kern="1200" dirty="0">
                        <a:solidFill>
                          <a:schemeClr val="lt1"/>
                        </a:solidFill>
                        <a:latin typeface="Verdana" panose="020B0604030504040204" pitchFamily="34" charset="0"/>
                        <a:ea typeface="Verdana" panose="020B0604030504040204" pitchFamily="34" charset="0"/>
                        <a:cs typeface="+mn-cs"/>
                      </a:endParaRPr>
                    </a:p>
                  </a:txBody>
                  <a:tcPr anchor="ctr"/>
                </a:tc>
                <a:extLst>
                  <a:ext uri="{0D108BD9-81ED-4DB2-BD59-A6C34878D82A}">
                    <a16:rowId xmlns:a16="http://schemas.microsoft.com/office/drawing/2014/main" val="675475115"/>
                  </a:ext>
                </a:extLst>
              </a:tr>
              <a:tr h="369186">
                <a:tc vMerge="1">
                  <a:txBody>
                    <a:bodyPr/>
                    <a:lstStyle/>
                    <a:p>
                      <a:pPr algn="ctr" fontAlgn="ctr"/>
                      <a:endParaRPr lang="en-IN" sz="1000" b="1" i="0" u="none" strike="noStrike" dirty="0">
                        <a:solidFill>
                          <a:schemeClr val="tx1"/>
                        </a:solidFill>
                        <a:effectLst/>
                        <a:latin typeface="Verdana" panose="020B0604030504040204" pitchFamily="34" charset="0"/>
                        <a:ea typeface="Verdana" panose="020B0604030504040204" pitchFamily="34" charset="0"/>
                      </a:endParaRPr>
                    </a:p>
                  </a:txBody>
                  <a:tcPr marL="0" marR="0" marT="0" marB="0" anchor="ctr"/>
                </a:tc>
                <a:tc>
                  <a:txBody>
                    <a:bodyPr/>
                    <a:lstStyle/>
                    <a:p>
                      <a:pPr marL="0" algn="ctr" defTabSz="914400" rtl="0" eaLnBrk="1" latinLnBrk="0" hangingPunct="1"/>
                      <a:r>
                        <a:rPr lang="en-IN" sz="1000" b="1" kern="1200" dirty="0">
                          <a:solidFill>
                            <a:schemeClr val="tx1"/>
                          </a:solidFill>
                          <a:latin typeface="Verdana" panose="020B0604030504040204" pitchFamily="34" charset="0"/>
                          <a:ea typeface="Verdana" panose="020B0604030504040204" pitchFamily="34" charset="0"/>
                          <a:cs typeface="+mn-cs"/>
                        </a:rPr>
                        <a:t>INCRO’s Pipe Reactor slurry Process</a:t>
                      </a:r>
                    </a:p>
                  </a:txBody>
                  <a:tcPr anchor="ctr"/>
                </a:tc>
                <a:tc>
                  <a:txBody>
                    <a:bodyPr/>
                    <a:lstStyle/>
                    <a:p>
                      <a:pPr marL="0" algn="ctr" defTabSz="914400" rtl="0" eaLnBrk="1" latinLnBrk="0" hangingPunct="1"/>
                      <a:endParaRPr lang="en-IN" sz="1000" b="1" kern="1200" dirty="0">
                        <a:solidFill>
                          <a:schemeClr val="lt1"/>
                        </a:solidFill>
                        <a:latin typeface="Verdana" panose="020B0604030504040204" pitchFamily="34" charset="0"/>
                        <a:ea typeface="Verdana" panose="020B0604030504040204" pitchFamily="34" charset="0"/>
                        <a:cs typeface="+mn-cs"/>
                      </a:endParaRPr>
                    </a:p>
                  </a:txBody>
                  <a:tcPr anchor="ctr"/>
                </a:tc>
                <a:extLst>
                  <a:ext uri="{0D108BD9-81ED-4DB2-BD59-A6C34878D82A}">
                    <a16:rowId xmlns:a16="http://schemas.microsoft.com/office/drawing/2014/main" val="1361813491"/>
                  </a:ext>
                </a:extLst>
              </a:tr>
              <a:tr h="369186">
                <a:tc vMerge="1">
                  <a:txBody>
                    <a:bodyPr/>
                    <a:lstStyle/>
                    <a:p>
                      <a:pPr algn="ctr" fontAlgn="ctr"/>
                      <a:endParaRPr lang="en-IN" sz="1000" b="1" i="0" u="none" strike="noStrike" dirty="0">
                        <a:solidFill>
                          <a:schemeClr val="tx1"/>
                        </a:solidFill>
                        <a:effectLst/>
                        <a:latin typeface="Verdana" panose="020B0604030504040204" pitchFamily="34" charset="0"/>
                        <a:ea typeface="Verdana" panose="020B0604030504040204" pitchFamily="34" charset="0"/>
                      </a:endParaRPr>
                    </a:p>
                  </a:txBody>
                  <a:tcPr marL="0" marR="0" marT="0" marB="0" anchor="ctr"/>
                </a:tc>
                <a:tc>
                  <a:txBody>
                    <a:bodyPr/>
                    <a:lstStyle/>
                    <a:p>
                      <a:pPr marL="0" algn="ctr" defTabSz="914400" rtl="0" eaLnBrk="1" latinLnBrk="0" hangingPunct="1"/>
                      <a:r>
                        <a:rPr lang="en-IN" sz="1000" b="1" kern="1200" dirty="0">
                          <a:solidFill>
                            <a:schemeClr val="tx1"/>
                          </a:solidFill>
                          <a:latin typeface="Verdana" panose="020B0604030504040204" pitchFamily="34" charset="0"/>
                          <a:ea typeface="Verdana" panose="020B0604030504040204" pitchFamily="34" charset="0"/>
                          <a:cs typeface="+mn-cs"/>
                        </a:rPr>
                        <a:t>INCRO’s Ammonium nitrate solution process</a:t>
                      </a:r>
                    </a:p>
                  </a:txBody>
                  <a:tcPr anchor="ctr"/>
                </a:tc>
                <a:tc>
                  <a:txBody>
                    <a:bodyPr/>
                    <a:lstStyle/>
                    <a:p>
                      <a:pPr marL="0" algn="ctr" defTabSz="914400" rtl="0" eaLnBrk="1" latinLnBrk="0" hangingPunct="1"/>
                      <a:endParaRPr lang="en-IN" sz="1000" b="1" kern="1200" dirty="0">
                        <a:solidFill>
                          <a:schemeClr val="lt1"/>
                        </a:solidFill>
                        <a:latin typeface="Verdana" panose="020B0604030504040204" pitchFamily="34" charset="0"/>
                        <a:ea typeface="Verdana" panose="020B0604030504040204" pitchFamily="34" charset="0"/>
                        <a:cs typeface="+mn-cs"/>
                      </a:endParaRPr>
                    </a:p>
                  </a:txBody>
                  <a:tcPr anchor="ctr"/>
                </a:tc>
                <a:extLst>
                  <a:ext uri="{0D108BD9-81ED-4DB2-BD59-A6C34878D82A}">
                    <a16:rowId xmlns:a16="http://schemas.microsoft.com/office/drawing/2014/main" val="400904652"/>
                  </a:ext>
                </a:extLst>
              </a:tr>
              <a:tr h="369186">
                <a:tc vMerge="1">
                  <a:txBody>
                    <a:bodyPr/>
                    <a:lstStyle/>
                    <a:p>
                      <a:pPr algn="ctr" fontAlgn="ctr"/>
                      <a:endParaRPr lang="en-IN" sz="1000" b="1" i="0" u="none" strike="noStrike" dirty="0">
                        <a:solidFill>
                          <a:schemeClr val="tx1"/>
                        </a:solidFill>
                        <a:effectLst/>
                        <a:latin typeface="Verdana" panose="020B0604030504040204" pitchFamily="34" charset="0"/>
                        <a:ea typeface="Verdana" panose="020B0604030504040204" pitchFamily="34" charset="0"/>
                      </a:endParaRPr>
                    </a:p>
                  </a:txBody>
                  <a:tcPr marL="0" marR="0" marT="0" marB="0" anchor="ctr"/>
                </a:tc>
                <a:tc>
                  <a:txBody>
                    <a:bodyPr/>
                    <a:lstStyle/>
                    <a:p>
                      <a:pPr marL="0" algn="ctr" defTabSz="914400" rtl="0" eaLnBrk="1" latinLnBrk="0" hangingPunct="1"/>
                      <a:r>
                        <a:rPr lang="en-IN" sz="1000" b="1" kern="1200" dirty="0">
                          <a:solidFill>
                            <a:schemeClr val="tx1"/>
                          </a:solidFill>
                          <a:latin typeface="Verdana" panose="020B0604030504040204" pitchFamily="34" charset="0"/>
                          <a:ea typeface="Verdana" panose="020B0604030504040204" pitchFamily="34" charset="0"/>
                          <a:cs typeface="+mn-cs"/>
                        </a:rPr>
                        <a:t>INCRO’s Nitrates granulation process</a:t>
                      </a:r>
                    </a:p>
                  </a:txBody>
                  <a:tcPr anchor="ctr"/>
                </a:tc>
                <a:tc>
                  <a:txBody>
                    <a:bodyPr/>
                    <a:lstStyle/>
                    <a:p>
                      <a:pPr marL="0" algn="ctr" defTabSz="914400" rtl="0" eaLnBrk="1" latinLnBrk="0" hangingPunct="1"/>
                      <a:endParaRPr lang="en-IN" sz="1000" b="1" kern="1200" dirty="0">
                        <a:solidFill>
                          <a:schemeClr val="lt1"/>
                        </a:solidFill>
                        <a:latin typeface="Verdana" panose="020B0604030504040204" pitchFamily="34" charset="0"/>
                        <a:ea typeface="Verdana" panose="020B0604030504040204" pitchFamily="34" charset="0"/>
                        <a:cs typeface="+mn-cs"/>
                      </a:endParaRPr>
                    </a:p>
                  </a:txBody>
                  <a:tcPr anchor="ctr"/>
                </a:tc>
                <a:extLst>
                  <a:ext uri="{0D108BD9-81ED-4DB2-BD59-A6C34878D82A}">
                    <a16:rowId xmlns:a16="http://schemas.microsoft.com/office/drawing/2014/main" val="4164424487"/>
                  </a:ext>
                </a:extLst>
              </a:tr>
              <a:tr h="317010">
                <a:tc>
                  <a:txBody>
                    <a:bodyPr/>
                    <a:lstStyle/>
                    <a:p>
                      <a:pPr algn="ctr" fontAlgn="ctr"/>
                      <a:r>
                        <a:rPr lang="en-IN" sz="1000" b="1" i="0" u="none" strike="noStrike" dirty="0">
                          <a:solidFill>
                            <a:schemeClr val="tx1"/>
                          </a:solidFill>
                          <a:effectLst/>
                          <a:latin typeface="Verdana" panose="020B0604030504040204" pitchFamily="34" charset="0"/>
                          <a:ea typeface="Verdana" panose="020B0604030504040204" pitchFamily="34" charset="0"/>
                        </a:rPr>
                        <a:t>Prayon S.A.</a:t>
                      </a:r>
                    </a:p>
                  </a:txBody>
                  <a:tcPr marL="0" marR="0" marT="0" marB="0" anchor="ctr"/>
                </a:tc>
                <a:tc>
                  <a:txBody>
                    <a:bodyPr/>
                    <a:lstStyle/>
                    <a:p>
                      <a:pPr marL="0" algn="ctr" defTabSz="914400" rtl="0" eaLnBrk="1" latinLnBrk="0" hangingPunct="1"/>
                      <a:r>
                        <a:rPr lang="en-US" sz="1000" b="1" kern="1200" dirty="0">
                          <a:solidFill>
                            <a:schemeClr val="tx1"/>
                          </a:solidFill>
                          <a:latin typeface="Verdana" panose="020B0604030504040204" pitchFamily="34" charset="0"/>
                          <a:ea typeface="Verdana" panose="020B0604030504040204" pitchFamily="34" charset="0"/>
                          <a:cs typeface="+mn-cs"/>
                        </a:rPr>
                        <a:t>DH process</a:t>
                      </a:r>
                      <a:endParaRPr lang="en-IN" sz="1000" b="1" kern="1200" dirty="0">
                        <a:solidFill>
                          <a:schemeClr val="tx1"/>
                        </a:solidFill>
                        <a:latin typeface="Verdana" panose="020B0604030504040204" pitchFamily="34" charset="0"/>
                        <a:ea typeface="Verdana" panose="020B0604030504040204" pitchFamily="34" charset="0"/>
                        <a:cs typeface="+mn-cs"/>
                      </a:endParaRPr>
                    </a:p>
                  </a:txBody>
                  <a:tcPr anchor="ctr"/>
                </a:tc>
                <a:tc>
                  <a:txBody>
                    <a:bodyPr/>
                    <a:lstStyle/>
                    <a:p>
                      <a:pPr marL="0" algn="ctr" defTabSz="914400" rtl="0" eaLnBrk="1" latinLnBrk="0" hangingPunct="1"/>
                      <a:endParaRPr lang="en-IN" sz="1000" b="1" kern="1200" dirty="0">
                        <a:solidFill>
                          <a:schemeClr val="lt1"/>
                        </a:solidFill>
                        <a:latin typeface="Verdana" panose="020B0604030504040204" pitchFamily="34" charset="0"/>
                        <a:ea typeface="Verdana" panose="020B0604030504040204" pitchFamily="34" charset="0"/>
                        <a:cs typeface="+mn-cs"/>
                      </a:endParaRPr>
                    </a:p>
                  </a:txBody>
                  <a:tcPr anchor="ctr"/>
                </a:tc>
                <a:extLst>
                  <a:ext uri="{0D108BD9-81ED-4DB2-BD59-A6C34878D82A}">
                    <a16:rowId xmlns:a16="http://schemas.microsoft.com/office/drawing/2014/main" val="163337064"/>
                  </a:ext>
                </a:extLst>
              </a:tr>
            </a:tbl>
          </a:graphicData>
        </a:graphic>
      </p:graphicFrame>
      <p:sp>
        <p:nvSpPr>
          <p:cNvPr id="4" name="Text Placeholder 1">
            <a:extLst>
              <a:ext uri="{FF2B5EF4-FFF2-40B4-BE49-F238E27FC236}">
                <a16:creationId xmlns:a16="http://schemas.microsoft.com/office/drawing/2014/main" id="{31A9F3BD-3EC0-4B3A-B4D8-39DCE7806684}"/>
              </a:ext>
            </a:extLst>
          </p:cNvPr>
          <p:cNvSpPr>
            <a:spLocks noGrp="1"/>
          </p:cNvSpPr>
          <p:nvPr>
            <p:ph type="body" sz="quarter" idx="4294967295"/>
          </p:nvPr>
        </p:nvSpPr>
        <p:spPr>
          <a:xfrm>
            <a:off x="152400" y="237701"/>
            <a:ext cx="7862888" cy="276999"/>
          </a:xfrm>
        </p:spPr>
        <p:txBody>
          <a:bodyPr/>
          <a:lstStyle/>
          <a:p>
            <a:r>
              <a:rPr lang="en-IN" b="1" dirty="0">
                <a:latin typeface="Arial" panose="020B0604020202020204" pitchFamily="34" charset="0"/>
                <a:cs typeface="Arial" panose="020B0604020202020204" pitchFamily="34" charset="0"/>
              </a:rPr>
              <a:t>List of Technology Licensors and Project Credentials</a:t>
            </a:r>
            <a:endParaRPr lang="en-US"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5C885D3-29DC-40FB-A49D-8AFD51497AAA}"/>
              </a:ext>
            </a:extLst>
          </p:cNvPr>
          <p:cNvSpPr txBox="1"/>
          <p:nvPr/>
        </p:nvSpPr>
        <p:spPr>
          <a:xfrm>
            <a:off x="2289517" y="3275986"/>
            <a:ext cx="4579034" cy="369332"/>
          </a:xfrm>
          <a:prstGeom prst="rect">
            <a:avLst/>
          </a:prstGeom>
          <a:noFill/>
        </p:spPr>
        <p:txBody>
          <a:bodyPr wrap="square">
            <a:spAutoFit/>
          </a:bodyPr>
          <a:lstStyle/>
          <a:p>
            <a:pPr algn="ctr" fontAlgn="ctr"/>
            <a:endParaRPr lang="en-IN" sz="1800" b="1" i="0" u="none" strike="noStrike" dirty="0">
              <a:solidFill>
                <a:schemeClr val="tx1"/>
              </a:solidFill>
              <a:effectLst/>
              <a:latin typeface="Verdana" panose="020B0604030504040204" pitchFamily="34" charset="0"/>
              <a:ea typeface="Verdana" panose="020B0604030504040204" pitchFamily="34" charset="0"/>
            </a:endParaRPr>
          </a:p>
        </p:txBody>
      </p:sp>
      <p:sp>
        <p:nvSpPr>
          <p:cNvPr id="6" name="Slide Number Placeholder 7">
            <a:extLst>
              <a:ext uri="{FF2B5EF4-FFF2-40B4-BE49-F238E27FC236}">
                <a16:creationId xmlns:a16="http://schemas.microsoft.com/office/drawing/2014/main" id="{7C20817D-27BC-4B9E-B979-5A6896C86F09}"/>
              </a:ext>
            </a:extLst>
          </p:cNvPr>
          <p:cNvSpPr txBox="1">
            <a:spLocks/>
          </p:cNvSpPr>
          <p:nvPr/>
        </p:nvSpPr>
        <p:spPr>
          <a:xfrm>
            <a:off x="8679484" y="6581367"/>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30</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6734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 Placeholder 1">
            <a:extLst>
              <a:ext uri="{FF2B5EF4-FFF2-40B4-BE49-F238E27FC236}">
                <a16:creationId xmlns:a16="http://schemas.microsoft.com/office/drawing/2014/main" id="{DB954A6F-E2A2-4A88-A590-11628A41AB7F}"/>
              </a:ext>
            </a:extLst>
          </p:cNvPr>
          <p:cNvSpPr txBox="1">
            <a:spLocks/>
          </p:cNvSpPr>
          <p:nvPr/>
        </p:nvSpPr>
        <p:spPr>
          <a:xfrm>
            <a:off x="132586" y="109387"/>
            <a:ext cx="7863840" cy="457200"/>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IN" b="1" kern="0" dirty="0">
                <a:solidFill>
                  <a:sysClr val="windowText" lastClr="000000"/>
                </a:solidFill>
                <a:latin typeface="Arial" panose="020B0604020202020204" pitchFamily="34" charset="0"/>
                <a:cs typeface="Arial" panose="020B0604020202020204" pitchFamily="34" charset="0"/>
              </a:rPr>
              <a:t>Water soluble Mono Ammonium Phosphate (12-61-0)</a:t>
            </a:r>
          </a:p>
        </p:txBody>
      </p:sp>
      <p:sp>
        <p:nvSpPr>
          <p:cNvPr id="53" name="Rectangle: Rounded Corners 52">
            <a:extLst>
              <a:ext uri="{FF2B5EF4-FFF2-40B4-BE49-F238E27FC236}">
                <a16:creationId xmlns:a16="http://schemas.microsoft.com/office/drawing/2014/main" id="{671CF3B6-9FB3-44DE-A4F0-7AFC4D9C7825}"/>
              </a:ext>
            </a:extLst>
          </p:cNvPr>
          <p:cNvSpPr/>
          <p:nvPr/>
        </p:nvSpPr>
        <p:spPr>
          <a:xfrm>
            <a:off x="382012" y="1741580"/>
            <a:ext cx="1308100" cy="50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Dilute Phosphoric Acid</a:t>
            </a:r>
            <a:endParaRPr lang="en-IN" sz="1200" dirty="0"/>
          </a:p>
        </p:txBody>
      </p:sp>
      <p:sp>
        <p:nvSpPr>
          <p:cNvPr id="54" name="Rectangle: Rounded Corners 53">
            <a:extLst>
              <a:ext uri="{FF2B5EF4-FFF2-40B4-BE49-F238E27FC236}">
                <a16:creationId xmlns:a16="http://schemas.microsoft.com/office/drawing/2014/main" id="{E95042A6-12DB-4544-9A46-C5B92F8ADC66}"/>
              </a:ext>
            </a:extLst>
          </p:cNvPr>
          <p:cNvSpPr/>
          <p:nvPr/>
        </p:nvSpPr>
        <p:spPr>
          <a:xfrm>
            <a:off x="2172206" y="2776871"/>
            <a:ext cx="1308100" cy="50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Ammonia</a:t>
            </a:r>
            <a:endParaRPr lang="en-IN" sz="1200" dirty="0"/>
          </a:p>
        </p:txBody>
      </p:sp>
      <p:sp>
        <p:nvSpPr>
          <p:cNvPr id="55" name="Rectangle: Rounded Corners 54">
            <a:extLst>
              <a:ext uri="{FF2B5EF4-FFF2-40B4-BE49-F238E27FC236}">
                <a16:creationId xmlns:a16="http://schemas.microsoft.com/office/drawing/2014/main" id="{BDA41330-5F4B-4AD9-88C0-5370F201F30D}"/>
              </a:ext>
            </a:extLst>
          </p:cNvPr>
          <p:cNvSpPr/>
          <p:nvPr/>
        </p:nvSpPr>
        <p:spPr>
          <a:xfrm>
            <a:off x="7439407" y="1721805"/>
            <a:ext cx="1308100" cy="50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Evaporation Concentration</a:t>
            </a:r>
            <a:endParaRPr lang="en-IN" sz="1200" dirty="0"/>
          </a:p>
        </p:txBody>
      </p:sp>
      <p:sp>
        <p:nvSpPr>
          <p:cNvPr id="56" name="Rectangle: Rounded Corners 55">
            <a:extLst>
              <a:ext uri="{FF2B5EF4-FFF2-40B4-BE49-F238E27FC236}">
                <a16:creationId xmlns:a16="http://schemas.microsoft.com/office/drawing/2014/main" id="{6F1DD65F-8EBA-4773-B82A-EF87F344F00F}"/>
              </a:ext>
            </a:extLst>
          </p:cNvPr>
          <p:cNvSpPr/>
          <p:nvPr/>
        </p:nvSpPr>
        <p:spPr>
          <a:xfrm>
            <a:off x="5752594" y="1741580"/>
            <a:ext cx="1308100" cy="50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Chelation Reaction</a:t>
            </a:r>
            <a:endParaRPr lang="en-IN" sz="1200" dirty="0"/>
          </a:p>
        </p:txBody>
      </p:sp>
      <p:sp>
        <p:nvSpPr>
          <p:cNvPr id="57" name="Rectangle: Rounded Corners 56">
            <a:extLst>
              <a:ext uri="{FF2B5EF4-FFF2-40B4-BE49-F238E27FC236}">
                <a16:creationId xmlns:a16="http://schemas.microsoft.com/office/drawing/2014/main" id="{D2886599-2908-472F-ADEF-415298F4BD08}"/>
              </a:ext>
            </a:extLst>
          </p:cNvPr>
          <p:cNvSpPr/>
          <p:nvPr/>
        </p:nvSpPr>
        <p:spPr>
          <a:xfrm>
            <a:off x="2172206" y="1725584"/>
            <a:ext cx="1308100" cy="50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Neutralization</a:t>
            </a:r>
            <a:endParaRPr lang="en-IN" sz="1200" dirty="0"/>
          </a:p>
        </p:txBody>
      </p:sp>
      <p:sp>
        <p:nvSpPr>
          <p:cNvPr id="58" name="Rectangle: Rounded Corners 57">
            <a:extLst>
              <a:ext uri="{FF2B5EF4-FFF2-40B4-BE49-F238E27FC236}">
                <a16:creationId xmlns:a16="http://schemas.microsoft.com/office/drawing/2014/main" id="{3E170CF7-7E74-45AB-9429-4A03A717A773}"/>
              </a:ext>
            </a:extLst>
          </p:cNvPr>
          <p:cNvSpPr/>
          <p:nvPr/>
        </p:nvSpPr>
        <p:spPr>
          <a:xfrm>
            <a:off x="3962400" y="1725584"/>
            <a:ext cx="1308100" cy="50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Filtration</a:t>
            </a:r>
            <a:endParaRPr lang="en-IN" sz="1200" dirty="0"/>
          </a:p>
        </p:txBody>
      </p:sp>
      <p:cxnSp>
        <p:nvCxnSpPr>
          <p:cNvPr id="59" name="Straight Arrow Connector 58">
            <a:extLst>
              <a:ext uri="{FF2B5EF4-FFF2-40B4-BE49-F238E27FC236}">
                <a16:creationId xmlns:a16="http://schemas.microsoft.com/office/drawing/2014/main" id="{542E41B3-F196-49DE-86E1-86B68734BC35}"/>
              </a:ext>
            </a:extLst>
          </p:cNvPr>
          <p:cNvCxnSpPr>
            <a:stCxn id="54" idx="0"/>
            <a:endCxn id="57" idx="2"/>
          </p:cNvCxnSpPr>
          <p:nvPr/>
        </p:nvCxnSpPr>
        <p:spPr>
          <a:xfrm flipV="1">
            <a:off x="2826256" y="2233584"/>
            <a:ext cx="0" cy="543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7564915-EDA8-43B0-B79A-8C436FA65FEC}"/>
              </a:ext>
            </a:extLst>
          </p:cNvPr>
          <p:cNvCxnSpPr>
            <a:cxnSpLocks/>
          </p:cNvCxnSpPr>
          <p:nvPr/>
        </p:nvCxnSpPr>
        <p:spPr>
          <a:xfrm>
            <a:off x="1708656" y="2019815"/>
            <a:ext cx="368300" cy="3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BE06BF2-52E7-4A8E-B708-5A1021889892}"/>
              </a:ext>
            </a:extLst>
          </p:cNvPr>
          <p:cNvCxnSpPr>
            <a:cxnSpLocks/>
          </p:cNvCxnSpPr>
          <p:nvPr/>
        </p:nvCxnSpPr>
        <p:spPr>
          <a:xfrm>
            <a:off x="3537203" y="1979584"/>
            <a:ext cx="368300" cy="3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B6E3821-C3F1-4789-8D76-7A7B6F9FB16C}"/>
              </a:ext>
            </a:extLst>
          </p:cNvPr>
          <p:cNvCxnSpPr>
            <a:cxnSpLocks/>
          </p:cNvCxnSpPr>
          <p:nvPr/>
        </p:nvCxnSpPr>
        <p:spPr>
          <a:xfrm>
            <a:off x="5334000" y="1975805"/>
            <a:ext cx="368300" cy="3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BACB0E6-6828-4838-918B-B2B8CD2CAE8A}"/>
              </a:ext>
            </a:extLst>
          </p:cNvPr>
          <p:cNvCxnSpPr>
            <a:cxnSpLocks/>
          </p:cNvCxnSpPr>
          <p:nvPr/>
        </p:nvCxnSpPr>
        <p:spPr>
          <a:xfrm>
            <a:off x="7060694" y="1972026"/>
            <a:ext cx="368300" cy="3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E3DB4239-A623-482C-BC25-6EDBEA665B9D}"/>
              </a:ext>
            </a:extLst>
          </p:cNvPr>
          <p:cNvSpPr/>
          <p:nvPr/>
        </p:nvSpPr>
        <p:spPr>
          <a:xfrm>
            <a:off x="5671056" y="963826"/>
            <a:ext cx="1308100" cy="50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Zn/B</a:t>
            </a:r>
            <a:endParaRPr lang="en-IN" sz="1200" dirty="0"/>
          </a:p>
        </p:txBody>
      </p:sp>
      <p:sp>
        <p:nvSpPr>
          <p:cNvPr id="65" name="Rectangle: Rounded Corners 64">
            <a:extLst>
              <a:ext uri="{FF2B5EF4-FFF2-40B4-BE49-F238E27FC236}">
                <a16:creationId xmlns:a16="http://schemas.microsoft.com/office/drawing/2014/main" id="{6C2E5358-79CF-4A36-89BE-3AC076792160}"/>
              </a:ext>
            </a:extLst>
          </p:cNvPr>
          <p:cNvSpPr/>
          <p:nvPr/>
        </p:nvSpPr>
        <p:spPr>
          <a:xfrm>
            <a:off x="5752594" y="2446671"/>
            <a:ext cx="1308100" cy="50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Chelating Agent </a:t>
            </a:r>
            <a:endParaRPr lang="en-IN" sz="1200" dirty="0"/>
          </a:p>
        </p:txBody>
      </p:sp>
      <p:cxnSp>
        <p:nvCxnSpPr>
          <p:cNvPr id="66" name="Straight Arrow Connector 65">
            <a:extLst>
              <a:ext uri="{FF2B5EF4-FFF2-40B4-BE49-F238E27FC236}">
                <a16:creationId xmlns:a16="http://schemas.microsoft.com/office/drawing/2014/main" id="{26CE652F-1411-4071-9488-E5E4CF42EEDC}"/>
              </a:ext>
            </a:extLst>
          </p:cNvPr>
          <p:cNvCxnSpPr>
            <a:cxnSpLocks/>
          </p:cNvCxnSpPr>
          <p:nvPr/>
        </p:nvCxnSpPr>
        <p:spPr>
          <a:xfrm flipV="1">
            <a:off x="6388100" y="2249580"/>
            <a:ext cx="0" cy="314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789BA42-59B5-480A-A00A-2128BBE11389}"/>
              </a:ext>
            </a:extLst>
          </p:cNvPr>
          <p:cNvCxnSpPr>
            <a:cxnSpLocks/>
          </p:cNvCxnSpPr>
          <p:nvPr/>
        </p:nvCxnSpPr>
        <p:spPr>
          <a:xfrm>
            <a:off x="6388100" y="1471826"/>
            <a:ext cx="0" cy="279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F707AB06-7461-4166-B2B4-1E2947F28376}"/>
              </a:ext>
            </a:extLst>
          </p:cNvPr>
          <p:cNvCxnSpPr>
            <a:cxnSpLocks/>
          </p:cNvCxnSpPr>
          <p:nvPr/>
        </p:nvCxnSpPr>
        <p:spPr>
          <a:xfrm>
            <a:off x="8106157" y="2225827"/>
            <a:ext cx="0" cy="279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Rectangle: Rounded Corners 68">
            <a:extLst>
              <a:ext uri="{FF2B5EF4-FFF2-40B4-BE49-F238E27FC236}">
                <a16:creationId xmlns:a16="http://schemas.microsoft.com/office/drawing/2014/main" id="{ABE1CB8C-73D4-45E3-B49F-0517FAD908AD}"/>
              </a:ext>
            </a:extLst>
          </p:cNvPr>
          <p:cNvSpPr/>
          <p:nvPr/>
        </p:nvSpPr>
        <p:spPr>
          <a:xfrm>
            <a:off x="7452107" y="2564267"/>
            <a:ext cx="1308100" cy="50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Drying</a:t>
            </a:r>
            <a:endParaRPr lang="en-IN" sz="1200" dirty="0"/>
          </a:p>
        </p:txBody>
      </p:sp>
      <p:cxnSp>
        <p:nvCxnSpPr>
          <p:cNvPr id="70" name="Straight Arrow Connector 69">
            <a:extLst>
              <a:ext uri="{FF2B5EF4-FFF2-40B4-BE49-F238E27FC236}">
                <a16:creationId xmlns:a16="http://schemas.microsoft.com/office/drawing/2014/main" id="{0EE45B97-236A-40C4-A903-E412A4714508}"/>
              </a:ext>
            </a:extLst>
          </p:cNvPr>
          <p:cNvCxnSpPr>
            <a:cxnSpLocks/>
          </p:cNvCxnSpPr>
          <p:nvPr/>
        </p:nvCxnSpPr>
        <p:spPr>
          <a:xfrm>
            <a:off x="8106157" y="3144006"/>
            <a:ext cx="0" cy="279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Rounded Corners 70">
            <a:extLst>
              <a:ext uri="{FF2B5EF4-FFF2-40B4-BE49-F238E27FC236}">
                <a16:creationId xmlns:a16="http://schemas.microsoft.com/office/drawing/2014/main" id="{CEF38047-4536-4754-930C-85850EDCD2DA}"/>
              </a:ext>
            </a:extLst>
          </p:cNvPr>
          <p:cNvSpPr/>
          <p:nvPr/>
        </p:nvSpPr>
        <p:spPr>
          <a:xfrm>
            <a:off x="7452107" y="3523159"/>
            <a:ext cx="1308100" cy="508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Water Soluble MAP fertilizers</a:t>
            </a:r>
            <a:endParaRPr lang="en-IN" sz="1200" dirty="0"/>
          </a:p>
        </p:txBody>
      </p:sp>
      <p:sp>
        <p:nvSpPr>
          <p:cNvPr id="72" name="Rectangle: Folded Corner 71">
            <a:extLst>
              <a:ext uri="{FF2B5EF4-FFF2-40B4-BE49-F238E27FC236}">
                <a16:creationId xmlns:a16="http://schemas.microsoft.com/office/drawing/2014/main" id="{38FE4EED-1B95-462C-B490-82F3DF60EE13}"/>
              </a:ext>
            </a:extLst>
          </p:cNvPr>
          <p:cNvSpPr/>
          <p:nvPr/>
        </p:nvSpPr>
        <p:spPr>
          <a:xfrm>
            <a:off x="318054" y="4130912"/>
            <a:ext cx="8507892" cy="2463057"/>
          </a:xfrm>
          <a:prstGeom prst="foldedCorner">
            <a:avLst>
              <a:gd name="adj" fmla="val 4516"/>
            </a:avLst>
          </a:prstGeom>
          <a:solidFill>
            <a:schemeClr val="accent1">
              <a:lumMod val="40000"/>
              <a:lumOff val="60000"/>
            </a:schemeClr>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just">
              <a:lnSpc>
                <a:spcPct val="150000"/>
              </a:lnSpc>
              <a:buFont typeface="Arial" panose="020B0604020202020204" pitchFamily="34" charset="0"/>
              <a:buChar char="•"/>
              <a:defRPr/>
            </a:pPr>
            <a:r>
              <a:rPr lang="en-IN" sz="1000" dirty="0">
                <a:solidFill>
                  <a:prstClr val="black"/>
                </a:solidFill>
                <a:latin typeface="Verdana" panose="020B0604030504040204" pitchFamily="34" charset="0"/>
                <a:ea typeface="Verdana" panose="020B0604030504040204" pitchFamily="34" charset="0"/>
                <a:cs typeface="Verdana" panose="020B0604030504040204" pitchFamily="34" charset="0"/>
              </a:rPr>
              <a:t>The process for manufacturing MAP is relatively simple. In a common method, a one-to-one ratio of ammonia (NH₃) and phosphoric acid (H₃PO₄) is reacted and the resulting slurry of MAP is solidified in a granulator. </a:t>
            </a:r>
          </a:p>
          <a:p>
            <a:pPr marL="228600" indent="-228600" algn="just">
              <a:lnSpc>
                <a:spcPct val="150000"/>
              </a:lnSpc>
              <a:buFont typeface="Arial" panose="020B0604020202020204" pitchFamily="34" charset="0"/>
              <a:buChar char="•"/>
              <a:defRPr/>
            </a:pPr>
            <a:r>
              <a:rPr lang="en-IN" sz="1000" dirty="0">
                <a:solidFill>
                  <a:prstClr val="black"/>
                </a:solidFill>
                <a:latin typeface="Verdana" panose="020B0604030504040204" pitchFamily="34" charset="0"/>
                <a:ea typeface="Verdana" panose="020B0604030504040204" pitchFamily="34" charset="0"/>
                <a:cs typeface="Verdana" panose="020B0604030504040204" pitchFamily="34" charset="0"/>
              </a:rPr>
              <a:t>The second method introduces the two starting materials in a pipe-cross reactor, where the reaction generates heat to evaporate water and solidify MAP. Other methods exist as well. </a:t>
            </a:r>
          </a:p>
          <a:p>
            <a:pPr marL="228600" indent="-228600" algn="just">
              <a:lnSpc>
                <a:spcPct val="150000"/>
              </a:lnSpc>
              <a:buFont typeface="Arial" panose="020B0604020202020204" pitchFamily="34" charset="0"/>
              <a:buChar char="•"/>
              <a:defRPr/>
            </a:pPr>
            <a:r>
              <a:rPr lang="en-IN" sz="1000" dirty="0">
                <a:solidFill>
                  <a:prstClr val="black"/>
                </a:solidFill>
                <a:latin typeface="Verdana" panose="020B0604030504040204" pitchFamily="34" charset="0"/>
                <a:ea typeface="Verdana" panose="020B0604030504040204" pitchFamily="34" charset="0"/>
                <a:cs typeface="Verdana" panose="020B0604030504040204" pitchFamily="34" charset="0"/>
              </a:rPr>
              <a:t>An advantage of manufactured MAP is that lower-quality H₃PO₄ can be used compared with other P fertilizers often requiring a more pure grade of acid. The phosphorus pentoxide (P₂O₅) equivalent content of MAP varies from 48 to 61 percent, depending on the amount of impurity in the acid. The most common fertilizer composition is 12-61-0. </a:t>
            </a:r>
          </a:p>
          <a:p>
            <a:pPr marL="228600" indent="-228600" algn="just">
              <a:lnSpc>
                <a:spcPct val="150000"/>
              </a:lnSpc>
              <a:buFont typeface="Arial" panose="020B0604020202020204" pitchFamily="34" charset="0"/>
              <a:buChar char="•"/>
              <a:defRPr/>
            </a:pPr>
            <a:r>
              <a:rPr lang="en-IN" sz="1000" dirty="0">
                <a:solidFill>
                  <a:prstClr val="black"/>
                </a:solidFill>
                <a:latin typeface="Verdana" panose="020B0604030504040204" pitchFamily="34" charset="0"/>
                <a:ea typeface="Verdana" panose="020B0604030504040204" pitchFamily="34" charset="0"/>
                <a:cs typeface="Verdana" panose="020B0604030504040204" pitchFamily="34" charset="0"/>
              </a:rPr>
              <a:t>Although there is an additional step with production of phosphoric acid in which Sulfuric acid is used as a key first step in the production of both MAP and DAP, after which it is mixed with phosphate rock to produce phosphoric acid. For which companies like Elessent offer technologies such as MECS.</a:t>
            </a:r>
          </a:p>
        </p:txBody>
      </p:sp>
    </p:spTree>
    <p:extLst>
      <p:ext uri="{BB962C8B-B14F-4D97-AF65-F5344CB8AC3E}">
        <p14:creationId xmlns:p14="http://schemas.microsoft.com/office/powerpoint/2010/main" val="8631544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E49C7A-722E-47A7-B67D-38CB8C3E9CE8}"/>
              </a:ext>
            </a:extLst>
          </p:cNvPr>
          <p:cNvSpPr>
            <a:spLocks noGrp="1"/>
          </p:cNvSpPr>
          <p:nvPr>
            <p:ph type="body" sz="quarter" idx="4294967295"/>
          </p:nvPr>
        </p:nvSpPr>
        <p:spPr>
          <a:xfrm>
            <a:off x="299856" y="138858"/>
            <a:ext cx="7862888" cy="276999"/>
          </a:xfrm>
        </p:spPr>
        <p:txBody>
          <a:bodyPr/>
          <a:lstStyle/>
          <a:p>
            <a:r>
              <a:rPr lang="en-US" b="1" dirty="0">
                <a:latin typeface="Arial" panose="020B0604020202020204" pitchFamily="34" charset="0"/>
                <a:cs typeface="Arial" panose="020B0604020202020204" pitchFamily="34" charset="0"/>
              </a:rPr>
              <a:t>Water Soluble Potassium Sulphate (0-0-50) </a:t>
            </a:r>
            <a:endParaRPr lang="en-IN" b="1" dirty="0">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5307450A-9B8C-49D6-A8CE-8406A077DBBB}"/>
              </a:ext>
            </a:extLst>
          </p:cNvPr>
          <p:cNvSpPr/>
          <p:nvPr/>
        </p:nvSpPr>
        <p:spPr>
          <a:xfrm>
            <a:off x="318053" y="825068"/>
            <a:ext cx="1332090" cy="50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Sulphuric Acid</a:t>
            </a:r>
            <a:endParaRPr lang="en-IN" sz="1200" dirty="0"/>
          </a:p>
        </p:txBody>
      </p:sp>
      <p:sp>
        <p:nvSpPr>
          <p:cNvPr id="6" name="Rectangle: Rounded Corners 5">
            <a:extLst>
              <a:ext uri="{FF2B5EF4-FFF2-40B4-BE49-F238E27FC236}">
                <a16:creationId xmlns:a16="http://schemas.microsoft.com/office/drawing/2014/main" id="{70005F33-4ACD-49E0-9424-CD79D7BC8164}"/>
              </a:ext>
            </a:extLst>
          </p:cNvPr>
          <p:cNvSpPr/>
          <p:nvPr/>
        </p:nvSpPr>
        <p:spPr>
          <a:xfrm>
            <a:off x="342043" y="1535340"/>
            <a:ext cx="1308100" cy="50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Potassium Chloride</a:t>
            </a:r>
            <a:endParaRPr lang="en-IN" sz="1200" dirty="0"/>
          </a:p>
        </p:txBody>
      </p:sp>
      <p:cxnSp>
        <p:nvCxnSpPr>
          <p:cNvPr id="7" name="Straight Arrow Connector 6">
            <a:extLst>
              <a:ext uri="{FF2B5EF4-FFF2-40B4-BE49-F238E27FC236}">
                <a16:creationId xmlns:a16="http://schemas.microsoft.com/office/drawing/2014/main" id="{3DA93DD2-1D96-4C84-A2BE-C35E9608B28D}"/>
              </a:ext>
            </a:extLst>
          </p:cNvPr>
          <p:cNvCxnSpPr>
            <a:cxnSpLocks/>
            <a:endCxn id="9" idx="1"/>
          </p:cNvCxnSpPr>
          <p:nvPr/>
        </p:nvCxnSpPr>
        <p:spPr>
          <a:xfrm>
            <a:off x="1695236" y="1736509"/>
            <a:ext cx="5327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FCCE414-1BB5-433B-9428-5DFED2922AB0}"/>
              </a:ext>
            </a:extLst>
          </p:cNvPr>
          <p:cNvCxnSpPr>
            <a:cxnSpLocks/>
          </p:cNvCxnSpPr>
          <p:nvPr/>
        </p:nvCxnSpPr>
        <p:spPr>
          <a:xfrm>
            <a:off x="1626154" y="1027340"/>
            <a:ext cx="24877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CF864257-6725-4117-8EE1-DE9AA0D743B4}"/>
              </a:ext>
            </a:extLst>
          </p:cNvPr>
          <p:cNvSpPr/>
          <p:nvPr/>
        </p:nvSpPr>
        <p:spPr>
          <a:xfrm>
            <a:off x="2227992" y="1482509"/>
            <a:ext cx="1308100" cy="50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Scraper Conveyer</a:t>
            </a:r>
            <a:endParaRPr lang="en-IN" sz="1200" dirty="0"/>
          </a:p>
        </p:txBody>
      </p:sp>
      <p:sp>
        <p:nvSpPr>
          <p:cNvPr id="10" name="Rectangle: Rounded Corners 9">
            <a:extLst>
              <a:ext uri="{FF2B5EF4-FFF2-40B4-BE49-F238E27FC236}">
                <a16:creationId xmlns:a16="http://schemas.microsoft.com/office/drawing/2014/main" id="{75452764-5CFB-48E9-B5EF-368FE8807508}"/>
              </a:ext>
            </a:extLst>
          </p:cNvPr>
          <p:cNvSpPr/>
          <p:nvPr/>
        </p:nvSpPr>
        <p:spPr>
          <a:xfrm>
            <a:off x="1804858" y="2373327"/>
            <a:ext cx="1308100" cy="674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Screw Conveyer</a:t>
            </a:r>
            <a:endParaRPr lang="en-IN" sz="1200" dirty="0"/>
          </a:p>
        </p:txBody>
      </p:sp>
      <p:cxnSp>
        <p:nvCxnSpPr>
          <p:cNvPr id="12" name="Straight Arrow Connector 11">
            <a:extLst>
              <a:ext uri="{FF2B5EF4-FFF2-40B4-BE49-F238E27FC236}">
                <a16:creationId xmlns:a16="http://schemas.microsoft.com/office/drawing/2014/main" id="{25DD5D5C-8D83-4492-8386-435082E46BBF}"/>
              </a:ext>
            </a:extLst>
          </p:cNvPr>
          <p:cNvCxnSpPr>
            <a:cxnSpLocks/>
          </p:cNvCxnSpPr>
          <p:nvPr/>
        </p:nvCxnSpPr>
        <p:spPr>
          <a:xfrm>
            <a:off x="4113941" y="1027340"/>
            <a:ext cx="5490" cy="1345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F28FABC7-8712-457C-94A8-64ACA331FEC8}"/>
              </a:ext>
            </a:extLst>
          </p:cNvPr>
          <p:cNvSpPr/>
          <p:nvPr/>
        </p:nvSpPr>
        <p:spPr>
          <a:xfrm>
            <a:off x="3785028" y="2373327"/>
            <a:ext cx="1625172" cy="6703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Mannheim</a:t>
            </a:r>
          </a:p>
          <a:p>
            <a:pPr algn="ctr"/>
            <a:r>
              <a:rPr lang="en-US" sz="1200" dirty="0"/>
              <a:t>Furnace (600°C-700°C)</a:t>
            </a:r>
            <a:endParaRPr lang="en-IN" sz="1200" dirty="0"/>
          </a:p>
        </p:txBody>
      </p:sp>
      <p:cxnSp>
        <p:nvCxnSpPr>
          <p:cNvPr id="18" name="Straight Arrow Connector 17">
            <a:extLst>
              <a:ext uri="{FF2B5EF4-FFF2-40B4-BE49-F238E27FC236}">
                <a16:creationId xmlns:a16="http://schemas.microsoft.com/office/drawing/2014/main" id="{3C401634-CB82-4A6D-8A09-82E274F9AA07}"/>
              </a:ext>
            </a:extLst>
          </p:cNvPr>
          <p:cNvCxnSpPr>
            <a:cxnSpLocks/>
          </p:cNvCxnSpPr>
          <p:nvPr/>
        </p:nvCxnSpPr>
        <p:spPr>
          <a:xfrm>
            <a:off x="2861981" y="1937993"/>
            <a:ext cx="0" cy="435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FCCAF0C-A810-4DD5-9421-53622BD25DF9}"/>
              </a:ext>
            </a:extLst>
          </p:cNvPr>
          <p:cNvCxnSpPr>
            <a:cxnSpLocks/>
            <a:stCxn id="10" idx="3"/>
            <a:endCxn id="17" idx="1"/>
          </p:cNvCxnSpPr>
          <p:nvPr/>
        </p:nvCxnSpPr>
        <p:spPr>
          <a:xfrm flipV="1">
            <a:off x="3112958" y="2708523"/>
            <a:ext cx="672070" cy="2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E534CCE-5904-4A78-833B-91CFA13B2EF3}"/>
              </a:ext>
            </a:extLst>
          </p:cNvPr>
          <p:cNvCxnSpPr>
            <a:cxnSpLocks/>
            <a:endCxn id="28" idx="0"/>
          </p:cNvCxnSpPr>
          <p:nvPr/>
        </p:nvCxnSpPr>
        <p:spPr>
          <a:xfrm>
            <a:off x="4113942" y="3060065"/>
            <a:ext cx="0" cy="670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47D516CD-8D26-44C2-A706-BD0D0E3D4F38}"/>
              </a:ext>
            </a:extLst>
          </p:cNvPr>
          <p:cNvSpPr/>
          <p:nvPr/>
        </p:nvSpPr>
        <p:spPr>
          <a:xfrm>
            <a:off x="3536092" y="3730456"/>
            <a:ext cx="1155699" cy="6147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Cooler</a:t>
            </a:r>
            <a:endParaRPr lang="en-IN" sz="1200" dirty="0"/>
          </a:p>
        </p:txBody>
      </p:sp>
      <p:cxnSp>
        <p:nvCxnSpPr>
          <p:cNvPr id="31" name="Straight Arrow Connector 30">
            <a:extLst>
              <a:ext uri="{FF2B5EF4-FFF2-40B4-BE49-F238E27FC236}">
                <a16:creationId xmlns:a16="http://schemas.microsoft.com/office/drawing/2014/main" id="{D4F84475-BE43-4273-B9FC-43EE75A34FEF}"/>
              </a:ext>
            </a:extLst>
          </p:cNvPr>
          <p:cNvCxnSpPr>
            <a:cxnSpLocks/>
            <a:endCxn id="32" idx="1"/>
          </p:cNvCxnSpPr>
          <p:nvPr/>
        </p:nvCxnSpPr>
        <p:spPr>
          <a:xfrm flipV="1">
            <a:off x="4691791" y="4037851"/>
            <a:ext cx="573646" cy="14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6AD65355-A8D1-4B0C-A796-D516CF0BA346}"/>
              </a:ext>
            </a:extLst>
          </p:cNvPr>
          <p:cNvSpPr/>
          <p:nvPr/>
        </p:nvSpPr>
        <p:spPr>
          <a:xfrm>
            <a:off x="5265437" y="3730456"/>
            <a:ext cx="1155699" cy="6147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Screening</a:t>
            </a:r>
            <a:endParaRPr lang="en-IN" sz="1200" dirty="0"/>
          </a:p>
        </p:txBody>
      </p:sp>
      <p:cxnSp>
        <p:nvCxnSpPr>
          <p:cNvPr id="33" name="Straight Arrow Connector 32">
            <a:extLst>
              <a:ext uri="{FF2B5EF4-FFF2-40B4-BE49-F238E27FC236}">
                <a16:creationId xmlns:a16="http://schemas.microsoft.com/office/drawing/2014/main" id="{3B4B2308-02E5-4C30-84FA-19E63CF1446D}"/>
              </a:ext>
            </a:extLst>
          </p:cNvPr>
          <p:cNvCxnSpPr>
            <a:cxnSpLocks/>
            <a:stCxn id="32" idx="3"/>
            <a:endCxn id="34" idx="1"/>
          </p:cNvCxnSpPr>
          <p:nvPr/>
        </p:nvCxnSpPr>
        <p:spPr>
          <a:xfrm flipV="1">
            <a:off x="6421136" y="4025151"/>
            <a:ext cx="589264"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1E198100-77C1-4908-9A29-1DD72BB81A20}"/>
              </a:ext>
            </a:extLst>
          </p:cNvPr>
          <p:cNvSpPr/>
          <p:nvPr/>
        </p:nvSpPr>
        <p:spPr>
          <a:xfrm>
            <a:off x="7010400" y="3730456"/>
            <a:ext cx="1417765" cy="5893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Potassium Sulphate</a:t>
            </a:r>
            <a:endParaRPr lang="en-IN" sz="1200" dirty="0"/>
          </a:p>
        </p:txBody>
      </p:sp>
      <p:sp>
        <p:nvSpPr>
          <p:cNvPr id="39" name="Rectangle: Folded Corner 38">
            <a:extLst>
              <a:ext uri="{FF2B5EF4-FFF2-40B4-BE49-F238E27FC236}">
                <a16:creationId xmlns:a16="http://schemas.microsoft.com/office/drawing/2014/main" id="{15180399-0CDC-4534-9471-1C3B5BE28F3A}"/>
              </a:ext>
            </a:extLst>
          </p:cNvPr>
          <p:cNvSpPr/>
          <p:nvPr/>
        </p:nvSpPr>
        <p:spPr>
          <a:xfrm>
            <a:off x="318054" y="4412529"/>
            <a:ext cx="8507892" cy="2168833"/>
          </a:xfrm>
          <a:prstGeom prst="foldedCorner">
            <a:avLst>
              <a:gd name="adj" fmla="val 7256"/>
            </a:avLst>
          </a:prstGeom>
          <a:solidFill>
            <a:schemeClr val="accent1">
              <a:lumMod val="40000"/>
              <a:lumOff val="60000"/>
            </a:schemeClr>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just">
              <a:lnSpc>
                <a:spcPct val="150000"/>
              </a:lnSpc>
              <a:buFont typeface="Arial" panose="020B0604020202020204" pitchFamily="34" charset="0"/>
              <a:buChar char="•"/>
              <a:defRPr/>
            </a:pPr>
            <a:r>
              <a:rPr lang="en-IN" sz="1000" dirty="0">
                <a:solidFill>
                  <a:prstClr val="black"/>
                </a:solidFill>
                <a:latin typeface="Verdana" panose="020B0604030504040204" pitchFamily="34" charset="0"/>
                <a:ea typeface="Verdana" panose="020B0604030504040204" pitchFamily="34" charset="0"/>
                <a:cs typeface="Verdana" panose="020B0604030504040204" pitchFamily="34" charset="0"/>
              </a:rPr>
              <a:t>To alleviate plant deficits, potassium (K) fertilisers are often utilised. Farmers must supplement this crucial plant nutrient when soils are unable to provide the amount of K required by crops. Potash is a generic word for a number of potassium-based agricultural fertilisers. The most often utilised source, potassium chloride (KCl), is also known as muriate of potash, or MOP (muriate is the old name for any chloride-containing salt).</a:t>
            </a:r>
          </a:p>
          <a:p>
            <a:pPr marL="228600" indent="-228600" algn="just">
              <a:lnSpc>
                <a:spcPct val="150000"/>
              </a:lnSpc>
              <a:buFont typeface="Arial" panose="020B0604020202020204" pitchFamily="34" charset="0"/>
              <a:buChar char="•"/>
              <a:defRPr/>
            </a:pPr>
            <a:r>
              <a:rPr lang="en-IN" sz="1000" dirty="0">
                <a:solidFill>
                  <a:prstClr val="black"/>
                </a:solidFill>
                <a:latin typeface="Verdana" panose="020B0604030504040204" pitchFamily="34" charset="0"/>
                <a:ea typeface="Verdana" panose="020B0604030504040204" pitchFamily="34" charset="0"/>
                <a:cs typeface="Verdana" panose="020B0604030504040204" pitchFamily="34" charset="0"/>
              </a:rPr>
              <a:t>Fine MOP is a key component in the Mannheim process, which involves potassium chloride reacting with sulphuric acid at 600-700°C in a muffle furnace to create potassium sulphate (SOP). SOP is mostly used in agriculture as a chloride-free fertiliser in powder or granular form.</a:t>
            </a:r>
          </a:p>
          <a:p>
            <a:pPr marL="228600" indent="-228600" algn="just">
              <a:lnSpc>
                <a:spcPct val="150000"/>
              </a:lnSpc>
              <a:buFont typeface="Arial" panose="020B0604020202020204" pitchFamily="34" charset="0"/>
              <a:buChar char="•"/>
              <a:defRPr/>
            </a:pPr>
            <a:r>
              <a:rPr lang="en-IN" sz="1000" dirty="0">
                <a:solidFill>
                  <a:prstClr val="black"/>
                </a:solidFill>
                <a:latin typeface="Verdana" panose="020B0604030504040204" pitchFamily="34" charset="0"/>
                <a:ea typeface="Verdana" panose="020B0604030504040204" pitchFamily="34" charset="0"/>
                <a:cs typeface="Verdana" panose="020B0604030504040204" pitchFamily="34" charset="0"/>
              </a:rPr>
              <a:t>White Fine MOP produced by Uralkali interacts effectively and fully with sulphuric acid because to its particle size, and its low impurity concentration ensures the generation of high purity SOP.</a:t>
            </a:r>
          </a:p>
        </p:txBody>
      </p:sp>
      <p:sp>
        <p:nvSpPr>
          <p:cNvPr id="21" name="Slide Number Placeholder 7">
            <a:extLst>
              <a:ext uri="{FF2B5EF4-FFF2-40B4-BE49-F238E27FC236}">
                <a16:creationId xmlns:a16="http://schemas.microsoft.com/office/drawing/2014/main" id="{5D4EE0EC-3561-4CFA-806D-D05B713864F2}"/>
              </a:ext>
            </a:extLst>
          </p:cNvPr>
          <p:cNvSpPr txBox="1">
            <a:spLocks/>
          </p:cNvSpPr>
          <p:nvPr/>
        </p:nvSpPr>
        <p:spPr>
          <a:xfrm>
            <a:off x="8679484" y="6581367"/>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32</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1146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E49C7A-722E-47A7-B67D-38CB8C3E9CE8}"/>
              </a:ext>
            </a:extLst>
          </p:cNvPr>
          <p:cNvSpPr>
            <a:spLocks noGrp="1"/>
          </p:cNvSpPr>
          <p:nvPr>
            <p:ph type="body" sz="quarter" idx="4294967295"/>
          </p:nvPr>
        </p:nvSpPr>
        <p:spPr>
          <a:xfrm>
            <a:off x="253790" y="152845"/>
            <a:ext cx="7862888" cy="276999"/>
          </a:xfrm>
        </p:spPr>
        <p:txBody>
          <a:bodyPr/>
          <a:lstStyle/>
          <a:p>
            <a:pPr>
              <a:defRPr/>
            </a:pPr>
            <a:r>
              <a:rPr lang="en-US" b="1" dirty="0">
                <a:solidFill>
                  <a:schemeClr val="tx1">
                    <a:lumMod val="95000"/>
                    <a:lumOff val="5000"/>
                  </a:schemeClr>
                </a:solidFill>
                <a:latin typeface="Arial" panose="020B0604020202020204" pitchFamily="34" charset="0"/>
                <a:cs typeface="Arial" panose="020B0604020202020204" pitchFamily="34" charset="0"/>
              </a:rPr>
              <a:t>Water Soluble Potassium Nitrate (13-0-45)</a:t>
            </a:r>
            <a:endParaRPr lang="en-IN"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5307450A-9B8C-49D6-A8CE-8406A077DBBB}"/>
              </a:ext>
            </a:extLst>
          </p:cNvPr>
          <p:cNvSpPr/>
          <p:nvPr/>
        </p:nvSpPr>
        <p:spPr>
          <a:xfrm>
            <a:off x="580224" y="720268"/>
            <a:ext cx="1308100" cy="50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Nitrate Solution</a:t>
            </a:r>
            <a:endParaRPr lang="en-IN" sz="1200" dirty="0"/>
          </a:p>
        </p:txBody>
      </p:sp>
      <p:sp>
        <p:nvSpPr>
          <p:cNvPr id="6" name="Rectangle: Rounded Corners 5">
            <a:extLst>
              <a:ext uri="{FF2B5EF4-FFF2-40B4-BE49-F238E27FC236}">
                <a16:creationId xmlns:a16="http://schemas.microsoft.com/office/drawing/2014/main" id="{70005F33-4ACD-49E0-9424-CD79D7BC8164}"/>
              </a:ext>
            </a:extLst>
          </p:cNvPr>
          <p:cNvSpPr/>
          <p:nvPr/>
        </p:nvSpPr>
        <p:spPr>
          <a:xfrm>
            <a:off x="585341" y="1482268"/>
            <a:ext cx="1308100" cy="50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Potassium Chloride</a:t>
            </a:r>
            <a:endParaRPr lang="en-IN" sz="1200" dirty="0"/>
          </a:p>
        </p:txBody>
      </p:sp>
      <p:cxnSp>
        <p:nvCxnSpPr>
          <p:cNvPr id="7" name="Straight Arrow Connector 6">
            <a:extLst>
              <a:ext uri="{FF2B5EF4-FFF2-40B4-BE49-F238E27FC236}">
                <a16:creationId xmlns:a16="http://schemas.microsoft.com/office/drawing/2014/main" id="{3DA93DD2-1D96-4C84-A2BE-C35E9608B28D}"/>
              </a:ext>
            </a:extLst>
          </p:cNvPr>
          <p:cNvCxnSpPr>
            <a:cxnSpLocks/>
            <a:endCxn id="9" idx="1"/>
          </p:cNvCxnSpPr>
          <p:nvPr/>
        </p:nvCxnSpPr>
        <p:spPr>
          <a:xfrm>
            <a:off x="1917430" y="1701815"/>
            <a:ext cx="5778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FCCE414-1BB5-433B-9428-5DFED2922AB0}"/>
              </a:ext>
            </a:extLst>
          </p:cNvPr>
          <p:cNvCxnSpPr>
            <a:cxnSpLocks/>
            <a:stCxn id="5" idx="3"/>
          </p:cNvCxnSpPr>
          <p:nvPr/>
        </p:nvCxnSpPr>
        <p:spPr>
          <a:xfrm>
            <a:off x="1888324" y="974268"/>
            <a:ext cx="13234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CF864257-6725-4117-8EE1-DE9AA0D743B4}"/>
              </a:ext>
            </a:extLst>
          </p:cNvPr>
          <p:cNvSpPr/>
          <p:nvPr/>
        </p:nvSpPr>
        <p:spPr>
          <a:xfrm>
            <a:off x="2495279" y="1447815"/>
            <a:ext cx="1308100" cy="50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Mixer at 96°C</a:t>
            </a:r>
            <a:endParaRPr lang="en-IN" sz="1200" dirty="0"/>
          </a:p>
        </p:txBody>
      </p:sp>
      <p:sp>
        <p:nvSpPr>
          <p:cNvPr id="10" name="Rectangle: Rounded Corners 9">
            <a:extLst>
              <a:ext uri="{FF2B5EF4-FFF2-40B4-BE49-F238E27FC236}">
                <a16:creationId xmlns:a16="http://schemas.microsoft.com/office/drawing/2014/main" id="{75452764-5CFB-48E9-B5EF-368FE8807508}"/>
              </a:ext>
            </a:extLst>
          </p:cNvPr>
          <p:cNvSpPr/>
          <p:nvPr/>
        </p:nvSpPr>
        <p:spPr>
          <a:xfrm>
            <a:off x="6529245" y="1447814"/>
            <a:ext cx="1308100" cy="5291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Crystallizer</a:t>
            </a:r>
            <a:endParaRPr lang="en-IN" sz="1200" dirty="0"/>
          </a:p>
        </p:txBody>
      </p:sp>
      <p:cxnSp>
        <p:nvCxnSpPr>
          <p:cNvPr id="12" name="Straight Arrow Connector 11">
            <a:extLst>
              <a:ext uri="{FF2B5EF4-FFF2-40B4-BE49-F238E27FC236}">
                <a16:creationId xmlns:a16="http://schemas.microsoft.com/office/drawing/2014/main" id="{25DD5D5C-8D83-4492-8386-435082E46BBF}"/>
              </a:ext>
            </a:extLst>
          </p:cNvPr>
          <p:cNvCxnSpPr>
            <a:cxnSpLocks/>
          </p:cNvCxnSpPr>
          <p:nvPr/>
        </p:nvCxnSpPr>
        <p:spPr>
          <a:xfrm>
            <a:off x="3211775" y="974268"/>
            <a:ext cx="0" cy="455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F28FABC7-8712-457C-94A8-64ACA331FEC8}"/>
              </a:ext>
            </a:extLst>
          </p:cNvPr>
          <p:cNvSpPr/>
          <p:nvPr/>
        </p:nvSpPr>
        <p:spPr>
          <a:xfrm>
            <a:off x="4485401" y="1447814"/>
            <a:ext cx="1625172" cy="5291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High-temperature filtration of impurities</a:t>
            </a:r>
            <a:endParaRPr lang="en-IN" sz="1200" dirty="0"/>
          </a:p>
        </p:txBody>
      </p:sp>
      <p:cxnSp>
        <p:nvCxnSpPr>
          <p:cNvPr id="18" name="Straight Arrow Connector 17">
            <a:extLst>
              <a:ext uri="{FF2B5EF4-FFF2-40B4-BE49-F238E27FC236}">
                <a16:creationId xmlns:a16="http://schemas.microsoft.com/office/drawing/2014/main" id="{3C401634-CB82-4A6D-8A09-82E274F9AA07}"/>
              </a:ext>
            </a:extLst>
          </p:cNvPr>
          <p:cNvCxnSpPr>
            <a:cxnSpLocks/>
          </p:cNvCxnSpPr>
          <p:nvPr/>
        </p:nvCxnSpPr>
        <p:spPr>
          <a:xfrm>
            <a:off x="7279237" y="1942074"/>
            <a:ext cx="0" cy="313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FCCAF0C-A810-4DD5-9421-53622BD25DF9}"/>
              </a:ext>
            </a:extLst>
          </p:cNvPr>
          <p:cNvCxnSpPr>
            <a:cxnSpLocks/>
          </p:cNvCxnSpPr>
          <p:nvPr/>
        </p:nvCxnSpPr>
        <p:spPr>
          <a:xfrm flipV="1">
            <a:off x="3803379" y="1659420"/>
            <a:ext cx="672070" cy="2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47D516CD-8D26-44C2-A706-BD0D0E3D4F38}"/>
              </a:ext>
            </a:extLst>
          </p:cNvPr>
          <p:cNvSpPr/>
          <p:nvPr/>
        </p:nvSpPr>
        <p:spPr>
          <a:xfrm>
            <a:off x="4519876" y="752084"/>
            <a:ext cx="1590698" cy="4669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Solid Impurities</a:t>
            </a:r>
            <a:endParaRPr lang="en-IN" sz="1200" dirty="0"/>
          </a:p>
        </p:txBody>
      </p:sp>
      <p:sp>
        <p:nvSpPr>
          <p:cNvPr id="32" name="Rectangle: Rounded Corners 31">
            <a:extLst>
              <a:ext uri="{FF2B5EF4-FFF2-40B4-BE49-F238E27FC236}">
                <a16:creationId xmlns:a16="http://schemas.microsoft.com/office/drawing/2014/main" id="{6AD65355-A8D1-4B0C-A796-D516CF0BA346}"/>
              </a:ext>
            </a:extLst>
          </p:cNvPr>
          <p:cNvSpPr/>
          <p:nvPr/>
        </p:nvSpPr>
        <p:spPr>
          <a:xfrm>
            <a:off x="6727929" y="2255226"/>
            <a:ext cx="1049100" cy="5080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Filtration</a:t>
            </a:r>
            <a:endParaRPr lang="en-IN" sz="1200" dirty="0"/>
          </a:p>
        </p:txBody>
      </p:sp>
      <p:sp>
        <p:nvSpPr>
          <p:cNvPr id="34" name="Rectangle: Rounded Corners 33">
            <a:extLst>
              <a:ext uri="{FF2B5EF4-FFF2-40B4-BE49-F238E27FC236}">
                <a16:creationId xmlns:a16="http://schemas.microsoft.com/office/drawing/2014/main" id="{1E198100-77C1-4908-9A29-1DD72BB81A20}"/>
              </a:ext>
            </a:extLst>
          </p:cNvPr>
          <p:cNvSpPr/>
          <p:nvPr/>
        </p:nvSpPr>
        <p:spPr>
          <a:xfrm>
            <a:off x="1919682" y="3955241"/>
            <a:ext cx="1417765" cy="58938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Potassium Nitrate</a:t>
            </a:r>
          </a:p>
          <a:p>
            <a:pPr algn="ctr"/>
            <a:r>
              <a:rPr lang="en-US" sz="1200" dirty="0"/>
              <a:t>(Dry Product)</a:t>
            </a:r>
            <a:endParaRPr lang="en-IN" sz="1200" dirty="0"/>
          </a:p>
        </p:txBody>
      </p:sp>
      <p:sp>
        <p:nvSpPr>
          <p:cNvPr id="39" name="Rectangle: Folded Corner 38">
            <a:extLst>
              <a:ext uri="{FF2B5EF4-FFF2-40B4-BE49-F238E27FC236}">
                <a16:creationId xmlns:a16="http://schemas.microsoft.com/office/drawing/2014/main" id="{15180399-0CDC-4534-9471-1C3B5BE28F3A}"/>
              </a:ext>
            </a:extLst>
          </p:cNvPr>
          <p:cNvSpPr/>
          <p:nvPr/>
        </p:nvSpPr>
        <p:spPr>
          <a:xfrm>
            <a:off x="294065" y="5376170"/>
            <a:ext cx="8507892" cy="1216680"/>
          </a:xfrm>
          <a:prstGeom prst="foldedCorner">
            <a:avLst>
              <a:gd name="adj" fmla="val 7256"/>
            </a:avLst>
          </a:prstGeom>
          <a:solidFill>
            <a:schemeClr val="accent1">
              <a:lumMod val="40000"/>
              <a:lumOff val="60000"/>
            </a:schemeClr>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just">
              <a:lnSpc>
                <a:spcPct val="150000"/>
              </a:lnSpc>
              <a:buFont typeface="Arial" panose="020B0604020202020204" pitchFamily="34" charset="0"/>
              <a:buChar char="•"/>
              <a:defRPr/>
            </a:pPr>
            <a:r>
              <a:rPr lang="en-IN" sz="1000" dirty="0">
                <a:solidFill>
                  <a:prstClr val="black"/>
                </a:solidFill>
                <a:latin typeface="Verdana" panose="020B0604030504040204" pitchFamily="34" charset="0"/>
                <a:ea typeface="Verdana" panose="020B0604030504040204" pitchFamily="34" charset="0"/>
                <a:cs typeface="Verdana" panose="020B0604030504040204" pitchFamily="34" charset="0"/>
              </a:rPr>
              <a:t>Potassium nitrate fertiliser (also known as nitrate of potash or NOP) is commonly made by reacting potassium chloride (KCl) with a nitrate source. Nitrate can be obtained from sodium nitrate, nitric acid, or ammonium nitrate, depending on the goals and resources available. Regardless of the manufacturing method, the KNO3 produced is similar. Potassium nitrate is often offered as a crystalline, water-soluble material for dissolving and applying with water, or as a prilled form for soil application. Saltpeter is the traditional name for this substance.</a:t>
            </a:r>
          </a:p>
        </p:txBody>
      </p:sp>
      <p:cxnSp>
        <p:nvCxnSpPr>
          <p:cNvPr id="29" name="Straight Arrow Connector 28">
            <a:extLst>
              <a:ext uri="{FF2B5EF4-FFF2-40B4-BE49-F238E27FC236}">
                <a16:creationId xmlns:a16="http://schemas.microsoft.com/office/drawing/2014/main" id="{C5A199E4-755F-496A-BD48-C0DF8010692C}"/>
              </a:ext>
            </a:extLst>
          </p:cNvPr>
          <p:cNvCxnSpPr>
            <a:cxnSpLocks/>
          </p:cNvCxnSpPr>
          <p:nvPr/>
        </p:nvCxnSpPr>
        <p:spPr>
          <a:xfrm flipV="1">
            <a:off x="5319240" y="1228268"/>
            <a:ext cx="0" cy="201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D3AAF5F-F4C4-47F8-8514-4AFE4CE7F075}"/>
              </a:ext>
            </a:extLst>
          </p:cNvPr>
          <p:cNvCxnSpPr>
            <a:cxnSpLocks/>
          </p:cNvCxnSpPr>
          <p:nvPr/>
        </p:nvCxnSpPr>
        <p:spPr>
          <a:xfrm>
            <a:off x="6120525" y="1658769"/>
            <a:ext cx="4209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F1179E1B-6E3B-4944-BC25-97A9798C4925}"/>
              </a:ext>
            </a:extLst>
          </p:cNvPr>
          <p:cNvSpPr/>
          <p:nvPr/>
        </p:nvSpPr>
        <p:spPr>
          <a:xfrm>
            <a:off x="4185237" y="3003868"/>
            <a:ext cx="1308100" cy="570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Washing of Potassium Nitrate</a:t>
            </a:r>
            <a:endParaRPr lang="en-IN" sz="1200" dirty="0"/>
          </a:p>
        </p:txBody>
      </p:sp>
      <p:cxnSp>
        <p:nvCxnSpPr>
          <p:cNvPr id="45" name="Straight Arrow Connector 44">
            <a:extLst>
              <a:ext uri="{FF2B5EF4-FFF2-40B4-BE49-F238E27FC236}">
                <a16:creationId xmlns:a16="http://schemas.microsoft.com/office/drawing/2014/main" id="{E149DC3B-9C75-4E64-A946-C57CE3D324D2}"/>
              </a:ext>
            </a:extLst>
          </p:cNvPr>
          <p:cNvCxnSpPr>
            <a:cxnSpLocks/>
          </p:cNvCxnSpPr>
          <p:nvPr/>
        </p:nvCxnSpPr>
        <p:spPr>
          <a:xfrm>
            <a:off x="6857206" y="2763227"/>
            <a:ext cx="0" cy="285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Rounded Corners 50">
            <a:extLst>
              <a:ext uri="{FF2B5EF4-FFF2-40B4-BE49-F238E27FC236}">
                <a16:creationId xmlns:a16="http://schemas.microsoft.com/office/drawing/2014/main" id="{36845782-A598-494B-AD87-BF11FFD0CB44}"/>
              </a:ext>
            </a:extLst>
          </p:cNvPr>
          <p:cNvSpPr/>
          <p:nvPr/>
        </p:nvSpPr>
        <p:spPr>
          <a:xfrm>
            <a:off x="6004695" y="3041468"/>
            <a:ext cx="1049100" cy="5080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Potassium Nitrate</a:t>
            </a:r>
            <a:endParaRPr lang="en-IN" sz="1200" dirty="0"/>
          </a:p>
        </p:txBody>
      </p:sp>
      <p:cxnSp>
        <p:nvCxnSpPr>
          <p:cNvPr id="52" name="Straight Arrow Connector 51">
            <a:extLst>
              <a:ext uri="{FF2B5EF4-FFF2-40B4-BE49-F238E27FC236}">
                <a16:creationId xmlns:a16="http://schemas.microsoft.com/office/drawing/2014/main" id="{1C2D7FC7-1799-4F00-A019-8623E88C0BD7}"/>
              </a:ext>
            </a:extLst>
          </p:cNvPr>
          <p:cNvCxnSpPr>
            <a:cxnSpLocks/>
            <a:stCxn id="51" idx="1"/>
            <a:endCxn id="44" idx="3"/>
          </p:cNvCxnSpPr>
          <p:nvPr/>
        </p:nvCxnSpPr>
        <p:spPr>
          <a:xfrm flipH="1" flipV="1">
            <a:off x="5493337" y="3288938"/>
            <a:ext cx="511358" cy="6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195E3EC-898F-4F91-90EA-DBC2B3691380}"/>
              </a:ext>
            </a:extLst>
          </p:cNvPr>
          <p:cNvCxnSpPr>
            <a:cxnSpLocks/>
          </p:cNvCxnSpPr>
          <p:nvPr/>
        </p:nvCxnSpPr>
        <p:spPr>
          <a:xfrm flipH="1">
            <a:off x="3149329" y="3332493"/>
            <a:ext cx="9900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E1629B4-A9BC-48AE-8095-1978CB5E982E}"/>
              </a:ext>
            </a:extLst>
          </p:cNvPr>
          <p:cNvCxnSpPr>
            <a:cxnSpLocks/>
          </p:cNvCxnSpPr>
          <p:nvPr/>
        </p:nvCxnSpPr>
        <p:spPr>
          <a:xfrm flipV="1">
            <a:off x="3149329" y="1955815"/>
            <a:ext cx="0" cy="1339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1F2358B-474B-4C41-9BAB-390787A22709}"/>
              </a:ext>
            </a:extLst>
          </p:cNvPr>
          <p:cNvCxnSpPr>
            <a:cxnSpLocks/>
          </p:cNvCxnSpPr>
          <p:nvPr/>
        </p:nvCxnSpPr>
        <p:spPr>
          <a:xfrm>
            <a:off x="7656720" y="2763227"/>
            <a:ext cx="0" cy="285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Rounded Corners 69">
            <a:extLst>
              <a:ext uri="{FF2B5EF4-FFF2-40B4-BE49-F238E27FC236}">
                <a16:creationId xmlns:a16="http://schemas.microsoft.com/office/drawing/2014/main" id="{CD231403-A94C-4E67-937E-F8F8CEAAAA3F}"/>
              </a:ext>
            </a:extLst>
          </p:cNvPr>
          <p:cNvSpPr/>
          <p:nvPr/>
        </p:nvSpPr>
        <p:spPr>
          <a:xfrm>
            <a:off x="7346811" y="3039820"/>
            <a:ext cx="1049100" cy="5080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Mother Liquor</a:t>
            </a:r>
          </a:p>
        </p:txBody>
      </p:sp>
      <p:cxnSp>
        <p:nvCxnSpPr>
          <p:cNvPr id="71" name="Straight Arrow Connector 70">
            <a:extLst>
              <a:ext uri="{FF2B5EF4-FFF2-40B4-BE49-F238E27FC236}">
                <a16:creationId xmlns:a16="http://schemas.microsoft.com/office/drawing/2014/main" id="{8CE3FC1C-33F3-4376-9556-A37FE289CE4C}"/>
              </a:ext>
            </a:extLst>
          </p:cNvPr>
          <p:cNvCxnSpPr>
            <a:cxnSpLocks/>
          </p:cNvCxnSpPr>
          <p:nvPr/>
        </p:nvCxnSpPr>
        <p:spPr>
          <a:xfrm>
            <a:off x="4839287" y="3606575"/>
            <a:ext cx="0" cy="313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Rectangle: Rounded Corners 71">
            <a:extLst>
              <a:ext uri="{FF2B5EF4-FFF2-40B4-BE49-F238E27FC236}">
                <a16:creationId xmlns:a16="http://schemas.microsoft.com/office/drawing/2014/main" id="{CDEA8A6B-4A82-498A-AB10-F10F831BF60C}"/>
              </a:ext>
            </a:extLst>
          </p:cNvPr>
          <p:cNvSpPr/>
          <p:nvPr/>
        </p:nvSpPr>
        <p:spPr>
          <a:xfrm>
            <a:off x="4185234" y="3910021"/>
            <a:ext cx="1308100" cy="567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Drying of Potassium Nitrate</a:t>
            </a:r>
          </a:p>
        </p:txBody>
      </p:sp>
      <p:cxnSp>
        <p:nvCxnSpPr>
          <p:cNvPr id="73" name="Straight Arrow Connector 72">
            <a:extLst>
              <a:ext uri="{FF2B5EF4-FFF2-40B4-BE49-F238E27FC236}">
                <a16:creationId xmlns:a16="http://schemas.microsoft.com/office/drawing/2014/main" id="{0E524911-5A27-424D-BE95-982FA336647A}"/>
              </a:ext>
            </a:extLst>
          </p:cNvPr>
          <p:cNvCxnSpPr>
            <a:cxnSpLocks/>
            <a:stCxn id="72" idx="1"/>
          </p:cNvCxnSpPr>
          <p:nvPr/>
        </p:nvCxnSpPr>
        <p:spPr>
          <a:xfrm flipH="1" flipV="1">
            <a:off x="3317249" y="4187448"/>
            <a:ext cx="867985" cy="6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1E752A27-AAE0-489A-8597-89E839792256}"/>
              </a:ext>
            </a:extLst>
          </p:cNvPr>
          <p:cNvCxnSpPr>
            <a:cxnSpLocks/>
          </p:cNvCxnSpPr>
          <p:nvPr/>
        </p:nvCxnSpPr>
        <p:spPr>
          <a:xfrm>
            <a:off x="3914714" y="4249935"/>
            <a:ext cx="0" cy="428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45296C3-0AA2-42AE-824A-B56894F2DA6D}"/>
              </a:ext>
            </a:extLst>
          </p:cNvPr>
          <p:cNvCxnSpPr>
            <a:cxnSpLocks/>
          </p:cNvCxnSpPr>
          <p:nvPr/>
        </p:nvCxnSpPr>
        <p:spPr>
          <a:xfrm>
            <a:off x="7632479" y="3547821"/>
            <a:ext cx="0" cy="313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Rectangle: Rounded Corners 77">
            <a:extLst>
              <a:ext uri="{FF2B5EF4-FFF2-40B4-BE49-F238E27FC236}">
                <a16:creationId xmlns:a16="http://schemas.microsoft.com/office/drawing/2014/main" id="{0B18947A-0E54-425F-ACA2-235D65F6FB36}"/>
              </a:ext>
            </a:extLst>
          </p:cNvPr>
          <p:cNvSpPr/>
          <p:nvPr/>
        </p:nvSpPr>
        <p:spPr>
          <a:xfrm>
            <a:off x="3239184" y="4719385"/>
            <a:ext cx="1308100" cy="567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Water vapor</a:t>
            </a:r>
          </a:p>
        </p:txBody>
      </p:sp>
      <p:sp>
        <p:nvSpPr>
          <p:cNvPr id="79" name="Rectangle: Rounded Corners 78">
            <a:extLst>
              <a:ext uri="{FF2B5EF4-FFF2-40B4-BE49-F238E27FC236}">
                <a16:creationId xmlns:a16="http://schemas.microsoft.com/office/drawing/2014/main" id="{82727201-A7BF-49D6-B800-56F530A09278}"/>
              </a:ext>
            </a:extLst>
          </p:cNvPr>
          <p:cNvSpPr/>
          <p:nvPr/>
        </p:nvSpPr>
        <p:spPr>
          <a:xfrm>
            <a:off x="7346811" y="3891678"/>
            <a:ext cx="1049099" cy="567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Evaporator of mother liquor</a:t>
            </a:r>
          </a:p>
        </p:txBody>
      </p:sp>
      <p:sp>
        <p:nvSpPr>
          <p:cNvPr id="80" name="Rectangle: Rounded Corners 79">
            <a:extLst>
              <a:ext uri="{FF2B5EF4-FFF2-40B4-BE49-F238E27FC236}">
                <a16:creationId xmlns:a16="http://schemas.microsoft.com/office/drawing/2014/main" id="{4070C604-07F4-4D40-AE92-24DF291C894F}"/>
              </a:ext>
            </a:extLst>
          </p:cNvPr>
          <p:cNvSpPr/>
          <p:nvPr/>
        </p:nvSpPr>
        <p:spPr>
          <a:xfrm>
            <a:off x="7312795" y="4695600"/>
            <a:ext cx="1049099" cy="567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Condenser</a:t>
            </a:r>
          </a:p>
        </p:txBody>
      </p:sp>
      <p:cxnSp>
        <p:nvCxnSpPr>
          <p:cNvPr id="81" name="Straight Arrow Connector 80">
            <a:extLst>
              <a:ext uri="{FF2B5EF4-FFF2-40B4-BE49-F238E27FC236}">
                <a16:creationId xmlns:a16="http://schemas.microsoft.com/office/drawing/2014/main" id="{D81966E9-81C3-48D4-AF41-191B69CDE99E}"/>
              </a:ext>
            </a:extLst>
          </p:cNvPr>
          <p:cNvCxnSpPr>
            <a:cxnSpLocks/>
          </p:cNvCxnSpPr>
          <p:nvPr/>
        </p:nvCxnSpPr>
        <p:spPr>
          <a:xfrm>
            <a:off x="7656720" y="4388054"/>
            <a:ext cx="0" cy="313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2546DD05-8CF4-4F35-A63B-47E0F248BC8C}"/>
              </a:ext>
            </a:extLst>
          </p:cNvPr>
          <p:cNvCxnSpPr>
            <a:cxnSpLocks/>
            <a:endCxn id="84" idx="3"/>
          </p:cNvCxnSpPr>
          <p:nvPr/>
        </p:nvCxnSpPr>
        <p:spPr>
          <a:xfrm flipH="1" flipV="1">
            <a:off x="6857205" y="5013964"/>
            <a:ext cx="495043" cy="6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Rounded Corners 83">
            <a:extLst>
              <a:ext uri="{FF2B5EF4-FFF2-40B4-BE49-F238E27FC236}">
                <a16:creationId xmlns:a16="http://schemas.microsoft.com/office/drawing/2014/main" id="{820AD181-C192-4EEA-B2F7-1D714D95DA43}"/>
              </a:ext>
            </a:extLst>
          </p:cNvPr>
          <p:cNvSpPr/>
          <p:nvPr/>
        </p:nvSpPr>
        <p:spPr>
          <a:xfrm>
            <a:off x="6004694" y="4730005"/>
            <a:ext cx="852511" cy="567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Cooler</a:t>
            </a:r>
          </a:p>
        </p:txBody>
      </p:sp>
      <p:cxnSp>
        <p:nvCxnSpPr>
          <p:cNvPr id="88" name="Straight Arrow Connector 87">
            <a:extLst>
              <a:ext uri="{FF2B5EF4-FFF2-40B4-BE49-F238E27FC236}">
                <a16:creationId xmlns:a16="http://schemas.microsoft.com/office/drawing/2014/main" id="{CC184601-7556-4264-AD44-055D915DDFCD}"/>
              </a:ext>
            </a:extLst>
          </p:cNvPr>
          <p:cNvCxnSpPr>
            <a:cxnSpLocks/>
          </p:cNvCxnSpPr>
          <p:nvPr/>
        </p:nvCxnSpPr>
        <p:spPr>
          <a:xfrm flipH="1" flipV="1">
            <a:off x="5493334" y="3606575"/>
            <a:ext cx="1031731" cy="1134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Slide Number Placeholder 7">
            <a:extLst>
              <a:ext uri="{FF2B5EF4-FFF2-40B4-BE49-F238E27FC236}">
                <a16:creationId xmlns:a16="http://schemas.microsoft.com/office/drawing/2014/main" id="{6EC9EA68-9C33-4244-A8B0-01B062C38509}"/>
              </a:ext>
            </a:extLst>
          </p:cNvPr>
          <p:cNvSpPr txBox="1">
            <a:spLocks/>
          </p:cNvSpPr>
          <p:nvPr/>
        </p:nvSpPr>
        <p:spPr>
          <a:xfrm>
            <a:off x="8679484" y="6581367"/>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33</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32361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3977FA2-2584-483B-BEA5-C4C09F2B1DB2}"/>
              </a:ext>
            </a:extLst>
          </p:cNvPr>
          <p:cNvSpPr/>
          <p:nvPr/>
        </p:nvSpPr>
        <p:spPr>
          <a:xfrm>
            <a:off x="292949" y="1081538"/>
            <a:ext cx="6007101" cy="46166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Market Dynamics</a:t>
            </a:r>
          </a:p>
        </p:txBody>
      </p:sp>
      <p:cxnSp>
        <p:nvCxnSpPr>
          <p:cNvPr id="11" name="Straight Connector 10">
            <a:extLst>
              <a:ext uri="{FF2B5EF4-FFF2-40B4-BE49-F238E27FC236}">
                <a16:creationId xmlns:a16="http://schemas.microsoft.com/office/drawing/2014/main" id="{E46E7EE7-1768-4614-9001-7E82684FA105}"/>
              </a:ext>
            </a:extLst>
          </p:cNvPr>
          <p:cNvCxnSpPr/>
          <p:nvPr/>
        </p:nvCxnSpPr>
        <p:spPr>
          <a:xfrm>
            <a:off x="0" y="4191000"/>
            <a:ext cx="30708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A7AA16-C025-4673-A9A9-D4A803D907FA}"/>
              </a:ext>
            </a:extLst>
          </p:cNvPr>
          <p:cNvCxnSpPr/>
          <p:nvPr/>
        </p:nvCxnSpPr>
        <p:spPr>
          <a:xfrm>
            <a:off x="0" y="4395978"/>
            <a:ext cx="30708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1E3F824-2743-43B8-AB46-776988FBFED4}"/>
              </a:ext>
            </a:extLst>
          </p:cNvPr>
          <p:cNvCxnSpPr/>
          <p:nvPr/>
        </p:nvCxnSpPr>
        <p:spPr>
          <a:xfrm>
            <a:off x="0" y="4609338"/>
            <a:ext cx="30708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Picture 2">
            <a:extLst>
              <a:ext uri="{FF2B5EF4-FFF2-40B4-BE49-F238E27FC236}">
                <a16:creationId xmlns:a16="http://schemas.microsoft.com/office/drawing/2014/main" id="{A905C06B-6E5F-438F-9AF1-632C87CA006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070860" y="1899141"/>
            <a:ext cx="6073140" cy="3979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992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BA87E88-DD43-49EB-B548-84221F772513}"/>
              </a:ext>
            </a:extLst>
          </p:cNvPr>
          <p:cNvSpPr>
            <a:spLocks noGrp="1"/>
          </p:cNvSpPr>
          <p:nvPr>
            <p:ph type="body" sz="quarter" idx="4294967295"/>
          </p:nvPr>
        </p:nvSpPr>
        <p:spPr>
          <a:xfrm>
            <a:off x="75978" y="129052"/>
            <a:ext cx="7862888" cy="457200"/>
          </a:xfrm>
        </p:spPr>
        <p:txBody>
          <a:bodyPr>
            <a:normAutofit/>
          </a:bodyPr>
          <a:lstStyle/>
          <a:p>
            <a:pPr>
              <a:lnSpc>
                <a:spcPct val="100000"/>
              </a:lnSpc>
              <a:defRPr/>
            </a:pPr>
            <a:r>
              <a:rPr lang="en-US" b="1" dirty="0">
                <a:solidFill>
                  <a:schemeClr val="tx1">
                    <a:lumMod val="95000"/>
                    <a:lumOff val="5000"/>
                  </a:schemeClr>
                </a:solidFill>
                <a:latin typeface="Arial" panose="020B0604020202020204" pitchFamily="34" charset="0"/>
                <a:cs typeface="Arial" panose="020B0604020202020204" pitchFamily="34" charset="0"/>
              </a:rPr>
              <a:t>Market Drivers  </a:t>
            </a:r>
          </a:p>
        </p:txBody>
      </p:sp>
      <p:sp>
        <p:nvSpPr>
          <p:cNvPr id="42" name="Subtitle 2">
            <a:extLst>
              <a:ext uri="{FF2B5EF4-FFF2-40B4-BE49-F238E27FC236}">
                <a16:creationId xmlns:a16="http://schemas.microsoft.com/office/drawing/2014/main" id="{1BB0E915-4850-46A3-BE37-833BE7B32239}"/>
              </a:ext>
            </a:extLst>
          </p:cNvPr>
          <p:cNvSpPr>
            <a:spLocks noGrp="1"/>
          </p:cNvSpPr>
          <p:nvPr>
            <p:ph type="subTitle" idx="4294967295"/>
          </p:nvPr>
        </p:nvSpPr>
        <p:spPr>
          <a:xfrm>
            <a:off x="3800141" y="993655"/>
            <a:ext cx="5102044" cy="5670550"/>
          </a:xfrm>
        </p:spPr>
        <p:txBody>
          <a:bodyPr>
            <a:noAutofit/>
          </a:bodyPr>
          <a:lstStyle/>
          <a:p>
            <a:pPr marL="171450" indent="-171450" algn="just">
              <a:lnSpc>
                <a:spcPct val="150000"/>
              </a:lnSpc>
              <a:buFont typeface="Arial" panose="020B0604020202020204" pitchFamily="34" charset="0"/>
              <a:buChar char="•"/>
            </a:pPr>
            <a:r>
              <a:rPr lang="en-IN" sz="1000"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Every second, thousands of tonnes of topsoil are lost, and arable land diminishes by thousands of hectares. A billion hectares of land have been rendered useless for agriculture due to erosion itself.</a:t>
            </a:r>
          </a:p>
          <a:p>
            <a:pPr marL="171450" indent="-171450" algn="just">
              <a:lnSpc>
                <a:spcPct val="150000"/>
              </a:lnSpc>
              <a:buFont typeface="Arial" panose="020B0604020202020204" pitchFamily="34" charset="0"/>
              <a:buChar char="•"/>
            </a:pPr>
            <a:r>
              <a:rPr lang="en-IN" sz="1000"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In an industrialised society, environmental conservation is critical. Fertilizer use in agriculture can be extremely beneficial to food production,. As a result, there has been a growth in the use of water soluble fertilizers that have no or low impact on the environment and helps to reduce the nutrient deficiency.</a:t>
            </a:r>
          </a:p>
          <a:p>
            <a:pPr marL="171450" indent="-171450" algn="just">
              <a:lnSpc>
                <a:spcPct val="150000"/>
              </a:lnSpc>
              <a:buFont typeface="Arial" panose="020B0604020202020204" pitchFamily="34" charset="0"/>
              <a:buChar char="•"/>
            </a:pPr>
            <a:r>
              <a:rPr lang="en-IN" sz="1000"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Water soluble fertilizers (WSF) ensure that the precise amount of nutrients is supplied according to crop’s requirements, resulting in better yield productivity in less area.</a:t>
            </a:r>
          </a:p>
          <a:p>
            <a:pPr algn="just">
              <a:lnSpc>
                <a:spcPct val="150000"/>
              </a:lnSpc>
            </a:pPr>
            <a:endParaRPr lang="en-IN" sz="1000"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a:lnSpc>
                <a:spcPct val="150000"/>
              </a:lnSpc>
              <a:buFont typeface="Arial" panose="020B0604020202020204" pitchFamily="34" charset="0"/>
              <a:buChar char="•"/>
            </a:pPr>
            <a:r>
              <a:rPr lang="en-IN" sz="1000"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Fertigation is one of the applications of WSF. Under fertigation, fertilizers are incorporated within the irrigation water, ensuring nutrients are distributed evenly in the soil. This method increases the efficiency of fertilizers, which eventually leads to 25-50% higher yields.</a:t>
            </a:r>
          </a:p>
          <a:p>
            <a:pPr marL="171450" indent="-171450" algn="just">
              <a:lnSpc>
                <a:spcPct val="150000"/>
              </a:lnSpc>
              <a:buFont typeface="Arial" panose="020B0604020202020204" pitchFamily="34" charset="0"/>
              <a:buChar char="•"/>
            </a:pPr>
            <a:r>
              <a:rPr lang="en-IN" sz="1000"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Water saving and yield under drip-fertigation systems for some of the crops:</a:t>
            </a:r>
          </a:p>
          <a:p>
            <a:pPr marL="628650" lvl="1" indent="-171450" algn="just">
              <a:lnSpc>
                <a:spcPct val="150000"/>
              </a:lnSpc>
              <a:buFont typeface="Arial" panose="020B0604020202020204" pitchFamily="34" charset="0"/>
              <a:buChar char="•"/>
            </a:pPr>
            <a:r>
              <a:rPr lang="en-IN" sz="1000"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Banana production – About 35% of the water can be saved and yield can be increased up to 37 tons per hectare (t/ha) as compared to 26 t/ha by conventional system.</a:t>
            </a:r>
          </a:p>
          <a:p>
            <a:pPr marL="628650" lvl="1" indent="-171450" algn="just">
              <a:lnSpc>
                <a:spcPct val="150000"/>
              </a:lnSpc>
              <a:buFont typeface="Arial" panose="020B0604020202020204" pitchFamily="34" charset="0"/>
              <a:buChar char="•"/>
            </a:pPr>
            <a:r>
              <a:rPr lang="en-IN" sz="1000"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Sugarcane – About 29% of the water can be saved and yield can be increased up to 207t/ha as compared to 120 t/ha by conventional system.</a:t>
            </a:r>
          </a:p>
        </p:txBody>
      </p:sp>
      <p:sp>
        <p:nvSpPr>
          <p:cNvPr id="18" name="Block Arc 17">
            <a:extLst>
              <a:ext uri="{FF2B5EF4-FFF2-40B4-BE49-F238E27FC236}">
                <a16:creationId xmlns:a16="http://schemas.microsoft.com/office/drawing/2014/main" id="{504A348E-99A7-4DA8-ABA5-05037A215575}"/>
              </a:ext>
            </a:extLst>
          </p:cNvPr>
          <p:cNvSpPr/>
          <p:nvPr/>
        </p:nvSpPr>
        <p:spPr>
          <a:xfrm>
            <a:off x="-1539768" y="2091164"/>
            <a:ext cx="3167844" cy="3167844"/>
          </a:xfrm>
          <a:prstGeom prst="blockArc">
            <a:avLst>
              <a:gd name="adj1" fmla="val 16173961"/>
              <a:gd name="adj2" fmla="val 5453715"/>
              <a:gd name="adj3" fmla="val 1160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black"/>
              </a:solidFill>
              <a:effectLst/>
              <a:uLnTx/>
              <a:uFillTx/>
              <a:latin typeface="Calibri" panose="020F0502020204030204"/>
              <a:ea typeface="맑은 고딕" panose="020B0503020000020004" pitchFamily="34" charset="-127"/>
              <a:cs typeface="+mn-cs"/>
            </a:endParaRPr>
          </a:p>
        </p:txBody>
      </p:sp>
      <p:sp>
        <p:nvSpPr>
          <p:cNvPr id="19" name="Block Arc 18">
            <a:extLst>
              <a:ext uri="{FF2B5EF4-FFF2-40B4-BE49-F238E27FC236}">
                <a16:creationId xmlns:a16="http://schemas.microsoft.com/office/drawing/2014/main" id="{A21456FE-F3E8-4248-97AF-AA5D1D702160}"/>
              </a:ext>
            </a:extLst>
          </p:cNvPr>
          <p:cNvSpPr/>
          <p:nvPr/>
        </p:nvSpPr>
        <p:spPr>
          <a:xfrm>
            <a:off x="-1544170" y="2091164"/>
            <a:ext cx="3167844" cy="3167844"/>
          </a:xfrm>
          <a:prstGeom prst="blockArc">
            <a:avLst>
              <a:gd name="adj1" fmla="val 16173961"/>
              <a:gd name="adj2" fmla="val 5399609"/>
              <a:gd name="adj3" fmla="val 1139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Calibri" panose="020F0502020204030204"/>
              <a:ea typeface="맑은 고딕" panose="020B0503020000020004" pitchFamily="34" charset="-127"/>
              <a:cs typeface="+mn-cs"/>
            </a:endParaRPr>
          </a:p>
        </p:txBody>
      </p:sp>
      <p:sp>
        <p:nvSpPr>
          <p:cNvPr id="20" name="Block Arc 19">
            <a:extLst>
              <a:ext uri="{FF2B5EF4-FFF2-40B4-BE49-F238E27FC236}">
                <a16:creationId xmlns:a16="http://schemas.microsoft.com/office/drawing/2014/main" id="{700F7881-7B50-491A-A3A6-0C66EEDFAA6D}"/>
              </a:ext>
            </a:extLst>
          </p:cNvPr>
          <p:cNvSpPr/>
          <p:nvPr/>
        </p:nvSpPr>
        <p:spPr>
          <a:xfrm>
            <a:off x="-1539768" y="2091164"/>
            <a:ext cx="3167844" cy="3167844"/>
          </a:xfrm>
          <a:prstGeom prst="blockArc">
            <a:avLst>
              <a:gd name="adj1" fmla="val 16173961"/>
              <a:gd name="adj2" fmla="val 133878"/>
              <a:gd name="adj3" fmla="val 1154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black"/>
              </a:solidFill>
              <a:effectLst/>
              <a:uLnTx/>
              <a:uFillTx/>
              <a:latin typeface="Calibri" panose="020F0502020204030204"/>
              <a:ea typeface="맑은 고딕" panose="020B0503020000020004" pitchFamily="34" charset="-127"/>
              <a:cs typeface="+mn-cs"/>
            </a:endParaRPr>
          </a:p>
        </p:txBody>
      </p:sp>
      <p:sp>
        <p:nvSpPr>
          <p:cNvPr id="23" name="TextBox 22">
            <a:extLst>
              <a:ext uri="{FF2B5EF4-FFF2-40B4-BE49-F238E27FC236}">
                <a16:creationId xmlns:a16="http://schemas.microsoft.com/office/drawing/2014/main" id="{33841AC2-64DD-41AF-9038-3FACDBDF4A31}"/>
              </a:ext>
            </a:extLst>
          </p:cNvPr>
          <p:cNvSpPr txBox="1"/>
          <p:nvPr/>
        </p:nvSpPr>
        <p:spPr>
          <a:xfrm>
            <a:off x="920177" y="1129762"/>
            <a:ext cx="2565160" cy="553999"/>
          </a:xfrm>
          <a:prstGeom prst="rect">
            <a:avLst/>
          </a:prstGeom>
          <a:noFill/>
        </p:spPr>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Reducing Nutrient Deficiency and Increasing Yield </a:t>
            </a:r>
            <a:endPar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24" name="Oval 23">
            <a:extLst>
              <a:ext uri="{FF2B5EF4-FFF2-40B4-BE49-F238E27FC236}">
                <a16:creationId xmlns:a16="http://schemas.microsoft.com/office/drawing/2014/main" id="{8C3C22F7-D2C5-4C0B-90D1-F1900B8BEF05}"/>
              </a:ext>
            </a:extLst>
          </p:cNvPr>
          <p:cNvSpPr/>
          <p:nvPr/>
        </p:nvSpPr>
        <p:spPr>
          <a:xfrm>
            <a:off x="197973" y="1093815"/>
            <a:ext cx="537367" cy="537367"/>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mn-cs"/>
              </a:rPr>
              <a:t>1</a:t>
            </a:r>
            <a:endParaRPr kumimoji="0" lang="ko-KR" altLang="en-US" sz="180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mn-cs"/>
            </a:endParaRPr>
          </a:p>
        </p:txBody>
      </p:sp>
      <p:sp>
        <p:nvSpPr>
          <p:cNvPr id="32" name="Oval 31">
            <a:extLst>
              <a:ext uri="{FF2B5EF4-FFF2-40B4-BE49-F238E27FC236}">
                <a16:creationId xmlns:a16="http://schemas.microsoft.com/office/drawing/2014/main" id="{D905F46D-54B1-47D2-A50F-FC49498079E0}"/>
              </a:ext>
            </a:extLst>
          </p:cNvPr>
          <p:cNvSpPr/>
          <p:nvPr/>
        </p:nvSpPr>
        <p:spPr>
          <a:xfrm>
            <a:off x="201793" y="5259008"/>
            <a:ext cx="537367" cy="55399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mn-cs"/>
              </a:rPr>
              <a:t>2</a:t>
            </a:r>
            <a:endParaRPr kumimoji="0" lang="ko-KR" altLang="en-US" sz="180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mn-cs"/>
            </a:endParaRPr>
          </a:p>
        </p:txBody>
      </p:sp>
      <p:sp>
        <p:nvSpPr>
          <p:cNvPr id="2" name="Rectangle 1">
            <a:extLst>
              <a:ext uri="{FF2B5EF4-FFF2-40B4-BE49-F238E27FC236}">
                <a16:creationId xmlns:a16="http://schemas.microsoft.com/office/drawing/2014/main" id="{8FC831B1-AEBA-44F0-BBAE-F051BF90D5FD}"/>
              </a:ext>
            </a:extLst>
          </p:cNvPr>
          <p:cNvSpPr/>
          <p:nvPr/>
        </p:nvSpPr>
        <p:spPr>
          <a:xfrm>
            <a:off x="3617851" y="742811"/>
            <a:ext cx="134980" cy="2594374"/>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D62AF310-59A4-4305-BA28-0AE607B9AC8F}"/>
              </a:ext>
            </a:extLst>
          </p:cNvPr>
          <p:cNvSpPr/>
          <p:nvPr/>
        </p:nvSpPr>
        <p:spPr>
          <a:xfrm>
            <a:off x="3617851" y="3337185"/>
            <a:ext cx="134980" cy="32441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Slide Number Placeholder 7">
            <a:extLst>
              <a:ext uri="{FF2B5EF4-FFF2-40B4-BE49-F238E27FC236}">
                <a16:creationId xmlns:a16="http://schemas.microsoft.com/office/drawing/2014/main" id="{AC57C478-635B-43AB-8DEC-6A71DE73AF07}"/>
              </a:ext>
            </a:extLst>
          </p:cNvPr>
          <p:cNvSpPr txBox="1">
            <a:spLocks/>
          </p:cNvSpPr>
          <p:nvPr/>
        </p:nvSpPr>
        <p:spPr>
          <a:xfrm>
            <a:off x="8679484" y="6581367"/>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35</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05CD2B7F-B963-4FE6-BE8C-FE8423B8D559}"/>
              </a:ext>
            </a:extLst>
          </p:cNvPr>
          <p:cNvSpPr txBox="1"/>
          <p:nvPr/>
        </p:nvSpPr>
        <p:spPr>
          <a:xfrm>
            <a:off x="929243" y="5374425"/>
            <a:ext cx="2565160" cy="369332"/>
          </a:xfrm>
          <a:prstGeom prst="rect">
            <a:avLst/>
          </a:prstGeom>
          <a:noFill/>
        </p:spPr>
        <p:txBody>
          <a:bodyPr wrap="square" rtlCol="0" anchor="ctr">
            <a:spAutoFit/>
          </a:bodyPr>
          <a:lstStyle/>
          <a:p>
            <a:pPr marL="0" marR="0" lvl="0" indent="0" algn="ctr" defTabSz="444500" rtl="0" eaLnBrk="1" fontAlgn="auto" latinLnBrk="0" hangingPunct="1">
              <a:lnSpc>
                <a:spcPct val="90000"/>
              </a:lnSpc>
              <a:spcBef>
                <a:spcPct val="0"/>
              </a:spcBef>
              <a:spcAft>
                <a:spcPct val="35000"/>
              </a:spcAft>
              <a:buClrTx/>
              <a:buSzTx/>
              <a:buFontTx/>
              <a:buNone/>
              <a:tabLst/>
              <a:defRPr/>
            </a:pP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High Efficiency and Ease of Use of Water Soluble Fertilizers</a:t>
            </a:r>
          </a:p>
        </p:txBody>
      </p:sp>
    </p:spTree>
    <p:extLst>
      <p:ext uri="{BB962C8B-B14F-4D97-AF65-F5344CB8AC3E}">
        <p14:creationId xmlns:p14="http://schemas.microsoft.com/office/powerpoint/2010/main" val="19204201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BA87E88-DD43-49EB-B548-84221F772513}"/>
              </a:ext>
            </a:extLst>
          </p:cNvPr>
          <p:cNvSpPr>
            <a:spLocks noGrp="1"/>
          </p:cNvSpPr>
          <p:nvPr>
            <p:ph type="body" sz="quarter" idx="4294967295"/>
          </p:nvPr>
        </p:nvSpPr>
        <p:spPr>
          <a:xfrm>
            <a:off x="73201" y="137811"/>
            <a:ext cx="7862888" cy="457200"/>
          </a:xfrm>
        </p:spPr>
        <p:txBody>
          <a:bodyPr>
            <a:normAutofit/>
          </a:bodyPr>
          <a:lstStyle/>
          <a:p>
            <a:pPr>
              <a:lnSpc>
                <a:spcPct val="100000"/>
              </a:lnSpc>
              <a:defRPr/>
            </a:pPr>
            <a:r>
              <a:rPr lang="en-US" b="1" dirty="0">
                <a:solidFill>
                  <a:schemeClr val="tx1"/>
                </a:solidFill>
                <a:latin typeface="Arial" panose="020B0604020202020204" pitchFamily="34" charset="0"/>
                <a:cs typeface="Arial" panose="020B0604020202020204" pitchFamily="34" charset="0"/>
              </a:rPr>
              <a:t>Market Drivers  </a:t>
            </a:r>
          </a:p>
        </p:txBody>
      </p:sp>
      <p:sp>
        <p:nvSpPr>
          <p:cNvPr id="42" name="Subtitle 2">
            <a:extLst>
              <a:ext uri="{FF2B5EF4-FFF2-40B4-BE49-F238E27FC236}">
                <a16:creationId xmlns:a16="http://schemas.microsoft.com/office/drawing/2014/main" id="{1BB0E915-4850-46A3-BE37-833BE7B32239}"/>
              </a:ext>
            </a:extLst>
          </p:cNvPr>
          <p:cNvSpPr>
            <a:spLocks noGrp="1"/>
          </p:cNvSpPr>
          <p:nvPr>
            <p:ph type="subTitle" idx="4294967295"/>
          </p:nvPr>
        </p:nvSpPr>
        <p:spPr>
          <a:xfrm>
            <a:off x="3840163" y="992188"/>
            <a:ext cx="5151437" cy="5672137"/>
          </a:xfrm>
        </p:spPr>
        <p:txBody>
          <a:bodyPr>
            <a:noAutofit/>
          </a:bodyPr>
          <a:lstStyle/>
          <a:p>
            <a:pPr marL="171450" indent="-171450" algn="just">
              <a:lnSpc>
                <a:spcPct val="150000"/>
              </a:lnSpc>
              <a:buFont typeface="Arial" panose="020B0604020202020204" pitchFamily="34" charset="0"/>
              <a:buChar char="•"/>
            </a:pPr>
            <a:r>
              <a:rPr lang="en-IN" sz="1000"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WSF is usually used in micro-irrigation such as drip and sprinkler system. The government of India is encouraging farmers to adopt micro-irrigation by offering various schemes and incentives. The government has undertaken following initiatives for promoting micro-irrigation:</a:t>
            </a:r>
          </a:p>
          <a:p>
            <a:pPr marL="171450" indent="-171450" algn="just">
              <a:lnSpc>
                <a:spcPct val="150000"/>
              </a:lnSpc>
              <a:buFont typeface="Arial" panose="020B0604020202020204" pitchFamily="34" charset="0"/>
              <a:buChar char="•"/>
            </a:pPr>
            <a:endParaRPr lang="en-IN" sz="1000"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a:lnSpc>
                <a:spcPct val="150000"/>
              </a:lnSpc>
              <a:buFont typeface="Arial" panose="020B0604020202020204" pitchFamily="34" charset="0"/>
              <a:buChar char="•"/>
            </a:pPr>
            <a:r>
              <a:rPr lang="en-IN" sz="1000"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The government has proposed to Government of India created the RIDF in NABARD in 1995-96, with an initial corpus of Rs.2,000 crore. With the allocation of Rs.40,490.95 crore for 2021-22 under RIDF XXVII, the cumulative allocation has reached Rs.418410.52 crore, including Rs.18,500 crore under Bharat Nirman.</a:t>
            </a:r>
          </a:p>
          <a:p>
            <a:pPr marL="171450" indent="-171450" algn="just">
              <a:lnSpc>
                <a:spcPct val="150000"/>
              </a:lnSpc>
              <a:buFont typeface="Arial" panose="020B0604020202020204" pitchFamily="34" charset="0"/>
              <a:buChar char="•"/>
            </a:pPr>
            <a:endParaRPr lang="en-IN" sz="1000"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a:lnSpc>
                <a:spcPct val="150000"/>
              </a:lnSpc>
              <a:buFont typeface="Arial" panose="020B0604020202020204" pitchFamily="34" charset="0"/>
              <a:buChar char="•"/>
            </a:pPr>
            <a:r>
              <a:rPr lang="en-IN" sz="1000"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The data provided by the Ministry of Agriculture and Farmers Welfare to the Lok Sabha as of 3</a:t>
            </a:r>
            <a:r>
              <a:rPr lang="en-IN" sz="1000" baseline="30000"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rd</a:t>
            </a:r>
            <a:r>
              <a:rPr lang="en-IN" sz="1000"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 February 2021 shows that the net irrigated area in the country is 68,649 thousand ha. The agriculture land covered under micro-irrigation is 12,908.44 thousand ha in which drip irrigation is 6,112.05 thousand ha and sprinkler irrigation is 6,796.39 thousand ha. This means that out of total irrigated land in the country only 19 per cent is under micro-irrigation.</a:t>
            </a:r>
          </a:p>
          <a:p>
            <a:pPr marL="171450" indent="-171450" algn="just">
              <a:lnSpc>
                <a:spcPct val="150000"/>
              </a:lnSpc>
              <a:buFont typeface="Arial" panose="020B0604020202020204" pitchFamily="34" charset="0"/>
              <a:buChar char="•"/>
            </a:pPr>
            <a:endParaRPr lang="en-IN" sz="1000"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a:lnSpc>
                <a:spcPct val="150000"/>
              </a:lnSpc>
              <a:buFont typeface="Arial" panose="020B0604020202020204" pitchFamily="34" charset="0"/>
              <a:buChar char="•"/>
            </a:pPr>
            <a:r>
              <a:rPr lang="en-IN" sz="1000"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Andhra Pradesh, Karnataka, Gujarat, Maharashtra and Tamil Nadu command a share of over 75% of the coverage expansion. In order to expedite micro-irrigation coverage, the government is also planning to take help of private companies under Public Private Partnership (PPP) model.</a:t>
            </a:r>
          </a:p>
          <a:p>
            <a:pPr marL="171450" indent="-171450" algn="just">
              <a:lnSpc>
                <a:spcPct val="150000"/>
              </a:lnSpc>
              <a:buFont typeface="Arial" panose="020B0604020202020204" pitchFamily="34" charset="0"/>
              <a:buChar char="•"/>
            </a:pPr>
            <a:endParaRPr lang="en-IN" sz="1000"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a:p>
            <a:pPr algn="just">
              <a:lnSpc>
                <a:spcPts val="1500"/>
              </a:lnSpc>
            </a:pPr>
            <a:endParaRPr lang="en-IN" sz="1000" dirty="0">
              <a:latin typeface="Verdana" panose="020B0604030504040204" pitchFamily="34" charset="0"/>
              <a:ea typeface="Verdana" panose="020B0604030504040204" pitchFamily="34" charset="0"/>
              <a:cs typeface="Verdana" panose="020B0604030504040204" pitchFamily="34" charset="0"/>
            </a:endParaRPr>
          </a:p>
        </p:txBody>
      </p:sp>
      <p:sp>
        <p:nvSpPr>
          <p:cNvPr id="18" name="Block Arc 17">
            <a:extLst>
              <a:ext uri="{FF2B5EF4-FFF2-40B4-BE49-F238E27FC236}">
                <a16:creationId xmlns:a16="http://schemas.microsoft.com/office/drawing/2014/main" id="{504A348E-99A7-4DA8-ABA5-05037A215575}"/>
              </a:ext>
            </a:extLst>
          </p:cNvPr>
          <p:cNvSpPr/>
          <p:nvPr/>
        </p:nvSpPr>
        <p:spPr>
          <a:xfrm>
            <a:off x="-1539768" y="2091164"/>
            <a:ext cx="3167844" cy="3167844"/>
          </a:xfrm>
          <a:prstGeom prst="blockArc">
            <a:avLst>
              <a:gd name="adj1" fmla="val 16173961"/>
              <a:gd name="adj2" fmla="val 5453715"/>
              <a:gd name="adj3" fmla="val 1160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black"/>
              </a:solidFill>
              <a:effectLst/>
              <a:uLnTx/>
              <a:uFillTx/>
              <a:latin typeface="Calibri" panose="020F0502020204030204"/>
              <a:ea typeface="맑은 고딕" panose="020B0503020000020004" pitchFamily="34" charset="-127"/>
              <a:cs typeface="+mn-cs"/>
            </a:endParaRPr>
          </a:p>
        </p:txBody>
      </p:sp>
      <p:sp>
        <p:nvSpPr>
          <p:cNvPr id="19" name="Block Arc 18">
            <a:extLst>
              <a:ext uri="{FF2B5EF4-FFF2-40B4-BE49-F238E27FC236}">
                <a16:creationId xmlns:a16="http://schemas.microsoft.com/office/drawing/2014/main" id="{A21456FE-F3E8-4248-97AF-AA5D1D702160}"/>
              </a:ext>
            </a:extLst>
          </p:cNvPr>
          <p:cNvSpPr/>
          <p:nvPr/>
        </p:nvSpPr>
        <p:spPr>
          <a:xfrm>
            <a:off x="-1544170" y="2091164"/>
            <a:ext cx="3167844" cy="3167844"/>
          </a:xfrm>
          <a:prstGeom prst="blockArc">
            <a:avLst>
              <a:gd name="adj1" fmla="val 16173961"/>
              <a:gd name="adj2" fmla="val 5399609"/>
              <a:gd name="adj3" fmla="val 1139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Calibri" panose="020F0502020204030204"/>
              <a:ea typeface="맑은 고딕" panose="020B0503020000020004" pitchFamily="34" charset="-127"/>
              <a:cs typeface="+mn-cs"/>
            </a:endParaRPr>
          </a:p>
        </p:txBody>
      </p:sp>
      <p:sp>
        <p:nvSpPr>
          <p:cNvPr id="20" name="Block Arc 19">
            <a:extLst>
              <a:ext uri="{FF2B5EF4-FFF2-40B4-BE49-F238E27FC236}">
                <a16:creationId xmlns:a16="http://schemas.microsoft.com/office/drawing/2014/main" id="{700F7881-7B50-491A-A3A6-0C66EEDFAA6D}"/>
              </a:ext>
            </a:extLst>
          </p:cNvPr>
          <p:cNvSpPr/>
          <p:nvPr/>
        </p:nvSpPr>
        <p:spPr>
          <a:xfrm>
            <a:off x="-1539768" y="2091164"/>
            <a:ext cx="3167844" cy="3167844"/>
          </a:xfrm>
          <a:prstGeom prst="blockArc">
            <a:avLst>
              <a:gd name="adj1" fmla="val 16173961"/>
              <a:gd name="adj2" fmla="val 5500632"/>
              <a:gd name="adj3" fmla="val 12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black"/>
              </a:solidFill>
              <a:effectLst/>
              <a:uLnTx/>
              <a:uFillTx/>
              <a:latin typeface="Calibri" panose="020F0502020204030204"/>
              <a:ea typeface="맑은 고딕" panose="020B0503020000020004" pitchFamily="34" charset="-127"/>
              <a:cs typeface="+mn-cs"/>
            </a:endParaRPr>
          </a:p>
        </p:txBody>
      </p:sp>
      <p:sp>
        <p:nvSpPr>
          <p:cNvPr id="23" name="TextBox 22">
            <a:extLst>
              <a:ext uri="{FF2B5EF4-FFF2-40B4-BE49-F238E27FC236}">
                <a16:creationId xmlns:a16="http://schemas.microsoft.com/office/drawing/2014/main" id="{33841AC2-64DD-41AF-9038-3FACDBDF4A31}"/>
              </a:ext>
            </a:extLst>
          </p:cNvPr>
          <p:cNvSpPr txBox="1"/>
          <p:nvPr/>
        </p:nvSpPr>
        <p:spPr>
          <a:xfrm>
            <a:off x="924470" y="1537165"/>
            <a:ext cx="2782405" cy="553999"/>
          </a:xfrm>
          <a:prstGeom prst="rect">
            <a:avLst/>
          </a:prstGeom>
          <a:noFill/>
        </p:spPr>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Growing Emphasis on Micro-Irrigation Scheme</a:t>
            </a:r>
          </a:p>
        </p:txBody>
      </p:sp>
      <p:sp>
        <p:nvSpPr>
          <p:cNvPr id="24" name="Oval 23">
            <a:extLst>
              <a:ext uri="{FF2B5EF4-FFF2-40B4-BE49-F238E27FC236}">
                <a16:creationId xmlns:a16="http://schemas.microsoft.com/office/drawing/2014/main" id="{8C3C22F7-D2C5-4C0B-90D1-F1900B8BEF05}"/>
              </a:ext>
            </a:extLst>
          </p:cNvPr>
          <p:cNvSpPr/>
          <p:nvPr/>
        </p:nvSpPr>
        <p:spPr>
          <a:xfrm>
            <a:off x="360293" y="1466596"/>
            <a:ext cx="537367" cy="537367"/>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r>
              <a:rPr lang="en-US" altLang="ko-KR" dirty="0">
                <a:solidFill>
                  <a:prstClr val="white"/>
                </a:solidFill>
                <a:latin typeface="Calibri" panose="020F0502020204030204"/>
                <a:ea typeface="맑은 고딕" panose="020B0503020000020004" pitchFamily="34" charset="-127"/>
              </a:rPr>
              <a:t>3</a:t>
            </a:r>
            <a:endParaRPr kumimoji="0" lang="ko-KR" altLang="en-US" sz="180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mn-cs"/>
            </a:endParaRPr>
          </a:p>
        </p:txBody>
      </p:sp>
      <p:sp>
        <p:nvSpPr>
          <p:cNvPr id="2" name="Rectangle 1">
            <a:extLst>
              <a:ext uri="{FF2B5EF4-FFF2-40B4-BE49-F238E27FC236}">
                <a16:creationId xmlns:a16="http://schemas.microsoft.com/office/drawing/2014/main" id="{8FC831B1-AEBA-44F0-BBAE-F051BF90D5FD}"/>
              </a:ext>
            </a:extLst>
          </p:cNvPr>
          <p:cNvSpPr/>
          <p:nvPr/>
        </p:nvSpPr>
        <p:spPr>
          <a:xfrm>
            <a:off x="3581401" y="742811"/>
            <a:ext cx="125476" cy="5838556"/>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Slide Number Placeholder 7">
            <a:extLst>
              <a:ext uri="{FF2B5EF4-FFF2-40B4-BE49-F238E27FC236}">
                <a16:creationId xmlns:a16="http://schemas.microsoft.com/office/drawing/2014/main" id="{AC57C478-635B-43AB-8DEC-6A71DE73AF07}"/>
              </a:ext>
            </a:extLst>
          </p:cNvPr>
          <p:cNvSpPr txBox="1">
            <a:spLocks/>
          </p:cNvSpPr>
          <p:nvPr/>
        </p:nvSpPr>
        <p:spPr>
          <a:xfrm>
            <a:off x="8679484" y="6581367"/>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36</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7813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BA87E88-DD43-49EB-B548-84221F772513}"/>
              </a:ext>
            </a:extLst>
          </p:cNvPr>
          <p:cNvSpPr>
            <a:spLocks noGrp="1"/>
          </p:cNvSpPr>
          <p:nvPr>
            <p:ph type="body" sz="quarter" idx="4294967295"/>
          </p:nvPr>
        </p:nvSpPr>
        <p:spPr>
          <a:xfrm>
            <a:off x="75978" y="129052"/>
            <a:ext cx="7862888" cy="457200"/>
          </a:xfrm>
        </p:spPr>
        <p:txBody>
          <a:bodyPr>
            <a:normAutofit/>
          </a:bodyPr>
          <a:lstStyle/>
          <a:p>
            <a:pPr>
              <a:lnSpc>
                <a:spcPct val="100000"/>
              </a:lnSpc>
              <a:defRPr/>
            </a:pPr>
            <a:r>
              <a:rPr lang="en-US" b="1" dirty="0">
                <a:solidFill>
                  <a:schemeClr val="tx1">
                    <a:lumMod val="95000"/>
                    <a:lumOff val="5000"/>
                  </a:schemeClr>
                </a:solidFill>
                <a:latin typeface="Arial" panose="020B0604020202020204" pitchFamily="34" charset="0"/>
                <a:cs typeface="Arial" panose="020B0604020202020204" pitchFamily="34" charset="0"/>
              </a:rPr>
              <a:t>Market Drivers  </a:t>
            </a:r>
          </a:p>
        </p:txBody>
      </p:sp>
      <p:sp>
        <p:nvSpPr>
          <p:cNvPr id="42" name="Subtitle 2">
            <a:extLst>
              <a:ext uri="{FF2B5EF4-FFF2-40B4-BE49-F238E27FC236}">
                <a16:creationId xmlns:a16="http://schemas.microsoft.com/office/drawing/2014/main" id="{1BB0E915-4850-46A3-BE37-833BE7B32239}"/>
              </a:ext>
            </a:extLst>
          </p:cNvPr>
          <p:cNvSpPr>
            <a:spLocks noGrp="1"/>
          </p:cNvSpPr>
          <p:nvPr>
            <p:ph type="subTitle" idx="4294967295"/>
          </p:nvPr>
        </p:nvSpPr>
        <p:spPr>
          <a:xfrm>
            <a:off x="3867728" y="1093379"/>
            <a:ext cx="5191459" cy="5670550"/>
          </a:xfrm>
        </p:spPr>
        <p:txBody>
          <a:bodyPr>
            <a:noAutofit/>
          </a:bodyPr>
          <a:lstStyle/>
          <a:p>
            <a:pPr marL="171450" indent="-171450" algn="just">
              <a:lnSpc>
                <a:spcPct val="150000"/>
              </a:lnSpc>
              <a:buFont typeface="Arial" panose="020B0604020202020204" pitchFamily="34" charset="0"/>
              <a:buChar char="•"/>
            </a:pPr>
            <a:r>
              <a:rPr lang="en-IN" sz="1000"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WSFs (Water Soluble Fertilizers) are an excellent source of nutrients for indoor hydroponic vegetables. WSF fertiliser mixes, such as General Hydroponics® FloraPro®, are made from high-quality, technical-grade fertiliser salts that are dry and powdered. WSFs must first be dissolved (or solubilized) in water before being used. </a:t>
            </a:r>
          </a:p>
          <a:p>
            <a:pPr algn="just">
              <a:lnSpc>
                <a:spcPct val="150000"/>
              </a:lnSpc>
            </a:pPr>
            <a:endParaRPr lang="en-IN" sz="1000"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a:lnSpc>
                <a:spcPct val="150000"/>
              </a:lnSpc>
              <a:buFont typeface="Arial" panose="020B0604020202020204" pitchFamily="34" charset="0"/>
              <a:buChar char="•"/>
            </a:pPr>
            <a:r>
              <a:rPr lang="en-IN" sz="1000"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There has been an increase in demand for water soluble fertilisers to prevent system blockages since they dissolve entirely in the water supply with fewer pollutants and have a lower probability of deposition and blocking the water &amp; nutrient supply.</a:t>
            </a:r>
          </a:p>
          <a:p>
            <a:pPr marL="171450" indent="-171450" algn="just">
              <a:lnSpc>
                <a:spcPct val="150000"/>
              </a:lnSpc>
              <a:buFont typeface="Arial" panose="020B0604020202020204" pitchFamily="34" charset="0"/>
              <a:buChar char="•"/>
            </a:pPr>
            <a:endParaRPr lang="en-IN" sz="1000"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a:lnSpc>
                <a:spcPct val="150000"/>
              </a:lnSpc>
              <a:buFont typeface="Arial" panose="020B0604020202020204" pitchFamily="34" charset="0"/>
              <a:buChar char="•"/>
            </a:pPr>
            <a:r>
              <a:rPr lang="en-IN" sz="1000"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Drip irrigation system is universally adopted technique to efficiently use water resources. It reduces water utilization up to 70% and improves yield up to 90% with maintaining health of soil. This technique is best suited to plants grown in rows in the area of water scarcity, hilly area and in sandy soil, majorly in the western part of India. Increase in area under drip irrigation system specially in regions with water scarcity has lead to increase in demand for water soluble fertilizers as it is the perfect solution to provide nutrients to the crops without blocking systems.</a:t>
            </a:r>
          </a:p>
          <a:p>
            <a:pPr marL="171450" indent="-171450" algn="just">
              <a:lnSpc>
                <a:spcPct val="150000"/>
              </a:lnSpc>
              <a:buFont typeface="Arial" panose="020B0604020202020204" pitchFamily="34" charset="0"/>
              <a:buChar char="•"/>
            </a:pPr>
            <a:endParaRPr lang="en-IN" sz="1000"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a:lnSpc>
                <a:spcPct val="150000"/>
              </a:lnSpc>
              <a:buFont typeface="Arial" panose="020B0604020202020204" pitchFamily="34" charset="0"/>
              <a:buChar char="•"/>
            </a:pPr>
            <a:endParaRPr lang="en-IN" sz="1000"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Block Arc 17">
            <a:extLst>
              <a:ext uri="{FF2B5EF4-FFF2-40B4-BE49-F238E27FC236}">
                <a16:creationId xmlns:a16="http://schemas.microsoft.com/office/drawing/2014/main" id="{504A348E-99A7-4DA8-ABA5-05037A215575}"/>
              </a:ext>
            </a:extLst>
          </p:cNvPr>
          <p:cNvSpPr/>
          <p:nvPr/>
        </p:nvSpPr>
        <p:spPr>
          <a:xfrm>
            <a:off x="-1539768" y="2091164"/>
            <a:ext cx="3167844" cy="3167844"/>
          </a:xfrm>
          <a:prstGeom prst="blockArc">
            <a:avLst>
              <a:gd name="adj1" fmla="val 16173961"/>
              <a:gd name="adj2" fmla="val 5453715"/>
              <a:gd name="adj3" fmla="val 1160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black"/>
              </a:solidFill>
              <a:effectLst/>
              <a:uLnTx/>
              <a:uFillTx/>
              <a:latin typeface="Calibri" panose="020F0502020204030204"/>
              <a:ea typeface="맑은 고딕" panose="020B0503020000020004" pitchFamily="34" charset="-127"/>
              <a:cs typeface="+mn-cs"/>
            </a:endParaRPr>
          </a:p>
        </p:txBody>
      </p:sp>
      <p:sp>
        <p:nvSpPr>
          <p:cNvPr id="19" name="Block Arc 18">
            <a:extLst>
              <a:ext uri="{FF2B5EF4-FFF2-40B4-BE49-F238E27FC236}">
                <a16:creationId xmlns:a16="http://schemas.microsoft.com/office/drawing/2014/main" id="{A21456FE-F3E8-4248-97AF-AA5D1D702160}"/>
              </a:ext>
            </a:extLst>
          </p:cNvPr>
          <p:cNvSpPr/>
          <p:nvPr/>
        </p:nvSpPr>
        <p:spPr>
          <a:xfrm>
            <a:off x="-1583922" y="2039998"/>
            <a:ext cx="3167844" cy="3167844"/>
          </a:xfrm>
          <a:prstGeom prst="blockArc">
            <a:avLst>
              <a:gd name="adj1" fmla="val 16173961"/>
              <a:gd name="adj2" fmla="val 5399609"/>
              <a:gd name="adj3" fmla="val 1139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Calibri" panose="020F0502020204030204"/>
              <a:ea typeface="맑은 고딕" panose="020B0503020000020004" pitchFamily="34" charset="-127"/>
              <a:cs typeface="+mn-cs"/>
            </a:endParaRPr>
          </a:p>
        </p:txBody>
      </p:sp>
      <p:sp>
        <p:nvSpPr>
          <p:cNvPr id="20" name="Block Arc 19">
            <a:extLst>
              <a:ext uri="{FF2B5EF4-FFF2-40B4-BE49-F238E27FC236}">
                <a16:creationId xmlns:a16="http://schemas.microsoft.com/office/drawing/2014/main" id="{700F7881-7B50-491A-A3A6-0C66EEDFAA6D}"/>
              </a:ext>
            </a:extLst>
          </p:cNvPr>
          <p:cNvSpPr/>
          <p:nvPr/>
        </p:nvSpPr>
        <p:spPr>
          <a:xfrm>
            <a:off x="-1539768" y="2091164"/>
            <a:ext cx="3167844" cy="3167844"/>
          </a:xfrm>
          <a:prstGeom prst="blockArc">
            <a:avLst>
              <a:gd name="adj1" fmla="val 16173961"/>
              <a:gd name="adj2" fmla="val 16195227"/>
              <a:gd name="adj3" fmla="val 613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black"/>
              </a:solidFill>
              <a:effectLst/>
              <a:uLnTx/>
              <a:uFillTx/>
              <a:latin typeface="Calibri" panose="020F0502020204030204"/>
              <a:ea typeface="맑은 고딕" panose="020B0503020000020004" pitchFamily="34" charset="-127"/>
              <a:cs typeface="+mn-cs"/>
            </a:endParaRPr>
          </a:p>
        </p:txBody>
      </p:sp>
      <p:sp>
        <p:nvSpPr>
          <p:cNvPr id="32" name="Oval 31">
            <a:extLst>
              <a:ext uri="{FF2B5EF4-FFF2-40B4-BE49-F238E27FC236}">
                <a16:creationId xmlns:a16="http://schemas.microsoft.com/office/drawing/2014/main" id="{D905F46D-54B1-47D2-A50F-FC49498079E0}"/>
              </a:ext>
            </a:extLst>
          </p:cNvPr>
          <p:cNvSpPr/>
          <p:nvPr/>
        </p:nvSpPr>
        <p:spPr>
          <a:xfrm>
            <a:off x="279520" y="1206502"/>
            <a:ext cx="537367" cy="55399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mn-cs"/>
              </a:rPr>
              <a:t>4</a:t>
            </a:r>
            <a:endParaRPr kumimoji="0" lang="ko-KR" altLang="en-US" sz="180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mn-cs"/>
            </a:endParaRPr>
          </a:p>
        </p:txBody>
      </p:sp>
      <p:sp>
        <p:nvSpPr>
          <p:cNvPr id="2" name="Rectangle 1">
            <a:extLst>
              <a:ext uri="{FF2B5EF4-FFF2-40B4-BE49-F238E27FC236}">
                <a16:creationId xmlns:a16="http://schemas.microsoft.com/office/drawing/2014/main" id="{8FC831B1-AEBA-44F0-BBAE-F051BF90D5FD}"/>
              </a:ext>
            </a:extLst>
          </p:cNvPr>
          <p:cNvSpPr/>
          <p:nvPr/>
        </p:nvSpPr>
        <p:spPr>
          <a:xfrm>
            <a:off x="3617851" y="742811"/>
            <a:ext cx="134980" cy="2594374"/>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D62AF310-59A4-4305-BA28-0AE607B9AC8F}"/>
              </a:ext>
            </a:extLst>
          </p:cNvPr>
          <p:cNvSpPr/>
          <p:nvPr/>
        </p:nvSpPr>
        <p:spPr>
          <a:xfrm>
            <a:off x="3617851" y="742811"/>
            <a:ext cx="134980" cy="583855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Slide Number Placeholder 7">
            <a:extLst>
              <a:ext uri="{FF2B5EF4-FFF2-40B4-BE49-F238E27FC236}">
                <a16:creationId xmlns:a16="http://schemas.microsoft.com/office/drawing/2014/main" id="{AC57C478-635B-43AB-8DEC-6A71DE73AF07}"/>
              </a:ext>
            </a:extLst>
          </p:cNvPr>
          <p:cNvSpPr txBox="1">
            <a:spLocks/>
          </p:cNvSpPr>
          <p:nvPr/>
        </p:nvSpPr>
        <p:spPr>
          <a:xfrm>
            <a:off x="8679484" y="6581367"/>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37</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05CD2B7F-B963-4FE6-BE8C-FE8423B8D559}"/>
              </a:ext>
            </a:extLst>
          </p:cNvPr>
          <p:cNvSpPr txBox="1"/>
          <p:nvPr/>
        </p:nvSpPr>
        <p:spPr>
          <a:xfrm>
            <a:off x="816887" y="1298835"/>
            <a:ext cx="2565160" cy="369332"/>
          </a:xfrm>
          <a:prstGeom prst="rect">
            <a:avLst/>
          </a:prstGeom>
          <a:noFill/>
        </p:spPr>
        <p:txBody>
          <a:bodyPr wrap="square" rtlCol="0" anchor="ctr">
            <a:spAutoFit/>
          </a:bodyPr>
          <a:lstStyle/>
          <a:p>
            <a:pPr marL="0" marR="0" lvl="0" indent="0" algn="ctr" defTabSz="444500" rtl="0" eaLnBrk="1" fontAlgn="auto" latinLnBrk="0" hangingPunct="1">
              <a:lnSpc>
                <a:spcPct val="90000"/>
              </a:lnSpc>
              <a:spcBef>
                <a:spcPct val="0"/>
              </a:spcBef>
              <a:spcAft>
                <a:spcPct val="35000"/>
              </a:spcAft>
              <a:buClrTx/>
              <a:buSzTx/>
              <a:buFontTx/>
              <a:buNone/>
              <a:tabLst/>
              <a:defRPr/>
            </a:pP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Rising demand of Hydroponics and Drip irrigation  </a:t>
            </a:r>
            <a:endPar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427834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5E6746-044C-4CF4-ACF3-DDEEA56FAECA}"/>
              </a:ext>
            </a:extLst>
          </p:cNvPr>
          <p:cNvSpPr>
            <a:spLocks noGrp="1"/>
          </p:cNvSpPr>
          <p:nvPr>
            <p:ph type="body" sz="quarter" idx="4294967295"/>
          </p:nvPr>
        </p:nvSpPr>
        <p:spPr>
          <a:xfrm>
            <a:off x="132586" y="149830"/>
            <a:ext cx="7862888" cy="276999"/>
          </a:xfrm>
        </p:spPr>
        <p:txBody>
          <a:bodyPr/>
          <a:lstStyle/>
          <a:p>
            <a:r>
              <a:rPr lang="en-US" b="1" dirty="0">
                <a:latin typeface="Arial" panose="020B0604020202020204" pitchFamily="34" charset="0"/>
                <a:cs typeface="Arial" panose="020B0604020202020204" pitchFamily="34" charset="0"/>
              </a:rPr>
              <a:t>Challenges</a:t>
            </a:r>
            <a:endParaRPr lang="en-IN" b="1"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8499F509-D793-49CC-8FB7-66EA7DA04DD2}"/>
              </a:ext>
            </a:extLst>
          </p:cNvPr>
          <p:cNvSpPr/>
          <p:nvPr/>
        </p:nvSpPr>
        <p:spPr>
          <a:xfrm>
            <a:off x="132586" y="914400"/>
            <a:ext cx="8744129" cy="5641145"/>
          </a:xfrm>
          <a:prstGeom prst="rect">
            <a:avLst/>
          </a:prstGeom>
          <a:solidFill>
            <a:schemeClr val="tx2">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0" indent="-171450" algn="just" defTabSz="444500">
              <a:lnSpc>
                <a:spcPct val="150000"/>
              </a:lnSpc>
              <a:spcBef>
                <a:spcPct val="0"/>
              </a:spcBef>
              <a:spcAft>
                <a:spcPct val="15000"/>
              </a:spcAft>
              <a:buFont typeface="Arial" panose="020B0604020202020204" pitchFamily="34" charset="0"/>
              <a:buChar char="•"/>
              <a:defRPr/>
            </a:pPr>
            <a:endPar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9C090535-E286-402B-BF38-232A05329125}"/>
              </a:ext>
            </a:extLst>
          </p:cNvPr>
          <p:cNvSpPr txBox="1"/>
          <p:nvPr/>
        </p:nvSpPr>
        <p:spPr>
          <a:xfrm>
            <a:off x="295423" y="1237957"/>
            <a:ext cx="8581292" cy="4788940"/>
          </a:xfrm>
          <a:prstGeom prst="rect">
            <a:avLst/>
          </a:prstGeom>
          <a:noFill/>
        </p:spPr>
        <p:txBody>
          <a:bodyPr wrap="square" rtlCol="0">
            <a:spAutoFit/>
          </a:bodyPr>
          <a:lstStyle/>
          <a:p>
            <a:pPr marL="171450" indent="-171450" algn="just" defTabSz="444500">
              <a:lnSpc>
                <a:spcPct val="150000"/>
              </a:lnSpc>
              <a:spcBef>
                <a:spcPct val="0"/>
              </a:spcBef>
              <a:spcAft>
                <a:spcPct val="15000"/>
              </a:spcAft>
              <a:buFont typeface="Arial" panose="020B0604020202020204" pitchFamily="34" charset="0"/>
              <a:buChar char="•"/>
              <a:defRPr/>
            </a:pPr>
            <a:r>
              <a:rPr lang="en-IN" sz="1100" b="1" dirty="0">
                <a:solidFill>
                  <a:schemeClr val="bg1"/>
                </a:solidFill>
                <a:latin typeface="Verdana" panose="020B0604030504040204" pitchFamily="34" charset="0"/>
                <a:ea typeface="Verdana" panose="020B0604030504040204" pitchFamily="34" charset="0"/>
                <a:cs typeface="Verdana" panose="020B0604030504040204" pitchFamily="34" charset="0"/>
              </a:rPr>
              <a:t>Increasing Use of Organic Fertilizers:</a:t>
            </a:r>
            <a:r>
              <a:rPr lang="en-US" sz="1100" b="1"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sz="1100" dirty="0">
                <a:solidFill>
                  <a:schemeClr val="bg1"/>
                </a:solidFill>
                <a:latin typeface="Verdana" panose="020B0604030504040204" pitchFamily="34" charset="0"/>
                <a:ea typeface="Verdana" panose="020B0604030504040204" pitchFamily="34" charset="0"/>
                <a:cs typeface="Verdana" panose="020B0604030504040204" pitchFamily="34" charset="0"/>
              </a:rPr>
              <a:t>Continuous usage of chemical fertilizers decreases soil fertility. As per the report by Parliamentary Standing Committee on Agriculture, unequal use of inorganic fertilizers and pesticides drastically decreases soil fertility. In India, 292 districts consume 85% of all the country’s chemical fertilizers. As per the report, lack of awareness about the negative impact of chemical fertilizers among farmers has led to such imbalance.</a:t>
            </a:r>
          </a:p>
          <a:p>
            <a:pPr marL="171450" lvl="0" indent="-171450" algn="just" defTabSz="444500">
              <a:lnSpc>
                <a:spcPct val="150000"/>
              </a:lnSpc>
              <a:spcBef>
                <a:spcPct val="0"/>
              </a:spcBef>
              <a:spcAft>
                <a:spcPct val="15000"/>
              </a:spcAft>
              <a:buFont typeface="Arial" panose="020B0604020202020204" pitchFamily="34" charset="0"/>
              <a:buChar char="•"/>
              <a:defRPr/>
            </a:pPr>
            <a:r>
              <a:rPr lang="en-US" sz="1100" dirty="0">
                <a:solidFill>
                  <a:schemeClr val="bg1"/>
                </a:solidFill>
                <a:latin typeface="Verdana" panose="020B0604030504040204" pitchFamily="34" charset="0"/>
                <a:ea typeface="Verdana" panose="020B0604030504040204" pitchFamily="34" charset="0"/>
              </a:rPr>
              <a:t>In order to combat nutrients imbalance in soil, usage of organic fertilizers is gaining traction among farmers. Under National Project on Organic Farming (NPOF), government is providing financial aid to farmers for using organic fertilizers. Thus, growing consumption of organic fertilizers along with government subsidy is likely to have negative impact on water soluble fertilizers.</a:t>
            </a:r>
          </a:p>
          <a:p>
            <a:pPr lvl="0" algn="just" defTabSz="444500">
              <a:lnSpc>
                <a:spcPct val="150000"/>
              </a:lnSpc>
              <a:spcBef>
                <a:spcPct val="0"/>
              </a:spcBef>
              <a:spcAft>
                <a:spcPct val="15000"/>
              </a:spcAft>
              <a:defRPr/>
            </a:pPr>
            <a:endParaRPr lang="en-US" sz="1100" dirty="0">
              <a:solidFill>
                <a:schemeClr val="bg1"/>
              </a:solidFill>
              <a:latin typeface="Verdana" panose="020B0604030504040204" pitchFamily="34" charset="0"/>
              <a:ea typeface="Verdana" panose="020B0604030504040204" pitchFamily="34" charset="0"/>
            </a:endParaRPr>
          </a:p>
          <a:p>
            <a:pPr marL="171450" lvl="0" indent="-171450" algn="just" defTabSz="444500">
              <a:lnSpc>
                <a:spcPct val="150000"/>
              </a:lnSpc>
              <a:spcBef>
                <a:spcPct val="0"/>
              </a:spcBef>
              <a:spcAft>
                <a:spcPct val="15000"/>
              </a:spcAft>
              <a:buFont typeface="Arial" panose="020B0604020202020204" pitchFamily="34" charset="0"/>
              <a:buChar char="•"/>
              <a:defRPr/>
            </a:pPr>
            <a:r>
              <a:rPr lang="en-IN" sz="1000" b="1" dirty="0">
                <a:solidFill>
                  <a:schemeClr val="bg1"/>
                </a:solidFill>
                <a:latin typeface="Verdana" panose="020B0604030504040204" pitchFamily="34" charset="0"/>
                <a:ea typeface="Verdana" panose="020B0604030504040204" pitchFamily="34" charset="0"/>
              </a:rPr>
              <a:t>High Price of Water-Soluble Fertilizers owing to Imports:</a:t>
            </a:r>
            <a:r>
              <a:rPr lang="en-IN" sz="1100" b="1" dirty="0">
                <a:solidFill>
                  <a:schemeClr val="bg1"/>
                </a:solidFill>
                <a:latin typeface="Verdana" panose="020B0604030504040204" pitchFamily="34" charset="0"/>
                <a:ea typeface="Verdana" panose="020B0604030504040204" pitchFamily="34" charset="0"/>
              </a:rPr>
              <a:t> </a:t>
            </a:r>
            <a:r>
              <a:rPr lang="en-IN" sz="1100" dirty="0">
                <a:solidFill>
                  <a:schemeClr val="bg1"/>
                </a:solidFill>
                <a:latin typeface="Verdana" panose="020B0604030504040204" pitchFamily="34" charset="0"/>
                <a:ea typeface="Verdana" panose="020B0604030504040204" pitchFamily="34" charset="0"/>
              </a:rPr>
              <a:t>India imports over 80% of WSF and produces 10-15% to meet its demand. China, Israel, Jordan and Norway are the major exporters of WSF to India. Imported WSFs are levied with import duty, which is added to the overall prices of WSF. Unaffordability of WSF by small farmers is the major restraining factor, however, increasing domestic production and government initiatives on promoting micro-irrigation are expected to bring down the prices in the future.</a:t>
            </a:r>
          </a:p>
          <a:p>
            <a:pPr marL="171450" lvl="0" indent="-171450" algn="just" defTabSz="444500">
              <a:lnSpc>
                <a:spcPct val="150000"/>
              </a:lnSpc>
              <a:spcBef>
                <a:spcPct val="0"/>
              </a:spcBef>
              <a:spcAft>
                <a:spcPct val="15000"/>
              </a:spcAft>
              <a:buFont typeface="Arial" panose="020B0604020202020204" pitchFamily="34" charset="0"/>
              <a:buChar char="•"/>
              <a:defRPr/>
            </a:pPr>
            <a:endParaRPr lang="en-IN" sz="1100" b="1" dirty="0">
              <a:solidFill>
                <a:schemeClr val="bg1"/>
              </a:solidFill>
              <a:latin typeface="Verdana" panose="020B0604030504040204" pitchFamily="34" charset="0"/>
              <a:ea typeface="Verdana" panose="020B0604030504040204" pitchFamily="34" charset="0"/>
            </a:endParaRPr>
          </a:p>
          <a:p>
            <a:pPr marL="171450" lvl="0" indent="-171450" algn="just" defTabSz="444500">
              <a:lnSpc>
                <a:spcPct val="150000"/>
              </a:lnSpc>
              <a:spcBef>
                <a:spcPct val="0"/>
              </a:spcBef>
              <a:spcAft>
                <a:spcPct val="15000"/>
              </a:spcAft>
              <a:buFont typeface="Arial" panose="020B0604020202020204" pitchFamily="34" charset="0"/>
              <a:buChar char="•"/>
              <a:defRPr/>
            </a:pPr>
            <a:endParaRPr lang="en-IN" sz="1100" b="1" dirty="0">
              <a:solidFill>
                <a:schemeClr val="bg1"/>
              </a:solidFill>
              <a:latin typeface="Verdana" panose="020B0604030504040204" pitchFamily="34" charset="0"/>
              <a:ea typeface="Verdana" panose="020B0604030504040204" pitchFamily="34" charset="0"/>
            </a:endParaRPr>
          </a:p>
          <a:p>
            <a:pPr marL="171450" lvl="0" indent="-171450" algn="just" defTabSz="444500">
              <a:lnSpc>
                <a:spcPct val="150000"/>
              </a:lnSpc>
              <a:spcBef>
                <a:spcPct val="0"/>
              </a:spcBef>
              <a:spcAft>
                <a:spcPct val="15000"/>
              </a:spcAft>
              <a:buFont typeface="Arial" panose="020B0604020202020204" pitchFamily="34" charset="0"/>
              <a:buChar char="•"/>
              <a:defRPr/>
            </a:pPr>
            <a:endParaRPr kumimoji="0" lang="en-US" sz="11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6" name="Slide Number Placeholder 7">
            <a:extLst>
              <a:ext uri="{FF2B5EF4-FFF2-40B4-BE49-F238E27FC236}">
                <a16:creationId xmlns:a16="http://schemas.microsoft.com/office/drawing/2014/main" id="{417404D9-EBD0-41C3-9A77-CB2D13E49479}"/>
              </a:ext>
            </a:extLst>
          </p:cNvPr>
          <p:cNvSpPr txBox="1">
            <a:spLocks/>
          </p:cNvSpPr>
          <p:nvPr/>
        </p:nvSpPr>
        <p:spPr>
          <a:xfrm>
            <a:off x="8698597" y="6565538"/>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38</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74648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5E6746-044C-4CF4-ACF3-DDEEA56FAECA}"/>
              </a:ext>
            </a:extLst>
          </p:cNvPr>
          <p:cNvSpPr>
            <a:spLocks noGrp="1"/>
          </p:cNvSpPr>
          <p:nvPr>
            <p:ph type="body" sz="quarter" idx="4294967295"/>
          </p:nvPr>
        </p:nvSpPr>
        <p:spPr>
          <a:xfrm>
            <a:off x="132586" y="149830"/>
            <a:ext cx="7862888" cy="276999"/>
          </a:xfrm>
        </p:spPr>
        <p:txBody>
          <a:bodyPr/>
          <a:lstStyle/>
          <a:p>
            <a:r>
              <a:rPr lang="en-US" b="1" dirty="0">
                <a:latin typeface="Arial" panose="020B0604020202020204" pitchFamily="34" charset="0"/>
                <a:cs typeface="Arial" panose="020B0604020202020204" pitchFamily="34" charset="0"/>
              </a:rPr>
              <a:t>WSF Alternatives</a:t>
            </a:r>
          </a:p>
        </p:txBody>
      </p:sp>
      <p:sp>
        <p:nvSpPr>
          <p:cNvPr id="5" name="Rectangle 4">
            <a:extLst>
              <a:ext uri="{FF2B5EF4-FFF2-40B4-BE49-F238E27FC236}">
                <a16:creationId xmlns:a16="http://schemas.microsoft.com/office/drawing/2014/main" id="{8499F509-D793-49CC-8FB7-66EA7DA04DD2}"/>
              </a:ext>
            </a:extLst>
          </p:cNvPr>
          <p:cNvSpPr/>
          <p:nvPr/>
        </p:nvSpPr>
        <p:spPr>
          <a:xfrm>
            <a:off x="132586" y="914400"/>
            <a:ext cx="8744129" cy="5641145"/>
          </a:xfrm>
          <a:prstGeom prst="rect">
            <a:avLst/>
          </a:prstGeom>
          <a:solidFill>
            <a:schemeClr val="tx2">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0" indent="-171450" algn="just" defTabSz="444500">
              <a:lnSpc>
                <a:spcPct val="150000"/>
              </a:lnSpc>
              <a:spcBef>
                <a:spcPct val="0"/>
              </a:spcBef>
              <a:spcAft>
                <a:spcPct val="15000"/>
              </a:spcAft>
              <a:buFont typeface="Arial" panose="020B0604020202020204" pitchFamily="34" charset="0"/>
              <a:buChar char="•"/>
              <a:defRPr/>
            </a:pPr>
            <a:endPar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9C090535-E286-402B-BF38-232A05329125}"/>
              </a:ext>
            </a:extLst>
          </p:cNvPr>
          <p:cNvSpPr txBox="1"/>
          <p:nvPr/>
        </p:nvSpPr>
        <p:spPr>
          <a:xfrm>
            <a:off x="267285" y="991127"/>
            <a:ext cx="8403174" cy="5574411"/>
          </a:xfrm>
          <a:prstGeom prst="rect">
            <a:avLst/>
          </a:prstGeom>
          <a:noFill/>
        </p:spPr>
        <p:txBody>
          <a:bodyPr wrap="square" rtlCol="0">
            <a:spAutoFit/>
          </a:bodyPr>
          <a:lstStyle/>
          <a:p>
            <a:pPr algn="just" defTabSz="444500">
              <a:lnSpc>
                <a:spcPct val="150000"/>
              </a:lnSpc>
              <a:spcBef>
                <a:spcPct val="0"/>
              </a:spcBef>
              <a:spcAft>
                <a:spcPct val="15000"/>
              </a:spcAft>
              <a:defRPr/>
            </a:pPr>
            <a:r>
              <a:rPr lang="en-IN" sz="1100" b="1" dirty="0">
                <a:solidFill>
                  <a:schemeClr val="bg1"/>
                </a:solidFill>
                <a:latin typeface="Verdana" panose="020B0604030504040204" pitchFamily="34" charset="0"/>
                <a:ea typeface="Verdana" panose="020B0604030504040204" pitchFamily="34" charset="0"/>
                <a:cs typeface="Verdana" panose="020B0604030504040204" pitchFamily="34" charset="0"/>
              </a:rPr>
              <a:t>Composted Manure</a:t>
            </a:r>
          </a:p>
          <a:p>
            <a:pPr marL="171450" indent="-171450" algn="just" defTabSz="444500">
              <a:lnSpc>
                <a:spcPct val="150000"/>
              </a:lnSpc>
              <a:spcBef>
                <a:spcPct val="0"/>
              </a:spcBef>
              <a:spcAft>
                <a:spcPct val="15000"/>
              </a:spcAft>
              <a:buFont typeface="Arial" panose="020B0604020202020204" pitchFamily="34" charset="0"/>
              <a:buChar char="•"/>
              <a:defRPr/>
            </a:pPr>
            <a:r>
              <a:rPr lang="en-IN" sz="1100" dirty="0">
                <a:solidFill>
                  <a:schemeClr val="bg1"/>
                </a:solidFill>
                <a:latin typeface="Verdana" panose="020B0604030504040204" pitchFamily="34" charset="0"/>
                <a:ea typeface="Verdana" panose="020B0604030504040204" pitchFamily="34" charset="0"/>
                <a:cs typeface="Verdana" panose="020B0604030504040204" pitchFamily="34" charset="0"/>
              </a:rPr>
              <a:t>Although manure is a complete fertiliser, the NPK ratio varies depending on the animal source. Fresh manures have a higher rate; however, they should not be applied to plant roots. Application rates differ a lot, therefore, double-check the label for the correct amounts. Some manure is applied at a rate of 500 pounds per 1,000 square feet, while others are applied at 70 pounds per 1,000 square feet. Dig manure into vegetable beds in the early spring or use it as a top dressing for flower beds and borders in the spring or late fall. With all these advantages, composted manure may prove to be one of the greatest alternatives to water-soluble fertilisers.</a:t>
            </a:r>
          </a:p>
          <a:p>
            <a:pPr algn="just" defTabSz="444500">
              <a:lnSpc>
                <a:spcPct val="150000"/>
              </a:lnSpc>
              <a:spcBef>
                <a:spcPct val="0"/>
              </a:spcBef>
              <a:spcAft>
                <a:spcPct val="15000"/>
              </a:spcAft>
              <a:defRPr/>
            </a:pPr>
            <a:endParaRPr lang="en-IN" sz="1100" b="1" dirty="0">
              <a:solidFill>
                <a:schemeClr val="bg1"/>
              </a:solidFill>
              <a:latin typeface="Verdana" panose="020B0604030504040204" pitchFamily="34" charset="0"/>
              <a:ea typeface="Verdana" panose="020B0604030504040204" pitchFamily="34" charset="0"/>
            </a:endParaRPr>
          </a:p>
          <a:p>
            <a:pPr algn="just" defTabSz="444500">
              <a:lnSpc>
                <a:spcPct val="150000"/>
              </a:lnSpc>
              <a:spcBef>
                <a:spcPct val="0"/>
              </a:spcBef>
              <a:spcAft>
                <a:spcPct val="15000"/>
              </a:spcAft>
              <a:defRPr/>
            </a:pPr>
            <a:r>
              <a:rPr lang="en-IN" sz="1100" b="1" dirty="0">
                <a:solidFill>
                  <a:schemeClr val="bg1"/>
                </a:solidFill>
                <a:latin typeface="Verdana" panose="020B0604030504040204" pitchFamily="34" charset="0"/>
                <a:ea typeface="Verdana" panose="020B0604030504040204" pitchFamily="34" charset="0"/>
              </a:rPr>
              <a:t>Guano</a:t>
            </a:r>
          </a:p>
          <a:p>
            <a:pPr marL="171450" lvl="0" indent="-171450" algn="just" defTabSz="444500">
              <a:lnSpc>
                <a:spcPct val="150000"/>
              </a:lnSpc>
              <a:spcBef>
                <a:spcPct val="0"/>
              </a:spcBef>
              <a:spcAft>
                <a:spcPct val="15000"/>
              </a:spcAft>
              <a:buFont typeface="Arial" panose="020B0604020202020204" pitchFamily="34" charset="0"/>
              <a:buChar char="•"/>
              <a:defRPr/>
            </a:pPr>
            <a:r>
              <a:rPr lang="en-IN" sz="1100" dirty="0">
                <a:solidFill>
                  <a:schemeClr val="bg1"/>
                </a:solidFill>
                <a:latin typeface="Verdana" panose="020B0604030504040204" pitchFamily="34" charset="0"/>
                <a:ea typeface="Verdana" panose="020B0604030504040204" pitchFamily="34" charset="0"/>
              </a:rPr>
              <a:t>The excrement of seabirds, bats, and seals is known as guano. Guano has significant levels of nitrates and contains ammonia, uric acid, phosphoric acid, oxalic acid, and carbonic acid. Because of the high phosphorus content, this is an excellent phosphorus fertiliser and a great alternative to water-soluble fertilisers.</a:t>
            </a:r>
          </a:p>
          <a:p>
            <a:pPr lvl="0" algn="just" defTabSz="444500">
              <a:lnSpc>
                <a:spcPct val="150000"/>
              </a:lnSpc>
              <a:spcBef>
                <a:spcPct val="0"/>
              </a:spcBef>
              <a:spcAft>
                <a:spcPct val="15000"/>
              </a:spcAft>
              <a:defRPr/>
            </a:pPr>
            <a:endParaRPr lang="en-US" sz="1100" b="1" dirty="0">
              <a:solidFill>
                <a:schemeClr val="bg1"/>
              </a:solidFill>
              <a:latin typeface="Verdana" panose="020B0604030504040204" pitchFamily="34" charset="0"/>
              <a:ea typeface="Verdana" panose="020B0604030504040204" pitchFamily="34" charset="0"/>
            </a:endParaRPr>
          </a:p>
          <a:p>
            <a:pPr lvl="0" algn="just" defTabSz="444500">
              <a:lnSpc>
                <a:spcPct val="150000"/>
              </a:lnSpc>
              <a:spcBef>
                <a:spcPct val="0"/>
              </a:spcBef>
              <a:spcAft>
                <a:spcPct val="15000"/>
              </a:spcAft>
              <a:defRPr/>
            </a:pPr>
            <a:r>
              <a:rPr lang="en-US" sz="1100" b="1" dirty="0">
                <a:solidFill>
                  <a:schemeClr val="bg1"/>
                </a:solidFill>
                <a:latin typeface="Verdana" panose="020B0604030504040204" pitchFamily="34" charset="0"/>
                <a:ea typeface="Verdana" panose="020B0604030504040204" pitchFamily="34" charset="0"/>
              </a:rPr>
              <a:t>Nano Urea</a:t>
            </a:r>
          </a:p>
          <a:p>
            <a:pPr marL="171450" indent="-171450" algn="just" defTabSz="444500">
              <a:lnSpc>
                <a:spcPct val="150000"/>
              </a:lnSpc>
              <a:spcBef>
                <a:spcPct val="0"/>
              </a:spcBef>
              <a:spcAft>
                <a:spcPct val="15000"/>
              </a:spcAft>
              <a:buFont typeface="Arial" panose="020B0604020202020204" pitchFamily="34" charset="0"/>
              <a:buChar char="•"/>
              <a:defRPr/>
            </a:pPr>
            <a:r>
              <a:rPr lang="en-IN" sz="1100" dirty="0">
                <a:solidFill>
                  <a:schemeClr val="bg1"/>
                </a:solidFill>
                <a:latin typeface="Verdana" panose="020B0604030504040204" pitchFamily="34" charset="0"/>
                <a:ea typeface="Verdana" panose="020B0604030504040204" pitchFamily="34" charset="0"/>
              </a:rPr>
              <a:t>This new product is anticipated to take the place of urea granules, which are one of the most used fertilisers on the planet. With a nitrogen concentration of 46%, conventional granular urea is one of the most significant nitrogenous fertilisers in the country, and it is available at one of the lowest market costs. The new nano urea liquid will boost crop yields while also improving nutritional quality. The novel product is projected to reduce environmental pollution caused by granular urea by minimising its excessive application, which exacerbates soil, water, and air pollution, as well as climate change problems, and can be used as a substitute for water soluble fertilisers, particularly in India.</a:t>
            </a:r>
            <a:endParaRPr kumimoji="0" lang="en-US" sz="11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6" name="Slide Number Placeholder 7">
            <a:extLst>
              <a:ext uri="{FF2B5EF4-FFF2-40B4-BE49-F238E27FC236}">
                <a16:creationId xmlns:a16="http://schemas.microsoft.com/office/drawing/2014/main" id="{417404D9-EBD0-41C3-9A77-CB2D13E49479}"/>
              </a:ext>
            </a:extLst>
          </p:cNvPr>
          <p:cNvSpPr txBox="1">
            <a:spLocks/>
          </p:cNvSpPr>
          <p:nvPr/>
        </p:nvSpPr>
        <p:spPr>
          <a:xfrm>
            <a:off x="8698597" y="6565538"/>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39</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7385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3736" y="103631"/>
            <a:ext cx="4398645" cy="466725"/>
          </a:xfrm>
          <a:custGeom>
            <a:avLst/>
            <a:gdLst/>
            <a:ahLst/>
            <a:cxnLst/>
            <a:rect l="l" t="t" r="r" b="b"/>
            <a:pathLst>
              <a:path w="4398645" h="466725">
                <a:moveTo>
                  <a:pt x="4398264" y="0"/>
                </a:moveTo>
                <a:lnTo>
                  <a:pt x="0" y="0"/>
                </a:lnTo>
                <a:lnTo>
                  <a:pt x="0" y="466344"/>
                </a:lnTo>
                <a:lnTo>
                  <a:pt x="4398264" y="466344"/>
                </a:lnTo>
                <a:lnTo>
                  <a:pt x="4398264" y="0"/>
                </a:lnTo>
                <a:close/>
              </a:path>
            </a:pathLst>
          </a:custGeom>
          <a:solidFill>
            <a:srgbClr val="D9D9D9"/>
          </a:solidFill>
        </p:spPr>
        <p:txBody>
          <a:bodyPr wrap="square" lIns="0" tIns="0" rIns="0" bIns="0" rtlCol="0"/>
          <a:lstStyle/>
          <a:p>
            <a:endParaRPr/>
          </a:p>
        </p:txBody>
      </p:sp>
      <p:sp>
        <p:nvSpPr>
          <p:cNvPr id="4" name="object 4"/>
          <p:cNvSpPr txBox="1"/>
          <p:nvPr/>
        </p:nvSpPr>
        <p:spPr>
          <a:xfrm>
            <a:off x="452424" y="198501"/>
            <a:ext cx="1399540" cy="255904"/>
          </a:xfrm>
          <a:prstGeom prst="rect">
            <a:avLst/>
          </a:prstGeom>
        </p:spPr>
        <p:txBody>
          <a:bodyPr vert="horz" wrap="square" lIns="0" tIns="13970" rIns="0" bIns="0" rtlCol="0">
            <a:spAutoFit/>
          </a:bodyPr>
          <a:lstStyle/>
          <a:p>
            <a:pPr marL="12700">
              <a:lnSpc>
                <a:spcPct val="100000"/>
              </a:lnSpc>
              <a:spcBef>
                <a:spcPts val="110"/>
              </a:spcBef>
            </a:pPr>
            <a:r>
              <a:rPr sz="1500" b="1" spc="-120" dirty="0">
                <a:solidFill>
                  <a:srgbClr val="0D0D0D"/>
                </a:solidFill>
                <a:latin typeface="Calibri"/>
                <a:cs typeface="Calibri"/>
              </a:rPr>
              <a:t>T</a:t>
            </a:r>
            <a:r>
              <a:rPr sz="1500" b="1" spc="5" dirty="0">
                <a:solidFill>
                  <a:srgbClr val="0D0D0D"/>
                </a:solidFill>
                <a:latin typeface="Calibri"/>
                <a:cs typeface="Calibri"/>
              </a:rPr>
              <a:t>ab</a:t>
            </a:r>
            <a:r>
              <a:rPr sz="1500" b="1" spc="-15" dirty="0">
                <a:solidFill>
                  <a:srgbClr val="0D0D0D"/>
                </a:solidFill>
                <a:latin typeface="Calibri"/>
                <a:cs typeface="Calibri"/>
              </a:rPr>
              <a:t>l</a:t>
            </a:r>
            <a:r>
              <a:rPr sz="1500" b="1" spc="5" dirty="0">
                <a:solidFill>
                  <a:srgbClr val="0D0D0D"/>
                </a:solidFill>
                <a:latin typeface="Calibri"/>
                <a:cs typeface="Calibri"/>
              </a:rPr>
              <a:t>e</a:t>
            </a:r>
            <a:r>
              <a:rPr sz="1500" b="1" spc="-50" dirty="0">
                <a:solidFill>
                  <a:srgbClr val="0D0D0D"/>
                </a:solidFill>
                <a:latin typeface="Calibri"/>
                <a:cs typeface="Calibri"/>
              </a:rPr>
              <a:t> </a:t>
            </a:r>
            <a:r>
              <a:rPr sz="1500" b="1" spc="5" dirty="0">
                <a:solidFill>
                  <a:srgbClr val="0D0D0D"/>
                </a:solidFill>
                <a:latin typeface="Calibri"/>
                <a:cs typeface="Calibri"/>
              </a:rPr>
              <a:t>of</a:t>
            </a:r>
            <a:r>
              <a:rPr sz="1500" b="1" dirty="0">
                <a:solidFill>
                  <a:srgbClr val="0D0D0D"/>
                </a:solidFill>
                <a:latin typeface="Calibri"/>
                <a:cs typeface="Calibri"/>
              </a:rPr>
              <a:t> </a:t>
            </a:r>
            <a:r>
              <a:rPr sz="1500" b="1" spc="-5" dirty="0">
                <a:solidFill>
                  <a:srgbClr val="0D0D0D"/>
                </a:solidFill>
                <a:latin typeface="Calibri"/>
                <a:cs typeface="Calibri"/>
              </a:rPr>
              <a:t>C</a:t>
            </a:r>
            <a:r>
              <a:rPr sz="1500" b="1" spc="5" dirty="0">
                <a:solidFill>
                  <a:srgbClr val="0D0D0D"/>
                </a:solidFill>
                <a:latin typeface="Calibri"/>
                <a:cs typeface="Calibri"/>
              </a:rPr>
              <a:t>o</a:t>
            </a:r>
            <a:r>
              <a:rPr sz="1500" b="1" spc="-15" dirty="0">
                <a:solidFill>
                  <a:srgbClr val="0D0D0D"/>
                </a:solidFill>
                <a:latin typeface="Calibri"/>
                <a:cs typeface="Calibri"/>
              </a:rPr>
              <a:t>n</a:t>
            </a:r>
            <a:r>
              <a:rPr sz="1500" b="1" spc="-25" dirty="0">
                <a:solidFill>
                  <a:srgbClr val="0D0D0D"/>
                </a:solidFill>
                <a:latin typeface="Calibri"/>
                <a:cs typeface="Calibri"/>
              </a:rPr>
              <a:t>t</a:t>
            </a:r>
            <a:r>
              <a:rPr sz="1500" b="1" spc="10" dirty="0">
                <a:solidFill>
                  <a:srgbClr val="0D0D0D"/>
                </a:solidFill>
                <a:latin typeface="Calibri"/>
                <a:cs typeface="Calibri"/>
              </a:rPr>
              <a:t>e</a:t>
            </a:r>
            <a:r>
              <a:rPr sz="1500" b="1" spc="-15" dirty="0">
                <a:solidFill>
                  <a:srgbClr val="0D0D0D"/>
                </a:solidFill>
                <a:latin typeface="Calibri"/>
                <a:cs typeface="Calibri"/>
              </a:rPr>
              <a:t>n</a:t>
            </a:r>
            <a:r>
              <a:rPr sz="1500" b="1" dirty="0">
                <a:solidFill>
                  <a:srgbClr val="0D0D0D"/>
                </a:solidFill>
                <a:latin typeface="Calibri"/>
                <a:cs typeface="Calibri"/>
              </a:rPr>
              <a:t>ts</a:t>
            </a:r>
            <a:endParaRPr sz="1500">
              <a:latin typeface="Calibri"/>
              <a:cs typeface="Calibri"/>
            </a:endParaRPr>
          </a:p>
        </p:txBody>
      </p:sp>
      <p:sp>
        <p:nvSpPr>
          <p:cNvPr id="7" name="object 7"/>
          <p:cNvSpPr txBox="1"/>
          <p:nvPr/>
        </p:nvSpPr>
        <p:spPr>
          <a:xfrm>
            <a:off x="8849868" y="6703034"/>
            <a:ext cx="147955" cy="166370"/>
          </a:xfrm>
          <a:prstGeom prst="rect">
            <a:avLst/>
          </a:prstGeom>
        </p:spPr>
        <p:txBody>
          <a:bodyPr vert="horz" wrap="square" lIns="0" tIns="0" rIns="0" bIns="0" rtlCol="0">
            <a:spAutoFit/>
          </a:bodyPr>
          <a:lstStyle/>
          <a:p>
            <a:pPr marL="38100">
              <a:lnSpc>
                <a:spcPts val="1150"/>
              </a:lnSpc>
            </a:pPr>
            <a:fld id="{81D60167-4931-47E6-BA6A-407CBD079E47}" type="slidenum">
              <a:rPr sz="1100" b="1" dirty="0">
                <a:solidFill>
                  <a:srgbClr val="FFFFFF"/>
                </a:solidFill>
                <a:latin typeface="Calibri"/>
                <a:cs typeface="Calibri"/>
              </a:rPr>
              <a:t>4</a:t>
            </a:fld>
            <a:endParaRPr sz="1100">
              <a:latin typeface="Calibri"/>
              <a:cs typeface="Calibri"/>
            </a:endParaRPr>
          </a:p>
        </p:txBody>
      </p:sp>
      <p:graphicFrame>
        <p:nvGraphicFramePr>
          <p:cNvPr id="5" name="object 5"/>
          <p:cNvGraphicFramePr>
            <a:graphicFrameLocks noGrp="1"/>
          </p:cNvGraphicFramePr>
          <p:nvPr>
            <p:extLst>
              <p:ext uri="{D42A27DB-BD31-4B8C-83A1-F6EECF244321}">
                <p14:modId xmlns:p14="http://schemas.microsoft.com/office/powerpoint/2010/main" val="3051412082"/>
              </p:ext>
            </p:extLst>
          </p:nvPr>
        </p:nvGraphicFramePr>
        <p:xfrm>
          <a:off x="54991" y="509619"/>
          <a:ext cx="8915273" cy="6142623"/>
        </p:xfrm>
        <a:graphic>
          <a:graphicData uri="http://schemas.openxmlformats.org/drawingml/2006/table">
            <a:tbl>
              <a:tblPr firstRow="1" bandRow="1">
                <a:tableStyleId>{2D5ABB26-0587-4C30-8999-92F81FD0307C}</a:tableStyleId>
              </a:tblPr>
              <a:tblGrid>
                <a:gridCol w="595907">
                  <a:extLst>
                    <a:ext uri="{9D8B030D-6E8A-4147-A177-3AD203B41FA5}">
                      <a16:colId xmlns:a16="http://schemas.microsoft.com/office/drawing/2014/main" val="20000"/>
                    </a:ext>
                  </a:extLst>
                </a:gridCol>
                <a:gridCol w="417484">
                  <a:extLst>
                    <a:ext uri="{9D8B030D-6E8A-4147-A177-3AD203B41FA5}">
                      <a16:colId xmlns:a16="http://schemas.microsoft.com/office/drawing/2014/main" val="20001"/>
                    </a:ext>
                  </a:extLst>
                </a:gridCol>
                <a:gridCol w="417484">
                  <a:extLst>
                    <a:ext uri="{9D8B030D-6E8A-4147-A177-3AD203B41FA5}">
                      <a16:colId xmlns:a16="http://schemas.microsoft.com/office/drawing/2014/main" val="545844617"/>
                    </a:ext>
                  </a:extLst>
                </a:gridCol>
                <a:gridCol w="227340">
                  <a:extLst>
                    <a:ext uri="{9D8B030D-6E8A-4147-A177-3AD203B41FA5}">
                      <a16:colId xmlns:a16="http://schemas.microsoft.com/office/drawing/2014/main" val="355672058"/>
                    </a:ext>
                  </a:extLst>
                </a:gridCol>
                <a:gridCol w="190146">
                  <a:extLst>
                    <a:ext uri="{9D8B030D-6E8A-4147-A177-3AD203B41FA5}">
                      <a16:colId xmlns:a16="http://schemas.microsoft.com/office/drawing/2014/main" val="3537937831"/>
                    </a:ext>
                  </a:extLst>
                </a:gridCol>
                <a:gridCol w="539348">
                  <a:extLst>
                    <a:ext uri="{9D8B030D-6E8A-4147-A177-3AD203B41FA5}">
                      <a16:colId xmlns:a16="http://schemas.microsoft.com/office/drawing/2014/main" val="20002"/>
                    </a:ext>
                  </a:extLst>
                </a:gridCol>
                <a:gridCol w="654214">
                  <a:extLst>
                    <a:ext uri="{9D8B030D-6E8A-4147-A177-3AD203B41FA5}">
                      <a16:colId xmlns:a16="http://schemas.microsoft.com/office/drawing/2014/main" val="20003"/>
                    </a:ext>
                  </a:extLst>
                </a:gridCol>
                <a:gridCol w="5873350">
                  <a:extLst>
                    <a:ext uri="{9D8B030D-6E8A-4147-A177-3AD203B41FA5}">
                      <a16:colId xmlns:a16="http://schemas.microsoft.com/office/drawing/2014/main" val="20004"/>
                    </a:ext>
                  </a:extLst>
                </a:gridCol>
              </a:tblGrid>
              <a:tr h="210313">
                <a:tc>
                  <a:txBody>
                    <a:bodyPr/>
                    <a:lstStyle/>
                    <a:p>
                      <a:pPr marL="113030">
                        <a:lnSpc>
                          <a:spcPct val="100000"/>
                        </a:lnSpc>
                        <a:spcBef>
                          <a:spcPts val="345"/>
                        </a:spcBef>
                      </a:pPr>
                      <a:r>
                        <a:rPr sz="1000" b="1" dirty="0">
                          <a:solidFill>
                            <a:srgbClr val="FFFFFF"/>
                          </a:solidFill>
                          <a:latin typeface="Verdana"/>
                          <a:cs typeface="Verdana"/>
                        </a:rPr>
                        <a:t>S.</a:t>
                      </a:r>
                      <a:r>
                        <a:rPr sz="1000" b="1" spc="-60" dirty="0">
                          <a:solidFill>
                            <a:srgbClr val="FFFFFF"/>
                          </a:solidFill>
                          <a:latin typeface="Verdana"/>
                          <a:cs typeface="Verdana"/>
                        </a:rPr>
                        <a:t> </a:t>
                      </a:r>
                      <a:r>
                        <a:rPr sz="1000" b="1" spc="5" dirty="0">
                          <a:solidFill>
                            <a:srgbClr val="FFFFFF"/>
                          </a:solidFill>
                          <a:latin typeface="Verdana"/>
                          <a:cs typeface="Verdana"/>
                        </a:rPr>
                        <a:t>No.</a:t>
                      </a:r>
                      <a:endParaRPr sz="1000" dirty="0">
                        <a:latin typeface="Verdana"/>
                        <a:cs typeface="Verdana"/>
                      </a:endParaRPr>
                    </a:p>
                  </a:txBody>
                  <a:tcPr marL="0" marR="0" marT="43815"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solidFill>
                      <a:srgbClr val="A9D18E"/>
                    </a:solidFill>
                  </a:tcPr>
                </a:tc>
                <a:tc>
                  <a:txBody>
                    <a:bodyPr/>
                    <a:lstStyle/>
                    <a:p>
                      <a:pPr>
                        <a:lnSpc>
                          <a:spcPct val="100000"/>
                        </a:lnSpc>
                      </a:pPr>
                      <a:endParaRPr sz="100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T w="12700">
                      <a:solidFill>
                        <a:srgbClr val="FFFFFF"/>
                      </a:solidFill>
                      <a:prstDash val="solid"/>
                    </a:lnT>
                    <a:solidFill>
                      <a:srgbClr val="A9D18E"/>
                    </a:solidFill>
                  </a:tcPr>
                </a:tc>
                <a:tc>
                  <a:txBody>
                    <a:bodyPr/>
                    <a:lstStyle/>
                    <a:p>
                      <a:pPr>
                        <a:lnSpc>
                          <a:spcPct val="100000"/>
                        </a:lnSpc>
                      </a:pPr>
                      <a:endParaRPr sz="1000">
                        <a:latin typeface="Times New Roman"/>
                        <a:cs typeface="Times New Roman"/>
                      </a:endParaRPr>
                    </a:p>
                  </a:txBody>
                  <a:tcPr marL="0" marR="0" marT="0" marB="0">
                    <a:lnT w="12700">
                      <a:solidFill>
                        <a:srgbClr val="FFFFFF"/>
                      </a:solidFill>
                      <a:prstDash val="solid"/>
                    </a:lnT>
                    <a:solidFill>
                      <a:srgbClr val="A9D18E"/>
                    </a:solidFill>
                  </a:tcPr>
                </a:tc>
                <a:tc gridSpan="2">
                  <a:txBody>
                    <a:bodyPr/>
                    <a:lstStyle/>
                    <a:p>
                      <a:pPr>
                        <a:lnSpc>
                          <a:spcPct val="100000"/>
                        </a:lnSpc>
                      </a:pPr>
                      <a:endParaRPr sz="1000">
                        <a:latin typeface="Times New Roman"/>
                        <a:cs typeface="Times New Roman"/>
                      </a:endParaRPr>
                    </a:p>
                  </a:txBody>
                  <a:tcPr marL="0" marR="0" marT="0" marB="0">
                    <a:lnT w="12700">
                      <a:solidFill>
                        <a:srgbClr val="FFFFFF"/>
                      </a:solidFill>
                      <a:prstDash val="solid"/>
                    </a:lnT>
                    <a:solidFill>
                      <a:srgbClr val="A9D18E"/>
                    </a:solidFill>
                  </a:tcPr>
                </a:tc>
                <a:tc hMerge="1">
                  <a:txBody>
                    <a:bodyPr/>
                    <a:lstStyle/>
                    <a:p>
                      <a:pPr>
                        <a:lnSpc>
                          <a:spcPct val="100000"/>
                        </a:lnSpc>
                      </a:pPr>
                      <a:endParaRPr sz="1000">
                        <a:latin typeface="Times New Roman"/>
                        <a:cs typeface="Times New Roman"/>
                      </a:endParaRPr>
                    </a:p>
                  </a:txBody>
                  <a:tcPr marL="0" marR="0" marT="0" marB="0">
                    <a:lnT w="12700">
                      <a:solidFill>
                        <a:srgbClr val="FFFFFF"/>
                      </a:solidFill>
                      <a:prstDash val="solid"/>
                    </a:lnT>
                    <a:solidFill>
                      <a:srgbClr val="A9D18E"/>
                    </a:solidFill>
                  </a:tcPr>
                </a:tc>
                <a:tc>
                  <a:txBody>
                    <a:bodyPr/>
                    <a:lstStyle/>
                    <a:p>
                      <a:pPr>
                        <a:lnSpc>
                          <a:spcPct val="100000"/>
                        </a:lnSpc>
                      </a:pPr>
                      <a:endParaRPr sz="1000">
                        <a:latin typeface="Times New Roman"/>
                        <a:cs typeface="Times New Roman"/>
                      </a:endParaRPr>
                    </a:p>
                  </a:txBody>
                  <a:tcPr marL="0" marR="0" marT="0" marB="0">
                    <a:lnT w="12700">
                      <a:solidFill>
                        <a:srgbClr val="FFFFFF"/>
                      </a:solidFill>
                      <a:prstDash val="solid"/>
                    </a:lnT>
                    <a:solidFill>
                      <a:srgbClr val="A9D18E"/>
                    </a:solidFill>
                  </a:tcPr>
                </a:tc>
                <a:tc>
                  <a:txBody>
                    <a:bodyPr/>
                    <a:lstStyle/>
                    <a:p>
                      <a:pPr>
                        <a:lnSpc>
                          <a:spcPct val="100000"/>
                        </a:lnSpc>
                      </a:pPr>
                      <a:endParaRPr sz="1000">
                        <a:latin typeface="Times New Roman"/>
                        <a:cs typeface="Times New Roman"/>
                      </a:endParaRPr>
                    </a:p>
                  </a:txBody>
                  <a:tcPr marL="0" marR="0" marT="0" marB="0">
                    <a:lnT w="12700">
                      <a:solidFill>
                        <a:srgbClr val="FFFFFF"/>
                      </a:solidFill>
                      <a:prstDash val="solid"/>
                    </a:lnT>
                    <a:solidFill>
                      <a:srgbClr val="A9D18E"/>
                    </a:solidFill>
                  </a:tcPr>
                </a:tc>
                <a:tc>
                  <a:txBody>
                    <a:bodyPr/>
                    <a:lstStyle/>
                    <a:p>
                      <a:pPr marL="2001520">
                        <a:lnSpc>
                          <a:spcPct val="100000"/>
                        </a:lnSpc>
                        <a:spcBef>
                          <a:spcPts val="345"/>
                        </a:spcBef>
                      </a:pPr>
                      <a:r>
                        <a:rPr sz="1000" b="1" dirty="0">
                          <a:solidFill>
                            <a:srgbClr val="FFFFFF"/>
                          </a:solidFill>
                          <a:latin typeface="Verdana"/>
                          <a:cs typeface="Verdana"/>
                        </a:rPr>
                        <a:t>Contents</a:t>
                      </a:r>
                      <a:endParaRPr sz="1000" dirty="0">
                        <a:latin typeface="Verdana"/>
                        <a:cs typeface="Verdana"/>
                      </a:endParaRPr>
                    </a:p>
                  </a:txBody>
                  <a:tcPr marL="0" marR="0" marT="43815" marB="0">
                    <a:lnR w="12700">
                      <a:solidFill>
                        <a:srgbClr val="FFFFFF"/>
                      </a:solidFill>
                      <a:prstDash val="solid"/>
                    </a:lnR>
                    <a:lnT w="12700">
                      <a:solidFill>
                        <a:srgbClr val="FFFFFF"/>
                      </a:solidFill>
                      <a:prstDash val="solid"/>
                    </a:lnT>
                    <a:solidFill>
                      <a:srgbClr val="A9D18E"/>
                    </a:solidFill>
                  </a:tcPr>
                </a:tc>
                <a:extLst>
                  <a:ext uri="{0D108BD9-81ED-4DB2-BD59-A6C34878D82A}">
                    <a16:rowId xmlns:a16="http://schemas.microsoft.com/office/drawing/2014/main" val="10001"/>
                  </a:ext>
                </a:extLst>
              </a:tr>
              <a:tr h="211674">
                <a:tc>
                  <a:txBody>
                    <a:bodyPr/>
                    <a:lstStyle/>
                    <a:p>
                      <a:pPr marL="1905" algn="ctr">
                        <a:lnSpc>
                          <a:spcPct val="100000"/>
                        </a:lnSpc>
                        <a:spcBef>
                          <a:spcPts val="355"/>
                        </a:spcBef>
                      </a:pPr>
                      <a:r>
                        <a:rPr lang="en-US" sz="1000" b="1" dirty="0">
                          <a:latin typeface="Verdana" panose="020B0604030504040204" pitchFamily="34" charset="0"/>
                          <a:ea typeface="Verdana" panose="020B0604030504040204" pitchFamily="34" charset="0"/>
                          <a:cs typeface="Verdana"/>
                        </a:rPr>
                        <a:t>10</a:t>
                      </a:r>
                      <a:r>
                        <a:rPr sz="1000" b="1" dirty="0">
                          <a:latin typeface="Verdana" panose="020B0604030504040204" pitchFamily="34" charset="0"/>
                          <a:ea typeface="Verdana" panose="020B0604030504040204" pitchFamily="34" charset="0"/>
                          <a:cs typeface="Verdana"/>
                        </a:rPr>
                        <a:t>.</a:t>
                      </a:r>
                      <a:endParaRPr sz="1000" dirty="0">
                        <a:latin typeface="Verdana" panose="020B0604030504040204" pitchFamily="34" charset="0"/>
                        <a:ea typeface="Verdana" panose="020B0604030504040204" pitchFamily="34" charset="0"/>
                        <a:cs typeface="Verdana"/>
                      </a:endParaRPr>
                    </a:p>
                  </a:txBody>
                  <a:tcPr marL="0" marR="0" marT="45085" marB="0">
                    <a:noFill/>
                  </a:tcPr>
                </a:tc>
                <a:tc gridSpan="7">
                  <a:txBody>
                    <a:bodyPr/>
                    <a:lstStyle/>
                    <a:p>
                      <a:pPr marL="91440" marR="259715" lvl="0" indent="0" algn="just" defTabSz="914400" eaLnBrk="1" fontAlgn="auto" latinLnBrk="0" hangingPunct="1">
                        <a:lnSpc>
                          <a:spcPct val="100000"/>
                        </a:lnSpc>
                        <a:spcBef>
                          <a:spcPts val="355"/>
                        </a:spcBef>
                        <a:spcAft>
                          <a:spcPts val="0"/>
                        </a:spcAft>
                        <a:buClrTx/>
                        <a:buSzTx/>
                        <a:buFontTx/>
                        <a:buNone/>
                        <a:tabLst/>
                        <a:defRPr/>
                      </a:pPr>
                      <a:r>
                        <a:rPr lang="en-US" sz="1000" b="1" i="0" u="none" strike="noStrike" spc="15" dirty="0">
                          <a:solidFill>
                            <a:schemeClr val="tx1"/>
                          </a:solidFill>
                          <a:effectLst/>
                          <a:latin typeface="Verdana" panose="020B0604030504040204" pitchFamily="34" charset="0"/>
                          <a:ea typeface="Verdana" panose="020B0604030504040204" pitchFamily="34" charset="0"/>
                          <a:cs typeface="Verdana" panose="020B0604030504040204" pitchFamily="34" charset="0"/>
                        </a:rPr>
                        <a:t>Market Dynamics</a:t>
                      </a:r>
                      <a:endParaRPr lang="en-IN" sz="1000" b="1"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45085" marB="0">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2"/>
                  </a:ext>
                </a:extLst>
              </a:tr>
              <a:tr h="212354">
                <a:tc>
                  <a:txBody>
                    <a:bodyPr/>
                    <a:lstStyle/>
                    <a:p>
                      <a:pPr>
                        <a:lnSpc>
                          <a:spcPct val="100000"/>
                        </a:lnSpc>
                      </a:pPr>
                      <a:endParaRPr sz="1000">
                        <a:latin typeface="Verdana" panose="020B0604030504040204" pitchFamily="34" charset="0"/>
                        <a:ea typeface="Verdana" panose="020B0604030504040204" pitchFamily="34" charset="0"/>
                        <a:cs typeface="Times New Roman"/>
                      </a:endParaRPr>
                    </a:p>
                  </a:txBody>
                  <a:tcPr marL="0" marR="0" marT="0" marB="0">
                    <a:noFill/>
                  </a:tcPr>
                </a:tc>
                <a:tc>
                  <a:txBody>
                    <a:bodyPr/>
                    <a:lstStyle/>
                    <a:p>
                      <a:pPr marR="6985" algn="ctr">
                        <a:lnSpc>
                          <a:spcPct val="100000"/>
                        </a:lnSpc>
                        <a:spcBef>
                          <a:spcPts val="359"/>
                        </a:spcBef>
                      </a:pPr>
                      <a:r>
                        <a:rPr lang="en-US" sz="1000" dirty="0">
                          <a:latin typeface="Verdana" panose="020B0604030504040204" pitchFamily="34" charset="0"/>
                          <a:ea typeface="Verdana" panose="020B0604030504040204" pitchFamily="34" charset="0"/>
                          <a:cs typeface="Verdana"/>
                        </a:rPr>
                        <a:t>10</a:t>
                      </a:r>
                      <a:r>
                        <a:rPr sz="1000" dirty="0">
                          <a:latin typeface="Verdana" panose="020B0604030504040204" pitchFamily="34" charset="0"/>
                          <a:ea typeface="Verdana" panose="020B0604030504040204" pitchFamily="34" charset="0"/>
                          <a:cs typeface="Verdana"/>
                        </a:rPr>
                        <a:t>.1.</a:t>
                      </a:r>
                    </a:p>
                  </a:txBody>
                  <a:tcPr marL="0" marR="0" marT="45719" marB="0" anchor="ctr">
                    <a:noFill/>
                  </a:tcPr>
                </a:tc>
                <a:tc gridSpan="6">
                  <a:txBody>
                    <a:bodyPr/>
                    <a:lstStyle/>
                    <a:p>
                      <a:r>
                        <a:rPr lang="en-US" sz="1000" b="0" i="0" u="none" strike="noStrike" spc="15" dirty="0">
                          <a:solidFill>
                            <a:schemeClr val="tx1"/>
                          </a:solidFill>
                          <a:effectLst/>
                          <a:latin typeface="Verdana" panose="020B0604030504040204" pitchFamily="34" charset="0"/>
                          <a:ea typeface="Verdana" panose="020B0604030504040204" pitchFamily="34" charset="0"/>
                        </a:rPr>
                        <a:t>  Growth Drivers</a:t>
                      </a:r>
                      <a:endParaRPr lang="en-IN" sz="1000" dirty="0">
                        <a:solidFill>
                          <a:schemeClr val="tx1"/>
                        </a:solidFill>
                        <a:latin typeface="Verdana" panose="020B0604030504040204" pitchFamily="34" charset="0"/>
                        <a:ea typeface="Verdana" panose="020B0604030504040204" pitchFamily="34" charset="0"/>
                      </a:endParaRPr>
                    </a:p>
                  </a:txBody>
                  <a:tcPr marL="0" marR="0" marT="45719" marB="0" anchor="ctr">
                    <a:noFill/>
                  </a:tcPr>
                </a:tc>
                <a:tc hMerge="1">
                  <a:txBody>
                    <a:bodyPr/>
                    <a:lstStyle/>
                    <a:p>
                      <a:pPr marR="6985" algn="ctr">
                        <a:lnSpc>
                          <a:spcPct val="100000"/>
                        </a:lnSpc>
                        <a:spcBef>
                          <a:spcPts val="359"/>
                        </a:spcBef>
                      </a:pPr>
                      <a:endParaRPr sz="1000" dirty="0">
                        <a:latin typeface="Verdana"/>
                        <a:cs typeface="Verdana"/>
                      </a:endParaRPr>
                    </a:p>
                  </a:txBody>
                  <a:tcPr marL="0" marR="0" marT="45719" marB="0">
                    <a:noFill/>
                  </a:tcPr>
                </a:tc>
                <a:tc hMerge="1">
                  <a:txBody>
                    <a:bodyPr/>
                    <a:lstStyle/>
                    <a:p>
                      <a:endParaRPr lang="en-IN"/>
                    </a:p>
                  </a:txBody>
                  <a:tcPr/>
                </a:tc>
                <a:tc hMerge="1">
                  <a:txBody>
                    <a:bodyPr/>
                    <a:lstStyle/>
                    <a:p>
                      <a:r>
                        <a:rPr lang="en-US" sz="1000" b="0" i="0" u="none" strike="noStrike" spc="15"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By Import Price</a:t>
                      </a:r>
                      <a:endParaRPr lang="en-IN" sz="1000" dirty="0">
                        <a:solidFill>
                          <a:schemeClr val="tx1"/>
                        </a:solidFill>
                      </a:endParaRPr>
                    </a:p>
                  </a:txBody>
                  <a:tcPr marL="0" marR="0" marT="45719" marB="0">
                    <a:no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3"/>
                  </a:ext>
                </a:extLst>
              </a:tr>
              <a:tr h="212354">
                <a:tc>
                  <a:txBody>
                    <a:bodyPr/>
                    <a:lstStyle/>
                    <a:p>
                      <a:pPr>
                        <a:lnSpc>
                          <a:spcPct val="100000"/>
                        </a:lnSpc>
                      </a:pPr>
                      <a:endParaRPr sz="1000">
                        <a:latin typeface="Verdana" panose="020B0604030504040204" pitchFamily="34" charset="0"/>
                        <a:ea typeface="Verdana" panose="020B0604030504040204" pitchFamily="34" charset="0"/>
                        <a:cs typeface="Times New Roman"/>
                      </a:endParaRPr>
                    </a:p>
                  </a:txBody>
                  <a:tcPr marL="0" marR="0" marT="0" marB="0"/>
                </a:tc>
                <a:tc>
                  <a:txBody>
                    <a:bodyPr/>
                    <a:lstStyle/>
                    <a:p>
                      <a:pPr marR="6985" algn="ctr">
                        <a:lnSpc>
                          <a:spcPct val="100000"/>
                        </a:lnSpc>
                        <a:spcBef>
                          <a:spcPts val="359"/>
                        </a:spcBef>
                      </a:pPr>
                      <a:r>
                        <a:rPr lang="en-US" sz="1000" dirty="0">
                          <a:latin typeface="Verdana" panose="020B0604030504040204" pitchFamily="34" charset="0"/>
                          <a:ea typeface="Verdana" panose="020B0604030504040204" pitchFamily="34" charset="0"/>
                          <a:cs typeface="Verdana"/>
                        </a:rPr>
                        <a:t>10</a:t>
                      </a:r>
                      <a:r>
                        <a:rPr sz="1000" dirty="0">
                          <a:latin typeface="Verdana" panose="020B0604030504040204" pitchFamily="34" charset="0"/>
                          <a:ea typeface="Verdana" panose="020B0604030504040204" pitchFamily="34" charset="0"/>
                          <a:cs typeface="Verdana"/>
                        </a:rPr>
                        <a:t>.</a:t>
                      </a:r>
                      <a:r>
                        <a:rPr lang="en-US" sz="1000" dirty="0">
                          <a:latin typeface="Verdana" panose="020B0604030504040204" pitchFamily="34" charset="0"/>
                          <a:ea typeface="Verdana" panose="020B0604030504040204" pitchFamily="34" charset="0"/>
                          <a:cs typeface="Verdana"/>
                        </a:rPr>
                        <a:t>2</a:t>
                      </a:r>
                      <a:r>
                        <a:rPr sz="1000" dirty="0">
                          <a:latin typeface="Verdana" panose="020B0604030504040204" pitchFamily="34" charset="0"/>
                          <a:ea typeface="Verdana" panose="020B0604030504040204" pitchFamily="34" charset="0"/>
                          <a:cs typeface="Verdana"/>
                        </a:rPr>
                        <a:t>.</a:t>
                      </a:r>
                    </a:p>
                  </a:txBody>
                  <a:tcPr marL="0" marR="0" marT="45719" marB="0" anchor="ctr"/>
                </a:tc>
                <a:tc gridSpan="6">
                  <a:txBody>
                    <a:bodyPr/>
                    <a:lstStyle/>
                    <a:p>
                      <a:pPr marL="91440">
                        <a:lnSpc>
                          <a:spcPct val="100000"/>
                        </a:lnSpc>
                        <a:spcBef>
                          <a:spcPts val="359"/>
                        </a:spcBef>
                      </a:pPr>
                      <a:r>
                        <a:rPr lang="en-US" sz="1000" dirty="0">
                          <a:latin typeface="Verdana" panose="020B0604030504040204" pitchFamily="34" charset="0"/>
                          <a:ea typeface="Verdana" panose="020B0604030504040204" pitchFamily="34" charset="0"/>
                        </a:rPr>
                        <a:t>Challenges</a:t>
                      </a:r>
                      <a:endParaRPr sz="1000" dirty="0">
                        <a:latin typeface="Verdana" panose="020B0604030504040204" pitchFamily="34" charset="0"/>
                        <a:ea typeface="Verdana" panose="020B0604030504040204" pitchFamily="34" charset="0"/>
                      </a:endParaRPr>
                    </a:p>
                  </a:txBody>
                  <a:tcPr marL="0" marR="0" marT="45719" marB="0" anchor="ctr"/>
                </a:tc>
                <a:tc hMerge="1">
                  <a:txBody>
                    <a:bodyPr/>
                    <a:lstStyle/>
                    <a:p>
                      <a:pPr marR="6985" algn="ctr">
                        <a:lnSpc>
                          <a:spcPct val="100000"/>
                        </a:lnSpc>
                        <a:spcBef>
                          <a:spcPts val="359"/>
                        </a:spcBef>
                      </a:pPr>
                      <a:endParaRPr sz="1000" dirty="0">
                        <a:latin typeface="Verdana"/>
                        <a:cs typeface="Verdana"/>
                      </a:endParaRPr>
                    </a:p>
                  </a:txBody>
                  <a:tcPr marL="0" marR="0" marT="45719" marB="0"/>
                </a:tc>
                <a:tc hMerge="1">
                  <a:txBody>
                    <a:bodyPr/>
                    <a:lstStyle/>
                    <a:p>
                      <a:endParaRPr lang="en-IN"/>
                    </a:p>
                  </a:txBody>
                  <a:tcPr/>
                </a:tc>
                <a:tc hMerge="1">
                  <a:txBody>
                    <a:bodyPr/>
                    <a:lstStyle/>
                    <a:p>
                      <a:pPr marL="91440">
                        <a:lnSpc>
                          <a:spcPct val="100000"/>
                        </a:lnSpc>
                        <a:spcBef>
                          <a:spcPts val="359"/>
                        </a:spcBef>
                      </a:pPr>
                      <a:r>
                        <a:rPr lang="en-US" sz="1000" dirty="0">
                          <a:latin typeface="Verdana"/>
                          <a:cs typeface="Verdana"/>
                        </a:rPr>
                        <a:t>By Domestic Sales</a:t>
                      </a:r>
                      <a:endParaRPr sz="1000" dirty="0">
                        <a:latin typeface="Verdana"/>
                        <a:cs typeface="Verdana"/>
                      </a:endParaRPr>
                    </a:p>
                  </a:txBody>
                  <a:tcPr marL="0" marR="0" marT="45719"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4"/>
                  </a:ext>
                </a:extLst>
              </a:tr>
              <a:tr h="304909">
                <a:tc>
                  <a:txBody>
                    <a:bodyPr/>
                    <a:lstStyle/>
                    <a:p>
                      <a:pPr>
                        <a:lnSpc>
                          <a:spcPct val="100000"/>
                        </a:lnSpc>
                      </a:pPr>
                      <a:endParaRPr sz="1000" dirty="0">
                        <a:latin typeface="Verdana" panose="020B0604030504040204" pitchFamily="34" charset="0"/>
                        <a:ea typeface="Verdana" panose="020B0604030504040204" pitchFamily="34" charset="0"/>
                        <a:cs typeface="Times New Roman"/>
                      </a:endParaRPr>
                    </a:p>
                  </a:txBody>
                  <a:tcPr marL="0" marR="0" marT="0" marB="0"/>
                </a:tc>
                <a:tc>
                  <a:txBody>
                    <a:bodyPr/>
                    <a:lstStyle/>
                    <a:p>
                      <a:pPr marR="6985" algn="ctr">
                        <a:lnSpc>
                          <a:spcPct val="100000"/>
                        </a:lnSpc>
                        <a:spcBef>
                          <a:spcPts val="359"/>
                        </a:spcBef>
                      </a:pPr>
                      <a:r>
                        <a:rPr lang="en-US" sz="1000" dirty="0">
                          <a:latin typeface="Verdana" panose="020B0604030504040204" pitchFamily="34" charset="0"/>
                          <a:ea typeface="Verdana" panose="020B0604030504040204" pitchFamily="34" charset="0"/>
                          <a:cs typeface="Verdana"/>
                        </a:rPr>
                        <a:t>10</a:t>
                      </a:r>
                      <a:r>
                        <a:rPr sz="1000" dirty="0">
                          <a:latin typeface="Verdana" panose="020B0604030504040204" pitchFamily="34" charset="0"/>
                          <a:ea typeface="Verdana" panose="020B0604030504040204" pitchFamily="34" charset="0"/>
                          <a:cs typeface="Verdana"/>
                        </a:rPr>
                        <a:t>.</a:t>
                      </a:r>
                      <a:r>
                        <a:rPr lang="en-US" sz="1000" dirty="0">
                          <a:latin typeface="Verdana" panose="020B0604030504040204" pitchFamily="34" charset="0"/>
                          <a:ea typeface="Verdana" panose="020B0604030504040204" pitchFamily="34" charset="0"/>
                          <a:cs typeface="Verdana"/>
                        </a:rPr>
                        <a:t>3</a:t>
                      </a:r>
                      <a:r>
                        <a:rPr sz="1000" dirty="0">
                          <a:latin typeface="Verdana" panose="020B0604030504040204" pitchFamily="34" charset="0"/>
                          <a:ea typeface="Verdana" panose="020B0604030504040204" pitchFamily="34" charset="0"/>
                          <a:cs typeface="Verdana"/>
                        </a:rPr>
                        <a:t>.</a:t>
                      </a:r>
                    </a:p>
                  </a:txBody>
                  <a:tcPr marL="0" marR="0" marT="45719" marB="0" anchor="ctr"/>
                </a:tc>
                <a:tc gridSpan="6">
                  <a:txBody>
                    <a:bodyPr/>
                    <a:lstStyle/>
                    <a:p>
                      <a:pPr marL="91440">
                        <a:lnSpc>
                          <a:spcPct val="100000"/>
                        </a:lnSpc>
                        <a:spcBef>
                          <a:spcPts val="359"/>
                        </a:spcBef>
                      </a:pPr>
                      <a:r>
                        <a:rPr lang="en-US" sz="1000" dirty="0">
                          <a:latin typeface="Verdana" panose="020B0604030504040204" pitchFamily="34" charset="0"/>
                          <a:ea typeface="Verdana" panose="020B0604030504040204" pitchFamily="34" charset="0"/>
                        </a:rPr>
                        <a:t>Trends and Developments</a:t>
                      </a:r>
                      <a:endParaRPr sz="1000" dirty="0">
                        <a:latin typeface="Verdana" panose="020B0604030504040204" pitchFamily="34" charset="0"/>
                        <a:ea typeface="Verdana" panose="020B0604030504040204" pitchFamily="34" charset="0"/>
                      </a:endParaRPr>
                    </a:p>
                  </a:txBody>
                  <a:tcPr marL="0" marR="0" marT="45719" marB="0" anchor="ctr"/>
                </a:tc>
                <a:tc hMerge="1">
                  <a:txBody>
                    <a:bodyPr/>
                    <a:lstStyle/>
                    <a:p>
                      <a:pPr marR="6985" algn="ctr">
                        <a:lnSpc>
                          <a:spcPct val="100000"/>
                        </a:lnSpc>
                        <a:spcBef>
                          <a:spcPts val="359"/>
                        </a:spcBef>
                      </a:pPr>
                      <a:endParaRPr sz="1000" dirty="0">
                        <a:latin typeface="Verdana"/>
                        <a:cs typeface="Verdana"/>
                      </a:endParaRPr>
                    </a:p>
                  </a:txBody>
                  <a:tcPr marL="0" marR="0" marT="45719" marB="0"/>
                </a:tc>
                <a:tc hMerge="1">
                  <a:txBody>
                    <a:bodyPr/>
                    <a:lstStyle/>
                    <a:p>
                      <a:endParaRPr lang="en-IN"/>
                    </a:p>
                  </a:txBody>
                  <a:tcPr/>
                </a:tc>
                <a:tc hMerge="1">
                  <a:txBody>
                    <a:bodyPr/>
                    <a:lstStyle/>
                    <a:p>
                      <a:pPr marL="91440">
                        <a:lnSpc>
                          <a:spcPct val="100000"/>
                        </a:lnSpc>
                        <a:spcBef>
                          <a:spcPts val="359"/>
                        </a:spcBef>
                      </a:pPr>
                      <a:r>
                        <a:rPr lang="en-US" sz="1000" dirty="0">
                          <a:latin typeface="Verdana"/>
                          <a:cs typeface="Verdana"/>
                        </a:rPr>
                        <a:t>By Domestic Sales</a:t>
                      </a:r>
                      <a:endParaRPr sz="1000" dirty="0">
                        <a:latin typeface="Verdana"/>
                        <a:cs typeface="Verdana"/>
                      </a:endParaRPr>
                    </a:p>
                  </a:txBody>
                  <a:tcPr marL="0" marR="0" marT="45719"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68173753"/>
                  </a:ext>
                </a:extLst>
              </a:tr>
              <a:tr h="210313">
                <a:tc>
                  <a:txBody>
                    <a:bodyPr/>
                    <a:lstStyle/>
                    <a:p>
                      <a:pPr marL="1905" algn="ctr">
                        <a:lnSpc>
                          <a:spcPct val="100000"/>
                        </a:lnSpc>
                        <a:spcBef>
                          <a:spcPts val="345"/>
                        </a:spcBef>
                      </a:pPr>
                      <a:r>
                        <a:rPr lang="en-IN" sz="1000" b="1" dirty="0">
                          <a:latin typeface="Verdana" panose="020B0604030504040204" pitchFamily="34" charset="0"/>
                          <a:ea typeface="Verdana" panose="020B0604030504040204" pitchFamily="34" charset="0"/>
                          <a:cs typeface="Verdana"/>
                        </a:rPr>
                        <a:t>11.</a:t>
                      </a:r>
                      <a:endParaRPr sz="1000" b="1" dirty="0">
                        <a:latin typeface="Verdana" panose="020B0604030504040204" pitchFamily="34" charset="0"/>
                        <a:ea typeface="Verdana" panose="020B0604030504040204" pitchFamily="34" charset="0"/>
                        <a:cs typeface="Verdana"/>
                      </a:endParaRPr>
                    </a:p>
                  </a:txBody>
                  <a:tcPr marL="0" marR="0" marT="43815" marB="0"/>
                </a:tc>
                <a:tc gridSpan="7">
                  <a:txBody>
                    <a:bodyPr/>
                    <a:lstStyle/>
                    <a:p>
                      <a:pPr marL="91440">
                        <a:lnSpc>
                          <a:spcPct val="100000"/>
                        </a:lnSpc>
                        <a:spcBef>
                          <a:spcPts val="345"/>
                        </a:spcBef>
                      </a:pPr>
                      <a:r>
                        <a:rPr lang="en-US" sz="1000" b="1" dirty="0">
                          <a:latin typeface="Verdana" panose="020B0604030504040204" pitchFamily="34" charset="0"/>
                          <a:ea typeface="Verdana" panose="020B0604030504040204" pitchFamily="34" charset="0"/>
                          <a:cs typeface="Verdana"/>
                        </a:rPr>
                        <a:t>India WSF </a:t>
                      </a:r>
                      <a:r>
                        <a:rPr sz="1000" b="1" spc="5" dirty="0">
                          <a:latin typeface="Verdana" panose="020B0604030504040204" pitchFamily="34" charset="0"/>
                          <a:ea typeface="Verdana" panose="020B0604030504040204" pitchFamily="34" charset="0"/>
                          <a:cs typeface="Verdana"/>
                        </a:rPr>
                        <a:t>Market</a:t>
                      </a:r>
                      <a:r>
                        <a:rPr sz="1000" b="1" spc="-35" dirty="0">
                          <a:latin typeface="Verdana" panose="020B0604030504040204" pitchFamily="34" charset="0"/>
                          <a:ea typeface="Verdana" panose="020B0604030504040204" pitchFamily="34" charset="0"/>
                          <a:cs typeface="Verdana"/>
                        </a:rPr>
                        <a:t> </a:t>
                      </a:r>
                      <a:r>
                        <a:rPr sz="1000" b="1" dirty="0">
                          <a:latin typeface="Verdana" panose="020B0604030504040204" pitchFamily="34" charset="0"/>
                          <a:ea typeface="Verdana" panose="020B0604030504040204" pitchFamily="34" charset="0"/>
                          <a:cs typeface="Verdana"/>
                        </a:rPr>
                        <a:t>Outlook</a:t>
                      </a:r>
                      <a:r>
                        <a:rPr sz="1000" b="1" spc="-65" dirty="0">
                          <a:latin typeface="Verdana" panose="020B0604030504040204" pitchFamily="34" charset="0"/>
                          <a:ea typeface="Verdana" panose="020B0604030504040204" pitchFamily="34" charset="0"/>
                          <a:cs typeface="Verdana"/>
                        </a:rPr>
                        <a:t> </a:t>
                      </a:r>
                      <a:r>
                        <a:rPr sz="1000" b="1" spc="5" dirty="0">
                          <a:latin typeface="Verdana" panose="020B0604030504040204" pitchFamily="34" charset="0"/>
                          <a:ea typeface="Verdana" panose="020B0604030504040204" pitchFamily="34" charset="0"/>
                          <a:cs typeface="Verdana"/>
                        </a:rPr>
                        <a:t>(</a:t>
                      </a:r>
                      <a:r>
                        <a:rPr lang="en-IN" sz="1000" b="1" spc="5" dirty="0">
                          <a:latin typeface="Verdana" panose="020B0604030504040204" pitchFamily="34" charset="0"/>
                          <a:ea typeface="Verdana" panose="020B0604030504040204" pitchFamily="34" charset="0"/>
                          <a:cs typeface="Verdana"/>
                        </a:rPr>
                        <a:t>2022-2035</a:t>
                      </a:r>
                      <a:r>
                        <a:rPr sz="1000" b="1" spc="5" dirty="0">
                          <a:latin typeface="Verdana" panose="020B0604030504040204" pitchFamily="34" charset="0"/>
                          <a:ea typeface="Verdana" panose="020B0604030504040204" pitchFamily="34" charset="0"/>
                          <a:cs typeface="Verdana"/>
                        </a:rPr>
                        <a:t>)</a:t>
                      </a:r>
                      <a:endParaRPr sz="1000" dirty="0">
                        <a:latin typeface="Verdana" panose="020B0604030504040204" pitchFamily="34" charset="0"/>
                        <a:ea typeface="Verdana" panose="020B0604030504040204" pitchFamily="34" charset="0"/>
                        <a:cs typeface="Verdana"/>
                      </a:endParaRPr>
                    </a:p>
                  </a:txBody>
                  <a:tcPr marL="0" marR="0" marT="43815"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a:p>
                  </a:txBody>
                  <a:tcPr marL="0" marR="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138906367"/>
                  </a:ext>
                </a:extLst>
              </a:tr>
              <a:tr h="210313">
                <a:tc>
                  <a:txBody>
                    <a:bodyPr/>
                    <a:lstStyle/>
                    <a:p>
                      <a:pPr>
                        <a:lnSpc>
                          <a:spcPct val="100000"/>
                        </a:lnSpc>
                      </a:pPr>
                      <a:endParaRPr sz="1000" dirty="0">
                        <a:latin typeface="Verdana" panose="020B0604030504040204" pitchFamily="34" charset="0"/>
                        <a:ea typeface="Verdana" panose="020B0604030504040204" pitchFamily="34" charset="0"/>
                        <a:cs typeface="Times New Roman"/>
                      </a:endParaRPr>
                    </a:p>
                  </a:txBody>
                  <a:tcPr marL="0" marR="0" marT="0" marB="0"/>
                </a:tc>
                <a:tc>
                  <a:txBody>
                    <a:bodyPr/>
                    <a:lstStyle/>
                    <a:p>
                      <a:pPr algn="ctr">
                        <a:lnSpc>
                          <a:spcPct val="100000"/>
                        </a:lnSpc>
                        <a:spcBef>
                          <a:spcPts val="345"/>
                        </a:spcBef>
                      </a:pPr>
                      <a:r>
                        <a:rPr lang="en-US" sz="1000" dirty="0">
                          <a:latin typeface="Verdana" panose="020B0604030504040204" pitchFamily="34" charset="0"/>
                          <a:ea typeface="Verdana" panose="020B0604030504040204" pitchFamily="34" charset="0"/>
                          <a:cs typeface="Verdana"/>
                        </a:rPr>
                        <a:t>11</a:t>
                      </a:r>
                      <a:r>
                        <a:rPr sz="1000" dirty="0">
                          <a:latin typeface="Verdana" panose="020B0604030504040204" pitchFamily="34" charset="0"/>
                          <a:ea typeface="Verdana" panose="020B0604030504040204" pitchFamily="34" charset="0"/>
                          <a:cs typeface="Verdana"/>
                        </a:rPr>
                        <a:t>.1.</a:t>
                      </a:r>
                    </a:p>
                  </a:txBody>
                  <a:tcPr marL="0" marR="0" marT="43815" marB="0"/>
                </a:tc>
                <a:tc gridSpan="6">
                  <a:txBody>
                    <a:bodyPr/>
                    <a:lstStyle/>
                    <a:p>
                      <a:pPr marL="99060">
                        <a:lnSpc>
                          <a:spcPct val="100000"/>
                        </a:lnSpc>
                        <a:spcBef>
                          <a:spcPts val="345"/>
                        </a:spcBef>
                      </a:pPr>
                      <a:r>
                        <a:rPr sz="1000" dirty="0">
                          <a:latin typeface="Verdana" panose="020B0604030504040204" pitchFamily="34" charset="0"/>
                          <a:ea typeface="Verdana" panose="020B0604030504040204" pitchFamily="34" charset="0"/>
                        </a:rPr>
                        <a:t>Market</a:t>
                      </a:r>
                      <a:r>
                        <a:rPr sz="1000" spc="-50" dirty="0">
                          <a:latin typeface="Verdana" panose="020B0604030504040204" pitchFamily="34" charset="0"/>
                          <a:ea typeface="Verdana" panose="020B0604030504040204" pitchFamily="34" charset="0"/>
                        </a:rPr>
                        <a:t> </a:t>
                      </a:r>
                      <a:r>
                        <a:rPr sz="1000" spc="5" dirty="0">
                          <a:latin typeface="Verdana" panose="020B0604030504040204" pitchFamily="34" charset="0"/>
                          <a:ea typeface="Verdana" panose="020B0604030504040204" pitchFamily="34" charset="0"/>
                        </a:rPr>
                        <a:t>Size</a:t>
                      </a:r>
                      <a:r>
                        <a:rPr sz="1000" spc="-40" dirty="0">
                          <a:latin typeface="Verdana" panose="020B0604030504040204" pitchFamily="34" charset="0"/>
                          <a:ea typeface="Verdana" panose="020B0604030504040204" pitchFamily="34" charset="0"/>
                        </a:rPr>
                        <a:t> </a:t>
                      </a:r>
                      <a:r>
                        <a:rPr sz="1000" spc="5" dirty="0">
                          <a:latin typeface="Verdana" panose="020B0604030504040204" pitchFamily="34" charset="0"/>
                          <a:ea typeface="Verdana" panose="020B0604030504040204" pitchFamily="34" charset="0"/>
                        </a:rPr>
                        <a:t>&amp;</a:t>
                      </a:r>
                      <a:r>
                        <a:rPr sz="1000" spc="-35" dirty="0">
                          <a:latin typeface="Verdana" panose="020B0604030504040204" pitchFamily="34" charset="0"/>
                          <a:ea typeface="Verdana" panose="020B0604030504040204" pitchFamily="34" charset="0"/>
                        </a:rPr>
                        <a:t> </a:t>
                      </a:r>
                      <a:r>
                        <a:rPr sz="1000" dirty="0">
                          <a:latin typeface="Verdana" panose="020B0604030504040204" pitchFamily="34" charset="0"/>
                          <a:ea typeface="Verdana" panose="020B0604030504040204" pitchFamily="34" charset="0"/>
                        </a:rPr>
                        <a:t>Forecast</a:t>
                      </a:r>
                    </a:p>
                  </a:txBody>
                  <a:tcPr marL="0" marR="0" marT="43815" marB="0"/>
                </a:tc>
                <a:tc hMerge="1">
                  <a:txBody>
                    <a:bodyPr/>
                    <a:lstStyle/>
                    <a:p>
                      <a:pPr algn="ctr">
                        <a:lnSpc>
                          <a:spcPct val="100000"/>
                        </a:lnSpc>
                        <a:spcBef>
                          <a:spcPts val="345"/>
                        </a:spcBef>
                      </a:pPr>
                      <a:endParaRPr sz="1000" dirty="0">
                        <a:latin typeface="Verdana"/>
                        <a:cs typeface="Verdana"/>
                      </a:endParaRPr>
                    </a:p>
                  </a:txBody>
                  <a:tcPr marL="0" marR="0" marT="43815" marB="0"/>
                </a:tc>
                <a:tc hMerge="1">
                  <a:txBody>
                    <a:bodyPr/>
                    <a:lstStyle/>
                    <a:p>
                      <a:endParaRPr lang="en-IN"/>
                    </a:p>
                  </a:txBody>
                  <a:tcPr/>
                </a:tc>
                <a:tc hMerge="1">
                  <a:txBody>
                    <a:bodyPr/>
                    <a:lstStyle/>
                    <a:p>
                      <a:pPr marL="99060">
                        <a:lnSpc>
                          <a:spcPct val="100000"/>
                        </a:lnSpc>
                        <a:spcBef>
                          <a:spcPts val="345"/>
                        </a:spcBef>
                      </a:pPr>
                      <a:r>
                        <a:rPr sz="1000" dirty="0">
                          <a:latin typeface="Verdana"/>
                          <a:cs typeface="Verdana"/>
                        </a:rPr>
                        <a:t>Market</a:t>
                      </a:r>
                      <a:r>
                        <a:rPr sz="1000" spc="-50" dirty="0">
                          <a:latin typeface="Verdana"/>
                          <a:cs typeface="Verdana"/>
                        </a:rPr>
                        <a:t> </a:t>
                      </a:r>
                      <a:r>
                        <a:rPr sz="1000" spc="5" dirty="0">
                          <a:latin typeface="Verdana"/>
                          <a:cs typeface="Verdana"/>
                        </a:rPr>
                        <a:t>Size</a:t>
                      </a:r>
                      <a:r>
                        <a:rPr sz="1000" spc="-40" dirty="0">
                          <a:latin typeface="Verdana"/>
                          <a:cs typeface="Verdana"/>
                        </a:rPr>
                        <a:t> </a:t>
                      </a:r>
                      <a:r>
                        <a:rPr sz="1000" spc="5" dirty="0">
                          <a:latin typeface="Verdana"/>
                          <a:cs typeface="Verdana"/>
                        </a:rPr>
                        <a:t>&amp;</a:t>
                      </a:r>
                      <a:r>
                        <a:rPr sz="1000" spc="-35" dirty="0">
                          <a:latin typeface="Verdana"/>
                          <a:cs typeface="Verdana"/>
                        </a:rPr>
                        <a:t> </a:t>
                      </a:r>
                      <a:r>
                        <a:rPr sz="1000" dirty="0">
                          <a:latin typeface="Verdana"/>
                          <a:cs typeface="Verdana"/>
                        </a:rPr>
                        <a:t>Forecast</a:t>
                      </a:r>
                    </a:p>
                  </a:txBody>
                  <a:tcPr marL="0" marR="0" marT="43815"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60132042"/>
                  </a:ext>
                </a:extLst>
              </a:tr>
              <a:tr h="341409">
                <a:tc>
                  <a:txBody>
                    <a:bodyPr/>
                    <a:lstStyle/>
                    <a:p>
                      <a:pPr>
                        <a:lnSpc>
                          <a:spcPct val="100000"/>
                        </a:lnSpc>
                      </a:pPr>
                      <a:endParaRPr sz="1000">
                        <a:latin typeface="Verdana" panose="020B0604030504040204" pitchFamily="34" charset="0"/>
                        <a:ea typeface="Verdana" panose="020B0604030504040204" pitchFamily="34" charset="0"/>
                        <a:cs typeface="Times New Roman"/>
                      </a:endParaRPr>
                    </a:p>
                  </a:txBody>
                  <a:tcPr marL="0" marR="0" marT="0" marB="0"/>
                </a:tc>
                <a:tc>
                  <a:txBody>
                    <a:bodyPr/>
                    <a:lstStyle/>
                    <a:p>
                      <a:pPr>
                        <a:lnSpc>
                          <a:spcPct val="100000"/>
                        </a:lnSpc>
                      </a:pPr>
                      <a:endParaRPr sz="1000" dirty="0">
                        <a:latin typeface="Verdana" panose="020B0604030504040204" pitchFamily="34" charset="0"/>
                        <a:ea typeface="Verdana" panose="020B0604030504040204" pitchFamily="34" charset="0"/>
                        <a:cs typeface="Times New Roman"/>
                      </a:endParaRPr>
                    </a:p>
                  </a:txBody>
                  <a:tcPr marL="0" marR="0" marT="0" marB="0"/>
                </a:tc>
                <a:tc gridSpan="2">
                  <a:txBody>
                    <a:bodyPr/>
                    <a:lstStyle/>
                    <a:p>
                      <a:pPr marL="99060">
                        <a:lnSpc>
                          <a:spcPct val="100000"/>
                        </a:lnSpc>
                        <a:spcBef>
                          <a:spcPts val="360"/>
                        </a:spcBef>
                      </a:pPr>
                      <a:r>
                        <a:rPr lang="en-IN" sz="1000" dirty="0">
                          <a:latin typeface="Verdana" panose="020B0604030504040204" pitchFamily="34" charset="0"/>
                          <a:ea typeface="Verdana" panose="020B0604030504040204" pitchFamily="34" charset="0"/>
                          <a:cs typeface="Verdana"/>
                        </a:rPr>
                        <a:t>11</a:t>
                      </a:r>
                      <a:r>
                        <a:rPr sz="1000" dirty="0">
                          <a:latin typeface="Verdana" panose="020B0604030504040204" pitchFamily="34" charset="0"/>
                          <a:ea typeface="Verdana" panose="020B0604030504040204" pitchFamily="34" charset="0"/>
                          <a:cs typeface="Verdana"/>
                        </a:rPr>
                        <a:t>.1.1.</a:t>
                      </a:r>
                    </a:p>
                  </a:txBody>
                  <a:tcPr marL="0" marR="0" marB="0"/>
                </a:tc>
                <a:tc hMerge="1">
                  <a:txBody>
                    <a:bodyPr/>
                    <a:lstStyle/>
                    <a:p>
                      <a:pPr marL="99060" marR="0" lvl="0" indent="0" defTabSz="914400" eaLnBrk="1" fontAlgn="auto" latinLnBrk="0" hangingPunct="1">
                        <a:lnSpc>
                          <a:spcPct val="100000"/>
                        </a:lnSpc>
                        <a:spcBef>
                          <a:spcPts val="360"/>
                        </a:spcBef>
                        <a:spcAft>
                          <a:spcPts val="0"/>
                        </a:spcAft>
                        <a:buClrTx/>
                        <a:buSzTx/>
                        <a:buFontTx/>
                        <a:buNone/>
                        <a:tabLst/>
                        <a:defRPr/>
                      </a:pPr>
                      <a:r>
                        <a:rPr lang="en-IN" sz="1000" spc="5" dirty="0">
                          <a:latin typeface="Verdana" panose="020B0604030504040204" pitchFamily="34" charset="0"/>
                          <a:ea typeface="Verdana" panose="020B0604030504040204" pitchFamily="34" charset="0"/>
                          <a:cs typeface="Verdana"/>
                        </a:rPr>
                        <a:t>By</a:t>
                      </a:r>
                      <a:r>
                        <a:rPr lang="en-IN" sz="1000" spc="-40" dirty="0">
                          <a:latin typeface="Verdana" panose="020B0604030504040204" pitchFamily="34" charset="0"/>
                          <a:ea typeface="Verdana" panose="020B0604030504040204" pitchFamily="34" charset="0"/>
                          <a:cs typeface="Verdana"/>
                        </a:rPr>
                        <a:t> </a:t>
                      </a:r>
                      <a:r>
                        <a:rPr lang="en-IN" sz="1000" spc="5" dirty="0">
                          <a:latin typeface="Verdana" panose="020B0604030504040204" pitchFamily="34" charset="0"/>
                          <a:ea typeface="Verdana" panose="020B0604030504040204" pitchFamily="34" charset="0"/>
                          <a:cs typeface="Verdana"/>
                        </a:rPr>
                        <a:t>Value</a:t>
                      </a:r>
                      <a:r>
                        <a:rPr lang="en-IN" sz="1000" spc="-55" dirty="0">
                          <a:latin typeface="Verdana" panose="020B0604030504040204" pitchFamily="34" charset="0"/>
                          <a:ea typeface="Verdana" panose="020B0604030504040204" pitchFamily="34" charset="0"/>
                          <a:cs typeface="Verdana"/>
                        </a:rPr>
                        <a:t> </a:t>
                      </a:r>
                      <a:r>
                        <a:rPr lang="en-IN" sz="1000" spc="5" dirty="0">
                          <a:latin typeface="Verdana" panose="020B0604030504040204" pitchFamily="34" charset="0"/>
                          <a:ea typeface="Verdana" panose="020B0604030504040204" pitchFamily="34" charset="0"/>
                          <a:cs typeface="Verdana"/>
                        </a:rPr>
                        <a:t>&amp;</a:t>
                      </a:r>
                      <a:r>
                        <a:rPr lang="en-IN" sz="1000" spc="-30" dirty="0">
                          <a:latin typeface="Verdana" panose="020B0604030504040204" pitchFamily="34" charset="0"/>
                          <a:ea typeface="Verdana" panose="020B0604030504040204" pitchFamily="34" charset="0"/>
                          <a:cs typeface="Verdana"/>
                        </a:rPr>
                        <a:t> </a:t>
                      </a:r>
                      <a:r>
                        <a:rPr lang="en-IN" sz="1000" spc="5" dirty="0">
                          <a:latin typeface="Verdana" panose="020B0604030504040204" pitchFamily="34" charset="0"/>
                          <a:ea typeface="Verdana" panose="020B0604030504040204" pitchFamily="34" charset="0"/>
                          <a:cs typeface="Verdana"/>
                        </a:rPr>
                        <a:t>Volume</a:t>
                      </a:r>
                      <a:endParaRPr lang="en-IN" sz="1000" dirty="0">
                        <a:latin typeface="Verdana" panose="020B0604030504040204" pitchFamily="34" charset="0"/>
                        <a:ea typeface="Verdana" panose="020B0604030504040204" pitchFamily="34" charset="0"/>
                        <a:cs typeface="Verdana"/>
                      </a:endParaRPr>
                    </a:p>
                  </a:txBody>
                  <a:tcPr marL="0" marR="0" marB="0"/>
                </a:tc>
                <a:tc gridSpan="4">
                  <a:txBody>
                    <a:bodyPr/>
                    <a:lstStyle/>
                    <a:p>
                      <a:r>
                        <a:rPr lang="en-IN" sz="1000" spc="5" dirty="0">
                          <a:latin typeface="Verdana" panose="020B0604030504040204" pitchFamily="34" charset="0"/>
                          <a:ea typeface="Verdana" panose="020B0604030504040204" pitchFamily="34" charset="0"/>
                          <a:cs typeface="Verdana"/>
                        </a:rPr>
                        <a:t>By</a:t>
                      </a:r>
                      <a:r>
                        <a:rPr lang="en-IN" sz="1000" spc="-40" dirty="0">
                          <a:latin typeface="Verdana" panose="020B0604030504040204" pitchFamily="34" charset="0"/>
                          <a:ea typeface="Verdana" panose="020B0604030504040204" pitchFamily="34" charset="0"/>
                          <a:cs typeface="Verdana"/>
                        </a:rPr>
                        <a:t> </a:t>
                      </a:r>
                      <a:r>
                        <a:rPr lang="en-IN" sz="1000" spc="5" dirty="0">
                          <a:latin typeface="Verdana" panose="020B0604030504040204" pitchFamily="34" charset="0"/>
                          <a:ea typeface="Verdana" panose="020B0604030504040204" pitchFamily="34" charset="0"/>
                          <a:cs typeface="Verdana"/>
                        </a:rPr>
                        <a:t>Value</a:t>
                      </a:r>
                      <a:r>
                        <a:rPr lang="en-IN" sz="1000" spc="-55" dirty="0">
                          <a:latin typeface="Verdana" panose="020B0604030504040204" pitchFamily="34" charset="0"/>
                          <a:ea typeface="Verdana" panose="020B0604030504040204" pitchFamily="34" charset="0"/>
                          <a:cs typeface="Verdana"/>
                        </a:rPr>
                        <a:t> </a:t>
                      </a:r>
                      <a:r>
                        <a:rPr lang="en-IN" sz="1000" spc="5" dirty="0">
                          <a:latin typeface="Verdana" panose="020B0604030504040204" pitchFamily="34" charset="0"/>
                          <a:ea typeface="Verdana" panose="020B0604030504040204" pitchFamily="34" charset="0"/>
                          <a:cs typeface="Verdana"/>
                        </a:rPr>
                        <a:t>&amp;</a:t>
                      </a:r>
                      <a:r>
                        <a:rPr lang="en-IN" sz="1000" spc="-30" dirty="0">
                          <a:latin typeface="Verdana" panose="020B0604030504040204" pitchFamily="34" charset="0"/>
                          <a:ea typeface="Verdana" panose="020B0604030504040204" pitchFamily="34" charset="0"/>
                          <a:cs typeface="Verdana"/>
                        </a:rPr>
                        <a:t> </a:t>
                      </a:r>
                      <a:r>
                        <a:rPr lang="en-IN" sz="1000" spc="5" dirty="0">
                          <a:latin typeface="Verdana" panose="020B0604030504040204" pitchFamily="34" charset="0"/>
                          <a:ea typeface="Verdana" panose="020B0604030504040204" pitchFamily="34" charset="0"/>
                          <a:cs typeface="Verdana"/>
                        </a:rPr>
                        <a:t>Volume</a:t>
                      </a:r>
                      <a:endParaRPr lang="en-IN" dirty="0"/>
                    </a:p>
                  </a:txBody>
                  <a:tcPr marL="0" marR="0" marB="0"/>
                </a:tc>
                <a:tc hMerge="1">
                  <a:txBody>
                    <a:bodyPr/>
                    <a:lstStyle/>
                    <a:p>
                      <a:endParaRPr lang="en-IN"/>
                    </a:p>
                  </a:txBody>
                  <a:tcPr/>
                </a:tc>
                <a:tc hMerge="1">
                  <a:txBody>
                    <a:bodyPr/>
                    <a:lstStyle/>
                    <a:p>
                      <a:pPr marL="99060">
                        <a:lnSpc>
                          <a:spcPct val="100000"/>
                        </a:lnSpc>
                        <a:spcBef>
                          <a:spcPts val="360"/>
                        </a:spcBef>
                      </a:pPr>
                      <a:endParaRPr sz="1000" dirty="0">
                        <a:latin typeface="Verdana"/>
                        <a:cs typeface="Verdana"/>
                      </a:endParaRPr>
                    </a:p>
                  </a:txBody>
                  <a:tcPr marL="0" marR="0" marB="0"/>
                </a:tc>
                <a:tc hMerge="1">
                  <a:txBody>
                    <a:bodyPr/>
                    <a:lstStyle/>
                    <a:p>
                      <a:pPr marL="99060" marR="0" lvl="0" indent="0" defTabSz="914400" eaLnBrk="1" fontAlgn="auto" latinLnBrk="0" hangingPunct="1">
                        <a:lnSpc>
                          <a:spcPct val="100000"/>
                        </a:lnSpc>
                        <a:spcBef>
                          <a:spcPts val="360"/>
                        </a:spcBef>
                        <a:spcAft>
                          <a:spcPts val="0"/>
                        </a:spcAft>
                        <a:buClrTx/>
                        <a:buSzTx/>
                        <a:buFontTx/>
                        <a:buNone/>
                        <a:tabLst/>
                        <a:defRPr/>
                      </a:pPr>
                      <a:endParaRPr lang="en-IN" sz="1000" dirty="0">
                        <a:latin typeface="Verdana" panose="020B0604030504040204" pitchFamily="34" charset="0"/>
                        <a:ea typeface="Verdana" panose="020B0604030504040204" pitchFamily="34" charset="0"/>
                        <a:cs typeface="Verdana"/>
                      </a:endParaRPr>
                    </a:p>
                  </a:txBody>
                  <a:tcPr marL="0" marR="0" marB="0"/>
                </a:tc>
                <a:extLst>
                  <a:ext uri="{0D108BD9-81ED-4DB2-BD59-A6C34878D82A}">
                    <a16:rowId xmlns:a16="http://schemas.microsoft.com/office/drawing/2014/main" val="2089245956"/>
                  </a:ext>
                </a:extLst>
              </a:tr>
              <a:tr h="212355">
                <a:tc>
                  <a:txBody>
                    <a:bodyPr/>
                    <a:lstStyle/>
                    <a:p>
                      <a:pPr>
                        <a:lnSpc>
                          <a:spcPct val="100000"/>
                        </a:lnSpc>
                      </a:pPr>
                      <a:endParaRPr sz="1000">
                        <a:latin typeface="Verdana" panose="020B0604030504040204" pitchFamily="34" charset="0"/>
                        <a:ea typeface="Verdana" panose="020B0604030504040204" pitchFamily="34" charset="0"/>
                        <a:cs typeface="Times New Roman"/>
                      </a:endParaRPr>
                    </a:p>
                  </a:txBody>
                  <a:tcPr marL="0" marR="0" marT="0" marB="0"/>
                </a:tc>
                <a:tc>
                  <a:txBody>
                    <a:bodyPr/>
                    <a:lstStyle/>
                    <a:p>
                      <a:pPr algn="ctr">
                        <a:lnSpc>
                          <a:spcPct val="100000"/>
                        </a:lnSpc>
                        <a:spcBef>
                          <a:spcPts val="360"/>
                        </a:spcBef>
                      </a:pPr>
                      <a:r>
                        <a:rPr lang="en-IN" sz="1000" dirty="0">
                          <a:latin typeface="Verdana" panose="020B0604030504040204" pitchFamily="34" charset="0"/>
                          <a:ea typeface="Verdana" panose="020B0604030504040204" pitchFamily="34" charset="0"/>
                          <a:cs typeface="Verdana"/>
                        </a:rPr>
                        <a:t>11</a:t>
                      </a:r>
                      <a:r>
                        <a:rPr sz="1000" dirty="0">
                          <a:latin typeface="Verdana" panose="020B0604030504040204" pitchFamily="34" charset="0"/>
                          <a:ea typeface="Verdana" panose="020B0604030504040204" pitchFamily="34" charset="0"/>
                          <a:cs typeface="Verdana"/>
                        </a:rPr>
                        <a:t>.2.</a:t>
                      </a:r>
                    </a:p>
                  </a:txBody>
                  <a:tcPr marL="0" marR="0" marB="0"/>
                </a:tc>
                <a:tc gridSpan="6">
                  <a:txBody>
                    <a:bodyPr/>
                    <a:lstStyle/>
                    <a:p>
                      <a:pPr marL="99060">
                        <a:lnSpc>
                          <a:spcPct val="100000"/>
                        </a:lnSpc>
                        <a:spcBef>
                          <a:spcPts val="360"/>
                        </a:spcBef>
                      </a:pPr>
                      <a:r>
                        <a:rPr sz="1000" dirty="0">
                          <a:latin typeface="Verdana" panose="020B0604030504040204" pitchFamily="34" charset="0"/>
                          <a:ea typeface="Verdana" panose="020B0604030504040204" pitchFamily="34" charset="0"/>
                          <a:cs typeface="Verdana"/>
                        </a:rPr>
                        <a:t>Market</a:t>
                      </a:r>
                      <a:r>
                        <a:rPr sz="1000" spc="-50" dirty="0">
                          <a:latin typeface="Verdana" panose="020B0604030504040204" pitchFamily="34" charset="0"/>
                          <a:ea typeface="Verdana" panose="020B0604030504040204" pitchFamily="34" charset="0"/>
                          <a:cs typeface="Verdana"/>
                        </a:rPr>
                        <a:t> </a:t>
                      </a:r>
                      <a:r>
                        <a:rPr sz="1000" dirty="0">
                          <a:latin typeface="Verdana" panose="020B0604030504040204" pitchFamily="34" charset="0"/>
                          <a:ea typeface="Verdana" panose="020B0604030504040204" pitchFamily="34" charset="0"/>
                          <a:cs typeface="Verdana"/>
                        </a:rPr>
                        <a:t>Share</a:t>
                      </a:r>
                      <a:r>
                        <a:rPr sz="1000" spc="-30" dirty="0">
                          <a:latin typeface="Verdana" panose="020B0604030504040204" pitchFamily="34" charset="0"/>
                          <a:ea typeface="Verdana" panose="020B0604030504040204" pitchFamily="34" charset="0"/>
                          <a:cs typeface="Verdana"/>
                        </a:rPr>
                        <a:t> </a:t>
                      </a:r>
                      <a:r>
                        <a:rPr sz="1000" spc="5" dirty="0">
                          <a:latin typeface="Verdana" panose="020B0604030504040204" pitchFamily="34" charset="0"/>
                          <a:ea typeface="Verdana" panose="020B0604030504040204" pitchFamily="34" charset="0"/>
                          <a:cs typeface="Verdana"/>
                        </a:rPr>
                        <a:t>&amp;</a:t>
                      </a:r>
                      <a:r>
                        <a:rPr sz="1000" spc="-25" dirty="0">
                          <a:latin typeface="Verdana" panose="020B0604030504040204" pitchFamily="34" charset="0"/>
                          <a:ea typeface="Verdana" panose="020B0604030504040204" pitchFamily="34" charset="0"/>
                          <a:cs typeface="Verdana"/>
                        </a:rPr>
                        <a:t> </a:t>
                      </a:r>
                      <a:r>
                        <a:rPr sz="1000" dirty="0">
                          <a:latin typeface="Verdana" panose="020B0604030504040204" pitchFamily="34" charset="0"/>
                          <a:ea typeface="Verdana" panose="020B0604030504040204" pitchFamily="34" charset="0"/>
                          <a:cs typeface="Verdana"/>
                        </a:rPr>
                        <a:t>Forecast</a:t>
                      </a:r>
                    </a:p>
                  </a:txBody>
                  <a:tcPr marL="0" marR="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a:p>
                  </a:txBody>
                  <a:tcPr marL="0" marR="0" marT="0" marB="0"/>
                </a:tc>
                <a:tc hMerge="1">
                  <a:txBody>
                    <a:bodyPr/>
                    <a:lstStyle/>
                    <a:p>
                      <a:pPr marL="0" algn="just" defTabSz="914400" rtl="0" eaLnBrk="1" fontAlgn="ctr" latinLnBrk="0" hangingPunct="1"/>
                      <a:endParaRPr lang="en-IN" sz="1000" b="0" i="0" u="none" strike="noStrike" kern="1200" spc="15"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val="3005422110"/>
                  </a:ext>
                </a:extLst>
              </a:tr>
              <a:tr h="215720">
                <a:tc>
                  <a:txBody>
                    <a:bodyPr/>
                    <a:lstStyle/>
                    <a:p>
                      <a:pPr>
                        <a:lnSpc>
                          <a:spcPct val="100000"/>
                        </a:lnSpc>
                      </a:pPr>
                      <a:endParaRPr sz="1000">
                        <a:latin typeface="Verdana" panose="020B0604030504040204" pitchFamily="34" charset="0"/>
                        <a:ea typeface="Verdana" panose="020B0604030504040204" pitchFamily="34" charset="0"/>
                        <a:cs typeface="Times New Roman"/>
                      </a:endParaRPr>
                    </a:p>
                  </a:txBody>
                  <a:tcPr marL="0" marR="0" marT="0" marB="0"/>
                </a:tc>
                <a:tc>
                  <a:txBody>
                    <a:bodyPr/>
                    <a:lstStyle/>
                    <a:p>
                      <a:pPr>
                        <a:lnSpc>
                          <a:spcPct val="100000"/>
                        </a:lnSpc>
                      </a:pPr>
                      <a:endParaRPr sz="1000">
                        <a:latin typeface="Verdana" panose="020B0604030504040204" pitchFamily="34" charset="0"/>
                        <a:ea typeface="Verdana" panose="020B0604030504040204" pitchFamily="34" charset="0"/>
                        <a:cs typeface="Times New Roman"/>
                      </a:endParaRPr>
                    </a:p>
                  </a:txBody>
                  <a:tcPr marL="0" marR="0" marT="0" marB="0"/>
                </a:tc>
                <a:tc gridSpan="2">
                  <a:txBody>
                    <a:bodyPr/>
                    <a:lstStyle/>
                    <a:p>
                      <a:pPr marL="99060">
                        <a:lnSpc>
                          <a:spcPct val="100000"/>
                        </a:lnSpc>
                        <a:spcBef>
                          <a:spcPts val="360"/>
                        </a:spcBef>
                      </a:pPr>
                      <a:r>
                        <a:rPr lang="en-IN" sz="1000" dirty="0">
                          <a:latin typeface="Verdana" panose="020B0604030504040204" pitchFamily="34" charset="0"/>
                          <a:ea typeface="Verdana" panose="020B0604030504040204" pitchFamily="34" charset="0"/>
                          <a:cs typeface="Verdana"/>
                        </a:rPr>
                        <a:t>11.2.1.</a:t>
                      </a:r>
                      <a:endParaRPr sz="1000" dirty="0">
                        <a:latin typeface="Verdana" panose="020B0604030504040204" pitchFamily="34" charset="0"/>
                        <a:ea typeface="Verdana" panose="020B0604030504040204" pitchFamily="34" charset="0"/>
                        <a:cs typeface="Verdana"/>
                      </a:endParaRPr>
                    </a:p>
                  </a:txBody>
                  <a:tcPr marL="0" marR="0" marB="0"/>
                </a:tc>
                <a:tc hMerge="1">
                  <a:txBody>
                    <a:bodyPr/>
                    <a:lstStyle/>
                    <a:p>
                      <a:pPr marL="111125" marR="565150" lvl="0" indent="0" defTabSz="914400" eaLnBrk="1" fontAlgn="auto" latinLnBrk="0" hangingPunct="1">
                        <a:lnSpc>
                          <a:spcPct val="100000"/>
                        </a:lnSpc>
                        <a:spcBef>
                          <a:spcPts val="360"/>
                        </a:spcBef>
                        <a:spcAft>
                          <a:spcPts val="0"/>
                        </a:spcAft>
                        <a:buClrTx/>
                        <a:buSzTx/>
                        <a:buFontTx/>
                        <a:buNone/>
                        <a:tabLst/>
                        <a:defRPr/>
                      </a:pPr>
                      <a:r>
                        <a:rPr kumimoji="0" lang="en-US" sz="900" b="0" i="0" u="none" strike="noStrike" kern="0" cap="none" spc="5" normalizeH="0" baseline="0" noProof="0" dirty="0">
                          <a:ln>
                            <a:noFill/>
                          </a:ln>
                          <a:solidFill>
                            <a:prstClr val="black"/>
                          </a:solidFill>
                          <a:effectLst/>
                          <a:uLnTx/>
                          <a:uFillTx/>
                          <a:latin typeface="Verdana"/>
                          <a:ea typeface="+mn-ea"/>
                          <a:cs typeface="Verdana"/>
                        </a:rPr>
                        <a:t>By</a:t>
                      </a:r>
                      <a:r>
                        <a:rPr kumimoji="0" lang="en-US" sz="900" b="0" i="0" u="none" strike="noStrike" kern="0" cap="none" spc="-10" normalizeH="0" baseline="0" noProof="0" dirty="0">
                          <a:ln>
                            <a:noFill/>
                          </a:ln>
                          <a:solidFill>
                            <a:prstClr val="black"/>
                          </a:solidFill>
                          <a:effectLst/>
                          <a:uLnTx/>
                          <a:uFillTx/>
                          <a:latin typeface="Verdana"/>
                          <a:ea typeface="+mn-ea"/>
                          <a:cs typeface="Verdana"/>
                        </a:rPr>
                        <a:t> </a:t>
                      </a:r>
                      <a:r>
                        <a:rPr kumimoji="0" lang="en-US" sz="900" b="0" i="0" u="none" strike="noStrike" kern="0" cap="none" spc="5" normalizeH="0" baseline="0" noProof="0" dirty="0">
                          <a:ln>
                            <a:noFill/>
                          </a:ln>
                          <a:solidFill>
                            <a:prstClr val="black"/>
                          </a:solidFill>
                          <a:effectLst/>
                          <a:uLnTx/>
                          <a:uFillTx/>
                          <a:latin typeface="Verdana"/>
                          <a:ea typeface="+mn-ea"/>
                          <a:cs typeface="Verdana"/>
                        </a:rPr>
                        <a:t>Type (MAP, MPP, Potassium Sulphate, Potassium Nitrate, Calcium Nitrate)</a:t>
                      </a:r>
                      <a:endParaRPr kumimoji="0" lang="en-US" sz="900" b="0" i="0" u="none" strike="noStrike" kern="0" cap="none" spc="0" normalizeH="0" baseline="0" noProof="0" dirty="0">
                        <a:ln>
                          <a:noFill/>
                        </a:ln>
                        <a:solidFill>
                          <a:prstClr val="black"/>
                        </a:solidFill>
                        <a:effectLst/>
                        <a:uLnTx/>
                        <a:uFillTx/>
                        <a:latin typeface="Verdana"/>
                        <a:ea typeface="+mn-ea"/>
                        <a:cs typeface="Verdana"/>
                      </a:endParaRPr>
                    </a:p>
                  </a:txBody>
                  <a:tcPr marL="0" marR="0" marB="0"/>
                </a:tc>
                <a:tc gridSpan="4">
                  <a:txBody>
                    <a:bodyPr/>
                    <a:lstStyle/>
                    <a:p>
                      <a:r>
                        <a:rPr kumimoji="0" lang="en-US" sz="1000" b="0" i="0" u="none" strike="noStrike" kern="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a:rPr>
                        <a:t>By</a:t>
                      </a:r>
                      <a:r>
                        <a:rPr kumimoji="0" lang="en-US" sz="1000" b="0" i="0" u="none" strike="noStrike" kern="0" cap="none" spc="-1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a:rPr>
                        <a:t> </a:t>
                      </a:r>
                      <a:r>
                        <a:rPr kumimoji="0" lang="en-US" sz="1000" b="0" i="0" u="none" strike="noStrike" kern="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a:rPr>
                        <a:t>Type (MAP, MPP, Potassium Sulphate, Potassium Nitrate, Calcium Nitrate)</a:t>
                      </a:r>
                    </a:p>
                  </a:txBody>
                  <a:tcPr marL="0" marR="0" marB="0"/>
                </a:tc>
                <a:tc hMerge="1">
                  <a:txBody>
                    <a:bodyPr/>
                    <a:lstStyle/>
                    <a:p>
                      <a:pPr marL="0" algn="just" defTabSz="914400" rtl="0" eaLnBrk="1" fontAlgn="ctr" latinLnBrk="0" hangingPunct="1"/>
                      <a:endParaRPr lang="en-IN" sz="1000" b="0" i="0" u="none" strike="noStrike" kern="1200" spc="15"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hMerge="1">
                  <a:txBody>
                    <a:bodyPr/>
                    <a:lstStyle/>
                    <a:p>
                      <a:pPr marL="99060">
                        <a:lnSpc>
                          <a:spcPct val="100000"/>
                        </a:lnSpc>
                        <a:spcBef>
                          <a:spcPts val="360"/>
                        </a:spcBef>
                      </a:pPr>
                      <a:r>
                        <a:rPr lang="en-IN" sz="1000" dirty="0">
                          <a:latin typeface="Verdana" panose="020B0604030504040204" pitchFamily="34" charset="0"/>
                          <a:ea typeface="Verdana" panose="020B0604030504040204" pitchFamily="34" charset="0"/>
                          <a:cs typeface="Verdana"/>
                        </a:rPr>
                        <a:t>16.2.1.</a:t>
                      </a:r>
                      <a:endParaRPr sz="1000" dirty="0">
                        <a:latin typeface="Verdana" panose="020B0604030504040204" pitchFamily="34" charset="0"/>
                        <a:ea typeface="Verdana" panose="020B0604030504040204" pitchFamily="34" charset="0"/>
                        <a:cs typeface="Verdana"/>
                      </a:endParaRPr>
                    </a:p>
                  </a:txBody>
                  <a:tcPr marL="0" marR="0" marB="0"/>
                </a:tc>
                <a:tc hMerge="1">
                  <a:txBody>
                    <a:bodyPr/>
                    <a:lstStyle/>
                    <a:p>
                      <a:pPr marL="0" algn="just" defTabSz="914400" rtl="0" eaLnBrk="1" fontAlgn="ctr" latinLnBrk="0" hangingPunct="1"/>
                      <a:endParaRPr lang="en-IN" sz="1000" b="0" i="0" u="none" strike="noStrike" kern="1200" spc="15"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val="2867989408"/>
                  </a:ext>
                </a:extLst>
              </a:tr>
              <a:tr h="215720">
                <a:tc>
                  <a:txBody>
                    <a:bodyPr/>
                    <a:lstStyle/>
                    <a:p>
                      <a:pPr>
                        <a:lnSpc>
                          <a:spcPct val="100000"/>
                        </a:lnSpc>
                      </a:pPr>
                      <a:endParaRPr sz="1000">
                        <a:latin typeface="Verdana" panose="020B0604030504040204" pitchFamily="34" charset="0"/>
                        <a:ea typeface="Verdana" panose="020B0604030504040204" pitchFamily="34" charset="0"/>
                        <a:cs typeface="Times New Roman"/>
                      </a:endParaRPr>
                    </a:p>
                  </a:txBody>
                  <a:tcPr marL="0" marR="0" marT="0" marB="0"/>
                </a:tc>
                <a:tc>
                  <a:txBody>
                    <a:bodyPr/>
                    <a:lstStyle/>
                    <a:p>
                      <a:pPr>
                        <a:lnSpc>
                          <a:spcPct val="100000"/>
                        </a:lnSpc>
                      </a:pPr>
                      <a:endParaRPr sz="1000">
                        <a:latin typeface="Verdana" panose="020B0604030504040204" pitchFamily="34" charset="0"/>
                        <a:ea typeface="Verdana" panose="020B0604030504040204" pitchFamily="34" charset="0"/>
                        <a:cs typeface="Times New Roman"/>
                      </a:endParaRPr>
                    </a:p>
                  </a:txBody>
                  <a:tcPr marL="0" marR="0" marT="0" marB="0"/>
                </a:tc>
                <a:tc gridSpan="2">
                  <a:txBody>
                    <a:bodyPr/>
                    <a:lstStyle/>
                    <a:p>
                      <a:pPr marL="99060">
                        <a:lnSpc>
                          <a:spcPct val="100000"/>
                        </a:lnSpc>
                        <a:spcBef>
                          <a:spcPts val="360"/>
                        </a:spcBef>
                      </a:pPr>
                      <a:r>
                        <a:rPr lang="en-US" sz="1000" dirty="0">
                          <a:latin typeface="Verdana" panose="020B0604030504040204" pitchFamily="34" charset="0"/>
                          <a:ea typeface="Verdana" panose="020B0604030504040204" pitchFamily="34" charset="0"/>
                          <a:cs typeface="Verdana"/>
                        </a:rPr>
                        <a:t>11.2.2</a:t>
                      </a:r>
                      <a:endParaRPr sz="1000" dirty="0">
                        <a:latin typeface="Verdana" panose="020B0604030504040204" pitchFamily="34" charset="0"/>
                        <a:ea typeface="Verdana" panose="020B0604030504040204" pitchFamily="34" charset="0"/>
                        <a:cs typeface="Verdana"/>
                      </a:endParaRPr>
                    </a:p>
                  </a:txBody>
                  <a:tcPr marL="0" marR="0" marB="0"/>
                </a:tc>
                <a:tc hMerge="1">
                  <a:txBody>
                    <a:bodyPr/>
                    <a:lstStyle/>
                    <a:p>
                      <a:pPr marL="111125" marR="565150" lvl="0" indent="0" defTabSz="914400" eaLnBrk="1" fontAlgn="auto" latinLnBrk="0" hangingPunct="1">
                        <a:lnSpc>
                          <a:spcPct val="100000"/>
                        </a:lnSpc>
                        <a:spcBef>
                          <a:spcPts val="360"/>
                        </a:spcBef>
                        <a:spcAft>
                          <a:spcPts val="0"/>
                        </a:spcAft>
                        <a:buClrTx/>
                        <a:buSzTx/>
                        <a:buFontTx/>
                        <a:buNone/>
                        <a:tabLst/>
                        <a:defRPr/>
                      </a:pPr>
                      <a:endParaRPr kumimoji="0" lang="en-US" sz="900" b="0" i="0" u="none" strike="noStrike" kern="0" cap="none" spc="0" normalizeH="0" baseline="0" noProof="0" dirty="0">
                        <a:ln>
                          <a:noFill/>
                        </a:ln>
                        <a:solidFill>
                          <a:prstClr val="black"/>
                        </a:solidFill>
                        <a:effectLst/>
                        <a:uLnTx/>
                        <a:uFillTx/>
                        <a:latin typeface="Verdana"/>
                        <a:ea typeface="+mn-ea"/>
                        <a:cs typeface="Verdana"/>
                      </a:endParaRPr>
                    </a:p>
                  </a:txBody>
                  <a:tcPr marL="0" marR="0" marB="0"/>
                </a:tc>
                <a:tc gridSpan="4">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a:rPr>
                        <a:t>By</a:t>
                      </a:r>
                      <a:r>
                        <a:rPr kumimoji="0" lang="en-US" sz="1000" b="0" i="0" u="none" strike="noStrike" kern="0" cap="none" spc="-1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a:rPr>
                        <a:t> </a:t>
                      </a:r>
                      <a:r>
                        <a:rPr kumimoji="0" lang="en-US" sz="1000" b="0" i="0" u="none" strike="noStrike" kern="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a:rPr>
                        <a:t>End Use (Foliage Crops, Field &amp; Cash Crops, Fruits &amp; Vegetables, Gardening &amp; Horticulture)</a:t>
                      </a:r>
                    </a:p>
                  </a:txBody>
                  <a:tcPr marL="0" marR="0" marB="0"/>
                </a:tc>
                <a:tc hMerge="1">
                  <a:txBody>
                    <a:bodyPr/>
                    <a:lstStyle/>
                    <a:p>
                      <a:endParaRPr lang="en-IN"/>
                    </a:p>
                  </a:txBody>
                  <a:tcPr/>
                </a:tc>
                <a:tc hMerge="1">
                  <a:txBody>
                    <a:bodyPr/>
                    <a:lstStyle/>
                    <a:p>
                      <a:pPr marL="99060">
                        <a:lnSpc>
                          <a:spcPct val="100000"/>
                        </a:lnSpc>
                        <a:spcBef>
                          <a:spcPts val="360"/>
                        </a:spcBef>
                      </a:pPr>
                      <a:r>
                        <a:rPr lang="en-US" sz="1000" dirty="0">
                          <a:latin typeface="Verdana" panose="020B0604030504040204" pitchFamily="34" charset="0"/>
                          <a:ea typeface="Verdana" panose="020B0604030504040204" pitchFamily="34" charset="0"/>
                          <a:cs typeface="Verdana"/>
                        </a:rPr>
                        <a:t>16.2.2</a:t>
                      </a:r>
                      <a:endParaRPr sz="1000" dirty="0">
                        <a:latin typeface="Verdana" panose="020B0604030504040204" pitchFamily="34" charset="0"/>
                        <a:ea typeface="Verdana" panose="020B0604030504040204" pitchFamily="34" charset="0"/>
                        <a:cs typeface="Verdana"/>
                      </a:endParaRPr>
                    </a:p>
                  </a:txBody>
                  <a:tcPr marL="0" marR="0" marB="0"/>
                </a:tc>
                <a:tc hMerge="1">
                  <a:txBody>
                    <a:bodyPr/>
                    <a:lstStyle/>
                    <a:p>
                      <a:endParaRPr lang="en-IN"/>
                    </a:p>
                  </a:txBody>
                  <a:tcPr/>
                </a:tc>
                <a:extLst>
                  <a:ext uri="{0D108BD9-81ED-4DB2-BD59-A6C34878D82A}">
                    <a16:rowId xmlns:a16="http://schemas.microsoft.com/office/drawing/2014/main" val="1973526761"/>
                  </a:ext>
                </a:extLst>
              </a:tr>
              <a:tr h="215720">
                <a:tc>
                  <a:txBody>
                    <a:bodyPr/>
                    <a:lstStyle/>
                    <a:p>
                      <a:pPr>
                        <a:lnSpc>
                          <a:spcPct val="100000"/>
                        </a:lnSpc>
                      </a:pPr>
                      <a:endParaRPr sz="1000">
                        <a:latin typeface="Verdana" panose="020B0604030504040204" pitchFamily="34" charset="0"/>
                        <a:ea typeface="Verdana" panose="020B0604030504040204" pitchFamily="34" charset="0"/>
                        <a:cs typeface="Times New Roman"/>
                      </a:endParaRPr>
                    </a:p>
                  </a:txBody>
                  <a:tcPr marL="0" marR="0" marT="0" marB="0"/>
                </a:tc>
                <a:tc>
                  <a:txBody>
                    <a:bodyPr/>
                    <a:lstStyle/>
                    <a:p>
                      <a:pPr>
                        <a:lnSpc>
                          <a:spcPct val="100000"/>
                        </a:lnSpc>
                      </a:pPr>
                      <a:endParaRPr sz="1000">
                        <a:latin typeface="Verdana" panose="020B0604030504040204" pitchFamily="34" charset="0"/>
                        <a:ea typeface="Verdana" panose="020B0604030504040204" pitchFamily="34" charset="0"/>
                        <a:cs typeface="Times New Roman"/>
                      </a:endParaRPr>
                    </a:p>
                  </a:txBody>
                  <a:tcPr marL="0" marR="0" marT="0" marB="0"/>
                </a:tc>
                <a:tc gridSpan="2">
                  <a:txBody>
                    <a:bodyPr/>
                    <a:lstStyle/>
                    <a:p>
                      <a:pPr marL="99060">
                        <a:lnSpc>
                          <a:spcPct val="100000"/>
                        </a:lnSpc>
                        <a:spcBef>
                          <a:spcPts val="360"/>
                        </a:spcBef>
                      </a:pPr>
                      <a:r>
                        <a:rPr lang="en-IN" sz="1000" dirty="0">
                          <a:latin typeface="Verdana" panose="020B0604030504040204" pitchFamily="34" charset="0"/>
                          <a:ea typeface="Verdana" panose="020B0604030504040204" pitchFamily="34" charset="0"/>
                          <a:cs typeface="Verdana"/>
                        </a:rPr>
                        <a:t>11.2.3.</a:t>
                      </a:r>
                      <a:endParaRPr sz="1000" dirty="0">
                        <a:latin typeface="Verdana" panose="020B0604030504040204" pitchFamily="34" charset="0"/>
                        <a:ea typeface="Verdana" panose="020B0604030504040204" pitchFamily="34" charset="0"/>
                        <a:cs typeface="Verdana"/>
                      </a:endParaRPr>
                    </a:p>
                  </a:txBody>
                  <a:tcPr marL="0" marR="0" marB="0"/>
                </a:tc>
                <a:tc hMerge="1">
                  <a:txBody>
                    <a:bodyPr/>
                    <a:lstStyle/>
                    <a:p>
                      <a:pPr marL="111125" marR="565150" lvl="0" indent="0" defTabSz="914400" eaLnBrk="1" fontAlgn="auto" latinLnBrk="0" hangingPunct="1">
                        <a:lnSpc>
                          <a:spcPct val="100000"/>
                        </a:lnSpc>
                        <a:spcBef>
                          <a:spcPts val="360"/>
                        </a:spcBef>
                        <a:spcAft>
                          <a:spcPts val="0"/>
                        </a:spcAft>
                        <a:buClrTx/>
                        <a:buSzTx/>
                        <a:buFontTx/>
                        <a:buNone/>
                        <a:tabLst/>
                        <a:defRPr/>
                      </a:pPr>
                      <a:r>
                        <a:rPr kumimoji="0" lang="en-US" sz="900" b="0" i="0" u="none" strike="noStrike" kern="0" cap="none" spc="5" normalizeH="0" baseline="0" noProof="0" dirty="0">
                          <a:ln>
                            <a:noFill/>
                          </a:ln>
                          <a:solidFill>
                            <a:prstClr val="black"/>
                          </a:solidFill>
                          <a:effectLst/>
                          <a:uLnTx/>
                          <a:uFillTx/>
                          <a:latin typeface="Verdana"/>
                          <a:ea typeface="+mn-ea"/>
                          <a:cs typeface="Verdana"/>
                        </a:rPr>
                        <a:t>By</a:t>
                      </a:r>
                      <a:r>
                        <a:rPr kumimoji="0" lang="en-US" sz="900" b="0" i="0" u="none" strike="noStrike" kern="0" cap="none" spc="-10" normalizeH="0" baseline="0" noProof="0" dirty="0">
                          <a:ln>
                            <a:noFill/>
                          </a:ln>
                          <a:solidFill>
                            <a:prstClr val="black"/>
                          </a:solidFill>
                          <a:effectLst/>
                          <a:uLnTx/>
                          <a:uFillTx/>
                          <a:latin typeface="Verdana"/>
                          <a:ea typeface="+mn-ea"/>
                          <a:cs typeface="Verdana"/>
                        </a:rPr>
                        <a:t> </a:t>
                      </a:r>
                      <a:r>
                        <a:rPr kumimoji="0" lang="en-US" sz="900" b="0" i="0" u="none" strike="noStrike" kern="0" cap="none" spc="5" normalizeH="0" baseline="0" noProof="0" dirty="0">
                          <a:ln>
                            <a:noFill/>
                          </a:ln>
                          <a:solidFill>
                            <a:prstClr val="black"/>
                          </a:solidFill>
                          <a:effectLst/>
                          <a:uLnTx/>
                          <a:uFillTx/>
                          <a:latin typeface="Verdana"/>
                          <a:ea typeface="+mn-ea"/>
                          <a:cs typeface="Verdana"/>
                        </a:rPr>
                        <a:t>Region (</a:t>
                      </a:r>
                      <a:r>
                        <a:rPr lang="en-IN" sz="900" spc="-40" dirty="0">
                          <a:latin typeface="Verdana"/>
                          <a:cs typeface="Verdana"/>
                        </a:rPr>
                        <a:t>East India, West India, North India, South India</a:t>
                      </a:r>
                      <a:r>
                        <a:rPr kumimoji="0" lang="en-US" sz="900" b="0" i="0" u="none" strike="noStrike" kern="0" cap="none" spc="5" normalizeH="0" baseline="0" noProof="0" dirty="0">
                          <a:ln>
                            <a:noFill/>
                          </a:ln>
                          <a:solidFill>
                            <a:prstClr val="black"/>
                          </a:solidFill>
                          <a:effectLst/>
                          <a:uLnTx/>
                          <a:uFillTx/>
                          <a:latin typeface="Verdana"/>
                          <a:ea typeface="+mn-ea"/>
                          <a:cs typeface="Verdana"/>
                        </a:rPr>
                        <a:t>)</a:t>
                      </a:r>
                      <a:endParaRPr kumimoji="0" lang="en-US" sz="900" b="0" i="0" u="none" strike="noStrike" kern="0" cap="none" spc="0" normalizeH="0" baseline="0" noProof="0" dirty="0">
                        <a:ln>
                          <a:noFill/>
                        </a:ln>
                        <a:solidFill>
                          <a:prstClr val="black"/>
                        </a:solidFill>
                        <a:effectLst/>
                        <a:uLnTx/>
                        <a:uFillTx/>
                        <a:latin typeface="Verdana"/>
                        <a:ea typeface="+mn-ea"/>
                        <a:cs typeface="Verdana"/>
                      </a:endParaRPr>
                    </a:p>
                  </a:txBody>
                  <a:tcPr marL="0" marR="0" marB="0"/>
                </a:tc>
                <a:tc gridSpan="4">
                  <a:txBody>
                    <a:bodyPr/>
                    <a:lstStyle/>
                    <a:p>
                      <a:r>
                        <a:rPr kumimoji="0" lang="en-US" sz="1000" b="0" i="0" u="none" strike="noStrike" kern="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a:rPr>
                        <a:t>By</a:t>
                      </a:r>
                      <a:r>
                        <a:rPr kumimoji="0" lang="en-US" sz="1000" b="0" i="0" u="none" strike="noStrike" kern="0" cap="none" spc="-1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a:rPr>
                        <a:t> </a:t>
                      </a:r>
                      <a:r>
                        <a:rPr kumimoji="0" lang="en-US" sz="1000" b="0" i="0" u="none" strike="noStrike" kern="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a:rPr>
                        <a:t>Region (</a:t>
                      </a:r>
                      <a:r>
                        <a:rPr lang="en-IN" sz="1000" spc="-40" dirty="0">
                          <a:latin typeface="Verdana" panose="020B0604030504040204" pitchFamily="34" charset="0"/>
                          <a:ea typeface="Verdana" panose="020B0604030504040204" pitchFamily="34" charset="0"/>
                          <a:cs typeface="Verdana"/>
                        </a:rPr>
                        <a:t>East India, West India, North India, South India</a:t>
                      </a:r>
                      <a:r>
                        <a:rPr kumimoji="0" lang="en-US" sz="1000" b="0" i="0" u="none" strike="noStrike" kern="0" cap="none" spc="5"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a:rPr>
                        <a:t>)</a:t>
                      </a:r>
                    </a:p>
                  </a:txBody>
                  <a:tcPr marL="0" marR="0" marB="0"/>
                </a:tc>
                <a:tc hMerge="1">
                  <a:txBody>
                    <a:bodyPr/>
                    <a:lstStyle/>
                    <a:p>
                      <a:pPr marL="0" algn="just" defTabSz="914400" rtl="0" eaLnBrk="1" fontAlgn="ctr" latinLnBrk="0" hangingPunct="1"/>
                      <a:endParaRPr lang="en-IN" sz="1000" b="0" i="0" u="none" strike="noStrike" kern="1200" spc="15"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hMerge="1">
                  <a:txBody>
                    <a:bodyPr/>
                    <a:lstStyle/>
                    <a:p>
                      <a:pPr marL="99060">
                        <a:lnSpc>
                          <a:spcPct val="100000"/>
                        </a:lnSpc>
                        <a:spcBef>
                          <a:spcPts val="360"/>
                        </a:spcBef>
                      </a:pPr>
                      <a:r>
                        <a:rPr lang="en-IN" sz="1000" dirty="0">
                          <a:latin typeface="Verdana" panose="020B0604030504040204" pitchFamily="34" charset="0"/>
                          <a:ea typeface="Verdana" panose="020B0604030504040204" pitchFamily="34" charset="0"/>
                          <a:cs typeface="Verdana"/>
                        </a:rPr>
                        <a:t>16.2.3.</a:t>
                      </a:r>
                      <a:endParaRPr sz="1000" dirty="0">
                        <a:latin typeface="Verdana" panose="020B0604030504040204" pitchFamily="34" charset="0"/>
                        <a:ea typeface="Verdana" panose="020B0604030504040204" pitchFamily="34" charset="0"/>
                        <a:cs typeface="Verdana"/>
                      </a:endParaRPr>
                    </a:p>
                  </a:txBody>
                  <a:tcPr marL="0" marR="0" marB="0"/>
                </a:tc>
                <a:tc hMerge="1">
                  <a:txBody>
                    <a:bodyPr/>
                    <a:lstStyle/>
                    <a:p>
                      <a:pPr marL="0" algn="just" defTabSz="914400" rtl="0" eaLnBrk="1" fontAlgn="ctr" latinLnBrk="0" hangingPunct="1"/>
                      <a:endParaRPr lang="en-IN" sz="1000" b="0" i="0" u="none" strike="noStrike" kern="1200" spc="15"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val="1999005329"/>
                  </a:ext>
                </a:extLst>
              </a:tr>
              <a:tr h="2613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kern="1200" dirty="0">
                          <a:solidFill>
                            <a:schemeClr val="tx1"/>
                          </a:solidFill>
                          <a:latin typeface="Verdana" panose="020B0604030504040204" pitchFamily="34" charset="0"/>
                          <a:ea typeface="Verdana" panose="020B0604030504040204" pitchFamily="34" charset="0"/>
                          <a:cs typeface="Verdana" panose="020B0604030504040204" pitchFamily="34" charset="0"/>
                        </a:rPr>
                        <a:t>  12.</a:t>
                      </a:r>
                    </a:p>
                  </a:txBody>
                  <a:tcPr anchor="ctr"/>
                </a:tc>
                <a:tc gridSpan="7">
                  <a:txBody>
                    <a:bodyPr/>
                    <a:lstStyle/>
                    <a:p>
                      <a:pPr algn="just" fontAlgn="ctr"/>
                      <a:r>
                        <a:rPr lang="en-US" sz="1000" b="1" i="0" u="none" strike="noStrike" spc="15" dirty="0">
                          <a:solidFill>
                            <a:schemeClr val="tx1"/>
                          </a:solidFill>
                          <a:effectLst/>
                          <a:latin typeface="Verdana" panose="020B0604030504040204" pitchFamily="34" charset="0"/>
                          <a:ea typeface="Verdana" panose="020B0604030504040204" pitchFamily="34" charset="0"/>
                        </a:rPr>
                        <a:t>North India WSF Market Analysis</a:t>
                      </a:r>
                      <a:endParaRPr lang="en-IN" sz="1000" b="1" i="0" u="none" strike="noStrike" dirty="0">
                        <a:solidFill>
                          <a:schemeClr val="tx1"/>
                        </a:solidFill>
                        <a:effectLst/>
                        <a:latin typeface="Verdana" panose="020B0604030504040204" pitchFamily="34" charset="0"/>
                        <a:ea typeface="Verdana" panose="020B0604030504040204" pitchFamily="34" charset="0"/>
                      </a:endParaRPr>
                    </a:p>
                  </a:txBody>
                  <a:tcPr anchor="ctr"/>
                </a:tc>
                <a:tc hMerge="1">
                  <a:txBody>
                    <a:bodyPr/>
                    <a:lstStyle/>
                    <a:p>
                      <a:pPr algn="just" fontAlgn="ctr"/>
                      <a:r>
                        <a:rPr lang="en-US" sz="1000" b="1" i="0" u="none" strike="noStrike" spc="15" dirty="0">
                          <a:solidFill>
                            <a:schemeClr val="tx1"/>
                          </a:solidFill>
                          <a:effectLst/>
                          <a:latin typeface="Verdana" panose="020B0604030504040204" pitchFamily="34" charset="0"/>
                          <a:ea typeface="Verdana" panose="020B0604030504040204" pitchFamily="34" charset="0"/>
                          <a:cs typeface="Verdana" panose="020B0604030504040204" pitchFamily="34" charset="0"/>
                        </a:rPr>
                        <a:t>North India Phthalic Anhydride Demand Outlook, 2015-2035, By Value &amp; Volume</a:t>
                      </a:r>
                      <a:endParaRPr lang="en-IN" sz="1000" b="1"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hMerge="1">
                  <a:txBody>
                    <a:bodyPr/>
                    <a:lstStyle/>
                    <a:p>
                      <a:endParaRPr lang="en-IN"/>
                    </a:p>
                  </a:txBody>
                  <a:tcPr/>
                </a:tc>
                <a:tc hMerge="1">
                  <a:txBody>
                    <a:bodyPr/>
                    <a:lstStyle/>
                    <a:p>
                      <a:endParaRPr lang="en-IN"/>
                    </a:p>
                  </a:txBody>
                  <a:tcPr/>
                </a:tc>
                <a:tc hMerge="1">
                  <a:txBody>
                    <a:bodyPr/>
                    <a:lstStyle/>
                    <a:p>
                      <a:pPr marL="99060">
                        <a:lnSpc>
                          <a:spcPct val="100000"/>
                        </a:lnSpc>
                        <a:spcBef>
                          <a:spcPts val="360"/>
                        </a:spcBef>
                      </a:pPr>
                      <a:endParaRPr sz="1000" dirty="0">
                        <a:latin typeface="Verdana"/>
                        <a:cs typeface="Verdana"/>
                      </a:endParaRPr>
                    </a:p>
                  </a:txBody>
                  <a:tcPr marL="0" marR="0" marB="0"/>
                </a:tc>
                <a:tc hMerge="1">
                  <a:txBody>
                    <a:bodyPr/>
                    <a:lstStyle/>
                    <a:p>
                      <a:pPr marL="111125" marR="565150" lvl="0" indent="0" defTabSz="914400" eaLnBrk="1" fontAlgn="auto" latinLnBrk="0" hangingPunct="1">
                        <a:lnSpc>
                          <a:spcPct val="100000"/>
                        </a:lnSpc>
                        <a:spcBef>
                          <a:spcPts val="360"/>
                        </a:spcBef>
                        <a:spcAft>
                          <a:spcPts val="0"/>
                        </a:spcAft>
                        <a:buClrTx/>
                        <a:buSzTx/>
                        <a:buFontTx/>
                        <a:buNone/>
                        <a:tabLst/>
                        <a:defRPr/>
                      </a:pPr>
                      <a:endParaRPr kumimoji="0" lang="en-US" sz="900" b="0" i="0" u="none" strike="noStrike" kern="0" cap="none" spc="0" normalizeH="0" baseline="0" noProof="0" dirty="0">
                        <a:ln>
                          <a:noFill/>
                        </a:ln>
                        <a:solidFill>
                          <a:prstClr val="black"/>
                        </a:solidFill>
                        <a:effectLst/>
                        <a:uLnTx/>
                        <a:uFillTx/>
                        <a:latin typeface="Verdana"/>
                        <a:ea typeface="+mn-ea"/>
                        <a:cs typeface="Verdana"/>
                      </a:endParaRPr>
                    </a:p>
                  </a:txBody>
                  <a:tcPr marL="0" marR="0" marB="0"/>
                </a:tc>
                <a:tc hMerge="1">
                  <a:txBody>
                    <a:bodyPr/>
                    <a:lstStyle/>
                    <a:p>
                      <a:endParaRPr lang="en-IN"/>
                    </a:p>
                  </a:txBody>
                  <a:tcPr/>
                </a:tc>
                <a:extLst>
                  <a:ext uri="{0D108BD9-81ED-4DB2-BD59-A6C34878D82A}">
                    <a16:rowId xmlns:a16="http://schemas.microsoft.com/office/drawing/2014/main" val="800571243"/>
                  </a:ext>
                </a:extLst>
              </a:tr>
              <a:tr h="336909">
                <a:tc>
                  <a:txBody>
                    <a:bodyPr/>
                    <a:lstStyle/>
                    <a:p>
                      <a:pPr>
                        <a:lnSpc>
                          <a:spcPct val="100000"/>
                        </a:lnSpc>
                      </a:pPr>
                      <a:endParaRPr sz="1000" dirty="0">
                        <a:latin typeface="Verdana" panose="020B0604030504040204" pitchFamily="34" charset="0"/>
                        <a:ea typeface="Verdana" panose="020B0604030504040204" pitchFamily="34" charset="0"/>
                        <a:cs typeface="Times New Roman"/>
                      </a:endParaRPr>
                    </a:p>
                  </a:txBody>
                  <a:tcPr marL="0" marR="0" marT="0" marB="0"/>
                </a:tc>
                <a:tc>
                  <a:txBody>
                    <a:bodyPr/>
                    <a:lstStyle/>
                    <a:p>
                      <a:pPr marL="0" algn="ctr" defTabSz="914400" rtl="0" eaLnBrk="1" fontAlgn="ctr" latinLnBrk="0" hangingPunct="1"/>
                      <a:r>
                        <a:rPr lang="en-IN"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12.1.</a:t>
                      </a:r>
                    </a:p>
                  </a:txBody>
                  <a:tcPr marL="9525" marR="9525" marT="9525" marB="0"/>
                </a:tc>
                <a:tc gridSpan="6">
                  <a:txBody>
                    <a:bodyPr/>
                    <a:lstStyle/>
                    <a:p>
                      <a:r>
                        <a:rPr lang="en-US" sz="1000" b="0" i="0" u="none" strike="noStrike" spc="15" dirty="0">
                          <a:solidFill>
                            <a:schemeClr val="tx1"/>
                          </a:solidFill>
                          <a:effectLst/>
                          <a:latin typeface="Verdana" panose="020B0604030504040204" pitchFamily="34" charset="0"/>
                          <a:ea typeface="Verdana" panose="020B0604030504040204" pitchFamily="34" charset="0"/>
                          <a:cs typeface="Verdana" panose="020B0604030504040204" pitchFamily="34" charset="0"/>
                        </a:rPr>
                        <a:t>By Type &amp; End Use Demand Outlook, 2015-2035, By Value &amp; Volume</a:t>
                      </a:r>
                    </a:p>
                    <a:p>
                      <a:pPr marL="0" algn="ctr" defTabSz="914400" rtl="0" eaLnBrk="1" fontAlgn="ctr" latinLnBrk="0" hangingPunct="1"/>
                      <a:r>
                        <a:rPr lang="en-IN" sz="1000" b="0" i="0" u="none" strike="noStrike" kern="1200" dirty="0">
                          <a:solidFill>
                            <a:schemeClr val="tx1"/>
                          </a:solidFill>
                          <a:effectLst/>
                          <a:latin typeface="Verdana" panose="020B0604030504040204" pitchFamily="34" charset="0"/>
                          <a:ea typeface="Verdana" panose="020B0604030504040204" pitchFamily="34" charset="0"/>
                        </a:rPr>
                        <a:t> </a:t>
                      </a:r>
                    </a:p>
                  </a:txBody>
                  <a:tcPr marL="9525" marR="9525" marT="9525" marB="0"/>
                </a:tc>
                <a:tc hMerge="1">
                  <a:txBody>
                    <a:bodyPr/>
                    <a:lstStyle/>
                    <a:p>
                      <a:endParaRPr lang="en-IN"/>
                    </a:p>
                  </a:txBody>
                  <a:tcPr/>
                </a:tc>
                <a:tc hMerge="1">
                  <a:txBody>
                    <a:bodyPr/>
                    <a:lstStyle/>
                    <a:p>
                      <a:pPr marL="99060">
                        <a:lnSpc>
                          <a:spcPct val="100000"/>
                        </a:lnSpc>
                        <a:spcBef>
                          <a:spcPts val="360"/>
                        </a:spcBef>
                      </a:pPr>
                      <a:endParaRPr sz="1000" dirty="0">
                        <a:latin typeface="Verdana"/>
                        <a:cs typeface="Verdana"/>
                      </a:endParaRPr>
                    </a:p>
                  </a:txBody>
                  <a:tcPr marL="0" marR="0" marB="0"/>
                </a:tc>
                <a:tc hMerge="1">
                  <a:txBody>
                    <a:bodyPr/>
                    <a:lstStyle/>
                    <a:p>
                      <a:pPr marL="111125" marR="565150" lvl="0" indent="0" defTabSz="914400" eaLnBrk="1" fontAlgn="auto" latinLnBrk="0" hangingPunct="1">
                        <a:lnSpc>
                          <a:spcPct val="100000"/>
                        </a:lnSpc>
                        <a:spcBef>
                          <a:spcPts val="360"/>
                        </a:spcBef>
                        <a:spcAft>
                          <a:spcPts val="0"/>
                        </a:spcAft>
                        <a:buClrTx/>
                        <a:buSzTx/>
                        <a:buFontTx/>
                        <a:buNone/>
                        <a:tabLst/>
                        <a:defRPr/>
                      </a:pPr>
                      <a:endParaRPr kumimoji="0" lang="en-US" sz="900" b="0" i="0" u="none" strike="noStrike" kern="0" cap="none" spc="0" normalizeH="0" baseline="0" noProof="0" dirty="0">
                        <a:ln>
                          <a:noFill/>
                        </a:ln>
                        <a:solidFill>
                          <a:prstClr val="black"/>
                        </a:solidFill>
                        <a:effectLst/>
                        <a:uLnTx/>
                        <a:uFillTx/>
                        <a:latin typeface="Verdana"/>
                        <a:ea typeface="+mn-ea"/>
                        <a:cs typeface="Verdana"/>
                      </a:endParaRPr>
                    </a:p>
                  </a:txBody>
                  <a:tcPr marL="0" marR="0" marB="0"/>
                </a:tc>
                <a:tc hMerge="1">
                  <a:txBody>
                    <a:bodyPr/>
                    <a:lstStyle/>
                    <a:p>
                      <a:endParaRPr lang="en-IN"/>
                    </a:p>
                  </a:txBody>
                  <a:tcPr/>
                </a:tc>
                <a:tc hMerge="1">
                  <a:txBody>
                    <a:bodyPr/>
                    <a:lstStyle/>
                    <a:p>
                      <a:pPr marL="0" algn="ctr" defTabSz="914400" rtl="0" eaLnBrk="1" fontAlgn="ctr" latinLnBrk="0" hangingPunct="1"/>
                      <a:r>
                        <a:rPr lang="en-IN"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17.1.</a:t>
                      </a:r>
                    </a:p>
                  </a:txBody>
                  <a:tcPr marL="9525" marR="9525" marT="9525" marB="0" anchor="ctr"/>
                </a:tc>
                <a:extLst>
                  <a:ext uri="{0D108BD9-81ED-4DB2-BD59-A6C34878D82A}">
                    <a16:rowId xmlns:a16="http://schemas.microsoft.com/office/drawing/2014/main" val="1028276514"/>
                  </a:ext>
                </a:extLst>
              </a:tr>
              <a:tr h="2613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kern="1200" dirty="0">
                          <a:solidFill>
                            <a:schemeClr val="tx1"/>
                          </a:solidFill>
                          <a:latin typeface="Verdana" panose="020B0604030504040204" pitchFamily="34" charset="0"/>
                          <a:ea typeface="Verdana" panose="020B0604030504040204" pitchFamily="34" charset="0"/>
                          <a:cs typeface="Verdana" panose="020B0604030504040204" pitchFamily="34" charset="0"/>
                        </a:rPr>
                        <a:t>  13.</a:t>
                      </a:r>
                    </a:p>
                  </a:txBody>
                  <a:tcPr anchor="ctr"/>
                </a:tc>
                <a:tc gridSpan="7">
                  <a:txBody>
                    <a:bodyPr/>
                    <a:lstStyle/>
                    <a:p>
                      <a:pPr algn="just" fontAlgn="ctr"/>
                      <a:r>
                        <a:rPr lang="en-US" sz="1000" b="1" i="0" u="none" strike="noStrike" spc="15" dirty="0">
                          <a:solidFill>
                            <a:schemeClr val="tx1"/>
                          </a:solidFill>
                          <a:effectLst/>
                          <a:latin typeface="Verdana" panose="020B0604030504040204" pitchFamily="34" charset="0"/>
                          <a:ea typeface="Verdana" panose="020B0604030504040204" pitchFamily="34" charset="0"/>
                        </a:rPr>
                        <a:t>South India WSF Market Analysis</a:t>
                      </a:r>
                      <a:endParaRPr lang="en-IN" sz="1000" b="1" i="0" u="none" strike="noStrike" dirty="0">
                        <a:solidFill>
                          <a:schemeClr val="tx1"/>
                        </a:solidFill>
                        <a:effectLst/>
                        <a:latin typeface="Verdana" panose="020B0604030504040204" pitchFamily="34" charset="0"/>
                        <a:ea typeface="Verdana" panose="020B0604030504040204" pitchFamily="34" charset="0"/>
                      </a:endParaRPr>
                    </a:p>
                  </a:txBody>
                  <a:tcPr anchor="ctr"/>
                </a:tc>
                <a:tc hMerge="1">
                  <a:txBody>
                    <a:bodyPr/>
                    <a:lstStyle/>
                    <a:p>
                      <a:pPr algn="just" fontAlgn="ctr"/>
                      <a:r>
                        <a:rPr lang="en-US" sz="1000" b="1" i="0" u="none" strike="noStrike" spc="15" dirty="0">
                          <a:solidFill>
                            <a:schemeClr val="tx1"/>
                          </a:solidFill>
                          <a:effectLst/>
                          <a:latin typeface="Verdana" panose="020B0604030504040204" pitchFamily="34" charset="0"/>
                          <a:ea typeface="Verdana" panose="020B0604030504040204" pitchFamily="34" charset="0"/>
                          <a:cs typeface="Verdana" panose="020B0604030504040204" pitchFamily="34" charset="0"/>
                        </a:rPr>
                        <a:t>North India Phthalic Anhydride Demand Outlook, 2015-2035, By Value &amp; Volume</a:t>
                      </a:r>
                      <a:endParaRPr lang="en-IN" sz="1000" b="1"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hMerge="1">
                  <a:txBody>
                    <a:bodyPr/>
                    <a:lstStyle/>
                    <a:p>
                      <a:endParaRPr lang="en-IN"/>
                    </a:p>
                  </a:txBody>
                  <a:tcPr/>
                </a:tc>
                <a:tc hMerge="1">
                  <a:txBody>
                    <a:bodyPr/>
                    <a:lstStyle/>
                    <a:p>
                      <a:endParaRPr lang="en-IN"/>
                    </a:p>
                  </a:txBody>
                  <a:tcPr/>
                </a:tc>
                <a:tc hMerge="1">
                  <a:txBody>
                    <a:bodyPr/>
                    <a:lstStyle/>
                    <a:p>
                      <a:pPr marL="99060">
                        <a:lnSpc>
                          <a:spcPct val="100000"/>
                        </a:lnSpc>
                        <a:spcBef>
                          <a:spcPts val="360"/>
                        </a:spcBef>
                      </a:pPr>
                      <a:endParaRPr sz="1000" dirty="0">
                        <a:latin typeface="Verdana"/>
                        <a:cs typeface="Verdana"/>
                      </a:endParaRPr>
                    </a:p>
                  </a:txBody>
                  <a:tcPr marL="0" marR="0" marB="0"/>
                </a:tc>
                <a:tc hMerge="1">
                  <a:txBody>
                    <a:bodyPr/>
                    <a:lstStyle/>
                    <a:p>
                      <a:pPr marL="111125" marR="565150" lvl="0" indent="0" defTabSz="914400" eaLnBrk="1" fontAlgn="auto" latinLnBrk="0" hangingPunct="1">
                        <a:lnSpc>
                          <a:spcPct val="100000"/>
                        </a:lnSpc>
                        <a:spcBef>
                          <a:spcPts val="360"/>
                        </a:spcBef>
                        <a:spcAft>
                          <a:spcPts val="0"/>
                        </a:spcAft>
                        <a:buClrTx/>
                        <a:buSzTx/>
                        <a:buFontTx/>
                        <a:buNone/>
                        <a:tabLst/>
                        <a:defRPr/>
                      </a:pPr>
                      <a:endParaRPr kumimoji="0" lang="en-US" sz="900" b="0" i="0" u="none" strike="noStrike" kern="0" cap="none" spc="0" normalizeH="0" baseline="0" noProof="0" dirty="0">
                        <a:ln>
                          <a:noFill/>
                        </a:ln>
                        <a:solidFill>
                          <a:prstClr val="black"/>
                        </a:solidFill>
                        <a:effectLst/>
                        <a:uLnTx/>
                        <a:uFillTx/>
                        <a:latin typeface="Verdana"/>
                        <a:ea typeface="+mn-ea"/>
                        <a:cs typeface="Verdana"/>
                      </a:endParaRPr>
                    </a:p>
                  </a:txBody>
                  <a:tcPr marL="0" marR="0" marB="0"/>
                </a:tc>
                <a:tc hMerge="1">
                  <a:txBody>
                    <a:bodyPr/>
                    <a:lstStyle/>
                    <a:p>
                      <a:endParaRPr lang="en-IN"/>
                    </a:p>
                  </a:txBody>
                  <a:tcPr/>
                </a:tc>
                <a:extLst>
                  <a:ext uri="{0D108BD9-81ED-4DB2-BD59-A6C34878D82A}">
                    <a16:rowId xmlns:a16="http://schemas.microsoft.com/office/drawing/2014/main" val="2049188853"/>
                  </a:ext>
                </a:extLst>
              </a:tr>
              <a:tr h="215720">
                <a:tc>
                  <a:txBody>
                    <a:bodyPr/>
                    <a:lstStyle/>
                    <a:p>
                      <a:pPr>
                        <a:lnSpc>
                          <a:spcPct val="100000"/>
                        </a:lnSpc>
                      </a:pPr>
                      <a:endParaRPr sz="1000" dirty="0">
                        <a:latin typeface="Verdana" panose="020B0604030504040204" pitchFamily="34" charset="0"/>
                        <a:ea typeface="Verdana" panose="020B0604030504040204" pitchFamily="34" charset="0"/>
                        <a:cs typeface="Times New Roman"/>
                      </a:endParaRPr>
                    </a:p>
                  </a:txBody>
                  <a:tcPr marL="0" marR="0" marT="0" marB="0"/>
                </a:tc>
                <a:tc>
                  <a:txBody>
                    <a:bodyPr/>
                    <a:lstStyle/>
                    <a:p>
                      <a:pPr marL="0" algn="ctr" defTabSz="914400" rtl="0" eaLnBrk="1" fontAlgn="ctr" latinLnBrk="0" hangingPunct="1"/>
                      <a:r>
                        <a:rPr lang="en-IN"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13.1.</a:t>
                      </a:r>
                    </a:p>
                  </a:txBody>
                  <a:tcPr marL="9525" marR="9525" marT="9525" marB="0" anchor="ctr"/>
                </a:tc>
                <a:tc gridSpan="6">
                  <a:txBody>
                    <a:bodyPr/>
                    <a:lstStyle/>
                    <a:p>
                      <a:r>
                        <a:rPr lang="en-US" sz="1000" b="0" i="0" u="none" strike="noStrike" spc="15" dirty="0">
                          <a:solidFill>
                            <a:schemeClr val="tx1"/>
                          </a:solidFill>
                          <a:effectLst/>
                          <a:latin typeface="Verdana" panose="020B0604030504040204" pitchFamily="34" charset="0"/>
                          <a:ea typeface="Verdana" panose="020B0604030504040204" pitchFamily="34" charset="0"/>
                          <a:cs typeface="Verdana" panose="020B0604030504040204" pitchFamily="34" charset="0"/>
                        </a:rPr>
                        <a:t>By Type &amp; End Use Demand Outlook, 2015-2035, By Value &amp; Volume</a:t>
                      </a:r>
                      <a:endParaRPr lang="en-IN" sz="1000" dirty="0">
                        <a:solidFill>
                          <a:schemeClr val="tx1"/>
                        </a:solidFill>
                        <a:latin typeface="Verdana" panose="020B0604030504040204" pitchFamily="34" charset="0"/>
                        <a:ea typeface="Verdana" panose="020B0604030504040204" pitchFamily="34" charset="0"/>
                      </a:endParaRPr>
                    </a:p>
                  </a:txBody>
                  <a:tcPr marL="9525" marR="9525" marT="9525" marB="0" anchor="ctr"/>
                </a:tc>
                <a:tc hMerge="1">
                  <a:txBody>
                    <a:bodyPr/>
                    <a:lstStyle/>
                    <a:p>
                      <a:endParaRPr lang="en-IN"/>
                    </a:p>
                  </a:txBody>
                  <a:tcPr/>
                </a:tc>
                <a:tc hMerge="1">
                  <a:txBody>
                    <a:bodyPr/>
                    <a:lstStyle/>
                    <a:p>
                      <a:pPr marL="99060">
                        <a:lnSpc>
                          <a:spcPct val="100000"/>
                        </a:lnSpc>
                        <a:spcBef>
                          <a:spcPts val="360"/>
                        </a:spcBef>
                      </a:pPr>
                      <a:endParaRPr sz="1000" dirty="0">
                        <a:latin typeface="Verdana"/>
                        <a:cs typeface="Verdana"/>
                      </a:endParaRPr>
                    </a:p>
                  </a:txBody>
                  <a:tcPr marL="0" marR="0" marB="0"/>
                </a:tc>
                <a:tc hMerge="1">
                  <a:txBody>
                    <a:bodyPr/>
                    <a:lstStyle/>
                    <a:p>
                      <a:pPr marL="111125" marR="565150" lvl="0" indent="0" defTabSz="914400" eaLnBrk="1" fontAlgn="auto" latinLnBrk="0" hangingPunct="1">
                        <a:lnSpc>
                          <a:spcPct val="100000"/>
                        </a:lnSpc>
                        <a:spcBef>
                          <a:spcPts val="360"/>
                        </a:spcBef>
                        <a:spcAft>
                          <a:spcPts val="0"/>
                        </a:spcAft>
                        <a:buClrTx/>
                        <a:buSzTx/>
                        <a:buFontTx/>
                        <a:buNone/>
                        <a:tabLst/>
                        <a:defRPr/>
                      </a:pPr>
                      <a:endParaRPr kumimoji="0" lang="en-US" sz="900" b="0" i="0" u="none" strike="noStrike" kern="0" cap="none" spc="0" normalizeH="0" baseline="0" noProof="0" dirty="0">
                        <a:ln>
                          <a:noFill/>
                        </a:ln>
                        <a:solidFill>
                          <a:prstClr val="black"/>
                        </a:solidFill>
                        <a:effectLst/>
                        <a:uLnTx/>
                        <a:uFillTx/>
                        <a:latin typeface="Verdana"/>
                        <a:ea typeface="+mn-ea"/>
                        <a:cs typeface="Verdana"/>
                      </a:endParaRPr>
                    </a:p>
                  </a:txBody>
                  <a:tcPr marL="0" marR="0" marB="0"/>
                </a:tc>
                <a:tc hMerge="1">
                  <a:txBody>
                    <a:bodyPr/>
                    <a:lstStyle/>
                    <a:p>
                      <a:endParaRPr lang="en-IN"/>
                    </a:p>
                  </a:txBody>
                  <a:tcPr/>
                </a:tc>
                <a:tc hMerge="1">
                  <a:txBody>
                    <a:bodyPr/>
                    <a:lstStyle/>
                    <a:p>
                      <a:pPr marL="0" algn="ctr" defTabSz="914400" rtl="0" eaLnBrk="1" fontAlgn="ctr" latinLnBrk="0" hangingPunct="1"/>
                      <a:endParaRPr lang="en-IN"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val="3716385387"/>
                  </a:ext>
                </a:extLst>
              </a:tr>
              <a:tr h="2613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kern="1200" dirty="0">
                          <a:solidFill>
                            <a:schemeClr val="tx1"/>
                          </a:solidFill>
                          <a:latin typeface="Verdana" panose="020B0604030504040204" pitchFamily="34" charset="0"/>
                          <a:ea typeface="Verdana" panose="020B0604030504040204" pitchFamily="34" charset="0"/>
                          <a:cs typeface="Verdana" panose="020B0604030504040204" pitchFamily="34" charset="0"/>
                        </a:rPr>
                        <a:t>  14.</a:t>
                      </a:r>
                    </a:p>
                  </a:txBody>
                  <a:tcPr anchor="ctr"/>
                </a:tc>
                <a:tc gridSpan="7">
                  <a:txBody>
                    <a:bodyPr/>
                    <a:lstStyle/>
                    <a:p>
                      <a:pPr algn="just" fontAlgn="ctr"/>
                      <a:r>
                        <a:rPr lang="en-US" sz="1000" b="1" i="0" u="none" strike="noStrike" spc="15" dirty="0">
                          <a:solidFill>
                            <a:schemeClr val="tx1"/>
                          </a:solidFill>
                          <a:effectLst/>
                          <a:latin typeface="Verdana" panose="020B0604030504040204" pitchFamily="34" charset="0"/>
                          <a:ea typeface="Verdana" panose="020B0604030504040204" pitchFamily="34" charset="0"/>
                        </a:rPr>
                        <a:t>West India WSF Market Analysis</a:t>
                      </a:r>
                      <a:endParaRPr lang="en-IN" sz="1000" b="1" i="0" u="none" strike="noStrike" dirty="0">
                        <a:solidFill>
                          <a:schemeClr val="tx1"/>
                        </a:solidFill>
                        <a:effectLst/>
                        <a:latin typeface="Verdana" panose="020B0604030504040204" pitchFamily="34" charset="0"/>
                        <a:ea typeface="Verdana" panose="020B0604030504040204" pitchFamily="34" charset="0"/>
                      </a:endParaRPr>
                    </a:p>
                  </a:txBody>
                  <a:tcPr anchor="ctr"/>
                </a:tc>
                <a:tc hMerge="1">
                  <a:txBody>
                    <a:bodyPr/>
                    <a:lstStyle/>
                    <a:p>
                      <a:pPr algn="just" fontAlgn="ctr"/>
                      <a:r>
                        <a:rPr lang="en-US" sz="1000" b="1" i="0" u="none" strike="noStrike" spc="15" dirty="0">
                          <a:solidFill>
                            <a:schemeClr val="tx1"/>
                          </a:solidFill>
                          <a:effectLst/>
                          <a:latin typeface="Verdana" panose="020B0604030504040204" pitchFamily="34" charset="0"/>
                          <a:ea typeface="Verdana" panose="020B0604030504040204" pitchFamily="34" charset="0"/>
                          <a:cs typeface="Verdana" panose="020B0604030504040204" pitchFamily="34" charset="0"/>
                        </a:rPr>
                        <a:t>North India Phthalic Anhydride Demand Outlook, 2015-2035, By Value &amp; Volume</a:t>
                      </a:r>
                      <a:endParaRPr lang="en-IN" sz="1000" b="1"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hMerge="1">
                  <a:txBody>
                    <a:bodyPr/>
                    <a:lstStyle/>
                    <a:p>
                      <a:endParaRPr lang="en-IN"/>
                    </a:p>
                  </a:txBody>
                  <a:tcPr/>
                </a:tc>
                <a:tc hMerge="1">
                  <a:txBody>
                    <a:bodyPr/>
                    <a:lstStyle/>
                    <a:p>
                      <a:endParaRPr lang="en-IN"/>
                    </a:p>
                  </a:txBody>
                  <a:tcPr/>
                </a:tc>
                <a:tc hMerge="1">
                  <a:txBody>
                    <a:bodyPr/>
                    <a:lstStyle/>
                    <a:p>
                      <a:pPr marL="99060">
                        <a:lnSpc>
                          <a:spcPct val="100000"/>
                        </a:lnSpc>
                        <a:spcBef>
                          <a:spcPts val="360"/>
                        </a:spcBef>
                      </a:pPr>
                      <a:endParaRPr sz="1000" dirty="0">
                        <a:latin typeface="Verdana"/>
                        <a:cs typeface="Verdana"/>
                      </a:endParaRPr>
                    </a:p>
                  </a:txBody>
                  <a:tcPr marL="0" marR="0" marB="0"/>
                </a:tc>
                <a:tc hMerge="1">
                  <a:txBody>
                    <a:bodyPr/>
                    <a:lstStyle/>
                    <a:p>
                      <a:pPr marL="111125" marR="565150" lvl="0" indent="0" defTabSz="914400" eaLnBrk="1" fontAlgn="auto" latinLnBrk="0" hangingPunct="1">
                        <a:lnSpc>
                          <a:spcPct val="100000"/>
                        </a:lnSpc>
                        <a:spcBef>
                          <a:spcPts val="360"/>
                        </a:spcBef>
                        <a:spcAft>
                          <a:spcPts val="0"/>
                        </a:spcAft>
                        <a:buClrTx/>
                        <a:buSzTx/>
                        <a:buFontTx/>
                        <a:buNone/>
                        <a:tabLst/>
                        <a:defRPr/>
                      </a:pPr>
                      <a:endParaRPr kumimoji="0" lang="en-US" sz="900" b="0" i="0" u="none" strike="noStrike" kern="0" cap="none" spc="0" normalizeH="0" baseline="0" noProof="0" dirty="0">
                        <a:ln>
                          <a:noFill/>
                        </a:ln>
                        <a:solidFill>
                          <a:prstClr val="black"/>
                        </a:solidFill>
                        <a:effectLst/>
                        <a:uLnTx/>
                        <a:uFillTx/>
                        <a:latin typeface="Verdana"/>
                        <a:ea typeface="+mn-ea"/>
                        <a:cs typeface="Verdana"/>
                      </a:endParaRPr>
                    </a:p>
                  </a:txBody>
                  <a:tcPr marL="0" marR="0" marB="0"/>
                </a:tc>
                <a:tc hMerge="1">
                  <a:txBody>
                    <a:bodyPr/>
                    <a:lstStyle/>
                    <a:p>
                      <a:endParaRPr lang="en-IN"/>
                    </a:p>
                  </a:txBody>
                  <a:tcPr/>
                </a:tc>
                <a:extLst>
                  <a:ext uri="{0D108BD9-81ED-4DB2-BD59-A6C34878D82A}">
                    <a16:rowId xmlns:a16="http://schemas.microsoft.com/office/drawing/2014/main" val="2302462351"/>
                  </a:ext>
                </a:extLst>
              </a:tr>
              <a:tr h="215720">
                <a:tc>
                  <a:txBody>
                    <a:bodyPr/>
                    <a:lstStyle/>
                    <a:p>
                      <a:pPr>
                        <a:lnSpc>
                          <a:spcPct val="100000"/>
                        </a:lnSpc>
                      </a:pPr>
                      <a:endParaRPr sz="1000" dirty="0">
                        <a:latin typeface="Verdana" panose="020B0604030504040204" pitchFamily="34" charset="0"/>
                        <a:ea typeface="Verdana" panose="020B0604030504040204" pitchFamily="34" charset="0"/>
                        <a:cs typeface="Times New Roman"/>
                      </a:endParaRPr>
                    </a:p>
                  </a:txBody>
                  <a:tcPr marL="0" marR="0" marT="0" marB="0"/>
                </a:tc>
                <a:tc>
                  <a:txBody>
                    <a:bodyPr/>
                    <a:lstStyle/>
                    <a:p>
                      <a:pPr marL="0" algn="ctr" defTabSz="914400" rtl="0" eaLnBrk="1" fontAlgn="ctr" latinLnBrk="0" hangingPunct="1"/>
                      <a:r>
                        <a:rPr lang="en-IN"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14.1.</a:t>
                      </a:r>
                    </a:p>
                  </a:txBody>
                  <a:tcPr marL="9525" marR="9525" marT="9525" marB="0" anchor="ctr"/>
                </a:tc>
                <a:tc gridSpan="6">
                  <a:txBody>
                    <a:bodyPr/>
                    <a:lstStyle/>
                    <a:p>
                      <a:r>
                        <a:rPr lang="en-US" sz="1000" b="0" i="0" u="none" strike="noStrike" spc="15" dirty="0">
                          <a:solidFill>
                            <a:schemeClr val="tx1"/>
                          </a:solidFill>
                          <a:effectLst/>
                          <a:latin typeface="Verdana" panose="020B0604030504040204" pitchFamily="34" charset="0"/>
                          <a:ea typeface="Verdana" panose="020B0604030504040204" pitchFamily="34" charset="0"/>
                          <a:cs typeface="Verdana" panose="020B0604030504040204" pitchFamily="34" charset="0"/>
                        </a:rPr>
                        <a:t>By Type &amp; End Use Demand Outlook, 2015-2035, By Value &amp; Volume</a:t>
                      </a:r>
                      <a:endParaRPr lang="en-IN" sz="1000" dirty="0">
                        <a:solidFill>
                          <a:schemeClr val="tx1"/>
                        </a:solidFill>
                        <a:latin typeface="Verdana" panose="020B0604030504040204" pitchFamily="34" charset="0"/>
                        <a:ea typeface="Verdana" panose="020B0604030504040204" pitchFamily="34" charset="0"/>
                      </a:endParaRPr>
                    </a:p>
                  </a:txBody>
                  <a:tcPr marL="9525" marR="9525" marT="9525" marB="0" anchor="ctr"/>
                </a:tc>
                <a:tc hMerge="1">
                  <a:txBody>
                    <a:bodyPr/>
                    <a:lstStyle/>
                    <a:p>
                      <a:endParaRPr lang="en-IN"/>
                    </a:p>
                  </a:txBody>
                  <a:tcPr/>
                </a:tc>
                <a:tc hMerge="1">
                  <a:txBody>
                    <a:bodyPr/>
                    <a:lstStyle/>
                    <a:p>
                      <a:pPr marL="99060">
                        <a:lnSpc>
                          <a:spcPct val="100000"/>
                        </a:lnSpc>
                        <a:spcBef>
                          <a:spcPts val="360"/>
                        </a:spcBef>
                      </a:pPr>
                      <a:endParaRPr sz="1000" dirty="0">
                        <a:latin typeface="Verdana"/>
                        <a:cs typeface="Verdana"/>
                      </a:endParaRPr>
                    </a:p>
                  </a:txBody>
                  <a:tcPr marL="0" marR="0" marB="0"/>
                </a:tc>
                <a:tc hMerge="1">
                  <a:txBody>
                    <a:bodyPr/>
                    <a:lstStyle/>
                    <a:p>
                      <a:pPr marL="111125" marR="565150" lvl="0" indent="0" defTabSz="914400" eaLnBrk="1" fontAlgn="auto" latinLnBrk="0" hangingPunct="1">
                        <a:lnSpc>
                          <a:spcPct val="100000"/>
                        </a:lnSpc>
                        <a:spcBef>
                          <a:spcPts val="360"/>
                        </a:spcBef>
                        <a:spcAft>
                          <a:spcPts val="0"/>
                        </a:spcAft>
                        <a:buClrTx/>
                        <a:buSzTx/>
                        <a:buFontTx/>
                        <a:buNone/>
                        <a:tabLst/>
                        <a:defRPr/>
                      </a:pPr>
                      <a:endParaRPr kumimoji="0" lang="en-US" sz="900" b="0" i="0" u="none" strike="noStrike" kern="0" cap="none" spc="0" normalizeH="0" baseline="0" noProof="0" dirty="0">
                        <a:ln>
                          <a:noFill/>
                        </a:ln>
                        <a:solidFill>
                          <a:prstClr val="black"/>
                        </a:solidFill>
                        <a:effectLst/>
                        <a:uLnTx/>
                        <a:uFillTx/>
                        <a:latin typeface="Verdana"/>
                        <a:ea typeface="+mn-ea"/>
                        <a:cs typeface="Verdana"/>
                      </a:endParaRPr>
                    </a:p>
                  </a:txBody>
                  <a:tcPr marL="0" marR="0" marB="0"/>
                </a:tc>
                <a:tc hMerge="1">
                  <a:txBody>
                    <a:bodyPr/>
                    <a:lstStyle/>
                    <a:p>
                      <a:endParaRPr lang="en-IN"/>
                    </a:p>
                  </a:txBody>
                  <a:tcPr/>
                </a:tc>
                <a:tc hMerge="1">
                  <a:txBody>
                    <a:bodyPr/>
                    <a:lstStyle/>
                    <a:p>
                      <a:pPr marL="0" algn="ctr" defTabSz="914400" rtl="0" eaLnBrk="1" fontAlgn="ctr" latinLnBrk="0" hangingPunct="1"/>
                      <a:endParaRPr lang="en-IN"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val="800252939"/>
                  </a:ext>
                </a:extLst>
              </a:tr>
              <a:tr h="2613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kern="1200" dirty="0">
                          <a:solidFill>
                            <a:schemeClr val="tx1"/>
                          </a:solidFill>
                          <a:latin typeface="Verdana" panose="020B0604030504040204" pitchFamily="34" charset="0"/>
                          <a:ea typeface="Verdana" panose="020B0604030504040204" pitchFamily="34" charset="0"/>
                          <a:cs typeface="Verdana" panose="020B0604030504040204" pitchFamily="34" charset="0"/>
                        </a:rPr>
                        <a:t>  15.</a:t>
                      </a:r>
                    </a:p>
                  </a:txBody>
                  <a:tcPr anchor="ctr"/>
                </a:tc>
                <a:tc gridSpan="7">
                  <a:txBody>
                    <a:bodyPr/>
                    <a:lstStyle/>
                    <a:p>
                      <a:pPr algn="just" fontAlgn="ctr"/>
                      <a:r>
                        <a:rPr lang="en-US" sz="1000" b="1" i="0" u="none" strike="noStrike" spc="15" dirty="0">
                          <a:solidFill>
                            <a:schemeClr val="tx1"/>
                          </a:solidFill>
                          <a:effectLst/>
                          <a:latin typeface="Verdana" panose="020B0604030504040204" pitchFamily="34" charset="0"/>
                          <a:ea typeface="Verdana" panose="020B0604030504040204" pitchFamily="34" charset="0"/>
                        </a:rPr>
                        <a:t>West India WSF Market Analysis</a:t>
                      </a:r>
                      <a:endParaRPr lang="en-IN" sz="1000" b="1" i="0" u="none" strike="noStrike" dirty="0">
                        <a:solidFill>
                          <a:schemeClr val="tx1"/>
                        </a:solidFill>
                        <a:effectLst/>
                        <a:latin typeface="Verdana" panose="020B0604030504040204" pitchFamily="34" charset="0"/>
                        <a:ea typeface="Verdana" panose="020B0604030504040204" pitchFamily="34" charset="0"/>
                      </a:endParaRPr>
                    </a:p>
                  </a:txBody>
                  <a:tcPr anchor="ctr"/>
                </a:tc>
                <a:tc hMerge="1">
                  <a:txBody>
                    <a:bodyPr/>
                    <a:lstStyle/>
                    <a:p>
                      <a:pPr algn="just" fontAlgn="ctr"/>
                      <a:r>
                        <a:rPr lang="en-US" sz="1000" b="1" i="0" u="none" strike="noStrike" spc="15" dirty="0">
                          <a:solidFill>
                            <a:schemeClr val="tx1"/>
                          </a:solidFill>
                          <a:effectLst/>
                          <a:latin typeface="Verdana" panose="020B0604030504040204" pitchFamily="34" charset="0"/>
                          <a:ea typeface="Verdana" panose="020B0604030504040204" pitchFamily="34" charset="0"/>
                          <a:cs typeface="Verdana" panose="020B0604030504040204" pitchFamily="34" charset="0"/>
                        </a:rPr>
                        <a:t>North India Phthalic Anhydride Demand Outlook, 2015-2035, By Value &amp; Volume</a:t>
                      </a:r>
                      <a:endParaRPr lang="en-IN" sz="1000" b="1"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hMerge="1">
                  <a:txBody>
                    <a:bodyPr/>
                    <a:lstStyle/>
                    <a:p>
                      <a:endParaRPr lang="en-IN" dirty="0"/>
                    </a:p>
                  </a:txBody>
                  <a:tcPr/>
                </a:tc>
                <a:tc hMerge="1">
                  <a:txBody>
                    <a:bodyPr/>
                    <a:lstStyle/>
                    <a:p>
                      <a:endParaRPr lang="en-IN"/>
                    </a:p>
                  </a:txBody>
                  <a:tcPr/>
                </a:tc>
                <a:tc hMerge="1">
                  <a:txBody>
                    <a:bodyPr/>
                    <a:lstStyle/>
                    <a:p>
                      <a:pPr marL="99060">
                        <a:lnSpc>
                          <a:spcPct val="100000"/>
                        </a:lnSpc>
                        <a:spcBef>
                          <a:spcPts val="360"/>
                        </a:spcBef>
                      </a:pPr>
                      <a:endParaRPr sz="1000" dirty="0">
                        <a:latin typeface="Verdana"/>
                        <a:cs typeface="Verdana"/>
                      </a:endParaRPr>
                    </a:p>
                  </a:txBody>
                  <a:tcPr marL="0" marR="0" marB="0"/>
                </a:tc>
                <a:tc hMerge="1">
                  <a:txBody>
                    <a:bodyPr/>
                    <a:lstStyle/>
                    <a:p>
                      <a:pPr marL="111125" marR="565150" lvl="0" indent="0" defTabSz="914400" eaLnBrk="1" fontAlgn="auto" latinLnBrk="0" hangingPunct="1">
                        <a:lnSpc>
                          <a:spcPct val="100000"/>
                        </a:lnSpc>
                        <a:spcBef>
                          <a:spcPts val="360"/>
                        </a:spcBef>
                        <a:spcAft>
                          <a:spcPts val="0"/>
                        </a:spcAft>
                        <a:buClrTx/>
                        <a:buSzTx/>
                        <a:buFontTx/>
                        <a:buNone/>
                        <a:tabLst/>
                        <a:defRPr/>
                      </a:pPr>
                      <a:endParaRPr kumimoji="0" lang="en-US" sz="900" b="0" i="0" u="none" strike="noStrike" kern="0" cap="none" spc="0" normalizeH="0" baseline="0" noProof="0" dirty="0">
                        <a:ln>
                          <a:noFill/>
                        </a:ln>
                        <a:solidFill>
                          <a:prstClr val="black"/>
                        </a:solidFill>
                        <a:effectLst/>
                        <a:uLnTx/>
                        <a:uFillTx/>
                        <a:latin typeface="Verdana"/>
                        <a:ea typeface="+mn-ea"/>
                        <a:cs typeface="Verdana"/>
                      </a:endParaRPr>
                    </a:p>
                  </a:txBody>
                  <a:tcPr marL="0" marR="0" marB="0"/>
                </a:tc>
                <a:tc hMerge="1">
                  <a:txBody>
                    <a:bodyPr/>
                    <a:lstStyle/>
                    <a:p>
                      <a:endParaRPr lang="en-IN"/>
                    </a:p>
                  </a:txBody>
                  <a:tcPr/>
                </a:tc>
                <a:extLst>
                  <a:ext uri="{0D108BD9-81ED-4DB2-BD59-A6C34878D82A}">
                    <a16:rowId xmlns:a16="http://schemas.microsoft.com/office/drawing/2014/main" val="176612038"/>
                  </a:ext>
                </a:extLst>
              </a:tr>
              <a:tr h="215720">
                <a:tc>
                  <a:txBody>
                    <a:bodyPr/>
                    <a:lstStyle/>
                    <a:p>
                      <a:pPr>
                        <a:lnSpc>
                          <a:spcPct val="100000"/>
                        </a:lnSpc>
                      </a:pPr>
                      <a:endParaRPr sz="1000" dirty="0">
                        <a:latin typeface="Verdana" panose="020B0604030504040204" pitchFamily="34" charset="0"/>
                        <a:ea typeface="Verdana" panose="020B0604030504040204" pitchFamily="34" charset="0"/>
                        <a:cs typeface="Times New Roman"/>
                      </a:endParaRPr>
                    </a:p>
                  </a:txBody>
                  <a:tcPr marL="0" marR="0" marT="0" marB="0"/>
                </a:tc>
                <a:tc>
                  <a:txBody>
                    <a:bodyPr/>
                    <a:lstStyle/>
                    <a:p>
                      <a:pPr marL="0" algn="ctr" defTabSz="914400" rtl="0" eaLnBrk="1" fontAlgn="ctr" latinLnBrk="0" hangingPunct="1"/>
                      <a:r>
                        <a:rPr lang="en-IN"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15.1.</a:t>
                      </a:r>
                    </a:p>
                  </a:txBody>
                  <a:tcPr marL="9525" marR="9525" marT="9525" marB="0" anchor="ctr"/>
                </a:tc>
                <a:tc gridSpan="6">
                  <a:txBody>
                    <a:bodyPr/>
                    <a:lstStyle/>
                    <a:p>
                      <a:r>
                        <a:rPr lang="en-US" sz="1000" b="0" i="0" u="none" strike="noStrike" spc="15" dirty="0">
                          <a:solidFill>
                            <a:schemeClr val="tx1"/>
                          </a:solidFill>
                          <a:effectLst/>
                          <a:latin typeface="Verdana" panose="020B0604030504040204" pitchFamily="34" charset="0"/>
                          <a:ea typeface="Verdana" panose="020B0604030504040204" pitchFamily="34" charset="0"/>
                          <a:cs typeface="Verdana" panose="020B0604030504040204" pitchFamily="34" charset="0"/>
                        </a:rPr>
                        <a:t>By Type &amp; End Use Demand Outlook, 2015-2035, By Value &amp; Volume</a:t>
                      </a:r>
                      <a:endParaRPr lang="en-IN" sz="1000" dirty="0">
                        <a:solidFill>
                          <a:schemeClr val="tx1"/>
                        </a:solidFill>
                        <a:latin typeface="Verdana" panose="020B0604030504040204" pitchFamily="34" charset="0"/>
                        <a:ea typeface="Verdana" panose="020B0604030504040204" pitchFamily="34" charset="0"/>
                      </a:endParaRPr>
                    </a:p>
                  </a:txBody>
                  <a:tcPr marL="9525" marR="9525" marT="9525" marB="0" anchor="ctr"/>
                </a:tc>
                <a:tc hMerge="1">
                  <a:txBody>
                    <a:bodyPr/>
                    <a:lstStyle/>
                    <a:p>
                      <a:endParaRPr lang="en-IN"/>
                    </a:p>
                  </a:txBody>
                  <a:tcPr/>
                </a:tc>
                <a:tc hMerge="1">
                  <a:txBody>
                    <a:bodyPr/>
                    <a:lstStyle/>
                    <a:p>
                      <a:pPr marL="99060">
                        <a:lnSpc>
                          <a:spcPct val="100000"/>
                        </a:lnSpc>
                        <a:spcBef>
                          <a:spcPts val="360"/>
                        </a:spcBef>
                      </a:pPr>
                      <a:endParaRPr sz="1000" dirty="0">
                        <a:latin typeface="Verdana"/>
                        <a:cs typeface="Verdana"/>
                      </a:endParaRPr>
                    </a:p>
                  </a:txBody>
                  <a:tcPr marL="0" marR="0" marB="0"/>
                </a:tc>
                <a:tc hMerge="1">
                  <a:txBody>
                    <a:bodyPr/>
                    <a:lstStyle/>
                    <a:p>
                      <a:pPr marL="111125" marR="565150" lvl="0" indent="0" defTabSz="914400" eaLnBrk="1" fontAlgn="auto" latinLnBrk="0" hangingPunct="1">
                        <a:lnSpc>
                          <a:spcPct val="100000"/>
                        </a:lnSpc>
                        <a:spcBef>
                          <a:spcPts val="360"/>
                        </a:spcBef>
                        <a:spcAft>
                          <a:spcPts val="0"/>
                        </a:spcAft>
                        <a:buClrTx/>
                        <a:buSzTx/>
                        <a:buFontTx/>
                        <a:buNone/>
                        <a:tabLst/>
                        <a:defRPr/>
                      </a:pPr>
                      <a:endParaRPr kumimoji="0" lang="en-US" sz="900" b="0" i="0" u="none" strike="noStrike" kern="0" cap="none" spc="0" normalizeH="0" baseline="0" noProof="0" dirty="0">
                        <a:ln>
                          <a:noFill/>
                        </a:ln>
                        <a:solidFill>
                          <a:prstClr val="black"/>
                        </a:solidFill>
                        <a:effectLst/>
                        <a:uLnTx/>
                        <a:uFillTx/>
                        <a:latin typeface="Verdana"/>
                        <a:ea typeface="+mn-ea"/>
                        <a:cs typeface="Verdana"/>
                      </a:endParaRPr>
                    </a:p>
                  </a:txBody>
                  <a:tcPr marL="0" marR="0" marB="0"/>
                </a:tc>
                <a:tc hMerge="1">
                  <a:txBody>
                    <a:bodyPr/>
                    <a:lstStyle/>
                    <a:p>
                      <a:endParaRPr lang="en-IN"/>
                    </a:p>
                  </a:txBody>
                  <a:tcPr/>
                </a:tc>
                <a:tc hMerge="1">
                  <a:txBody>
                    <a:bodyPr/>
                    <a:lstStyle/>
                    <a:p>
                      <a:pPr marL="0" algn="ctr" defTabSz="914400" rtl="0" eaLnBrk="1" fontAlgn="ctr" latinLnBrk="0" hangingPunct="1"/>
                      <a:endParaRPr lang="en-IN"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extLst>
                  <a:ext uri="{0D108BD9-81ED-4DB2-BD59-A6C34878D82A}">
                    <a16:rowId xmlns:a16="http://schemas.microsoft.com/office/drawing/2014/main" val="3358778820"/>
                  </a:ext>
                </a:extLst>
              </a:tr>
              <a:tr h="2613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kern="1200" dirty="0">
                          <a:solidFill>
                            <a:schemeClr val="tx1"/>
                          </a:solidFill>
                          <a:latin typeface="Verdana" panose="020B0604030504040204" pitchFamily="34" charset="0"/>
                          <a:ea typeface="Verdana" panose="020B0604030504040204" pitchFamily="34" charset="0"/>
                          <a:cs typeface="Verdana" panose="020B0604030504040204" pitchFamily="34" charset="0"/>
                        </a:rPr>
                        <a:t>  16.</a:t>
                      </a:r>
                    </a:p>
                  </a:txBody>
                  <a:tcPr anchor="b"/>
                </a:tc>
                <a:tc gridSpan="7">
                  <a:txBody>
                    <a:bodyPr/>
                    <a:lstStyle/>
                    <a:p>
                      <a:pPr marL="91440">
                        <a:lnSpc>
                          <a:spcPct val="100000"/>
                        </a:lnSpc>
                        <a:spcBef>
                          <a:spcPts val="345"/>
                        </a:spcBef>
                      </a:pPr>
                      <a:r>
                        <a:rPr lang="en-US" sz="1000" b="1" dirty="0">
                          <a:latin typeface="Verdana" panose="020B0604030504040204" pitchFamily="34" charset="0"/>
                          <a:ea typeface="Verdana" panose="020B0604030504040204" pitchFamily="34" charset="0"/>
                          <a:cs typeface="Verdana"/>
                        </a:rPr>
                        <a:t>India WSF </a:t>
                      </a:r>
                      <a:r>
                        <a:rPr lang="en-US" sz="1000" b="1" spc="5" dirty="0">
                          <a:latin typeface="Verdana" panose="020B0604030504040204" pitchFamily="34" charset="0"/>
                          <a:ea typeface="Verdana" panose="020B0604030504040204" pitchFamily="34" charset="0"/>
                          <a:cs typeface="Verdana"/>
                        </a:rPr>
                        <a:t>Market</a:t>
                      </a:r>
                      <a:r>
                        <a:rPr lang="en-US" sz="1000" b="1" spc="-35" dirty="0">
                          <a:latin typeface="Verdana" panose="020B0604030504040204" pitchFamily="34" charset="0"/>
                          <a:ea typeface="Verdana" panose="020B0604030504040204" pitchFamily="34" charset="0"/>
                          <a:cs typeface="Verdana"/>
                        </a:rPr>
                        <a:t> </a:t>
                      </a:r>
                      <a:r>
                        <a:rPr lang="en-US" sz="1000" b="1" dirty="0">
                          <a:latin typeface="Verdana" panose="020B0604030504040204" pitchFamily="34" charset="0"/>
                          <a:ea typeface="Verdana" panose="020B0604030504040204" pitchFamily="34" charset="0"/>
                          <a:cs typeface="Verdana"/>
                        </a:rPr>
                        <a:t>Outlook</a:t>
                      </a:r>
                      <a:r>
                        <a:rPr lang="en-US" sz="1000" b="1" spc="-65" dirty="0">
                          <a:latin typeface="Verdana" panose="020B0604030504040204" pitchFamily="34" charset="0"/>
                          <a:ea typeface="Verdana" panose="020B0604030504040204" pitchFamily="34" charset="0"/>
                          <a:cs typeface="Verdana"/>
                        </a:rPr>
                        <a:t> </a:t>
                      </a:r>
                      <a:r>
                        <a:rPr lang="en-US" sz="1000" b="1" spc="5" dirty="0">
                          <a:latin typeface="Verdana" panose="020B0604030504040204" pitchFamily="34" charset="0"/>
                          <a:ea typeface="Verdana" panose="020B0604030504040204" pitchFamily="34" charset="0"/>
                          <a:cs typeface="Verdana"/>
                        </a:rPr>
                        <a:t>(2022-2035) by Type</a:t>
                      </a:r>
                      <a:endParaRPr lang="en-US" sz="1000" dirty="0">
                        <a:latin typeface="Verdana" panose="020B0604030504040204" pitchFamily="34" charset="0"/>
                        <a:ea typeface="Verdana" panose="020B0604030504040204" pitchFamily="34" charset="0"/>
                        <a:cs typeface="Verdana"/>
                      </a:endParaRPr>
                    </a:p>
                  </a:txBody>
                  <a:tcPr anchor="b"/>
                </a:tc>
                <a:tc hMerge="1">
                  <a:txBody>
                    <a:bodyPr/>
                    <a:lstStyle/>
                    <a:p>
                      <a:pPr algn="just" fontAlgn="ctr"/>
                      <a:r>
                        <a:rPr lang="en-US" sz="1000" b="1" i="0" u="none" strike="noStrike" spc="15" dirty="0">
                          <a:solidFill>
                            <a:schemeClr val="tx1"/>
                          </a:solidFill>
                          <a:effectLst/>
                          <a:latin typeface="Verdana" panose="020B0604030504040204" pitchFamily="34" charset="0"/>
                          <a:ea typeface="Verdana" panose="020B0604030504040204" pitchFamily="34" charset="0"/>
                          <a:cs typeface="Verdana" panose="020B0604030504040204" pitchFamily="34" charset="0"/>
                        </a:rPr>
                        <a:t>North India Phthalic Anhydride Demand Outlook, 2015-2035, By Value &amp; Volume</a:t>
                      </a:r>
                      <a:endParaRPr lang="en-IN" sz="1000" b="1"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hMerge="1">
                  <a:txBody>
                    <a:bodyPr/>
                    <a:lstStyle/>
                    <a:p>
                      <a:endParaRPr lang="en-IN"/>
                    </a:p>
                  </a:txBody>
                  <a:tcPr/>
                </a:tc>
                <a:tc hMerge="1">
                  <a:txBody>
                    <a:bodyPr/>
                    <a:lstStyle/>
                    <a:p>
                      <a:pPr marL="99060">
                        <a:lnSpc>
                          <a:spcPct val="100000"/>
                        </a:lnSpc>
                        <a:spcBef>
                          <a:spcPts val="360"/>
                        </a:spcBef>
                      </a:pPr>
                      <a:endParaRPr sz="1000" dirty="0">
                        <a:latin typeface="Verdana"/>
                        <a:cs typeface="Verdana"/>
                      </a:endParaRPr>
                    </a:p>
                  </a:txBody>
                  <a:tcPr marL="0" marR="0" marB="0"/>
                </a:tc>
                <a:tc hMerge="1">
                  <a:txBody>
                    <a:bodyPr/>
                    <a:lstStyle/>
                    <a:p>
                      <a:pPr marL="111125" marR="565150" lvl="0" indent="0" defTabSz="914400" eaLnBrk="1" fontAlgn="auto" latinLnBrk="0" hangingPunct="1">
                        <a:lnSpc>
                          <a:spcPct val="100000"/>
                        </a:lnSpc>
                        <a:spcBef>
                          <a:spcPts val="360"/>
                        </a:spcBef>
                        <a:spcAft>
                          <a:spcPts val="0"/>
                        </a:spcAft>
                        <a:buClrTx/>
                        <a:buSzTx/>
                        <a:buFontTx/>
                        <a:buNone/>
                        <a:tabLst/>
                        <a:defRPr/>
                      </a:pPr>
                      <a:endParaRPr kumimoji="0" lang="en-US" sz="900" b="0" i="0" u="none" strike="noStrike" kern="0" cap="none" spc="0" normalizeH="0" baseline="0" noProof="0" dirty="0">
                        <a:ln>
                          <a:noFill/>
                        </a:ln>
                        <a:solidFill>
                          <a:prstClr val="black"/>
                        </a:solidFill>
                        <a:effectLst/>
                        <a:uLnTx/>
                        <a:uFillTx/>
                        <a:latin typeface="Verdana"/>
                        <a:ea typeface="+mn-ea"/>
                        <a:cs typeface="Verdana"/>
                      </a:endParaRPr>
                    </a:p>
                  </a:txBody>
                  <a:tcPr marL="0" marR="0" marB="0"/>
                </a:tc>
                <a:tc hMerge="1">
                  <a:txBody>
                    <a:bodyPr/>
                    <a:lstStyle/>
                    <a:p>
                      <a:endParaRPr lang="en-IN"/>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b="1"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b"/>
                </a:tc>
                <a:extLst>
                  <a:ext uri="{0D108BD9-81ED-4DB2-BD59-A6C34878D82A}">
                    <a16:rowId xmlns:a16="http://schemas.microsoft.com/office/drawing/2014/main" val="2655922406"/>
                  </a:ext>
                </a:extLst>
              </a:tr>
              <a:tr h="215720">
                <a:tc>
                  <a:txBody>
                    <a:bodyPr/>
                    <a:lstStyle/>
                    <a:p>
                      <a:pPr>
                        <a:lnSpc>
                          <a:spcPct val="100000"/>
                        </a:lnSpc>
                      </a:pPr>
                      <a:endParaRPr sz="1000" dirty="0">
                        <a:latin typeface="Verdana" panose="020B0604030504040204" pitchFamily="34" charset="0"/>
                        <a:ea typeface="Verdana" panose="020B0604030504040204" pitchFamily="34" charset="0"/>
                        <a:cs typeface="Times New Roman"/>
                      </a:endParaRPr>
                    </a:p>
                  </a:txBody>
                  <a:tcPr marL="0" marR="0" marT="0" marB="0" anchor="b"/>
                </a:tc>
                <a:tc>
                  <a:txBody>
                    <a:bodyPr/>
                    <a:lstStyle/>
                    <a:p>
                      <a:pPr marL="0" algn="ctr" defTabSz="914400" rtl="0" eaLnBrk="1" fontAlgn="ctr" latinLnBrk="0" hangingPunct="1"/>
                      <a:r>
                        <a:rPr lang="en-IN"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16.1.</a:t>
                      </a:r>
                    </a:p>
                  </a:txBody>
                  <a:tcPr marL="9525" marR="9525" marT="9525" marB="0" anchor="b"/>
                </a:tc>
                <a:tc gridSpan="6">
                  <a:txBody>
                    <a:bodyPr/>
                    <a:lstStyle/>
                    <a:p>
                      <a:r>
                        <a:rPr lang="en-US" sz="1000" b="0" i="0" u="none" strike="noStrike" spc="15" dirty="0">
                          <a:solidFill>
                            <a:schemeClr val="tx1"/>
                          </a:solidFill>
                          <a:effectLst/>
                          <a:latin typeface="Verdana" panose="020B0604030504040204" pitchFamily="34" charset="0"/>
                          <a:ea typeface="Verdana" panose="020B0604030504040204" pitchFamily="34" charset="0"/>
                          <a:cs typeface="Verdana" panose="020B0604030504040204" pitchFamily="34" charset="0"/>
                        </a:rPr>
                        <a:t>MAP Demand Outlook By End Use , 2015-2035, By Value &amp; Volume</a:t>
                      </a:r>
                      <a:endParaRPr lang="en-IN" sz="1000" dirty="0">
                        <a:solidFill>
                          <a:schemeClr val="tx1"/>
                        </a:solidFill>
                        <a:latin typeface="Verdana" panose="020B0604030504040204" pitchFamily="34" charset="0"/>
                        <a:ea typeface="Verdana" panose="020B0604030504040204" pitchFamily="34" charset="0"/>
                      </a:endParaRPr>
                    </a:p>
                  </a:txBody>
                  <a:tcPr marL="9525" marR="9525" marT="9525" marB="0" anchor="b"/>
                </a:tc>
                <a:tc hMerge="1">
                  <a:txBody>
                    <a:bodyPr/>
                    <a:lstStyle/>
                    <a:p>
                      <a:pPr marL="99060">
                        <a:lnSpc>
                          <a:spcPct val="100000"/>
                        </a:lnSpc>
                        <a:spcBef>
                          <a:spcPts val="360"/>
                        </a:spcBef>
                      </a:pPr>
                      <a:endParaRPr sz="1000" dirty="0">
                        <a:latin typeface="Verdana"/>
                        <a:cs typeface="Verdana"/>
                      </a:endParaRPr>
                    </a:p>
                  </a:txBody>
                  <a:tcPr marL="0" marR="0" marB="0"/>
                </a:tc>
                <a:tc hMerge="1">
                  <a:txBody>
                    <a:bodyPr/>
                    <a:lstStyle/>
                    <a:p>
                      <a:pPr marL="111125" marR="565150" lvl="0" indent="0" defTabSz="914400" eaLnBrk="1" fontAlgn="auto" latinLnBrk="0" hangingPunct="1">
                        <a:lnSpc>
                          <a:spcPct val="100000"/>
                        </a:lnSpc>
                        <a:spcBef>
                          <a:spcPts val="360"/>
                        </a:spcBef>
                        <a:spcAft>
                          <a:spcPts val="0"/>
                        </a:spcAft>
                        <a:buClrTx/>
                        <a:buSzTx/>
                        <a:buFontTx/>
                        <a:buNone/>
                        <a:tabLst/>
                        <a:defRPr/>
                      </a:pPr>
                      <a:endParaRPr kumimoji="0" lang="en-US" sz="900" b="0" i="0" u="none" strike="noStrike" kern="0" cap="none" spc="0" normalizeH="0" baseline="0" noProof="0" dirty="0">
                        <a:ln>
                          <a:noFill/>
                        </a:ln>
                        <a:solidFill>
                          <a:prstClr val="black"/>
                        </a:solidFill>
                        <a:effectLst/>
                        <a:uLnTx/>
                        <a:uFillTx/>
                        <a:latin typeface="Verdana"/>
                        <a:ea typeface="+mn-ea"/>
                        <a:cs typeface="Verdana"/>
                      </a:endParaRPr>
                    </a:p>
                  </a:txBody>
                  <a:tcPr marL="0" marR="0" marB="0"/>
                </a:tc>
                <a:tc hMerge="1">
                  <a:txBody>
                    <a:bodyPr/>
                    <a:lstStyle/>
                    <a:p>
                      <a:endParaRPr lang="en-IN"/>
                    </a:p>
                  </a:txBody>
                  <a:tcPr/>
                </a:tc>
                <a:tc hMerge="1">
                  <a:txBody>
                    <a:bodyPr/>
                    <a:lstStyle/>
                    <a:p>
                      <a:pPr>
                        <a:lnSpc>
                          <a:spcPct val="100000"/>
                        </a:lnSpc>
                      </a:pPr>
                      <a:endParaRPr sz="1000" dirty="0">
                        <a:latin typeface="Verdana" panose="020B0604030504040204" pitchFamily="34" charset="0"/>
                        <a:ea typeface="Verdana" panose="020B0604030504040204" pitchFamily="34" charset="0"/>
                        <a:cs typeface="Times New Roman"/>
                      </a:endParaRPr>
                    </a:p>
                  </a:txBody>
                  <a:tcPr marL="0" marR="0" marT="0" marB="0" anchor="b"/>
                </a:tc>
                <a:tc hMerge="1">
                  <a:txBody>
                    <a:bodyPr/>
                    <a:lstStyle/>
                    <a:p>
                      <a:pPr marL="0" algn="ctr" defTabSz="914400" rtl="0" eaLnBrk="1" fontAlgn="ctr" latinLnBrk="0" hangingPunct="1"/>
                      <a:endParaRPr lang="en-IN"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tc>
                <a:extLst>
                  <a:ext uri="{0D108BD9-81ED-4DB2-BD59-A6C34878D82A}">
                    <a16:rowId xmlns:a16="http://schemas.microsoft.com/office/drawing/2014/main" val="2174799300"/>
                  </a:ext>
                </a:extLst>
              </a:tr>
              <a:tr h="215720">
                <a:tc>
                  <a:txBody>
                    <a:bodyPr/>
                    <a:lstStyle/>
                    <a:p>
                      <a:pPr>
                        <a:lnSpc>
                          <a:spcPct val="100000"/>
                        </a:lnSpc>
                      </a:pPr>
                      <a:endParaRPr sz="1000" dirty="0">
                        <a:latin typeface="Verdana" panose="020B0604030504040204" pitchFamily="34" charset="0"/>
                        <a:ea typeface="Verdana" panose="020B0604030504040204" pitchFamily="34" charset="0"/>
                        <a:cs typeface="Times New Roman"/>
                      </a:endParaRPr>
                    </a:p>
                  </a:txBody>
                  <a:tcPr marL="0" marR="0" marT="0" marB="0" anchor="b"/>
                </a:tc>
                <a:tc>
                  <a:txBody>
                    <a:bodyPr/>
                    <a:lstStyle/>
                    <a:p>
                      <a:pPr marL="0" algn="ctr" defTabSz="914400" rtl="0" eaLnBrk="1" fontAlgn="ctr" latinLnBrk="0" hangingPunct="1"/>
                      <a:r>
                        <a:rPr lang="en-IN"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16.2.</a:t>
                      </a:r>
                    </a:p>
                  </a:txBody>
                  <a:tcPr marL="9525" marR="9525" marT="9525" marB="0" anchor="b"/>
                </a:tc>
                <a:tc gridSpan="6">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15"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MPP Demand Outlook By End Use , 2015-2035, By Value &amp; Volume</a:t>
                      </a:r>
                      <a:endParaRPr kumimoji="0" lang="en-IN" sz="10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txBody>
                  <a:tcPr marL="9525" marR="9525" marT="9525" marB="0" anchor="b"/>
                </a:tc>
                <a:tc hMerge="1">
                  <a:txBody>
                    <a:bodyPr/>
                    <a:lstStyle/>
                    <a:p>
                      <a:pPr marL="99060">
                        <a:lnSpc>
                          <a:spcPct val="100000"/>
                        </a:lnSpc>
                        <a:spcBef>
                          <a:spcPts val="360"/>
                        </a:spcBef>
                      </a:pPr>
                      <a:endParaRPr sz="1000" dirty="0">
                        <a:latin typeface="Verdana"/>
                        <a:cs typeface="Verdana"/>
                      </a:endParaRPr>
                    </a:p>
                  </a:txBody>
                  <a:tcPr marL="0" marR="0" marB="0"/>
                </a:tc>
                <a:tc hMerge="1">
                  <a:txBody>
                    <a:bodyPr/>
                    <a:lstStyle/>
                    <a:p>
                      <a:pPr marL="111125" marR="565150" lvl="0" indent="0" defTabSz="914400" eaLnBrk="1" fontAlgn="auto" latinLnBrk="0" hangingPunct="1">
                        <a:lnSpc>
                          <a:spcPct val="100000"/>
                        </a:lnSpc>
                        <a:spcBef>
                          <a:spcPts val="360"/>
                        </a:spcBef>
                        <a:spcAft>
                          <a:spcPts val="0"/>
                        </a:spcAft>
                        <a:buClrTx/>
                        <a:buSzTx/>
                        <a:buFontTx/>
                        <a:buNone/>
                        <a:tabLst/>
                        <a:defRPr/>
                      </a:pPr>
                      <a:endParaRPr kumimoji="0" lang="en-US" sz="900" b="0" i="0" u="none" strike="noStrike" kern="0" cap="none" spc="0" normalizeH="0" baseline="0" noProof="0" dirty="0">
                        <a:ln>
                          <a:noFill/>
                        </a:ln>
                        <a:solidFill>
                          <a:prstClr val="black"/>
                        </a:solidFill>
                        <a:effectLst/>
                        <a:uLnTx/>
                        <a:uFillTx/>
                        <a:latin typeface="Verdana"/>
                        <a:ea typeface="+mn-ea"/>
                        <a:cs typeface="Verdana"/>
                      </a:endParaRPr>
                    </a:p>
                  </a:txBody>
                  <a:tcPr marL="0" marR="0" marB="0"/>
                </a:tc>
                <a:tc hMerge="1">
                  <a:txBody>
                    <a:bodyPr/>
                    <a:lstStyle/>
                    <a:p>
                      <a:endParaRPr lang="en-IN"/>
                    </a:p>
                  </a:txBody>
                  <a:tcPr/>
                </a:tc>
                <a:tc hMerge="1">
                  <a:txBody>
                    <a:bodyPr/>
                    <a:lstStyle/>
                    <a:p>
                      <a:pPr>
                        <a:lnSpc>
                          <a:spcPct val="100000"/>
                        </a:lnSpc>
                      </a:pPr>
                      <a:endParaRPr sz="1000" dirty="0">
                        <a:latin typeface="Verdana" panose="020B0604030504040204" pitchFamily="34" charset="0"/>
                        <a:ea typeface="Verdana" panose="020B0604030504040204" pitchFamily="34" charset="0"/>
                        <a:cs typeface="Times New Roman"/>
                      </a:endParaRPr>
                    </a:p>
                  </a:txBody>
                  <a:tcPr marL="0" marR="0" marT="0" marB="0" anchor="b"/>
                </a:tc>
                <a:tc hMerge="1">
                  <a:txBody>
                    <a:bodyPr/>
                    <a:lstStyle/>
                    <a:p>
                      <a:pPr marL="0" algn="ctr" defTabSz="914400" rtl="0" eaLnBrk="1" fontAlgn="ctr" latinLnBrk="0" hangingPunct="1"/>
                      <a:endParaRPr lang="en-IN"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tc>
                <a:extLst>
                  <a:ext uri="{0D108BD9-81ED-4DB2-BD59-A6C34878D82A}">
                    <a16:rowId xmlns:a16="http://schemas.microsoft.com/office/drawing/2014/main" val="3505571729"/>
                  </a:ext>
                </a:extLst>
              </a:tr>
              <a:tr h="215720">
                <a:tc>
                  <a:txBody>
                    <a:bodyPr/>
                    <a:lstStyle/>
                    <a:p>
                      <a:pPr>
                        <a:lnSpc>
                          <a:spcPct val="100000"/>
                        </a:lnSpc>
                      </a:pPr>
                      <a:endParaRPr sz="1000" dirty="0">
                        <a:latin typeface="Verdana" panose="020B0604030504040204" pitchFamily="34" charset="0"/>
                        <a:ea typeface="Verdana" panose="020B0604030504040204" pitchFamily="34" charset="0"/>
                        <a:cs typeface="Times New Roman"/>
                      </a:endParaRPr>
                    </a:p>
                  </a:txBody>
                  <a:tcPr marL="0" marR="0" marT="0" marB="0" anchor="b"/>
                </a:tc>
                <a:tc>
                  <a:txBody>
                    <a:bodyPr/>
                    <a:lstStyle/>
                    <a:p>
                      <a:pPr marL="0" algn="ctr" defTabSz="914400" rtl="0" eaLnBrk="1" fontAlgn="ctr" latinLnBrk="0" hangingPunct="1"/>
                      <a:r>
                        <a:rPr lang="en-US"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16.3.</a:t>
                      </a:r>
                      <a:endParaRPr lang="en-IN"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tc>
                <a:tc gridSpan="6">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15"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Potassium Sulphate Demand Outlook By End Use , 2015-2035, By Value &amp; Volume</a:t>
                      </a:r>
                      <a:endParaRPr kumimoji="0" lang="en-IN" sz="10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txBody>
                  <a:tcPr marL="9525" marR="9525" marT="9525"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pPr>
                        <a:lnSpc>
                          <a:spcPct val="100000"/>
                        </a:lnSpc>
                      </a:pPr>
                      <a:endParaRPr sz="1000" dirty="0">
                        <a:latin typeface="Verdana" panose="020B0604030504040204" pitchFamily="34" charset="0"/>
                        <a:ea typeface="Verdana" panose="020B0604030504040204" pitchFamily="34" charset="0"/>
                        <a:cs typeface="Times New Roman"/>
                      </a:endParaRPr>
                    </a:p>
                  </a:txBody>
                  <a:tcPr marL="0" marR="0" marT="0" marB="0" anchor="b"/>
                </a:tc>
                <a:tc hMerge="1">
                  <a:txBody>
                    <a:bodyPr/>
                    <a:lstStyle/>
                    <a:p>
                      <a:pPr marL="0" algn="ctr" defTabSz="914400" rtl="0" eaLnBrk="1" fontAlgn="ctr" latinLnBrk="0" hangingPunct="1"/>
                      <a:endParaRPr lang="en-IN"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tc>
                <a:extLst>
                  <a:ext uri="{0D108BD9-81ED-4DB2-BD59-A6C34878D82A}">
                    <a16:rowId xmlns:a16="http://schemas.microsoft.com/office/drawing/2014/main" val="798947001"/>
                  </a:ext>
                </a:extLst>
              </a:tr>
              <a:tr h="215720">
                <a:tc>
                  <a:txBody>
                    <a:bodyPr/>
                    <a:lstStyle/>
                    <a:p>
                      <a:pPr>
                        <a:lnSpc>
                          <a:spcPct val="100000"/>
                        </a:lnSpc>
                      </a:pPr>
                      <a:endParaRPr sz="1000" dirty="0">
                        <a:latin typeface="Verdana" panose="020B0604030504040204" pitchFamily="34" charset="0"/>
                        <a:ea typeface="Verdana" panose="020B0604030504040204" pitchFamily="34" charset="0"/>
                        <a:cs typeface="Times New Roman"/>
                      </a:endParaRPr>
                    </a:p>
                  </a:txBody>
                  <a:tcPr marL="0" marR="0" marT="0" marB="0" anchor="b"/>
                </a:tc>
                <a:tc>
                  <a:txBody>
                    <a:bodyPr/>
                    <a:lstStyle/>
                    <a:p>
                      <a:pPr marL="0" algn="ctr" defTabSz="914400" rtl="0" eaLnBrk="1" fontAlgn="ctr" latinLnBrk="0" hangingPunct="1"/>
                      <a:r>
                        <a:rPr lang="en-US"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16.4.</a:t>
                      </a:r>
                      <a:endParaRPr lang="en-IN"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tc>
                <a:tc gridSpan="6">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15"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Potassium Nitrate Demand Outlook By End Use , 2015-2035, By Value &amp; Volume</a:t>
                      </a:r>
                      <a:endParaRPr kumimoji="0" lang="en-IN" sz="10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txBody>
                  <a:tcPr marL="9525" marR="9525" marT="9525"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pPr>
                        <a:lnSpc>
                          <a:spcPct val="100000"/>
                        </a:lnSpc>
                      </a:pPr>
                      <a:endParaRPr sz="1000" dirty="0">
                        <a:latin typeface="Verdana" panose="020B0604030504040204" pitchFamily="34" charset="0"/>
                        <a:ea typeface="Verdana" panose="020B0604030504040204" pitchFamily="34" charset="0"/>
                        <a:cs typeface="Times New Roman"/>
                      </a:endParaRPr>
                    </a:p>
                  </a:txBody>
                  <a:tcPr marL="0" marR="0" marT="0" marB="0" anchor="b"/>
                </a:tc>
                <a:tc hMerge="1">
                  <a:txBody>
                    <a:bodyPr/>
                    <a:lstStyle/>
                    <a:p>
                      <a:pPr marL="0" algn="ctr" defTabSz="914400" rtl="0" eaLnBrk="1" fontAlgn="ctr" latinLnBrk="0" hangingPunct="1"/>
                      <a:endParaRPr lang="en-IN"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tc>
                <a:extLst>
                  <a:ext uri="{0D108BD9-81ED-4DB2-BD59-A6C34878D82A}">
                    <a16:rowId xmlns:a16="http://schemas.microsoft.com/office/drawing/2014/main" val="1650193231"/>
                  </a:ext>
                </a:extLst>
              </a:tr>
              <a:tr h="215720">
                <a:tc>
                  <a:txBody>
                    <a:bodyPr/>
                    <a:lstStyle/>
                    <a:p>
                      <a:pPr>
                        <a:lnSpc>
                          <a:spcPct val="100000"/>
                        </a:lnSpc>
                      </a:pPr>
                      <a:endParaRPr sz="1000" dirty="0">
                        <a:latin typeface="Verdana" panose="020B0604030504040204" pitchFamily="34" charset="0"/>
                        <a:ea typeface="Verdana" panose="020B0604030504040204" pitchFamily="34" charset="0"/>
                        <a:cs typeface="Times New Roman"/>
                      </a:endParaRPr>
                    </a:p>
                  </a:txBody>
                  <a:tcPr marL="0" marR="0" marT="0" marB="0" anchor="b"/>
                </a:tc>
                <a:tc>
                  <a:txBody>
                    <a:bodyPr/>
                    <a:lstStyle/>
                    <a:p>
                      <a:pPr marL="0" algn="ctr" defTabSz="914400" rtl="0" eaLnBrk="1" fontAlgn="ctr" latinLnBrk="0" hangingPunct="1"/>
                      <a:r>
                        <a:rPr lang="en-US"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16.5.</a:t>
                      </a:r>
                      <a:endParaRPr lang="en-IN"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tc>
                <a:tc gridSpan="6">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15"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Calcium Nitrate Demand Outlook By End Use , 2015-2035, By Value &amp; Volume</a:t>
                      </a:r>
                      <a:endParaRPr kumimoji="0" lang="en-IN" sz="10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txBody>
                  <a:tcPr marL="9525" marR="9525" marT="9525"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pPr>
                        <a:lnSpc>
                          <a:spcPct val="100000"/>
                        </a:lnSpc>
                      </a:pPr>
                      <a:endParaRPr sz="1000" dirty="0">
                        <a:latin typeface="Verdana" panose="020B0604030504040204" pitchFamily="34" charset="0"/>
                        <a:ea typeface="Verdana" panose="020B0604030504040204" pitchFamily="34" charset="0"/>
                        <a:cs typeface="Times New Roman"/>
                      </a:endParaRPr>
                    </a:p>
                  </a:txBody>
                  <a:tcPr marL="0" marR="0" marT="0" marB="0" anchor="b"/>
                </a:tc>
                <a:tc hMerge="1">
                  <a:txBody>
                    <a:bodyPr/>
                    <a:lstStyle/>
                    <a:p>
                      <a:pPr marL="0" algn="ctr" defTabSz="914400" rtl="0" eaLnBrk="1" fontAlgn="ctr" latinLnBrk="0" hangingPunct="1"/>
                      <a:endParaRPr lang="en-IN"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tc>
                <a:extLst>
                  <a:ext uri="{0D108BD9-81ED-4DB2-BD59-A6C34878D82A}">
                    <a16:rowId xmlns:a16="http://schemas.microsoft.com/office/drawing/2014/main" val="815781639"/>
                  </a:ext>
                </a:extLst>
              </a:tr>
            </a:tbl>
          </a:graphicData>
        </a:graphic>
      </p:graphicFrame>
    </p:spTree>
    <p:extLst>
      <p:ext uri="{BB962C8B-B14F-4D97-AF65-F5344CB8AC3E}">
        <p14:creationId xmlns:p14="http://schemas.microsoft.com/office/powerpoint/2010/main" val="7131253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8BC460-19B5-4980-AA76-3B4B8FFE0F47}"/>
              </a:ext>
            </a:extLst>
          </p:cNvPr>
          <p:cNvSpPr>
            <a:spLocks noGrp="1"/>
          </p:cNvSpPr>
          <p:nvPr>
            <p:ph type="body" sz="quarter" idx="4294967295"/>
          </p:nvPr>
        </p:nvSpPr>
        <p:spPr>
          <a:xfrm>
            <a:off x="200025" y="128318"/>
            <a:ext cx="7862888" cy="276999"/>
          </a:xfrm>
        </p:spPr>
        <p:txBody>
          <a:bodyPr/>
          <a:lstStyle/>
          <a:p>
            <a:r>
              <a:rPr lang="en-US" b="1" dirty="0">
                <a:latin typeface="Arial" panose="020B0604020202020204" pitchFamily="34" charset="0"/>
                <a:cs typeface="Arial" panose="020B0604020202020204" pitchFamily="34" charset="0"/>
              </a:rPr>
              <a:t>Market Trends &amp; Developments</a:t>
            </a:r>
          </a:p>
        </p:txBody>
      </p:sp>
      <p:sp>
        <p:nvSpPr>
          <p:cNvPr id="4" name="TextBox 3">
            <a:extLst>
              <a:ext uri="{FF2B5EF4-FFF2-40B4-BE49-F238E27FC236}">
                <a16:creationId xmlns:a16="http://schemas.microsoft.com/office/drawing/2014/main" id="{E90A6BEC-D095-4D58-87CE-7920C1F57DA3}"/>
              </a:ext>
            </a:extLst>
          </p:cNvPr>
          <p:cNvSpPr txBox="1"/>
          <p:nvPr/>
        </p:nvSpPr>
        <p:spPr>
          <a:xfrm>
            <a:off x="2163707" y="1383022"/>
            <a:ext cx="6561765" cy="2554545"/>
          </a:xfrm>
          <a:prstGeom prst="rect">
            <a:avLst/>
          </a:prstGeom>
          <a:noFill/>
        </p:spPr>
        <p:txBody>
          <a:bodyPr wrap="square">
            <a:spAutoFit/>
          </a:bodyPr>
          <a:lstStyle/>
          <a:p>
            <a:pPr marL="171450" marR="0" lvl="0" indent="-17145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000" b="0" i="0" u="none" strike="noStrike" kern="1200" cap="none" spc="0" normalizeH="0" baseline="0" noProof="0" dirty="0">
                <a:ln>
                  <a:noFill/>
                </a:ln>
                <a:solidFill>
                  <a:schemeClr val="tx1">
                    <a:lumMod val="95000"/>
                    <a:lumOff val="5000"/>
                  </a:schemeClr>
                </a:solidFill>
                <a:effectLst/>
                <a:uLnTx/>
                <a:uFillTx/>
                <a:latin typeface="Verdana" panose="020B0604030504040204" pitchFamily="34" charset="0"/>
                <a:ea typeface="Verdana" panose="020B0604030504040204" pitchFamily="34" charset="0"/>
              </a:rPr>
              <a:t>The deficiencies of nutrient elements and inappropriate nutrient management practices in agricultural soils of the world is one of the reasons for low crop productivity, reduced nutritional quality of agricultural produce, and animal/human malnutrition.</a:t>
            </a:r>
          </a:p>
          <a:p>
            <a:pPr marL="171450" marR="0" lvl="0" indent="-17145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000" b="0" i="0" u="none" strike="noStrike" kern="1200" cap="none" spc="0" normalizeH="0" baseline="0" noProof="0" dirty="0">
                <a:ln>
                  <a:noFill/>
                </a:ln>
                <a:solidFill>
                  <a:schemeClr val="tx1">
                    <a:lumMod val="95000"/>
                    <a:lumOff val="5000"/>
                  </a:schemeClr>
                </a:solidFill>
                <a:effectLst/>
                <a:uLnTx/>
                <a:uFillTx/>
                <a:latin typeface="Verdana" panose="020B0604030504040204" pitchFamily="34" charset="0"/>
                <a:ea typeface="Verdana" panose="020B0604030504040204" pitchFamily="34" charset="0"/>
              </a:rPr>
              <a:t>Fertilizers that contain trace elements (such as boron, copper, manganese, zinc, and cobalt) that is, substances that plants require in small quantities. Micronutrients play a vital role in ensuring balanced nutrition to crops, and the lack of these may limit crop growth.</a:t>
            </a:r>
          </a:p>
          <a:p>
            <a:pPr marL="171450" marR="0" lvl="0" indent="-17145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000" b="0" i="0" u="none" strike="noStrike" kern="1200" cap="none" spc="0" normalizeH="0" baseline="0" noProof="0" dirty="0">
                <a:ln>
                  <a:noFill/>
                </a:ln>
                <a:solidFill>
                  <a:schemeClr val="tx1">
                    <a:lumMod val="95000"/>
                    <a:lumOff val="5000"/>
                  </a:schemeClr>
                </a:solidFill>
                <a:effectLst/>
                <a:uLnTx/>
                <a:uFillTx/>
                <a:latin typeface="Verdana" panose="020B0604030504040204" pitchFamily="34" charset="0"/>
                <a:ea typeface="Verdana" panose="020B0604030504040204" pitchFamily="34" charset="0"/>
              </a:rPr>
              <a:t>They are distinguished according to trace element;  there are also polymicronutrient fertilizers, which contain two or more trace elements. Salts of trace elements, industrial wastes (slag or slurry), frits (alloys of salts with glass), and chelates (compounds of organic substances with metals, such as zinc and copper) are used as micronutrient fertilizers.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solidFill>
                <a:prstClr val="black"/>
              </a:solidFill>
              <a:effectLst/>
              <a:uLnTx/>
              <a:uFillTx/>
              <a:latin typeface="Verdhana"/>
              <a:ea typeface="Verdana" panose="020B0604030504040204" pitchFamily="34" charset="0"/>
              <a:cs typeface="+mn-cs"/>
            </a:endParaRPr>
          </a:p>
        </p:txBody>
      </p:sp>
      <p:sp>
        <p:nvSpPr>
          <p:cNvPr id="5" name="TextBox 4">
            <a:extLst>
              <a:ext uri="{FF2B5EF4-FFF2-40B4-BE49-F238E27FC236}">
                <a16:creationId xmlns:a16="http://schemas.microsoft.com/office/drawing/2014/main" id="{E96AFCBE-420B-425F-8D30-E465061CB436}"/>
              </a:ext>
            </a:extLst>
          </p:cNvPr>
          <p:cNvSpPr txBox="1"/>
          <p:nvPr/>
        </p:nvSpPr>
        <p:spPr>
          <a:xfrm>
            <a:off x="2163707" y="948767"/>
            <a:ext cx="5225644" cy="246221"/>
          </a:xfrm>
          <a:prstGeom prst="rect">
            <a:avLst/>
          </a:prstGeom>
          <a:ln w="25400"/>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000" b="1" i="0" u="none" strike="noStrike" kern="1200" cap="none" spc="0" normalizeH="0" baseline="0" noProof="0" dirty="0">
                <a:ln>
                  <a:noFill/>
                </a:ln>
                <a:solidFill>
                  <a:srgbClr val="ED7D31"/>
                </a:solidFill>
                <a:effectLst/>
                <a:uLnTx/>
                <a:uFillTx/>
                <a:latin typeface="Verdana" panose="020B0604030504040204" pitchFamily="34" charset="0"/>
                <a:ea typeface="Verdana" panose="020B0604030504040204" pitchFamily="34" charset="0"/>
                <a:cs typeface="Verdana" panose="020B0604030504040204" pitchFamily="34" charset="0"/>
              </a:rPr>
              <a:t>Increasing demand for Micronutrients based Fertilizers </a:t>
            </a:r>
          </a:p>
        </p:txBody>
      </p:sp>
      <p:sp>
        <p:nvSpPr>
          <p:cNvPr id="6" name="TextBox 5">
            <a:extLst>
              <a:ext uri="{FF2B5EF4-FFF2-40B4-BE49-F238E27FC236}">
                <a16:creationId xmlns:a16="http://schemas.microsoft.com/office/drawing/2014/main" id="{84BBF724-C141-4503-AEE5-7EEEAB208171}"/>
              </a:ext>
            </a:extLst>
          </p:cNvPr>
          <p:cNvSpPr txBox="1"/>
          <p:nvPr/>
        </p:nvSpPr>
        <p:spPr>
          <a:xfrm>
            <a:off x="2163707" y="4290198"/>
            <a:ext cx="6665008" cy="2369559"/>
          </a:xfrm>
          <a:prstGeom prst="rect">
            <a:avLst/>
          </a:prstGeom>
          <a:noFill/>
        </p:spPr>
        <p:txBody>
          <a:bodyPr wrap="square" rtlCol="0">
            <a:spAutoFit/>
          </a:bodyPr>
          <a:lstStyle/>
          <a:p>
            <a:pPr marL="171450" marR="0" lvl="0" indent="-17145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Nanoparticles have unique qualities that make them a potential plant growth enhancer, such as enhanced sorption capacity, a higher surface-to-volume ratio, and controlled-release kinetics to targeted areas. Nano-structured fertilizers can be employed as a smart delivery system of nutrients to plants because of these characteristics. Nano-fertilizers distribute their nutrients much more slowly than ordinary fertilizers. This strategy enhances nutritional management by enhancing nutrient use efficiency and reducing nutrient leakage into groundwater. Nano-fertilizers are made to release active components in response to biological and environmental demands. According to scientists, nano-fertilizers also boost agricultural output by enhancing photosynthetic activity, seedling growth, seed germination rate, nitrogen metabolism, carbohydrate and protein synthesis.</a:t>
            </a:r>
          </a:p>
        </p:txBody>
      </p:sp>
      <p:sp>
        <p:nvSpPr>
          <p:cNvPr id="7" name="TextBox 6">
            <a:extLst>
              <a:ext uri="{FF2B5EF4-FFF2-40B4-BE49-F238E27FC236}">
                <a16:creationId xmlns:a16="http://schemas.microsoft.com/office/drawing/2014/main" id="{9FD262D9-0F3F-4AE5-9DF2-F03495B6DB27}"/>
              </a:ext>
            </a:extLst>
          </p:cNvPr>
          <p:cNvSpPr txBox="1"/>
          <p:nvPr/>
        </p:nvSpPr>
        <p:spPr>
          <a:xfrm>
            <a:off x="2163707" y="3937567"/>
            <a:ext cx="5225644" cy="246221"/>
          </a:xfrm>
          <a:prstGeom prst="rect">
            <a:avLst/>
          </a:prstGeom>
          <a:ln w="25400">
            <a:solidFill>
              <a:srgbClr val="00B0F0"/>
            </a:solidFill>
          </a:ln>
          <a:scene3d>
            <a:camera prst="orthographicFront"/>
            <a:lightRig rig="threePt" dir="t"/>
          </a:scene3d>
          <a:sp3d>
            <a:bevelT/>
          </a:sp3d>
        </p:spPr>
        <p:style>
          <a:lnRef idx="2">
            <a:schemeClr val="accent1"/>
          </a:lnRef>
          <a:fillRef idx="1">
            <a:schemeClr val="lt1"/>
          </a:fillRef>
          <a:effectRef idx="0">
            <a:schemeClr val="accent1"/>
          </a:effectRef>
          <a:fontRef idx="minor">
            <a:schemeClr val="dk1"/>
          </a:fontRef>
        </p:style>
        <p:txBody>
          <a:bodyPr wrap="square" lIns="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B0F0"/>
                </a:solidFill>
                <a:effectLst/>
                <a:uLnTx/>
                <a:uFillTx/>
                <a:latin typeface="Verdana" panose="020B0604030504040204" pitchFamily="34" charset="0"/>
                <a:ea typeface="Verdana" panose="020B0604030504040204" pitchFamily="34" charset="0"/>
                <a:cs typeface="Verdana" panose="020B0604030504040204" pitchFamily="34" charset="0"/>
              </a:rPr>
              <a:t>Advent of Nano Fertilizers</a:t>
            </a:r>
          </a:p>
        </p:txBody>
      </p:sp>
      <p:grpSp>
        <p:nvGrpSpPr>
          <p:cNvPr id="8" name="Group 7">
            <a:extLst>
              <a:ext uri="{FF2B5EF4-FFF2-40B4-BE49-F238E27FC236}">
                <a16:creationId xmlns:a16="http://schemas.microsoft.com/office/drawing/2014/main" id="{C22DBB18-6858-4964-895F-6C6C677496DE}"/>
              </a:ext>
            </a:extLst>
          </p:cNvPr>
          <p:cNvGrpSpPr/>
          <p:nvPr/>
        </p:nvGrpSpPr>
        <p:grpSpPr>
          <a:xfrm>
            <a:off x="346854" y="1644387"/>
            <a:ext cx="1816853" cy="1534634"/>
            <a:chOff x="490704" y="986393"/>
            <a:chExt cx="2214396" cy="2092882"/>
          </a:xfrm>
          <a:solidFill>
            <a:schemeClr val="accent2">
              <a:lumMod val="75000"/>
            </a:schemeClr>
          </a:solidFill>
        </p:grpSpPr>
        <p:sp>
          <p:nvSpPr>
            <p:cNvPr id="9" name="Freeform 541">
              <a:extLst>
                <a:ext uri="{FF2B5EF4-FFF2-40B4-BE49-F238E27FC236}">
                  <a16:creationId xmlns:a16="http://schemas.microsoft.com/office/drawing/2014/main" id="{EF8DD134-0740-4FC7-AB47-D038F13EC62A}"/>
                </a:ext>
              </a:extLst>
            </p:cNvPr>
            <p:cNvSpPr>
              <a:spLocks/>
            </p:cNvSpPr>
            <p:nvPr/>
          </p:nvSpPr>
          <p:spPr bwMode="auto">
            <a:xfrm>
              <a:off x="490704" y="986393"/>
              <a:ext cx="2214396" cy="2092882"/>
            </a:xfrm>
            <a:custGeom>
              <a:avLst/>
              <a:gdLst>
                <a:gd name="T0" fmla="*/ 1494 w 4467"/>
                <a:gd name="T1" fmla="*/ 5405 h 5451"/>
                <a:gd name="T2" fmla="*/ 1292 w 4467"/>
                <a:gd name="T3" fmla="*/ 5186 h 5451"/>
                <a:gd name="T4" fmla="*/ 1283 w 4467"/>
                <a:gd name="T5" fmla="*/ 5005 h 5451"/>
                <a:gd name="T6" fmla="*/ 1392 w 4467"/>
                <a:gd name="T7" fmla="*/ 4722 h 5451"/>
                <a:gd name="T8" fmla="*/ 1385 w 4467"/>
                <a:gd name="T9" fmla="*/ 4574 h 5451"/>
                <a:gd name="T10" fmla="*/ 1256 w 4467"/>
                <a:gd name="T11" fmla="*/ 4490 h 5451"/>
                <a:gd name="T12" fmla="*/ 1195 w 4467"/>
                <a:gd name="T13" fmla="*/ 4485 h 5451"/>
                <a:gd name="T14" fmla="*/ 0 w 4467"/>
                <a:gd name="T15" fmla="*/ 3172 h 5451"/>
                <a:gd name="T16" fmla="*/ 26 w 4467"/>
                <a:gd name="T17" fmla="*/ 3063 h 5451"/>
                <a:gd name="T18" fmla="*/ 128 w 4467"/>
                <a:gd name="T19" fmla="*/ 2995 h 5451"/>
                <a:gd name="T20" fmla="*/ 229 w 4467"/>
                <a:gd name="T21" fmla="*/ 3015 h 5451"/>
                <a:gd name="T22" fmla="*/ 544 w 4467"/>
                <a:gd name="T23" fmla="*/ 3124 h 5451"/>
                <a:gd name="T24" fmla="*/ 757 w 4467"/>
                <a:gd name="T25" fmla="*/ 3072 h 5451"/>
                <a:gd name="T26" fmla="*/ 947 w 4467"/>
                <a:gd name="T27" fmla="*/ 2813 h 5451"/>
                <a:gd name="T28" fmla="*/ 947 w 4467"/>
                <a:gd name="T29" fmla="*/ 2549 h 5451"/>
                <a:gd name="T30" fmla="*/ 757 w 4467"/>
                <a:gd name="T31" fmla="*/ 2291 h 5451"/>
                <a:gd name="T32" fmla="*/ 544 w 4467"/>
                <a:gd name="T33" fmla="*/ 2238 h 5451"/>
                <a:gd name="T34" fmla="*/ 229 w 4467"/>
                <a:gd name="T35" fmla="*/ 2346 h 5451"/>
                <a:gd name="T36" fmla="*/ 128 w 4467"/>
                <a:gd name="T37" fmla="*/ 2368 h 5451"/>
                <a:gd name="T38" fmla="*/ 26 w 4467"/>
                <a:gd name="T39" fmla="*/ 2300 h 5451"/>
                <a:gd name="T40" fmla="*/ 0 w 4467"/>
                <a:gd name="T41" fmla="*/ 966 h 5451"/>
                <a:gd name="T42" fmla="*/ 1296 w 4467"/>
                <a:gd name="T43" fmla="*/ 949 h 5451"/>
                <a:gd name="T44" fmla="*/ 1396 w 4467"/>
                <a:gd name="T45" fmla="*/ 858 h 5451"/>
                <a:gd name="T46" fmla="*/ 1381 w 4467"/>
                <a:gd name="T47" fmla="*/ 706 h 5451"/>
                <a:gd name="T48" fmla="*/ 1274 w 4467"/>
                <a:gd name="T49" fmla="*/ 398 h 5451"/>
                <a:gd name="T50" fmla="*/ 1324 w 4467"/>
                <a:gd name="T51" fmla="*/ 197 h 5451"/>
                <a:gd name="T52" fmla="*/ 1571 w 4467"/>
                <a:gd name="T53" fmla="*/ 17 h 5451"/>
                <a:gd name="T54" fmla="*/ 1822 w 4467"/>
                <a:gd name="T55" fmla="*/ 17 h 5451"/>
                <a:gd name="T56" fmla="*/ 2068 w 4467"/>
                <a:gd name="T57" fmla="*/ 197 h 5451"/>
                <a:gd name="T58" fmla="*/ 2118 w 4467"/>
                <a:gd name="T59" fmla="*/ 398 h 5451"/>
                <a:gd name="T60" fmla="*/ 2011 w 4467"/>
                <a:gd name="T61" fmla="*/ 706 h 5451"/>
                <a:gd name="T62" fmla="*/ 1997 w 4467"/>
                <a:gd name="T63" fmla="*/ 858 h 5451"/>
                <a:gd name="T64" fmla="*/ 2089 w 4467"/>
                <a:gd name="T65" fmla="*/ 947 h 5451"/>
                <a:gd name="T66" fmla="*/ 2176 w 4467"/>
                <a:gd name="T67" fmla="*/ 966 h 5451"/>
                <a:gd name="T68" fmla="*/ 3503 w 4467"/>
                <a:gd name="T69" fmla="*/ 966 h 5451"/>
                <a:gd name="T70" fmla="*/ 3526 w 4467"/>
                <a:gd name="T71" fmla="*/ 2296 h 5451"/>
                <a:gd name="T72" fmla="*/ 3618 w 4467"/>
                <a:gd name="T73" fmla="*/ 2383 h 5451"/>
                <a:gd name="T74" fmla="*/ 3739 w 4467"/>
                <a:gd name="T75" fmla="*/ 2378 h 5451"/>
                <a:gd name="T76" fmla="*/ 4022 w 4467"/>
                <a:gd name="T77" fmla="*/ 2269 h 5451"/>
                <a:gd name="T78" fmla="*/ 4203 w 4467"/>
                <a:gd name="T79" fmla="*/ 2276 h 5451"/>
                <a:gd name="T80" fmla="*/ 4423 w 4467"/>
                <a:gd name="T81" fmla="*/ 2480 h 5451"/>
                <a:gd name="T82" fmla="*/ 4466 w 4467"/>
                <a:gd name="T83" fmla="*/ 2725 h 5451"/>
                <a:gd name="T84" fmla="*/ 4331 w 4467"/>
                <a:gd name="T85" fmla="*/ 3007 h 5451"/>
                <a:gd name="T86" fmla="*/ 4092 w 4467"/>
                <a:gd name="T87" fmla="*/ 3103 h 5451"/>
                <a:gd name="T88" fmla="*/ 3792 w 4467"/>
                <a:gd name="T89" fmla="*/ 3010 h 5451"/>
                <a:gd name="T90" fmla="*/ 3668 w 4467"/>
                <a:gd name="T91" fmla="*/ 2972 h 5451"/>
                <a:gd name="T92" fmla="*/ 3568 w 4467"/>
                <a:gd name="T93" fmla="*/ 3009 h 5451"/>
                <a:gd name="T94" fmla="*/ 3503 w 4467"/>
                <a:gd name="T95" fmla="*/ 3150 h 5451"/>
                <a:gd name="T96" fmla="*/ 3359 w 4467"/>
                <a:gd name="T97" fmla="*/ 4486 h 5451"/>
                <a:gd name="T98" fmla="*/ 2202 w 4467"/>
                <a:gd name="T99" fmla="*/ 4485 h 5451"/>
                <a:gd name="T100" fmla="*/ 2053 w 4467"/>
                <a:gd name="T101" fmla="*/ 4525 h 5451"/>
                <a:gd name="T102" fmla="*/ 1988 w 4467"/>
                <a:gd name="T103" fmla="*/ 4634 h 5451"/>
                <a:gd name="T104" fmla="*/ 2026 w 4467"/>
                <a:gd name="T105" fmla="*/ 4775 h 5451"/>
                <a:gd name="T106" fmla="*/ 2119 w 4467"/>
                <a:gd name="T107" fmla="*/ 5074 h 5451"/>
                <a:gd name="T108" fmla="*/ 2023 w 4467"/>
                <a:gd name="T109" fmla="*/ 5313 h 5451"/>
                <a:gd name="T110" fmla="*/ 1739 w 4467"/>
                <a:gd name="T111" fmla="*/ 5449 h 5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67" h="5451">
                  <a:moveTo>
                    <a:pt x="1696" y="5451"/>
                  </a:moveTo>
                  <a:lnTo>
                    <a:pt x="1652" y="5449"/>
                  </a:lnTo>
                  <a:lnTo>
                    <a:pt x="1571" y="5434"/>
                  </a:lnTo>
                  <a:lnTo>
                    <a:pt x="1494" y="5405"/>
                  </a:lnTo>
                  <a:lnTo>
                    <a:pt x="1427" y="5365"/>
                  </a:lnTo>
                  <a:lnTo>
                    <a:pt x="1370" y="5313"/>
                  </a:lnTo>
                  <a:lnTo>
                    <a:pt x="1324" y="5254"/>
                  </a:lnTo>
                  <a:lnTo>
                    <a:pt x="1292" y="5186"/>
                  </a:lnTo>
                  <a:lnTo>
                    <a:pt x="1275" y="5112"/>
                  </a:lnTo>
                  <a:lnTo>
                    <a:pt x="1274" y="5074"/>
                  </a:lnTo>
                  <a:lnTo>
                    <a:pt x="1274" y="5053"/>
                  </a:lnTo>
                  <a:lnTo>
                    <a:pt x="1283" y="5005"/>
                  </a:lnTo>
                  <a:lnTo>
                    <a:pt x="1306" y="4923"/>
                  </a:lnTo>
                  <a:lnTo>
                    <a:pt x="1367" y="4775"/>
                  </a:lnTo>
                  <a:lnTo>
                    <a:pt x="1381" y="4746"/>
                  </a:lnTo>
                  <a:lnTo>
                    <a:pt x="1392" y="4722"/>
                  </a:lnTo>
                  <a:lnTo>
                    <a:pt x="1403" y="4677"/>
                  </a:lnTo>
                  <a:lnTo>
                    <a:pt x="1405" y="4634"/>
                  </a:lnTo>
                  <a:lnTo>
                    <a:pt x="1394" y="4593"/>
                  </a:lnTo>
                  <a:lnTo>
                    <a:pt x="1385" y="4574"/>
                  </a:lnTo>
                  <a:lnTo>
                    <a:pt x="1374" y="4556"/>
                  </a:lnTo>
                  <a:lnTo>
                    <a:pt x="1342" y="4527"/>
                  </a:lnTo>
                  <a:lnTo>
                    <a:pt x="1304" y="4505"/>
                  </a:lnTo>
                  <a:lnTo>
                    <a:pt x="1256" y="4490"/>
                  </a:lnTo>
                  <a:lnTo>
                    <a:pt x="1228" y="4486"/>
                  </a:lnTo>
                  <a:lnTo>
                    <a:pt x="1228" y="4485"/>
                  </a:lnTo>
                  <a:lnTo>
                    <a:pt x="1217" y="4485"/>
                  </a:lnTo>
                  <a:lnTo>
                    <a:pt x="1195" y="4485"/>
                  </a:lnTo>
                  <a:lnTo>
                    <a:pt x="185" y="4486"/>
                  </a:lnTo>
                  <a:lnTo>
                    <a:pt x="0" y="4486"/>
                  </a:lnTo>
                  <a:lnTo>
                    <a:pt x="0" y="3184"/>
                  </a:lnTo>
                  <a:lnTo>
                    <a:pt x="0" y="3172"/>
                  </a:lnTo>
                  <a:lnTo>
                    <a:pt x="0" y="3164"/>
                  </a:lnTo>
                  <a:lnTo>
                    <a:pt x="0" y="3164"/>
                  </a:lnTo>
                  <a:lnTo>
                    <a:pt x="4" y="3125"/>
                  </a:lnTo>
                  <a:lnTo>
                    <a:pt x="26" y="3063"/>
                  </a:lnTo>
                  <a:lnTo>
                    <a:pt x="53" y="3028"/>
                  </a:lnTo>
                  <a:lnTo>
                    <a:pt x="75" y="3011"/>
                  </a:lnTo>
                  <a:lnTo>
                    <a:pt x="99" y="3000"/>
                  </a:lnTo>
                  <a:lnTo>
                    <a:pt x="128" y="2995"/>
                  </a:lnTo>
                  <a:lnTo>
                    <a:pt x="144" y="2993"/>
                  </a:lnTo>
                  <a:lnTo>
                    <a:pt x="164" y="2995"/>
                  </a:lnTo>
                  <a:lnTo>
                    <a:pt x="207" y="3006"/>
                  </a:lnTo>
                  <a:lnTo>
                    <a:pt x="229" y="3015"/>
                  </a:lnTo>
                  <a:lnTo>
                    <a:pt x="262" y="3032"/>
                  </a:lnTo>
                  <a:lnTo>
                    <a:pt x="413" y="3093"/>
                  </a:lnTo>
                  <a:lnTo>
                    <a:pt x="495" y="3116"/>
                  </a:lnTo>
                  <a:lnTo>
                    <a:pt x="544" y="3124"/>
                  </a:lnTo>
                  <a:lnTo>
                    <a:pt x="566" y="3125"/>
                  </a:lnTo>
                  <a:lnTo>
                    <a:pt x="608" y="3124"/>
                  </a:lnTo>
                  <a:lnTo>
                    <a:pt x="685" y="3106"/>
                  </a:lnTo>
                  <a:lnTo>
                    <a:pt x="757" y="3072"/>
                  </a:lnTo>
                  <a:lnTo>
                    <a:pt x="820" y="3024"/>
                  </a:lnTo>
                  <a:lnTo>
                    <a:pt x="875" y="2965"/>
                  </a:lnTo>
                  <a:lnTo>
                    <a:pt x="917" y="2893"/>
                  </a:lnTo>
                  <a:lnTo>
                    <a:pt x="947" y="2813"/>
                  </a:lnTo>
                  <a:lnTo>
                    <a:pt x="963" y="2728"/>
                  </a:lnTo>
                  <a:lnTo>
                    <a:pt x="965" y="2681"/>
                  </a:lnTo>
                  <a:lnTo>
                    <a:pt x="963" y="2635"/>
                  </a:lnTo>
                  <a:lnTo>
                    <a:pt x="947" y="2549"/>
                  </a:lnTo>
                  <a:lnTo>
                    <a:pt x="917" y="2470"/>
                  </a:lnTo>
                  <a:lnTo>
                    <a:pt x="875" y="2398"/>
                  </a:lnTo>
                  <a:lnTo>
                    <a:pt x="820" y="2339"/>
                  </a:lnTo>
                  <a:lnTo>
                    <a:pt x="757" y="2291"/>
                  </a:lnTo>
                  <a:lnTo>
                    <a:pt x="685" y="2256"/>
                  </a:lnTo>
                  <a:lnTo>
                    <a:pt x="608" y="2239"/>
                  </a:lnTo>
                  <a:lnTo>
                    <a:pt x="566" y="2238"/>
                  </a:lnTo>
                  <a:lnTo>
                    <a:pt x="544" y="2238"/>
                  </a:lnTo>
                  <a:lnTo>
                    <a:pt x="495" y="2247"/>
                  </a:lnTo>
                  <a:lnTo>
                    <a:pt x="413" y="2270"/>
                  </a:lnTo>
                  <a:lnTo>
                    <a:pt x="262" y="2331"/>
                  </a:lnTo>
                  <a:lnTo>
                    <a:pt x="229" y="2346"/>
                  </a:lnTo>
                  <a:lnTo>
                    <a:pt x="207" y="2357"/>
                  </a:lnTo>
                  <a:lnTo>
                    <a:pt x="164" y="2368"/>
                  </a:lnTo>
                  <a:lnTo>
                    <a:pt x="144" y="2368"/>
                  </a:lnTo>
                  <a:lnTo>
                    <a:pt x="128" y="2368"/>
                  </a:lnTo>
                  <a:lnTo>
                    <a:pt x="99" y="2362"/>
                  </a:lnTo>
                  <a:lnTo>
                    <a:pt x="75" y="2350"/>
                  </a:lnTo>
                  <a:lnTo>
                    <a:pt x="53" y="2333"/>
                  </a:lnTo>
                  <a:lnTo>
                    <a:pt x="26" y="2300"/>
                  </a:lnTo>
                  <a:lnTo>
                    <a:pt x="4" y="2238"/>
                  </a:lnTo>
                  <a:lnTo>
                    <a:pt x="0" y="2199"/>
                  </a:lnTo>
                  <a:lnTo>
                    <a:pt x="0" y="2175"/>
                  </a:lnTo>
                  <a:lnTo>
                    <a:pt x="0" y="966"/>
                  </a:lnTo>
                  <a:lnTo>
                    <a:pt x="1191" y="966"/>
                  </a:lnTo>
                  <a:lnTo>
                    <a:pt x="1214" y="966"/>
                  </a:lnTo>
                  <a:lnTo>
                    <a:pt x="1244" y="963"/>
                  </a:lnTo>
                  <a:lnTo>
                    <a:pt x="1296" y="949"/>
                  </a:lnTo>
                  <a:lnTo>
                    <a:pt x="1340" y="927"/>
                  </a:lnTo>
                  <a:lnTo>
                    <a:pt x="1374" y="896"/>
                  </a:lnTo>
                  <a:lnTo>
                    <a:pt x="1385" y="877"/>
                  </a:lnTo>
                  <a:lnTo>
                    <a:pt x="1396" y="858"/>
                  </a:lnTo>
                  <a:lnTo>
                    <a:pt x="1405" y="818"/>
                  </a:lnTo>
                  <a:lnTo>
                    <a:pt x="1403" y="774"/>
                  </a:lnTo>
                  <a:lnTo>
                    <a:pt x="1392" y="729"/>
                  </a:lnTo>
                  <a:lnTo>
                    <a:pt x="1381" y="706"/>
                  </a:lnTo>
                  <a:lnTo>
                    <a:pt x="1367" y="677"/>
                  </a:lnTo>
                  <a:lnTo>
                    <a:pt x="1306" y="528"/>
                  </a:lnTo>
                  <a:lnTo>
                    <a:pt x="1283" y="448"/>
                  </a:lnTo>
                  <a:lnTo>
                    <a:pt x="1274" y="398"/>
                  </a:lnTo>
                  <a:lnTo>
                    <a:pt x="1274" y="378"/>
                  </a:lnTo>
                  <a:lnTo>
                    <a:pt x="1275" y="339"/>
                  </a:lnTo>
                  <a:lnTo>
                    <a:pt x="1292" y="265"/>
                  </a:lnTo>
                  <a:lnTo>
                    <a:pt x="1324" y="197"/>
                  </a:lnTo>
                  <a:lnTo>
                    <a:pt x="1370" y="138"/>
                  </a:lnTo>
                  <a:lnTo>
                    <a:pt x="1427" y="86"/>
                  </a:lnTo>
                  <a:lnTo>
                    <a:pt x="1494" y="46"/>
                  </a:lnTo>
                  <a:lnTo>
                    <a:pt x="1571" y="17"/>
                  </a:lnTo>
                  <a:lnTo>
                    <a:pt x="1652" y="2"/>
                  </a:lnTo>
                  <a:lnTo>
                    <a:pt x="1696" y="0"/>
                  </a:lnTo>
                  <a:lnTo>
                    <a:pt x="1739" y="2"/>
                  </a:lnTo>
                  <a:lnTo>
                    <a:pt x="1822" y="17"/>
                  </a:lnTo>
                  <a:lnTo>
                    <a:pt x="1897" y="46"/>
                  </a:lnTo>
                  <a:lnTo>
                    <a:pt x="1965" y="86"/>
                  </a:lnTo>
                  <a:lnTo>
                    <a:pt x="2023" y="138"/>
                  </a:lnTo>
                  <a:lnTo>
                    <a:pt x="2068" y="197"/>
                  </a:lnTo>
                  <a:lnTo>
                    <a:pt x="2101" y="265"/>
                  </a:lnTo>
                  <a:lnTo>
                    <a:pt x="2118" y="339"/>
                  </a:lnTo>
                  <a:lnTo>
                    <a:pt x="2119" y="378"/>
                  </a:lnTo>
                  <a:lnTo>
                    <a:pt x="2118" y="398"/>
                  </a:lnTo>
                  <a:lnTo>
                    <a:pt x="2110" y="448"/>
                  </a:lnTo>
                  <a:lnTo>
                    <a:pt x="2085" y="528"/>
                  </a:lnTo>
                  <a:lnTo>
                    <a:pt x="2026" y="677"/>
                  </a:lnTo>
                  <a:lnTo>
                    <a:pt x="2011" y="706"/>
                  </a:lnTo>
                  <a:lnTo>
                    <a:pt x="2001" y="729"/>
                  </a:lnTo>
                  <a:lnTo>
                    <a:pt x="1988" y="774"/>
                  </a:lnTo>
                  <a:lnTo>
                    <a:pt x="1988" y="818"/>
                  </a:lnTo>
                  <a:lnTo>
                    <a:pt x="1997" y="858"/>
                  </a:lnTo>
                  <a:lnTo>
                    <a:pt x="2007" y="877"/>
                  </a:lnTo>
                  <a:lnTo>
                    <a:pt x="2018" y="895"/>
                  </a:lnTo>
                  <a:lnTo>
                    <a:pt x="2049" y="925"/>
                  </a:lnTo>
                  <a:lnTo>
                    <a:pt x="2089" y="947"/>
                  </a:lnTo>
                  <a:lnTo>
                    <a:pt x="2137" y="961"/>
                  </a:lnTo>
                  <a:lnTo>
                    <a:pt x="2164" y="965"/>
                  </a:lnTo>
                  <a:lnTo>
                    <a:pt x="2164" y="966"/>
                  </a:lnTo>
                  <a:lnTo>
                    <a:pt x="2176" y="966"/>
                  </a:lnTo>
                  <a:lnTo>
                    <a:pt x="2198" y="966"/>
                  </a:lnTo>
                  <a:lnTo>
                    <a:pt x="3270" y="966"/>
                  </a:lnTo>
                  <a:lnTo>
                    <a:pt x="3281" y="966"/>
                  </a:lnTo>
                  <a:lnTo>
                    <a:pt x="3503" y="966"/>
                  </a:lnTo>
                  <a:lnTo>
                    <a:pt x="3503" y="2175"/>
                  </a:lnTo>
                  <a:lnTo>
                    <a:pt x="3503" y="2200"/>
                  </a:lnTo>
                  <a:lnTo>
                    <a:pt x="3508" y="2241"/>
                  </a:lnTo>
                  <a:lnTo>
                    <a:pt x="3526" y="2296"/>
                  </a:lnTo>
                  <a:lnTo>
                    <a:pt x="3543" y="2326"/>
                  </a:lnTo>
                  <a:lnTo>
                    <a:pt x="3565" y="2350"/>
                  </a:lnTo>
                  <a:lnTo>
                    <a:pt x="3590" y="2370"/>
                  </a:lnTo>
                  <a:lnTo>
                    <a:pt x="3618" y="2383"/>
                  </a:lnTo>
                  <a:lnTo>
                    <a:pt x="3651" y="2389"/>
                  </a:lnTo>
                  <a:lnTo>
                    <a:pt x="3668" y="2391"/>
                  </a:lnTo>
                  <a:lnTo>
                    <a:pt x="3691" y="2389"/>
                  </a:lnTo>
                  <a:lnTo>
                    <a:pt x="3739" y="2378"/>
                  </a:lnTo>
                  <a:lnTo>
                    <a:pt x="3764" y="2366"/>
                  </a:lnTo>
                  <a:lnTo>
                    <a:pt x="3792" y="2352"/>
                  </a:lnTo>
                  <a:lnTo>
                    <a:pt x="3941" y="2292"/>
                  </a:lnTo>
                  <a:lnTo>
                    <a:pt x="4022" y="2269"/>
                  </a:lnTo>
                  <a:lnTo>
                    <a:pt x="4071" y="2260"/>
                  </a:lnTo>
                  <a:lnTo>
                    <a:pt x="4092" y="2258"/>
                  </a:lnTo>
                  <a:lnTo>
                    <a:pt x="4130" y="2260"/>
                  </a:lnTo>
                  <a:lnTo>
                    <a:pt x="4203" y="2276"/>
                  </a:lnTo>
                  <a:lnTo>
                    <a:pt x="4272" y="2309"/>
                  </a:lnTo>
                  <a:lnTo>
                    <a:pt x="4331" y="2354"/>
                  </a:lnTo>
                  <a:lnTo>
                    <a:pt x="4382" y="2413"/>
                  </a:lnTo>
                  <a:lnTo>
                    <a:pt x="4423" y="2480"/>
                  </a:lnTo>
                  <a:lnTo>
                    <a:pt x="4452" y="2555"/>
                  </a:lnTo>
                  <a:lnTo>
                    <a:pt x="4466" y="2638"/>
                  </a:lnTo>
                  <a:lnTo>
                    <a:pt x="4467" y="2681"/>
                  </a:lnTo>
                  <a:lnTo>
                    <a:pt x="4466" y="2725"/>
                  </a:lnTo>
                  <a:lnTo>
                    <a:pt x="4452" y="2807"/>
                  </a:lnTo>
                  <a:lnTo>
                    <a:pt x="4423" y="2883"/>
                  </a:lnTo>
                  <a:lnTo>
                    <a:pt x="4382" y="2950"/>
                  </a:lnTo>
                  <a:lnTo>
                    <a:pt x="4331" y="3007"/>
                  </a:lnTo>
                  <a:lnTo>
                    <a:pt x="4272" y="3053"/>
                  </a:lnTo>
                  <a:lnTo>
                    <a:pt x="4203" y="3085"/>
                  </a:lnTo>
                  <a:lnTo>
                    <a:pt x="4130" y="3102"/>
                  </a:lnTo>
                  <a:lnTo>
                    <a:pt x="4092" y="3103"/>
                  </a:lnTo>
                  <a:lnTo>
                    <a:pt x="4071" y="3103"/>
                  </a:lnTo>
                  <a:lnTo>
                    <a:pt x="4022" y="3094"/>
                  </a:lnTo>
                  <a:lnTo>
                    <a:pt x="3941" y="3071"/>
                  </a:lnTo>
                  <a:lnTo>
                    <a:pt x="3792" y="3010"/>
                  </a:lnTo>
                  <a:lnTo>
                    <a:pt x="3764" y="2996"/>
                  </a:lnTo>
                  <a:lnTo>
                    <a:pt x="3739" y="2985"/>
                  </a:lnTo>
                  <a:lnTo>
                    <a:pt x="3691" y="2972"/>
                  </a:lnTo>
                  <a:lnTo>
                    <a:pt x="3668" y="2972"/>
                  </a:lnTo>
                  <a:lnTo>
                    <a:pt x="3652" y="2972"/>
                  </a:lnTo>
                  <a:lnTo>
                    <a:pt x="3621" y="2979"/>
                  </a:lnTo>
                  <a:lnTo>
                    <a:pt x="3593" y="2991"/>
                  </a:lnTo>
                  <a:lnTo>
                    <a:pt x="3568" y="3009"/>
                  </a:lnTo>
                  <a:lnTo>
                    <a:pt x="3537" y="3045"/>
                  </a:lnTo>
                  <a:lnTo>
                    <a:pt x="3510" y="3110"/>
                  </a:lnTo>
                  <a:lnTo>
                    <a:pt x="3504" y="3150"/>
                  </a:lnTo>
                  <a:lnTo>
                    <a:pt x="3503" y="3150"/>
                  </a:lnTo>
                  <a:lnTo>
                    <a:pt x="3503" y="3162"/>
                  </a:lnTo>
                  <a:lnTo>
                    <a:pt x="3503" y="3184"/>
                  </a:lnTo>
                  <a:lnTo>
                    <a:pt x="3503" y="4488"/>
                  </a:lnTo>
                  <a:lnTo>
                    <a:pt x="3359" y="4486"/>
                  </a:lnTo>
                  <a:lnTo>
                    <a:pt x="3245" y="4486"/>
                  </a:lnTo>
                  <a:lnTo>
                    <a:pt x="2745" y="4486"/>
                  </a:lnTo>
                  <a:lnTo>
                    <a:pt x="2735" y="4486"/>
                  </a:lnTo>
                  <a:lnTo>
                    <a:pt x="2202" y="4485"/>
                  </a:lnTo>
                  <a:lnTo>
                    <a:pt x="2177" y="4486"/>
                  </a:lnTo>
                  <a:lnTo>
                    <a:pt x="2149" y="4489"/>
                  </a:lnTo>
                  <a:lnTo>
                    <a:pt x="2096" y="4502"/>
                  </a:lnTo>
                  <a:lnTo>
                    <a:pt x="2053" y="4525"/>
                  </a:lnTo>
                  <a:lnTo>
                    <a:pt x="2019" y="4556"/>
                  </a:lnTo>
                  <a:lnTo>
                    <a:pt x="2006" y="4574"/>
                  </a:lnTo>
                  <a:lnTo>
                    <a:pt x="1997" y="4593"/>
                  </a:lnTo>
                  <a:lnTo>
                    <a:pt x="1988" y="4634"/>
                  </a:lnTo>
                  <a:lnTo>
                    <a:pt x="1988" y="4677"/>
                  </a:lnTo>
                  <a:lnTo>
                    <a:pt x="2001" y="4722"/>
                  </a:lnTo>
                  <a:lnTo>
                    <a:pt x="2011" y="4746"/>
                  </a:lnTo>
                  <a:lnTo>
                    <a:pt x="2026" y="4775"/>
                  </a:lnTo>
                  <a:lnTo>
                    <a:pt x="2085" y="4923"/>
                  </a:lnTo>
                  <a:lnTo>
                    <a:pt x="2110" y="5005"/>
                  </a:lnTo>
                  <a:lnTo>
                    <a:pt x="2118" y="5053"/>
                  </a:lnTo>
                  <a:lnTo>
                    <a:pt x="2119" y="5074"/>
                  </a:lnTo>
                  <a:lnTo>
                    <a:pt x="2118" y="5112"/>
                  </a:lnTo>
                  <a:lnTo>
                    <a:pt x="2101" y="5186"/>
                  </a:lnTo>
                  <a:lnTo>
                    <a:pt x="2068" y="5254"/>
                  </a:lnTo>
                  <a:lnTo>
                    <a:pt x="2023" y="5313"/>
                  </a:lnTo>
                  <a:lnTo>
                    <a:pt x="1965" y="5365"/>
                  </a:lnTo>
                  <a:lnTo>
                    <a:pt x="1897" y="5405"/>
                  </a:lnTo>
                  <a:lnTo>
                    <a:pt x="1822" y="5434"/>
                  </a:lnTo>
                  <a:lnTo>
                    <a:pt x="1739" y="5449"/>
                  </a:lnTo>
                  <a:lnTo>
                    <a:pt x="1696" y="5451"/>
                  </a:lnTo>
                  <a:close/>
                </a:path>
              </a:pathLst>
            </a:custGeom>
            <a:grpFill/>
            <a:ln>
              <a:noFill/>
            </a:ln>
            <a:scene3d>
              <a:camera prst="orthographicFront"/>
              <a:lightRig rig="threePt" dir="t"/>
            </a:scene3d>
            <a:sp3d>
              <a:bevelT w="114300" prst="artDeco"/>
            </a:sp3d>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4388445E-3C85-4633-9121-1C8FCF1D8144}"/>
                </a:ext>
              </a:extLst>
            </p:cNvPr>
            <p:cNvSpPr txBox="1"/>
            <p:nvPr/>
          </p:nvSpPr>
          <p:spPr>
            <a:xfrm>
              <a:off x="917945" y="1303525"/>
              <a:ext cx="1025638" cy="1415567"/>
            </a:xfrm>
            <a:prstGeom prst="rect">
              <a:avLst/>
            </a:prstGeom>
            <a:grpFill/>
            <a:scene3d>
              <a:camera prst="orthographicFront"/>
              <a:lightRig rig="threePt" dir="t"/>
            </a:scene3d>
            <a:sp3d>
              <a:bevelT w="114300" prst="artDeco"/>
            </a:sp3d>
          </p:spPr>
          <p:txBody>
            <a:bodyPr wrap="none"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F0EEEF"/>
                  </a:solidFill>
                  <a:effectLst>
                    <a:outerShdw blurRad="38100" dist="38100" dir="2700000" algn="tl">
                      <a:srgbClr val="000000">
                        <a:alpha val="43137"/>
                      </a:srgbClr>
                    </a:outerShdw>
                  </a:effectLst>
                  <a:uLnTx/>
                  <a:uFillTx/>
                  <a:latin typeface="Calibri" panose="020F0502020204030204"/>
                  <a:ea typeface="+mn-ea"/>
                  <a:cs typeface="+mn-cs"/>
                </a:rPr>
                <a:t>01</a:t>
              </a:r>
            </a:p>
          </p:txBody>
        </p:sp>
      </p:grpSp>
      <p:grpSp>
        <p:nvGrpSpPr>
          <p:cNvPr id="11" name="Group 10">
            <a:extLst>
              <a:ext uri="{FF2B5EF4-FFF2-40B4-BE49-F238E27FC236}">
                <a16:creationId xmlns:a16="http://schemas.microsoft.com/office/drawing/2014/main" id="{E36E659D-7C13-4E71-B4BA-441AC590D5B5}"/>
              </a:ext>
            </a:extLst>
          </p:cNvPr>
          <p:cNvGrpSpPr/>
          <p:nvPr/>
        </p:nvGrpSpPr>
        <p:grpSpPr>
          <a:xfrm>
            <a:off x="200025" y="4533900"/>
            <a:ext cx="1963682" cy="1695450"/>
            <a:chOff x="490704" y="986393"/>
            <a:chExt cx="2214396" cy="2092882"/>
          </a:xfrm>
          <a:solidFill>
            <a:srgbClr val="00B0F0"/>
          </a:solidFill>
        </p:grpSpPr>
        <p:sp>
          <p:nvSpPr>
            <p:cNvPr id="12" name="Freeform 541">
              <a:extLst>
                <a:ext uri="{FF2B5EF4-FFF2-40B4-BE49-F238E27FC236}">
                  <a16:creationId xmlns:a16="http://schemas.microsoft.com/office/drawing/2014/main" id="{060DD4EA-4AB1-48AD-A860-0DBCE4C35E50}"/>
                </a:ext>
              </a:extLst>
            </p:cNvPr>
            <p:cNvSpPr>
              <a:spLocks/>
            </p:cNvSpPr>
            <p:nvPr/>
          </p:nvSpPr>
          <p:spPr bwMode="auto">
            <a:xfrm>
              <a:off x="490704" y="986393"/>
              <a:ext cx="2214396" cy="2092882"/>
            </a:xfrm>
            <a:custGeom>
              <a:avLst/>
              <a:gdLst>
                <a:gd name="T0" fmla="*/ 1494 w 4467"/>
                <a:gd name="T1" fmla="*/ 5405 h 5451"/>
                <a:gd name="T2" fmla="*/ 1292 w 4467"/>
                <a:gd name="T3" fmla="*/ 5186 h 5451"/>
                <a:gd name="T4" fmla="*/ 1283 w 4467"/>
                <a:gd name="T5" fmla="*/ 5005 h 5451"/>
                <a:gd name="T6" fmla="*/ 1392 w 4467"/>
                <a:gd name="T7" fmla="*/ 4722 h 5451"/>
                <a:gd name="T8" fmla="*/ 1385 w 4467"/>
                <a:gd name="T9" fmla="*/ 4574 h 5451"/>
                <a:gd name="T10" fmla="*/ 1256 w 4467"/>
                <a:gd name="T11" fmla="*/ 4490 h 5451"/>
                <a:gd name="T12" fmla="*/ 1195 w 4467"/>
                <a:gd name="T13" fmla="*/ 4485 h 5451"/>
                <a:gd name="T14" fmla="*/ 0 w 4467"/>
                <a:gd name="T15" fmla="*/ 3172 h 5451"/>
                <a:gd name="T16" fmla="*/ 26 w 4467"/>
                <a:gd name="T17" fmla="*/ 3063 h 5451"/>
                <a:gd name="T18" fmla="*/ 128 w 4467"/>
                <a:gd name="T19" fmla="*/ 2995 h 5451"/>
                <a:gd name="T20" fmla="*/ 229 w 4467"/>
                <a:gd name="T21" fmla="*/ 3015 h 5451"/>
                <a:gd name="T22" fmla="*/ 544 w 4467"/>
                <a:gd name="T23" fmla="*/ 3124 h 5451"/>
                <a:gd name="T24" fmla="*/ 757 w 4467"/>
                <a:gd name="T25" fmla="*/ 3072 h 5451"/>
                <a:gd name="T26" fmla="*/ 947 w 4467"/>
                <a:gd name="T27" fmla="*/ 2813 h 5451"/>
                <a:gd name="T28" fmla="*/ 947 w 4467"/>
                <a:gd name="T29" fmla="*/ 2549 h 5451"/>
                <a:gd name="T30" fmla="*/ 757 w 4467"/>
                <a:gd name="T31" fmla="*/ 2291 h 5451"/>
                <a:gd name="T32" fmla="*/ 544 w 4467"/>
                <a:gd name="T33" fmla="*/ 2238 h 5451"/>
                <a:gd name="T34" fmla="*/ 229 w 4467"/>
                <a:gd name="T35" fmla="*/ 2346 h 5451"/>
                <a:gd name="T36" fmla="*/ 128 w 4467"/>
                <a:gd name="T37" fmla="*/ 2368 h 5451"/>
                <a:gd name="T38" fmla="*/ 26 w 4467"/>
                <a:gd name="T39" fmla="*/ 2300 h 5451"/>
                <a:gd name="T40" fmla="*/ 0 w 4467"/>
                <a:gd name="T41" fmla="*/ 966 h 5451"/>
                <a:gd name="T42" fmla="*/ 1296 w 4467"/>
                <a:gd name="T43" fmla="*/ 949 h 5451"/>
                <a:gd name="T44" fmla="*/ 1396 w 4467"/>
                <a:gd name="T45" fmla="*/ 858 h 5451"/>
                <a:gd name="T46" fmla="*/ 1381 w 4467"/>
                <a:gd name="T47" fmla="*/ 706 h 5451"/>
                <a:gd name="T48" fmla="*/ 1274 w 4467"/>
                <a:gd name="T49" fmla="*/ 398 h 5451"/>
                <a:gd name="T50" fmla="*/ 1324 w 4467"/>
                <a:gd name="T51" fmla="*/ 197 h 5451"/>
                <a:gd name="T52" fmla="*/ 1571 w 4467"/>
                <a:gd name="T53" fmla="*/ 17 h 5451"/>
                <a:gd name="T54" fmla="*/ 1822 w 4467"/>
                <a:gd name="T55" fmla="*/ 17 h 5451"/>
                <a:gd name="T56" fmla="*/ 2068 w 4467"/>
                <a:gd name="T57" fmla="*/ 197 h 5451"/>
                <a:gd name="T58" fmla="*/ 2118 w 4467"/>
                <a:gd name="T59" fmla="*/ 398 h 5451"/>
                <a:gd name="T60" fmla="*/ 2011 w 4467"/>
                <a:gd name="T61" fmla="*/ 706 h 5451"/>
                <a:gd name="T62" fmla="*/ 1997 w 4467"/>
                <a:gd name="T63" fmla="*/ 858 h 5451"/>
                <a:gd name="T64" fmla="*/ 2089 w 4467"/>
                <a:gd name="T65" fmla="*/ 947 h 5451"/>
                <a:gd name="T66" fmla="*/ 2176 w 4467"/>
                <a:gd name="T67" fmla="*/ 966 h 5451"/>
                <a:gd name="T68" fmla="*/ 3503 w 4467"/>
                <a:gd name="T69" fmla="*/ 966 h 5451"/>
                <a:gd name="T70" fmla="*/ 3526 w 4467"/>
                <a:gd name="T71" fmla="*/ 2296 h 5451"/>
                <a:gd name="T72" fmla="*/ 3618 w 4467"/>
                <a:gd name="T73" fmla="*/ 2383 h 5451"/>
                <a:gd name="T74" fmla="*/ 3739 w 4467"/>
                <a:gd name="T75" fmla="*/ 2378 h 5451"/>
                <a:gd name="T76" fmla="*/ 4022 w 4467"/>
                <a:gd name="T77" fmla="*/ 2269 h 5451"/>
                <a:gd name="T78" fmla="*/ 4203 w 4467"/>
                <a:gd name="T79" fmla="*/ 2276 h 5451"/>
                <a:gd name="T80" fmla="*/ 4423 w 4467"/>
                <a:gd name="T81" fmla="*/ 2480 h 5451"/>
                <a:gd name="T82" fmla="*/ 4466 w 4467"/>
                <a:gd name="T83" fmla="*/ 2725 h 5451"/>
                <a:gd name="T84" fmla="*/ 4331 w 4467"/>
                <a:gd name="T85" fmla="*/ 3007 h 5451"/>
                <a:gd name="T86" fmla="*/ 4092 w 4467"/>
                <a:gd name="T87" fmla="*/ 3103 h 5451"/>
                <a:gd name="T88" fmla="*/ 3792 w 4467"/>
                <a:gd name="T89" fmla="*/ 3010 h 5451"/>
                <a:gd name="T90" fmla="*/ 3668 w 4467"/>
                <a:gd name="T91" fmla="*/ 2972 h 5451"/>
                <a:gd name="T92" fmla="*/ 3568 w 4467"/>
                <a:gd name="T93" fmla="*/ 3009 h 5451"/>
                <a:gd name="T94" fmla="*/ 3503 w 4467"/>
                <a:gd name="T95" fmla="*/ 3150 h 5451"/>
                <a:gd name="T96" fmla="*/ 3359 w 4467"/>
                <a:gd name="T97" fmla="*/ 4486 h 5451"/>
                <a:gd name="T98" fmla="*/ 2202 w 4467"/>
                <a:gd name="T99" fmla="*/ 4485 h 5451"/>
                <a:gd name="T100" fmla="*/ 2053 w 4467"/>
                <a:gd name="T101" fmla="*/ 4525 h 5451"/>
                <a:gd name="T102" fmla="*/ 1988 w 4467"/>
                <a:gd name="T103" fmla="*/ 4634 h 5451"/>
                <a:gd name="T104" fmla="*/ 2026 w 4467"/>
                <a:gd name="T105" fmla="*/ 4775 h 5451"/>
                <a:gd name="T106" fmla="*/ 2119 w 4467"/>
                <a:gd name="T107" fmla="*/ 5074 h 5451"/>
                <a:gd name="T108" fmla="*/ 2023 w 4467"/>
                <a:gd name="T109" fmla="*/ 5313 h 5451"/>
                <a:gd name="T110" fmla="*/ 1739 w 4467"/>
                <a:gd name="T111" fmla="*/ 5449 h 5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67" h="5451">
                  <a:moveTo>
                    <a:pt x="1696" y="5451"/>
                  </a:moveTo>
                  <a:lnTo>
                    <a:pt x="1652" y="5449"/>
                  </a:lnTo>
                  <a:lnTo>
                    <a:pt x="1571" y="5434"/>
                  </a:lnTo>
                  <a:lnTo>
                    <a:pt x="1494" y="5405"/>
                  </a:lnTo>
                  <a:lnTo>
                    <a:pt x="1427" y="5365"/>
                  </a:lnTo>
                  <a:lnTo>
                    <a:pt x="1370" y="5313"/>
                  </a:lnTo>
                  <a:lnTo>
                    <a:pt x="1324" y="5254"/>
                  </a:lnTo>
                  <a:lnTo>
                    <a:pt x="1292" y="5186"/>
                  </a:lnTo>
                  <a:lnTo>
                    <a:pt x="1275" y="5112"/>
                  </a:lnTo>
                  <a:lnTo>
                    <a:pt x="1274" y="5074"/>
                  </a:lnTo>
                  <a:lnTo>
                    <a:pt x="1274" y="5053"/>
                  </a:lnTo>
                  <a:lnTo>
                    <a:pt x="1283" y="5005"/>
                  </a:lnTo>
                  <a:lnTo>
                    <a:pt x="1306" y="4923"/>
                  </a:lnTo>
                  <a:lnTo>
                    <a:pt x="1367" y="4775"/>
                  </a:lnTo>
                  <a:lnTo>
                    <a:pt x="1381" y="4746"/>
                  </a:lnTo>
                  <a:lnTo>
                    <a:pt x="1392" y="4722"/>
                  </a:lnTo>
                  <a:lnTo>
                    <a:pt x="1403" y="4677"/>
                  </a:lnTo>
                  <a:lnTo>
                    <a:pt x="1405" y="4634"/>
                  </a:lnTo>
                  <a:lnTo>
                    <a:pt x="1394" y="4593"/>
                  </a:lnTo>
                  <a:lnTo>
                    <a:pt x="1385" y="4574"/>
                  </a:lnTo>
                  <a:lnTo>
                    <a:pt x="1374" y="4556"/>
                  </a:lnTo>
                  <a:lnTo>
                    <a:pt x="1342" y="4527"/>
                  </a:lnTo>
                  <a:lnTo>
                    <a:pt x="1304" y="4505"/>
                  </a:lnTo>
                  <a:lnTo>
                    <a:pt x="1256" y="4490"/>
                  </a:lnTo>
                  <a:lnTo>
                    <a:pt x="1228" y="4486"/>
                  </a:lnTo>
                  <a:lnTo>
                    <a:pt x="1228" y="4485"/>
                  </a:lnTo>
                  <a:lnTo>
                    <a:pt x="1217" y="4485"/>
                  </a:lnTo>
                  <a:lnTo>
                    <a:pt x="1195" y="4485"/>
                  </a:lnTo>
                  <a:lnTo>
                    <a:pt x="185" y="4486"/>
                  </a:lnTo>
                  <a:lnTo>
                    <a:pt x="0" y="4486"/>
                  </a:lnTo>
                  <a:lnTo>
                    <a:pt x="0" y="3184"/>
                  </a:lnTo>
                  <a:lnTo>
                    <a:pt x="0" y="3172"/>
                  </a:lnTo>
                  <a:lnTo>
                    <a:pt x="0" y="3164"/>
                  </a:lnTo>
                  <a:lnTo>
                    <a:pt x="0" y="3164"/>
                  </a:lnTo>
                  <a:lnTo>
                    <a:pt x="4" y="3125"/>
                  </a:lnTo>
                  <a:lnTo>
                    <a:pt x="26" y="3063"/>
                  </a:lnTo>
                  <a:lnTo>
                    <a:pt x="53" y="3028"/>
                  </a:lnTo>
                  <a:lnTo>
                    <a:pt x="75" y="3011"/>
                  </a:lnTo>
                  <a:lnTo>
                    <a:pt x="99" y="3000"/>
                  </a:lnTo>
                  <a:lnTo>
                    <a:pt x="128" y="2995"/>
                  </a:lnTo>
                  <a:lnTo>
                    <a:pt x="144" y="2993"/>
                  </a:lnTo>
                  <a:lnTo>
                    <a:pt x="164" y="2995"/>
                  </a:lnTo>
                  <a:lnTo>
                    <a:pt x="207" y="3006"/>
                  </a:lnTo>
                  <a:lnTo>
                    <a:pt x="229" y="3015"/>
                  </a:lnTo>
                  <a:lnTo>
                    <a:pt x="262" y="3032"/>
                  </a:lnTo>
                  <a:lnTo>
                    <a:pt x="413" y="3093"/>
                  </a:lnTo>
                  <a:lnTo>
                    <a:pt x="495" y="3116"/>
                  </a:lnTo>
                  <a:lnTo>
                    <a:pt x="544" y="3124"/>
                  </a:lnTo>
                  <a:lnTo>
                    <a:pt x="566" y="3125"/>
                  </a:lnTo>
                  <a:lnTo>
                    <a:pt x="608" y="3124"/>
                  </a:lnTo>
                  <a:lnTo>
                    <a:pt x="685" y="3106"/>
                  </a:lnTo>
                  <a:lnTo>
                    <a:pt x="757" y="3072"/>
                  </a:lnTo>
                  <a:lnTo>
                    <a:pt x="820" y="3024"/>
                  </a:lnTo>
                  <a:lnTo>
                    <a:pt x="875" y="2965"/>
                  </a:lnTo>
                  <a:lnTo>
                    <a:pt x="917" y="2893"/>
                  </a:lnTo>
                  <a:lnTo>
                    <a:pt x="947" y="2813"/>
                  </a:lnTo>
                  <a:lnTo>
                    <a:pt x="963" y="2728"/>
                  </a:lnTo>
                  <a:lnTo>
                    <a:pt x="965" y="2681"/>
                  </a:lnTo>
                  <a:lnTo>
                    <a:pt x="963" y="2635"/>
                  </a:lnTo>
                  <a:lnTo>
                    <a:pt x="947" y="2549"/>
                  </a:lnTo>
                  <a:lnTo>
                    <a:pt x="917" y="2470"/>
                  </a:lnTo>
                  <a:lnTo>
                    <a:pt x="875" y="2398"/>
                  </a:lnTo>
                  <a:lnTo>
                    <a:pt x="820" y="2339"/>
                  </a:lnTo>
                  <a:lnTo>
                    <a:pt x="757" y="2291"/>
                  </a:lnTo>
                  <a:lnTo>
                    <a:pt x="685" y="2256"/>
                  </a:lnTo>
                  <a:lnTo>
                    <a:pt x="608" y="2239"/>
                  </a:lnTo>
                  <a:lnTo>
                    <a:pt x="566" y="2238"/>
                  </a:lnTo>
                  <a:lnTo>
                    <a:pt x="544" y="2238"/>
                  </a:lnTo>
                  <a:lnTo>
                    <a:pt x="495" y="2247"/>
                  </a:lnTo>
                  <a:lnTo>
                    <a:pt x="413" y="2270"/>
                  </a:lnTo>
                  <a:lnTo>
                    <a:pt x="262" y="2331"/>
                  </a:lnTo>
                  <a:lnTo>
                    <a:pt x="229" y="2346"/>
                  </a:lnTo>
                  <a:lnTo>
                    <a:pt x="207" y="2357"/>
                  </a:lnTo>
                  <a:lnTo>
                    <a:pt x="164" y="2368"/>
                  </a:lnTo>
                  <a:lnTo>
                    <a:pt x="144" y="2368"/>
                  </a:lnTo>
                  <a:lnTo>
                    <a:pt x="128" y="2368"/>
                  </a:lnTo>
                  <a:lnTo>
                    <a:pt x="99" y="2362"/>
                  </a:lnTo>
                  <a:lnTo>
                    <a:pt x="75" y="2350"/>
                  </a:lnTo>
                  <a:lnTo>
                    <a:pt x="53" y="2333"/>
                  </a:lnTo>
                  <a:lnTo>
                    <a:pt x="26" y="2300"/>
                  </a:lnTo>
                  <a:lnTo>
                    <a:pt x="4" y="2238"/>
                  </a:lnTo>
                  <a:lnTo>
                    <a:pt x="0" y="2199"/>
                  </a:lnTo>
                  <a:lnTo>
                    <a:pt x="0" y="2175"/>
                  </a:lnTo>
                  <a:lnTo>
                    <a:pt x="0" y="966"/>
                  </a:lnTo>
                  <a:lnTo>
                    <a:pt x="1191" y="966"/>
                  </a:lnTo>
                  <a:lnTo>
                    <a:pt x="1214" y="966"/>
                  </a:lnTo>
                  <a:lnTo>
                    <a:pt x="1244" y="963"/>
                  </a:lnTo>
                  <a:lnTo>
                    <a:pt x="1296" y="949"/>
                  </a:lnTo>
                  <a:lnTo>
                    <a:pt x="1340" y="927"/>
                  </a:lnTo>
                  <a:lnTo>
                    <a:pt x="1374" y="896"/>
                  </a:lnTo>
                  <a:lnTo>
                    <a:pt x="1385" y="877"/>
                  </a:lnTo>
                  <a:lnTo>
                    <a:pt x="1396" y="858"/>
                  </a:lnTo>
                  <a:lnTo>
                    <a:pt x="1405" y="818"/>
                  </a:lnTo>
                  <a:lnTo>
                    <a:pt x="1403" y="774"/>
                  </a:lnTo>
                  <a:lnTo>
                    <a:pt x="1392" y="729"/>
                  </a:lnTo>
                  <a:lnTo>
                    <a:pt x="1381" y="706"/>
                  </a:lnTo>
                  <a:lnTo>
                    <a:pt x="1367" y="677"/>
                  </a:lnTo>
                  <a:lnTo>
                    <a:pt x="1306" y="528"/>
                  </a:lnTo>
                  <a:lnTo>
                    <a:pt x="1283" y="448"/>
                  </a:lnTo>
                  <a:lnTo>
                    <a:pt x="1274" y="398"/>
                  </a:lnTo>
                  <a:lnTo>
                    <a:pt x="1274" y="378"/>
                  </a:lnTo>
                  <a:lnTo>
                    <a:pt x="1275" y="339"/>
                  </a:lnTo>
                  <a:lnTo>
                    <a:pt x="1292" y="265"/>
                  </a:lnTo>
                  <a:lnTo>
                    <a:pt x="1324" y="197"/>
                  </a:lnTo>
                  <a:lnTo>
                    <a:pt x="1370" y="138"/>
                  </a:lnTo>
                  <a:lnTo>
                    <a:pt x="1427" y="86"/>
                  </a:lnTo>
                  <a:lnTo>
                    <a:pt x="1494" y="46"/>
                  </a:lnTo>
                  <a:lnTo>
                    <a:pt x="1571" y="17"/>
                  </a:lnTo>
                  <a:lnTo>
                    <a:pt x="1652" y="2"/>
                  </a:lnTo>
                  <a:lnTo>
                    <a:pt x="1696" y="0"/>
                  </a:lnTo>
                  <a:lnTo>
                    <a:pt x="1739" y="2"/>
                  </a:lnTo>
                  <a:lnTo>
                    <a:pt x="1822" y="17"/>
                  </a:lnTo>
                  <a:lnTo>
                    <a:pt x="1897" y="46"/>
                  </a:lnTo>
                  <a:lnTo>
                    <a:pt x="1965" y="86"/>
                  </a:lnTo>
                  <a:lnTo>
                    <a:pt x="2023" y="138"/>
                  </a:lnTo>
                  <a:lnTo>
                    <a:pt x="2068" y="197"/>
                  </a:lnTo>
                  <a:lnTo>
                    <a:pt x="2101" y="265"/>
                  </a:lnTo>
                  <a:lnTo>
                    <a:pt x="2118" y="339"/>
                  </a:lnTo>
                  <a:lnTo>
                    <a:pt x="2119" y="378"/>
                  </a:lnTo>
                  <a:lnTo>
                    <a:pt x="2118" y="398"/>
                  </a:lnTo>
                  <a:lnTo>
                    <a:pt x="2110" y="448"/>
                  </a:lnTo>
                  <a:lnTo>
                    <a:pt x="2085" y="528"/>
                  </a:lnTo>
                  <a:lnTo>
                    <a:pt x="2026" y="677"/>
                  </a:lnTo>
                  <a:lnTo>
                    <a:pt x="2011" y="706"/>
                  </a:lnTo>
                  <a:lnTo>
                    <a:pt x="2001" y="729"/>
                  </a:lnTo>
                  <a:lnTo>
                    <a:pt x="1988" y="774"/>
                  </a:lnTo>
                  <a:lnTo>
                    <a:pt x="1988" y="818"/>
                  </a:lnTo>
                  <a:lnTo>
                    <a:pt x="1997" y="858"/>
                  </a:lnTo>
                  <a:lnTo>
                    <a:pt x="2007" y="877"/>
                  </a:lnTo>
                  <a:lnTo>
                    <a:pt x="2018" y="895"/>
                  </a:lnTo>
                  <a:lnTo>
                    <a:pt x="2049" y="925"/>
                  </a:lnTo>
                  <a:lnTo>
                    <a:pt x="2089" y="947"/>
                  </a:lnTo>
                  <a:lnTo>
                    <a:pt x="2137" y="961"/>
                  </a:lnTo>
                  <a:lnTo>
                    <a:pt x="2164" y="965"/>
                  </a:lnTo>
                  <a:lnTo>
                    <a:pt x="2164" y="966"/>
                  </a:lnTo>
                  <a:lnTo>
                    <a:pt x="2176" y="966"/>
                  </a:lnTo>
                  <a:lnTo>
                    <a:pt x="2198" y="966"/>
                  </a:lnTo>
                  <a:lnTo>
                    <a:pt x="3270" y="966"/>
                  </a:lnTo>
                  <a:lnTo>
                    <a:pt x="3281" y="966"/>
                  </a:lnTo>
                  <a:lnTo>
                    <a:pt x="3503" y="966"/>
                  </a:lnTo>
                  <a:lnTo>
                    <a:pt x="3503" y="2175"/>
                  </a:lnTo>
                  <a:lnTo>
                    <a:pt x="3503" y="2200"/>
                  </a:lnTo>
                  <a:lnTo>
                    <a:pt x="3508" y="2241"/>
                  </a:lnTo>
                  <a:lnTo>
                    <a:pt x="3526" y="2296"/>
                  </a:lnTo>
                  <a:lnTo>
                    <a:pt x="3543" y="2326"/>
                  </a:lnTo>
                  <a:lnTo>
                    <a:pt x="3565" y="2350"/>
                  </a:lnTo>
                  <a:lnTo>
                    <a:pt x="3590" y="2370"/>
                  </a:lnTo>
                  <a:lnTo>
                    <a:pt x="3618" y="2383"/>
                  </a:lnTo>
                  <a:lnTo>
                    <a:pt x="3651" y="2389"/>
                  </a:lnTo>
                  <a:lnTo>
                    <a:pt x="3668" y="2391"/>
                  </a:lnTo>
                  <a:lnTo>
                    <a:pt x="3691" y="2389"/>
                  </a:lnTo>
                  <a:lnTo>
                    <a:pt x="3739" y="2378"/>
                  </a:lnTo>
                  <a:lnTo>
                    <a:pt x="3764" y="2366"/>
                  </a:lnTo>
                  <a:lnTo>
                    <a:pt x="3792" y="2352"/>
                  </a:lnTo>
                  <a:lnTo>
                    <a:pt x="3941" y="2292"/>
                  </a:lnTo>
                  <a:lnTo>
                    <a:pt x="4022" y="2269"/>
                  </a:lnTo>
                  <a:lnTo>
                    <a:pt x="4071" y="2260"/>
                  </a:lnTo>
                  <a:lnTo>
                    <a:pt x="4092" y="2258"/>
                  </a:lnTo>
                  <a:lnTo>
                    <a:pt x="4130" y="2260"/>
                  </a:lnTo>
                  <a:lnTo>
                    <a:pt x="4203" y="2276"/>
                  </a:lnTo>
                  <a:lnTo>
                    <a:pt x="4272" y="2309"/>
                  </a:lnTo>
                  <a:lnTo>
                    <a:pt x="4331" y="2354"/>
                  </a:lnTo>
                  <a:lnTo>
                    <a:pt x="4382" y="2413"/>
                  </a:lnTo>
                  <a:lnTo>
                    <a:pt x="4423" y="2480"/>
                  </a:lnTo>
                  <a:lnTo>
                    <a:pt x="4452" y="2555"/>
                  </a:lnTo>
                  <a:lnTo>
                    <a:pt x="4466" y="2638"/>
                  </a:lnTo>
                  <a:lnTo>
                    <a:pt x="4467" y="2681"/>
                  </a:lnTo>
                  <a:lnTo>
                    <a:pt x="4466" y="2725"/>
                  </a:lnTo>
                  <a:lnTo>
                    <a:pt x="4452" y="2807"/>
                  </a:lnTo>
                  <a:lnTo>
                    <a:pt x="4423" y="2883"/>
                  </a:lnTo>
                  <a:lnTo>
                    <a:pt x="4382" y="2950"/>
                  </a:lnTo>
                  <a:lnTo>
                    <a:pt x="4331" y="3007"/>
                  </a:lnTo>
                  <a:lnTo>
                    <a:pt x="4272" y="3053"/>
                  </a:lnTo>
                  <a:lnTo>
                    <a:pt x="4203" y="3085"/>
                  </a:lnTo>
                  <a:lnTo>
                    <a:pt x="4130" y="3102"/>
                  </a:lnTo>
                  <a:lnTo>
                    <a:pt x="4092" y="3103"/>
                  </a:lnTo>
                  <a:lnTo>
                    <a:pt x="4071" y="3103"/>
                  </a:lnTo>
                  <a:lnTo>
                    <a:pt x="4022" y="3094"/>
                  </a:lnTo>
                  <a:lnTo>
                    <a:pt x="3941" y="3071"/>
                  </a:lnTo>
                  <a:lnTo>
                    <a:pt x="3792" y="3010"/>
                  </a:lnTo>
                  <a:lnTo>
                    <a:pt x="3764" y="2996"/>
                  </a:lnTo>
                  <a:lnTo>
                    <a:pt x="3739" y="2985"/>
                  </a:lnTo>
                  <a:lnTo>
                    <a:pt x="3691" y="2972"/>
                  </a:lnTo>
                  <a:lnTo>
                    <a:pt x="3668" y="2972"/>
                  </a:lnTo>
                  <a:lnTo>
                    <a:pt x="3652" y="2972"/>
                  </a:lnTo>
                  <a:lnTo>
                    <a:pt x="3621" y="2979"/>
                  </a:lnTo>
                  <a:lnTo>
                    <a:pt x="3593" y="2991"/>
                  </a:lnTo>
                  <a:lnTo>
                    <a:pt x="3568" y="3009"/>
                  </a:lnTo>
                  <a:lnTo>
                    <a:pt x="3537" y="3045"/>
                  </a:lnTo>
                  <a:lnTo>
                    <a:pt x="3510" y="3110"/>
                  </a:lnTo>
                  <a:lnTo>
                    <a:pt x="3504" y="3150"/>
                  </a:lnTo>
                  <a:lnTo>
                    <a:pt x="3503" y="3150"/>
                  </a:lnTo>
                  <a:lnTo>
                    <a:pt x="3503" y="3162"/>
                  </a:lnTo>
                  <a:lnTo>
                    <a:pt x="3503" y="3184"/>
                  </a:lnTo>
                  <a:lnTo>
                    <a:pt x="3503" y="4488"/>
                  </a:lnTo>
                  <a:lnTo>
                    <a:pt x="3359" y="4486"/>
                  </a:lnTo>
                  <a:lnTo>
                    <a:pt x="3245" y="4486"/>
                  </a:lnTo>
                  <a:lnTo>
                    <a:pt x="2745" y="4486"/>
                  </a:lnTo>
                  <a:lnTo>
                    <a:pt x="2735" y="4486"/>
                  </a:lnTo>
                  <a:lnTo>
                    <a:pt x="2202" y="4485"/>
                  </a:lnTo>
                  <a:lnTo>
                    <a:pt x="2177" y="4486"/>
                  </a:lnTo>
                  <a:lnTo>
                    <a:pt x="2149" y="4489"/>
                  </a:lnTo>
                  <a:lnTo>
                    <a:pt x="2096" y="4502"/>
                  </a:lnTo>
                  <a:lnTo>
                    <a:pt x="2053" y="4525"/>
                  </a:lnTo>
                  <a:lnTo>
                    <a:pt x="2019" y="4556"/>
                  </a:lnTo>
                  <a:lnTo>
                    <a:pt x="2006" y="4574"/>
                  </a:lnTo>
                  <a:lnTo>
                    <a:pt x="1997" y="4593"/>
                  </a:lnTo>
                  <a:lnTo>
                    <a:pt x="1988" y="4634"/>
                  </a:lnTo>
                  <a:lnTo>
                    <a:pt x="1988" y="4677"/>
                  </a:lnTo>
                  <a:lnTo>
                    <a:pt x="2001" y="4722"/>
                  </a:lnTo>
                  <a:lnTo>
                    <a:pt x="2011" y="4746"/>
                  </a:lnTo>
                  <a:lnTo>
                    <a:pt x="2026" y="4775"/>
                  </a:lnTo>
                  <a:lnTo>
                    <a:pt x="2085" y="4923"/>
                  </a:lnTo>
                  <a:lnTo>
                    <a:pt x="2110" y="5005"/>
                  </a:lnTo>
                  <a:lnTo>
                    <a:pt x="2118" y="5053"/>
                  </a:lnTo>
                  <a:lnTo>
                    <a:pt x="2119" y="5074"/>
                  </a:lnTo>
                  <a:lnTo>
                    <a:pt x="2118" y="5112"/>
                  </a:lnTo>
                  <a:lnTo>
                    <a:pt x="2101" y="5186"/>
                  </a:lnTo>
                  <a:lnTo>
                    <a:pt x="2068" y="5254"/>
                  </a:lnTo>
                  <a:lnTo>
                    <a:pt x="2023" y="5313"/>
                  </a:lnTo>
                  <a:lnTo>
                    <a:pt x="1965" y="5365"/>
                  </a:lnTo>
                  <a:lnTo>
                    <a:pt x="1897" y="5405"/>
                  </a:lnTo>
                  <a:lnTo>
                    <a:pt x="1822" y="5434"/>
                  </a:lnTo>
                  <a:lnTo>
                    <a:pt x="1739" y="5449"/>
                  </a:lnTo>
                  <a:lnTo>
                    <a:pt x="1696" y="5451"/>
                  </a:lnTo>
                  <a:close/>
                </a:path>
              </a:pathLst>
            </a:custGeom>
            <a:grpFill/>
            <a:ln>
              <a:noFill/>
            </a:ln>
            <a:scene3d>
              <a:camera prst="orthographicFront"/>
              <a:lightRig rig="threePt" dir="t"/>
            </a:scene3d>
            <a:sp3d>
              <a:bevelT w="114300" prst="artDeco"/>
            </a:sp3d>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36CECB7E-F7D1-4D88-BC8F-42325DAD54CD}"/>
                </a:ext>
              </a:extLst>
            </p:cNvPr>
            <p:cNvSpPr txBox="1"/>
            <p:nvPr/>
          </p:nvSpPr>
          <p:spPr>
            <a:xfrm>
              <a:off x="1062920" y="1566613"/>
              <a:ext cx="851773" cy="949806"/>
            </a:xfrm>
            <a:prstGeom prst="rect">
              <a:avLst/>
            </a:prstGeom>
            <a:grpFill/>
            <a:scene3d>
              <a:camera prst="orthographicFront"/>
              <a:lightRig rig="threePt" dir="t"/>
            </a:scene3d>
            <a:sp3d>
              <a:bevelT w="114300" prst="artDeco"/>
            </a:sp3d>
          </p:spPr>
          <p:txBody>
            <a:bodyPr wrap="none"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F0EEEF"/>
                  </a:solidFill>
                  <a:effectLst>
                    <a:outerShdw blurRad="38100" dist="38100" dir="2700000" algn="tl">
                      <a:srgbClr val="000000">
                        <a:alpha val="43137"/>
                      </a:srgbClr>
                    </a:outerShdw>
                  </a:effectLst>
                  <a:uLnTx/>
                  <a:uFillTx/>
                  <a:latin typeface="Calibri" panose="020F0502020204030204"/>
                  <a:ea typeface="+mn-ea"/>
                  <a:cs typeface="+mn-cs"/>
                </a:rPr>
                <a:t>02</a:t>
              </a:r>
            </a:p>
          </p:txBody>
        </p:sp>
      </p:grpSp>
      <p:sp>
        <p:nvSpPr>
          <p:cNvPr id="14" name="Slide Number Placeholder 7">
            <a:extLst>
              <a:ext uri="{FF2B5EF4-FFF2-40B4-BE49-F238E27FC236}">
                <a16:creationId xmlns:a16="http://schemas.microsoft.com/office/drawing/2014/main" id="{9950AF7C-FB90-4DFB-8E25-D68D0ED6A388}"/>
              </a:ext>
            </a:extLst>
          </p:cNvPr>
          <p:cNvSpPr txBox="1">
            <a:spLocks/>
          </p:cNvSpPr>
          <p:nvPr/>
        </p:nvSpPr>
        <p:spPr>
          <a:xfrm>
            <a:off x="8698597" y="6565538"/>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40</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05892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8BC460-19B5-4980-AA76-3B4B8FFE0F47}"/>
              </a:ext>
            </a:extLst>
          </p:cNvPr>
          <p:cNvSpPr>
            <a:spLocks noGrp="1"/>
          </p:cNvSpPr>
          <p:nvPr>
            <p:ph type="body" sz="quarter" idx="4294967295"/>
          </p:nvPr>
        </p:nvSpPr>
        <p:spPr>
          <a:xfrm>
            <a:off x="269721" y="120472"/>
            <a:ext cx="7862888" cy="276999"/>
          </a:xfrm>
        </p:spPr>
        <p:txBody>
          <a:bodyPr/>
          <a:lstStyle/>
          <a:p>
            <a:r>
              <a:rPr lang="en-US" b="1" dirty="0">
                <a:latin typeface="Arial" panose="020B0604020202020204" pitchFamily="34" charset="0"/>
                <a:cs typeface="Arial" panose="020B0604020202020204" pitchFamily="34" charset="0"/>
              </a:rPr>
              <a:t>Market Trends &amp; Developments</a:t>
            </a:r>
          </a:p>
        </p:txBody>
      </p:sp>
      <p:sp>
        <p:nvSpPr>
          <p:cNvPr id="4" name="TextBox 3">
            <a:extLst>
              <a:ext uri="{FF2B5EF4-FFF2-40B4-BE49-F238E27FC236}">
                <a16:creationId xmlns:a16="http://schemas.microsoft.com/office/drawing/2014/main" id="{E90A6BEC-D095-4D58-87CE-7920C1F57DA3}"/>
              </a:ext>
            </a:extLst>
          </p:cNvPr>
          <p:cNvSpPr txBox="1"/>
          <p:nvPr/>
        </p:nvSpPr>
        <p:spPr>
          <a:xfrm>
            <a:off x="1996017" y="1354476"/>
            <a:ext cx="6702580" cy="2600392"/>
          </a:xfrm>
          <a:prstGeom prst="rect">
            <a:avLst/>
          </a:prstGeom>
          <a:noFill/>
        </p:spPr>
        <p:txBody>
          <a:bodyPr wrap="square">
            <a:spAutoFit/>
          </a:bodyPr>
          <a:lstStyle/>
          <a:p>
            <a:pPr marL="171450" marR="0" lvl="0" indent="-17145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000" b="0" i="0" u="none" strike="noStrike" kern="1200" cap="none" spc="0" normalizeH="0" baseline="0" noProof="0" dirty="0">
                <a:ln>
                  <a:noFill/>
                </a:ln>
                <a:solidFill>
                  <a:schemeClr val="tx1">
                    <a:lumMod val="95000"/>
                    <a:lumOff val="5000"/>
                  </a:schemeClr>
                </a:solidFill>
                <a:effectLst/>
                <a:uLnTx/>
                <a:uFillTx/>
                <a:latin typeface="Verdana" panose="020B0604030504040204" pitchFamily="34" charset="0"/>
                <a:ea typeface="Verdana" panose="020B0604030504040204" pitchFamily="34" charset="0"/>
              </a:rPr>
              <a:t>Fertilisers contain some of the most important nutrients, such as nitrogen and phosphates. Phosphorus is a scarce resource, and Europe's phosphorus supply is insignificant. The nitrogen recovery cycle consumes a lot of energy and has an impact on food output. Traditional fertilisers have a number of drawbacks that bio-based fertilisers can help to overcome. It can also overcome hazards linked with diminishing effectiveness of soil nutritional management through natural processes, in addition to its evident benefit to sustainability. It stimulates innovation, research, and even investment not only in technology and product development but also in the circular economy from an innovation aspect.</a:t>
            </a:r>
          </a:p>
          <a:p>
            <a:pPr marL="171450" marR="0" lvl="0" indent="-17145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000" b="0" i="0" u="none" strike="noStrike" kern="1200" cap="none" spc="0" normalizeH="0" baseline="0" noProof="0" dirty="0">
                <a:ln>
                  <a:noFill/>
                </a:ln>
                <a:solidFill>
                  <a:schemeClr val="tx1">
                    <a:lumMod val="95000"/>
                    <a:lumOff val="5000"/>
                  </a:schemeClr>
                </a:solidFill>
                <a:effectLst/>
                <a:uLnTx/>
                <a:uFillTx/>
                <a:latin typeface="Verdana" panose="020B0604030504040204" pitchFamily="34" charset="0"/>
                <a:ea typeface="Verdana" panose="020B0604030504040204" pitchFamily="34" charset="0"/>
              </a:rPr>
              <a:t>Bio-based fertilisers (BBF) are an alternative to mineral fertilisers for farmers. However, a lack of knowledge about the best and safest ways to use bio-based fertilisers in agriculture prevents their widespread use.</a:t>
            </a:r>
          </a:p>
        </p:txBody>
      </p:sp>
      <p:sp>
        <p:nvSpPr>
          <p:cNvPr id="6" name="TextBox 5">
            <a:extLst>
              <a:ext uri="{FF2B5EF4-FFF2-40B4-BE49-F238E27FC236}">
                <a16:creationId xmlns:a16="http://schemas.microsoft.com/office/drawing/2014/main" id="{84BBF724-C141-4503-AEE5-7EEEAB208171}"/>
              </a:ext>
            </a:extLst>
          </p:cNvPr>
          <p:cNvSpPr txBox="1"/>
          <p:nvPr/>
        </p:nvSpPr>
        <p:spPr>
          <a:xfrm>
            <a:off x="2171699" y="4318744"/>
            <a:ext cx="6526898" cy="2369559"/>
          </a:xfrm>
          <a:prstGeom prst="rect">
            <a:avLst/>
          </a:prstGeom>
          <a:noFill/>
        </p:spPr>
        <p:txBody>
          <a:bodyPr wrap="square" rtlCol="0">
            <a:spAutoFit/>
          </a:bodyPr>
          <a:lstStyle/>
          <a:p>
            <a:pPr marL="171450" marR="0" lvl="0" indent="-17145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Based on proven scientific plant nutrition principles and research, customised fertilisers provide the finest nutritional bundle for premium quality plant development and productivity. They are defined as a bundle for high-yielding, high-quality plant growth. They are defined as a multi-nutrient carriers designed to contain macro and/or micronutrient forms from both inorganic and organic sources, manufactured through a systematic granulation process, satisfying the crop's nutritional needs, specific to its site, soil, and stage, validated by a scientific crop model capability developed by an accredited fertiliser manufacturing/marketing company. The software tools are expected to be used by prospective makers or marketers. Agrotechnology Transfer Decision Support System (DSSAT). Crop Model, for example, can be used to calculate the best fertiliser grades for a specific crop.</a:t>
            </a:r>
          </a:p>
        </p:txBody>
      </p:sp>
      <p:grpSp>
        <p:nvGrpSpPr>
          <p:cNvPr id="14" name="Group 13">
            <a:extLst>
              <a:ext uri="{FF2B5EF4-FFF2-40B4-BE49-F238E27FC236}">
                <a16:creationId xmlns:a16="http://schemas.microsoft.com/office/drawing/2014/main" id="{C6A7E97A-1162-4DBB-90D4-3F398245DC1D}"/>
              </a:ext>
            </a:extLst>
          </p:cNvPr>
          <p:cNvGrpSpPr/>
          <p:nvPr/>
        </p:nvGrpSpPr>
        <p:grpSpPr>
          <a:xfrm>
            <a:off x="269721" y="1617524"/>
            <a:ext cx="1701953" cy="1601926"/>
            <a:chOff x="490704" y="986393"/>
            <a:chExt cx="2214396" cy="2092882"/>
          </a:xfrm>
          <a:solidFill>
            <a:srgbClr val="92D050"/>
          </a:solidFill>
        </p:grpSpPr>
        <p:sp>
          <p:nvSpPr>
            <p:cNvPr id="15" name="Freeform 541">
              <a:extLst>
                <a:ext uri="{FF2B5EF4-FFF2-40B4-BE49-F238E27FC236}">
                  <a16:creationId xmlns:a16="http://schemas.microsoft.com/office/drawing/2014/main" id="{FC376FBC-9F16-4B30-AF45-1DA875EFEDC6}"/>
                </a:ext>
              </a:extLst>
            </p:cNvPr>
            <p:cNvSpPr>
              <a:spLocks/>
            </p:cNvSpPr>
            <p:nvPr/>
          </p:nvSpPr>
          <p:spPr bwMode="auto">
            <a:xfrm>
              <a:off x="490704" y="986393"/>
              <a:ext cx="2214396" cy="2092882"/>
            </a:xfrm>
            <a:custGeom>
              <a:avLst/>
              <a:gdLst>
                <a:gd name="T0" fmla="*/ 1494 w 4467"/>
                <a:gd name="T1" fmla="*/ 5405 h 5451"/>
                <a:gd name="T2" fmla="*/ 1292 w 4467"/>
                <a:gd name="T3" fmla="*/ 5186 h 5451"/>
                <a:gd name="T4" fmla="*/ 1283 w 4467"/>
                <a:gd name="T5" fmla="*/ 5005 h 5451"/>
                <a:gd name="T6" fmla="*/ 1392 w 4467"/>
                <a:gd name="T7" fmla="*/ 4722 h 5451"/>
                <a:gd name="T8" fmla="*/ 1385 w 4467"/>
                <a:gd name="T9" fmla="*/ 4574 h 5451"/>
                <a:gd name="T10" fmla="*/ 1256 w 4467"/>
                <a:gd name="T11" fmla="*/ 4490 h 5451"/>
                <a:gd name="T12" fmla="*/ 1195 w 4467"/>
                <a:gd name="T13" fmla="*/ 4485 h 5451"/>
                <a:gd name="T14" fmla="*/ 0 w 4467"/>
                <a:gd name="T15" fmla="*/ 3172 h 5451"/>
                <a:gd name="T16" fmla="*/ 26 w 4467"/>
                <a:gd name="T17" fmla="*/ 3063 h 5451"/>
                <a:gd name="T18" fmla="*/ 128 w 4467"/>
                <a:gd name="T19" fmla="*/ 2995 h 5451"/>
                <a:gd name="T20" fmla="*/ 229 w 4467"/>
                <a:gd name="T21" fmla="*/ 3015 h 5451"/>
                <a:gd name="T22" fmla="*/ 544 w 4467"/>
                <a:gd name="T23" fmla="*/ 3124 h 5451"/>
                <a:gd name="T24" fmla="*/ 757 w 4467"/>
                <a:gd name="T25" fmla="*/ 3072 h 5451"/>
                <a:gd name="T26" fmla="*/ 947 w 4467"/>
                <a:gd name="T27" fmla="*/ 2813 h 5451"/>
                <a:gd name="T28" fmla="*/ 947 w 4467"/>
                <a:gd name="T29" fmla="*/ 2549 h 5451"/>
                <a:gd name="T30" fmla="*/ 757 w 4467"/>
                <a:gd name="T31" fmla="*/ 2291 h 5451"/>
                <a:gd name="T32" fmla="*/ 544 w 4467"/>
                <a:gd name="T33" fmla="*/ 2238 h 5451"/>
                <a:gd name="T34" fmla="*/ 229 w 4467"/>
                <a:gd name="T35" fmla="*/ 2346 h 5451"/>
                <a:gd name="T36" fmla="*/ 128 w 4467"/>
                <a:gd name="T37" fmla="*/ 2368 h 5451"/>
                <a:gd name="T38" fmla="*/ 26 w 4467"/>
                <a:gd name="T39" fmla="*/ 2300 h 5451"/>
                <a:gd name="T40" fmla="*/ 0 w 4467"/>
                <a:gd name="T41" fmla="*/ 966 h 5451"/>
                <a:gd name="T42" fmla="*/ 1296 w 4467"/>
                <a:gd name="T43" fmla="*/ 949 h 5451"/>
                <a:gd name="T44" fmla="*/ 1396 w 4467"/>
                <a:gd name="T45" fmla="*/ 858 h 5451"/>
                <a:gd name="T46" fmla="*/ 1381 w 4467"/>
                <a:gd name="T47" fmla="*/ 706 h 5451"/>
                <a:gd name="T48" fmla="*/ 1274 w 4467"/>
                <a:gd name="T49" fmla="*/ 398 h 5451"/>
                <a:gd name="T50" fmla="*/ 1324 w 4467"/>
                <a:gd name="T51" fmla="*/ 197 h 5451"/>
                <a:gd name="T52" fmla="*/ 1571 w 4467"/>
                <a:gd name="T53" fmla="*/ 17 h 5451"/>
                <a:gd name="T54" fmla="*/ 1822 w 4467"/>
                <a:gd name="T55" fmla="*/ 17 h 5451"/>
                <a:gd name="T56" fmla="*/ 2068 w 4467"/>
                <a:gd name="T57" fmla="*/ 197 h 5451"/>
                <a:gd name="T58" fmla="*/ 2118 w 4467"/>
                <a:gd name="T59" fmla="*/ 398 h 5451"/>
                <a:gd name="T60" fmla="*/ 2011 w 4467"/>
                <a:gd name="T61" fmla="*/ 706 h 5451"/>
                <a:gd name="T62" fmla="*/ 1997 w 4467"/>
                <a:gd name="T63" fmla="*/ 858 h 5451"/>
                <a:gd name="T64" fmla="*/ 2089 w 4467"/>
                <a:gd name="T65" fmla="*/ 947 h 5451"/>
                <a:gd name="T66" fmla="*/ 2176 w 4467"/>
                <a:gd name="T67" fmla="*/ 966 h 5451"/>
                <a:gd name="T68" fmla="*/ 3503 w 4467"/>
                <a:gd name="T69" fmla="*/ 966 h 5451"/>
                <a:gd name="T70" fmla="*/ 3526 w 4467"/>
                <a:gd name="T71" fmla="*/ 2296 h 5451"/>
                <a:gd name="T72" fmla="*/ 3618 w 4467"/>
                <a:gd name="T73" fmla="*/ 2383 h 5451"/>
                <a:gd name="T74" fmla="*/ 3739 w 4467"/>
                <a:gd name="T75" fmla="*/ 2378 h 5451"/>
                <a:gd name="T76" fmla="*/ 4022 w 4467"/>
                <a:gd name="T77" fmla="*/ 2269 h 5451"/>
                <a:gd name="T78" fmla="*/ 4203 w 4467"/>
                <a:gd name="T79" fmla="*/ 2276 h 5451"/>
                <a:gd name="T80" fmla="*/ 4423 w 4467"/>
                <a:gd name="T81" fmla="*/ 2480 h 5451"/>
                <a:gd name="T82" fmla="*/ 4466 w 4467"/>
                <a:gd name="T83" fmla="*/ 2725 h 5451"/>
                <a:gd name="T84" fmla="*/ 4331 w 4467"/>
                <a:gd name="T85" fmla="*/ 3007 h 5451"/>
                <a:gd name="T86" fmla="*/ 4092 w 4467"/>
                <a:gd name="T87" fmla="*/ 3103 h 5451"/>
                <a:gd name="T88" fmla="*/ 3792 w 4467"/>
                <a:gd name="T89" fmla="*/ 3010 h 5451"/>
                <a:gd name="T90" fmla="*/ 3668 w 4467"/>
                <a:gd name="T91" fmla="*/ 2972 h 5451"/>
                <a:gd name="T92" fmla="*/ 3568 w 4467"/>
                <a:gd name="T93" fmla="*/ 3009 h 5451"/>
                <a:gd name="T94" fmla="*/ 3503 w 4467"/>
                <a:gd name="T95" fmla="*/ 3150 h 5451"/>
                <a:gd name="T96" fmla="*/ 3359 w 4467"/>
                <a:gd name="T97" fmla="*/ 4486 h 5451"/>
                <a:gd name="T98" fmla="*/ 2202 w 4467"/>
                <a:gd name="T99" fmla="*/ 4485 h 5451"/>
                <a:gd name="T100" fmla="*/ 2053 w 4467"/>
                <a:gd name="T101" fmla="*/ 4525 h 5451"/>
                <a:gd name="T102" fmla="*/ 1988 w 4467"/>
                <a:gd name="T103" fmla="*/ 4634 h 5451"/>
                <a:gd name="T104" fmla="*/ 2026 w 4467"/>
                <a:gd name="T105" fmla="*/ 4775 h 5451"/>
                <a:gd name="T106" fmla="*/ 2119 w 4467"/>
                <a:gd name="T107" fmla="*/ 5074 h 5451"/>
                <a:gd name="T108" fmla="*/ 2023 w 4467"/>
                <a:gd name="T109" fmla="*/ 5313 h 5451"/>
                <a:gd name="T110" fmla="*/ 1739 w 4467"/>
                <a:gd name="T111" fmla="*/ 5449 h 5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67" h="5451">
                  <a:moveTo>
                    <a:pt x="1696" y="5451"/>
                  </a:moveTo>
                  <a:lnTo>
                    <a:pt x="1652" y="5449"/>
                  </a:lnTo>
                  <a:lnTo>
                    <a:pt x="1571" y="5434"/>
                  </a:lnTo>
                  <a:lnTo>
                    <a:pt x="1494" y="5405"/>
                  </a:lnTo>
                  <a:lnTo>
                    <a:pt x="1427" y="5365"/>
                  </a:lnTo>
                  <a:lnTo>
                    <a:pt x="1370" y="5313"/>
                  </a:lnTo>
                  <a:lnTo>
                    <a:pt x="1324" y="5254"/>
                  </a:lnTo>
                  <a:lnTo>
                    <a:pt x="1292" y="5186"/>
                  </a:lnTo>
                  <a:lnTo>
                    <a:pt x="1275" y="5112"/>
                  </a:lnTo>
                  <a:lnTo>
                    <a:pt x="1274" y="5074"/>
                  </a:lnTo>
                  <a:lnTo>
                    <a:pt x="1274" y="5053"/>
                  </a:lnTo>
                  <a:lnTo>
                    <a:pt x="1283" y="5005"/>
                  </a:lnTo>
                  <a:lnTo>
                    <a:pt x="1306" y="4923"/>
                  </a:lnTo>
                  <a:lnTo>
                    <a:pt x="1367" y="4775"/>
                  </a:lnTo>
                  <a:lnTo>
                    <a:pt x="1381" y="4746"/>
                  </a:lnTo>
                  <a:lnTo>
                    <a:pt x="1392" y="4722"/>
                  </a:lnTo>
                  <a:lnTo>
                    <a:pt x="1403" y="4677"/>
                  </a:lnTo>
                  <a:lnTo>
                    <a:pt x="1405" y="4634"/>
                  </a:lnTo>
                  <a:lnTo>
                    <a:pt x="1394" y="4593"/>
                  </a:lnTo>
                  <a:lnTo>
                    <a:pt x="1385" y="4574"/>
                  </a:lnTo>
                  <a:lnTo>
                    <a:pt x="1374" y="4556"/>
                  </a:lnTo>
                  <a:lnTo>
                    <a:pt x="1342" y="4527"/>
                  </a:lnTo>
                  <a:lnTo>
                    <a:pt x="1304" y="4505"/>
                  </a:lnTo>
                  <a:lnTo>
                    <a:pt x="1256" y="4490"/>
                  </a:lnTo>
                  <a:lnTo>
                    <a:pt x="1228" y="4486"/>
                  </a:lnTo>
                  <a:lnTo>
                    <a:pt x="1228" y="4485"/>
                  </a:lnTo>
                  <a:lnTo>
                    <a:pt x="1217" y="4485"/>
                  </a:lnTo>
                  <a:lnTo>
                    <a:pt x="1195" y="4485"/>
                  </a:lnTo>
                  <a:lnTo>
                    <a:pt x="185" y="4486"/>
                  </a:lnTo>
                  <a:lnTo>
                    <a:pt x="0" y="4486"/>
                  </a:lnTo>
                  <a:lnTo>
                    <a:pt x="0" y="3184"/>
                  </a:lnTo>
                  <a:lnTo>
                    <a:pt x="0" y="3172"/>
                  </a:lnTo>
                  <a:lnTo>
                    <a:pt x="0" y="3164"/>
                  </a:lnTo>
                  <a:lnTo>
                    <a:pt x="0" y="3164"/>
                  </a:lnTo>
                  <a:lnTo>
                    <a:pt x="4" y="3125"/>
                  </a:lnTo>
                  <a:lnTo>
                    <a:pt x="26" y="3063"/>
                  </a:lnTo>
                  <a:lnTo>
                    <a:pt x="53" y="3028"/>
                  </a:lnTo>
                  <a:lnTo>
                    <a:pt x="75" y="3011"/>
                  </a:lnTo>
                  <a:lnTo>
                    <a:pt x="99" y="3000"/>
                  </a:lnTo>
                  <a:lnTo>
                    <a:pt x="128" y="2995"/>
                  </a:lnTo>
                  <a:lnTo>
                    <a:pt x="144" y="2993"/>
                  </a:lnTo>
                  <a:lnTo>
                    <a:pt x="164" y="2995"/>
                  </a:lnTo>
                  <a:lnTo>
                    <a:pt x="207" y="3006"/>
                  </a:lnTo>
                  <a:lnTo>
                    <a:pt x="229" y="3015"/>
                  </a:lnTo>
                  <a:lnTo>
                    <a:pt x="262" y="3032"/>
                  </a:lnTo>
                  <a:lnTo>
                    <a:pt x="413" y="3093"/>
                  </a:lnTo>
                  <a:lnTo>
                    <a:pt x="495" y="3116"/>
                  </a:lnTo>
                  <a:lnTo>
                    <a:pt x="544" y="3124"/>
                  </a:lnTo>
                  <a:lnTo>
                    <a:pt x="566" y="3125"/>
                  </a:lnTo>
                  <a:lnTo>
                    <a:pt x="608" y="3124"/>
                  </a:lnTo>
                  <a:lnTo>
                    <a:pt x="685" y="3106"/>
                  </a:lnTo>
                  <a:lnTo>
                    <a:pt x="757" y="3072"/>
                  </a:lnTo>
                  <a:lnTo>
                    <a:pt x="820" y="3024"/>
                  </a:lnTo>
                  <a:lnTo>
                    <a:pt x="875" y="2965"/>
                  </a:lnTo>
                  <a:lnTo>
                    <a:pt x="917" y="2893"/>
                  </a:lnTo>
                  <a:lnTo>
                    <a:pt x="947" y="2813"/>
                  </a:lnTo>
                  <a:lnTo>
                    <a:pt x="963" y="2728"/>
                  </a:lnTo>
                  <a:lnTo>
                    <a:pt x="965" y="2681"/>
                  </a:lnTo>
                  <a:lnTo>
                    <a:pt x="963" y="2635"/>
                  </a:lnTo>
                  <a:lnTo>
                    <a:pt x="947" y="2549"/>
                  </a:lnTo>
                  <a:lnTo>
                    <a:pt x="917" y="2470"/>
                  </a:lnTo>
                  <a:lnTo>
                    <a:pt x="875" y="2398"/>
                  </a:lnTo>
                  <a:lnTo>
                    <a:pt x="820" y="2339"/>
                  </a:lnTo>
                  <a:lnTo>
                    <a:pt x="757" y="2291"/>
                  </a:lnTo>
                  <a:lnTo>
                    <a:pt x="685" y="2256"/>
                  </a:lnTo>
                  <a:lnTo>
                    <a:pt x="608" y="2239"/>
                  </a:lnTo>
                  <a:lnTo>
                    <a:pt x="566" y="2238"/>
                  </a:lnTo>
                  <a:lnTo>
                    <a:pt x="544" y="2238"/>
                  </a:lnTo>
                  <a:lnTo>
                    <a:pt x="495" y="2247"/>
                  </a:lnTo>
                  <a:lnTo>
                    <a:pt x="413" y="2270"/>
                  </a:lnTo>
                  <a:lnTo>
                    <a:pt x="262" y="2331"/>
                  </a:lnTo>
                  <a:lnTo>
                    <a:pt x="229" y="2346"/>
                  </a:lnTo>
                  <a:lnTo>
                    <a:pt x="207" y="2357"/>
                  </a:lnTo>
                  <a:lnTo>
                    <a:pt x="164" y="2368"/>
                  </a:lnTo>
                  <a:lnTo>
                    <a:pt x="144" y="2368"/>
                  </a:lnTo>
                  <a:lnTo>
                    <a:pt x="128" y="2368"/>
                  </a:lnTo>
                  <a:lnTo>
                    <a:pt x="99" y="2362"/>
                  </a:lnTo>
                  <a:lnTo>
                    <a:pt x="75" y="2350"/>
                  </a:lnTo>
                  <a:lnTo>
                    <a:pt x="53" y="2333"/>
                  </a:lnTo>
                  <a:lnTo>
                    <a:pt x="26" y="2300"/>
                  </a:lnTo>
                  <a:lnTo>
                    <a:pt x="4" y="2238"/>
                  </a:lnTo>
                  <a:lnTo>
                    <a:pt x="0" y="2199"/>
                  </a:lnTo>
                  <a:lnTo>
                    <a:pt x="0" y="2175"/>
                  </a:lnTo>
                  <a:lnTo>
                    <a:pt x="0" y="966"/>
                  </a:lnTo>
                  <a:lnTo>
                    <a:pt x="1191" y="966"/>
                  </a:lnTo>
                  <a:lnTo>
                    <a:pt x="1214" y="966"/>
                  </a:lnTo>
                  <a:lnTo>
                    <a:pt x="1244" y="963"/>
                  </a:lnTo>
                  <a:lnTo>
                    <a:pt x="1296" y="949"/>
                  </a:lnTo>
                  <a:lnTo>
                    <a:pt x="1340" y="927"/>
                  </a:lnTo>
                  <a:lnTo>
                    <a:pt x="1374" y="896"/>
                  </a:lnTo>
                  <a:lnTo>
                    <a:pt x="1385" y="877"/>
                  </a:lnTo>
                  <a:lnTo>
                    <a:pt x="1396" y="858"/>
                  </a:lnTo>
                  <a:lnTo>
                    <a:pt x="1405" y="818"/>
                  </a:lnTo>
                  <a:lnTo>
                    <a:pt x="1403" y="774"/>
                  </a:lnTo>
                  <a:lnTo>
                    <a:pt x="1392" y="729"/>
                  </a:lnTo>
                  <a:lnTo>
                    <a:pt x="1381" y="706"/>
                  </a:lnTo>
                  <a:lnTo>
                    <a:pt x="1367" y="677"/>
                  </a:lnTo>
                  <a:lnTo>
                    <a:pt x="1306" y="528"/>
                  </a:lnTo>
                  <a:lnTo>
                    <a:pt x="1283" y="448"/>
                  </a:lnTo>
                  <a:lnTo>
                    <a:pt x="1274" y="398"/>
                  </a:lnTo>
                  <a:lnTo>
                    <a:pt x="1274" y="378"/>
                  </a:lnTo>
                  <a:lnTo>
                    <a:pt x="1275" y="339"/>
                  </a:lnTo>
                  <a:lnTo>
                    <a:pt x="1292" y="265"/>
                  </a:lnTo>
                  <a:lnTo>
                    <a:pt x="1324" y="197"/>
                  </a:lnTo>
                  <a:lnTo>
                    <a:pt x="1370" y="138"/>
                  </a:lnTo>
                  <a:lnTo>
                    <a:pt x="1427" y="86"/>
                  </a:lnTo>
                  <a:lnTo>
                    <a:pt x="1494" y="46"/>
                  </a:lnTo>
                  <a:lnTo>
                    <a:pt x="1571" y="17"/>
                  </a:lnTo>
                  <a:lnTo>
                    <a:pt x="1652" y="2"/>
                  </a:lnTo>
                  <a:lnTo>
                    <a:pt x="1696" y="0"/>
                  </a:lnTo>
                  <a:lnTo>
                    <a:pt x="1739" y="2"/>
                  </a:lnTo>
                  <a:lnTo>
                    <a:pt x="1822" y="17"/>
                  </a:lnTo>
                  <a:lnTo>
                    <a:pt x="1897" y="46"/>
                  </a:lnTo>
                  <a:lnTo>
                    <a:pt x="1965" y="86"/>
                  </a:lnTo>
                  <a:lnTo>
                    <a:pt x="2023" y="138"/>
                  </a:lnTo>
                  <a:lnTo>
                    <a:pt x="2068" y="197"/>
                  </a:lnTo>
                  <a:lnTo>
                    <a:pt x="2101" y="265"/>
                  </a:lnTo>
                  <a:lnTo>
                    <a:pt x="2118" y="339"/>
                  </a:lnTo>
                  <a:lnTo>
                    <a:pt x="2119" y="378"/>
                  </a:lnTo>
                  <a:lnTo>
                    <a:pt x="2118" y="398"/>
                  </a:lnTo>
                  <a:lnTo>
                    <a:pt x="2110" y="448"/>
                  </a:lnTo>
                  <a:lnTo>
                    <a:pt x="2085" y="528"/>
                  </a:lnTo>
                  <a:lnTo>
                    <a:pt x="2026" y="677"/>
                  </a:lnTo>
                  <a:lnTo>
                    <a:pt x="2011" y="706"/>
                  </a:lnTo>
                  <a:lnTo>
                    <a:pt x="2001" y="729"/>
                  </a:lnTo>
                  <a:lnTo>
                    <a:pt x="1988" y="774"/>
                  </a:lnTo>
                  <a:lnTo>
                    <a:pt x="1988" y="818"/>
                  </a:lnTo>
                  <a:lnTo>
                    <a:pt x="1997" y="858"/>
                  </a:lnTo>
                  <a:lnTo>
                    <a:pt x="2007" y="877"/>
                  </a:lnTo>
                  <a:lnTo>
                    <a:pt x="2018" y="895"/>
                  </a:lnTo>
                  <a:lnTo>
                    <a:pt x="2049" y="925"/>
                  </a:lnTo>
                  <a:lnTo>
                    <a:pt x="2089" y="947"/>
                  </a:lnTo>
                  <a:lnTo>
                    <a:pt x="2137" y="961"/>
                  </a:lnTo>
                  <a:lnTo>
                    <a:pt x="2164" y="965"/>
                  </a:lnTo>
                  <a:lnTo>
                    <a:pt x="2164" y="966"/>
                  </a:lnTo>
                  <a:lnTo>
                    <a:pt x="2176" y="966"/>
                  </a:lnTo>
                  <a:lnTo>
                    <a:pt x="2198" y="966"/>
                  </a:lnTo>
                  <a:lnTo>
                    <a:pt x="3270" y="966"/>
                  </a:lnTo>
                  <a:lnTo>
                    <a:pt x="3281" y="966"/>
                  </a:lnTo>
                  <a:lnTo>
                    <a:pt x="3503" y="966"/>
                  </a:lnTo>
                  <a:lnTo>
                    <a:pt x="3503" y="2175"/>
                  </a:lnTo>
                  <a:lnTo>
                    <a:pt x="3503" y="2200"/>
                  </a:lnTo>
                  <a:lnTo>
                    <a:pt x="3508" y="2241"/>
                  </a:lnTo>
                  <a:lnTo>
                    <a:pt x="3526" y="2296"/>
                  </a:lnTo>
                  <a:lnTo>
                    <a:pt x="3543" y="2326"/>
                  </a:lnTo>
                  <a:lnTo>
                    <a:pt x="3565" y="2350"/>
                  </a:lnTo>
                  <a:lnTo>
                    <a:pt x="3590" y="2370"/>
                  </a:lnTo>
                  <a:lnTo>
                    <a:pt x="3618" y="2383"/>
                  </a:lnTo>
                  <a:lnTo>
                    <a:pt x="3651" y="2389"/>
                  </a:lnTo>
                  <a:lnTo>
                    <a:pt x="3668" y="2391"/>
                  </a:lnTo>
                  <a:lnTo>
                    <a:pt x="3691" y="2389"/>
                  </a:lnTo>
                  <a:lnTo>
                    <a:pt x="3739" y="2378"/>
                  </a:lnTo>
                  <a:lnTo>
                    <a:pt x="3764" y="2366"/>
                  </a:lnTo>
                  <a:lnTo>
                    <a:pt x="3792" y="2352"/>
                  </a:lnTo>
                  <a:lnTo>
                    <a:pt x="3941" y="2292"/>
                  </a:lnTo>
                  <a:lnTo>
                    <a:pt x="4022" y="2269"/>
                  </a:lnTo>
                  <a:lnTo>
                    <a:pt x="4071" y="2260"/>
                  </a:lnTo>
                  <a:lnTo>
                    <a:pt x="4092" y="2258"/>
                  </a:lnTo>
                  <a:lnTo>
                    <a:pt x="4130" y="2260"/>
                  </a:lnTo>
                  <a:lnTo>
                    <a:pt x="4203" y="2276"/>
                  </a:lnTo>
                  <a:lnTo>
                    <a:pt x="4272" y="2309"/>
                  </a:lnTo>
                  <a:lnTo>
                    <a:pt x="4331" y="2354"/>
                  </a:lnTo>
                  <a:lnTo>
                    <a:pt x="4382" y="2413"/>
                  </a:lnTo>
                  <a:lnTo>
                    <a:pt x="4423" y="2480"/>
                  </a:lnTo>
                  <a:lnTo>
                    <a:pt x="4452" y="2555"/>
                  </a:lnTo>
                  <a:lnTo>
                    <a:pt x="4466" y="2638"/>
                  </a:lnTo>
                  <a:lnTo>
                    <a:pt x="4467" y="2681"/>
                  </a:lnTo>
                  <a:lnTo>
                    <a:pt x="4466" y="2725"/>
                  </a:lnTo>
                  <a:lnTo>
                    <a:pt x="4452" y="2807"/>
                  </a:lnTo>
                  <a:lnTo>
                    <a:pt x="4423" y="2883"/>
                  </a:lnTo>
                  <a:lnTo>
                    <a:pt x="4382" y="2950"/>
                  </a:lnTo>
                  <a:lnTo>
                    <a:pt x="4331" y="3007"/>
                  </a:lnTo>
                  <a:lnTo>
                    <a:pt x="4272" y="3053"/>
                  </a:lnTo>
                  <a:lnTo>
                    <a:pt x="4203" y="3085"/>
                  </a:lnTo>
                  <a:lnTo>
                    <a:pt x="4130" y="3102"/>
                  </a:lnTo>
                  <a:lnTo>
                    <a:pt x="4092" y="3103"/>
                  </a:lnTo>
                  <a:lnTo>
                    <a:pt x="4071" y="3103"/>
                  </a:lnTo>
                  <a:lnTo>
                    <a:pt x="4022" y="3094"/>
                  </a:lnTo>
                  <a:lnTo>
                    <a:pt x="3941" y="3071"/>
                  </a:lnTo>
                  <a:lnTo>
                    <a:pt x="3792" y="3010"/>
                  </a:lnTo>
                  <a:lnTo>
                    <a:pt x="3764" y="2996"/>
                  </a:lnTo>
                  <a:lnTo>
                    <a:pt x="3739" y="2985"/>
                  </a:lnTo>
                  <a:lnTo>
                    <a:pt x="3691" y="2972"/>
                  </a:lnTo>
                  <a:lnTo>
                    <a:pt x="3668" y="2972"/>
                  </a:lnTo>
                  <a:lnTo>
                    <a:pt x="3652" y="2972"/>
                  </a:lnTo>
                  <a:lnTo>
                    <a:pt x="3621" y="2979"/>
                  </a:lnTo>
                  <a:lnTo>
                    <a:pt x="3593" y="2991"/>
                  </a:lnTo>
                  <a:lnTo>
                    <a:pt x="3568" y="3009"/>
                  </a:lnTo>
                  <a:lnTo>
                    <a:pt x="3537" y="3045"/>
                  </a:lnTo>
                  <a:lnTo>
                    <a:pt x="3510" y="3110"/>
                  </a:lnTo>
                  <a:lnTo>
                    <a:pt x="3504" y="3150"/>
                  </a:lnTo>
                  <a:lnTo>
                    <a:pt x="3503" y="3150"/>
                  </a:lnTo>
                  <a:lnTo>
                    <a:pt x="3503" y="3162"/>
                  </a:lnTo>
                  <a:lnTo>
                    <a:pt x="3503" y="3184"/>
                  </a:lnTo>
                  <a:lnTo>
                    <a:pt x="3503" y="4488"/>
                  </a:lnTo>
                  <a:lnTo>
                    <a:pt x="3359" y="4486"/>
                  </a:lnTo>
                  <a:lnTo>
                    <a:pt x="3245" y="4486"/>
                  </a:lnTo>
                  <a:lnTo>
                    <a:pt x="2745" y="4486"/>
                  </a:lnTo>
                  <a:lnTo>
                    <a:pt x="2735" y="4486"/>
                  </a:lnTo>
                  <a:lnTo>
                    <a:pt x="2202" y="4485"/>
                  </a:lnTo>
                  <a:lnTo>
                    <a:pt x="2177" y="4486"/>
                  </a:lnTo>
                  <a:lnTo>
                    <a:pt x="2149" y="4489"/>
                  </a:lnTo>
                  <a:lnTo>
                    <a:pt x="2096" y="4502"/>
                  </a:lnTo>
                  <a:lnTo>
                    <a:pt x="2053" y="4525"/>
                  </a:lnTo>
                  <a:lnTo>
                    <a:pt x="2019" y="4556"/>
                  </a:lnTo>
                  <a:lnTo>
                    <a:pt x="2006" y="4574"/>
                  </a:lnTo>
                  <a:lnTo>
                    <a:pt x="1997" y="4593"/>
                  </a:lnTo>
                  <a:lnTo>
                    <a:pt x="1988" y="4634"/>
                  </a:lnTo>
                  <a:lnTo>
                    <a:pt x="1988" y="4677"/>
                  </a:lnTo>
                  <a:lnTo>
                    <a:pt x="2001" y="4722"/>
                  </a:lnTo>
                  <a:lnTo>
                    <a:pt x="2011" y="4746"/>
                  </a:lnTo>
                  <a:lnTo>
                    <a:pt x="2026" y="4775"/>
                  </a:lnTo>
                  <a:lnTo>
                    <a:pt x="2085" y="4923"/>
                  </a:lnTo>
                  <a:lnTo>
                    <a:pt x="2110" y="5005"/>
                  </a:lnTo>
                  <a:lnTo>
                    <a:pt x="2118" y="5053"/>
                  </a:lnTo>
                  <a:lnTo>
                    <a:pt x="2119" y="5074"/>
                  </a:lnTo>
                  <a:lnTo>
                    <a:pt x="2118" y="5112"/>
                  </a:lnTo>
                  <a:lnTo>
                    <a:pt x="2101" y="5186"/>
                  </a:lnTo>
                  <a:lnTo>
                    <a:pt x="2068" y="5254"/>
                  </a:lnTo>
                  <a:lnTo>
                    <a:pt x="2023" y="5313"/>
                  </a:lnTo>
                  <a:lnTo>
                    <a:pt x="1965" y="5365"/>
                  </a:lnTo>
                  <a:lnTo>
                    <a:pt x="1897" y="5405"/>
                  </a:lnTo>
                  <a:lnTo>
                    <a:pt x="1822" y="5434"/>
                  </a:lnTo>
                  <a:lnTo>
                    <a:pt x="1739" y="5449"/>
                  </a:lnTo>
                  <a:lnTo>
                    <a:pt x="1696" y="5451"/>
                  </a:lnTo>
                  <a:close/>
                </a:path>
              </a:pathLst>
            </a:custGeom>
            <a:grpFill/>
            <a:ln>
              <a:noFill/>
            </a:ln>
            <a:scene3d>
              <a:camera prst="orthographicFront"/>
              <a:lightRig rig="threePt" dir="t"/>
            </a:scene3d>
            <a:sp3d>
              <a:bevelT w="114300" prst="artDeco"/>
            </a:sp3d>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72E5D966-26C7-40DF-B0AA-03D9DB9A2DF3}"/>
                </a:ext>
              </a:extLst>
            </p:cNvPr>
            <p:cNvSpPr txBox="1"/>
            <p:nvPr/>
          </p:nvSpPr>
          <p:spPr>
            <a:xfrm>
              <a:off x="939385" y="1508677"/>
              <a:ext cx="982760" cy="1005258"/>
            </a:xfrm>
            <a:prstGeom prst="rect">
              <a:avLst/>
            </a:prstGeom>
            <a:grpFill/>
            <a:scene3d>
              <a:camera prst="orthographicFront"/>
              <a:lightRig rig="threePt" dir="t"/>
            </a:scene3d>
            <a:sp3d>
              <a:bevelT w="114300" prst="artDeco"/>
            </a:sp3d>
          </p:spPr>
          <p:txBody>
            <a:bodyPr wrap="none"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F0EEEF"/>
                  </a:solidFill>
                  <a:effectLst>
                    <a:outerShdw blurRad="38100" dist="38100" dir="2700000" algn="tl">
                      <a:srgbClr val="000000">
                        <a:alpha val="43137"/>
                      </a:srgbClr>
                    </a:outerShdw>
                  </a:effectLst>
                  <a:uLnTx/>
                  <a:uFillTx/>
                  <a:latin typeface="Calibri" panose="020F0502020204030204"/>
                  <a:ea typeface="+mn-ea"/>
                  <a:cs typeface="+mn-cs"/>
                </a:rPr>
                <a:t>03</a:t>
              </a:r>
            </a:p>
          </p:txBody>
        </p:sp>
      </p:grpSp>
      <p:sp>
        <p:nvSpPr>
          <p:cNvPr id="17" name="TextBox 16">
            <a:extLst>
              <a:ext uri="{FF2B5EF4-FFF2-40B4-BE49-F238E27FC236}">
                <a16:creationId xmlns:a16="http://schemas.microsoft.com/office/drawing/2014/main" id="{71E06617-FD97-4DA2-A565-8AA90698125A}"/>
              </a:ext>
            </a:extLst>
          </p:cNvPr>
          <p:cNvSpPr txBox="1"/>
          <p:nvPr/>
        </p:nvSpPr>
        <p:spPr>
          <a:xfrm>
            <a:off x="2171699" y="1064401"/>
            <a:ext cx="5231820" cy="246221"/>
          </a:xfrm>
          <a:prstGeom prst="rect">
            <a:avLst/>
          </a:prstGeom>
          <a:ln w="25400"/>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wrap="square" lIns="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lumMod val="85000"/>
                    <a:lumOff val="15000"/>
                  </a:prstClr>
                </a:solidFill>
                <a:effectLst/>
                <a:uLnTx/>
                <a:uFillTx/>
                <a:latin typeface="Verdana" panose="020B0604030504040204" pitchFamily="34" charset="0"/>
                <a:ea typeface="Verdana" panose="020B0604030504040204" pitchFamily="34" charset="0"/>
                <a:cs typeface="Verdana" panose="020B0604030504040204" pitchFamily="34" charset="0"/>
              </a:rPr>
              <a:t>Increasing Usage of Bio-Based Fertilizers</a:t>
            </a:r>
            <a:endParaRPr kumimoji="0" lang="en-IN" sz="1000" b="1" i="0" u="none" strike="noStrike" kern="1200" cap="none" spc="0" normalizeH="0" baseline="0" noProof="0" dirty="0">
              <a:ln>
                <a:noFill/>
              </a:ln>
              <a:solidFill>
                <a:prstClr val="black">
                  <a:lumMod val="85000"/>
                  <a:lumOff val="1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pSp>
        <p:nvGrpSpPr>
          <p:cNvPr id="18" name="Group 17">
            <a:extLst>
              <a:ext uri="{FF2B5EF4-FFF2-40B4-BE49-F238E27FC236}">
                <a16:creationId xmlns:a16="http://schemas.microsoft.com/office/drawing/2014/main" id="{CAB82086-2ACA-4697-866B-376E280642A1}"/>
              </a:ext>
            </a:extLst>
          </p:cNvPr>
          <p:cNvGrpSpPr/>
          <p:nvPr/>
        </p:nvGrpSpPr>
        <p:grpSpPr>
          <a:xfrm>
            <a:off x="305874" y="4457700"/>
            <a:ext cx="1865825" cy="1841500"/>
            <a:chOff x="490704" y="986393"/>
            <a:chExt cx="2214396" cy="2092882"/>
          </a:xfrm>
          <a:solidFill>
            <a:srgbClr val="7030A0"/>
          </a:solidFill>
        </p:grpSpPr>
        <p:sp>
          <p:nvSpPr>
            <p:cNvPr id="19" name="Freeform 541">
              <a:extLst>
                <a:ext uri="{FF2B5EF4-FFF2-40B4-BE49-F238E27FC236}">
                  <a16:creationId xmlns:a16="http://schemas.microsoft.com/office/drawing/2014/main" id="{40DC7191-D23E-450B-B105-F13482B7CD66}"/>
                </a:ext>
              </a:extLst>
            </p:cNvPr>
            <p:cNvSpPr>
              <a:spLocks/>
            </p:cNvSpPr>
            <p:nvPr/>
          </p:nvSpPr>
          <p:spPr bwMode="auto">
            <a:xfrm>
              <a:off x="490704" y="986393"/>
              <a:ext cx="2214396" cy="2092882"/>
            </a:xfrm>
            <a:custGeom>
              <a:avLst/>
              <a:gdLst>
                <a:gd name="T0" fmla="*/ 1494 w 4467"/>
                <a:gd name="T1" fmla="*/ 5405 h 5451"/>
                <a:gd name="T2" fmla="*/ 1292 w 4467"/>
                <a:gd name="T3" fmla="*/ 5186 h 5451"/>
                <a:gd name="T4" fmla="*/ 1283 w 4467"/>
                <a:gd name="T5" fmla="*/ 5005 h 5451"/>
                <a:gd name="T6" fmla="*/ 1392 w 4467"/>
                <a:gd name="T7" fmla="*/ 4722 h 5451"/>
                <a:gd name="T8" fmla="*/ 1385 w 4467"/>
                <a:gd name="T9" fmla="*/ 4574 h 5451"/>
                <a:gd name="T10" fmla="*/ 1256 w 4467"/>
                <a:gd name="T11" fmla="*/ 4490 h 5451"/>
                <a:gd name="T12" fmla="*/ 1195 w 4467"/>
                <a:gd name="T13" fmla="*/ 4485 h 5451"/>
                <a:gd name="T14" fmla="*/ 0 w 4467"/>
                <a:gd name="T15" fmla="*/ 3172 h 5451"/>
                <a:gd name="T16" fmla="*/ 26 w 4467"/>
                <a:gd name="T17" fmla="*/ 3063 h 5451"/>
                <a:gd name="T18" fmla="*/ 128 w 4467"/>
                <a:gd name="T19" fmla="*/ 2995 h 5451"/>
                <a:gd name="T20" fmla="*/ 229 w 4467"/>
                <a:gd name="T21" fmla="*/ 3015 h 5451"/>
                <a:gd name="T22" fmla="*/ 544 w 4467"/>
                <a:gd name="T23" fmla="*/ 3124 h 5451"/>
                <a:gd name="T24" fmla="*/ 757 w 4467"/>
                <a:gd name="T25" fmla="*/ 3072 h 5451"/>
                <a:gd name="T26" fmla="*/ 947 w 4467"/>
                <a:gd name="T27" fmla="*/ 2813 h 5451"/>
                <a:gd name="T28" fmla="*/ 947 w 4467"/>
                <a:gd name="T29" fmla="*/ 2549 h 5451"/>
                <a:gd name="T30" fmla="*/ 757 w 4467"/>
                <a:gd name="T31" fmla="*/ 2291 h 5451"/>
                <a:gd name="T32" fmla="*/ 544 w 4467"/>
                <a:gd name="T33" fmla="*/ 2238 h 5451"/>
                <a:gd name="T34" fmla="*/ 229 w 4467"/>
                <a:gd name="T35" fmla="*/ 2346 h 5451"/>
                <a:gd name="T36" fmla="*/ 128 w 4467"/>
                <a:gd name="T37" fmla="*/ 2368 h 5451"/>
                <a:gd name="T38" fmla="*/ 26 w 4467"/>
                <a:gd name="T39" fmla="*/ 2300 h 5451"/>
                <a:gd name="T40" fmla="*/ 0 w 4467"/>
                <a:gd name="T41" fmla="*/ 966 h 5451"/>
                <a:gd name="T42" fmla="*/ 1296 w 4467"/>
                <a:gd name="T43" fmla="*/ 949 h 5451"/>
                <a:gd name="T44" fmla="*/ 1396 w 4467"/>
                <a:gd name="T45" fmla="*/ 858 h 5451"/>
                <a:gd name="T46" fmla="*/ 1381 w 4467"/>
                <a:gd name="T47" fmla="*/ 706 h 5451"/>
                <a:gd name="T48" fmla="*/ 1274 w 4467"/>
                <a:gd name="T49" fmla="*/ 398 h 5451"/>
                <a:gd name="T50" fmla="*/ 1324 w 4467"/>
                <a:gd name="T51" fmla="*/ 197 h 5451"/>
                <a:gd name="T52" fmla="*/ 1571 w 4467"/>
                <a:gd name="T53" fmla="*/ 17 h 5451"/>
                <a:gd name="T54" fmla="*/ 1822 w 4467"/>
                <a:gd name="T55" fmla="*/ 17 h 5451"/>
                <a:gd name="T56" fmla="*/ 2068 w 4467"/>
                <a:gd name="T57" fmla="*/ 197 h 5451"/>
                <a:gd name="T58" fmla="*/ 2118 w 4467"/>
                <a:gd name="T59" fmla="*/ 398 h 5451"/>
                <a:gd name="T60" fmla="*/ 2011 w 4467"/>
                <a:gd name="T61" fmla="*/ 706 h 5451"/>
                <a:gd name="T62" fmla="*/ 1997 w 4467"/>
                <a:gd name="T63" fmla="*/ 858 h 5451"/>
                <a:gd name="T64" fmla="*/ 2089 w 4467"/>
                <a:gd name="T65" fmla="*/ 947 h 5451"/>
                <a:gd name="T66" fmla="*/ 2176 w 4467"/>
                <a:gd name="T67" fmla="*/ 966 h 5451"/>
                <a:gd name="T68" fmla="*/ 3503 w 4467"/>
                <a:gd name="T69" fmla="*/ 966 h 5451"/>
                <a:gd name="T70" fmla="*/ 3526 w 4467"/>
                <a:gd name="T71" fmla="*/ 2296 h 5451"/>
                <a:gd name="T72" fmla="*/ 3618 w 4467"/>
                <a:gd name="T73" fmla="*/ 2383 h 5451"/>
                <a:gd name="T74" fmla="*/ 3739 w 4467"/>
                <a:gd name="T75" fmla="*/ 2378 h 5451"/>
                <a:gd name="T76" fmla="*/ 4022 w 4467"/>
                <a:gd name="T77" fmla="*/ 2269 h 5451"/>
                <a:gd name="T78" fmla="*/ 4203 w 4467"/>
                <a:gd name="T79" fmla="*/ 2276 h 5451"/>
                <a:gd name="T80" fmla="*/ 4423 w 4467"/>
                <a:gd name="T81" fmla="*/ 2480 h 5451"/>
                <a:gd name="T82" fmla="*/ 4466 w 4467"/>
                <a:gd name="T83" fmla="*/ 2725 h 5451"/>
                <a:gd name="T84" fmla="*/ 4331 w 4467"/>
                <a:gd name="T85" fmla="*/ 3007 h 5451"/>
                <a:gd name="T86" fmla="*/ 4092 w 4467"/>
                <a:gd name="T87" fmla="*/ 3103 h 5451"/>
                <a:gd name="T88" fmla="*/ 3792 w 4467"/>
                <a:gd name="T89" fmla="*/ 3010 h 5451"/>
                <a:gd name="T90" fmla="*/ 3668 w 4467"/>
                <a:gd name="T91" fmla="*/ 2972 h 5451"/>
                <a:gd name="T92" fmla="*/ 3568 w 4467"/>
                <a:gd name="T93" fmla="*/ 3009 h 5451"/>
                <a:gd name="T94" fmla="*/ 3503 w 4467"/>
                <a:gd name="T95" fmla="*/ 3150 h 5451"/>
                <a:gd name="T96" fmla="*/ 3359 w 4467"/>
                <a:gd name="T97" fmla="*/ 4486 h 5451"/>
                <a:gd name="T98" fmla="*/ 2202 w 4467"/>
                <a:gd name="T99" fmla="*/ 4485 h 5451"/>
                <a:gd name="T100" fmla="*/ 2053 w 4467"/>
                <a:gd name="T101" fmla="*/ 4525 h 5451"/>
                <a:gd name="T102" fmla="*/ 1988 w 4467"/>
                <a:gd name="T103" fmla="*/ 4634 h 5451"/>
                <a:gd name="T104" fmla="*/ 2026 w 4467"/>
                <a:gd name="T105" fmla="*/ 4775 h 5451"/>
                <a:gd name="T106" fmla="*/ 2119 w 4467"/>
                <a:gd name="T107" fmla="*/ 5074 h 5451"/>
                <a:gd name="T108" fmla="*/ 2023 w 4467"/>
                <a:gd name="T109" fmla="*/ 5313 h 5451"/>
                <a:gd name="T110" fmla="*/ 1739 w 4467"/>
                <a:gd name="T111" fmla="*/ 5449 h 5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67" h="5451">
                  <a:moveTo>
                    <a:pt x="1696" y="5451"/>
                  </a:moveTo>
                  <a:lnTo>
                    <a:pt x="1652" y="5449"/>
                  </a:lnTo>
                  <a:lnTo>
                    <a:pt x="1571" y="5434"/>
                  </a:lnTo>
                  <a:lnTo>
                    <a:pt x="1494" y="5405"/>
                  </a:lnTo>
                  <a:lnTo>
                    <a:pt x="1427" y="5365"/>
                  </a:lnTo>
                  <a:lnTo>
                    <a:pt x="1370" y="5313"/>
                  </a:lnTo>
                  <a:lnTo>
                    <a:pt x="1324" y="5254"/>
                  </a:lnTo>
                  <a:lnTo>
                    <a:pt x="1292" y="5186"/>
                  </a:lnTo>
                  <a:lnTo>
                    <a:pt x="1275" y="5112"/>
                  </a:lnTo>
                  <a:lnTo>
                    <a:pt x="1274" y="5074"/>
                  </a:lnTo>
                  <a:lnTo>
                    <a:pt x="1274" y="5053"/>
                  </a:lnTo>
                  <a:lnTo>
                    <a:pt x="1283" y="5005"/>
                  </a:lnTo>
                  <a:lnTo>
                    <a:pt x="1306" y="4923"/>
                  </a:lnTo>
                  <a:lnTo>
                    <a:pt x="1367" y="4775"/>
                  </a:lnTo>
                  <a:lnTo>
                    <a:pt x="1381" y="4746"/>
                  </a:lnTo>
                  <a:lnTo>
                    <a:pt x="1392" y="4722"/>
                  </a:lnTo>
                  <a:lnTo>
                    <a:pt x="1403" y="4677"/>
                  </a:lnTo>
                  <a:lnTo>
                    <a:pt x="1405" y="4634"/>
                  </a:lnTo>
                  <a:lnTo>
                    <a:pt x="1394" y="4593"/>
                  </a:lnTo>
                  <a:lnTo>
                    <a:pt x="1385" y="4574"/>
                  </a:lnTo>
                  <a:lnTo>
                    <a:pt x="1374" y="4556"/>
                  </a:lnTo>
                  <a:lnTo>
                    <a:pt x="1342" y="4527"/>
                  </a:lnTo>
                  <a:lnTo>
                    <a:pt x="1304" y="4505"/>
                  </a:lnTo>
                  <a:lnTo>
                    <a:pt x="1256" y="4490"/>
                  </a:lnTo>
                  <a:lnTo>
                    <a:pt x="1228" y="4486"/>
                  </a:lnTo>
                  <a:lnTo>
                    <a:pt x="1228" y="4485"/>
                  </a:lnTo>
                  <a:lnTo>
                    <a:pt x="1217" y="4485"/>
                  </a:lnTo>
                  <a:lnTo>
                    <a:pt x="1195" y="4485"/>
                  </a:lnTo>
                  <a:lnTo>
                    <a:pt x="185" y="4486"/>
                  </a:lnTo>
                  <a:lnTo>
                    <a:pt x="0" y="4486"/>
                  </a:lnTo>
                  <a:lnTo>
                    <a:pt x="0" y="3184"/>
                  </a:lnTo>
                  <a:lnTo>
                    <a:pt x="0" y="3172"/>
                  </a:lnTo>
                  <a:lnTo>
                    <a:pt x="0" y="3164"/>
                  </a:lnTo>
                  <a:lnTo>
                    <a:pt x="0" y="3164"/>
                  </a:lnTo>
                  <a:lnTo>
                    <a:pt x="4" y="3125"/>
                  </a:lnTo>
                  <a:lnTo>
                    <a:pt x="26" y="3063"/>
                  </a:lnTo>
                  <a:lnTo>
                    <a:pt x="53" y="3028"/>
                  </a:lnTo>
                  <a:lnTo>
                    <a:pt x="75" y="3011"/>
                  </a:lnTo>
                  <a:lnTo>
                    <a:pt x="99" y="3000"/>
                  </a:lnTo>
                  <a:lnTo>
                    <a:pt x="128" y="2995"/>
                  </a:lnTo>
                  <a:lnTo>
                    <a:pt x="144" y="2993"/>
                  </a:lnTo>
                  <a:lnTo>
                    <a:pt x="164" y="2995"/>
                  </a:lnTo>
                  <a:lnTo>
                    <a:pt x="207" y="3006"/>
                  </a:lnTo>
                  <a:lnTo>
                    <a:pt x="229" y="3015"/>
                  </a:lnTo>
                  <a:lnTo>
                    <a:pt x="262" y="3032"/>
                  </a:lnTo>
                  <a:lnTo>
                    <a:pt x="413" y="3093"/>
                  </a:lnTo>
                  <a:lnTo>
                    <a:pt x="495" y="3116"/>
                  </a:lnTo>
                  <a:lnTo>
                    <a:pt x="544" y="3124"/>
                  </a:lnTo>
                  <a:lnTo>
                    <a:pt x="566" y="3125"/>
                  </a:lnTo>
                  <a:lnTo>
                    <a:pt x="608" y="3124"/>
                  </a:lnTo>
                  <a:lnTo>
                    <a:pt x="685" y="3106"/>
                  </a:lnTo>
                  <a:lnTo>
                    <a:pt x="757" y="3072"/>
                  </a:lnTo>
                  <a:lnTo>
                    <a:pt x="820" y="3024"/>
                  </a:lnTo>
                  <a:lnTo>
                    <a:pt x="875" y="2965"/>
                  </a:lnTo>
                  <a:lnTo>
                    <a:pt x="917" y="2893"/>
                  </a:lnTo>
                  <a:lnTo>
                    <a:pt x="947" y="2813"/>
                  </a:lnTo>
                  <a:lnTo>
                    <a:pt x="963" y="2728"/>
                  </a:lnTo>
                  <a:lnTo>
                    <a:pt x="965" y="2681"/>
                  </a:lnTo>
                  <a:lnTo>
                    <a:pt x="963" y="2635"/>
                  </a:lnTo>
                  <a:lnTo>
                    <a:pt x="947" y="2549"/>
                  </a:lnTo>
                  <a:lnTo>
                    <a:pt x="917" y="2470"/>
                  </a:lnTo>
                  <a:lnTo>
                    <a:pt x="875" y="2398"/>
                  </a:lnTo>
                  <a:lnTo>
                    <a:pt x="820" y="2339"/>
                  </a:lnTo>
                  <a:lnTo>
                    <a:pt x="757" y="2291"/>
                  </a:lnTo>
                  <a:lnTo>
                    <a:pt x="685" y="2256"/>
                  </a:lnTo>
                  <a:lnTo>
                    <a:pt x="608" y="2239"/>
                  </a:lnTo>
                  <a:lnTo>
                    <a:pt x="566" y="2238"/>
                  </a:lnTo>
                  <a:lnTo>
                    <a:pt x="544" y="2238"/>
                  </a:lnTo>
                  <a:lnTo>
                    <a:pt x="495" y="2247"/>
                  </a:lnTo>
                  <a:lnTo>
                    <a:pt x="413" y="2270"/>
                  </a:lnTo>
                  <a:lnTo>
                    <a:pt x="262" y="2331"/>
                  </a:lnTo>
                  <a:lnTo>
                    <a:pt x="229" y="2346"/>
                  </a:lnTo>
                  <a:lnTo>
                    <a:pt x="207" y="2357"/>
                  </a:lnTo>
                  <a:lnTo>
                    <a:pt x="164" y="2368"/>
                  </a:lnTo>
                  <a:lnTo>
                    <a:pt x="144" y="2368"/>
                  </a:lnTo>
                  <a:lnTo>
                    <a:pt x="128" y="2368"/>
                  </a:lnTo>
                  <a:lnTo>
                    <a:pt x="99" y="2362"/>
                  </a:lnTo>
                  <a:lnTo>
                    <a:pt x="75" y="2350"/>
                  </a:lnTo>
                  <a:lnTo>
                    <a:pt x="53" y="2333"/>
                  </a:lnTo>
                  <a:lnTo>
                    <a:pt x="26" y="2300"/>
                  </a:lnTo>
                  <a:lnTo>
                    <a:pt x="4" y="2238"/>
                  </a:lnTo>
                  <a:lnTo>
                    <a:pt x="0" y="2199"/>
                  </a:lnTo>
                  <a:lnTo>
                    <a:pt x="0" y="2175"/>
                  </a:lnTo>
                  <a:lnTo>
                    <a:pt x="0" y="966"/>
                  </a:lnTo>
                  <a:lnTo>
                    <a:pt x="1191" y="966"/>
                  </a:lnTo>
                  <a:lnTo>
                    <a:pt x="1214" y="966"/>
                  </a:lnTo>
                  <a:lnTo>
                    <a:pt x="1244" y="963"/>
                  </a:lnTo>
                  <a:lnTo>
                    <a:pt x="1296" y="949"/>
                  </a:lnTo>
                  <a:lnTo>
                    <a:pt x="1340" y="927"/>
                  </a:lnTo>
                  <a:lnTo>
                    <a:pt x="1374" y="896"/>
                  </a:lnTo>
                  <a:lnTo>
                    <a:pt x="1385" y="877"/>
                  </a:lnTo>
                  <a:lnTo>
                    <a:pt x="1396" y="858"/>
                  </a:lnTo>
                  <a:lnTo>
                    <a:pt x="1405" y="818"/>
                  </a:lnTo>
                  <a:lnTo>
                    <a:pt x="1403" y="774"/>
                  </a:lnTo>
                  <a:lnTo>
                    <a:pt x="1392" y="729"/>
                  </a:lnTo>
                  <a:lnTo>
                    <a:pt x="1381" y="706"/>
                  </a:lnTo>
                  <a:lnTo>
                    <a:pt x="1367" y="677"/>
                  </a:lnTo>
                  <a:lnTo>
                    <a:pt x="1306" y="528"/>
                  </a:lnTo>
                  <a:lnTo>
                    <a:pt x="1283" y="448"/>
                  </a:lnTo>
                  <a:lnTo>
                    <a:pt x="1274" y="398"/>
                  </a:lnTo>
                  <a:lnTo>
                    <a:pt x="1274" y="378"/>
                  </a:lnTo>
                  <a:lnTo>
                    <a:pt x="1275" y="339"/>
                  </a:lnTo>
                  <a:lnTo>
                    <a:pt x="1292" y="265"/>
                  </a:lnTo>
                  <a:lnTo>
                    <a:pt x="1324" y="197"/>
                  </a:lnTo>
                  <a:lnTo>
                    <a:pt x="1370" y="138"/>
                  </a:lnTo>
                  <a:lnTo>
                    <a:pt x="1427" y="86"/>
                  </a:lnTo>
                  <a:lnTo>
                    <a:pt x="1494" y="46"/>
                  </a:lnTo>
                  <a:lnTo>
                    <a:pt x="1571" y="17"/>
                  </a:lnTo>
                  <a:lnTo>
                    <a:pt x="1652" y="2"/>
                  </a:lnTo>
                  <a:lnTo>
                    <a:pt x="1696" y="0"/>
                  </a:lnTo>
                  <a:lnTo>
                    <a:pt x="1739" y="2"/>
                  </a:lnTo>
                  <a:lnTo>
                    <a:pt x="1822" y="17"/>
                  </a:lnTo>
                  <a:lnTo>
                    <a:pt x="1897" y="46"/>
                  </a:lnTo>
                  <a:lnTo>
                    <a:pt x="1965" y="86"/>
                  </a:lnTo>
                  <a:lnTo>
                    <a:pt x="2023" y="138"/>
                  </a:lnTo>
                  <a:lnTo>
                    <a:pt x="2068" y="197"/>
                  </a:lnTo>
                  <a:lnTo>
                    <a:pt x="2101" y="265"/>
                  </a:lnTo>
                  <a:lnTo>
                    <a:pt x="2118" y="339"/>
                  </a:lnTo>
                  <a:lnTo>
                    <a:pt x="2119" y="378"/>
                  </a:lnTo>
                  <a:lnTo>
                    <a:pt x="2118" y="398"/>
                  </a:lnTo>
                  <a:lnTo>
                    <a:pt x="2110" y="448"/>
                  </a:lnTo>
                  <a:lnTo>
                    <a:pt x="2085" y="528"/>
                  </a:lnTo>
                  <a:lnTo>
                    <a:pt x="2026" y="677"/>
                  </a:lnTo>
                  <a:lnTo>
                    <a:pt x="2011" y="706"/>
                  </a:lnTo>
                  <a:lnTo>
                    <a:pt x="2001" y="729"/>
                  </a:lnTo>
                  <a:lnTo>
                    <a:pt x="1988" y="774"/>
                  </a:lnTo>
                  <a:lnTo>
                    <a:pt x="1988" y="818"/>
                  </a:lnTo>
                  <a:lnTo>
                    <a:pt x="1997" y="858"/>
                  </a:lnTo>
                  <a:lnTo>
                    <a:pt x="2007" y="877"/>
                  </a:lnTo>
                  <a:lnTo>
                    <a:pt x="2018" y="895"/>
                  </a:lnTo>
                  <a:lnTo>
                    <a:pt x="2049" y="925"/>
                  </a:lnTo>
                  <a:lnTo>
                    <a:pt x="2089" y="947"/>
                  </a:lnTo>
                  <a:lnTo>
                    <a:pt x="2137" y="961"/>
                  </a:lnTo>
                  <a:lnTo>
                    <a:pt x="2164" y="965"/>
                  </a:lnTo>
                  <a:lnTo>
                    <a:pt x="2164" y="966"/>
                  </a:lnTo>
                  <a:lnTo>
                    <a:pt x="2176" y="966"/>
                  </a:lnTo>
                  <a:lnTo>
                    <a:pt x="2198" y="966"/>
                  </a:lnTo>
                  <a:lnTo>
                    <a:pt x="3270" y="966"/>
                  </a:lnTo>
                  <a:lnTo>
                    <a:pt x="3281" y="966"/>
                  </a:lnTo>
                  <a:lnTo>
                    <a:pt x="3503" y="966"/>
                  </a:lnTo>
                  <a:lnTo>
                    <a:pt x="3503" y="2175"/>
                  </a:lnTo>
                  <a:lnTo>
                    <a:pt x="3503" y="2200"/>
                  </a:lnTo>
                  <a:lnTo>
                    <a:pt x="3508" y="2241"/>
                  </a:lnTo>
                  <a:lnTo>
                    <a:pt x="3526" y="2296"/>
                  </a:lnTo>
                  <a:lnTo>
                    <a:pt x="3543" y="2326"/>
                  </a:lnTo>
                  <a:lnTo>
                    <a:pt x="3565" y="2350"/>
                  </a:lnTo>
                  <a:lnTo>
                    <a:pt x="3590" y="2370"/>
                  </a:lnTo>
                  <a:lnTo>
                    <a:pt x="3618" y="2383"/>
                  </a:lnTo>
                  <a:lnTo>
                    <a:pt x="3651" y="2389"/>
                  </a:lnTo>
                  <a:lnTo>
                    <a:pt x="3668" y="2391"/>
                  </a:lnTo>
                  <a:lnTo>
                    <a:pt x="3691" y="2389"/>
                  </a:lnTo>
                  <a:lnTo>
                    <a:pt x="3739" y="2378"/>
                  </a:lnTo>
                  <a:lnTo>
                    <a:pt x="3764" y="2366"/>
                  </a:lnTo>
                  <a:lnTo>
                    <a:pt x="3792" y="2352"/>
                  </a:lnTo>
                  <a:lnTo>
                    <a:pt x="3941" y="2292"/>
                  </a:lnTo>
                  <a:lnTo>
                    <a:pt x="4022" y="2269"/>
                  </a:lnTo>
                  <a:lnTo>
                    <a:pt x="4071" y="2260"/>
                  </a:lnTo>
                  <a:lnTo>
                    <a:pt x="4092" y="2258"/>
                  </a:lnTo>
                  <a:lnTo>
                    <a:pt x="4130" y="2260"/>
                  </a:lnTo>
                  <a:lnTo>
                    <a:pt x="4203" y="2276"/>
                  </a:lnTo>
                  <a:lnTo>
                    <a:pt x="4272" y="2309"/>
                  </a:lnTo>
                  <a:lnTo>
                    <a:pt x="4331" y="2354"/>
                  </a:lnTo>
                  <a:lnTo>
                    <a:pt x="4382" y="2413"/>
                  </a:lnTo>
                  <a:lnTo>
                    <a:pt x="4423" y="2480"/>
                  </a:lnTo>
                  <a:lnTo>
                    <a:pt x="4452" y="2555"/>
                  </a:lnTo>
                  <a:lnTo>
                    <a:pt x="4466" y="2638"/>
                  </a:lnTo>
                  <a:lnTo>
                    <a:pt x="4467" y="2681"/>
                  </a:lnTo>
                  <a:lnTo>
                    <a:pt x="4466" y="2725"/>
                  </a:lnTo>
                  <a:lnTo>
                    <a:pt x="4452" y="2807"/>
                  </a:lnTo>
                  <a:lnTo>
                    <a:pt x="4423" y="2883"/>
                  </a:lnTo>
                  <a:lnTo>
                    <a:pt x="4382" y="2950"/>
                  </a:lnTo>
                  <a:lnTo>
                    <a:pt x="4331" y="3007"/>
                  </a:lnTo>
                  <a:lnTo>
                    <a:pt x="4272" y="3053"/>
                  </a:lnTo>
                  <a:lnTo>
                    <a:pt x="4203" y="3085"/>
                  </a:lnTo>
                  <a:lnTo>
                    <a:pt x="4130" y="3102"/>
                  </a:lnTo>
                  <a:lnTo>
                    <a:pt x="4092" y="3103"/>
                  </a:lnTo>
                  <a:lnTo>
                    <a:pt x="4071" y="3103"/>
                  </a:lnTo>
                  <a:lnTo>
                    <a:pt x="4022" y="3094"/>
                  </a:lnTo>
                  <a:lnTo>
                    <a:pt x="3941" y="3071"/>
                  </a:lnTo>
                  <a:lnTo>
                    <a:pt x="3792" y="3010"/>
                  </a:lnTo>
                  <a:lnTo>
                    <a:pt x="3764" y="2996"/>
                  </a:lnTo>
                  <a:lnTo>
                    <a:pt x="3739" y="2985"/>
                  </a:lnTo>
                  <a:lnTo>
                    <a:pt x="3691" y="2972"/>
                  </a:lnTo>
                  <a:lnTo>
                    <a:pt x="3668" y="2972"/>
                  </a:lnTo>
                  <a:lnTo>
                    <a:pt x="3652" y="2972"/>
                  </a:lnTo>
                  <a:lnTo>
                    <a:pt x="3621" y="2979"/>
                  </a:lnTo>
                  <a:lnTo>
                    <a:pt x="3593" y="2991"/>
                  </a:lnTo>
                  <a:lnTo>
                    <a:pt x="3568" y="3009"/>
                  </a:lnTo>
                  <a:lnTo>
                    <a:pt x="3537" y="3045"/>
                  </a:lnTo>
                  <a:lnTo>
                    <a:pt x="3510" y="3110"/>
                  </a:lnTo>
                  <a:lnTo>
                    <a:pt x="3504" y="3150"/>
                  </a:lnTo>
                  <a:lnTo>
                    <a:pt x="3503" y="3150"/>
                  </a:lnTo>
                  <a:lnTo>
                    <a:pt x="3503" y="3162"/>
                  </a:lnTo>
                  <a:lnTo>
                    <a:pt x="3503" y="3184"/>
                  </a:lnTo>
                  <a:lnTo>
                    <a:pt x="3503" y="4488"/>
                  </a:lnTo>
                  <a:lnTo>
                    <a:pt x="3359" y="4486"/>
                  </a:lnTo>
                  <a:lnTo>
                    <a:pt x="3245" y="4486"/>
                  </a:lnTo>
                  <a:lnTo>
                    <a:pt x="2745" y="4486"/>
                  </a:lnTo>
                  <a:lnTo>
                    <a:pt x="2735" y="4486"/>
                  </a:lnTo>
                  <a:lnTo>
                    <a:pt x="2202" y="4485"/>
                  </a:lnTo>
                  <a:lnTo>
                    <a:pt x="2177" y="4486"/>
                  </a:lnTo>
                  <a:lnTo>
                    <a:pt x="2149" y="4489"/>
                  </a:lnTo>
                  <a:lnTo>
                    <a:pt x="2096" y="4502"/>
                  </a:lnTo>
                  <a:lnTo>
                    <a:pt x="2053" y="4525"/>
                  </a:lnTo>
                  <a:lnTo>
                    <a:pt x="2019" y="4556"/>
                  </a:lnTo>
                  <a:lnTo>
                    <a:pt x="2006" y="4574"/>
                  </a:lnTo>
                  <a:lnTo>
                    <a:pt x="1997" y="4593"/>
                  </a:lnTo>
                  <a:lnTo>
                    <a:pt x="1988" y="4634"/>
                  </a:lnTo>
                  <a:lnTo>
                    <a:pt x="1988" y="4677"/>
                  </a:lnTo>
                  <a:lnTo>
                    <a:pt x="2001" y="4722"/>
                  </a:lnTo>
                  <a:lnTo>
                    <a:pt x="2011" y="4746"/>
                  </a:lnTo>
                  <a:lnTo>
                    <a:pt x="2026" y="4775"/>
                  </a:lnTo>
                  <a:lnTo>
                    <a:pt x="2085" y="4923"/>
                  </a:lnTo>
                  <a:lnTo>
                    <a:pt x="2110" y="5005"/>
                  </a:lnTo>
                  <a:lnTo>
                    <a:pt x="2118" y="5053"/>
                  </a:lnTo>
                  <a:lnTo>
                    <a:pt x="2119" y="5074"/>
                  </a:lnTo>
                  <a:lnTo>
                    <a:pt x="2118" y="5112"/>
                  </a:lnTo>
                  <a:lnTo>
                    <a:pt x="2101" y="5186"/>
                  </a:lnTo>
                  <a:lnTo>
                    <a:pt x="2068" y="5254"/>
                  </a:lnTo>
                  <a:lnTo>
                    <a:pt x="2023" y="5313"/>
                  </a:lnTo>
                  <a:lnTo>
                    <a:pt x="1965" y="5365"/>
                  </a:lnTo>
                  <a:lnTo>
                    <a:pt x="1897" y="5405"/>
                  </a:lnTo>
                  <a:lnTo>
                    <a:pt x="1822" y="5434"/>
                  </a:lnTo>
                  <a:lnTo>
                    <a:pt x="1739" y="5449"/>
                  </a:lnTo>
                  <a:lnTo>
                    <a:pt x="1696" y="5451"/>
                  </a:lnTo>
                  <a:close/>
                </a:path>
              </a:pathLst>
            </a:custGeom>
            <a:grpFill/>
            <a:ln>
              <a:noFill/>
            </a:ln>
            <a:scene3d>
              <a:camera prst="orthographicFront"/>
              <a:lightRig rig="threePt" dir="t"/>
            </a:scene3d>
            <a:sp3d>
              <a:bevelT w="114300" prst="artDeco"/>
            </a:sp3d>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D7B6B0C2-DECB-48DB-A29B-E24DBAA6B50A}"/>
                </a:ext>
              </a:extLst>
            </p:cNvPr>
            <p:cNvSpPr txBox="1"/>
            <p:nvPr/>
          </p:nvSpPr>
          <p:spPr>
            <a:xfrm>
              <a:off x="917582" y="1459604"/>
              <a:ext cx="1026366" cy="1007866"/>
            </a:xfrm>
            <a:prstGeom prst="rect">
              <a:avLst/>
            </a:prstGeom>
            <a:grpFill/>
            <a:scene3d>
              <a:camera prst="orthographicFront"/>
              <a:lightRig rig="threePt" dir="t"/>
            </a:scene3d>
            <a:sp3d>
              <a:bevelT w="114300" prst="artDeco"/>
            </a:sp3d>
          </p:spPr>
          <p:txBody>
            <a:bodyPr wrap="none"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F0EEEF"/>
                  </a:solidFill>
                  <a:effectLst>
                    <a:outerShdw blurRad="38100" dist="38100" dir="2700000" algn="tl">
                      <a:srgbClr val="000000">
                        <a:alpha val="43137"/>
                      </a:srgbClr>
                    </a:outerShdw>
                  </a:effectLst>
                  <a:uLnTx/>
                  <a:uFillTx/>
                  <a:latin typeface="Calibri" panose="020F0502020204030204"/>
                  <a:ea typeface="+mn-ea"/>
                  <a:cs typeface="+mn-cs"/>
                </a:rPr>
                <a:t>04</a:t>
              </a:r>
            </a:p>
          </p:txBody>
        </p:sp>
      </p:grpSp>
      <p:sp>
        <p:nvSpPr>
          <p:cNvPr id="22" name="TextBox 21">
            <a:extLst>
              <a:ext uri="{FF2B5EF4-FFF2-40B4-BE49-F238E27FC236}">
                <a16:creationId xmlns:a16="http://schemas.microsoft.com/office/drawing/2014/main" id="{5580F484-8706-4AD1-85C0-996014B5ED8F}"/>
              </a:ext>
            </a:extLst>
          </p:cNvPr>
          <p:cNvSpPr txBox="1"/>
          <p:nvPr/>
        </p:nvSpPr>
        <p:spPr>
          <a:xfrm>
            <a:off x="2171699" y="4020367"/>
            <a:ext cx="5225644" cy="246221"/>
          </a:xfrm>
          <a:prstGeom prst="rect">
            <a:avLst/>
          </a:prstGeom>
          <a:solidFill>
            <a:schemeClr val="bg1"/>
          </a:solidFill>
          <a:ln w="25400">
            <a:solidFill>
              <a:srgbClr val="7030A0"/>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000" b="1" i="0" u="none" strike="noStrike" kern="1200" cap="none" spc="0" normalizeH="0" baseline="0" noProof="0" dirty="0">
                <a:ln>
                  <a:noFill/>
                </a:ln>
                <a:solidFill>
                  <a:srgbClr val="7030A0"/>
                </a:solidFill>
                <a:effectLst/>
                <a:uLnTx/>
                <a:uFillTx/>
                <a:latin typeface="Verdana" panose="020B0604030504040204" pitchFamily="34" charset="0"/>
                <a:ea typeface="Verdana" panose="020B0604030504040204" pitchFamily="34" charset="0"/>
                <a:cs typeface="Verdana" panose="020B0604030504040204" pitchFamily="34" charset="0"/>
              </a:rPr>
              <a:t>Trend of Customized Fertilizers</a:t>
            </a:r>
          </a:p>
        </p:txBody>
      </p:sp>
      <p:sp>
        <p:nvSpPr>
          <p:cNvPr id="21" name="Slide Number Placeholder 7">
            <a:extLst>
              <a:ext uri="{FF2B5EF4-FFF2-40B4-BE49-F238E27FC236}">
                <a16:creationId xmlns:a16="http://schemas.microsoft.com/office/drawing/2014/main" id="{9A4C3498-E355-48B0-A385-20A51014B4D6}"/>
              </a:ext>
            </a:extLst>
          </p:cNvPr>
          <p:cNvSpPr txBox="1">
            <a:spLocks/>
          </p:cNvSpPr>
          <p:nvPr/>
        </p:nvSpPr>
        <p:spPr>
          <a:xfrm>
            <a:off x="8698597" y="6565538"/>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41</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93715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electronics&#10;&#10;Description automatically generated">
            <a:extLst>
              <a:ext uri="{FF2B5EF4-FFF2-40B4-BE49-F238E27FC236}">
                <a16:creationId xmlns:a16="http://schemas.microsoft.com/office/drawing/2014/main" id="{13E98575-940F-4B38-B4C5-6F4626D70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08" y="701503"/>
            <a:ext cx="9030715" cy="5078052"/>
          </a:xfrm>
          <a:prstGeom prst="rect">
            <a:avLst/>
          </a:prstGeom>
        </p:spPr>
      </p:pic>
      <p:sp>
        <p:nvSpPr>
          <p:cNvPr id="8" name="TextBox 7">
            <a:extLst>
              <a:ext uri="{FF2B5EF4-FFF2-40B4-BE49-F238E27FC236}">
                <a16:creationId xmlns:a16="http://schemas.microsoft.com/office/drawing/2014/main" id="{B9013405-2F7B-4CB5-A0C9-1A2D5D68B35A}"/>
              </a:ext>
            </a:extLst>
          </p:cNvPr>
          <p:cNvSpPr txBox="1"/>
          <p:nvPr/>
        </p:nvSpPr>
        <p:spPr>
          <a:xfrm>
            <a:off x="0" y="5755730"/>
            <a:ext cx="6348995" cy="910699"/>
          </a:xfrm>
          <a:prstGeom prst="rect">
            <a:avLst/>
          </a:prstGeom>
          <a:noFill/>
        </p:spPr>
        <p:txBody>
          <a:bodyPr wrap="square" rtlCol="0">
            <a:spAutoFit/>
          </a:bodyPr>
          <a:lstStyle/>
          <a:p>
            <a:r>
              <a:rPr lang="en-IN" sz="3500" dirty="0">
                <a:solidFill>
                  <a:schemeClr val="tx2">
                    <a:lumMod val="50000"/>
                  </a:schemeClr>
                </a:solidFill>
                <a:latin typeface="Montserrat"/>
                <a:ea typeface="Verdana" panose="020B0604030504040204" pitchFamily="34" charset="0"/>
                <a:cs typeface="Arial" panose="020B0604020202020204" pitchFamily="34" charset="0"/>
              </a:rPr>
              <a:t>Thank you!! </a:t>
            </a:r>
          </a:p>
          <a:p>
            <a:r>
              <a:rPr lang="en-IN" sz="1818" i="1" dirty="0">
                <a:solidFill>
                  <a:schemeClr val="tx2">
                    <a:lumMod val="50000"/>
                  </a:schemeClr>
                </a:solidFill>
                <a:latin typeface="Calibri" panose="020F0502020204030204" pitchFamily="34" charset="0"/>
                <a:ea typeface="Verdana" panose="020B0604030504040204" pitchFamily="34" charset="0"/>
                <a:cs typeface="Arial" panose="020B0604020202020204" pitchFamily="34" charset="0"/>
              </a:rPr>
              <a:t>We look forward to serving your research needs!! </a:t>
            </a:r>
          </a:p>
        </p:txBody>
      </p:sp>
      <p:sp>
        <p:nvSpPr>
          <p:cNvPr id="9" name="Rectangle 8">
            <a:extLst>
              <a:ext uri="{FF2B5EF4-FFF2-40B4-BE49-F238E27FC236}">
                <a16:creationId xmlns:a16="http://schemas.microsoft.com/office/drawing/2014/main" id="{DA12E790-7301-473F-AD18-EB2C41E25F6A}"/>
              </a:ext>
            </a:extLst>
          </p:cNvPr>
          <p:cNvSpPr/>
          <p:nvPr/>
        </p:nvSpPr>
        <p:spPr>
          <a:xfrm>
            <a:off x="5984126" y="770253"/>
            <a:ext cx="2873777" cy="1649430"/>
          </a:xfrm>
          <a:prstGeom prst="rect">
            <a:avLst/>
          </a:prstGeom>
          <a:solidFill>
            <a:srgbClr val="168C8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CF6859E8-114C-42CC-AD29-2E33D7BF706D}"/>
              </a:ext>
            </a:extLst>
          </p:cNvPr>
          <p:cNvSpPr txBox="1"/>
          <p:nvPr/>
        </p:nvSpPr>
        <p:spPr>
          <a:xfrm>
            <a:off x="6212611" y="1097438"/>
            <a:ext cx="2383712" cy="1015663"/>
          </a:xfrm>
          <a:prstGeom prst="rect">
            <a:avLst/>
          </a:prstGeom>
          <a:noFill/>
          <a:ln>
            <a:noFill/>
          </a:ln>
        </p:spPr>
        <p:txBody>
          <a:bodyPr wrap="square" rtlCol="0">
            <a:spAutoFit/>
          </a:bodyPr>
          <a:lstStyle/>
          <a:p>
            <a:pPr algn="ctr">
              <a:defRPr/>
            </a:pPr>
            <a:r>
              <a:rPr lang="en-US" sz="1000" b="1" kern="0" dirty="0">
                <a:solidFill>
                  <a:schemeClr val="bg1"/>
                </a:solidFill>
                <a:latin typeface="Arial" pitchFamily="34" charset="0"/>
                <a:cs typeface="Arial" pitchFamily="34" charset="0"/>
              </a:rPr>
              <a:t>ChemAnalyst– North America</a:t>
            </a:r>
          </a:p>
          <a:p>
            <a:pPr algn="ctr">
              <a:defRPr/>
            </a:pPr>
            <a:r>
              <a:rPr lang="en-US" sz="1000" b="1" kern="0" dirty="0">
                <a:solidFill>
                  <a:schemeClr val="bg1"/>
                </a:solidFill>
                <a:latin typeface="Arial" pitchFamily="34" charset="0"/>
                <a:cs typeface="Arial" pitchFamily="34" charset="0"/>
              </a:rPr>
              <a:t>708 Third Avenue, Manhattan,  </a:t>
            </a:r>
          </a:p>
          <a:p>
            <a:pPr algn="ctr">
              <a:defRPr/>
            </a:pPr>
            <a:r>
              <a:rPr lang="en-US" sz="1000" b="1" kern="0" dirty="0">
                <a:solidFill>
                  <a:schemeClr val="bg1"/>
                </a:solidFill>
                <a:latin typeface="Arial" pitchFamily="34" charset="0"/>
                <a:cs typeface="Arial" pitchFamily="34" charset="0"/>
              </a:rPr>
              <a:t>New York, United States</a:t>
            </a:r>
          </a:p>
          <a:p>
            <a:pPr algn="ctr">
              <a:defRPr/>
            </a:pPr>
            <a:r>
              <a:rPr lang="en-US" sz="1000" b="1" kern="0" dirty="0">
                <a:solidFill>
                  <a:schemeClr val="bg1"/>
                </a:solidFill>
                <a:latin typeface="Arial" pitchFamily="34" charset="0"/>
                <a:cs typeface="Arial" pitchFamily="34" charset="0"/>
              </a:rPr>
              <a:t>Tel: +1- 646- 360- 1656</a:t>
            </a:r>
          </a:p>
          <a:p>
            <a:pPr algn="ctr">
              <a:defRPr/>
            </a:pPr>
            <a:r>
              <a:rPr lang="en-US" sz="1000" b="1" kern="0" dirty="0">
                <a:solidFill>
                  <a:schemeClr val="bg1"/>
                </a:solidFill>
                <a:latin typeface="Arial" pitchFamily="34" charset="0"/>
                <a:cs typeface="Arial" pitchFamily="34" charset="0"/>
              </a:rPr>
              <a:t>Email: sales@chemanalyst.com  www.chemanalyst.com</a:t>
            </a:r>
          </a:p>
        </p:txBody>
      </p:sp>
      <p:sp>
        <p:nvSpPr>
          <p:cNvPr id="11" name="Rectangle 10">
            <a:extLst>
              <a:ext uri="{FF2B5EF4-FFF2-40B4-BE49-F238E27FC236}">
                <a16:creationId xmlns:a16="http://schemas.microsoft.com/office/drawing/2014/main" id="{269D8310-0776-4A58-AD7B-552EB6D70BE4}"/>
              </a:ext>
            </a:extLst>
          </p:cNvPr>
          <p:cNvSpPr/>
          <p:nvPr/>
        </p:nvSpPr>
        <p:spPr>
          <a:xfrm>
            <a:off x="5984002" y="2509035"/>
            <a:ext cx="2840930" cy="1649430"/>
          </a:xfrm>
          <a:prstGeom prst="rect">
            <a:avLst/>
          </a:prstGeom>
          <a:solidFill>
            <a:srgbClr val="168C8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A9466AC6-9EAA-43D2-A656-DF9BC2F32DCF}"/>
              </a:ext>
            </a:extLst>
          </p:cNvPr>
          <p:cNvSpPr txBox="1"/>
          <p:nvPr/>
        </p:nvSpPr>
        <p:spPr>
          <a:xfrm>
            <a:off x="6212611" y="2746868"/>
            <a:ext cx="2588489" cy="1015663"/>
          </a:xfrm>
          <a:prstGeom prst="rect">
            <a:avLst/>
          </a:prstGeom>
          <a:noFill/>
          <a:ln>
            <a:noFill/>
          </a:ln>
        </p:spPr>
        <p:txBody>
          <a:bodyPr wrap="square" rtlCol="0">
            <a:spAutoFit/>
          </a:bodyPr>
          <a:lstStyle/>
          <a:p>
            <a:pPr algn="ctr">
              <a:defRPr/>
            </a:pPr>
            <a:r>
              <a:rPr lang="en-US" sz="1000" b="1" kern="0" dirty="0">
                <a:solidFill>
                  <a:schemeClr val="bg1"/>
                </a:solidFill>
                <a:latin typeface="Arial" pitchFamily="34" charset="0"/>
                <a:cs typeface="Arial" pitchFamily="34" charset="0"/>
              </a:rPr>
              <a:t>ChemAnalyst – Europe</a:t>
            </a:r>
          </a:p>
          <a:p>
            <a:pPr algn="ctr">
              <a:defRPr/>
            </a:pPr>
            <a:r>
              <a:rPr lang="en-US" sz="1000" b="1" kern="0" dirty="0">
                <a:solidFill>
                  <a:schemeClr val="bg1"/>
                </a:solidFill>
                <a:latin typeface="Arial" pitchFamily="34" charset="0"/>
                <a:cs typeface="Arial" pitchFamily="34" charset="0"/>
              </a:rPr>
              <a:t>54, Oldbrook,  Bretton, </a:t>
            </a:r>
          </a:p>
          <a:p>
            <a:pPr algn="ctr">
              <a:defRPr/>
            </a:pPr>
            <a:r>
              <a:rPr lang="en-US" sz="1000" b="1" kern="0" dirty="0">
                <a:solidFill>
                  <a:schemeClr val="bg1"/>
                </a:solidFill>
                <a:latin typeface="Arial" pitchFamily="34" charset="0"/>
                <a:cs typeface="Arial" pitchFamily="34" charset="0"/>
              </a:rPr>
              <a:t>Peterborough, </a:t>
            </a:r>
          </a:p>
          <a:p>
            <a:pPr algn="ctr">
              <a:defRPr/>
            </a:pPr>
            <a:r>
              <a:rPr lang="en-US" sz="1000" b="1" kern="0" dirty="0">
                <a:solidFill>
                  <a:schemeClr val="bg1"/>
                </a:solidFill>
                <a:latin typeface="Arial" pitchFamily="34" charset="0"/>
                <a:cs typeface="Arial" pitchFamily="34" charset="0"/>
              </a:rPr>
              <a:t>United Kingdom</a:t>
            </a:r>
          </a:p>
          <a:p>
            <a:pPr algn="ctr">
              <a:defRPr/>
            </a:pPr>
            <a:r>
              <a:rPr lang="en-US" sz="1000" b="1" kern="0" dirty="0">
                <a:solidFill>
                  <a:schemeClr val="bg1"/>
                </a:solidFill>
                <a:latin typeface="Arial" pitchFamily="34" charset="0"/>
                <a:cs typeface="Arial" pitchFamily="34" charset="0"/>
              </a:rPr>
              <a:t>Email: Email: sales@chemanalyst.com  www.chemanalyst.com</a:t>
            </a:r>
          </a:p>
        </p:txBody>
      </p:sp>
      <p:sp>
        <p:nvSpPr>
          <p:cNvPr id="13" name="Rectangle 12">
            <a:extLst>
              <a:ext uri="{FF2B5EF4-FFF2-40B4-BE49-F238E27FC236}">
                <a16:creationId xmlns:a16="http://schemas.microsoft.com/office/drawing/2014/main" id="{FAF560E8-480C-43B6-B306-402EAB433FE7}"/>
              </a:ext>
            </a:extLst>
          </p:cNvPr>
          <p:cNvSpPr/>
          <p:nvPr/>
        </p:nvSpPr>
        <p:spPr>
          <a:xfrm>
            <a:off x="5984002" y="4204360"/>
            <a:ext cx="2840930" cy="1601859"/>
          </a:xfrm>
          <a:prstGeom prst="rect">
            <a:avLst/>
          </a:prstGeom>
          <a:solidFill>
            <a:srgbClr val="168C8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47BE9CBA-0F72-4341-A98B-DEE3901E2AF2}"/>
              </a:ext>
            </a:extLst>
          </p:cNvPr>
          <p:cNvSpPr txBox="1"/>
          <p:nvPr/>
        </p:nvSpPr>
        <p:spPr>
          <a:xfrm>
            <a:off x="6212611" y="4487267"/>
            <a:ext cx="2348020" cy="1169551"/>
          </a:xfrm>
          <a:prstGeom prst="rect">
            <a:avLst/>
          </a:prstGeom>
          <a:noFill/>
          <a:ln>
            <a:noFill/>
          </a:ln>
        </p:spPr>
        <p:txBody>
          <a:bodyPr wrap="square" rtlCol="0">
            <a:spAutoFit/>
          </a:bodyPr>
          <a:lstStyle/>
          <a:p>
            <a:pPr algn="ctr">
              <a:defRPr/>
            </a:pPr>
            <a:r>
              <a:rPr lang="en-US" sz="1000" b="1" kern="0" dirty="0">
                <a:solidFill>
                  <a:schemeClr val="bg1"/>
                </a:solidFill>
                <a:latin typeface="Arial" pitchFamily="34" charset="0"/>
                <a:cs typeface="Arial" pitchFamily="34" charset="0"/>
              </a:rPr>
              <a:t>ChemAnalyst – Asia-Pacific</a:t>
            </a:r>
          </a:p>
          <a:p>
            <a:pPr algn="ctr">
              <a:defRPr/>
            </a:pPr>
            <a:r>
              <a:rPr lang="en-US" sz="1000" b="1" kern="0" dirty="0">
                <a:solidFill>
                  <a:schemeClr val="bg1"/>
                </a:solidFill>
                <a:latin typeface="Arial" pitchFamily="34" charset="0"/>
                <a:cs typeface="Arial" pitchFamily="34" charset="0"/>
              </a:rPr>
              <a:t>B – 44, Sector – 57, Noida, National Capital Region, U.P. - India</a:t>
            </a:r>
          </a:p>
          <a:p>
            <a:pPr algn="ctr">
              <a:defRPr/>
            </a:pPr>
            <a:r>
              <a:rPr lang="en-US" sz="1000" b="1" kern="0" dirty="0">
                <a:solidFill>
                  <a:schemeClr val="bg1"/>
                </a:solidFill>
                <a:latin typeface="Arial" pitchFamily="34" charset="0"/>
                <a:cs typeface="Arial" pitchFamily="34" charset="0"/>
              </a:rPr>
              <a:t>Tel: +91-120-4523900  </a:t>
            </a:r>
          </a:p>
          <a:p>
            <a:pPr algn="ctr">
              <a:defRPr/>
            </a:pPr>
            <a:r>
              <a:rPr lang="en-US" sz="1000" b="1" kern="0" dirty="0">
                <a:solidFill>
                  <a:schemeClr val="bg1"/>
                </a:solidFill>
                <a:latin typeface="Arial" pitchFamily="34" charset="0"/>
                <a:cs typeface="Arial" pitchFamily="34" charset="0"/>
              </a:rPr>
              <a:t>Email: Email: sales@chemanalyst.com  www.chemanalyst.com</a:t>
            </a:r>
          </a:p>
        </p:txBody>
      </p:sp>
      <p:sp>
        <p:nvSpPr>
          <p:cNvPr id="15" name="Slide Number Placeholder 7">
            <a:extLst>
              <a:ext uri="{FF2B5EF4-FFF2-40B4-BE49-F238E27FC236}">
                <a16:creationId xmlns:a16="http://schemas.microsoft.com/office/drawing/2014/main" id="{C7F751EB-D178-4FAB-94AD-06A0514F8A0E}"/>
              </a:ext>
            </a:extLst>
          </p:cNvPr>
          <p:cNvSpPr txBox="1">
            <a:spLocks/>
          </p:cNvSpPr>
          <p:nvPr/>
        </p:nvSpPr>
        <p:spPr>
          <a:xfrm>
            <a:off x="8698597" y="6565538"/>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42</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9797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3736" y="103631"/>
            <a:ext cx="4398645" cy="466725"/>
          </a:xfrm>
          <a:custGeom>
            <a:avLst/>
            <a:gdLst/>
            <a:ahLst/>
            <a:cxnLst/>
            <a:rect l="l" t="t" r="r" b="b"/>
            <a:pathLst>
              <a:path w="4398645" h="466725">
                <a:moveTo>
                  <a:pt x="4398264" y="0"/>
                </a:moveTo>
                <a:lnTo>
                  <a:pt x="0" y="0"/>
                </a:lnTo>
                <a:lnTo>
                  <a:pt x="0" y="466344"/>
                </a:lnTo>
                <a:lnTo>
                  <a:pt x="4398264" y="466344"/>
                </a:lnTo>
                <a:lnTo>
                  <a:pt x="4398264" y="0"/>
                </a:lnTo>
                <a:close/>
              </a:path>
            </a:pathLst>
          </a:custGeom>
          <a:solidFill>
            <a:srgbClr val="D9D9D9"/>
          </a:solidFill>
        </p:spPr>
        <p:txBody>
          <a:bodyPr wrap="square" lIns="0" tIns="0" rIns="0" bIns="0" rtlCol="0"/>
          <a:lstStyle/>
          <a:p>
            <a:endParaRPr/>
          </a:p>
        </p:txBody>
      </p:sp>
      <p:sp>
        <p:nvSpPr>
          <p:cNvPr id="4" name="object 4"/>
          <p:cNvSpPr txBox="1"/>
          <p:nvPr/>
        </p:nvSpPr>
        <p:spPr>
          <a:xfrm>
            <a:off x="452424" y="198501"/>
            <a:ext cx="1399540" cy="255904"/>
          </a:xfrm>
          <a:prstGeom prst="rect">
            <a:avLst/>
          </a:prstGeom>
        </p:spPr>
        <p:txBody>
          <a:bodyPr vert="horz" wrap="square" lIns="0" tIns="13970" rIns="0" bIns="0" rtlCol="0">
            <a:spAutoFit/>
          </a:bodyPr>
          <a:lstStyle/>
          <a:p>
            <a:pPr marL="12700">
              <a:lnSpc>
                <a:spcPct val="100000"/>
              </a:lnSpc>
              <a:spcBef>
                <a:spcPts val="110"/>
              </a:spcBef>
            </a:pPr>
            <a:r>
              <a:rPr sz="1500" b="1" spc="-120" dirty="0">
                <a:solidFill>
                  <a:srgbClr val="0D0D0D"/>
                </a:solidFill>
                <a:latin typeface="Calibri"/>
                <a:cs typeface="Calibri"/>
              </a:rPr>
              <a:t>T</a:t>
            </a:r>
            <a:r>
              <a:rPr sz="1500" b="1" spc="5" dirty="0">
                <a:solidFill>
                  <a:srgbClr val="0D0D0D"/>
                </a:solidFill>
                <a:latin typeface="Calibri"/>
                <a:cs typeface="Calibri"/>
              </a:rPr>
              <a:t>ab</a:t>
            </a:r>
            <a:r>
              <a:rPr sz="1500" b="1" spc="-15" dirty="0">
                <a:solidFill>
                  <a:srgbClr val="0D0D0D"/>
                </a:solidFill>
                <a:latin typeface="Calibri"/>
                <a:cs typeface="Calibri"/>
              </a:rPr>
              <a:t>l</a:t>
            </a:r>
            <a:r>
              <a:rPr sz="1500" b="1" spc="5" dirty="0">
                <a:solidFill>
                  <a:srgbClr val="0D0D0D"/>
                </a:solidFill>
                <a:latin typeface="Calibri"/>
                <a:cs typeface="Calibri"/>
              </a:rPr>
              <a:t>e</a:t>
            </a:r>
            <a:r>
              <a:rPr sz="1500" b="1" spc="-50" dirty="0">
                <a:solidFill>
                  <a:srgbClr val="0D0D0D"/>
                </a:solidFill>
                <a:latin typeface="Calibri"/>
                <a:cs typeface="Calibri"/>
              </a:rPr>
              <a:t> </a:t>
            </a:r>
            <a:r>
              <a:rPr sz="1500" b="1" spc="5" dirty="0">
                <a:solidFill>
                  <a:srgbClr val="0D0D0D"/>
                </a:solidFill>
                <a:latin typeface="Calibri"/>
                <a:cs typeface="Calibri"/>
              </a:rPr>
              <a:t>of</a:t>
            </a:r>
            <a:r>
              <a:rPr sz="1500" b="1" dirty="0">
                <a:solidFill>
                  <a:srgbClr val="0D0D0D"/>
                </a:solidFill>
                <a:latin typeface="Calibri"/>
                <a:cs typeface="Calibri"/>
              </a:rPr>
              <a:t> </a:t>
            </a:r>
            <a:r>
              <a:rPr sz="1500" b="1" spc="-5" dirty="0">
                <a:solidFill>
                  <a:srgbClr val="0D0D0D"/>
                </a:solidFill>
                <a:latin typeface="Calibri"/>
                <a:cs typeface="Calibri"/>
              </a:rPr>
              <a:t>C</a:t>
            </a:r>
            <a:r>
              <a:rPr sz="1500" b="1" spc="5" dirty="0">
                <a:solidFill>
                  <a:srgbClr val="0D0D0D"/>
                </a:solidFill>
                <a:latin typeface="Calibri"/>
                <a:cs typeface="Calibri"/>
              </a:rPr>
              <a:t>o</a:t>
            </a:r>
            <a:r>
              <a:rPr sz="1500" b="1" spc="-15" dirty="0">
                <a:solidFill>
                  <a:srgbClr val="0D0D0D"/>
                </a:solidFill>
                <a:latin typeface="Calibri"/>
                <a:cs typeface="Calibri"/>
              </a:rPr>
              <a:t>n</a:t>
            </a:r>
            <a:r>
              <a:rPr sz="1500" b="1" spc="-25" dirty="0">
                <a:solidFill>
                  <a:srgbClr val="0D0D0D"/>
                </a:solidFill>
                <a:latin typeface="Calibri"/>
                <a:cs typeface="Calibri"/>
              </a:rPr>
              <a:t>t</a:t>
            </a:r>
            <a:r>
              <a:rPr sz="1500" b="1" spc="10" dirty="0">
                <a:solidFill>
                  <a:srgbClr val="0D0D0D"/>
                </a:solidFill>
                <a:latin typeface="Calibri"/>
                <a:cs typeface="Calibri"/>
              </a:rPr>
              <a:t>e</a:t>
            </a:r>
            <a:r>
              <a:rPr sz="1500" b="1" spc="-15" dirty="0">
                <a:solidFill>
                  <a:srgbClr val="0D0D0D"/>
                </a:solidFill>
                <a:latin typeface="Calibri"/>
                <a:cs typeface="Calibri"/>
              </a:rPr>
              <a:t>n</a:t>
            </a:r>
            <a:r>
              <a:rPr sz="1500" b="1" dirty="0">
                <a:solidFill>
                  <a:srgbClr val="0D0D0D"/>
                </a:solidFill>
                <a:latin typeface="Calibri"/>
                <a:cs typeface="Calibri"/>
              </a:rPr>
              <a:t>ts</a:t>
            </a:r>
            <a:endParaRPr sz="1500">
              <a:latin typeface="Calibri"/>
              <a:cs typeface="Calibri"/>
            </a:endParaRPr>
          </a:p>
        </p:txBody>
      </p:sp>
      <p:graphicFrame>
        <p:nvGraphicFramePr>
          <p:cNvPr id="5" name="object 5"/>
          <p:cNvGraphicFramePr>
            <a:graphicFrameLocks noGrp="1"/>
          </p:cNvGraphicFramePr>
          <p:nvPr>
            <p:extLst>
              <p:ext uri="{D42A27DB-BD31-4B8C-83A1-F6EECF244321}">
                <p14:modId xmlns:p14="http://schemas.microsoft.com/office/powerpoint/2010/main" val="2476191042"/>
              </p:ext>
            </p:extLst>
          </p:nvPr>
        </p:nvGraphicFramePr>
        <p:xfrm>
          <a:off x="174241" y="533400"/>
          <a:ext cx="8675625" cy="2398395"/>
        </p:xfrm>
        <a:graphic>
          <a:graphicData uri="http://schemas.openxmlformats.org/drawingml/2006/table">
            <a:tbl>
              <a:tblPr firstRow="1" bandRow="1">
                <a:tableStyleId>{2D5ABB26-0587-4C30-8999-92F81FD0307C}</a:tableStyleId>
              </a:tblPr>
              <a:tblGrid>
                <a:gridCol w="468689">
                  <a:extLst>
                    <a:ext uri="{9D8B030D-6E8A-4147-A177-3AD203B41FA5}">
                      <a16:colId xmlns:a16="http://schemas.microsoft.com/office/drawing/2014/main" val="20000"/>
                    </a:ext>
                  </a:extLst>
                </a:gridCol>
                <a:gridCol w="393327">
                  <a:extLst>
                    <a:ext uri="{9D8B030D-6E8A-4147-A177-3AD203B41FA5}">
                      <a16:colId xmlns:a16="http://schemas.microsoft.com/office/drawing/2014/main" val="20001"/>
                    </a:ext>
                  </a:extLst>
                </a:gridCol>
                <a:gridCol w="556307">
                  <a:extLst>
                    <a:ext uri="{9D8B030D-6E8A-4147-A177-3AD203B41FA5}">
                      <a16:colId xmlns:a16="http://schemas.microsoft.com/office/drawing/2014/main" val="20002"/>
                    </a:ext>
                  </a:extLst>
                </a:gridCol>
                <a:gridCol w="556307">
                  <a:extLst>
                    <a:ext uri="{9D8B030D-6E8A-4147-A177-3AD203B41FA5}">
                      <a16:colId xmlns:a16="http://schemas.microsoft.com/office/drawing/2014/main" val="3759210767"/>
                    </a:ext>
                  </a:extLst>
                </a:gridCol>
                <a:gridCol w="556307">
                  <a:extLst>
                    <a:ext uri="{9D8B030D-6E8A-4147-A177-3AD203B41FA5}">
                      <a16:colId xmlns:a16="http://schemas.microsoft.com/office/drawing/2014/main" val="2853582853"/>
                    </a:ext>
                  </a:extLst>
                </a:gridCol>
                <a:gridCol w="556307">
                  <a:extLst>
                    <a:ext uri="{9D8B030D-6E8A-4147-A177-3AD203B41FA5}">
                      <a16:colId xmlns:a16="http://schemas.microsoft.com/office/drawing/2014/main" val="3572692613"/>
                    </a:ext>
                  </a:extLst>
                </a:gridCol>
                <a:gridCol w="5588381">
                  <a:extLst>
                    <a:ext uri="{9D8B030D-6E8A-4147-A177-3AD203B41FA5}">
                      <a16:colId xmlns:a16="http://schemas.microsoft.com/office/drawing/2014/main" val="20003"/>
                    </a:ext>
                  </a:extLst>
                </a:gridCol>
              </a:tblGrid>
              <a:tr h="164370">
                <a:tc>
                  <a:txBody>
                    <a:bodyPr/>
                    <a:lstStyle/>
                    <a:p>
                      <a:pPr marL="113030">
                        <a:lnSpc>
                          <a:spcPct val="100000"/>
                        </a:lnSpc>
                        <a:spcBef>
                          <a:spcPts val="345"/>
                        </a:spcBef>
                      </a:pPr>
                      <a:r>
                        <a:rPr sz="1000" b="1" dirty="0">
                          <a:solidFill>
                            <a:srgbClr val="FFFFFF"/>
                          </a:solidFill>
                          <a:latin typeface="Verdana"/>
                          <a:cs typeface="Verdana"/>
                        </a:rPr>
                        <a:t>S.</a:t>
                      </a:r>
                      <a:r>
                        <a:rPr sz="1000" b="1" spc="-55" dirty="0">
                          <a:solidFill>
                            <a:srgbClr val="FFFFFF"/>
                          </a:solidFill>
                          <a:latin typeface="Verdana"/>
                          <a:cs typeface="Verdana"/>
                        </a:rPr>
                        <a:t> </a:t>
                      </a:r>
                      <a:r>
                        <a:rPr sz="1000" b="1" spc="5" dirty="0">
                          <a:solidFill>
                            <a:srgbClr val="FFFFFF"/>
                          </a:solidFill>
                          <a:latin typeface="Verdana"/>
                          <a:cs typeface="Verdana"/>
                        </a:rPr>
                        <a:t>No.</a:t>
                      </a:r>
                      <a:endParaRPr sz="1000" dirty="0">
                        <a:latin typeface="Verdana"/>
                        <a:cs typeface="Verdana"/>
                      </a:endParaRPr>
                    </a:p>
                  </a:txBody>
                  <a:tcPr marL="0" marR="0" marT="43815"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solidFill>
                      <a:srgbClr val="A9D18E"/>
                    </a:solidFill>
                  </a:tcPr>
                </a:tc>
                <a:tc>
                  <a:txBody>
                    <a:bodyPr/>
                    <a:lstStyle/>
                    <a:p>
                      <a:pPr>
                        <a:lnSpc>
                          <a:spcPct val="100000"/>
                        </a:lnSpc>
                      </a:pPr>
                      <a:endParaRPr sz="100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T w="12700">
                      <a:solidFill>
                        <a:srgbClr val="FFFFFF"/>
                      </a:solidFill>
                      <a:prstDash val="solid"/>
                    </a:lnT>
                    <a:solidFill>
                      <a:srgbClr val="A9D18E"/>
                    </a:solidFill>
                  </a:tcPr>
                </a:tc>
                <a:tc>
                  <a:txBody>
                    <a:bodyPr/>
                    <a:lstStyle/>
                    <a:p>
                      <a:pPr>
                        <a:lnSpc>
                          <a:spcPct val="100000"/>
                        </a:lnSpc>
                      </a:pPr>
                      <a:endParaRPr sz="1000" dirty="0">
                        <a:latin typeface="Times New Roman"/>
                        <a:cs typeface="Times New Roman"/>
                      </a:endParaRPr>
                    </a:p>
                  </a:txBody>
                  <a:tcPr marL="0" marR="0" marT="0" marB="0">
                    <a:lnT w="12700">
                      <a:solidFill>
                        <a:srgbClr val="FFFFFF"/>
                      </a:solidFill>
                      <a:prstDash val="solid"/>
                    </a:lnT>
                    <a:solidFill>
                      <a:srgbClr val="A9D18E"/>
                    </a:solidFill>
                  </a:tcPr>
                </a:tc>
                <a:tc>
                  <a:txBody>
                    <a:bodyPr/>
                    <a:lstStyle/>
                    <a:p>
                      <a:pPr>
                        <a:lnSpc>
                          <a:spcPct val="100000"/>
                        </a:lnSpc>
                      </a:pPr>
                      <a:endParaRPr sz="1000" dirty="0">
                        <a:latin typeface="Times New Roman"/>
                        <a:cs typeface="Times New Roman"/>
                      </a:endParaRPr>
                    </a:p>
                  </a:txBody>
                  <a:tcPr marL="0" marR="0" marT="0" marB="0">
                    <a:lnT w="12700">
                      <a:solidFill>
                        <a:srgbClr val="FFFFFF"/>
                      </a:solidFill>
                      <a:prstDash val="solid"/>
                    </a:lnT>
                    <a:solidFill>
                      <a:srgbClr val="A9D18E"/>
                    </a:solidFill>
                  </a:tcPr>
                </a:tc>
                <a:tc>
                  <a:txBody>
                    <a:bodyPr/>
                    <a:lstStyle/>
                    <a:p>
                      <a:pPr>
                        <a:lnSpc>
                          <a:spcPct val="100000"/>
                        </a:lnSpc>
                      </a:pPr>
                      <a:endParaRPr sz="1000" dirty="0">
                        <a:latin typeface="Times New Roman"/>
                        <a:cs typeface="Times New Roman"/>
                      </a:endParaRPr>
                    </a:p>
                  </a:txBody>
                  <a:tcPr marL="0" marR="0" marT="0" marB="0">
                    <a:lnT w="12700">
                      <a:solidFill>
                        <a:srgbClr val="FFFFFF"/>
                      </a:solidFill>
                      <a:prstDash val="solid"/>
                    </a:lnT>
                    <a:solidFill>
                      <a:srgbClr val="A9D18E"/>
                    </a:solidFill>
                  </a:tcPr>
                </a:tc>
                <a:tc>
                  <a:txBody>
                    <a:bodyPr/>
                    <a:lstStyle/>
                    <a:p>
                      <a:pPr>
                        <a:lnSpc>
                          <a:spcPct val="100000"/>
                        </a:lnSpc>
                      </a:pPr>
                      <a:endParaRPr sz="1000" dirty="0">
                        <a:latin typeface="Times New Roman"/>
                        <a:cs typeface="Times New Roman"/>
                      </a:endParaRPr>
                    </a:p>
                  </a:txBody>
                  <a:tcPr marL="0" marR="0" marT="0" marB="0">
                    <a:lnT w="12700">
                      <a:solidFill>
                        <a:srgbClr val="FFFFFF"/>
                      </a:solidFill>
                      <a:prstDash val="solid"/>
                    </a:lnT>
                    <a:solidFill>
                      <a:srgbClr val="A9D18E"/>
                    </a:solidFill>
                  </a:tcPr>
                </a:tc>
                <a:tc>
                  <a:txBody>
                    <a:bodyPr/>
                    <a:lstStyle/>
                    <a:p>
                      <a:pPr marR="1031240" algn="ctr">
                        <a:lnSpc>
                          <a:spcPct val="100000"/>
                        </a:lnSpc>
                        <a:spcBef>
                          <a:spcPts val="345"/>
                        </a:spcBef>
                      </a:pPr>
                      <a:r>
                        <a:rPr sz="1000" b="1" dirty="0">
                          <a:solidFill>
                            <a:srgbClr val="FFFFFF"/>
                          </a:solidFill>
                          <a:latin typeface="Verdana"/>
                          <a:cs typeface="Verdana"/>
                        </a:rPr>
                        <a:t>Contents</a:t>
                      </a:r>
                      <a:endParaRPr sz="1000" dirty="0">
                        <a:latin typeface="Verdana"/>
                        <a:cs typeface="Verdana"/>
                      </a:endParaRPr>
                    </a:p>
                  </a:txBody>
                  <a:tcPr marL="0" marR="0" marT="43815" marB="0">
                    <a:lnR w="12700">
                      <a:solidFill>
                        <a:srgbClr val="FFFFFF"/>
                      </a:solidFill>
                      <a:prstDash val="solid"/>
                    </a:lnR>
                    <a:lnT w="12700">
                      <a:solidFill>
                        <a:srgbClr val="FFFFFF"/>
                      </a:solidFill>
                      <a:prstDash val="solid"/>
                    </a:lnT>
                    <a:solidFill>
                      <a:srgbClr val="A9D18E"/>
                    </a:solidFill>
                  </a:tcPr>
                </a:tc>
                <a:extLst>
                  <a:ext uri="{0D108BD9-81ED-4DB2-BD59-A6C34878D82A}">
                    <a16:rowId xmlns:a16="http://schemas.microsoft.com/office/drawing/2014/main" val="10001"/>
                  </a:ext>
                </a:extLst>
              </a:tr>
              <a:tr h="2042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kern="1200" dirty="0">
                          <a:solidFill>
                            <a:schemeClr val="tx1"/>
                          </a:solidFill>
                          <a:latin typeface="Verdana" panose="020B0604030504040204" pitchFamily="34" charset="0"/>
                          <a:ea typeface="Verdana" panose="020B0604030504040204" pitchFamily="34" charset="0"/>
                          <a:cs typeface="Verdana" panose="020B0604030504040204" pitchFamily="34" charset="0"/>
                        </a:rPr>
                        <a:t>  17.</a:t>
                      </a:r>
                    </a:p>
                  </a:txBody>
                  <a:tcPr anchor="b"/>
                </a:tc>
                <a:tc gridSpan="6">
                  <a:txBody>
                    <a:bodyPr/>
                    <a:lstStyle/>
                    <a:p>
                      <a:pPr algn="just" fontAlgn="ctr"/>
                      <a:r>
                        <a:rPr lang="en-US" sz="1000" b="1" i="0" u="none" strike="noStrike" spc="15" dirty="0">
                          <a:solidFill>
                            <a:schemeClr val="tx1"/>
                          </a:solidFill>
                          <a:effectLst/>
                          <a:latin typeface="Verdana" panose="020B0604030504040204" pitchFamily="34" charset="0"/>
                          <a:ea typeface="Verdana" panose="020B0604030504040204" pitchFamily="34" charset="0"/>
                        </a:rPr>
                        <a:t>Competitive Landscape</a:t>
                      </a:r>
                      <a:endParaRPr lang="en-IN" sz="1000" b="1" i="0" u="none" strike="noStrike" dirty="0">
                        <a:solidFill>
                          <a:schemeClr val="tx1"/>
                        </a:solidFill>
                        <a:effectLst/>
                        <a:latin typeface="Verdana" panose="020B0604030504040204" pitchFamily="34" charset="0"/>
                        <a:ea typeface="Verdana" panose="020B0604030504040204" pitchFamily="34" charset="0"/>
                      </a:endParaRPr>
                    </a:p>
                  </a:txBody>
                  <a:tcPr anchor="b"/>
                </a:tc>
                <a:tc hMerge="1">
                  <a:txBody>
                    <a:bodyPr/>
                    <a:lstStyle/>
                    <a:p>
                      <a:pPr algn="just" fontAlgn="ctr"/>
                      <a:r>
                        <a:rPr lang="en-US" sz="1000" b="1" i="0" u="none" strike="noStrike" spc="15" dirty="0">
                          <a:solidFill>
                            <a:schemeClr val="tx1"/>
                          </a:solidFill>
                          <a:effectLst/>
                          <a:latin typeface="Verdana" panose="020B0604030504040204" pitchFamily="34" charset="0"/>
                          <a:ea typeface="Verdana" panose="020B0604030504040204" pitchFamily="34" charset="0"/>
                          <a:cs typeface="Verdana" panose="020B0604030504040204" pitchFamily="34" charset="0"/>
                        </a:rPr>
                        <a:t>North India Phthalic Anhydride Demand Outlook, 2015-2035, By Value &amp; Volume</a:t>
                      </a:r>
                      <a:endParaRPr lang="en-IN" sz="1000" b="1"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186166911"/>
                  </a:ext>
                </a:extLst>
              </a:tr>
              <a:tr h="314325">
                <a:tc>
                  <a:txBody>
                    <a:bodyPr/>
                    <a:lstStyle/>
                    <a:p>
                      <a:pPr>
                        <a:lnSpc>
                          <a:spcPct val="100000"/>
                        </a:lnSpc>
                      </a:pPr>
                      <a:endParaRPr sz="1000" dirty="0">
                        <a:latin typeface="Verdana" panose="020B0604030504040204" pitchFamily="34" charset="0"/>
                        <a:ea typeface="Verdana" panose="020B0604030504040204" pitchFamily="34" charset="0"/>
                        <a:cs typeface="Times New Roman"/>
                      </a:endParaRPr>
                    </a:p>
                  </a:txBody>
                  <a:tcPr marL="0" marR="0" marT="0" marB="0" anchor="b"/>
                </a:tc>
                <a:tc>
                  <a:txBody>
                    <a:bodyPr/>
                    <a:lstStyle/>
                    <a:p>
                      <a:pPr marL="0" algn="ctr" defTabSz="914400" rtl="0" eaLnBrk="1" fontAlgn="ctr" latinLnBrk="0" hangingPunct="1"/>
                      <a:r>
                        <a:rPr lang="en-IN"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17.1.</a:t>
                      </a:r>
                    </a:p>
                  </a:txBody>
                  <a:tcPr marL="9525" marR="9525" marT="9525" marB="0" anchor="b"/>
                </a:tc>
                <a:tc gridSpan="5">
                  <a:txBody>
                    <a:bodyPr/>
                    <a:lstStyle/>
                    <a:p>
                      <a:r>
                        <a:rPr lang="en-US" sz="1000" b="0" i="0" u="none" strike="noStrike" spc="15" dirty="0">
                          <a:solidFill>
                            <a:schemeClr val="tx1"/>
                          </a:solidFill>
                          <a:effectLst/>
                          <a:latin typeface="Verdana" panose="020B0604030504040204" pitchFamily="34" charset="0"/>
                          <a:ea typeface="Verdana" panose="020B0604030504040204" pitchFamily="34" charset="0"/>
                          <a:cs typeface="Verdana" panose="020B0604030504040204" pitchFamily="34" charset="0"/>
                        </a:rPr>
                        <a:t>Global Market Share Analysis by Leading Companies (Upto 10)</a:t>
                      </a:r>
                      <a:endParaRPr lang="en-IN" sz="1000" dirty="0">
                        <a:solidFill>
                          <a:schemeClr val="tx1"/>
                        </a:solidFill>
                        <a:latin typeface="Verdana" panose="020B0604030504040204" pitchFamily="34" charset="0"/>
                        <a:ea typeface="Verdana" panose="020B0604030504040204" pitchFamily="34" charset="0"/>
                      </a:endParaRPr>
                    </a:p>
                  </a:txBody>
                  <a:tcPr marL="9525" marR="9525" marT="9525" marB="0" anchor="b"/>
                </a:tc>
                <a:tc hMerge="1">
                  <a:txBody>
                    <a:bodyPr/>
                    <a:lstStyle/>
                    <a:p>
                      <a:pPr marL="99060">
                        <a:lnSpc>
                          <a:spcPct val="100000"/>
                        </a:lnSpc>
                        <a:spcBef>
                          <a:spcPts val="360"/>
                        </a:spcBef>
                      </a:pPr>
                      <a:endParaRPr sz="1000" dirty="0">
                        <a:latin typeface="Verdana"/>
                        <a:cs typeface="Verdana"/>
                      </a:endParaRPr>
                    </a:p>
                  </a:txBody>
                  <a:tcPr marL="0" marR="0" marB="0"/>
                </a:tc>
                <a:tc hMerge="1">
                  <a:txBody>
                    <a:bodyPr/>
                    <a:lstStyle/>
                    <a:p>
                      <a:pPr marL="111125" marR="565150" lvl="0" indent="0" defTabSz="914400" eaLnBrk="1" fontAlgn="auto" latinLnBrk="0" hangingPunct="1">
                        <a:lnSpc>
                          <a:spcPct val="100000"/>
                        </a:lnSpc>
                        <a:spcBef>
                          <a:spcPts val="360"/>
                        </a:spcBef>
                        <a:spcAft>
                          <a:spcPts val="0"/>
                        </a:spcAft>
                        <a:buClrTx/>
                        <a:buSzTx/>
                        <a:buFontTx/>
                        <a:buNone/>
                        <a:tabLst/>
                        <a:defRPr/>
                      </a:pPr>
                      <a:endParaRPr kumimoji="0" lang="en-US" sz="900" b="0" i="0" u="none" strike="noStrike" kern="0" cap="none" spc="0" normalizeH="0" baseline="0" noProof="0" dirty="0">
                        <a:ln>
                          <a:noFill/>
                        </a:ln>
                        <a:solidFill>
                          <a:prstClr val="black"/>
                        </a:solidFill>
                        <a:effectLst/>
                        <a:uLnTx/>
                        <a:uFillTx/>
                        <a:latin typeface="Verdana"/>
                        <a:ea typeface="+mn-ea"/>
                        <a:cs typeface="Verdana"/>
                      </a:endParaRPr>
                    </a:p>
                  </a:txBody>
                  <a:tcPr marL="0" marR="0" marB="0"/>
                </a:tc>
                <a:tc hMerge="1">
                  <a:txBody>
                    <a:bodyPr/>
                    <a:lstStyle/>
                    <a:p>
                      <a:endParaRPr lang="en-IN"/>
                    </a:p>
                  </a:txBody>
                  <a:tcPr/>
                </a:tc>
                <a:tc hMerge="1">
                  <a:txBody>
                    <a:bodyPr/>
                    <a:lstStyle/>
                    <a:p>
                      <a:pPr marL="0" algn="ctr" defTabSz="914400" rtl="0" eaLnBrk="1" fontAlgn="ctr" latinLnBrk="0" hangingPunct="1"/>
                      <a:endParaRPr lang="en-IN"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tc>
                <a:extLst>
                  <a:ext uri="{0D108BD9-81ED-4DB2-BD59-A6C34878D82A}">
                    <a16:rowId xmlns:a16="http://schemas.microsoft.com/office/drawing/2014/main" val="2292231993"/>
                  </a:ext>
                </a:extLst>
              </a:tr>
              <a:tr h="314325">
                <a:tc>
                  <a:txBody>
                    <a:bodyPr/>
                    <a:lstStyle/>
                    <a:p>
                      <a:pPr>
                        <a:lnSpc>
                          <a:spcPct val="100000"/>
                        </a:lnSpc>
                      </a:pPr>
                      <a:endParaRPr sz="1000" dirty="0">
                        <a:latin typeface="Verdana" panose="020B0604030504040204" pitchFamily="34" charset="0"/>
                        <a:ea typeface="Verdana" panose="020B0604030504040204" pitchFamily="34" charset="0"/>
                        <a:cs typeface="Times New Roman"/>
                      </a:endParaRPr>
                    </a:p>
                  </a:txBody>
                  <a:tcPr marL="0" marR="0" marT="0" marB="0" anchor="b"/>
                </a:tc>
                <a:tc>
                  <a:txBody>
                    <a:bodyPr/>
                    <a:lstStyle/>
                    <a:p>
                      <a:pPr marL="0" algn="ctr" defTabSz="914400" rtl="0" eaLnBrk="1" fontAlgn="ctr" latinLnBrk="0" hangingPunct="1"/>
                      <a:r>
                        <a:rPr lang="en-IN"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17.2.</a:t>
                      </a:r>
                    </a:p>
                  </a:txBody>
                  <a:tcPr marL="9525" marR="9525" marT="9525" marB="0" anchor="b"/>
                </a:tc>
                <a:tc gridSpan="5">
                  <a:txBody>
                    <a:bodyPr/>
                    <a:lstStyle/>
                    <a:p>
                      <a:r>
                        <a:rPr lang="en-US" sz="1000" b="0" i="0" u="none" strike="noStrike" spc="15" dirty="0">
                          <a:solidFill>
                            <a:schemeClr val="tx1"/>
                          </a:solidFill>
                          <a:effectLst/>
                          <a:latin typeface="Verdana" panose="020B0604030504040204" pitchFamily="34" charset="0"/>
                          <a:ea typeface="Verdana" panose="020B0604030504040204" pitchFamily="34" charset="0"/>
                        </a:rPr>
                        <a:t>India Market Share Analysis by Leading Companies (Upto 6)</a:t>
                      </a:r>
                      <a:endParaRPr lang="en-IN" sz="1000" dirty="0">
                        <a:solidFill>
                          <a:schemeClr val="tx1"/>
                        </a:solidFill>
                        <a:latin typeface="Verdana" panose="020B0604030504040204" pitchFamily="34" charset="0"/>
                        <a:ea typeface="Verdana" panose="020B0604030504040204" pitchFamily="34" charset="0"/>
                      </a:endParaRPr>
                    </a:p>
                  </a:txBody>
                  <a:tcPr marL="9525" marR="9525" marT="9525" marB="0" anchor="b"/>
                </a:tc>
                <a:tc hMerge="1">
                  <a:txBody>
                    <a:bodyPr/>
                    <a:lstStyle/>
                    <a:p>
                      <a:pPr marL="99060">
                        <a:lnSpc>
                          <a:spcPct val="100000"/>
                        </a:lnSpc>
                        <a:spcBef>
                          <a:spcPts val="360"/>
                        </a:spcBef>
                      </a:pPr>
                      <a:endParaRPr sz="1000" dirty="0">
                        <a:latin typeface="Verdana"/>
                        <a:cs typeface="Verdana"/>
                      </a:endParaRPr>
                    </a:p>
                  </a:txBody>
                  <a:tcPr marL="0" marR="0" marB="0"/>
                </a:tc>
                <a:tc hMerge="1">
                  <a:txBody>
                    <a:bodyPr/>
                    <a:lstStyle/>
                    <a:p>
                      <a:pPr marL="111125" marR="565150" lvl="0" indent="0" defTabSz="914400" eaLnBrk="1" fontAlgn="auto" latinLnBrk="0" hangingPunct="1">
                        <a:lnSpc>
                          <a:spcPct val="100000"/>
                        </a:lnSpc>
                        <a:spcBef>
                          <a:spcPts val="360"/>
                        </a:spcBef>
                        <a:spcAft>
                          <a:spcPts val="0"/>
                        </a:spcAft>
                        <a:buClrTx/>
                        <a:buSzTx/>
                        <a:buFontTx/>
                        <a:buNone/>
                        <a:tabLst/>
                        <a:defRPr/>
                      </a:pPr>
                      <a:endParaRPr kumimoji="0" lang="en-US" sz="900" b="0" i="0" u="none" strike="noStrike" kern="0" cap="none" spc="0" normalizeH="0" baseline="0" noProof="0" dirty="0">
                        <a:ln>
                          <a:noFill/>
                        </a:ln>
                        <a:solidFill>
                          <a:prstClr val="black"/>
                        </a:solidFill>
                        <a:effectLst/>
                        <a:uLnTx/>
                        <a:uFillTx/>
                        <a:latin typeface="Verdana"/>
                        <a:ea typeface="+mn-ea"/>
                        <a:cs typeface="Verdana"/>
                      </a:endParaRPr>
                    </a:p>
                  </a:txBody>
                  <a:tcPr marL="0" marR="0" marB="0"/>
                </a:tc>
                <a:tc hMerge="1">
                  <a:txBody>
                    <a:bodyPr/>
                    <a:lstStyle/>
                    <a:p>
                      <a:endParaRPr lang="en-IN"/>
                    </a:p>
                  </a:txBody>
                  <a:tcPr/>
                </a:tc>
                <a:tc hMerge="1">
                  <a:txBody>
                    <a:bodyPr/>
                    <a:lstStyle/>
                    <a:p>
                      <a:pPr marL="0" algn="ctr" defTabSz="914400" rtl="0" eaLnBrk="1" fontAlgn="ctr" latinLnBrk="0" hangingPunct="1"/>
                      <a:endParaRPr lang="en-IN"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b"/>
                </a:tc>
                <a:extLst>
                  <a:ext uri="{0D108BD9-81ED-4DB2-BD59-A6C34878D82A}">
                    <a16:rowId xmlns:a16="http://schemas.microsoft.com/office/drawing/2014/main" val="2099825469"/>
                  </a:ext>
                </a:extLst>
              </a:tr>
              <a:tr h="314325">
                <a:tc>
                  <a:txBody>
                    <a:bodyPr/>
                    <a:lstStyle/>
                    <a:p>
                      <a:pPr>
                        <a:lnSpc>
                          <a:spcPct val="100000"/>
                        </a:lnSpc>
                      </a:pPr>
                      <a:endParaRPr sz="1000" dirty="0">
                        <a:latin typeface="Verdana" panose="020B0604030504040204" pitchFamily="34" charset="0"/>
                        <a:ea typeface="Verdana" panose="020B0604030504040204" pitchFamily="34" charset="0"/>
                        <a:cs typeface="Times New Roman"/>
                      </a:endParaRPr>
                    </a:p>
                  </a:txBody>
                  <a:tcPr marL="0" marR="0" marT="0" marB="0" anchor="b"/>
                </a:tc>
                <a:tc>
                  <a:txBody>
                    <a:bodyPr/>
                    <a:lstStyle/>
                    <a:p>
                      <a:pPr algn="ctr"/>
                      <a:r>
                        <a:rPr lang="en-US" sz="1000" dirty="0">
                          <a:solidFill>
                            <a:schemeClr val="tx1"/>
                          </a:solidFill>
                          <a:latin typeface="Verdana" panose="020B0604030504040204" pitchFamily="34" charset="0"/>
                          <a:ea typeface="Verdana" panose="020B0604030504040204" pitchFamily="34" charset="0"/>
                        </a:rPr>
                        <a:t>17.3</a:t>
                      </a:r>
                      <a:endParaRPr lang="en-IN" sz="1000" dirty="0">
                        <a:solidFill>
                          <a:schemeClr val="tx1"/>
                        </a:solidFill>
                        <a:latin typeface="Verdana" panose="020B0604030504040204" pitchFamily="34" charset="0"/>
                        <a:ea typeface="Verdana" panose="020B0604030504040204" pitchFamily="34" charset="0"/>
                      </a:endParaRPr>
                    </a:p>
                  </a:txBody>
                  <a:tcPr marL="9525" marR="9525" marT="9525" marB="0" anchor="b"/>
                </a:tc>
                <a:tc gridSpan="5">
                  <a:txBody>
                    <a:bodyPr/>
                    <a:lstStyle/>
                    <a:p>
                      <a:r>
                        <a:rPr lang="en-US" sz="1000" dirty="0">
                          <a:latin typeface="Verdana" panose="020B0604030504040204" pitchFamily="34" charset="0"/>
                          <a:ea typeface="Verdana" panose="020B0604030504040204" pitchFamily="34" charset="0"/>
                        </a:rPr>
                        <a:t>Global Company Production Capacity and Products Offered</a:t>
                      </a:r>
                      <a:endParaRPr lang="en-IN" sz="1000" dirty="0">
                        <a:latin typeface="Verdana" panose="020B0604030504040204" pitchFamily="34" charset="0"/>
                        <a:ea typeface="Verdana" panose="020B0604030504040204" pitchFamily="34" charset="0"/>
                      </a:endParaRPr>
                    </a:p>
                  </a:txBody>
                  <a:tcPr marL="9525" marR="9525" marT="9525" marB="0" anchor="b"/>
                </a:tc>
                <a:tc hMerge="1">
                  <a:txBody>
                    <a:bodyPr/>
                    <a:lstStyle/>
                    <a:p>
                      <a:endParaRPr lang="en-IN"/>
                    </a:p>
                  </a:txBody>
                  <a:tcPr/>
                </a:tc>
                <a:tc hMerge="1">
                  <a:txBody>
                    <a:bodyPr/>
                    <a:lstStyle/>
                    <a:p>
                      <a:endParaRPr lang="en-IN"/>
                    </a:p>
                  </a:txBody>
                  <a:tcPr/>
                </a:tc>
                <a:tc hMerge="1">
                  <a:txBody>
                    <a:bodyPr/>
                    <a:lstStyle/>
                    <a:p>
                      <a:endParaRPr lang="en-IN" sz="1000" dirty="0">
                        <a:solidFill>
                          <a:schemeClr val="tx1"/>
                        </a:solidFill>
                        <a:latin typeface="Verdana" panose="020B0604030504040204" pitchFamily="34" charset="0"/>
                        <a:ea typeface="Verdana" panose="020B0604030504040204" pitchFamily="34" charset="0"/>
                      </a:endParaRPr>
                    </a:p>
                  </a:txBody>
                  <a:tcPr marL="9525" marR="9525" marT="9525" marB="0" anchor="ctr"/>
                </a:tc>
                <a:tc hMerge="1">
                  <a:txBody>
                    <a:bodyPr/>
                    <a:lstStyle/>
                    <a:p>
                      <a:pPr algn="ctr"/>
                      <a:endParaRPr lang="en-IN" sz="1000" dirty="0">
                        <a:solidFill>
                          <a:schemeClr val="tx1"/>
                        </a:solidFill>
                        <a:latin typeface="Verdana" panose="020B0604030504040204" pitchFamily="34" charset="0"/>
                        <a:ea typeface="Verdana" panose="020B0604030504040204" pitchFamily="34" charset="0"/>
                      </a:endParaRPr>
                    </a:p>
                  </a:txBody>
                  <a:tcPr marL="9525" marR="9525" marT="9525" marB="0" anchor="b"/>
                </a:tc>
                <a:extLst>
                  <a:ext uri="{0D108BD9-81ED-4DB2-BD59-A6C34878D82A}">
                    <a16:rowId xmlns:a16="http://schemas.microsoft.com/office/drawing/2014/main" val="1900806780"/>
                  </a:ext>
                </a:extLst>
              </a:tr>
              <a:tr h="314325">
                <a:tc>
                  <a:txBody>
                    <a:bodyPr/>
                    <a:lstStyle/>
                    <a:p>
                      <a:pPr>
                        <a:lnSpc>
                          <a:spcPct val="100000"/>
                        </a:lnSpc>
                      </a:pPr>
                      <a:endParaRPr sz="1000" dirty="0">
                        <a:latin typeface="Verdana" panose="020B0604030504040204" pitchFamily="34" charset="0"/>
                        <a:ea typeface="Verdana" panose="020B0604030504040204" pitchFamily="34" charset="0"/>
                        <a:cs typeface="Times New Roman"/>
                      </a:endParaRPr>
                    </a:p>
                  </a:txBody>
                  <a:tcPr marL="0" marR="0" marT="0" marB="0" anchor="b"/>
                </a:tc>
                <a:tc>
                  <a:txBody>
                    <a:bodyPr/>
                    <a:lstStyle/>
                    <a:p>
                      <a:pPr algn="ctr"/>
                      <a:r>
                        <a:rPr lang="en-US" sz="1000" dirty="0">
                          <a:solidFill>
                            <a:schemeClr val="tx1"/>
                          </a:solidFill>
                          <a:latin typeface="Verdana" panose="020B0604030504040204" pitchFamily="34" charset="0"/>
                          <a:ea typeface="Verdana" panose="020B0604030504040204" pitchFamily="34" charset="0"/>
                        </a:rPr>
                        <a:t>17.4.</a:t>
                      </a:r>
                      <a:endParaRPr lang="en-IN" sz="1000" dirty="0">
                        <a:solidFill>
                          <a:schemeClr val="tx1"/>
                        </a:solidFill>
                        <a:latin typeface="Verdana" panose="020B0604030504040204" pitchFamily="34" charset="0"/>
                        <a:ea typeface="Verdana" panose="020B0604030504040204" pitchFamily="34" charset="0"/>
                      </a:endParaRPr>
                    </a:p>
                  </a:txBody>
                  <a:tcPr marL="9525" marR="9525" marT="9525" marB="0" anchor="b"/>
                </a:tc>
                <a:tc gridSpan="5">
                  <a:txBody>
                    <a:bodyPr/>
                    <a:lstStyle/>
                    <a:p>
                      <a:r>
                        <a:rPr lang="en-US" sz="1000" dirty="0">
                          <a:latin typeface="Verdana" panose="020B0604030504040204" pitchFamily="34" charset="0"/>
                          <a:ea typeface="Verdana" panose="020B0604030504040204" pitchFamily="34" charset="0"/>
                        </a:rPr>
                        <a:t>India Company Production Capacity and Products Offered</a:t>
                      </a:r>
                      <a:endParaRPr lang="en-IN" sz="1000" dirty="0">
                        <a:latin typeface="Verdana" panose="020B0604030504040204" pitchFamily="34" charset="0"/>
                        <a:ea typeface="Verdana" panose="020B0604030504040204" pitchFamily="34" charset="0"/>
                      </a:endParaRPr>
                    </a:p>
                  </a:txBody>
                  <a:tcPr marL="9525" marR="9525" marT="9525" marB="0" anchor="b"/>
                </a:tc>
                <a:tc hMerge="1">
                  <a:txBody>
                    <a:bodyPr/>
                    <a:lstStyle/>
                    <a:p>
                      <a:endParaRPr lang="en-IN"/>
                    </a:p>
                  </a:txBody>
                  <a:tcPr/>
                </a:tc>
                <a:tc hMerge="1">
                  <a:txBody>
                    <a:bodyPr/>
                    <a:lstStyle/>
                    <a:p>
                      <a:endParaRPr lang="en-IN"/>
                    </a:p>
                  </a:txBody>
                  <a:tcPr/>
                </a:tc>
                <a:tc hMerge="1">
                  <a:txBody>
                    <a:bodyPr/>
                    <a:lstStyle/>
                    <a:p>
                      <a:endParaRPr lang="en-IN" sz="1000" dirty="0">
                        <a:solidFill>
                          <a:schemeClr val="tx1"/>
                        </a:solidFill>
                        <a:latin typeface="Verdana" panose="020B0604030504040204" pitchFamily="34" charset="0"/>
                        <a:ea typeface="Verdana" panose="020B0604030504040204" pitchFamily="34" charset="0"/>
                      </a:endParaRPr>
                    </a:p>
                  </a:txBody>
                  <a:tcPr marL="9525" marR="9525" marT="9525" marB="0" anchor="ctr"/>
                </a:tc>
                <a:tc hMerge="1">
                  <a:txBody>
                    <a:bodyPr/>
                    <a:lstStyle/>
                    <a:p>
                      <a:pPr algn="ctr"/>
                      <a:endParaRPr lang="en-IN" sz="1000" dirty="0">
                        <a:solidFill>
                          <a:schemeClr val="tx1"/>
                        </a:solidFill>
                        <a:latin typeface="Verdana" panose="020B0604030504040204" pitchFamily="34" charset="0"/>
                        <a:ea typeface="Verdana" panose="020B0604030504040204" pitchFamily="34" charset="0"/>
                      </a:endParaRPr>
                    </a:p>
                  </a:txBody>
                  <a:tcPr marL="9525" marR="9525" marT="9525" marB="0" anchor="b"/>
                </a:tc>
                <a:extLst>
                  <a:ext uri="{0D108BD9-81ED-4DB2-BD59-A6C34878D82A}">
                    <a16:rowId xmlns:a16="http://schemas.microsoft.com/office/drawing/2014/main" val="3369156836"/>
                  </a:ext>
                </a:extLst>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kern="1200" dirty="0">
                          <a:solidFill>
                            <a:schemeClr val="tx1"/>
                          </a:solidFill>
                          <a:latin typeface="Verdana" panose="020B0604030504040204" pitchFamily="34" charset="0"/>
                          <a:ea typeface="Verdana" panose="020B0604030504040204" pitchFamily="34" charset="0"/>
                          <a:cs typeface="Verdana" panose="020B0604030504040204" pitchFamily="34" charset="0"/>
                        </a:rPr>
                        <a:t>  18.</a:t>
                      </a:r>
                    </a:p>
                  </a:txBody>
                  <a:tcPr anchor="b"/>
                </a:tc>
                <a:tc gridSpan="6">
                  <a:txBody>
                    <a:bodyPr/>
                    <a:lstStyle/>
                    <a:p>
                      <a:pPr algn="just" fontAlgn="ctr"/>
                      <a:r>
                        <a:rPr lang="en-US" sz="1000" b="1" i="0" u="none" strike="noStrike" spc="15" dirty="0">
                          <a:solidFill>
                            <a:schemeClr val="tx1"/>
                          </a:solidFill>
                          <a:effectLst/>
                          <a:latin typeface="Verdana" panose="020B0604030504040204" pitchFamily="34" charset="0"/>
                          <a:ea typeface="Verdana" panose="020B0604030504040204" pitchFamily="34" charset="0"/>
                        </a:rPr>
                        <a:t>Strategic Recommendations</a:t>
                      </a:r>
                      <a:endParaRPr lang="en-IN" sz="1000" b="1" i="0" u="none" strike="noStrike" dirty="0">
                        <a:solidFill>
                          <a:schemeClr val="tx1"/>
                        </a:solidFill>
                        <a:effectLst/>
                        <a:latin typeface="Verdana" panose="020B0604030504040204" pitchFamily="34" charset="0"/>
                        <a:ea typeface="Verdana" panose="020B0604030504040204" pitchFamily="34" charset="0"/>
                      </a:endParaRPr>
                    </a:p>
                  </a:txBody>
                  <a:tcPr anchor="b"/>
                </a:tc>
                <a:tc hMerge="1">
                  <a:txBody>
                    <a:bodyPr/>
                    <a:lstStyle/>
                    <a:p>
                      <a:pPr algn="just" fontAlgn="ctr"/>
                      <a:r>
                        <a:rPr lang="en-US" sz="1000" b="1" i="0" u="none" strike="noStrike" spc="15" dirty="0">
                          <a:solidFill>
                            <a:schemeClr val="tx1"/>
                          </a:solidFill>
                          <a:effectLst/>
                          <a:latin typeface="Verdana" panose="020B0604030504040204" pitchFamily="34" charset="0"/>
                          <a:ea typeface="Verdana" panose="020B0604030504040204" pitchFamily="34" charset="0"/>
                          <a:cs typeface="Verdana" panose="020B0604030504040204" pitchFamily="34" charset="0"/>
                        </a:rPr>
                        <a:t>North India Phthalic Anhydride Demand Outlook, 2015-2035, By Value &amp; Volume</a:t>
                      </a:r>
                      <a:endParaRPr lang="en-IN" sz="1000" b="1"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772217730"/>
                  </a:ext>
                </a:extLst>
              </a:tr>
            </a:tbl>
          </a:graphicData>
        </a:graphic>
      </p:graphicFrame>
      <p:sp>
        <p:nvSpPr>
          <p:cNvPr id="9" name="Slide Number Placeholder 7">
            <a:extLst>
              <a:ext uri="{FF2B5EF4-FFF2-40B4-BE49-F238E27FC236}">
                <a16:creationId xmlns:a16="http://schemas.microsoft.com/office/drawing/2014/main" id="{B6AEC1BA-0FF7-4C37-B2F9-39CC824163C0}"/>
              </a:ext>
            </a:extLst>
          </p:cNvPr>
          <p:cNvSpPr txBox="1">
            <a:spLocks/>
          </p:cNvSpPr>
          <p:nvPr/>
        </p:nvSpPr>
        <p:spPr>
          <a:xfrm>
            <a:off x="8679484" y="6581367"/>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5</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8EC0AE6-2BC2-4A94-89AF-A6C06CD2CD8A}"/>
              </a:ext>
            </a:extLst>
          </p:cNvPr>
          <p:cNvGraphicFramePr/>
          <p:nvPr>
            <p:extLst>
              <p:ext uri="{D42A27DB-BD31-4B8C-83A1-F6EECF244321}">
                <p14:modId xmlns:p14="http://schemas.microsoft.com/office/powerpoint/2010/main" val="4167878192"/>
              </p:ext>
            </p:extLst>
          </p:nvPr>
        </p:nvGraphicFramePr>
        <p:xfrm>
          <a:off x="157580" y="1074805"/>
          <a:ext cx="8790534" cy="387819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D3026AE9-2FEC-4BC4-B8A5-D3CCC46D54CC}"/>
              </a:ext>
            </a:extLst>
          </p:cNvPr>
          <p:cNvSpPr txBox="1"/>
          <p:nvPr/>
        </p:nvSpPr>
        <p:spPr>
          <a:xfrm>
            <a:off x="157580" y="716866"/>
            <a:ext cx="8522594" cy="292068"/>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Figure 1:  India Water Soluble Fertilizer Market Size, By Value (USD Million), 2017-2035F</a:t>
            </a:r>
          </a:p>
        </p:txBody>
      </p:sp>
      <p:sp>
        <p:nvSpPr>
          <p:cNvPr id="4" name="Text Placeholder 3">
            <a:extLst>
              <a:ext uri="{FF2B5EF4-FFF2-40B4-BE49-F238E27FC236}">
                <a16:creationId xmlns:a16="http://schemas.microsoft.com/office/drawing/2014/main" id="{D7FD6211-C904-4F69-9BFA-D33CB22FD4DD}"/>
              </a:ext>
            </a:extLst>
          </p:cNvPr>
          <p:cNvSpPr txBox="1">
            <a:spLocks/>
          </p:cNvSpPr>
          <p:nvPr/>
        </p:nvSpPr>
        <p:spPr>
          <a:xfrm>
            <a:off x="132586" y="193795"/>
            <a:ext cx="7863840" cy="45720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India Water Soluble Fertilizer Market Size, By Value</a:t>
            </a:r>
          </a:p>
        </p:txBody>
      </p:sp>
      <p:sp>
        <p:nvSpPr>
          <p:cNvPr id="5" name="Slide Number Placeholder 7">
            <a:extLst>
              <a:ext uri="{FF2B5EF4-FFF2-40B4-BE49-F238E27FC236}">
                <a16:creationId xmlns:a16="http://schemas.microsoft.com/office/drawing/2014/main" id="{ABC03E15-064C-4A1A-9666-B15D7A1AE3E6}"/>
              </a:ext>
            </a:extLst>
          </p:cNvPr>
          <p:cNvSpPr txBox="1">
            <a:spLocks/>
          </p:cNvSpPr>
          <p:nvPr/>
        </p:nvSpPr>
        <p:spPr>
          <a:xfrm>
            <a:off x="8679480" y="6581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6</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77386208-F784-4C40-84CB-91B478ED4935}"/>
              </a:ext>
            </a:extLst>
          </p:cNvPr>
          <p:cNvSpPr txBox="1"/>
          <p:nvPr/>
        </p:nvSpPr>
        <p:spPr>
          <a:xfrm>
            <a:off x="7380290" y="4393663"/>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
        <p:nvSpPr>
          <p:cNvPr id="7" name="Rectangle 6">
            <a:extLst>
              <a:ext uri="{FF2B5EF4-FFF2-40B4-BE49-F238E27FC236}">
                <a16:creationId xmlns:a16="http://schemas.microsoft.com/office/drawing/2014/main" id="{D7996BEE-F71C-4DFE-AA72-4DC747EF2B89}"/>
              </a:ext>
            </a:extLst>
          </p:cNvPr>
          <p:cNvSpPr/>
          <p:nvPr/>
        </p:nvSpPr>
        <p:spPr>
          <a:xfrm>
            <a:off x="967865" y="1121829"/>
            <a:ext cx="2141928"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By Value: </a:t>
            </a:r>
            <a:r>
              <a:rPr lang="en-US" sz="1000" b="1" i="1" dirty="0">
                <a:solidFill>
                  <a:prstClr val="black">
                    <a:lumMod val="95000"/>
                    <a:lumOff val="5000"/>
                  </a:prstClr>
                </a:solidFill>
                <a:latin typeface="Verdana" panose="020B0604030504040204" pitchFamily="34" charset="0"/>
                <a:ea typeface="Verdana" panose="020B0604030504040204" pitchFamily="34" charset="0"/>
                <a:cs typeface="Verdana" panose="020B0604030504040204" pitchFamily="34" charset="0"/>
              </a:rPr>
              <a:t>3.71</a:t>
            </a:r>
            <a:r>
              <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a:extLst>
              <a:ext uri="{FF2B5EF4-FFF2-40B4-BE49-F238E27FC236}">
                <a16:creationId xmlns:a16="http://schemas.microsoft.com/office/drawing/2014/main" id="{505D62FB-077F-4DDB-8414-C4F005354BE5}"/>
              </a:ext>
            </a:extLst>
          </p:cNvPr>
          <p:cNvSpPr/>
          <p:nvPr/>
        </p:nvSpPr>
        <p:spPr>
          <a:xfrm>
            <a:off x="6337187" y="1131476"/>
            <a:ext cx="2141928" cy="383795"/>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CAGR 2031F-2035F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By Value: </a:t>
            </a:r>
            <a:r>
              <a:rPr lang="en-US" sz="1000" b="1" i="1" dirty="0">
                <a:solidFill>
                  <a:prstClr val="black">
                    <a:lumMod val="95000"/>
                    <a:lumOff val="5000"/>
                  </a:prstClr>
                </a:solidFill>
                <a:latin typeface="Verdana" panose="020B0604030504040204" pitchFamily="34" charset="0"/>
                <a:ea typeface="Verdana" panose="020B0604030504040204" pitchFamily="34" charset="0"/>
                <a:cs typeface="Verdana" panose="020B0604030504040204" pitchFamily="34" charset="0"/>
              </a:rPr>
              <a:t>5.98</a:t>
            </a:r>
            <a:r>
              <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4" name="Rectangle 13">
            <a:extLst>
              <a:ext uri="{FF2B5EF4-FFF2-40B4-BE49-F238E27FC236}">
                <a16:creationId xmlns:a16="http://schemas.microsoft.com/office/drawing/2014/main" id="{90D78B55-8D7B-46E7-89FB-F0F778B522D3}"/>
              </a:ext>
            </a:extLst>
          </p:cNvPr>
          <p:cNvSpPr/>
          <p:nvPr/>
        </p:nvSpPr>
        <p:spPr>
          <a:xfrm>
            <a:off x="3726260" y="1121829"/>
            <a:ext cx="2141928"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CAGR 2022E-2030F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By Value: </a:t>
            </a:r>
            <a:r>
              <a:rPr lang="en-US" sz="1000" b="1" i="1" dirty="0">
                <a:solidFill>
                  <a:prstClr val="black">
                    <a:lumMod val="95000"/>
                    <a:lumOff val="5000"/>
                  </a:prstClr>
                </a:solidFill>
                <a:latin typeface="Verdana" panose="020B0604030504040204" pitchFamily="34" charset="0"/>
                <a:ea typeface="Verdana" panose="020B0604030504040204" pitchFamily="34" charset="0"/>
                <a:cs typeface="Verdana" panose="020B0604030504040204" pitchFamily="34" charset="0"/>
              </a:rPr>
              <a:t>6.83</a:t>
            </a:r>
            <a:r>
              <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6" name="Rectangle: Folded Corner 15">
            <a:extLst>
              <a:ext uri="{FF2B5EF4-FFF2-40B4-BE49-F238E27FC236}">
                <a16:creationId xmlns:a16="http://schemas.microsoft.com/office/drawing/2014/main" id="{898F9CB1-2F68-4961-939C-9B0034D65FDD}"/>
              </a:ext>
            </a:extLst>
          </p:cNvPr>
          <p:cNvSpPr/>
          <p:nvPr/>
        </p:nvSpPr>
        <p:spPr>
          <a:xfrm>
            <a:off x="298901" y="4695875"/>
            <a:ext cx="8507892" cy="1768276"/>
          </a:xfrm>
          <a:prstGeom prst="foldedCorner">
            <a:avLst>
              <a:gd name="adj" fmla="val 13895"/>
            </a:avLst>
          </a:prstGeom>
          <a:solidFill>
            <a:schemeClr val="accent1">
              <a:lumMod val="40000"/>
              <a:lumOff val="60000"/>
            </a:schemeClr>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just">
              <a:lnSpc>
                <a:spcPct val="150000"/>
              </a:lnSpc>
              <a:buFont typeface="Arial" panose="020B0604020202020204" pitchFamily="34" charset="0"/>
              <a:buChar char="•"/>
              <a:defRPr/>
            </a:pPr>
            <a:r>
              <a:rPr lang="en-IN" sz="1000" dirty="0">
                <a:solidFill>
                  <a:prstClr val="black"/>
                </a:solidFill>
                <a:latin typeface="Verdana" panose="020B0604030504040204" pitchFamily="34" charset="0"/>
                <a:ea typeface="Verdana" panose="020B0604030504040204" pitchFamily="34" charset="0"/>
                <a:cs typeface="Verdana" panose="020B0604030504040204" pitchFamily="34" charset="0"/>
              </a:rPr>
              <a:t>India water soluble fertilizers market is anticipated to witness robust growth during forecast period, owing to continuous growth of population which is resulting in more demand for food, coupled with increasing demand for horticulture, foliage crops in the country. India is one of the leading producers of agricultural products such as pulses, wheat, rice, groundnut, potatoes, onion etc., thereby leading to high demand for fertilizers in the country. Moreover, expansion of micro-irrigation land, increasing fertilizers production capacities in India along with increasing government initiatives towards decreasing dependence on imports of fertilizers and increasing awareness regarding the benefits of using water soluble fertilizers are further anticipated to boost growth in India water soluble fertilizers market in the coming years. </a:t>
            </a:r>
          </a:p>
        </p:txBody>
      </p:sp>
    </p:spTree>
    <p:extLst>
      <p:ext uri="{BB962C8B-B14F-4D97-AF65-F5344CB8AC3E}">
        <p14:creationId xmlns:p14="http://schemas.microsoft.com/office/powerpoint/2010/main" val="2599692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7FD6211-C904-4F69-9BFA-D33CB22FD4DD}"/>
              </a:ext>
            </a:extLst>
          </p:cNvPr>
          <p:cNvSpPr txBox="1">
            <a:spLocks/>
          </p:cNvSpPr>
          <p:nvPr/>
        </p:nvSpPr>
        <p:spPr>
          <a:xfrm>
            <a:off x="132586" y="193795"/>
            <a:ext cx="7863840" cy="45720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India Water Soluble Fertilizer Market Size, By </a:t>
            </a:r>
            <a:r>
              <a:rPr lang="en-US" b="1" kern="0" dirty="0">
                <a:solidFill>
                  <a:prstClr val="black"/>
                </a:solidFill>
                <a:latin typeface="Arial" panose="020B0604020202020204" pitchFamily="34" charset="0"/>
                <a:cs typeface="Arial" panose="020B0604020202020204" pitchFamily="34" charset="0"/>
              </a:rPr>
              <a:t>Volume</a:t>
            </a:r>
            <a:endParaRPr kumimoji="0" lang="en-US" sz="1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Slide Number Placeholder 7">
            <a:extLst>
              <a:ext uri="{FF2B5EF4-FFF2-40B4-BE49-F238E27FC236}">
                <a16:creationId xmlns:a16="http://schemas.microsoft.com/office/drawing/2014/main" id="{ABC03E15-064C-4A1A-9666-B15D7A1AE3E6}"/>
              </a:ext>
            </a:extLst>
          </p:cNvPr>
          <p:cNvSpPr txBox="1">
            <a:spLocks/>
          </p:cNvSpPr>
          <p:nvPr/>
        </p:nvSpPr>
        <p:spPr>
          <a:xfrm>
            <a:off x="8679480" y="6581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7</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77386208-F784-4C40-84CB-91B478ED4935}"/>
              </a:ext>
            </a:extLst>
          </p:cNvPr>
          <p:cNvSpPr txBox="1"/>
          <p:nvPr/>
        </p:nvSpPr>
        <p:spPr>
          <a:xfrm>
            <a:off x="7344237" y="3953365"/>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
        <p:nvSpPr>
          <p:cNvPr id="10" name="TextBox 9">
            <a:extLst>
              <a:ext uri="{FF2B5EF4-FFF2-40B4-BE49-F238E27FC236}">
                <a16:creationId xmlns:a16="http://schemas.microsoft.com/office/drawing/2014/main" id="{8F916D93-EC40-4260-9133-F90F6958CC66}"/>
              </a:ext>
            </a:extLst>
          </p:cNvPr>
          <p:cNvSpPr txBox="1"/>
          <p:nvPr/>
        </p:nvSpPr>
        <p:spPr>
          <a:xfrm>
            <a:off x="128675" y="790006"/>
            <a:ext cx="8522594" cy="292068"/>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Figure 2: India Water Soluble Fertilizer Market Size, By Volume (Kilo Tonnes), 2017-2035F</a:t>
            </a:r>
          </a:p>
        </p:txBody>
      </p:sp>
      <p:graphicFrame>
        <p:nvGraphicFramePr>
          <p:cNvPr id="18" name="Chart 17">
            <a:extLst>
              <a:ext uri="{FF2B5EF4-FFF2-40B4-BE49-F238E27FC236}">
                <a16:creationId xmlns:a16="http://schemas.microsoft.com/office/drawing/2014/main" id="{B1DF822F-D3C2-4667-B2C9-2F2A06B58D4C}"/>
              </a:ext>
            </a:extLst>
          </p:cNvPr>
          <p:cNvGraphicFramePr/>
          <p:nvPr>
            <p:extLst>
              <p:ext uri="{D42A27DB-BD31-4B8C-83A1-F6EECF244321}">
                <p14:modId xmlns:p14="http://schemas.microsoft.com/office/powerpoint/2010/main" val="3965284424"/>
              </p:ext>
            </p:extLst>
          </p:nvPr>
        </p:nvGraphicFramePr>
        <p:xfrm>
          <a:off x="128675" y="1221084"/>
          <a:ext cx="8790534" cy="2905905"/>
        </p:xfrm>
        <a:graphic>
          <a:graphicData uri="http://schemas.openxmlformats.org/drawingml/2006/chart">
            <c:chart xmlns:c="http://schemas.openxmlformats.org/drawingml/2006/chart" xmlns:r="http://schemas.openxmlformats.org/officeDocument/2006/relationships" r:id="rId2"/>
          </a:graphicData>
        </a:graphic>
      </p:graphicFrame>
      <p:sp>
        <p:nvSpPr>
          <p:cNvPr id="19" name="Rectangle 18">
            <a:extLst>
              <a:ext uri="{FF2B5EF4-FFF2-40B4-BE49-F238E27FC236}">
                <a16:creationId xmlns:a16="http://schemas.microsoft.com/office/drawing/2014/main" id="{90769B9C-64B9-457B-90ED-2AE0990078D7}"/>
              </a:ext>
            </a:extLst>
          </p:cNvPr>
          <p:cNvSpPr/>
          <p:nvPr/>
        </p:nvSpPr>
        <p:spPr>
          <a:xfrm>
            <a:off x="919807" y="1417369"/>
            <a:ext cx="2141928"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CAGR 2016-2020</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By Value: </a:t>
            </a:r>
            <a:r>
              <a:rPr lang="en-US" sz="1000" b="1" i="1" dirty="0">
                <a:solidFill>
                  <a:prstClr val="black">
                    <a:lumMod val="95000"/>
                    <a:lumOff val="5000"/>
                  </a:prstClr>
                </a:solidFill>
                <a:latin typeface="Verdana" panose="020B0604030504040204" pitchFamily="34" charset="0"/>
                <a:ea typeface="Verdana" panose="020B0604030504040204" pitchFamily="34" charset="0"/>
                <a:cs typeface="Verdana" panose="020B0604030504040204" pitchFamily="34" charset="0"/>
              </a:rPr>
              <a:t>3.37</a:t>
            </a:r>
            <a:r>
              <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20" name="Rectangle 19">
            <a:extLst>
              <a:ext uri="{FF2B5EF4-FFF2-40B4-BE49-F238E27FC236}">
                <a16:creationId xmlns:a16="http://schemas.microsoft.com/office/drawing/2014/main" id="{4B829B91-85B0-4F0E-A85B-12A05B02397B}"/>
              </a:ext>
            </a:extLst>
          </p:cNvPr>
          <p:cNvSpPr/>
          <p:nvPr/>
        </p:nvSpPr>
        <p:spPr>
          <a:xfrm>
            <a:off x="6528342" y="1417369"/>
            <a:ext cx="2141928" cy="383795"/>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CAGR 2021E-2026F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By Value: </a:t>
            </a:r>
            <a:r>
              <a:rPr lang="en-US" sz="1000" b="1" i="1" dirty="0">
                <a:solidFill>
                  <a:prstClr val="black">
                    <a:lumMod val="95000"/>
                    <a:lumOff val="5000"/>
                  </a:prstClr>
                </a:solidFill>
                <a:latin typeface="Verdana" panose="020B0604030504040204" pitchFamily="34" charset="0"/>
                <a:ea typeface="Verdana" panose="020B0604030504040204" pitchFamily="34" charset="0"/>
                <a:cs typeface="Verdana" panose="020B0604030504040204" pitchFamily="34" charset="0"/>
              </a:rPr>
              <a:t>5.71</a:t>
            </a:r>
            <a:r>
              <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21" name="Rectangle 20">
            <a:extLst>
              <a:ext uri="{FF2B5EF4-FFF2-40B4-BE49-F238E27FC236}">
                <a16:creationId xmlns:a16="http://schemas.microsoft.com/office/drawing/2014/main" id="{94A974BE-0B07-4A88-8CC4-D1FC10436C11}"/>
              </a:ext>
            </a:extLst>
          </p:cNvPr>
          <p:cNvSpPr/>
          <p:nvPr/>
        </p:nvSpPr>
        <p:spPr>
          <a:xfrm>
            <a:off x="3678204" y="1421523"/>
            <a:ext cx="2141928"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CAGR 2016-2020</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By Value: </a:t>
            </a:r>
            <a:r>
              <a:rPr lang="en-US" sz="1000" b="1" i="1" dirty="0">
                <a:solidFill>
                  <a:prstClr val="black">
                    <a:lumMod val="95000"/>
                    <a:lumOff val="5000"/>
                  </a:prstClr>
                </a:solidFill>
                <a:latin typeface="Verdana" panose="020B0604030504040204" pitchFamily="34" charset="0"/>
                <a:ea typeface="Verdana" panose="020B0604030504040204" pitchFamily="34" charset="0"/>
                <a:cs typeface="Verdana" panose="020B0604030504040204" pitchFamily="34" charset="0"/>
              </a:rPr>
              <a:t>6.33</a:t>
            </a:r>
            <a:r>
              <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2" name="Chart 21">
            <a:extLst>
              <a:ext uri="{FF2B5EF4-FFF2-40B4-BE49-F238E27FC236}">
                <a16:creationId xmlns:a16="http://schemas.microsoft.com/office/drawing/2014/main" id="{7559F4DF-CDB1-4146-B07E-A52C63C2714F}"/>
              </a:ext>
            </a:extLst>
          </p:cNvPr>
          <p:cNvGraphicFramePr/>
          <p:nvPr>
            <p:extLst>
              <p:ext uri="{D42A27DB-BD31-4B8C-83A1-F6EECF244321}">
                <p14:modId xmlns:p14="http://schemas.microsoft.com/office/powerpoint/2010/main" val="214518656"/>
              </p:ext>
            </p:extLst>
          </p:nvPr>
        </p:nvGraphicFramePr>
        <p:xfrm>
          <a:off x="432595" y="4687840"/>
          <a:ext cx="8355431" cy="1853881"/>
        </p:xfrm>
        <a:graphic>
          <a:graphicData uri="http://schemas.openxmlformats.org/drawingml/2006/chart">
            <c:chart xmlns:c="http://schemas.openxmlformats.org/drawingml/2006/chart" xmlns:r="http://schemas.openxmlformats.org/officeDocument/2006/relationships" r:id="rId3"/>
          </a:graphicData>
        </a:graphic>
      </p:graphicFrame>
      <p:sp>
        <p:nvSpPr>
          <p:cNvPr id="23" name="Rectangle 22">
            <a:extLst>
              <a:ext uri="{FF2B5EF4-FFF2-40B4-BE49-F238E27FC236}">
                <a16:creationId xmlns:a16="http://schemas.microsoft.com/office/drawing/2014/main" id="{EAAB5D59-5665-4FA7-AF9A-68F00D7F020A}"/>
              </a:ext>
            </a:extLst>
          </p:cNvPr>
          <p:cNvSpPr/>
          <p:nvPr/>
        </p:nvSpPr>
        <p:spPr>
          <a:xfrm>
            <a:off x="368342" y="4261381"/>
            <a:ext cx="7538752" cy="292068"/>
          </a:xfrm>
          <a:prstGeom prst="rect">
            <a:avLst/>
          </a:prstGeom>
        </p:spPr>
        <p:txBody>
          <a:bodyPr wrap="square">
            <a:spAutoFit/>
          </a:bodyPr>
          <a:lstStyle/>
          <a:p>
            <a:pPr>
              <a:lnSpc>
                <a:spcPct val="150000"/>
              </a:lnSpc>
              <a:defRPr/>
            </a:pPr>
            <a:r>
              <a:rPr lang="en-IN" sz="1000" b="1" kern="0" dirty="0">
                <a:latin typeface="Verdana" panose="020B0604030504040204" pitchFamily="34" charset="0"/>
                <a:ea typeface="Verdana" panose="020B0604030504040204" pitchFamily="34" charset="0"/>
                <a:cs typeface="Verdana" panose="020B0604030504040204" pitchFamily="34" charset="0"/>
              </a:rPr>
              <a:t>Figure 22: India Total Food Grain Production, By Type, By Volume, 2016-2020 ( Million Metric Tons)</a:t>
            </a:r>
          </a:p>
        </p:txBody>
      </p:sp>
      <p:sp>
        <p:nvSpPr>
          <p:cNvPr id="24" name="TextBox 23">
            <a:extLst>
              <a:ext uri="{FF2B5EF4-FFF2-40B4-BE49-F238E27FC236}">
                <a16:creationId xmlns:a16="http://schemas.microsoft.com/office/drawing/2014/main" id="{341E8D81-9950-4264-9C03-10DE8CA7A1D4}"/>
              </a:ext>
            </a:extLst>
          </p:cNvPr>
          <p:cNvSpPr txBox="1"/>
          <p:nvPr/>
        </p:nvSpPr>
        <p:spPr>
          <a:xfrm>
            <a:off x="4953000" y="6441693"/>
            <a:ext cx="3835026" cy="200055"/>
          </a:xfrm>
          <a:prstGeom prst="rect">
            <a:avLst/>
          </a:prstGeom>
          <a:noFill/>
        </p:spPr>
        <p:txBody>
          <a:bodyPr wrap="square" rtlCol="0">
            <a:spAutoFit/>
          </a:bodyPr>
          <a:lstStyle/>
          <a:p>
            <a:pPr algn="r"/>
            <a:r>
              <a:rPr lang="en-IN" sz="7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rPr>
              <a:t>Source: </a:t>
            </a:r>
            <a:r>
              <a:rPr lang="en-IN" sz="700" i="1" dirty="0">
                <a:solidFill>
                  <a:srgbClr val="7F7F7F"/>
                </a:solidFill>
                <a:latin typeface="Verdana" panose="020B0604030504040204" pitchFamily="34" charset="0"/>
                <a:ea typeface="Verdana" panose="020B0604030504040204" pitchFamily="34" charset="0"/>
                <a:cs typeface="Verdana" panose="020B0604030504040204" pitchFamily="34" charset="0"/>
              </a:rPr>
              <a:t>Ministry of Agriculture &amp; Farmers Welfare, Chemanalyst estimates</a:t>
            </a:r>
            <a:endParaRPr lang="en-IN" sz="700" i="1"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87755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4E986767-A736-4949-BEE2-EC6A7EEE0DE4}"/>
              </a:ext>
            </a:extLst>
          </p:cNvPr>
          <p:cNvGraphicFramePr/>
          <p:nvPr>
            <p:extLst>
              <p:ext uri="{D42A27DB-BD31-4B8C-83A1-F6EECF244321}">
                <p14:modId xmlns:p14="http://schemas.microsoft.com/office/powerpoint/2010/main" val="862503395"/>
              </p:ext>
            </p:extLst>
          </p:nvPr>
        </p:nvGraphicFramePr>
        <p:xfrm>
          <a:off x="241823" y="728587"/>
          <a:ext cx="8660354" cy="3691012"/>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p:txBody>
          <a:bodyPr/>
          <a:lstStyle/>
          <a:p>
            <a:r>
              <a:rPr lang="en-US" sz="1800" kern="0" dirty="0">
                <a:solidFill>
                  <a:prstClr val="black"/>
                </a:solidFill>
              </a:rPr>
              <a:t>India Water Soluble Fertilizer </a:t>
            </a:r>
            <a:r>
              <a:rPr lang="en-IN" sz="1800" kern="0" dirty="0">
                <a:solidFill>
                  <a:prstClr val="black"/>
                </a:solidFill>
              </a:rPr>
              <a:t>Market Share, By Type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3" y="728587"/>
            <a:ext cx="7772698" cy="292068"/>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Figure 3: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India Water Soluble Fertilizer Market Share, By Type</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Value, 2017-2035F</a:t>
            </a:r>
          </a:p>
        </p:txBody>
      </p:sp>
      <p:sp>
        <p:nvSpPr>
          <p:cNvPr id="8" name="Slide Number Placeholder 7">
            <a:extLst>
              <a:ext uri="{FF2B5EF4-FFF2-40B4-BE49-F238E27FC236}">
                <a16:creationId xmlns:a16="http://schemas.microsoft.com/office/drawing/2014/main" id="{0B961F7D-3BD9-44E7-9209-12390C56400D}"/>
              </a:ext>
            </a:extLst>
          </p:cNvPr>
          <p:cNvSpPr txBox="1">
            <a:spLocks/>
          </p:cNvSpPr>
          <p:nvPr/>
        </p:nvSpPr>
        <p:spPr>
          <a:xfrm>
            <a:off x="8679476" y="6581359"/>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8</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1B9D484A-AEF0-4991-A1E0-55D4E9B555E6}"/>
              </a:ext>
            </a:extLst>
          </p:cNvPr>
          <p:cNvSpPr txBox="1"/>
          <p:nvPr/>
        </p:nvSpPr>
        <p:spPr>
          <a:xfrm>
            <a:off x="7458388" y="4219544"/>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
        <p:nvSpPr>
          <p:cNvPr id="17" name="Rectangle: Folded Corner 16">
            <a:extLst>
              <a:ext uri="{FF2B5EF4-FFF2-40B4-BE49-F238E27FC236}">
                <a16:creationId xmlns:a16="http://schemas.microsoft.com/office/drawing/2014/main" id="{975D4E0E-1F70-4FC2-8643-A9FDA196AD48}"/>
              </a:ext>
            </a:extLst>
          </p:cNvPr>
          <p:cNvSpPr/>
          <p:nvPr/>
        </p:nvSpPr>
        <p:spPr>
          <a:xfrm>
            <a:off x="318054" y="4419600"/>
            <a:ext cx="8507892" cy="2161758"/>
          </a:xfrm>
          <a:prstGeom prst="foldedCorner">
            <a:avLst>
              <a:gd name="adj" fmla="val 6905"/>
            </a:avLst>
          </a:prstGeom>
          <a:solidFill>
            <a:schemeClr val="accent1">
              <a:lumMod val="40000"/>
              <a:lumOff val="60000"/>
            </a:schemeClr>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just">
              <a:lnSpc>
                <a:spcPct val="150000"/>
              </a:lnSpc>
              <a:buFont typeface="Arial" panose="020B0604020202020204" pitchFamily="34" charset="0"/>
              <a:buChar char="•"/>
              <a:defRPr/>
            </a:pP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India water soluble fertilizers market is further </a:t>
            </a:r>
            <a:r>
              <a:rPr lang="en-US" sz="1000" dirty="0">
                <a:solidFill>
                  <a:prstClr val="black"/>
                </a:solidFill>
                <a:latin typeface="Verdana" panose="020B0604030504040204" pitchFamily="34" charset="0"/>
                <a:ea typeface="Verdana" panose="020B0604030504040204" pitchFamily="34" charset="0"/>
              </a:rPr>
              <a:t>segment based on type into calcium nitrate, potassium nitrate, potassium sulphate, mono ammonium phosphate and mono potassium phosphate. Calcium nitrate has the leading share in India water soluble market owing to nutrient deficiency in the soil, it provides both calcium and nitrogen. Although </a:t>
            </a:r>
            <a:r>
              <a:rPr lang="en-IN" sz="1000" dirty="0">
                <a:solidFill>
                  <a:prstClr val="black"/>
                </a:solidFill>
                <a:latin typeface="Verdana" panose="020B0604030504040204" pitchFamily="34" charset="0"/>
                <a:ea typeface="Verdana" panose="020B0604030504040204" pitchFamily="34" charset="0"/>
              </a:rPr>
              <a:t>ammonium nitrate is a commonly used as a source of nitrogen, but it interferes with calcium uptake and causes calcium deficiency disorders in plants. The solution is to apply calcium nitrate instead to any crop that tends to develop calcium deficiency disorders. Calcium Nitrate is followed by mono ammonium phosphate in terms of demand of water-soluble fertilizers. </a:t>
            </a:r>
          </a:p>
          <a:p>
            <a:pPr marL="228600" indent="-228600" algn="just">
              <a:lnSpc>
                <a:spcPct val="150000"/>
              </a:lnSpc>
              <a:buFont typeface="Arial" panose="020B0604020202020204" pitchFamily="34" charset="0"/>
              <a:buChar char="•"/>
              <a:defRPr/>
            </a:pPr>
            <a:r>
              <a:rPr lang="en-IN" sz="1000" dirty="0">
                <a:solidFill>
                  <a:prstClr val="black"/>
                </a:solidFill>
                <a:latin typeface="Verdana" panose="020B0604030504040204" pitchFamily="34" charset="0"/>
                <a:ea typeface="Verdana" panose="020B0604030504040204" pitchFamily="34" charset="0"/>
              </a:rPr>
              <a:t>MAP has more Phosphorus (P) than most other fertilisers and is used when high Phosphorus (P) levels are required or for flowering plants such as fruits and vegetables. Because it is 100 percent water soluble, it may be applied as a foliar fertiliser, which is the most efficient way to apply any fertiliser.</a:t>
            </a:r>
          </a:p>
        </p:txBody>
      </p:sp>
    </p:spTree>
    <p:extLst>
      <p:ext uri="{BB962C8B-B14F-4D97-AF65-F5344CB8AC3E}">
        <p14:creationId xmlns:p14="http://schemas.microsoft.com/office/powerpoint/2010/main" val="153027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p:txBody>
          <a:bodyPr/>
          <a:lstStyle/>
          <a:p>
            <a:r>
              <a:rPr lang="en-US" sz="1800" kern="0" dirty="0">
                <a:solidFill>
                  <a:prstClr val="black"/>
                </a:solidFill>
              </a:rPr>
              <a:t>India Water Soluble Fertilizer </a:t>
            </a:r>
            <a:r>
              <a:rPr lang="en-IN" sz="1800" kern="0" dirty="0">
                <a:solidFill>
                  <a:prstClr val="black"/>
                </a:solidFill>
              </a:rPr>
              <a:t>Market Share, By Type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3" y="728587"/>
            <a:ext cx="7772698" cy="292068"/>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Figure 3: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India Water Soluble Fertilizer Market Share, By Type</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Volume, 2017-2035F</a:t>
            </a:r>
          </a:p>
        </p:txBody>
      </p:sp>
      <p:sp>
        <p:nvSpPr>
          <p:cNvPr id="8" name="Slide Number Placeholder 7">
            <a:extLst>
              <a:ext uri="{FF2B5EF4-FFF2-40B4-BE49-F238E27FC236}">
                <a16:creationId xmlns:a16="http://schemas.microsoft.com/office/drawing/2014/main" id="{0B961F7D-3BD9-44E7-9209-12390C56400D}"/>
              </a:ext>
            </a:extLst>
          </p:cNvPr>
          <p:cNvSpPr txBox="1">
            <a:spLocks/>
          </p:cNvSpPr>
          <p:nvPr/>
        </p:nvSpPr>
        <p:spPr>
          <a:xfrm>
            <a:off x="8679476" y="6581359"/>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100" b="1"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9</a:t>
            </a:fld>
            <a:endPar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D7CC7456-CD95-4041-BAED-0CD33653F4CD}"/>
              </a:ext>
            </a:extLst>
          </p:cNvPr>
          <p:cNvSpPr txBox="1"/>
          <p:nvPr/>
        </p:nvSpPr>
        <p:spPr>
          <a:xfrm>
            <a:off x="7483313" y="6464150"/>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
        <p:nvSpPr>
          <p:cNvPr id="13" name="TextBox 12">
            <a:extLst>
              <a:ext uri="{FF2B5EF4-FFF2-40B4-BE49-F238E27FC236}">
                <a16:creationId xmlns:a16="http://schemas.microsoft.com/office/drawing/2014/main" id="{1B9D484A-AEF0-4991-A1E0-55D4E9B555E6}"/>
              </a:ext>
            </a:extLst>
          </p:cNvPr>
          <p:cNvSpPr txBox="1"/>
          <p:nvPr/>
        </p:nvSpPr>
        <p:spPr>
          <a:xfrm>
            <a:off x="7483313" y="4183534"/>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Source: ChemAnalyst</a:t>
            </a:r>
          </a:p>
        </p:txBody>
      </p:sp>
      <p:sp>
        <p:nvSpPr>
          <p:cNvPr id="10" name="TextBox 9">
            <a:extLst>
              <a:ext uri="{FF2B5EF4-FFF2-40B4-BE49-F238E27FC236}">
                <a16:creationId xmlns:a16="http://schemas.microsoft.com/office/drawing/2014/main" id="{827E6A15-C49A-4C5F-B594-D188D251EBB1}"/>
              </a:ext>
            </a:extLst>
          </p:cNvPr>
          <p:cNvSpPr txBox="1"/>
          <p:nvPr/>
        </p:nvSpPr>
        <p:spPr>
          <a:xfrm>
            <a:off x="424610" y="4235646"/>
            <a:ext cx="8663983" cy="292068"/>
          </a:xfrm>
          <a:prstGeom prst="rect">
            <a:avLst/>
          </a:prstGeom>
          <a:noFill/>
        </p:spPr>
        <p:txBody>
          <a:bodyPr wrap="square" rtlCol="0">
            <a:spAutoFit/>
          </a:bodyPr>
          <a:lstStyle/>
          <a:p>
            <a:pPr>
              <a:lnSpc>
                <a:spcPct val="150000"/>
              </a:lnSpc>
              <a:defRPr/>
            </a:pPr>
            <a:r>
              <a:rPr lang="en-IN" sz="1000" b="1" kern="0" dirty="0">
                <a:latin typeface="Verdana" panose="020B0604030504040204" pitchFamily="34" charset="0"/>
                <a:ea typeface="Verdana" panose="020B0604030504040204" pitchFamily="34" charset="0"/>
                <a:cs typeface="Verdana" panose="020B0604030504040204" pitchFamily="34" charset="0"/>
              </a:rPr>
              <a:t>Figure 11: India Liquid Fertilizers Market Size, By Value, 2017 &amp; 2023F (USD Billion)</a:t>
            </a:r>
          </a:p>
        </p:txBody>
      </p:sp>
      <p:graphicFrame>
        <p:nvGraphicFramePr>
          <p:cNvPr id="11" name="Chart 10">
            <a:extLst>
              <a:ext uri="{FF2B5EF4-FFF2-40B4-BE49-F238E27FC236}">
                <a16:creationId xmlns:a16="http://schemas.microsoft.com/office/drawing/2014/main" id="{B5D64300-6E8F-4376-B844-766CC9877DBA}"/>
              </a:ext>
            </a:extLst>
          </p:cNvPr>
          <p:cNvGraphicFramePr/>
          <p:nvPr>
            <p:extLst>
              <p:ext uri="{D42A27DB-BD31-4B8C-83A1-F6EECF244321}">
                <p14:modId xmlns:p14="http://schemas.microsoft.com/office/powerpoint/2010/main" val="2798453821"/>
              </p:ext>
            </p:extLst>
          </p:nvPr>
        </p:nvGraphicFramePr>
        <p:xfrm>
          <a:off x="854157" y="4540765"/>
          <a:ext cx="7227238" cy="215590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33441565-755F-48DD-A584-922F5772B2D6}"/>
              </a:ext>
            </a:extLst>
          </p:cNvPr>
          <p:cNvGraphicFramePr/>
          <p:nvPr>
            <p:extLst>
              <p:ext uri="{D42A27DB-BD31-4B8C-83A1-F6EECF244321}">
                <p14:modId xmlns:p14="http://schemas.microsoft.com/office/powerpoint/2010/main" val="3150565830"/>
              </p:ext>
            </p:extLst>
          </p:nvPr>
        </p:nvGraphicFramePr>
        <p:xfrm>
          <a:off x="241823" y="728586"/>
          <a:ext cx="8660354" cy="35299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16697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6434</TotalTime>
  <Words>6011</Words>
  <Application>Microsoft Office PowerPoint</Application>
  <PresentationFormat>On-screen Show (4:3)</PresentationFormat>
  <Paragraphs>605</Paragraphs>
  <Slides>42</Slides>
  <Notes>14</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42</vt:i4>
      </vt:variant>
    </vt:vector>
  </HeadingPairs>
  <TitlesOfParts>
    <vt:vector size="56" baseType="lpstr">
      <vt:lpstr>Arial</vt:lpstr>
      <vt:lpstr>Arial MT</vt:lpstr>
      <vt:lpstr>Calibri</vt:lpstr>
      <vt:lpstr>Calibri Light</vt:lpstr>
      <vt:lpstr>Montserrat</vt:lpstr>
      <vt:lpstr>Segoe UI</vt:lpstr>
      <vt:lpstr>Times New Roman</vt:lpstr>
      <vt:lpstr>Verdana</vt:lpstr>
      <vt:lpstr>Verdhana</vt:lpstr>
      <vt:lpstr>Office Theme</vt:lpstr>
      <vt:lpstr>2_Office Theme</vt:lpstr>
      <vt:lpstr>1_Office Theme</vt:lpstr>
      <vt:lpstr>3_Office Theme</vt:lpstr>
      <vt:lpstr>4_Office Theme</vt:lpstr>
      <vt:lpstr>Custom Research Study on Global &amp;India WSF (Water Soluble Fertilizers) Market Demand Assessment, 2017-2035 &amp; Production Overview</vt:lpstr>
      <vt:lpstr>Target Market: WSF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Arpit</dc:creator>
  <cp:lastModifiedBy>Hardik Malhotra</cp:lastModifiedBy>
  <cp:revision>111</cp:revision>
  <dcterms:created xsi:type="dcterms:W3CDTF">2021-11-30T07:18:55Z</dcterms:created>
  <dcterms:modified xsi:type="dcterms:W3CDTF">2023-06-02T14:15:31Z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2020-09-08T00:00:00Z</vt:filetime>
  </property>
  <property fmtid="{D5CDD505-2E9C-101B-9397-08002B2CF9AE}" pid="3" name="Creator">
    <vt:lpwstr>Microsoft® PowerPoint® for Office 365</vt:lpwstr>
  </property>
  <property fmtid="{D5CDD505-2E9C-101B-9397-08002B2CF9AE}" pid="4" name="LastSaved">
    <vt:filetime>2021-11-30T00:00:00Z</vt:filetime>
  </property>
</Properties>
</file>