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22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#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22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#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22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#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22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#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122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#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781939" y="9644761"/>
            <a:ext cx="226695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1223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#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9103" y="560705"/>
          <a:ext cx="6452870" cy="94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/>
                <a:gridCol w="460375"/>
                <a:gridCol w="382269"/>
                <a:gridCol w="356235"/>
                <a:gridCol w="344169"/>
                <a:gridCol w="388619"/>
                <a:gridCol w="396239"/>
                <a:gridCol w="381635"/>
                <a:gridCol w="391160"/>
                <a:gridCol w="403860"/>
                <a:gridCol w="391795"/>
                <a:gridCol w="391795"/>
                <a:gridCol w="391795"/>
                <a:gridCol w="391795"/>
                <a:gridCol w="318135"/>
              </a:tblGrid>
              <a:tr h="115544">
                <a:tc gridSpan="15">
                  <a:txBody>
                    <a:bodyPr/>
                    <a:lstStyle/>
                    <a:p>
                      <a:pPr marL="22225">
                        <a:lnSpc>
                          <a:spcPts val="810"/>
                        </a:lnSpc>
                        <a:tabLst>
                          <a:tab pos="5245100" algn="l"/>
                        </a:tabLst>
                      </a:pP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dirty="0" sz="9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Bank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Commodities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Forecast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(nominal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dollars)	</a:t>
                      </a:r>
                      <a:r>
                        <a:rPr dirty="0" sz="7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Released:</a:t>
                      </a:r>
                      <a:r>
                        <a:rPr dirty="0" sz="700" spc="-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October</a:t>
                      </a:r>
                      <a:r>
                        <a:rPr dirty="0" sz="700" spc="-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21,</a:t>
                      </a:r>
                      <a:r>
                        <a:rPr dirty="0" sz="7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7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2021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E16B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681">
                <a:tc grid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E16B0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E16B0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Forecasts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1270">
                    <a:lnT w="19050">
                      <a:solidFill>
                        <a:srgbClr val="E16B0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E16B0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E16B0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E16B0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6585">
                <a:tc>
                  <a:txBody>
                    <a:bodyPr/>
                    <a:lstStyle/>
                    <a:p>
                      <a:pPr marL="1968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Commodity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819"/>
                        </a:lnSpc>
                      </a:pPr>
                      <a:r>
                        <a:rPr dirty="0" sz="70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Unit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2030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ts val="819"/>
                        </a:lnSpc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2035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</a:tr>
              <a:tr h="98298">
                <a:tc gridSpan="9"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40"/>
                        </a:spcBef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Energy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</a:tr>
              <a:tr h="100584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Coal,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Australia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58.9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60.8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140.0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79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Crude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oil,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avg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$/bbl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50.8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68.3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61.4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41.3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65.4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65.8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240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r>
                        <a:rPr dirty="0" sz="600" spc="-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gas,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Europe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$/mmbtu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14.6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89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r>
                        <a:rPr dirty="0" sz="600" spc="-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gas,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$/mmbtu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230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Liquefied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gas,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Japan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$/mmbtu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8831" y="1905355"/>
            <a:ext cx="6343015" cy="100965"/>
          </a:xfrm>
          <a:custGeom>
            <a:avLst/>
            <a:gdLst/>
            <a:ahLst/>
            <a:cxnLst/>
            <a:rect l="l" t="t" r="r" b="b"/>
            <a:pathLst>
              <a:path w="6343015" h="100964">
                <a:moveTo>
                  <a:pt x="6342888" y="0"/>
                </a:moveTo>
                <a:lnTo>
                  <a:pt x="0" y="0"/>
                </a:lnTo>
                <a:lnTo>
                  <a:pt x="0" y="100583"/>
                </a:lnTo>
                <a:lnTo>
                  <a:pt x="6342888" y="100583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831" y="2103475"/>
            <a:ext cx="6343015" cy="100965"/>
          </a:xfrm>
          <a:custGeom>
            <a:avLst/>
            <a:gdLst/>
            <a:ahLst/>
            <a:cxnLst/>
            <a:rect l="l" t="t" r="r" b="b"/>
            <a:pathLst>
              <a:path w="6343015" h="100964">
                <a:moveTo>
                  <a:pt x="6342888" y="0"/>
                </a:moveTo>
                <a:lnTo>
                  <a:pt x="0" y="0"/>
                </a:lnTo>
                <a:lnTo>
                  <a:pt x="0" y="100583"/>
                </a:lnTo>
                <a:lnTo>
                  <a:pt x="6342888" y="100583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3695" y="2598775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3"/>
                </a:lnTo>
                <a:lnTo>
                  <a:pt x="6288024" y="100583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3695" y="2796895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3"/>
                </a:lnTo>
                <a:lnTo>
                  <a:pt x="6288024" y="100583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695" y="2995015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3"/>
                </a:lnTo>
                <a:lnTo>
                  <a:pt x="6288024" y="100583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3695" y="3301246"/>
          <a:ext cx="6288405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7770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Grains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355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530985" algn="l"/>
                          <a:tab pos="1887855" algn="l"/>
                          <a:tab pos="2288540" algn="l"/>
                          <a:tab pos="2600960" algn="l"/>
                          <a:tab pos="2997200" algn="l"/>
                          <a:tab pos="3437890" algn="l"/>
                          <a:tab pos="3785235" algn="l"/>
                          <a:tab pos="4177029" algn="l"/>
                          <a:tab pos="4568825" algn="l"/>
                          <a:tab pos="4959985" algn="l"/>
                          <a:tab pos="5351780" algn="l"/>
                          <a:tab pos="5743575" algn="l"/>
                          <a:tab pos="613537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Barley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121	104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126	128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120	118	115	117	119	129	140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97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530985" algn="l"/>
                          <a:tab pos="1887855" algn="l"/>
                          <a:tab pos="2244725" algn="l"/>
                          <a:tab pos="2600960" algn="l"/>
                          <a:tab pos="2997200" algn="l"/>
                          <a:tab pos="3393440" algn="l"/>
                          <a:tab pos="3785235" algn="l"/>
                          <a:tab pos="4177029" algn="l"/>
                          <a:tab pos="4568825" algn="l"/>
                          <a:tab pos="4959985" algn="l"/>
                          <a:tab pos="5351780" algn="l"/>
                          <a:tab pos="5743575" algn="l"/>
                          <a:tab pos="613537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Maize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170	159	155	164	170	165	250	225	235	237	239	249	260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22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530985" algn="l"/>
                          <a:tab pos="1887855" algn="l"/>
                          <a:tab pos="2244725" algn="l"/>
                          <a:tab pos="2600960" algn="l"/>
                          <a:tab pos="2997200" algn="l"/>
                          <a:tab pos="3393440" algn="l"/>
                          <a:tab pos="3785235" algn="l"/>
                          <a:tab pos="4177029" algn="l"/>
                          <a:tab pos="4568825" algn="l"/>
                          <a:tab pos="4959985" algn="l"/>
                          <a:tab pos="5351780" algn="l"/>
                          <a:tab pos="5743575" algn="l"/>
                          <a:tab pos="613537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Rice,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Thailand,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5%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386	396	399	421	418	497	455	400	410	418	427	471	520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07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530985" algn="l"/>
                          <a:tab pos="1887855" algn="l"/>
                          <a:tab pos="2244725" algn="l"/>
                          <a:tab pos="2600960" algn="l"/>
                          <a:tab pos="2997200" algn="l"/>
                          <a:tab pos="3393440" algn="l"/>
                          <a:tab pos="3785235" algn="l"/>
                          <a:tab pos="4177029" algn="l"/>
                          <a:tab pos="4568825" algn="l"/>
                          <a:tab pos="4959985" algn="l"/>
                          <a:tab pos="5351780" algn="l"/>
                          <a:tab pos="5743575" algn="l"/>
                          <a:tab pos="613537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Wheat, US,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HRW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204	167	174	210	202	211	255	250	245	247	249	259	270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13695" y="3895663"/>
          <a:ext cx="6288405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7770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600" spc="-3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298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Bananas,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US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0.96	1.00	1.08	1.15	1.14	1.22	1.23	1.24	1.25	1.25	1.26	1.28	1.30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54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Meat,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beef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4.56	4.06	4.39	4.20	4.76	4.67	5.30	5.45	5.35	5.37	5.39	5.49	5.60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65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Meat,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chicken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1.99	1.85	2.12	2.24	2.00	1.63	2.20	2.25	2.20	2.22	2.23	2.31	2.40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87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Oranges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0.68	0.89	0.81	0.79	0.56	0.60	0.66	0.68	0.70	0.71	0.72	0.76	0.80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32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37005" algn="l"/>
                          <a:tab pos="1793239" algn="l"/>
                          <a:tab pos="2150110" algn="l"/>
                          <a:tab pos="2506345" algn="l"/>
                          <a:tab pos="2902585" algn="l"/>
                          <a:tab pos="3298825" algn="l"/>
                          <a:tab pos="3690620" algn="l"/>
                          <a:tab pos="4082415" algn="l"/>
                          <a:tab pos="4474210" algn="l"/>
                          <a:tab pos="4866005" algn="l"/>
                          <a:tab pos="5257165" algn="l"/>
                          <a:tab pos="5648960" algn="l"/>
                          <a:tab pos="604075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Shrimp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13.22	11.22	13.32	12.24	12.60	12.67	14.00	15.00	14.50	14.62	14.74	15.36	16.00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41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Sugar,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World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0.30	0.40	0.35	0.28	0.28	0.28	0.39	0.37	0.38	0.38	0.39	0.40	0.42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13695" y="4877155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4"/>
                </a:lnTo>
                <a:lnTo>
                  <a:pt x="6288024" y="100584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3695" y="5075275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4"/>
                </a:lnTo>
                <a:lnTo>
                  <a:pt x="6288024" y="100584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13695" y="5282416"/>
          <a:ext cx="6288405" cy="38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7770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600" spc="-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Raw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Materials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385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Cotton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Index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1.55	1.64	1.84	2.01	1.72	1.59	2.10	2.20	2.15	2.16	2.17	2.24	2.30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67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Rubber,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RSS3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1.57	1.61	2.00	1.57	1.64	1.73	2.05	1.85	1.90	1.94	1.98	2.18	2.40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52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37005" algn="l"/>
                          <a:tab pos="1793239" algn="l"/>
                          <a:tab pos="2150110" algn="l"/>
                          <a:tab pos="2506345" algn="l"/>
                          <a:tab pos="2902585" algn="l"/>
                          <a:tab pos="3298825" algn="l"/>
                          <a:tab pos="3690620" algn="l"/>
                          <a:tab pos="4082415" algn="l"/>
                          <a:tab pos="4474210" algn="l"/>
                          <a:tab pos="4866005" algn="l"/>
                          <a:tab pos="5257165" algn="l"/>
                          <a:tab pos="5648960" algn="l"/>
                          <a:tab pos="6040755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Tobacco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4,908	4,790	4,627	4,866	4,579	4,336	4,200	4,225	4,275	4,293	4,312	4,405	4,500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03967" y="5777852"/>
          <a:ext cx="6398260" cy="58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7625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Fertilizers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249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DAP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417	316	323	393	306	312	590	600	450	400	350	397	450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03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71090" algn="l"/>
                          <a:tab pos="2727325" algn="l"/>
                          <a:tab pos="3123565" algn="l"/>
                          <a:tab pos="352044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Phosphate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rock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120	110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	88	88	76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120	130	110	100	102	115	130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16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Potassium</a:t>
                      </a:r>
                      <a:r>
                        <a:rPr dirty="0" sz="600" spc="4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chloride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296	260	218	216	256	218	210	325	275	277	279	289	300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36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TSP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378	290	283	347	295	265	525	520	400	360	320	358	400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83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Urea,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E.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Europe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278	194	214	249	245	229	380	375	300	275	280	304	330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3967" y="6471118"/>
          <a:ext cx="6398260" cy="785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7625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Metals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Minerals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403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546860" algn="l"/>
                          <a:tab pos="1903095" algn="l"/>
                          <a:tab pos="2259965" algn="l"/>
                          <a:tab pos="2616200" algn="l"/>
                          <a:tab pos="301244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860" algn="l"/>
                          <a:tab pos="5367020" algn="l"/>
                          <a:tab pos="5758815" algn="l"/>
                          <a:tab pos="615061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Aluminum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1,665	1,604	1,968	2,108	1,794	1,704	2,550	2,700	2,500	2,400	2,409	2,454	2,500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49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  <a:tabLst>
                          <a:tab pos="1048385" algn="l"/>
                          <a:tab pos="1546860" algn="l"/>
                          <a:tab pos="1903095" algn="l"/>
                          <a:tab pos="2259965" algn="l"/>
                          <a:tab pos="2616200" algn="l"/>
                          <a:tab pos="301244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225" algn="l"/>
                          <a:tab pos="5367020" algn="l"/>
                          <a:tab pos="5758815" algn="l"/>
                          <a:tab pos="615061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Copper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5,510	4,868	6,170	6,530	6,010	6,174	9,300	8,800	8,200	7,500	7,544	7,769	8,000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70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590675" algn="l"/>
                          <a:tab pos="1947545" algn="l"/>
                          <a:tab pos="2303780" algn="l"/>
                          <a:tab pos="2660650" algn="l"/>
                          <a:tab pos="305689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225" algn="l"/>
                          <a:tab pos="5411470" algn="l"/>
                          <a:tab pos="5803265" algn="l"/>
                          <a:tab pos="619442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Iron</a:t>
                      </a:r>
                      <a:r>
                        <a:rPr dirty="0" sz="60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ore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$/dmt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55.9	58.4	71.8	69.8	93.8	108.9	165.0	130.0	120.0	100.0	98.0	88.5	80.0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15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1048385" algn="l"/>
                          <a:tab pos="1546225" algn="l"/>
                          <a:tab pos="1903095" algn="l"/>
                          <a:tab pos="2259965" algn="l"/>
                          <a:tab pos="2616200" algn="l"/>
                          <a:tab pos="301244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225" algn="l"/>
                          <a:tab pos="5367020" algn="l"/>
                          <a:tab pos="5758815" algn="l"/>
                          <a:tab pos="615061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Lead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1,788	1,867	2,315	2,240	1,997	1,825	2,200	2,100	2,000	2,008	2,016	2,058	2,100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04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502410" algn="l"/>
                          <a:tab pos="1903095" algn="l"/>
                          <a:tab pos="2968625" algn="l"/>
                          <a:tab pos="3364865" algn="l"/>
                          <a:tab pos="3756660" algn="l"/>
                          <a:tab pos="4147820" algn="l"/>
                          <a:tab pos="4539615" algn="l"/>
                          <a:tab pos="4931410" algn="l"/>
                          <a:tab pos="5323205" algn="l"/>
                          <a:tab pos="5715000" algn="l"/>
                          <a:tab pos="610616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Nickel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11,863	9,595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10,410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13,114	13,914	13,787	18,500	17,750	17,000	17,081	17,163	17,576	18,000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48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1048385" algn="l"/>
                          <a:tab pos="1502410" algn="l"/>
                          <a:tab pos="2968625" algn="l"/>
                          <a:tab pos="3364865" algn="l"/>
                          <a:tab pos="3756660" algn="l"/>
                          <a:tab pos="4148454" algn="l"/>
                          <a:tab pos="4539615" algn="l"/>
                          <a:tab pos="4931410" algn="l"/>
                          <a:tab pos="5323205" algn="l"/>
                          <a:tab pos="5715000" algn="l"/>
                          <a:tab pos="610616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Tin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16,067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17,934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20,061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20,145	18,661	17,125	31,250	31,000	29,500	28,000	27,713	26,322	25,000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71">
                <a:tc>
                  <a:txBody>
                    <a:bodyPr/>
                    <a:lstStyle/>
                    <a:p>
                      <a:pPr marL="18415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546860" algn="l"/>
                          <a:tab pos="1903095" algn="l"/>
                          <a:tab pos="2259965" algn="l"/>
                          <a:tab pos="2616835" algn="l"/>
                          <a:tab pos="3013075" algn="l"/>
                          <a:tab pos="3409315" algn="l"/>
                          <a:tab pos="3800475" algn="l"/>
                          <a:tab pos="4192270" algn="l"/>
                          <a:tab pos="4584065" algn="l"/>
                          <a:tab pos="4975860" algn="l"/>
                          <a:tab pos="5367655" algn="l"/>
                          <a:tab pos="5758815" algn="l"/>
                          <a:tab pos="615061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Zinc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1,932	2,090	2,891	2,922	2,550	2,266	2,950	2,822	2,400	2,408	2,416	2,458	2,500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03967" y="7452715"/>
            <a:ext cx="6398260" cy="100965"/>
          </a:xfrm>
          <a:custGeom>
            <a:avLst/>
            <a:gdLst/>
            <a:ahLst/>
            <a:cxnLst/>
            <a:rect l="l" t="t" r="r" b="b"/>
            <a:pathLst>
              <a:path w="6398259" h="100965">
                <a:moveTo>
                  <a:pt x="6397752" y="0"/>
                </a:moveTo>
                <a:lnTo>
                  <a:pt x="0" y="0"/>
                </a:lnTo>
                <a:lnTo>
                  <a:pt x="0" y="100584"/>
                </a:lnTo>
                <a:lnTo>
                  <a:pt x="6397752" y="100584"/>
                </a:lnTo>
                <a:lnTo>
                  <a:pt x="6397752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3967" y="7650836"/>
            <a:ext cx="6398260" cy="100965"/>
          </a:xfrm>
          <a:custGeom>
            <a:avLst/>
            <a:gdLst/>
            <a:ahLst/>
            <a:cxnLst/>
            <a:rect l="l" t="t" r="r" b="b"/>
            <a:pathLst>
              <a:path w="6398259" h="100965">
                <a:moveTo>
                  <a:pt x="6397752" y="0"/>
                </a:moveTo>
                <a:lnTo>
                  <a:pt x="0" y="0"/>
                </a:lnTo>
                <a:lnTo>
                  <a:pt x="0" y="100584"/>
                </a:lnTo>
                <a:lnTo>
                  <a:pt x="6397752" y="100584"/>
                </a:lnTo>
                <a:lnTo>
                  <a:pt x="6397752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85724" y="1617356"/>
          <a:ext cx="651637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734"/>
              </a:tblGrid>
              <a:tr h="94648">
                <a:tc>
                  <a:txBody>
                    <a:bodyPr/>
                    <a:lstStyle/>
                    <a:p>
                      <a:pPr marL="81280">
                        <a:lnSpc>
                          <a:spcPts val="645"/>
                        </a:lnSpc>
                      </a:pPr>
                      <a:r>
                        <a:rPr dirty="0" sz="6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Non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Energy</a:t>
                      </a:r>
                      <a:r>
                        <a:rPr dirty="0" sz="600" spc="-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Commodities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9043">
                <a:tc>
                  <a:txBody>
                    <a:bodyPr/>
                    <a:lstStyle/>
                    <a:p>
                      <a:pPr marL="136525">
                        <a:lnSpc>
                          <a:spcPts val="670"/>
                        </a:lnSpc>
                        <a:spcBef>
                          <a:spcPts val="10"/>
                        </a:spcBef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Agriculture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94631">
                <a:tc>
                  <a:txBody>
                    <a:bodyPr/>
                    <a:lstStyle/>
                    <a:p>
                      <a:pPr marL="191135">
                        <a:lnSpc>
                          <a:spcPts val="635"/>
                        </a:lnSpc>
                        <a:spcBef>
                          <a:spcPts val="10"/>
                        </a:spcBef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Beverages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100259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Cocoa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3.14	2.89	2.03	2.29	2.34	2.37	2.40	2.45	2.50	2.53	2.56	2.73	2.90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93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Coffee,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Arabica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3.53	3.61	3.32	2.93	2.88	3.32	4.30	4.20	4.15	4.21	4.28	4.63	5.00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26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Coffee,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Robusta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1.94	1.95	2.23	1.87	1.62	1.52	1.95	2.00	1.90	1.92	1.95	2.07	2.20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26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Tea,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average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2.78	2.68	3.15	2.85	2.56	2.70	2.65	2.60	2.55	2.58	2.62	2.80	3.00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95433" y="2409682"/>
          <a:ext cx="640651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6515"/>
              </a:tblGrid>
              <a:tr h="94631">
                <a:tc>
                  <a:txBody>
                    <a:bodyPr/>
                    <a:lstStyle/>
                    <a:p>
                      <a:pPr marL="81280">
                        <a:lnSpc>
                          <a:spcPts val="645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4631">
                <a:tc>
                  <a:txBody>
                    <a:bodyPr/>
                    <a:lstStyle/>
                    <a:p>
                      <a:pPr marL="135890">
                        <a:lnSpc>
                          <a:spcPts val="635"/>
                        </a:lnSpc>
                        <a:spcBef>
                          <a:spcPts val="10"/>
                        </a:spcBef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Oils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Meals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100413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18590" algn="l"/>
                          <a:tab pos="1774825" algn="l"/>
                          <a:tab pos="2131695" algn="l"/>
                          <a:tab pos="2555240" algn="l"/>
                          <a:tab pos="2951480" algn="l"/>
                          <a:tab pos="3281045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Coconut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1,104	1,482	1,651	997	736	1,010	1,525	1,560	1,570	1,580	1,591	1,645	1,700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39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18590" algn="l"/>
                          <a:tab pos="1774825" algn="l"/>
                          <a:tab pos="2131695" algn="l"/>
                          <a:tab pos="2488565" algn="l"/>
                          <a:tab pos="2884805" algn="l"/>
                          <a:tab pos="3281045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Groundnut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1,378	1,381	1,461	1,446	1,407	1,698	2,050	1,950	2,000	2,016	2,032	2,114	2,200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80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663	736	751	639	601	752	1,100	1,075	1,050	1,054	1,058	1,079	1,100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17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Soybean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meal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389	375	350	405	347	394	485	490	475	481	487	517	550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02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Soybean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756	815	850	789	765	838	1,375	1,425	1,350	1,363	1,377	1,447	1,520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50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Soybeans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392	405	393	394	369	407	580	585	550	555	560	584	610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95470" y="4688177"/>
          <a:ext cx="640651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6515"/>
              </a:tblGrid>
              <a:tr h="94631">
                <a:tc>
                  <a:txBody>
                    <a:bodyPr/>
                    <a:lstStyle/>
                    <a:p>
                      <a:pPr marL="81280">
                        <a:lnSpc>
                          <a:spcPts val="645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Raw</a:t>
                      </a:r>
                      <a:r>
                        <a:rPr dirty="0" sz="600" spc="-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Materials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4631">
                <a:tc>
                  <a:txBody>
                    <a:bodyPr/>
                    <a:lstStyle/>
                    <a:p>
                      <a:pPr marL="135890">
                        <a:lnSpc>
                          <a:spcPts val="635"/>
                        </a:lnSpc>
                        <a:spcBef>
                          <a:spcPts val="10"/>
                        </a:spcBef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Timber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100298">
                <a:tc>
                  <a:txBody>
                    <a:bodyPr/>
                    <a:lstStyle/>
                    <a:p>
                      <a:pPr algn="r" marR="12065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513205" algn="l"/>
                          <a:tab pos="1869439" algn="l"/>
                          <a:tab pos="2226310" algn="l"/>
                          <a:tab pos="2582545" algn="l"/>
                          <a:tab pos="2978785" algn="l"/>
                          <a:tab pos="3375025" algn="l"/>
                          <a:tab pos="3766820" algn="l"/>
                          <a:tab pos="4158615" algn="l"/>
                          <a:tab pos="4550410" algn="l"/>
                          <a:tab pos="4942205" algn="l"/>
                          <a:tab pos="5333365" algn="l"/>
                          <a:tab pos="5725160" algn="l"/>
                          <a:tab pos="6116955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Logs,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Africa	$/cum	389	387	395	414	392	399	415	420	420	422	425	437	450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54">
                <a:tc>
                  <a:txBody>
                    <a:bodyPr/>
                    <a:lstStyle/>
                    <a:p>
                      <a:pPr algn="r" marR="12065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513205" algn="l"/>
                          <a:tab pos="1869439" algn="l"/>
                          <a:tab pos="2226310" algn="l"/>
                          <a:tab pos="2582545" algn="l"/>
                          <a:tab pos="2978785" algn="l"/>
                          <a:tab pos="3375025" algn="l"/>
                          <a:tab pos="3766820" algn="l"/>
                          <a:tab pos="4158615" algn="l"/>
                          <a:tab pos="4550410" algn="l"/>
                          <a:tab pos="4942205" algn="l"/>
                          <a:tab pos="5333365" algn="l"/>
                          <a:tab pos="5725160" algn="l"/>
                          <a:tab pos="6116955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Logs,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S.E.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Asia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$/cum	246	274	265	270	273	279	275	280	285	289	292	310	330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65">
                <a:tc>
                  <a:txBody>
                    <a:bodyPr/>
                    <a:lstStyle/>
                    <a:p>
                      <a:pPr algn="r" marR="12065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513205" algn="l"/>
                          <a:tab pos="1869439" algn="l"/>
                          <a:tab pos="2226310" algn="l"/>
                          <a:tab pos="2582545" algn="l"/>
                          <a:tab pos="2978785" algn="l"/>
                          <a:tab pos="3375025" algn="l"/>
                          <a:tab pos="3766820" algn="l"/>
                          <a:tab pos="4158615" algn="l"/>
                          <a:tab pos="4550410" algn="l"/>
                          <a:tab pos="4942205" algn="l"/>
                          <a:tab pos="5333365" algn="l"/>
                          <a:tab pos="5725160" algn="l"/>
                          <a:tab pos="6116955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Sawnwood,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S.E.</a:t>
                      </a:r>
                      <a:r>
                        <a:rPr dirty="0" sz="600" spc="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Asia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$/cum	833	739	702	728	696	700	755	760	765	774	782	827	875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85708" y="7362828"/>
          <a:ext cx="6516370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734"/>
              </a:tblGrid>
              <a:tr h="90237">
                <a:tc>
                  <a:txBody>
                    <a:bodyPr/>
                    <a:lstStyle/>
                    <a:p>
                      <a:pPr marL="81280">
                        <a:lnSpc>
                          <a:spcPts val="61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Precious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Metals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233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29969" algn="l"/>
                          <a:tab pos="1528445" algn="l"/>
                          <a:tab pos="1884680" algn="l"/>
                          <a:tab pos="2241550" algn="l"/>
                          <a:tab pos="2597785" algn="l"/>
                          <a:tab pos="2994025" algn="l"/>
                          <a:tab pos="3390900" algn="l"/>
                          <a:tab pos="3782060" algn="l"/>
                          <a:tab pos="4173854" algn="l"/>
                          <a:tab pos="4565650" algn="l"/>
                          <a:tab pos="4957445" algn="l"/>
                          <a:tab pos="5348605" algn="l"/>
                          <a:tab pos="5740400" algn="l"/>
                          <a:tab pos="613219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Gold	$/toz	1,161	1,249	1,258	1,269	1,392	1,770	1,795	1,750	1,730	1,719	1,708	1,653	1,600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51"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1029969" algn="l"/>
                          <a:tab pos="1572260" algn="l"/>
                          <a:tab pos="1929130" algn="l"/>
                          <a:tab pos="2285365" algn="l"/>
                          <a:tab pos="2642235" algn="l"/>
                          <a:tab pos="3038475" algn="l"/>
                          <a:tab pos="3434715" algn="l"/>
                          <a:tab pos="3826510" algn="l"/>
                          <a:tab pos="4218305" algn="l"/>
                          <a:tab pos="4609465" algn="l"/>
                          <a:tab pos="5001260" algn="l"/>
                          <a:tab pos="5393055" algn="l"/>
                          <a:tab pos="5784850" algn="l"/>
                          <a:tab pos="617664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Silver	$/toz	15.7	17.1	17.1	15.7	16.2	20.5	25.5	24.8	24.4	24.0	23.6	21.7	20.0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268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29969" algn="l"/>
                          <a:tab pos="1528445" algn="l"/>
                          <a:tab pos="1951989" algn="l"/>
                          <a:tab pos="2308225" algn="l"/>
                          <a:tab pos="2665095" algn="l"/>
                          <a:tab pos="3061335" algn="l"/>
                          <a:tab pos="3457575" algn="l"/>
                          <a:tab pos="3782060" algn="l"/>
                          <a:tab pos="4173854" algn="l"/>
                          <a:tab pos="4565650" algn="l"/>
                          <a:tab pos="4957445" algn="l"/>
                          <a:tab pos="5348605" algn="l"/>
                          <a:tab pos="5740400" algn="l"/>
                          <a:tab pos="6132195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Platinum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$/toz	1,053	987	948	880	864	883	1,100	1,000	1,015	1,033	1,051	1,146	1,250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055742" y="7941409"/>
            <a:ext cx="10375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Next</a:t>
            </a:r>
            <a:r>
              <a:rPr dirty="0" sz="700" spc="-10" b="1">
                <a:solidFill>
                  <a:srgbClr val="001121"/>
                </a:solidFill>
                <a:latin typeface="Arial"/>
                <a:cs typeface="Arial"/>
              </a:rPr>
              <a:t> </a:t>
            </a: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update:</a:t>
            </a:r>
            <a:r>
              <a:rPr dirty="0" sz="700" spc="-10" b="1">
                <a:solidFill>
                  <a:srgbClr val="001121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001121"/>
                </a:solidFill>
                <a:latin typeface="Arial"/>
                <a:cs typeface="Arial"/>
              </a:rPr>
              <a:t>April </a:t>
            </a: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2022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9103" y="910183"/>
            <a:ext cx="1460500" cy="10795"/>
          </a:xfrm>
          <a:custGeom>
            <a:avLst/>
            <a:gdLst/>
            <a:ahLst/>
            <a:cxnLst/>
            <a:rect l="l" t="t" r="r" b="b"/>
            <a:pathLst>
              <a:path w="1460500" h="10794">
                <a:moveTo>
                  <a:pt x="1040879" y="0"/>
                </a:moveTo>
                <a:lnTo>
                  <a:pt x="0" y="0"/>
                </a:lnTo>
                <a:lnTo>
                  <a:pt x="0" y="10668"/>
                </a:lnTo>
                <a:lnTo>
                  <a:pt x="1040879" y="10668"/>
                </a:lnTo>
                <a:lnTo>
                  <a:pt x="1040879" y="0"/>
                </a:lnTo>
                <a:close/>
              </a:path>
              <a:path w="1460500" h="10794">
                <a:moveTo>
                  <a:pt x="1459992" y="0"/>
                </a:moveTo>
                <a:lnTo>
                  <a:pt x="1085088" y="0"/>
                </a:lnTo>
                <a:lnTo>
                  <a:pt x="1085088" y="10668"/>
                </a:lnTo>
                <a:lnTo>
                  <a:pt x="1459992" y="10668"/>
                </a:lnTo>
                <a:lnTo>
                  <a:pt x="1459992" y="0"/>
                </a:lnTo>
                <a:close/>
              </a:path>
            </a:pathLst>
          </a:custGeom>
          <a:solidFill>
            <a:srgbClr val="001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9103" y="7845907"/>
            <a:ext cx="6452870" cy="17145"/>
          </a:xfrm>
          <a:custGeom>
            <a:avLst/>
            <a:gdLst/>
            <a:ahLst/>
            <a:cxnLst/>
            <a:rect l="l" t="t" r="r" b="b"/>
            <a:pathLst>
              <a:path w="6452870" h="17145">
                <a:moveTo>
                  <a:pt x="6452616" y="0"/>
                </a:moveTo>
                <a:lnTo>
                  <a:pt x="0" y="0"/>
                </a:lnTo>
                <a:lnTo>
                  <a:pt x="0" y="16764"/>
                </a:lnTo>
                <a:lnTo>
                  <a:pt x="6452616" y="16764"/>
                </a:lnTo>
                <a:lnTo>
                  <a:pt x="6452616" y="0"/>
                </a:lnTo>
                <a:close/>
              </a:path>
            </a:pathLst>
          </a:custGeom>
          <a:solidFill>
            <a:srgbClr val="001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1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9103" y="594233"/>
          <a:ext cx="6452870" cy="95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2355"/>
                <a:gridCol w="460375"/>
                <a:gridCol w="382269"/>
                <a:gridCol w="356235"/>
                <a:gridCol w="344169"/>
                <a:gridCol w="388619"/>
                <a:gridCol w="396239"/>
                <a:gridCol w="381635"/>
                <a:gridCol w="391160"/>
                <a:gridCol w="403860"/>
                <a:gridCol w="391795"/>
                <a:gridCol w="391795"/>
                <a:gridCol w="391795"/>
                <a:gridCol w="391795"/>
                <a:gridCol w="318135"/>
              </a:tblGrid>
              <a:tr h="115544">
                <a:tc gridSpan="15">
                  <a:txBody>
                    <a:bodyPr/>
                    <a:lstStyle/>
                    <a:p>
                      <a:pPr marL="22225">
                        <a:lnSpc>
                          <a:spcPts val="690"/>
                        </a:lnSpc>
                        <a:tabLst>
                          <a:tab pos="5245100" algn="l"/>
                        </a:tabLst>
                      </a:pP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dirty="0" sz="9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Bank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Commodities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Forecast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(constant</a:t>
                      </a:r>
                      <a:r>
                        <a:rPr dirty="0" sz="9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dollars)	</a:t>
                      </a:r>
                      <a:r>
                        <a:rPr dirty="0" baseline="-11904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Released:</a:t>
                      </a:r>
                      <a:r>
                        <a:rPr dirty="0" baseline="-11904" sz="1050" spc="-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1904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October</a:t>
                      </a:r>
                      <a:r>
                        <a:rPr dirty="0" baseline="-11904" sz="1050" spc="-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1904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21,</a:t>
                      </a:r>
                      <a:r>
                        <a:rPr dirty="0" baseline="-11904" sz="105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11904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2021</a:t>
                      </a:r>
                      <a:endParaRPr baseline="-11904"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E16B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675">
                <a:tc gridSpan="15">
                  <a:txBody>
                    <a:bodyPr/>
                    <a:lstStyle/>
                    <a:p>
                      <a:pPr algn="r" marR="11582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Forecasts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T w="19050">
                      <a:solidFill>
                        <a:srgbClr val="E16B0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4212">
                <a:tc>
                  <a:txBody>
                    <a:bodyPr/>
                    <a:lstStyle/>
                    <a:p>
                      <a:pPr marL="1968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Commodity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Unit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/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2016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2017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2018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0170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2019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99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2030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2035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</a:tr>
              <a:tr h="98298">
                <a:tc gridSpan="9"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40"/>
                        </a:spcBef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Energy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0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1121"/>
                      </a:solidFill>
                      <a:prstDash val="solid"/>
                    </a:lnT>
                  </a:tcPr>
                </a:tc>
              </a:tr>
              <a:tr h="100584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Coal,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Australia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70.3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61.4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117.4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46.4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89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Crude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oil,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avg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$/bbl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45.5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67.2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61.7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41.7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69.6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72.4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61.8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61.0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57.2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59.0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230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r>
                        <a:rPr dirty="0" sz="600" spc="-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gas,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Europe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$/mmbtu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14.5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911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r>
                        <a:rPr dirty="0" sz="600" spc="-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gas,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$/mmbtu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6286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0"/>
                        </a:lnSpc>
                        <a:spcBef>
                          <a:spcPts val="3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208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Liquefied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natural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gas,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Japan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$/mmbtu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9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239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4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58831" y="1946503"/>
            <a:ext cx="6343015" cy="100965"/>
          </a:xfrm>
          <a:custGeom>
            <a:avLst/>
            <a:gdLst/>
            <a:ahLst/>
            <a:cxnLst/>
            <a:rect l="l" t="t" r="r" b="b"/>
            <a:pathLst>
              <a:path w="6343015" h="100964">
                <a:moveTo>
                  <a:pt x="6342888" y="0"/>
                </a:moveTo>
                <a:lnTo>
                  <a:pt x="0" y="0"/>
                </a:lnTo>
                <a:lnTo>
                  <a:pt x="0" y="100583"/>
                </a:lnTo>
                <a:lnTo>
                  <a:pt x="6342888" y="100583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831" y="2144623"/>
            <a:ext cx="6343015" cy="100965"/>
          </a:xfrm>
          <a:custGeom>
            <a:avLst/>
            <a:gdLst/>
            <a:ahLst/>
            <a:cxnLst/>
            <a:rect l="l" t="t" r="r" b="b"/>
            <a:pathLst>
              <a:path w="6343015" h="100964">
                <a:moveTo>
                  <a:pt x="6342888" y="0"/>
                </a:moveTo>
                <a:lnTo>
                  <a:pt x="0" y="0"/>
                </a:lnTo>
                <a:lnTo>
                  <a:pt x="0" y="100583"/>
                </a:lnTo>
                <a:lnTo>
                  <a:pt x="6342888" y="100583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3695" y="2639923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3"/>
                </a:lnTo>
                <a:lnTo>
                  <a:pt x="6288024" y="100583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3695" y="2838043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3"/>
                </a:lnTo>
                <a:lnTo>
                  <a:pt x="6288024" y="100583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695" y="3036163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3"/>
                </a:lnTo>
                <a:lnTo>
                  <a:pt x="6288024" y="100583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13695" y="3342414"/>
          <a:ext cx="6288405" cy="487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7770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Grains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335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503680" algn="l"/>
                          <a:tab pos="1860550" algn="l"/>
                          <a:tab pos="2216785" algn="l"/>
                          <a:tab pos="2573655" algn="l"/>
                          <a:tab pos="2969895" algn="l"/>
                          <a:tab pos="3410585" algn="l"/>
                          <a:tab pos="3757929" algn="l"/>
                          <a:tab pos="4149725" algn="l"/>
                          <a:tab pos="4540885" algn="l"/>
                          <a:tab pos="4932680" algn="l"/>
                          <a:tab pos="5324475" algn="l"/>
                          <a:tab pos="5716270" algn="l"/>
                          <a:tab pos="610806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Barley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124	111	100	124	129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119	115	111	110	110	109	118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17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503680" algn="l"/>
                          <a:tab pos="1860550" algn="l"/>
                          <a:tab pos="2216785" algn="l"/>
                          <a:tab pos="2573655" algn="l"/>
                          <a:tab pos="2969895" algn="l"/>
                          <a:tab pos="3366135" algn="l"/>
                          <a:tab pos="3757929" algn="l"/>
                          <a:tab pos="4149725" algn="l"/>
                          <a:tab pos="4540885" algn="l"/>
                          <a:tab pos="4932680" algn="l"/>
                          <a:tab pos="5324475" algn="l"/>
                          <a:tab pos="5716270" algn="l"/>
                          <a:tab pos="610806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Maize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173	169	159	162	171	167	249	220	226	224	222	210	219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02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503680" algn="l"/>
                          <a:tab pos="1860550" algn="l"/>
                          <a:tab pos="2216785" algn="l"/>
                          <a:tab pos="2573655" algn="l"/>
                          <a:tab pos="2969895" algn="l"/>
                          <a:tab pos="3366135" algn="l"/>
                          <a:tab pos="3757929" algn="l"/>
                          <a:tab pos="4149725" algn="l"/>
                          <a:tab pos="4540885" algn="l"/>
                          <a:tab pos="4932680" algn="l"/>
                          <a:tab pos="5324475" algn="l"/>
                          <a:tab pos="5716270" algn="l"/>
                          <a:tab pos="610806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Rice,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Thailand,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5%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394	421	410	413	420	502	452	391	394	395	396	397	439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22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503680" algn="l"/>
                          <a:tab pos="1860550" algn="l"/>
                          <a:tab pos="2216785" algn="l"/>
                          <a:tab pos="2573655" algn="l"/>
                          <a:tab pos="2969895" algn="l"/>
                          <a:tab pos="3366135" algn="l"/>
                          <a:tab pos="3757929" algn="l"/>
                          <a:tab pos="4149725" algn="l"/>
                          <a:tab pos="4540885" algn="l"/>
                          <a:tab pos="4932680" algn="l"/>
                          <a:tab pos="5324475" algn="l"/>
                          <a:tab pos="5716270" algn="l"/>
                          <a:tab pos="6108065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Wheat, US,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HRW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209	177	179	206	203	213	254	244	236	233	231	219	228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13695" y="3936827"/>
          <a:ext cx="6288405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7770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600" spc="-3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283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Bananas,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US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0.98	1.06	1.11	1.13	1.15	1.23	1.22	1.21	1.20	1.18	1.17	1.08	1.10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69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Meat,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beef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4.66	4.32	4.51	4.12	4.79	4.71	5.27	5.33	5.14	5.07	5.00	4.63	4.72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50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Meat,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chicken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2.03	1.97	2.18	2.20	2.01	1.65	2.19	2.20	2.11	2.09	2.07	1.95	2.02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02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Oranges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0.69	0.95	0.83	0.78	0.56	0.61	0.66	0.66	0.67	0.67	0.66	0.64	0.67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17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37005" algn="l"/>
                          <a:tab pos="1793239" algn="l"/>
                          <a:tab pos="2150110" algn="l"/>
                          <a:tab pos="2506345" algn="l"/>
                          <a:tab pos="2902585" algn="l"/>
                          <a:tab pos="3298825" algn="l"/>
                          <a:tab pos="3690620" algn="l"/>
                          <a:tab pos="4082415" algn="l"/>
                          <a:tab pos="4474210" algn="l"/>
                          <a:tab pos="4866005" algn="l"/>
                          <a:tab pos="5257165" algn="l"/>
                          <a:tab pos="5648960" algn="l"/>
                          <a:tab pos="604075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Shrimp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13.50	11.93	13.68	12.02	12.67	12.80	13.92	14.67	13.94	13.81	13.67	12.95	13.50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51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Sugar,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World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0.30	0.42	0.36	0.27	0.28	0.29	0.39	0.36	0.37	0.36	0.36	0.34	0.35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813695" y="4918303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4"/>
                </a:lnTo>
                <a:lnTo>
                  <a:pt x="6288024" y="100584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3695" y="5116423"/>
            <a:ext cx="6288405" cy="100965"/>
          </a:xfrm>
          <a:custGeom>
            <a:avLst/>
            <a:gdLst/>
            <a:ahLst/>
            <a:cxnLst/>
            <a:rect l="l" t="t" r="r" b="b"/>
            <a:pathLst>
              <a:path w="6288405" h="100964">
                <a:moveTo>
                  <a:pt x="6288024" y="0"/>
                </a:moveTo>
                <a:lnTo>
                  <a:pt x="0" y="0"/>
                </a:lnTo>
                <a:lnTo>
                  <a:pt x="0" y="100584"/>
                </a:lnTo>
                <a:lnTo>
                  <a:pt x="6288024" y="100584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13695" y="5323575"/>
          <a:ext cx="6288405" cy="38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7770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Other</a:t>
                      </a:r>
                      <a:r>
                        <a:rPr dirty="0" sz="600" spc="-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Raw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Materials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375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Cotton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Index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1.59	1.74	1.89	1.98	1.73	1.60	2.09	2.15	2.07	2.04	2.02	1.89	1.94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77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35"/>
                        </a:spcBef>
                        <a:tabLst>
                          <a:tab pos="938530" algn="l"/>
                          <a:tab pos="1480820" algn="l"/>
                          <a:tab pos="1837689" algn="l"/>
                          <a:tab pos="2193925" algn="l"/>
                          <a:tab pos="2550795" algn="l"/>
                          <a:tab pos="2947035" algn="l"/>
                          <a:tab pos="3343275" algn="l"/>
                          <a:tab pos="3735070" algn="l"/>
                          <a:tab pos="4126865" algn="l"/>
                          <a:tab pos="4518025" algn="l"/>
                          <a:tab pos="4909820" algn="l"/>
                          <a:tab pos="5301615" algn="l"/>
                          <a:tab pos="5693410" algn="l"/>
                          <a:tab pos="608520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Rubber,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RSS3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1.61	1.71	2.05	1.54	1.65	1.75	2.04	1.81	1.83	1.83	1.83	1.84	2.02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42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38530" algn="l"/>
                          <a:tab pos="1437005" algn="l"/>
                          <a:tab pos="1793239" algn="l"/>
                          <a:tab pos="2150110" algn="l"/>
                          <a:tab pos="2506345" algn="l"/>
                          <a:tab pos="2902585" algn="l"/>
                          <a:tab pos="3298825" algn="l"/>
                          <a:tab pos="3690620" algn="l"/>
                          <a:tab pos="4082415" algn="l"/>
                          <a:tab pos="4474210" algn="l"/>
                          <a:tab pos="4866005" algn="l"/>
                          <a:tab pos="5257165" algn="l"/>
                          <a:tab pos="5648960" algn="l"/>
                          <a:tab pos="6040755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Tobacco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5,016	5,094	4,755	4,781	4,603	4,381	4,176	4,132	4,109	4,055	3,999	3,715	3,796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03967" y="5819001"/>
          <a:ext cx="6398260" cy="60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7625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Fertilizers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0248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DAP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426	336	332	387	308	316	587	587	433	378	325	335	380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04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71090" algn="l"/>
                          <a:tab pos="2727325" algn="l"/>
                          <a:tab pos="3123565" algn="l"/>
                          <a:tab pos="3520440" algn="l"/>
                          <a:tab pos="3867785" algn="l"/>
                          <a:tab pos="4259580" algn="l"/>
                          <a:tab pos="4650740" algn="l"/>
                          <a:tab pos="5086985" algn="l"/>
                          <a:tab pos="5478145" algn="l"/>
                          <a:tab pos="5869940" algn="l"/>
                          <a:tab pos="621792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Phosphate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rock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	117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	86	88	77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119	127	106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94	95	97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15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Potassium</a:t>
                      </a:r>
                      <a:r>
                        <a:rPr dirty="0" sz="600" spc="4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chloride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303	277	224	212	257	220	209	318	264	262	259	244	253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106945">
                <a:tc>
                  <a:txBody>
                    <a:bodyPr/>
                    <a:lstStyle/>
                    <a:p>
                      <a:pPr marL="17780">
                        <a:lnSpc>
                          <a:spcPts val="635"/>
                        </a:lnSpc>
                        <a:spcBef>
                          <a:spcPts val="105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TSP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386	309	291	341	296	268	522	509	385	340	297	302	337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462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048385" algn="l"/>
                          <a:tab pos="1613535" algn="l"/>
                          <a:tab pos="1970405" algn="l"/>
                          <a:tab pos="2326640" algn="l"/>
                          <a:tab pos="2683510" algn="l"/>
                          <a:tab pos="3079750" algn="l"/>
                          <a:tab pos="3475990" algn="l"/>
                          <a:tab pos="3867785" algn="l"/>
                          <a:tab pos="4259580" algn="l"/>
                          <a:tab pos="4650740" algn="l"/>
                          <a:tab pos="5042535" algn="l"/>
                          <a:tab pos="5434330" algn="l"/>
                          <a:tab pos="5826125" algn="l"/>
                          <a:tab pos="621792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Urea,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E.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Europe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284	206	220	245	247	231	378	367	288	260	259	256	278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3967" y="6548938"/>
          <a:ext cx="6398260" cy="8489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7625"/>
              </a:tblGrid>
              <a:tr h="90237">
                <a:tc>
                  <a:txBody>
                    <a:bodyPr/>
                    <a:lstStyle/>
                    <a:p>
                      <a:pPr marL="17780">
                        <a:lnSpc>
                          <a:spcPts val="610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Metals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Minerals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9451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048385" algn="l"/>
                          <a:tab pos="1546860" algn="l"/>
                          <a:tab pos="1903095" algn="l"/>
                          <a:tab pos="2259965" algn="l"/>
                          <a:tab pos="2616200" algn="l"/>
                          <a:tab pos="301244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860" algn="l"/>
                          <a:tab pos="5367020" algn="l"/>
                          <a:tab pos="5758815" algn="l"/>
                          <a:tab pos="615061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Aluminum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1,701	1,706	2,022	2,072	1,804	1,721	2,536	2,640	2,403	2,267	2,234	2,070	2,109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107016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105"/>
                        </a:spcBef>
                        <a:tabLst>
                          <a:tab pos="1048385" algn="l"/>
                          <a:tab pos="1546860" algn="l"/>
                          <a:tab pos="1903095" algn="l"/>
                          <a:tab pos="2259965" algn="l"/>
                          <a:tab pos="2616200" algn="l"/>
                          <a:tab pos="301244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225" algn="l"/>
                          <a:tab pos="5367020" algn="l"/>
                          <a:tab pos="5758815" algn="l"/>
                          <a:tab pos="615061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Copper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5,631	5,177	6,340	6,416	6,042	6,237	9,247	8,606	7,882	7,083	6,997	6,553	6,748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91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048385" algn="l"/>
                          <a:tab pos="1590675" algn="l"/>
                          <a:tab pos="1947545" algn="l"/>
                          <a:tab pos="2303780" algn="l"/>
                          <a:tab pos="2660650" algn="l"/>
                          <a:tab pos="305689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5019675" algn="l"/>
                          <a:tab pos="5411470" algn="l"/>
                          <a:tab pos="5803265" algn="l"/>
                          <a:tab pos="619442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Iron</a:t>
                      </a:r>
                      <a:r>
                        <a:rPr dirty="0" sz="60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ore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$/dmt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57.1	62.1	73.7	68.5	94.3	110.0	164.1	127.1	115.4	94.4	90.9	74.7	67.5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107096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105"/>
                        </a:spcBef>
                        <a:tabLst>
                          <a:tab pos="1048385" algn="l"/>
                          <a:tab pos="1546225" algn="l"/>
                          <a:tab pos="1903095" algn="l"/>
                          <a:tab pos="2259965" algn="l"/>
                          <a:tab pos="2616200" algn="l"/>
                          <a:tab pos="3012440" algn="l"/>
                          <a:tab pos="3408679" algn="l"/>
                          <a:tab pos="3800475" algn="l"/>
                          <a:tab pos="4192270" algn="l"/>
                          <a:tab pos="4584065" algn="l"/>
                          <a:tab pos="4975225" algn="l"/>
                          <a:tab pos="5367020" algn="l"/>
                          <a:tab pos="5758815" algn="l"/>
                          <a:tab pos="615061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Lead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1,827	1,985	2,378	2,201	2,007	1,844	2,188	2,054	1,923	1,897	1,870	1,736	1,771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11">
                <a:tc>
                  <a:txBody>
                    <a:bodyPr/>
                    <a:lstStyle/>
                    <a:p>
                      <a:pPr marL="17780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048385" algn="l"/>
                          <a:tab pos="1502410" algn="l"/>
                          <a:tab pos="2968625" algn="l"/>
                          <a:tab pos="3364865" algn="l"/>
                          <a:tab pos="3756660" algn="l"/>
                          <a:tab pos="4147820" algn="l"/>
                          <a:tab pos="4539615" algn="l"/>
                          <a:tab pos="4931410" algn="l"/>
                          <a:tab pos="5323205" algn="l"/>
                          <a:tab pos="5715000" algn="l"/>
                          <a:tab pos="610616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Nickel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12,122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10,204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10,696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12,885	13,987	13,928	18,395	17,358	16,341	16,132	15,919	14,825	15,182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107157">
                <a:tc>
                  <a:txBody>
                    <a:bodyPr/>
                    <a:lstStyle/>
                    <a:p>
                      <a:pPr marL="17780">
                        <a:lnSpc>
                          <a:spcPts val="630"/>
                        </a:lnSpc>
                        <a:spcBef>
                          <a:spcPts val="105"/>
                        </a:spcBef>
                        <a:tabLst>
                          <a:tab pos="1048385" algn="l"/>
                          <a:tab pos="1502410" algn="l"/>
                          <a:tab pos="2968625" algn="l"/>
                          <a:tab pos="3364865" algn="l"/>
                          <a:tab pos="3756660" algn="l"/>
                          <a:tab pos="4148454" algn="l"/>
                          <a:tab pos="4539615" algn="l"/>
                          <a:tab pos="4931410" algn="l"/>
                          <a:tab pos="5323205" algn="l"/>
                          <a:tab pos="5715000" algn="l"/>
                          <a:tab pos="610616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Tin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16,418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19,072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20,613   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19,793	18,759	17,299	31,073	30,316	28,357	26,444	25,704	22,201	21,086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250">
                <a:tc>
                  <a:txBody>
                    <a:bodyPr/>
                    <a:lstStyle/>
                    <a:p>
                      <a:pPr marL="18415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048385" algn="l"/>
                          <a:tab pos="1546860" algn="l"/>
                          <a:tab pos="1903095" algn="l"/>
                          <a:tab pos="2259965" algn="l"/>
                          <a:tab pos="2616835" algn="l"/>
                          <a:tab pos="3013075" algn="l"/>
                          <a:tab pos="3409315" algn="l"/>
                          <a:tab pos="3800475" algn="l"/>
                          <a:tab pos="4192270" algn="l"/>
                          <a:tab pos="4584065" algn="l"/>
                          <a:tab pos="4975860" algn="l"/>
                          <a:tab pos="5367655" algn="l"/>
                          <a:tab pos="5758815" algn="l"/>
                          <a:tab pos="615061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Zinc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1,974	2,223	2,970	2,871	2,564	2,290	2,933	2,760	2,307	2,274	2,241	2,073	2,109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03967" y="7612736"/>
            <a:ext cx="6398260" cy="109855"/>
          </a:xfrm>
          <a:custGeom>
            <a:avLst/>
            <a:gdLst/>
            <a:ahLst/>
            <a:cxnLst/>
            <a:rect l="l" t="t" r="r" b="b"/>
            <a:pathLst>
              <a:path w="6398259" h="109854">
                <a:moveTo>
                  <a:pt x="6397752" y="0"/>
                </a:moveTo>
                <a:lnTo>
                  <a:pt x="0" y="0"/>
                </a:lnTo>
                <a:lnTo>
                  <a:pt x="0" y="109728"/>
                </a:lnTo>
                <a:lnTo>
                  <a:pt x="6397752" y="109728"/>
                </a:lnTo>
                <a:lnTo>
                  <a:pt x="6397752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3967" y="7829143"/>
            <a:ext cx="6398260" cy="109855"/>
          </a:xfrm>
          <a:custGeom>
            <a:avLst/>
            <a:gdLst/>
            <a:ahLst/>
            <a:cxnLst/>
            <a:rect l="l" t="t" r="r" b="b"/>
            <a:pathLst>
              <a:path w="6398259" h="109854">
                <a:moveTo>
                  <a:pt x="6397752" y="0"/>
                </a:moveTo>
                <a:lnTo>
                  <a:pt x="0" y="0"/>
                </a:lnTo>
                <a:lnTo>
                  <a:pt x="0" y="109727"/>
                </a:lnTo>
                <a:lnTo>
                  <a:pt x="6397752" y="109727"/>
                </a:lnTo>
                <a:lnTo>
                  <a:pt x="6397752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85709" y="1658500"/>
          <a:ext cx="6516370" cy="68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734"/>
              </a:tblGrid>
              <a:tr h="94648">
                <a:tc>
                  <a:txBody>
                    <a:bodyPr/>
                    <a:lstStyle/>
                    <a:p>
                      <a:pPr marL="81280">
                        <a:lnSpc>
                          <a:spcPts val="645"/>
                        </a:lnSpc>
                      </a:pPr>
                      <a:r>
                        <a:rPr dirty="0" sz="6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Non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Energy</a:t>
                      </a:r>
                      <a:r>
                        <a:rPr dirty="0" sz="600" spc="-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Commodities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9043">
                <a:tc>
                  <a:txBody>
                    <a:bodyPr/>
                    <a:lstStyle/>
                    <a:p>
                      <a:pPr marL="136525">
                        <a:lnSpc>
                          <a:spcPts val="670"/>
                        </a:lnSpc>
                        <a:spcBef>
                          <a:spcPts val="10"/>
                        </a:spcBef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Agriculture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94631">
                <a:tc>
                  <a:txBody>
                    <a:bodyPr/>
                    <a:lstStyle/>
                    <a:p>
                      <a:pPr marL="191135">
                        <a:lnSpc>
                          <a:spcPts val="635"/>
                        </a:lnSpc>
                        <a:spcBef>
                          <a:spcPts val="10"/>
                        </a:spcBef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Beverages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100263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Cocoa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3.20	3.07	2.09	2.25	2.35	2.39	2.39	2.40	2.40	2.39	2.38	2.30	2.45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89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Coffee,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Arabica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3.60	3.84	3.41	2.87	2.89	3.36	4.28	4.11	3.99	3.98	3.97	3.90	4.22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30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Coffee,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Robusta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1.98	2.08	2.29	1.84	1.63	1.53	1.94	1.96	1.83	1.82	1.81	1.75	1.86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22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74725" algn="l"/>
                          <a:tab pos="1517650" algn="l"/>
                          <a:tab pos="1873885" algn="l"/>
                          <a:tab pos="2230755" algn="l"/>
                          <a:tab pos="2587625" algn="l"/>
                          <a:tab pos="2983865" algn="l"/>
                          <a:tab pos="3380104" algn="l"/>
                          <a:tab pos="3771265" algn="l"/>
                          <a:tab pos="4163060" algn="l"/>
                          <a:tab pos="4554855" algn="l"/>
                          <a:tab pos="4946650" algn="l"/>
                          <a:tab pos="5338445" algn="l"/>
                          <a:tab pos="5729605" algn="l"/>
                          <a:tab pos="612140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Tea,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average	$/kg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2.84	2.86	3.24	2.80	2.58	2.73	2.63	2.54	2.45	2.44	2.43	2.36	2.53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95417" y="2450826"/>
          <a:ext cx="6406515" cy="78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6515"/>
              </a:tblGrid>
              <a:tr h="94631">
                <a:tc>
                  <a:txBody>
                    <a:bodyPr/>
                    <a:lstStyle/>
                    <a:p>
                      <a:pPr marL="81280">
                        <a:lnSpc>
                          <a:spcPts val="645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Food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4631">
                <a:tc>
                  <a:txBody>
                    <a:bodyPr/>
                    <a:lstStyle/>
                    <a:p>
                      <a:pPr marL="136525">
                        <a:lnSpc>
                          <a:spcPts val="635"/>
                        </a:lnSpc>
                        <a:spcBef>
                          <a:spcPts val="10"/>
                        </a:spcBef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Fats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Oils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100417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18590" algn="l"/>
                          <a:tab pos="1774825" algn="l"/>
                          <a:tab pos="2131695" algn="l"/>
                          <a:tab pos="2555240" algn="l"/>
                          <a:tab pos="2951480" algn="l"/>
                          <a:tab pos="3281045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Coconut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1,128	1,576	1,696	979	740	1,021	1,516	1,526	1,509	1,493	1,476	1,387	1,434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635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18590" algn="l"/>
                          <a:tab pos="1774825" algn="l"/>
                          <a:tab pos="2131695" algn="l"/>
                          <a:tab pos="2488565" algn="l"/>
                          <a:tab pos="2884805" algn="l"/>
                          <a:tab pos="3281045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Groundnut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1,408	1,468	1,501	1,421	1,415	1,715	2,038	1,907	1,923	1,904	1,885	1,783	1,856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484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672204" algn="l"/>
                          <a:tab pos="4064000" algn="l"/>
                          <a:tab pos="445579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Palm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678	782	771	627	605	759	1,094	1,051	1,009	995	981	910	928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838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Soybean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meal	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398	398	360	398	349	398	482	479	457	454	451	436	464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281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672204" algn="l"/>
                          <a:tab pos="4064000" algn="l"/>
                          <a:tab pos="4455795" algn="l"/>
                          <a:tab pos="4847590" algn="l"/>
                          <a:tab pos="5239385" algn="l"/>
                          <a:tab pos="5630545" algn="l"/>
                          <a:tab pos="6022340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Soybean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772	867	874	775	769	846	1,367	1,394	1,298	1,288	1,277	1,220	1,282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71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Soybeans	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$/mt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401	431	404	388	371	411	577	572	529	524	519	493	515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95454" y="4729335"/>
          <a:ext cx="6406515" cy="48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6515"/>
              </a:tblGrid>
              <a:tr h="94631">
                <a:tc>
                  <a:txBody>
                    <a:bodyPr/>
                    <a:lstStyle/>
                    <a:p>
                      <a:pPr marL="81280">
                        <a:lnSpc>
                          <a:spcPts val="645"/>
                        </a:lnSpc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Raw</a:t>
                      </a:r>
                      <a:r>
                        <a:rPr dirty="0" sz="600" spc="-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Materials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4631">
                <a:tc>
                  <a:txBody>
                    <a:bodyPr/>
                    <a:lstStyle/>
                    <a:p>
                      <a:pPr marL="136525">
                        <a:lnSpc>
                          <a:spcPts val="635"/>
                        </a:lnSpc>
                        <a:spcBef>
                          <a:spcPts val="10"/>
                        </a:spcBef>
                      </a:pP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Timber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1270"/>
                </a:tc>
              </a:tr>
              <a:tr h="100288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Logs,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Africa	$/cum	397	412	406	406	394	404	413	411	404	399	394	369	380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  <a:tr h="97764">
                <a:tc>
                  <a:txBody>
                    <a:bodyPr/>
                    <a:lstStyle/>
                    <a:p>
                      <a:pPr algn="r" marR="39370">
                        <a:lnSpc>
                          <a:spcPts val="635"/>
                        </a:lnSpc>
                        <a:spcBef>
                          <a:spcPts val="3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Logs,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S.E.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Asia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$/cum	251	292	273	265	275	282	273	274	274	272	271	262	278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4445"/>
                </a:tc>
              </a:tr>
              <a:tr h="100355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45"/>
                        </a:spcBef>
                        <a:tabLst>
                          <a:tab pos="920115" algn="l"/>
                          <a:tab pos="1485265" algn="l"/>
                          <a:tab pos="1842135" algn="l"/>
                          <a:tab pos="2199005" algn="l"/>
                          <a:tab pos="2555240" algn="l"/>
                          <a:tab pos="2951480" algn="l"/>
                          <a:tab pos="3347720" algn="l"/>
                          <a:tab pos="3739515" algn="l"/>
                          <a:tab pos="4131310" algn="l"/>
                          <a:tab pos="4523105" algn="l"/>
                          <a:tab pos="4914265" algn="l"/>
                          <a:tab pos="5306060" algn="l"/>
                          <a:tab pos="5697855" algn="l"/>
                          <a:tab pos="6089650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Sawnwood,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S.E.</a:t>
                      </a:r>
                      <a:r>
                        <a:rPr dirty="0" sz="600" spc="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Asia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$/cum	851	786	721	715	700	707	751	743	735	731	726	698	738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5715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85698" y="7522854"/>
          <a:ext cx="6516370" cy="416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5734"/>
              </a:tblGrid>
              <a:tr h="90237">
                <a:tc>
                  <a:txBody>
                    <a:bodyPr/>
                    <a:lstStyle/>
                    <a:p>
                      <a:pPr marL="81280">
                        <a:lnSpc>
                          <a:spcPts val="61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Precious</a:t>
                      </a:r>
                      <a:r>
                        <a:rPr dirty="0" sz="600" spc="-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Metals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9371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114"/>
                        </a:spcBef>
                        <a:tabLst>
                          <a:tab pos="1029969" algn="l"/>
                          <a:tab pos="1528445" algn="l"/>
                          <a:tab pos="1884680" algn="l"/>
                          <a:tab pos="2241550" algn="l"/>
                          <a:tab pos="2597785" algn="l"/>
                          <a:tab pos="2994025" algn="l"/>
                          <a:tab pos="3390900" algn="l"/>
                          <a:tab pos="3782060" algn="l"/>
                          <a:tab pos="4173854" algn="l"/>
                          <a:tab pos="4565650" algn="l"/>
                          <a:tab pos="4957445" algn="l"/>
                          <a:tab pos="5348605" algn="l"/>
                          <a:tab pos="5740400" algn="l"/>
                          <a:tab pos="613219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Gold	$/toz	1,186	1,328	1,292	1,247	1,400	1,788	1,785	1,711	1,663	1,623	1,584	1,394	1,350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065"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  <a:tabLst>
                          <a:tab pos="1029969" algn="l"/>
                          <a:tab pos="1572260" algn="l"/>
                          <a:tab pos="1929130" algn="l"/>
                          <a:tab pos="2285365" algn="l"/>
                          <a:tab pos="2642235" algn="l"/>
                          <a:tab pos="3038475" algn="l"/>
                          <a:tab pos="3434715" algn="l"/>
                          <a:tab pos="3826510" algn="l"/>
                          <a:tab pos="4218305" algn="l"/>
                          <a:tab pos="4609465" algn="l"/>
                          <a:tab pos="5001260" algn="l"/>
                          <a:tab pos="5393055" algn="l"/>
                          <a:tab pos="5784850" algn="l"/>
                          <a:tab pos="6176645" algn="l"/>
                        </a:tabLst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Silver	$/toz	16.1	18.2	17.5	15.4	16.3	20.7	25.4	24.3	23.5	22.7	21.9	18.3	16.9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42">
                <a:tc>
                  <a:txBody>
                    <a:bodyPr/>
                    <a:lstStyle/>
                    <a:p>
                      <a:pPr algn="r" marR="39370">
                        <a:lnSpc>
                          <a:spcPts val="645"/>
                        </a:lnSpc>
                        <a:spcBef>
                          <a:spcPts val="114"/>
                        </a:spcBef>
                        <a:tabLst>
                          <a:tab pos="1029969" algn="l"/>
                          <a:tab pos="1528445" algn="l"/>
                          <a:tab pos="1884680" algn="l"/>
                          <a:tab pos="2308225" algn="l"/>
                          <a:tab pos="2665095" algn="l"/>
                          <a:tab pos="3061335" algn="l"/>
                          <a:tab pos="3457575" algn="l"/>
                          <a:tab pos="3782060" algn="l"/>
                          <a:tab pos="4241165" algn="l"/>
                          <a:tab pos="4632325" algn="l"/>
                          <a:tab pos="5024120" algn="l"/>
                          <a:tab pos="5415915" algn="l"/>
                          <a:tab pos="5807710" algn="l"/>
                          <a:tab pos="6132195" algn="l"/>
                        </a:tabLst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Platinum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$/toz	1,076	1,050	975	864	869	892	1,094	978	976	975	975	967	1,054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6055742" y="8136487"/>
            <a:ext cx="10375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Next</a:t>
            </a:r>
            <a:r>
              <a:rPr dirty="0" sz="700" spc="-10" b="1">
                <a:solidFill>
                  <a:srgbClr val="001121"/>
                </a:solidFill>
                <a:latin typeface="Arial"/>
                <a:cs typeface="Arial"/>
              </a:rPr>
              <a:t> </a:t>
            </a: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update:</a:t>
            </a:r>
            <a:r>
              <a:rPr dirty="0" sz="700" spc="-10" b="1">
                <a:solidFill>
                  <a:srgbClr val="001121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001121"/>
                </a:solidFill>
                <a:latin typeface="Arial"/>
                <a:cs typeface="Arial"/>
              </a:rPr>
              <a:t>April </a:t>
            </a: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2022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9103" y="951331"/>
            <a:ext cx="1460500" cy="10795"/>
          </a:xfrm>
          <a:custGeom>
            <a:avLst/>
            <a:gdLst/>
            <a:ahLst/>
            <a:cxnLst/>
            <a:rect l="l" t="t" r="r" b="b"/>
            <a:pathLst>
              <a:path w="1460500" h="10794">
                <a:moveTo>
                  <a:pt x="1040879" y="0"/>
                </a:moveTo>
                <a:lnTo>
                  <a:pt x="0" y="0"/>
                </a:lnTo>
                <a:lnTo>
                  <a:pt x="0" y="10668"/>
                </a:lnTo>
                <a:lnTo>
                  <a:pt x="1040879" y="10668"/>
                </a:lnTo>
                <a:lnTo>
                  <a:pt x="1040879" y="0"/>
                </a:lnTo>
                <a:close/>
              </a:path>
              <a:path w="1460500" h="10794">
                <a:moveTo>
                  <a:pt x="1459992" y="0"/>
                </a:moveTo>
                <a:lnTo>
                  <a:pt x="1085088" y="0"/>
                </a:lnTo>
                <a:lnTo>
                  <a:pt x="1085088" y="10668"/>
                </a:lnTo>
                <a:lnTo>
                  <a:pt x="1459992" y="10668"/>
                </a:lnTo>
                <a:lnTo>
                  <a:pt x="1459992" y="0"/>
                </a:lnTo>
                <a:close/>
              </a:path>
            </a:pathLst>
          </a:custGeom>
          <a:solidFill>
            <a:srgbClr val="001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9103" y="8037931"/>
            <a:ext cx="6452870" cy="17145"/>
          </a:xfrm>
          <a:custGeom>
            <a:avLst/>
            <a:gdLst/>
            <a:ahLst/>
            <a:cxnLst/>
            <a:rect l="l" t="t" r="r" b="b"/>
            <a:pathLst>
              <a:path w="6452870" h="17145">
                <a:moveTo>
                  <a:pt x="6452616" y="0"/>
                </a:moveTo>
                <a:lnTo>
                  <a:pt x="0" y="0"/>
                </a:lnTo>
                <a:lnTo>
                  <a:pt x="0" y="16763"/>
                </a:lnTo>
                <a:lnTo>
                  <a:pt x="6452616" y="16763"/>
                </a:lnTo>
                <a:lnTo>
                  <a:pt x="6452616" y="0"/>
                </a:lnTo>
                <a:close/>
              </a:path>
            </a:pathLst>
          </a:custGeom>
          <a:solidFill>
            <a:srgbClr val="001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1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54437" y="956665"/>
          <a:ext cx="6447790" cy="184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785"/>
                <a:gridCol w="442595"/>
                <a:gridCol w="334644"/>
                <a:gridCol w="379094"/>
                <a:gridCol w="354330"/>
                <a:gridCol w="396239"/>
                <a:gridCol w="394335"/>
                <a:gridCol w="391795"/>
                <a:gridCol w="391795"/>
                <a:gridCol w="391795"/>
                <a:gridCol w="391795"/>
                <a:gridCol w="391795"/>
                <a:gridCol w="391795"/>
                <a:gridCol w="342900"/>
              </a:tblGrid>
              <a:tr h="215999"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ts val="63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dirty="0" sz="60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indices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nominal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dollars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(2010=100)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571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9374">
                <a:tc>
                  <a:txBody>
                    <a:bodyPr/>
                    <a:lstStyle/>
                    <a:p>
                      <a:pPr marL="1206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Energy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64.8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55.1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68.1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75.9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107023">
                <a:tc>
                  <a:txBody>
                    <a:bodyPr/>
                    <a:lstStyle/>
                    <a:p>
                      <a:pPr marL="1270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Non-energy</a:t>
                      </a:r>
                      <a:r>
                        <a:rPr dirty="0" sz="600" spc="-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commodities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79.4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103.8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101.8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110.4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84">
                <a:tc>
                  <a:txBody>
                    <a:bodyPr/>
                    <a:lstStyle/>
                    <a:p>
                      <a:pPr marL="6731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Agriculture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104.8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104.1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111.2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084">
                <a:tc>
                  <a:txBody>
                    <a:bodyPr/>
                    <a:lstStyle/>
                    <a:p>
                      <a:pPr marL="1225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Beverages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79.1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23">
                <a:tc>
                  <a:txBody>
                    <a:bodyPr/>
                    <a:lstStyle/>
                    <a:p>
                      <a:pPr marL="1225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Food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115.9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127.3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145">
                <a:tc>
                  <a:txBody>
                    <a:bodyPr/>
                    <a:lstStyle/>
                    <a:p>
                      <a:pPr marL="17716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Oils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600" spc="-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125.7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121.5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128.8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262">
                <a:tc>
                  <a:txBody>
                    <a:bodyPr/>
                    <a:lstStyle/>
                    <a:p>
                      <a:pPr marL="17716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Grains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114.6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053">
                <a:tc>
                  <a:txBody>
                    <a:bodyPr/>
                    <a:lstStyle/>
                    <a:p>
                      <a:pPr marL="17716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600" spc="-3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food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113.5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113.4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114.1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114.7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118.2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54">
                <a:tc>
                  <a:txBody>
                    <a:bodyPr/>
                    <a:lstStyle/>
                    <a:p>
                      <a:pPr marL="1225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Raw</a:t>
                      </a:r>
                      <a:r>
                        <a:rPr dirty="0" sz="600" spc="-4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materials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114">
                <a:tc>
                  <a:txBody>
                    <a:bodyPr/>
                    <a:lstStyle/>
                    <a:p>
                      <a:pPr marL="17716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Timber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293">
                <a:tc>
                  <a:txBody>
                    <a:bodyPr/>
                    <a:lstStyle/>
                    <a:p>
                      <a:pPr algn="r" marR="54292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Raw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Materials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69.3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69.9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75.3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75.8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174">
                <a:tc>
                  <a:txBody>
                    <a:bodyPr/>
                    <a:lstStyle/>
                    <a:p>
                      <a:pPr marL="12255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Fertilizers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73.2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108.9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</a:tr>
              <a:tr h="109233">
                <a:tc>
                  <a:txBody>
                    <a:bodyPr/>
                    <a:lstStyle/>
                    <a:p>
                      <a:pPr algn="r" marR="52197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Metals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minerals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a/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79.1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111.7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103.5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063">
                <a:tc>
                  <a:txBody>
                    <a:bodyPr/>
                    <a:lstStyle/>
                    <a:p>
                      <a:pPr marL="1225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Base</a:t>
                      </a:r>
                      <a:r>
                        <a:rPr dirty="0" sz="600" spc="-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Metals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b/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73.6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68.3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118.6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44">
                <a:tc>
                  <a:txBody>
                    <a:bodyPr/>
                    <a:lstStyle/>
                    <a:p>
                      <a:pPr marL="1225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Precious</a:t>
                      </a:r>
                      <a:r>
                        <a:rPr dirty="0" sz="600" spc="-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Metals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71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133.5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140.2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134.9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133.8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703967" y="1388719"/>
            <a:ext cx="6398260" cy="109855"/>
          </a:xfrm>
          <a:custGeom>
            <a:avLst/>
            <a:gdLst/>
            <a:ahLst/>
            <a:cxnLst/>
            <a:rect l="l" t="t" r="r" b="b"/>
            <a:pathLst>
              <a:path w="6398259" h="109855">
                <a:moveTo>
                  <a:pt x="6397752" y="0"/>
                </a:moveTo>
                <a:lnTo>
                  <a:pt x="0" y="0"/>
                </a:lnTo>
                <a:lnTo>
                  <a:pt x="0" y="109727"/>
                </a:lnTo>
                <a:lnTo>
                  <a:pt x="6397752" y="109727"/>
                </a:lnTo>
                <a:lnTo>
                  <a:pt x="6397752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831" y="1605127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5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3695" y="1821535"/>
            <a:ext cx="6288405" cy="109855"/>
          </a:xfrm>
          <a:custGeom>
            <a:avLst/>
            <a:gdLst/>
            <a:ahLst/>
            <a:cxnLst/>
            <a:rect l="l" t="t" r="r" b="b"/>
            <a:pathLst>
              <a:path w="6288405" h="109855">
                <a:moveTo>
                  <a:pt x="6288024" y="0"/>
                </a:moveTo>
                <a:lnTo>
                  <a:pt x="0" y="0"/>
                </a:lnTo>
                <a:lnTo>
                  <a:pt x="0" y="109727"/>
                </a:lnTo>
                <a:lnTo>
                  <a:pt x="6288024" y="109727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8831" y="2037943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5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13695" y="2254351"/>
            <a:ext cx="6288405" cy="109855"/>
          </a:xfrm>
          <a:custGeom>
            <a:avLst/>
            <a:gdLst/>
            <a:ahLst/>
            <a:cxnLst/>
            <a:rect l="l" t="t" r="r" b="b"/>
            <a:pathLst>
              <a:path w="6288405" h="109855">
                <a:moveTo>
                  <a:pt x="6288024" y="0"/>
                </a:moveTo>
                <a:lnTo>
                  <a:pt x="0" y="0"/>
                </a:lnTo>
                <a:lnTo>
                  <a:pt x="0" y="109727"/>
                </a:lnTo>
                <a:lnTo>
                  <a:pt x="6288024" y="109727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8831" y="2470759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5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8831" y="2687167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5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5199" y="3030116"/>
          <a:ext cx="6446520" cy="171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840"/>
                <a:gridCol w="614679"/>
                <a:gridCol w="356869"/>
                <a:gridCol w="379094"/>
                <a:gridCol w="354964"/>
                <a:gridCol w="396875"/>
                <a:gridCol w="394335"/>
                <a:gridCol w="391795"/>
                <a:gridCol w="391795"/>
                <a:gridCol w="391795"/>
                <a:gridCol w="391795"/>
                <a:gridCol w="391795"/>
                <a:gridCol w="391795"/>
                <a:gridCol w="342900"/>
              </a:tblGrid>
              <a:tr h="90237">
                <a:tc gridSpan="14">
                  <a:txBody>
                    <a:bodyPr/>
                    <a:lstStyle/>
                    <a:p>
                      <a:pPr marL="12065">
                        <a:lnSpc>
                          <a:spcPts val="61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indices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real</a:t>
                      </a:r>
                      <a:r>
                        <a:rPr dirty="0" sz="6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2010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US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dollars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(2010=100)</a:t>
                      </a:r>
                      <a:r>
                        <a:rPr dirty="0" sz="6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c/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9357">
                <a:tc>
                  <a:txBody>
                    <a:bodyPr/>
                    <a:lstStyle/>
                    <a:p>
                      <a:pPr marL="1206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Energy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52.4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94.7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72.1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2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107042">
                <a:tc>
                  <a:txBody>
                    <a:bodyPr/>
                    <a:lstStyle/>
                    <a:p>
                      <a:pPr marL="1206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Non-energy</a:t>
                      </a:r>
                      <a:r>
                        <a:rPr dirty="0" sz="600" spc="-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commodities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109.5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65">
                <a:tc>
                  <a:txBody>
                    <a:bodyPr/>
                    <a:lstStyle/>
                    <a:p>
                      <a:pPr marL="666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Agriculture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103">
                <a:tc>
                  <a:txBody>
                    <a:bodyPr/>
                    <a:lstStyle/>
                    <a:p>
                      <a:pPr marL="12192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Beverages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04">
                <a:tc>
                  <a:txBody>
                    <a:bodyPr/>
                    <a:lstStyle/>
                    <a:p>
                      <a:pPr marL="12192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Food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117.8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110.5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109.5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164">
                <a:tc>
                  <a:txBody>
                    <a:bodyPr/>
                    <a:lstStyle/>
                    <a:p>
                      <a:pPr marL="1765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Oils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600" spc="-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125.0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115.7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114.6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108.6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113.3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</a:tr>
              <a:tr h="109243">
                <a:tc>
                  <a:txBody>
                    <a:bodyPr/>
                    <a:lstStyle/>
                    <a:p>
                      <a:pPr marL="1765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Grains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103.2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101.8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103.8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080">
                <a:tc>
                  <a:txBody>
                    <a:bodyPr/>
                    <a:lstStyle/>
                    <a:p>
                      <a:pPr marL="1765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600" spc="-3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food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97.4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111.0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109.0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27">
                <a:tc>
                  <a:txBody>
                    <a:bodyPr/>
                    <a:lstStyle/>
                    <a:p>
                      <a:pPr marL="12192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Raw</a:t>
                      </a:r>
                      <a:r>
                        <a:rPr dirty="0" sz="600" spc="-4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materials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85.3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83.8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141">
                <a:tc>
                  <a:txBody>
                    <a:bodyPr/>
                    <a:lstStyle/>
                    <a:p>
                      <a:pPr marL="1765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Timber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98.2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86.0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266">
                <a:tc>
                  <a:txBody>
                    <a:bodyPr/>
                    <a:lstStyle/>
                    <a:p>
                      <a:pPr algn="r" marR="3486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600" spc="-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Raw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Materials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70.8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72.7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70.2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68.6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72.8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72.3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71.6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202">
                <a:tc>
                  <a:txBody>
                    <a:bodyPr/>
                    <a:lstStyle/>
                    <a:p>
                      <a:pPr marL="12192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Fertilizers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76.3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73.9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115.4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120.9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84.2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10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91.9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970"/>
                </a:tc>
              </a:tr>
              <a:tr h="109205">
                <a:tc>
                  <a:txBody>
                    <a:bodyPr/>
                    <a:lstStyle/>
                    <a:p>
                      <a:pPr algn="r" marR="328930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Metals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minerals</a:t>
                      </a:r>
                      <a:r>
                        <a:rPr dirty="0" sz="600" spc="-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a/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68.4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67.0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81.1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78.8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80.0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116.9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99.5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0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  <a:tr h="107091">
                <a:tc>
                  <a:txBody>
                    <a:bodyPr/>
                    <a:lstStyle/>
                    <a:p>
                      <a:pPr marL="1212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Base</a:t>
                      </a:r>
                      <a:r>
                        <a:rPr dirty="0" sz="600" spc="-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Metals</a:t>
                      </a:r>
                      <a:r>
                        <a:rPr dirty="0" sz="600" spc="-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b/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75.2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72.6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87.3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89.0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81.0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117.9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114.3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104.3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96.8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88.7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35"/>
                        </a:lnSpc>
                        <a:spcBef>
                          <a:spcPts val="105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90.6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16">
                <a:tc>
                  <a:txBody>
                    <a:bodyPr/>
                    <a:lstStyle/>
                    <a:p>
                      <a:pPr marL="1212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Precious</a:t>
                      </a:r>
                      <a:r>
                        <a:rPr dirty="0" sz="600" spc="-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Metals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92.6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048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103.6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9207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100.5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95.5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106.0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134.9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139.4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133.5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129.7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126.4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123.2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107.7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735">
                        <a:lnSpc>
                          <a:spcPts val="645"/>
                        </a:lnSpc>
                        <a:spcBef>
                          <a:spcPts val="114"/>
                        </a:spcBef>
                      </a:pP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103.7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4604">
                    <a:solidFill>
                      <a:srgbClr val="FDE9D2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703967" y="3336391"/>
            <a:ext cx="6398260" cy="109855"/>
          </a:xfrm>
          <a:custGeom>
            <a:avLst/>
            <a:gdLst/>
            <a:ahLst/>
            <a:cxnLst/>
            <a:rect l="l" t="t" r="r" b="b"/>
            <a:pathLst>
              <a:path w="6398259" h="109854">
                <a:moveTo>
                  <a:pt x="6397752" y="0"/>
                </a:moveTo>
                <a:lnTo>
                  <a:pt x="0" y="0"/>
                </a:lnTo>
                <a:lnTo>
                  <a:pt x="0" y="109727"/>
                </a:lnTo>
                <a:lnTo>
                  <a:pt x="6397752" y="109727"/>
                </a:lnTo>
                <a:lnTo>
                  <a:pt x="6397752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8831" y="3552799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4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695" y="3769207"/>
            <a:ext cx="6288405" cy="109855"/>
          </a:xfrm>
          <a:custGeom>
            <a:avLst/>
            <a:gdLst/>
            <a:ahLst/>
            <a:cxnLst/>
            <a:rect l="l" t="t" r="r" b="b"/>
            <a:pathLst>
              <a:path w="6288405" h="109854">
                <a:moveTo>
                  <a:pt x="6288024" y="0"/>
                </a:moveTo>
                <a:lnTo>
                  <a:pt x="0" y="0"/>
                </a:lnTo>
                <a:lnTo>
                  <a:pt x="0" y="109727"/>
                </a:lnTo>
                <a:lnTo>
                  <a:pt x="6288024" y="109727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8831" y="3985615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4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3695" y="4202023"/>
            <a:ext cx="6288405" cy="109855"/>
          </a:xfrm>
          <a:custGeom>
            <a:avLst/>
            <a:gdLst/>
            <a:ahLst/>
            <a:cxnLst/>
            <a:rect l="l" t="t" r="r" b="b"/>
            <a:pathLst>
              <a:path w="6288405" h="109854">
                <a:moveTo>
                  <a:pt x="6288024" y="0"/>
                </a:moveTo>
                <a:lnTo>
                  <a:pt x="0" y="0"/>
                </a:lnTo>
                <a:lnTo>
                  <a:pt x="0" y="109727"/>
                </a:lnTo>
                <a:lnTo>
                  <a:pt x="6288024" y="109727"/>
                </a:lnTo>
                <a:lnTo>
                  <a:pt x="6288024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8831" y="4418431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4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8831" y="4634839"/>
            <a:ext cx="6343015" cy="109855"/>
          </a:xfrm>
          <a:custGeom>
            <a:avLst/>
            <a:gdLst/>
            <a:ahLst/>
            <a:cxnLst/>
            <a:rect l="l" t="t" r="r" b="b"/>
            <a:pathLst>
              <a:path w="6343015" h="109854">
                <a:moveTo>
                  <a:pt x="6342888" y="0"/>
                </a:moveTo>
                <a:lnTo>
                  <a:pt x="0" y="0"/>
                </a:lnTo>
                <a:lnTo>
                  <a:pt x="0" y="109727"/>
                </a:lnTo>
                <a:lnTo>
                  <a:pt x="6342888" y="109727"/>
                </a:lnTo>
                <a:lnTo>
                  <a:pt x="6342888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52151" y="4869591"/>
          <a:ext cx="644969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9695"/>
              </a:tblGrid>
              <a:tr h="90237">
                <a:tc>
                  <a:txBody>
                    <a:bodyPr/>
                    <a:lstStyle/>
                    <a:p>
                      <a:pPr marL="12065">
                        <a:lnSpc>
                          <a:spcPts val="610"/>
                        </a:lnSpc>
                      </a:pP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Inflation</a:t>
                      </a:r>
                      <a:r>
                        <a:rPr dirty="0" sz="6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indices, 2010=100</a:t>
                      </a:r>
                      <a:r>
                        <a:rPr dirty="0" sz="6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1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d/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09351">
                <a:tc>
                  <a:txBody>
                    <a:bodyPr/>
                    <a:lstStyle/>
                    <a:p>
                      <a:pPr marL="12065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639570" algn="l"/>
                          <a:tab pos="1995805" algn="l"/>
                          <a:tab pos="2352675" algn="l"/>
                          <a:tab pos="2665095" algn="l"/>
                          <a:tab pos="3105785" algn="l"/>
                          <a:tab pos="3502025" algn="l"/>
                          <a:tab pos="3849370" algn="l"/>
                          <a:tab pos="4241165" algn="l"/>
                          <a:tab pos="4632325" algn="l"/>
                          <a:tab pos="5024120" algn="l"/>
                          <a:tab pos="5415915" algn="l"/>
                          <a:tab pos="5807710" algn="l"/>
                          <a:tab pos="6199505" algn="l"/>
                        </a:tabLst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MUV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index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e/	97.9	94.0	97.3	101.8	99.5	99.0	100.6	102.3	104.0	105.9	107.8	118.6	118.6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107087">
                <a:tc>
                  <a:txBody>
                    <a:bodyPr/>
                    <a:lstStyle/>
                    <a:p>
                      <a:pPr algn="r" marR="38735">
                        <a:lnSpc>
                          <a:spcPts val="630"/>
                        </a:lnSpc>
                        <a:spcBef>
                          <a:spcPts val="105"/>
                        </a:spcBef>
                        <a:tabLst>
                          <a:tab pos="1589405" algn="l"/>
                          <a:tab pos="1945639" algn="l"/>
                          <a:tab pos="2329815" algn="l"/>
                          <a:tab pos="2686685" algn="l"/>
                          <a:tab pos="3054985" algn="l"/>
                          <a:tab pos="3451225" algn="l"/>
                          <a:tab pos="3870325" algn="l"/>
                          <a:tab pos="4262120" algn="l"/>
                          <a:tab pos="4653915" algn="l"/>
                          <a:tab pos="5045710" algn="l"/>
                          <a:tab pos="5437505" algn="l"/>
                          <a:tab pos="5828665" algn="l"/>
                          <a:tab pos="6220460" algn="l"/>
                        </a:tabLst>
                      </a:pPr>
                      <a:r>
                        <a:rPr dirty="0" sz="600" spc="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change per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annum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(9.6)	(3.9)	3.5	4.6	(2.3)	(0.5)	1.6	1.7	1.7	1.8	1.8	2.0	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/>
                </a:tc>
              </a:tr>
              <a:tr h="109320">
                <a:tc>
                  <a:txBody>
                    <a:bodyPr/>
                    <a:lstStyle/>
                    <a:p>
                      <a:pPr marL="12065">
                        <a:lnSpc>
                          <a:spcPts val="645"/>
                        </a:lnSpc>
                        <a:spcBef>
                          <a:spcPts val="120"/>
                        </a:spcBef>
                        <a:tabLst>
                          <a:tab pos="1595120" algn="l"/>
                          <a:tab pos="1951989" algn="l"/>
                          <a:tab pos="2308225" algn="l"/>
                          <a:tab pos="2665095" algn="l"/>
                          <a:tab pos="3061335" algn="l"/>
                          <a:tab pos="3457575" algn="l"/>
                          <a:tab pos="3849370" algn="l"/>
                          <a:tab pos="4241165" algn="l"/>
                          <a:tab pos="4632325" algn="l"/>
                          <a:tab pos="5024120" algn="l"/>
                          <a:tab pos="5415915" algn="l"/>
                          <a:tab pos="5807710" algn="l"/>
                          <a:tab pos="6199505" algn="l"/>
                        </a:tabLst>
                      </a:pP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US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2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GDP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deflator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108.7	110.1	111.8	114.2	116.0	118.1	120.5	122.9	125.4	127.9	130.4	144.0	144.0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5240">
                    <a:solidFill>
                      <a:srgbClr val="FDE9D2"/>
                    </a:solidFill>
                  </a:tcPr>
                </a:tc>
              </a:tr>
              <a:tr h="215645">
                <a:tc>
                  <a:txBody>
                    <a:bodyPr/>
                    <a:lstStyle/>
                    <a:p>
                      <a:pPr algn="r" marR="38735">
                        <a:lnSpc>
                          <a:spcPct val="100000"/>
                        </a:lnSpc>
                        <a:spcBef>
                          <a:spcPts val="105"/>
                        </a:spcBef>
                        <a:tabLst>
                          <a:tab pos="1616710" algn="l"/>
                          <a:tab pos="1972945" algn="l"/>
                          <a:tab pos="2329815" algn="l"/>
                          <a:tab pos="2686685" algn="l"/>
                          <a:tab pos="3082925" algn="l"/>
                          <a:tab pos="3479165" algn="l"/>
                          <a:tab pos="3870325" algn="l"/>
                          <a:tab pos="4262120" algn="l"/>
                          <a:tab pos="4653915" algn="l"/>
                          <a:tab pos="5045710" algn="l"/>
                          <a:tab pos="5437505" algn="l"/>
                          <a:tab pos="5828665" algn="l"/>
                          <a:tab pos="6220460" algn="l"/>
                        </a:tabLst>
                      </a:pPr>
                      <a:r>
                        <a:rPr dirty="0" sz="600" spc="3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r>
                        <a:rPr dirty="0" sz="600" spc="1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change per</a:t>
                      </a:r>
                      <a:r>
                        <a:rPr dirty="0" sz="600" spc="2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6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annum	</a:t>
                      </a:r>
                      <a:r>
                        <a:rPr dirty="0" sz="600" spc="10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1.1	1.3	1.6	2.1	1.5	1.8	2.0	2.0	2.0	2.0	2.0	2.0	2.0</a:t>
                      </a:r>
                      <a:endParaRPr sz="600">
                        <a:latin typeface="Arial MT"/>
                        <a:cs typeface="Arial MT"/>
                      </a:endParaRPr>
                    </a:p>
                  </a:txBody>
                  <a:tcPr marL="0" marR="0" marB="0" marT="13335">
                    <a:lnB w="19050">
                      <a:solidFill>
                        <a:srgbClr val="001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1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49103" y="589661"/>
          <a:ext cx="6452870" cy="372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6395"/>
                <a:gridCol w="391795"/>
                <a:gridCol w="391795"/>
                <a:gridCol w="391795"/>
                <a:gridCol w="391795"/>
                <a:gridCol w="391795"/>
                <a:gridCol w="318135"/>
              </a:tblGrid>
              <a:tr h="120116">
                <a:tc gridSpan="7">
                  <a:txBody>
                    <a:bodyPr/>
                    <a:lstStyle/>
                    <a:p>
                      <a:pPr marL="22225">
                        <a:lnSpc>
                          <a:spcPts val="725"/>
                        </a:lnSpc>
                        <a:tabLst>
                          <a:tab pos="5245100" algn="l"/>
                        </a:tabLst>
                      </a:pP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World</a:t>
                      </a:r>
                      <a:r>
                        <a:rPr dirty="0" sz="900" spc="1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Bank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Commodities</a:t>
                      </a:r>
                      <a:r>
                        <a:rPr dirty="0" sz="900" spc="2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spc="-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dirty="0" sz="900" spc="25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00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Indices	</a:t>
                      </a:r>
                      <a:r>
                        <a:rPr dirty="0" baseline="-7936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Released:</a:t>
                      </a:r>
                      <a:r>
                        <a:rPr dirty="0" baseline="-7936" sz="1050" spc="-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7936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October</a:t>
                      </a:r>
                      <a:r>
                        <a:rPr dirty="0" baseline="-7936" sz="1050" spc="-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7936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21,</a:t>
                      </a:r>
                      <a:r>
                        <a:rPr dirty="0" baseline="-7936" sz="1050" spc="-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baseline="-7936" sz="1050" spc="7" b="1">
                          <a:solidFill>
                            <a:srgbClr val="001121"/>
                          </a:solidFill>
                          <a:latin typeface="Arial"/>
                          <a:cs typeface="Arial"/>
                        </a:rPr>
                        <a:t>2021</a:t>
                      </a:r>
                      <a:endParaRPr baseline="-7936"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9050">
                      <a:solidFill>
                        <a:srgbClr val="E16B0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2675">
                <a:tc gridSpan="7">
                  <a:txBody>
                    <a:bodyPr/>
                    <a:lstStyle/>
                    <a:p>
                      <a:pPr algn="r" marR="115824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Forecasts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1905">
                    <a:lnT w="19050">
                      <a:solidFill>
                        <a:srgbClr val="E16B0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4212">
                <a:tc>
                  <a:txBody>
                    <a:bodyPr/>
                    <a:lstStyle/>
                    <a:p>
                      <a:pPr marL="1625600">
                        <a:lnSpc>
                          <a:spcPts val="819"/>
                        </a:lnSpc>
                        <a:spcBef>
                          <a:spcPts val="55"/>
                        </a:spcBef>
                        <a:tabLst>
                          <a:tab pos="1982470" algn="l"/>
                          <a:tab pos="2338705" algn="l"/>
                          <a:tab pos="2695575" algn="l"/>
                          <a:tab pos="3091815" algn="l"/>
                          <a:tab pos="3488054" algn="l"/>
                          <a:tab pos="3879850" algn="l"/>
                        </a:tabLst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2015	2016	2017	2018	2019	2020	2021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2022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2023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2024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2025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2030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819"/>
                        </a:lnSpc>
                        <a:spcBef>
                          <a:spcPts val="55"/>
                        </a:spcBef>
                      </a:pPr>
                      <a:r>
                        <a:rPr dirty="0" sz="700" spc="5">
                          <a:solidFill>
                            <a:srgbClr val="001121"/>
                          </a:solidFill>
                          <a:latin typeface="Arial MT"/>
                          <a:cs typeface="Arial MT"/>
                        </a:rPr>
                        <a:t>2035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B="0" marT="6985"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112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055747" y="5591403"/>
            <a:ext cx="1037590" cy="1352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Next</a:t>
            </a:r>
            <a:r>
              <a:rPr dirty="0" sz="700" spc="-10" b="1">
                <a:solidFill>
                  <a:srgbClr val="001121"/>
                </a:solidFill>
                <a:latin typeface="Arial"/>
                <a:cs typeface="Arial"/>
              </a:rPr>
              <a:t> </a:t>
            </a: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update:</a:t>
            </a:r>
            <a:r>
              <a:rPr dirty="0" sz="700" spc="-10" b="1">
                <a:solidFill>
                  <a:srgbClr val="001121"/>
                </a:solidFill>
                <a:latin typeface="Arial"/>
                <a:cs typeface="Arial"/>
              </a:rPr>
              <a:t> </a:t>
            </a:r>
            <a:r>
              <a:rPr dirty="0" sz="700" b="1">
                <a:solidFill>
                  <a:srgbClr val="001121"/>
                </a:solidFill>
                <a:latin typeface="Arial"/>
                <a:cs typeface="Arial"/>
              </a:rPr>
              <a:t>April </a:t>
            </a:r>
            <a:r>
              <a:rPr dirty="0" sz="700" spc="5" b="1">
                <a:solidFill>
                  <a:srgbClr val="001121"/>
                </a:solidFill>
                <a:latin typeface="Arial"/>
                <a:cs typeface="Arial"/>
              </a:rPr>
              <a:t>2022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6600" y="5520918"/>
            <a:ext cx="2728595" cy="423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640"/>
              </a:lnSpc>
              <a:spcBef>
                <a:spcPts val="90"/>
              </a:spcBef>
            </a:pPr>
            <a:r>
              <a:rPr dirty="0" sz="550" spc="-10" b="1">
                <a:latin typeface="Arial"/>
                <a:cs typeface="Arial"/>
              </a:rPr>
              <a:t>Notes: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20"/>
              </a:lnSpc>
            </a:pPr>
            <a:r>
              <a:rPr dirty="0" sz="550" spc="-5">
                <a:latin typeface="Arial MT"/>
                <a:cs typeface="Arial MT"/>
              </a:rPr>
              <a:t>a/</a:t>
            </a:r>
            <a:r>
              <a:rPr dirty="0" sz="550" spc="13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Base metals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plus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iron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ore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620"/>
              </a:lnSpc>
            </a:pPr>
            <a:r>
              <a:rPr dirty="0" sz="550" spc="-5">
                <a:latin typeface="Arial MT"/>
                <a:cs typeface="Arial MT"/>
              </a:rPr>
              <a:t>b/</a:t>
            </a:r>
            <a:r>
              <a:rPr dirty="0" sz="550" spc="16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Includes aluminum, copper,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lead, nickel,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tin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zinc</a:t>
            </a:r>
            <a:endParaRPr sz="550">
              <a:latin typeface="Arial MT"/>
              <a:cs typeface="Arial MT"/>
            </a:endParaRPr>
          </a:p>
          <a:p>
            <a:pPr marL="12700" marR="5080">
              <a:lnSpc>
                <a:spcPts val="620"/>
              </a:lnSpc>
              <a:spcBef>
                <a:spcPts val="35"/>
              </a:spcBef>
            </a:pPr>
            <a:r>
              <a:rPr dirty="0" sz="550" spc="-5">
                <a:latin typeface="Arial MT"/>
                <a:cs typeface="Arial MT"/>
              </a:rPr>
              <a:t>c/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Real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indices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are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computed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from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unrounded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data</a:t>
            </a:r>
            <a:r>
              <a:rPr dirty="0" sz="550" spc="-10">
                <a:latin typeface="Arial MT"/>
                <a:cs typeface="Arial MT"/>
              </a:rPr>
              <a:t> and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deflated</a:t>
            </a:r>
            <a:r>
              <a:rPr dirty="0" sz="550" spc="-10">
                <a:latin typeface="Arial MT"/>
                <a:cs typeface="Arial MT"/>
              </a:rPr>
              <a:t> by</a:t>
            </a:r>
            <a:r>
              <a:rPr dirty="0" sz="550" spc="-5">
                <a:latin typeface="Arial MT"/>
                <a:cs typeface="Arial MT"/>
              </a:rPr>
              <a:t> the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5">
                <a:latin typeface="Arial MT"/>
                <a:cs typeface="Arial MT"/>
              </a:rPr>
              <a:t>MUV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index. </a:t>
            </a:r>
            <a:r>
              <a:rPr dirty="0" sz="550" spc="-5">
                <a:latin typeface="Arial MT"/>
                <a:cs typeface="Arial MT"/>
              </a:rPr>
              <a:t> d/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Inflation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indices </a:t>
            </a:r>
            <a:r>
              <a:rPr dirty="0" sz="550" spc="-5">
                <a:latin typeface="Arial MT"/>
                <a:cs typeface="Arial MT"/>
              </a:rPr>
              <a:t>for</a:t>
            </a:r>
            <a:r>
              <a:rPr dirty="0" sz="550" spc="-10">
                <a:latin typeface="Arial MT"/>
                <a:cs typeface="Arial MT"/>
              </a:rPr>
              <a:t> 2013-2025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are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projections</a:t>
            </a:r>
            <a:endParaRPr sz="5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6600" y="5915254"/>
            <a:ext cx="5428615" cy="186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620"/>
              </a:lnSpc>
              <a:spcBef>
                <a:spcPts val="140"/>
              </a:spcBef>
            </a:pPr>
            <a:r>
              <a:rPr dirty="0" sz="550" spc="-5">
                <a:latin typeface="Arial MT"/>
                <a:cs typeface="Arial MT"/>
              </a:rPr>
              <a:t>e/</a:t>
            </a:r>
            <a:r>
              <a:rPr dirty="0" sz="550" spc="2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Unit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value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index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manufacture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exports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(MUV)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US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dollar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terms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for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fifteen</a:t>
            </a:r>
            <a:r>
              <a:rPr dirty="0" sz="550" spc="-10">
                <a:latin typeface="Arial MT"/>
                <a:cs typeface="Arial MT"/>
              </a:rPr>
              <a:t> countries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(Brazil,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Canada,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China,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Germany,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France,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India, </a:t>
            </a:r>
            <a:r>
              <a:rPr dirty="0" sz="550" spc="-10">
                <a:latin typeface="Arial MT"/>
                <a:cs typeface="Arial MT"/>
              </a:rPr>
              <a:t>Italy,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Japan,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Mexico,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Republic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Korea,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South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Africa,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Spain, Thailand,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United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Kingdom,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United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States).</a:t>
            </a:r>
            <a:endParaRPr sz="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pc="5"/>
              <a:t>-</a:t>
            </a:r>
            <a:r>
              <a:rPr dirty="0" spc="-30"/>
              <a:t> </a:t>
            </a:r>
            <a:fld id="{81D60167-4931-47E6-BA6A-407CBD079E47}" type="slidenum">
              <a:rPr dirty="0" spc="10"/>
              <a:t>1</a:t>
            </a:fld>
            <a:r>
              <a:rPr dirty="0" spc="-25"/>
              <a:t> </a:t>
            </a:r>
            <a:r>
              <a:rPr dirty="0" spc="5"/>
              <a:t>-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671455" y="540110"/>
            <a:ext cx="5558155" cy="41719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00325">
              <a:lnSpc>
                <a:spcPct val="100000"/>
              </a:lnSpc>
              <a:spcBef>
                <a:spcPts val="114"/>
              </a:spcBef>
            </a:pPr>
            <a:r>
              <a:rPr dirty="0" sz="700" spc="5" b="1">
                <a:solidFill>
                  <a:srgbClr val="001222"/>
                </a:solidFill>
                <a:latin typeface="Arial"/>
                <a:cs typeface="Arial"/>
              </a:rPr>
              <a:t>Description of</a:t>
            </a:r>
            <a:r>
              <a:rPr dirty="0" sz="700" spc="-10" b="1">
                <a:solidFill>
                  <a:srgbClr val="001222"/>
                </a:solidFill>
                <a:latin typeface="Arial"/>
                <a:cs typeface="Arial"/>
              </a:rPr>
              <a:t> </a:t>
            </a:r>
            <a:r>
              <a:rPr dirty="0" sz="700" spc="5" b="1">
                <a:solidFill>
                  <a:srgbClr val="001222"/>
                </a:solidFill>
                <a:latin typeface="Arial"/>
                <a:cs typeface="Arial"/>
              </a:rPr>
              <a:t>Price</a:t>
            </a:r>
            <a:r>
              <a:rPr dirty="0" sz="700" spc="-5" b="1">
                <a:solidFill>
                  <a:srgbClr val="001222"/>
                </a:solidFill>
                <a:latin typeface="Arial"/>
                <a:cs typeface="Arial"/>
              </a:rPr>
              <a:t> </a:t>
            </a:r>
            <a:r>
              <a:rPr dirty="0" sz="700" spc="5" b="1">
                <a:solidFill>
                  <a:srgbClr val="001222"/>
                </a:solidFill>
                <a:latin typeface="Arial"/>
                <a:cs typeface="Arial"/>
              </a:rPr>
              <a:t>Series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640"/>
              </a:lnSpc>
            </a:pPr>
            <a:r>
              <a:rPr dirty="0" sz="550" spc="-10">
                <a:latin typeface="Arial MT"/>
                <a:cs typeface="Arial MT"/>
              </a:rPr>
              <a:t>Coal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(Australia),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port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thermal,</a:t>
            </a:r>
            <a:r>
              <a:rPr dirty="0" sz="550" spc="-5">
                <a:latin typeface="Arial MT"/>
                <a:cs typeface="Arial MT"/>
              </a:rPr>
              <a:t> fo.b.</a:t>
            </a:r>
            <a:r>
              <a:rPr dirty="0" sz="550" spc="-10">
                <a:latin typeface="Arial MT"/>
                <a:cs typeface="Arial MT"/>
              </a:rPr>
              <a:t> Newcastle,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6000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kcal/kg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spot </a:t>
            </a:r>
            <a:r>
              <a:rPr dirty="0" sz="550" spc="-10">
                <a:latin typeface="Arial MT"/>
                <a:cs typeface="Arial MT"/>
              </a:rPr>
              <a:t>price.</a:t>
            </a:r>
            <a:endParaRPr sz="550">
              <a:latin typeface="Arial MT"/>
              <a:cs typeface="Arial MT"/>
            </a:endParaRPr>
          </a:p>
          <a:p>
            <a:pPr marL="12700" marR="2868930">
              <a:lnSpc>
                <a:spcPts val="620"/>
              </a:lnSpc>
              <a:spcBef>
                <a:spcPts val="35"/>
              </a:spcBef>
            </a:pPr>
            <a:r>
              <a:rPr dirty="0" sz="550" spc="-10">
                <a:latin typeface="Arial MT"/>
                <a:cs typeface="Arial MT"/>
              </a:rPr>
              <a:t>Crude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oil,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Brent,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Dubai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West</a:t>
            </a:r>
            <a:r>
              <a:rPr dirty="0" sz="550" spc="-10">
                <a:latin typeface="Arial MT"/>
                <a:cs typeface="Arial MT"/>
              </a:rPr>
              <a:t> Texas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Intermediate,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equally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weighed.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Natural Gas (Europe), Netherlands Title</a:t>
            </a:r>
            <a:r>
              <a:rPr dirty="0" sz="550" spc="-5">
                <a:latin typeface="Arial MT"/>
                <a:cs typeface="Arial MT"/>
              </a:rPr>
              <a:t> Transfer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Facility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(TTF).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590"/>
              </a:lnSpc>
            </a:pPr>
            <a:r>
              <a:rPr dirty="0" sz="550" spc="-10">
                <a:latin typeface="Arial MT"/>
                <a:cs typeface="Arial MT"/>
              </a:rPr>
              <a:t>Natural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Gas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(U.S.),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spot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Henry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Hub,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Louisiana.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645"/>
              </a:lnSpc>
            </a:pPr>
            <a:r>
              <a:rPr dirty="0" sz="550" spc="-10">
                <a:latin typeface="Arial MT"/>
                <a:cs typeface="Arial MT"/>
              </a:rPr>
              <a:t>Liquefied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natural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gas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LNG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(Japan),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LNG,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import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cif; </a:t>
            </a:r>
            <a:r>
              <a:rPr dirty="0" sz="550" spc="-10">
                <a:latin typeface="Arial MT"/>
                <a:cs typeface="Arial MT"/>
              </a:rPr>
              <a:t>recent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two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months'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averages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are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estimates.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550">
              <a:latin typeface="Arial MT"/>
              <a:cs typeface="Arial MT"/>
            </a:endParaRPr>
          </a:p>
          <a:p>
            <a:pPr marL="12700" marR="5080">
              <a:lnSpc>
                <a:spcPts val="620"/>
              </a:lnSpc>
              <a:spcBef>
                <a:spcPts val="5"/>
              </a:spcBef>
            </a:pPr>
            <a:r>
              <a:rPr dirty="0" sz="550" spc="-10">
                <a:latin typeface="Arial MT"/>
                <a:cs typeface="Arial MT"/>
              </a:rPr>
              <a:t>Cocoa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(ICCO),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International</a:t>
            </a:r>
            <a:r>
              <a:rPr dirty="0" sz="550" spc="-10">
                <a:latin typeface="Arial MT"/>
                <a:cs typeface="Arial MT"/>
              </a:rPr>
              <a:t> Cocoa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Organization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daily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 spc="2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the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first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three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positions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the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terminal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markets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New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York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London, nearest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three</a:t>
            </a:r>
            <a:r>
              <a:rPr dirty="0" sz="550" spc="-5">
                <a:latin typeface="Arial MT"/>
                <a:cs typeface="Arial MT"/>
              </a:rPr>
              <a:t> future </a:t>
            </a:r>
            <a:r>
              <a:rPr dirty="0" sz="550" spc="-10">
                <a:latin typeface="Arial MT"/>
                <a:cs typeface="Arial MT"/>
              </a:rPr>
              <a:t>trading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months. </a:t>
            </a:r>
            <a:r>
              <a:rPr dirty="0" sz="550" spc="-5">
                <a:latin typeface="Arial MT"/>
                <a:cs typeface="Arial MT"/>
              </a:rPr>
              <a:t> Coffee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(ICO),</a:t>
            </a:r>
            <a:r>
              <a:rPr dirty="0" sz="550" spc="-5">
                <a:latin typeface="Arial MT"/>
                <a:cs typeface="Arial MT"/>
              </a:rPr>
              <a:t> International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Coffee</a:t>
            </a:r>
            <a:r>
              <a:rPr dirty="0" sz="550" spc="-2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Organization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indicator price,</a:t>
            </a:r>
            <a:r>
              <a:rPr dirty="0" sz="550" spc="-5">
                <a:latin typeface="Arial MT"/>
                <a:cs typeface="Arial MT"/>
              </a:rPr>
              <a:t> other</a:t>
            </a:r>
            <a:r>
              <a:rPr dirty="0" sz="550" spc="-10">
                <a:latin typeface="Arial MT"/>
                <a:cs typeface="Arial MT"/>
              </a:rPr>
              <a:t> mild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Arabicas, average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New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York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Bremen/Hamburg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markets,</a:t>
            </a:r>
            <a:r>
              <a:rPr dirty="0" sz="550" spc="-10">
                <a:latin typeface="Arial MT"/>
                <a:cs typeface="Arial MT"/>
              </a:rPr>
              <a:t> ex-dock.</a:t>
            </a:r>
            <a:endParaRPr sz="550">
              <a:latin typeface="Arial MT"/>
              <a:cs typeface="Arial MT"/>
            </a:endParaRPr>
          </a:p>
          <a:p>
            <a:pPr marL="12700" marR="1409065">
              <a:lnSpc>
                <a:spcPts val="620"/>
              </a:lnSpc>
            </a:pPr>
            <a:r>
              <a:rPr dirty="0" sz="550" spc="-5">
                <a:latin typeface="Arial MT"/>
                <a:cs typeface="Arial MT"/>
              </a:rPr>
              <a:t>Coffee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(ICO),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International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Coffee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Organization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indicator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Robustas,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New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York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Havre/Marseilles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markets,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ex-dock. </a:t>
            </a:r>
            <a:r>
              <a:rPr dirty="0" sz="550" spc="-5">
                <a:latin typeface="Arial MT"/>
                <a:cs typeface="Arial MT"/>
              </a:rPr>
              <a:t> Tea,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three auctions, arithmetic average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quotations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at </a:t>
            </a:r>
            <a:r>
              <a:rPr dirty="0" sz="550" spc="-10">
                <a:latin typeface="Arial MT"/>
                <a:cs typeface="Arial MT"/>
              </a:rPr>
              <a:t>Kolkata, Colombo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Mombasa/Nairobi.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 MT"/>
              <a:cs typeface="Arial MT"/>
            </a:endParaRPr>
          </a:p>
          <a:p>
            <a:pPr marL="12700" marR="3763645">
              <a:lnSpc>
                <a:spcPts val="620"/>
              </a:lnSpc>
              <a:spcBef>
                <a:spcPts val="5"/>
              </a:spcBef>
            </a:pPr>
            <a:r>
              <a:rPr dirty="0" sz="550" spc="-10">
                <a:latin typeface="Arial MT"/>
                <a:cs typeface="Arial MT"/>
              </a:rPr>
              <a:t>Coconut</a:t>
            </a:r>
            <a:r>
              <a:rPr dirty="0" sz="550" spc="-5">
                <a:latin typeface="Arial MT"/>
                <a:cs typeface="Arial MT"/>
              </a:rPr>
              <a:t> oil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(Philippines/Indonesia), crude,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CIF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Rotterdam.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Groundnut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oil,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U.S.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crude, FOB South-East.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590"/>
              </a:lnSpc>
            </a:pPr>
            <a:r>
              <a:rPr dirty="0" sz="550" spc="-10">
                <a:latin typeface="Arial MT"/>
                <a:cs typeface="Arial MT"/>
              </a:rPr>
              <a:t>Palm </a:t>
            </a:r>
            <a:r>
              <a:rPr dirty="0" sz="550" spc="-5">
                <a:latin typeface="Arial MT"/>
                <a:cs typeface="Arial MT"/>
              </a:rPr>
              <a:t>oil</a:t>
            </a:r>
            <a:r>
              <a:rPr dirty="0" sz="550" spc="-10">
                <a:latin typeface="Arial MT"/>
                <a:cs typeface="Arial MT"/>
              </a:rPr>
              <a:t> (Malaysia),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RBD,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FOB Malaysia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Ports.</a:t>
            </a:r>
            <a:endParaRPr sz="550">
              <a:latin typeface="Arial MT"/>
              <a:cs typeface="Arial MT"/>
            </a:endParaRPr>
          </a:p>
          <a:p>
            <a:pPr marL="12700" marR="3647440">
              <a:lnSpc>
                <a:spcPts val="620"/>
              </a:lnSpc>
              <a:spcBef>
                <a:spcPts val="35"/>
              </a:spcBef>
            </a:pPr>
            <a:r>
              <a:rPr dirty="0" sz="550" spc="-10">
                <a:latin typeface="Arial MT"/>
                <a:cs typeface="Arial MT"/>
              </a:rPr>
              <a:t>Soybean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meal, Soybean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pellets 48%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pro,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CIF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Rotterdam.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Soybean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oil,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Dutch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soyoil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crude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degummed, </a:t>
            </a:r>
            <a:r>
              <a:rPr dirty="0" sz="550" spc="-15">
                <a:latin typeface="Arial MT"/>
                <a:cs typeface="Arial MT"/>
              </a:rPr>
              <a:t>EXW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Dutch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Mills. </a:t>
            </a:r>
            <a:r>
              <a:rPr dirty="0" sz="550" spc="-13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Soybeans,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U.S.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Gulf yellow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soybean</a:t>
            </a:r>
            <a:r>
              <a:rPr dirty="0" sz="550" spc="-5">
                <a:latin typeface="Arial MT"/>
                <a:cs typeface="Arial MT"/>
              </a:rPr>
              <a:t> #2,</a:t>
            </a:r>
            <a:r>
              <a:rPr dirty="0" sz="550" spc="-10">
                <a:latin typeface="Arial MT"/>
                <a:cs typeface="Arial MT"/>
              </a:rPr>
              <a:t> CIF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Rotterdam.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 MT"/>
              <a:cs typeface="Arial MT"/>
            </a:endParaRPr>
          </a:p>
          <a:p>
            <a:pPr marL="12700" marR="3539490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Barley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(US)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feed,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no. 2, </a:t>
            </a:r>
            <a:r>
              <a:rPr dirty="0" sz="550" spc="-10">
                <a:latin typeface="Arial MT"/>
                <a:cs typeface="Arial MT"/>
              </a:rPr>
              <a:t>20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days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To-Arrive,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delivered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Minneapolis.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Maize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(US),</a:t>
            </a:r>
            <a:r>
              <a:rPr dirty="0" sz="550" spc="-5">
                <a:latin typeface="Arial MT"/>
                <a:cs typeface="Arial MT"/>
              </a:rPr>
              <a:t> no.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2, </a:t>
            </a:r>
            <a:r>
              <a:rPr dirty="0" sz="550" spc="-10">
                <a:latin typeface="Arial MT"/>
                <a:cs typeface="Arial MT"/>
              </a:rPr>
              <a:t>yellow,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f.o.b.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Gulf </a:t>
            </a:r>
            <a:r>
              <a:rPr dirty="0" sz="550" spc="-5">
                <a:latin typeface="Arial MT"/>
                <a:cs typeface="Arial MT"/>
              </a:rPr>
              <a:t>ports.</a:t>
            </a:r>
            <a:endParaRPr sz="550">
              <a:latin typeface="Arial MT"/>
              <a:cs typeface="Arial MT"/>
            </a:endParaRPr>
          </a:p>
          <a:p>
            <a:pPr marL="12700" marR="848360">
              <a:lnSpc>
                <a:spcPts val="620"/>
              </a:lnSpc>
              <a:spcBef>
                <a:spcPts val="5"/>
              </a:spcBef>
            </a:pPr>
            <a:r>
              <a:rPr dirty="0" sz="550" spc="-10">
                <a:latin typeface="Arial MT"/>
                <a:cs typeface="Arial MT"/>
              </a:rPr>
              <a:t>Rice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(Thailand),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5%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broken,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white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rice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(WR),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milled,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indicative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based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on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weekly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surveys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export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transactions,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government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standard,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f.o.b.</a:t>
            </a:r>
            <a:r>
              <a:rPr dirty="0" sz="550" spc="-10">
                <a:latin typeface="Arial MT"/>
                <a:cs typeface="Arial MT"/>
              </a:rPr>
              <a:t> Bangkok. </a:t>
            </a:r>
            <a:r>
              <a:rPr dirty="0" sz="550" spc="-5">
                <a:latin typeface="Arial MT"/>
                <a:cs typeface="Arial MT"/>
              </a:rPr>
              <a:t> Wheat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(U.S.),</a:t>
            </a:r>
            <a:r>
              <a:rPr dirty="0" sz="550" spc="-5">
                <a:latin typeface="Arial MT"/>
                <a:cs typeface="Arial MT"/>
              </a:rPr>
              <a:t> no.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1,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hard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red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winter,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ordinary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protein,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export price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delivered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at</a:t>
            </a:r>
            <a:r>
              <a:rPr dirty="0" sz="550" spc="-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the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US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Gulf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port</a:t>
            </a:r>
            <a:r>
              <a:rPr dirty="0" sz="550" spc="-5">
                <a:latin typeface="Arial MT"/>
                <a:cs typeface="Arial MT"/>
              </a:rPr>
              <a:t> for</a:t>
            </a:r>
            <a:r>
              <a:rPr dirty="0" sz="550" spc="-10">
                <a:latin typeface="Arial MT"/>
                <a:cs typeface="Arial MT"/>
              </a:rPr>
              <a:t> prompt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30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days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shipment.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50">
              <a:latin typeface="Arial MT"/>
              <a:cs typeface="Arial MT"/>
            </a:endParaRPr>
          </a:p>
          <a:p>
            <a:pPr marL="12700">
              <a:lnSpc>
                <a:spcPts val="640"/>
              </a:lnSpc>
            </a:pPr>
            <a:r>
              <a:rPr dirty="0" sz="550" spc="-10">
                <a:latin typeface="Arial MT"/>
                <a:cs typeface="Arial MT"/>
              </a:rPr>
              <a:t>Bananas (Central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&amp;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South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America),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major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brands,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import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free </a:t>
            </a:r>
            <a:r>
              <a:rPr dirty="0" sz="550" spc="-10">
                <a:latin typeface="Arial MT"/>
                <a:cs typeface="Arial MT"/>
              </a:rPr>
              <a:t>on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truck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(f.o.t.) </a:t>
            </a:r>
            <a:r>
              <a:rPr dirty="0" sz="550" spc="-10">
                <a:latin typeface="Arial MT"/>
                <a:cs typeface="Arial MT"/>
              </a:rPr>
              <a:t>US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Gulf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ports.</a:t>
            </a:r>
            <a:endParaRPr sz="550">
              <a:latin typeface="Arial MT"/>
              <a:cs typeface="Arial MT"/>
            </a:endParaRPr>
          </a:p>
          <a:p>
            <a:pPr marL="12700" marR="1256665">
              <a:lnSpc>
                <a:spcPts val="620"/>
              </a:lnSpc>
              <a:spcBef>
                <a:spcPts val="35"/>
              </a:spcBef>
            </a:pPr>
            <a:r>
              <a:rPr dirty="0" sz="550" spc="-10">
                <a:latin typeface="Arial MT"/>
                <a:cs typeface="Arial MT"/>
              </a:rPr>
              <a:t>Meat,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beef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(Australia/New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Zealand),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chucks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cow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forequarters,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frozen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boneless,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85%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chemical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lean,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c.i.f.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U.S.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port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(East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Coast),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ex-dock.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Meat,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chicken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(U.S.)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Urner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Barry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North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East weighted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for</a:t>
            </a:r>
            <a:r>
              <a:rPr dirty="0" sz="550" spc="-10">
                <a:latin typeface="Arial MT"/>
                <a:cs typeface="Arial MT"/>
              </a:rPr>
              <a:t> broiler/fryer,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whole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birds,</a:t>
            </a:r>
            <a:r>
              <a:rPr dirty="0" sz="550" spc="-5">
                <a:latin typeface="Arial MT"/>
                <a:cs typeface="Arial MT"/>
              </a:rPr>
              <a:t> 2-1/2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to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3.5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pounds,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USDA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"A" .</a:t>
            </a:r>
            <a:endParaRPr sz="550">
              <a:latin typeface="Arial MT"/>
              <a:cs typeface="Arial MT"/>
            </a:endParaRPr>
          </a:p>
          <a:p>
            <a:pPr marL="12700" marR="2357120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Meat,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sheep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(New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Zealand),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frozen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whole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carcasses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Prime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Medium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(PM)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wholesale,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Smithfield, London.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Oranges (Mediterranean exporters)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navel,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EEC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indicative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import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price, </a:t>
            </a:r>
            <a:r>
              <a:rPr dirty="0" sz="550" spc="-5">
                <a:latin typeface="Arial MT"/>
                <a:cs typeface="Arial MT"/>
              </a:rPr>
              <a:t>c.i.f.</a:t>
            </a:r>
            <a:r>
              <a:rPr dirty="0" sz="550" spc="-10">
                <a:latin typeface="Arial MT"/>
                <a:cs typeface="Arial MT"/>
              </a:rPr>
              <a:t> Paris.</a:t>
            </a:r>
            <a:endParaRPr sz="550">
              <a:latin typeface="Arial MT"/>
              <a:cs typeface="Arial MT"/>
            </a:endParaRPr>
          </a:p>
          <a:p>
            <a:pPr marL="12700" marR="1774825">
              <a:lnSpc>
                <a:spcPts val="620"/>
              </a:lnSpc>
              <a:spcBef>
                <a:spcPts val="10"/>
              </a:spcBef>
            </a:pPr>
            <a:r>
              <a:rPr dirty="0" sz="550" spc="-10">
                <a:latin typeface="Arial MT"/>
                <a:cs typeface="Arial MT"/>
              </a:rPr>
              <a:t>Shrimp, (U.S.),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brown,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shell-on,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headless,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frozen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blocks,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source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Gulf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Mexico,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26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to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30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count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per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pound,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wholesale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US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. 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Sugar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(World),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International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Sugar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Agreement (ISA)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daily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raw,</a:t>
            </a:r>
            <a:r>
              <a:rPr dirty="0" sz="550" spc="2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f.o.b.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stowed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greater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Caribbean </a:t>
            </a:r>
            <a:r>
              <a:rPr dirty="0" sz="550" spc="-5">
                <a:latin typeface="Arial MT"/>
                <a:cs typeface="Arial MT"/>
              </a:rPr>
              <a:t>ports.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 MT"/>
              <a:cs typeface="Arial MT"/>
            </a:endParaRPr>
          </a:p>
          <a:p>
            <a:pPr marL="12700" marR="2345055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Logs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(Africa),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sapele,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high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quality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(loyal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marchand),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80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centimeter </a:t>
            </a:r>
            <a:r>
              <a:rPr dirty="0" sz="550" spc="-5">
                <a:latin typeface="Arial MT"/>
                <a:cs typeface="Arial MT"/>
              </a:rPr>
              <a:t>or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more,</a:t>
            </a:r>
            <a:r>
              <a:rPr dirty="0" sz="550" spc="-5">
                <a:latin typeface="Arial MT"/>
                <a:cs typeface="Arial MT"/>
              </a:rPr>
              <a:t> f.o.b.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Douala,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Cameroon.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Logs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(Southeast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Asia),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meranti, Sarawak,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Malaysia,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sale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price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charged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by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importers, Tokyo.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590"/>
              </a:lnSpc>
            </a:pPr>
            <a:r>
              <a:rPr dirty="0" sz="550" spc="-10">
                <a:latin typeface="Arial MT"/>
                <a:cs typeface="Arial MT"/>
              </a:rPr>
              <a:t>Sawnwood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(Southeast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Asia),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Malaysian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dark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red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seraya/meranti,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select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and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better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quality,</a:t>
            </a:r>
            <a:r>
              <a:rPr dirty="0" sz="550" spc="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7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to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8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inches;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length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12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to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14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inches;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thickness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1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to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2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inches;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kiln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dry,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640"/>
              </a:lnSpc>
            </a:pPr>
            <a:r>
              <a:rPr dirty="0" sz="550" spc="-5">
                <a:latin typeface="Arial MT"/>
                <a:cs typeface="Arial MT"/>
              </a:rPr>
              <a:t>c.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&amp;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f.</a:t>
            </a:r>
            <a:r>
              <a:rPr dirty="0" sz="550" spc="-10">
                <a:latin typeface="Arial MT"/>
                <a:cs typeface="Arial MT"/>
              </a:rPr>
              <a:t> UK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ports, </a:t>
            </a:r>
            <a:r>
              <a:rPr dirty="0" sz="550" spc="-10">
                <a:latin typeface="Arial MT"/>
                <a:cs typeface="Arial MT"/>
              </a:rPr>
              <a:t>with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5%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agents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commission including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premium</a:t>
            </a:r>
            <a:r>
              <a:rPr dirty="0" sz="550" spc="-5">
                <a:latin typeface="Arial MT"/>
                <a:cs typeface="Arial MT"/>
              </a:rPr>
              <a:t> for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products </a:t>
            </a:r>
            <a:r>
              <a:rPr dirty="0" sz="550" spc="-5">
                <a:latin typeface="Arial MT"/>
                <a:cs typeface="Arial MT"/>
              </a:rPr>
              <a:t>of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certified</a:t>
            </a:r>
            <a:r>
              <a:rPr dirty="0" sz="550" spc="-10">
                <a:latin typeface="Arial MT"/>
                <a:cs typeface="Arial MT"/>
              </a:rPr>
              <a:t> sustainable</a:t>
            </a:r>
            <a:r>
              <a:rPr dirty="0" sz="550" spc="-5">
                <a:latin typeface="Arial MT"/>
                <a:cs typeface="Arial MT"/>
              </a:rPr>
              <a:t> forest.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Arial MT"/>
              <a:cs typeface="Arial MT"/>
            </a:endParaRPr>
          </a:p>
          <a:p>
            <a:pPr marL="12700" marR="2746375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Cotton (Cotton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Outlook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"CotlookA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index"),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middling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1-3/32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inch,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traded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Far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East,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C/F.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Rubber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(Asia),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RSS3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Singapore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Commodity Exchange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Ltd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(SICOM)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nearby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contract.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00">
              <a:latin typeface="Arial MT"/>
              <a:cs typeface="Arial MT"/>
            </a:endParaRPr>
          </a:p>
          <a:p>
            <a:pPr marL="12700" marR="2195830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Aluminum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(LME)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London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Metal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Exchange,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unalloyed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primary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ingots,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standard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high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physical</a:t>
            </a:r>
            <a:r>
              <a:rPr dirty="0" sz="550" spc="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settlement. 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Copper (LME),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standard grade</a:t>
            </a:r>
            <a:r>
              <a:rPr dirty="0" sz="550" spc="-5">
                <a:latin typeface="Arial MT"/>
                <a:cs typeface="Arial MT"/>
              </a:rPr>
              <a:t> A,</a:t>
            </a:r>
            <a:r>
              <a:rPr dirty="0" sz="550" spc="-10">
                <a:latin typeface="Arial MT"/>
                <a:cs typeface="Arial MT"/>
              </a:rPr>
              <a:t> cathodes and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wire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bar</a:t>
            </a:r>
            <a:r>
              <a:rPr dirty="0" sz="550" spc="-10">
                <a:latin typeface="Arial MT"/>
                <a:cs typeface="Arial MT"/>
              </a:rPr>
              <a:t> shapes,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physical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settlement.</a:t>
            </a:r>
            <a:endParaRPr sz="550">
              <a:latin typeface="Arial MT"/>
              <a:cs typeface="Arial MT"/>
            </a:endParaRPr>
          </a:p>
          <a:p>
            <a:pPr marL="12700" marR="3538220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Lead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(LME),</a:t>
            </a:r>
            <a:r>
              <a:rPr dirty="0" sz="550" spc="-5">
                <a:latin typeface="Arial MT"/>
                <a:cs typeface="Arial MT"/>
              </a:rPr>
              <a:t> refined,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standard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high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physical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settlement. 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Nickel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(LME),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cathodes,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standard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high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physical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settlement. 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Tin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(LME), </a:t>
            </a:r>
            <a:r>
              <a:rPr dirty="0" sz="550" spc="-5">
                <a:latin typeface="Arial MT"/>
                <a:cs typeface="Arial MT"/>
              </a:rPr>
              <a:t>refined,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standard high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grade, physical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settlement.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610"/>
              </a:lnSpc>
            </a:pPr>
            <a:r>
              <a:rPr dirty="0" sz="550" spc="-10">
                <a:latin typeface="Arial MT"/>
                <a:cs typeface="Arial MT"/>
              </a:rPr>
              <a:t>Zinc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(LME),</a:t>
            </a:r>
            <a:r>
              <a:rPr dirty="0" sz="550" spc="-5">
                <a:latin typeface="Arial MT"/>
                <a:cs typeface="Arial MT"/>
              </a:rPr>
              <a:t> refined,</a:t>
            </a:r>
            <a:r>
              <a:rPr dirty="0" sz="550" spc="-10">
                <a:latin typeface="Arial MT"/>
                <a:cs typeface="Arial MT"/>
              </a:rPr>
              <a:t> standard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special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high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grade,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physical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settlement.</a:t>
            </a:r>
            <a:endParaRPr sz="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Arial MT"/>
              <a:cs typeface="Arial MT"/>
            </a:endParaRPr>
          </a:p>
          <a:p>
            <a:pPr marL="12700" marR="3402329">
              <a:lnSpc>
                <a:spcPts val="620"/>
              </a:lnSpc>
            </a:pPr>
            <a:r>
              <a:rPr dirty="0" sz="550" spc="-10">
                <a:latin typeface="Arial MT"/>
                <a:cs typeface="Arial MT"/>
              </a:rPr>
              <a:t>Gold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(UK),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99.5% </a:t>
            </a:r>
            <a:r>
              <a:rPr dirty="0" sz="550" spc="-5">
                <a:latin typeface="Arial MT"/>
                <a:cs typeface="Arial MT"/>
              </a:rPr>
              <a:t>fine,</a:t>
            </a:r>
            <a:r>
              <a:rPr dirty="0" sz="550" spc="-10">
                <a:latin typeface="Arial MT"/>
                <a:cs typeface="Arial MT"/>
              </a:rPr>
              <a:t> London </a:t>
            </a:r>
            <a:r>
              <a:rPr dirty="0" sz="550" spc="-5">
                <a:latin typeface="Arial MT"/>
                <a:cs typeface="Arial MT"/>
              </a:rPr>
              <a:t>afternoon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fixing,</a:t>
            </a:r>
            <a:r>
              <a:rPr dirty="0" sz="550" spc="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average</a:t>
            </a:r>
            <a:r>
              <a:rPr dirty="0" sz="550" spc="1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of </a:t>
            </a:r>
            <a:r>
              <a:rPr dirty="0" sz="550" spc="-10">
                <a:latin typeface="Arial MT"/>
                <a:cs typeface="Arial MT"/>
              </a:rPr>
              <a:t>daily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rates. 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Platinum (UK),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99.9%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refined,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London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afternoon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fixing.</a:t>
            </a:r>
            <a:endParaRPr sz="550">
              <a:latin typeface="Arial MT"/>
              <a:cs typeface="Arial MT"/>
            </a:endParaRPr>
          </a:p>
          <a:p>
            <a:pPr marL="12700">
              <a:lnSpc>
                <a:spcPts val="610"/>
              </a:lnSpc>
            </a:pPr>
            <a:r>
              <a:rPr dirty="0" sz="550" spc="-10">
                <a:latin typeface="Arial MT"/>
                <a:cs typeface="Arial MT"/>
              </a:rPr>
              <a:t>Silver</a:t>
            </a:r>
            <a:r>
              <a:rPr dirty="0" sz="55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(UK),</a:t>
            </a:r>
            <a:r>
              <a:rPr dirty="0" sz="550" spc="-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99.9%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refined,</a:t>
            </a:r>
            <a:r>
              <a:rPr dirty="0" sz="550" spc="-15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London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5">
                <a:latin typeface="Arial MT"/>
                <a:cs typeface="Arial MT"/>
              </a:rPr>
              <a:t>afternoon</a:t>
            </a:r>
            <a:r>
              <a:rPr dirty="0" sz="550" spc="-20">
                <a:latin typeface="Arial MT"/>
                <a:cs typeface="Arial MT"/>
              </a:rPr>
              <a:t> </a:t>
            </a:r>
            <a:r>
              <a:rPr dirty="0" sz="550" spc="-10">
                <a:latin typeface="Arial MT"/>
                <a:cs typeface="Arial MT"/>
              </a:rPr>
              <a:t>fixing.</a:t>
            </a:r>
            <a:endParaRPr sz="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Damir Cosic</dc:creator>
  <dcterms:created xsi:type="dcterms:W3CDTF">2023-07-18T06:35:59Z</dcterms:created>
  <dcterms:modified xsi:type="dcterms:W3CDTF">2023-07-18T06:35:59Z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2021-10-18T00:00:00Z</vt:filetime>
  </property>
  <property fmtid="{D5CDD505-2E9C-101B-9397-08002B2CF9AE}" pid="3" name="Creator">
    <vt:lpwstr>Acrobat PDFMaker 21 for Excel</vt:lpwstr>
  </property>
  <property fmtid="{D5CDD505-2E9C-101B-9397-08002B2CF9AE}" pid="4" name="LastSaved">
    <vt:filetime>2023-07-18T00:00:00Z</vt:filetime>
  </property>
</Properties>
</file>