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14B0-79B5-4278-8568-B196989F8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8C49CA-50C6-4CD3-87BF-AECA58256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8672DF-BF08-4A53-A3FD-7B0A654E7388}"/>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5" name="Footer Placeholder 4">
            <a:extLst>
              <a:ext uri="{FF2B5EF4-FFF2-40B4-BE49-F238E27FC236}">
                <a16:creationId xmlns:a16="http://schemas.microsoft.com/office/drawing/2014/main" id="{EEA55C60-FB68-4AF1-A3ED-84AE97DF7D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B60A2-4029-4964-9F5E-D7C2BA11C960}"/>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84366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6D53-76F1-458F-8ECF-A0A0AD579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FD3D6B-CFCF-4FE2-ADC9-64273E5C58F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9CE81-AF9E-481E-AF5B-265B0E4197F3}"/>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5" name="Footer Placeholder 4">
            <a:extLst>
              <a:ext uri="{FF2B5EF4-FFF2-40B4-BE49-F238E27FC236}">
                <a16:creationId xmlns:a16="http://schemas.microsoft.com/office/drawing/2014/main" id="{4F7697B7-246D-4A43-AFD4-4D15BAE4A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9B026C-418D-4710-A666-A2E0EFBFAE6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4237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AD7AF-BA16-4867-A3D1-31AD8C49D7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2EC38A-441D-4074-B74D-AA99BF5781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FDD37-7448-4AE5-BAFE-8C34837FAD62}"/>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5" name="Footer Placeholder 4">
            <a:extLst>
              <a:ext uri="{FF2B5EF4-FFF2-40B4-BE49-F238E27FC236}">
                <a16:creationId xmlns:a16="http://schemas.microsoft.com/office/drawing/2014/main" id="{727E14FA-CA48-42DD-A6D8-75310C954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EF7CE-42D9-415C-BE1E-AF4640A3AC32}"/>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05767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E3F6-2828-4DA3-9791-8CD431433D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602A2A-31A6-4C55-8AC5-F3A2F2B683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6952B-97AD-4128-8776-BF31321DD804}"/>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5" name="Footer Placeholder 4">
            <a:extLst>
              <a:ext uri="{FF2B5EF4-FFF2-40B4-BE49-F238E27FC236}">
                <a16:creationId xmlns:a16="http://schemas.microsoft.com/office/drawing/2014/main" id="{563EC8E6-6211-4DB0-9861-7B78FA60D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4387B9-DE7E-493D-9A90-A3044A1922A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6629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5B85-B586-49D3-9C70-D51205F5EA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27C9-5A10-499F-A70B-A036C807D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B03427C-452F-41E7-9BB9-BFF755CCA31C}"/>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5" name="Footer Placeholder 4">
            <a:extLst>
              <a:ext uri="{FF2B5EF4-FFF2-40B4-BE49-F238E27FC236}">
                <a16:creationId xmlns:a16="http://schemas.microsoft.com/office/drawing/2014/main" id="{E74ACACE-0059-4BE7-9626-E8A80202D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4E76E7-52BC-4220-8C3E-35BFF15F68C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138695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0D8D-B08D-4149-891F-1859D93402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C1D3F-2B18-4983-A60C-1674D3B657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204D1-102B-4F31-B007-865D5B24F19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56281D-C360-4535-8954-3EADB5F6551A}"/>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6" name="Footer Placeholder 5">
            <a:extLst>
              <a:ext uri="{FF2B5EF4-FFF2-40B4-BE49-F238E27FC236}">
                <a16:creationId xmlns:a16="http://schemas.microsoft.com/office/drawing/2014/main" id="{4BFBDFFE-BC0A-4ED7-86F6-2A293B4DB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594030-C03C-43C6-B896-151A5DC1515C}"/>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0655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6C0A-8DE6-44FA-AE62-9ECE1FB6F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34AE83-A0EA-4EA9-AE65-D0F6E88FB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710D73-5042-4A44-8E82-C17046065E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E0150B-EAFE-45F3-A9E2-DDEB883E9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2036F1-92A3-4D71-A342-75BF341BA3C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B2750-518E-4774-A6A6-16EBCDFF91AF}"/>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8" name="Footer Placeholder 7">
            <a:extLst>
              <a:ext uri="{FF2B5EF4-FFF2-40B4-BE49-F238E27FC236}">
                <a16:creationId xmlns:a16="http://schemas.microsoft.com/office/drawing/2014/main" id="{ACE373CE-DABB-4A31-8606-D361D4ABA6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D7F813-D281-4D6D-BECB-EC934C3E6F75}"/>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71497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687E-AC49-45C6-8811-09287AECA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D873A-7C16-444B-AA7E-E80E356208C1}"/>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4" name="Footer Placeholder 3">
            <a:extLst>
              <a:ext uri="{FF2B5EF4-FFF2-40B4-BE49-F238E27FC236}">
                <a16:creationId xmlns:a16="http://schemas.microsoft.com/office/drawing/2014/main" id="{A169BFE8-33C6-44B4-8C84-F9B2450202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106838-6464-402C-91ED-64A960955EA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40132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CDB3B-850C-405C-960C-0BA530005911}"/>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3" name="Footer Placeholder 2">
            <a:extLst>
              <a:ext uri="{FF2B5EF4-FFF2-40B4-BE49-F238E27FC236}">
                <a16:creationId xmlns:a16="http://schemas.microsoft.com/office/drawing/2014/main" id="{5CFE2C94-5BF0-4559-9181-90B3309BC74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EDA0A-E1C5-48BF-862E-6945AC5599DD}"/>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3349265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712EE-5F54-4FC3-AD1F-06271D0DE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4DE572-B986-4D59-ADAA-11C91E86EC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D90DFF-19C8-47ED-BC3F-B203E8FC22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18D46C-EF41-4336-8E41-9B59E282B8A1}"/>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6" name="Footer Placeholder 5">
            <a:extLst>
              <a:ext uri="{FF2B5EF4-FFF2-40B4-BE49-F238E27FC236}">
                <a16:creationId xmlns:a16="http://schemas.microsoft.com/office/drawing/2014/main" id="{40EAC37E-C8FF-470C-936E-A0D7730F33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72293C-ED00-4644-93B6-B4C5B5F6C74B}"/>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35039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7959-7CE3-4F85-81DE-2272813BB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BA538-1377-4EFC-BC14-AFC55E565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851AC-4DD1-4575-BC48-D17022E7F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994BCC-1BAE-4130-85E9-3D35606B4829}"/>
              </a:ext>
            </a:extLst>
          </p:cNvPr>
          <p:cNvSpPr>
            <a:spLocks noGrp="1"/>
          </p:cNvSpPr>
          <p:nvPr>
            <p:ph type="dt" sz="half" idx="10"/>
          </p:nvPr>
        </p:nvSpPr>
        <p:spPr/>
        <p:txBody>
          <a:bodyPr/>
          <a:lstStyle/>
          <a:p>
            <a:fld id="{2E058F2F-C3F7-43DF-87C1-FA5606824B23}" type="datetimeFigureOut">
              <a:rPr lang="en-IN" smtClean="0"/>
              <a:t>31-08-2020</a:t>
            </a:fld>
            <a:endParaRPr lang="en-IN"/>
          </a:p>
        </p:txBody>
      </p:sp>
      <p:sp>
        <p:nvSpPr>
          <p:cNvPr id="6" name="Footer Placeholder 5">
            <a:extLst>
              <a:ext uri="{FF2B5EF4-FFF2-40B4-BE49-F238E27FC236}">
                <a16:creationId xmlns:a16="http://schemas.microsoft.com/office/drawing/2014/main" id="{348F5E93-4D7B-4FAD-AFF4-2E82771DCB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CB1606-406E-4713-A2D7-3AAE62E5BCC1}"/>
              </a:ext>
            </a:extLst>
          </p:cNvPr>
          <p:cNvSpPr>
            <a:spLocks noGrp="1"/>
          </p:cNvSpPr>
          <p:nvPr>
            <p:ph type="sldNum" sz="quarter" idx="12"/>
          </p:nvPr>
        </p:nvSpPr>
        <p:spPr/>
        <p:txBody>
          <a:bodyPr/>
          <a:lstStyle/>
          <a:p>
            <a:fld id="{7D4D01F7-F82F-4F73-9433-9303695476C5}" type="slidenum">
              <a:rPr lang="en-IN" smtClean="0"/>
              <a:t>‹#›</a:t>
            </a:fld>
            <a:endParaRPr lang="en-IN"/>
          </a:p>
        </p:txBody>
      </p:sp>
    </p:spTree>
    <p:extLst>
      <p:ext uri="{BB962C8B-B14F-4D97-AF65-F5344CB8AC3E}">
        <p14:creationId xmlns:p14="http://schemas.microsoft.com/office/powerpoint/2010/main" val="2031167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B544D-9AD4-467B-861E-9BE4ECDDA9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E2711F-03D3-46BA-9998-886F2DDCD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CF69B3-1CB4-46CF-8120-C4CBF598D3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58F2F-C3F7-43DF-87C1-FA5606824B23}" type="datetimeFigureOut">
              <a:rPr lang="en-IN" smtClean="0"/>
              <a:t>31-08-2020</a:t>
            </a:fld>
            <a:endParaRPr lang="en-IN"/>
          </a:p>
        </p:txBody>
      </p:sp>
      <p:sp>
        <p:nvSpPr>
          <p:cNvPr id="5" name="Footer Placeholder 4">
            <a:extLst>
              <a:ext uri="{FF2B5EF4-FFF2-40B4-BE49-F238E27FC236}">
                <a16:creationId xmlns:a16="http://schemas.microsoft.com/office/drawing/2014/main" id="{C9B3C373-D018-49B7-94E5-609AB1F4A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3CED19-5583-421D-84A4-3528C09A2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4D01F7-F82F-4F73-9433-9303695476C5}" type="slidenum">
              <a:rPr lang="en-IN" smtClean="0"/>
              <a:t>‹#›</a:t>
            </a:fld>
            <a:endParaRPr lang="en-IN"/>
          </a:p>
        </p:txBody>
      </p:sp>
    </p:spTree>
    <p:extLst>
      <p:ext uri="{BB962C8B-B14F-4D97-AF65-F5344CB8AC3E}">
        <p14:creationId xmlns:p14="http://schemas.microsoft.com/office/powerpoint/2010/main" val="1534440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AD00-D16E-45CD-8D4D-C4B780BD7664}"/>
              </a:ext>
            </a:extLst>
          </p:cNvPr>
          <p:cNvSpPr>
            <a:spLocks noGrp="1"/>
          </p:cNvSpPr>
          <p:nvPr>
            <p:ph type="ctrTitle"/>
          </p:nvPr>
        </p:nvSpPr>
        <p:spPr/>
        <p:txBody>
          <a:bodyPr>
            <a:normAutofit/>
          </a:bodyPr>
          <a:lstStyle/>
          <a:p>
            <a:r>
              <a:rPr lang="en-IN" sz="8800" dirty="0">
                <a:solidFill>
                  <a:schemeClr val="accent1"/>
                </a:solidFill>
              </a:rPr>
              <a:t>Capstone Project </a:t>
            </a:r>
          </a:p>
        </p:txBody>
      </p:sp>
      <p:sp>
        <p:nvSpPr>
          <p:cNvPr id="3" name="Subtitle 2">
            <a:extLst>
              <a:ext uri="{FF2B5EF4-FFF2-40B4-BE49-F238E27FC236}">
                <a16:creationId xmlns:a16="http://schemas.microsoft.com/office/drawing/2014/main" id="{C892B588-787E-49C1-A658-7949C804691D}"/>
              </a:ext>
            </a:extLst>
          </p:cNvPr>
          <p:cNvSpPr>
            <a:spLocks noGrp="1"/>
          </p:cNvSpPr>
          <p:nvPr>
            <p:ph type="subTitle" idx="1"/>
          </p:nvPr>
        </p:nvSpPr>
        <p:spPr/>
        <p:txBody>
          <a:bodyPr/>
          <a:lstStyle/>
          <a:p>
            <a:r>
              <a:rPr lang="en-IN" i="1" dirty="0"/>
              <a:t>IBM Data Science Professional Certificate - Coursera</a:t>
            </a:r>
          </a:p>
        </p:txBody>
      </p:sp>
    </p:spTree>
    <p:extLst>
      <p:ext uri="{BB962C8B-B14F-4D97-AF65-F5344CB8AC3E}">
        <p14:creationId xmlns:p14="http://schemas.microsoft.com/office/powerpoint/2010/main" val="552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4FAF-2ED8-4E48-B71E-89339DB8366A}"/>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4FF3F824-5192-4133-8618-E72631C9D6CA}"/>
              </a:ext>
            </a:extLst>
          </p:cNvPr>
          <p:cNvSpPr>
            <a:spLocks noGrp="1"/>
          </p:cNvSpPr>
          <p:nvPr>
            <p:ph idx="1"/>
          </p:nvPr>
        </p:nvSpPr>
        <p:spPr/>
        <p:txBody>
          <a:bodyPr>
            <a:normAutofit/>
          </a:bodyPr>
          <a:lstStyle/>
          <a:p>
            <a:pPr marL="0" indent="0">
              <a:buNone/>
            </a:pPr>
            <a:r>
              <a:rPr lang="en-IN" sz="2400" dirty="0">
                <a:latin typeface="Bell MT" panose="02020503060305020303" pitchFamily="18" charset="0"/>
              </a:rPr>
              <a:t>Data Science with its machine learning techniques is taking business by storm. Today internet is flooded with these ML models from e-commerce to human care and list goes on.</a:t>
            </a:r>
          </a:p>
          <a:p>
            <a:pPr marL="0" indent="0">
              <a:buNone/>
            </a:pPr>
            <a:endParaRPr lang="en-IN" sz="2400" dirty="0">
              <a:latin typeface="Bell MT" panose="02020503060305020303" pitchFamily="18" charset="0"/>
            </a:endParaRPr>
          </a:p>
          <a:p>
            <a:pPr marL="0" indent="0">
              <a:buNone/>
            </a:pPr>
            <a:r>
              <a:rPr lang="en-IN" sz="2400" dirty="0">
                <a:latin typeface="Bell MT" panose="02020503060305020303" pitchFamily="18" charset="0"/>
              </a:rPr>
              <a:t>In this project we will use one of ML technique to look into Neighbourhoods of Brooklyn, New York and create cluster containing neighbourhoods with similarities. </a:t>
            </a:r>
          </a:p>
        </p:txBody>
      </p:sp>
    </p:spTree>
    <p:extLst>
      <p:ext uri="{BB962C8B-B14F-4D97-AF65-F5344CB8AC3E}">
        <p14:creationId xmlns:p14="http://schemas.microsoft.com/office/powerpoint/2010/main" val="256488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3DEF-7750-4D7C-9033-BB758F67A894}"/>
              </a:ext>
            </a:extLst>
          </p:cNvPr>
          <p:cNvSpPr>
            <a:spLocks noGrp="1"/>
          </p:cNvSpPr>
          <p:nvPr>
            <p:ph type="title"/>
          </p:nvPr>
        </p:nvSpPr>
        <p:spPr>
          <a:xfrm>
            <a:off x="838200" y="427819"/>
            <a:ext cx="10515600" cy="796070"/>
          </a:xfrm>
        </p:spPr>
        <p:txBody>
          <a:bodyPr>
            <a:normAutofit/>
          </a:bodyPr>
          <a:lstStyle/>
          <a:p>
            <a:r>
              <a:rPr lang="en-IN" dirty="0"/>
              <a:t>Data/Libraries Used -</a:t>
            </a:r>
          </a:p>
        </p:txBody>
      </p:sp>
      <p:sp>
        <p:nvSpPr>
          <p:cNvPr id="3" name="Content Placeholder 2">
            <a:extLst>
              <a:ext uri="{FF2B5EF4-FFF2-40B4-BE49-F238E27FC236}">
                <a16:creationId xmlns:a16="http://schemas.microsoft.com/office/drawing/2014/main" id="{82980262-7457-47C7-8F65-D14556515C35}"/>
              </a:ext>
            </a:extLst>
          </p:cNvPr>
          <p:cNvSpPr>
            <a:spLocks noGrp="1"/>
          </p:cNvSpPr>
          <p:nvPr>
            <p:ph idx="1"/>
          </p:nvPr>
        </p:nvSpPr>
        <p:spPr>
          <a:xfrm>
            <a:off x="838200" y="1420837"/>
            <a:ext cx="10515600" cy="4756126"/>
          </a:xfrm>
        </p:spPr>
        <p:txBody>
          <a:bodyPr>
            <a:normAutofit/>
          </a:bodyPr>
          <a:lstStyle/>
          <a:p>
            <a:r>
              <a:rPr lang="en-IN" sz="2400" dirty="0">
                <a:latin typeface="Bell MT" panose="02020503060305020303" pitchFamily="18" charset="0"/>
              </a:rPr>
              <a:t>We have used New York dataset which contains details of all Borough in New York and their corresponding neighbourhoods.</a:t>
            </a:r>
          </a:p>
          <a:p>
            <a:r>
              <a:rPr lang="en-IN" sz="2400" dirty="0">
                <a:latin typeface="Bell MT" panose="02020503060305020303" pitchFamily="18" charset="0"/>
              </a:rPr>
              <a:t>Next we have used Foursquare API to fetch location specific venues from each neighbourhood.</a:t>
            </a:r>
          </a:p>
          <a:p>
            <a:endParaRPr lang="en-IN" sz="2400" dirty="0">
              <a:latin typeface="Bell MT" panose="02020503060305020303" pitchFamily="18" charset="0"/>
            </a:endParaRPr>
          </a:p>
          <a:p>
            <a:r>
              <a:rPr lang="en-IN" sz="2400" dirty="0">
                <a:latin typeface="Bell MT" panose="02020503060305020303" pitchFamily="18" charset="0"/>
              </a:rPr>
              <a:t>We have used Folium library greatly to visualize the neighbourhoods clearly and have a clear understanding. Also Matplotlib is used.</a:t>
            </a:r>
          </a:p>
          <a:p>
            <a:r>
              <a:rPr lang="en-IN" sz="2400" dirty="0">
                <a:latin typeface="Bell MT" panose="02020503060305020303" pitchFamily="18" charset="0"/>
              </a:rPr>
              <a:t>For data wrangling, analysis and cleaning, we have used </a:t>
            </a:r>
            <a:r>
              <a:rPr lang="en-IN" sz="2400" dirty="0" err="1">
                <a:latin typeface="Bell MT" panose="02020503060305020303" pitchFamily="18" charset="0"/>
              </a:rPr>
              <a:t>Numpy</a:t>
            </a:r>
            <a:r>
              <a:rPr lang="en-IN" sz="2400" dirty="0">
                <a:latin typeface="Bell MT" panose="02020503060305020303" pitchFamily="18" charset="0"/>
              </a:rPr>
              <a:t>, Pandas.</a:t>
            </a:r>
          </a:p>
          <a:p>
            <a:r>
              <a:rPr lang="en-IN" sz="2400" dirty="0">
                <a:latin typeface="Bell MT" panose="02020503060305020303" pitchFamily="18" charset="0"/>
              </a:rPr>
              <a:t>For ML we have used skit-learn library.</a:t>
            </a:r>
          </a:p>
        </p:txBody>
      </p:sp>
    </p:spTree>
    <p:extLst>
      <p:ext uri="{BB962C8B-B14F-4D97-AF65-F5344CB8AC3E}">
        <p14:creationId xmlns:p14="http://schemas.microsoft.com/office/powerpoint/2010/main" val="10971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003E-F3BE-4194-BB75-C887649CC789}"/>
              </a:ext>
            </a:extLst>
          </p:cNvPr>
          <p:cNvSpPr>
            <a:spLocks noGrp="1"/>
          </p:cNvSpPr>
          <p:nvPr>
            <p:ph type="title"/>
          </p:nvPr>
        </p:nvSpPr>
        <p:spPr>
          <a:xfrm>
            <a:off x="627185" y="365125"/>
            <a:ext cx="10726615" cy="1325563"/>
          </a:xfrm>
        </p:spPr>
        <p:txBody>
          <a:bodyPr/>
          <a:lstStyle/>
          <a:p>
            <a:r>
              <a:rPr lang="en-IN" dirty="0"/>
              <a:t>Methodology</a:t>
            </a:r>
          </a:p>
        </p:txBody>
      </p:sp>
      <p:sp>
        <p:nvSpPr>
          <p:cNvPr id="3" name="Content Placeholder 2">
            <a:extLst>
              <a:ext uri="{FF2B5EF4-FFF2-40B4-BE49-F238E27FC236}">
                <a16:creationId xmlns:a16="http://schemas.microsoft.com/office/drawing/2014/main" id="{A51F4DA2-D44B-4F58-888D-5B773055F199}"/>
              </a:ext>
            </a:extLst>
          </p:cNvPr>
          <p:cNvSpPr>
            <a:spLocks noGrp="1"/>
          </p:cNvSpPr>
          <p:nvPr>
            <p:ph idx="1"/>
          </p:nvPr>
        </p:nvSpPr>
        <p:spPr>
          <a:xfrm>
            <a:off x="627185" y="1488000"/>
            <a:ext cx="10515600" cy="4743987"/>
          </a:xfrm>
        </p:spPr>
        <p:txBody>
          <a:bodyPr>
            <a:normAutofit/>
          </a:bodyPr>
          <a:lstStyle/>
          <a:p>
            <a:pPr marL="0" indent="0">
              <a:lnSpc>
                <a:spcPct val="100000"/>
              </a:lnSpc>
              <a:buNone/>
            </a:pPr>
            <a:r>
              <a:rPr lang="en-US" sz="2200" dirty="0">
                <a:latin typeface="Bell MT" panose="02020503060305020303" pitchFamily="18" charset="0"/>
              </a:rPr>
              <a:t>In this project New York data is taken as a base which contains info of all borough and their corresponding neighborhoods. Some exploratory data analysis applied –</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From the dataframe we will subset the dataset to get only the records for BROOKLYN,</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Visualize all neighborhood of BROOKLYN using FOLIUM library.</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Fetching Latitude and Longitude of neighborhoods using </a:t>
            </a:r>
            <a:r>
              <a:rPr lang="en-US" sz="2200" dirty="0" err="1">
                <a:latin typeface="Bell MT" panose="02020503060305020303" pitchFamily="18" charset="0"/>
              </a:rPr>
              <a:t>Geopy</a:t>
            </a:r>
            <a:r>
              <a:rPr lang="en-US" sz="2200" dirty="0">
                <a:latin typeface="Bell MT" panose="02020503060305020303" pitchFamily="18" charset="0"/>
              </a:rPr>
              <a:t> Library</a:t>
            </a:r>
            <a:endParaRPr lang="en-IN" sz="2200" dirty="0">
              <a:latin typeface="Bell MT" panose="02020503060305020303" pitchFamily="18" charset="0"/>
            </a:endParaRPr>
          </a:p>
          <a:p>
            <a:pPr lvl="0">
              <a:lnSpc>
                <a:spcPct val="100000"/>
              </a:lnSpc>
            </a:pPr>
            <a:r>
              <a:rPr lang="en-US" sz="2200" dirty="0">
                <a:latin typeface="Bell MT" panose="02020503060305020303" pitchFamily="18" charset="0"/>
              </a:rPr>
              <a:t>Normalizing the data fetched from Foursquare API.</a:t>
            </a:r>
            <a:endParaRPr lang="en-IN" sz="2200" dirty="0">
              <a:latin typeface="Bell MT" panose="02020503060305020303" pitchFamily="18" charset="0"/>
            </a:endParaRPr>
          </a:p>
          <a:p>
            <a:pPr marL="0" indent="0">
              <a:lnSpc>
                <a:spcPct val="100000"/>
              </a:lnSpc>
              <a:buNone/>
            </a:pPr>
            <a:endParaRPr lang="en-US" sz="2200" dirty="0">
              <a:latin typeface="Bell MT" panose="02020503060305020303" pitchFamily="18" charset="0"/>
            </a:endParaRPr>
          </a:p>
          <a:p>
            <a:pPr marL="0" indent="0">
              <a:lnSpc>
                <a:spcPct val="100000"/>
              </a:lnSpc>
              <a:buNone/>
            </a:pPr>
            <a:r>
              <a:rPr lang="en-US" sz="2200" dirty="0">
                <a:latin typeface="Bell MT" panose="02020503060305020303" pitchFamily="18" charset="0"/>
              </a:rPr>
              <a:t>Machine learning technique –</a:t>
            </a:r>
            <a:endParaRPr lang="en-IN" sz="2200" dirty="0">
              <a:latin typeface="Bell MT" panose="02020503060305020303" pitchFamily="18" charset="0"/>
            </a:endParaRPr>
          </a:p>
          <a:p>
            <a:pPr>
              <a:lnSpc>
                <a:spcPct val="100000"/>
              </a:lnSpc>
            </a:pPr>
            <a:r>
              <a:rPr lang="en-US" sz="2200" dirty="0">
                <a:latin typeface="Bell MT" panose="02020503060305020303" pitchFamily="18" charset="0"/>
              </a:rPr>
              <a:t>We will use Clustering technique of Unsupervised Learning to segment the neighborhoods and cluster them using K-MEANS clustering to get the clusters with similarities in their venues.</a:t>
            </a:r>
            <a:endParaRPr lang="en-IN" sz="2200" dirty="0">
              <a:latin typeface="Bell MT" panose="02020503060305020303" pitchFamily="18" charset="0"/>
            </a:endParaRPr>
          </a:p>
          <a:p>
            <a:endParaRPr lang="en-IN" dirty="0"/>
          </a:p>
        </p:txBody>
      </p:sp>
    </p:spTree>
    <p:extLst>
      <p:ext uri="{BB962C8B-B14F-4D97-AF65-F5344CB8AC3E}">
        <p14:creationId xmlns:p14="http://schemas.microsoft.com/office/powerpoint/2010/main" val="348384460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E3A69-D7BE-4D0F-BA5D-4B0D7211BCAE}"/>
              </a:ext>
            </a:extLst>
          </p:cNvPr>
          <p:cNvSpPr>
            <a:spLocks noGrp="1"/>
          </p:cNvSpPr>
          <p:nvPr>
            <p:ph type="title"/>
          </p:nvPr>
        </p:nvSpPr>
        <p:spPr/>
        <p:txBody>
          <a:bodyPr>
            <a:normAutofit/>
          </a:bodyPr>
          <a:lstStyle/>
          <a:p>
            <a:r>
              <a:rPr lang="en-IN" sz="3600" dirty="0"/>
              <a:t>Sample Maps Generated for Brooklyn</a:t>
            </a:r>
          </a:p>
        </p:txBody>
      </p:sp>
      <p:pic>
        <p:nvPicPr>
          <p:cNvPr id="4" name="Content Placeholder 3">
            <a:extLst>
              <a:ext uri="{FF2B5EF4-FFF2-40B4-BE49-F238E27FC236}">
                <a16:creationId xmlns:a16="http://schemas.microsoft.com/office/drawing/2014/main" id="{2CBBA620-38F6-40BA-BC6C-4B42CF0D6947}"/>
              </a:ext>
            </a:extLst>
          </p:cNvPr>
          <p:cNvPicPr>
            <a:picLocks noGrp="1" noChangeAspect="1"/>
          </p:cNvPicPr>
          <p:nvPr>
            <p:ph idx="1"/>
          </p:nvPr>
        </p:nvPicPr>
        <p:blipFill>
          <a:blip r:embed="rId2"/>
          <a:stretch>
            <a:fillRect/>
          </a:stretch>
        </p:blipFill>
        <p:spPr>
          <a:xfrm>
            <a:off x="2466975" y="1958181"/>
            <a:ext cx="7258050" cy="4086225"/>
          </a:xfrm>
          <a:prstGeom prst="rect">
            <a:avLst/>
          </a:prstGeom>
        </p:spPr>
      </p:pic>
    </p:spTree>
    <p:extLst>
      <p:ext uri="{BB962C8B-B14F-4D97-AF65-F5344CB8AC3E}">
        <p14:creationId xmlns:p14="http://schemas.microsoft.com/office/powerpoint/2010/main" val="3595490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E3CF-E0D6-4387-B707-A49721FE4B8F}"/>
              </a:ext>
            </a:extLst>
          </p:cNvPr>
          <p:cNvSpPr>
            <a:spLocks noGrp="1"/>
          </p:cNvSpPr>
          <p:nvPr>
            <p:ph type="title"/>
          </p:nvPr>
        </p:nvSpPr>
        <p:spPr/>
        <p:txBody>
          <a:bodyPr/>
          <a:lstStyle/>
          <a:p>
            <a:r>
              <a:rPr lang="en-IN" dirty="0"/>
              <a:t>Wrapping it up - </a:t>
            </a:r>
          </a:p>
        </p:txBody>
      </p:sp>
      <p:sp>
        <p:nvSpPr>
          <p:cNvPr id="3" name="Content Placeholder 2">
            <a:extLst>
              <a:ext uri="{FF2B5EF4-FFF2-40B4-BE49-F238E27FC236}">
                <a16:creationId xmlns:a16="http://schemas.microsoft.com/office/drawing/2014/main" id="{2242A3B9-2789-4C9C-B14F-9A6DE84E6184}"/>
              </a:ext>
            </a:extLst>
          </p:cNvPr>
          <p:cNvSpPr>
            <a:spLocks noGrp="1"/>
          </p:cNvSpPr>
          <p:nvPr>
            <p:ph idx="1"/>
          </p:nvPr>
        </p:nvSpPr>
        <p:spPr/>
        <p:txBody>
          <a:bodyPr/>
          <a:lstStyle/>
          <a:p>
            <a:pPr>
              <a:lnSpc>
                <a:spcPct val="100000"/>
              </a:lnSpc>
            </a:pPr>
            <a:r>
              <a:rPr lang="en-US" sz="2400" dirty="0">
                <a:latin typeface="Bell MT" panose="02020503060305020303" pitchFamily="18" charset="0"/>
              </a:rPr>
              <a:t>According to results we see that most common venues come out to be restaurants and Coffee shops, which means any new businessman can start restaurants provided that they need to compete with existing established chains but if he provides top class facilities to get to top.</a:t>
            </a:r>
          </a:p>
          <a:p>
            <a:endParaRPr lang="en-US" dirty="0"/>
          </a:p>
          <a:p>
            <a:pPr marL="0" indent="0">
              <a:buNone/>
            </a:pPr>
            <a:r>
              <a:rPr lang="en-US" dirty="0"/>
              <a:t>                                        </a:t>
            </a:r>
            <a:endParaRPr lang="en-IN" dirty="0"/>
          </a:p>
        </p:txBody>
      </p:sp>
    </p:spTree>
    <p:extLst>
      <p:ext uri="{BB962C8B-B14F-4D97-AF65-F5344CB8AC3E}">
        <p14:creationId xmlns:p14="http://schemas.microsoft.com/office/powerpoint/2010/main" val="227828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B7A7-1178-4A17-BC1A-E9A8F03C7E0D}"/>
              </a:ext>
            </a:extLst>
          </p:cNvPr>
          <p:cNvSpPr>
            <a:spLocks noGrp="1"/>
          </p:cNvSpPr>
          <p:nvPr>
            <p:ph type="title"/>
          </p:nvPr>
        </p:nvSpPr>
        <p:spPr>
          <a:xfrm>
            <a:off x="1049216" y="2503414"/>
            <a:ext cx="10515600" cy="1325563"/>
          </a:xfrm>
        </p:spPr>
        <p:txBody>
          <a:bodyPr>
            <a:normAutofit/>
          </a:bodyPr>
          <a:lstStyle/>
          <a:p>
            <a:r>
              <a:rPr lang="en-IN" sz="6000" dirty="0"/>
              <a:t>                   </a:t>
            </a:r>
            <a:r>
              <a:rPr lang="en-IN" sz="6600" dirty="0">
                <a:solidFill>
                  <a:schemeClr val="accent1"/>
                </a:solidFill>
                <a:latin typeface="Bell MT" panose="02020503060305020303" pitchFamily="18" charset="0"/>
                <a:ea typeface="+mn-ea"/>
                <a:cs typeface="+mn-cs"/>
              </a:rPr>
              <a:t>Thanks!!!</a:t>
            </a:r>
            <a:endParaRPr lang="en-IN" sz="2400" dirty="0">
              <a:solidFill>
                <a:schemeClr val="accent1"/>
              </a:solidFill>
              <a:latin typeface="Bell MT" panose="02020503060305020303" pitchFamily="18" charset="0"/>
              <a:ea typeface="+mn-ea"/>
              <a:cs typeface="+mn-cs"/>
            </a:endParaRPr>
          </a:p>
        </p:txBody>
      </p:sp>
    </p:spTree>
    <p:extLst>
      <p:ext uri="{BB962C8B-B14F-4D97-AF65-F5344CB8AC3E}">
        <p14:creationId xmlns:p14="http://schemas.microsoft.com/office/powerpoint/2010/main" val="260751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140</TotalTime>
  <Words>318</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Bell MT</vt:lpstr>
      <vt:lpstr>Calibri</vt:lpstr>
      <vt:lpstr>Calibri Light</vt:lpstr>
      <vt:lpstr>Office Theme</vt:lpstr>
      <vt:lpstr>Capstone Project </vt:lpstr>
      <vt:lpstr>Introduction </vt:lpstr>
      <vt:lpstr>Data/Libraries Used -</vt:lpstr>
      <vt:lpstr>Methodology</vt:lpstr>
      <vt:lpstr>Sample Maps Generated for Brooklyn</vt:lpstr>
      <vt:lpstr>Wrapping it up -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SID SURANGE</dc:creator>
  <cp:lastModifiedBy>harmanpreetsinghs045@outlook.com</cp:lastModifiedBy>
  <cp:revision>7</cp:revision>
  <dcterms:created xsi:type="dcterms:W3CDTF">2018-11-03T06:29:26Z</dcterms:created>
  <dcterms:modified xsi:type="dcterms:W3CDTF">2020-08-31T21:39:36Z</dcterms:modified>
</cp:coreProperties>
</file>