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8"/>
  </p:notesMasterIdLst>
  <p:handoutMasterIdLst>
    <p:handoutMasterId r:id="rId19"/>
  </p:handoutMasterIdLst>
  <p:sldIdLst>
    <p:sldId id="268" r:id="rId2"/>
    <p:sldId id="269" r:id="rId3"/>
    <p:sldId id="270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90" r:id="rId12"/>
    <p:sldId id="287" r:id="rId13"/>
    <p:sldId id="288" r:id="rId14"/>
    <p:sldId id="291" r:id="rId15"/>
    <p:sldId id="292" r:id="rId16"/>
    <p:sldId id="289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05" autoAdjust="0"/>
  </p:normalViewPr>
  <p:slideViewPr>
    <p:cSldViewPr>
      <p:cViewPr>
        <p:scale>
          <a:sx n="75" d="100"/>
          <a:sy n="75" d="100"/>
        </p:scale>
        <p:origin x="843" y="101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9/15/2024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9/15/2024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6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9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0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6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2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58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8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0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7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6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8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9/15/2024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8754" y="2323232"/>
            <a:ext cx="6135886" cy="148813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Development of Comprehensive E-Commerce Website </a:t>
            </a:r>
            <a:br>
              <a:rPr lang="en-US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the </a:t>
            </a:r>
            <a:br>
              <a:rPr lang="en-US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XYZ Medical Company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4412" y="3928339"/>
            <a:ext cx="6050457" cy="933602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70000"/>
              </a:lnSpc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1 Overview | Group – 1</a:t>
            </a:r>
          </a:p>
          <a:p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1F0BA0-B45C-A5A6-D4AF-55C43D4E0349}"/>
              </a:ext>
            </a:extLst>
          </p:cNvPr>
          <p:cNvSpPr txBox="1">
            <a:spLocks/>
          </p:cNvSpPr>
          <p:nvPr/>
        </p:nvSpPr>
        <p:spPr>
          <a:xfrm>
            <a:off x="5679310" y="4861940"/>
            <a:ext cx="6480721" cy="123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64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</a:p>
          <a:p>
            <a:pPr>
              <a:lnSpc>
                <a:spcPct val="170000"/>
              </a:lnSpc>
            </a:pPr>
            <a:r>
              <a:rPr lang="en-US" sz="64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Harmanpreet Singh Bedi(30410228), </a:t>
            </a:r>
            <a:r>
              <a:rPr lang="en-US" sz="6400" b="1" dirty="0" err="1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Sahejdeep</a:t>
            </a:r>
            <a:r>
              <a:rPr lang="en-US" sz="64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Singh(30418751), </a:t>
            </a:r>
          </a:p>
          <a:p>
            <a:pPr>
              <a:lnSpc>
                <a:spcPct val="170000"/>
              </a:lnSpc>
            </a:pPr>
            <a:r>
              <a:rPr lang="en-US" sz="6400" b="1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Devansh Mahajan(30423978), Aakash(30397890)</a:t>
            </a:r>
          </a:p>
          <a:p>
            <a:pPr algn="r"/>
            <a:r>
              <a:rPr lang="en-US" sz="1900" dirty="0">
                <a:solidFill>
                  <a:srgbClr val="35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24B13-14D2-D4CE-AC48-0A1B3934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53" y="1700808"/>
            <a:ext cx="4848519" cy="3044158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7788" y="548680"/>
            <a:ext cx="9143538" cy="533400"/>
          </a:xfrm>
        </p:spPr>
        <p:txBody>
          <a:bodyPr/>
          <a:lstStyle/>
          <a:p>
            <a:r>
              <a:rPr lang="en-US" dirty="0"/>
              <a:t>CRITICAL REFLECTION CONTD.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796" y="1556792"/>
            <a:ext cx="5317383" cy="33990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retrospective meeting at the end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sprint was conducted to measure team’s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outcomes and progress made till date.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Following observations were recorded :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F9BE1-99B3-98B8-4334-33BA4D6C6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48" y="620688"/>
            <a:ext cx="618070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7788" y="548680"/>
            <a:ext cx="9143538" cy="533400"/>
          </a:xfrm>
        </p:spPr>
        <p:txBody>
          <a:bodyPr/>
          <a:lstStyle/>
          <a:p>
            <a:r>
              <a:rPr lang="en-US" dirty="0"/>
              <a:t>CRITICAL REFLECTION CONTD.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796" y="1109995"/>
            <a:ext cx="10873208" cy="3747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Evidence of all the meetings :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39D68B0-94ED-EE92-91B4-74CE5D05E7CB}"/>
              </a:ext>
            </a:extLst>
          </p:cNvPr>
          <p:cNvSpPr txBox="1">
            <a:spLocks/>
          </p:cNvSpPr>
          <p:nvPr/>
        </p:nvSpPr>
        <p:spPr>
          <a:xfrm>
            <a:off x="561183" y="4928942"/>
            <a:ext cx="10873208" cy="130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meetings ensured that the project is on track and the development team is making good progress.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Retrospective meeting ensured that all team members contributed well and there challenges were heard and solved.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4F5AA-D796-F31A-36A8-A7F53B312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" y="1776151"/>
            <a:ext cx="5937250" cy="245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EA6ED-89E7-F2CC-217D-5AF54A5B99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26" y="1776151"/>
            <a:ext cx="5941695" cy="23583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AEDBB-5A1B-A4D7-F374-104C16C348B8}"/>
              </a:ext>
            </a:extLst>
          </p:cNvPr>
          <p:cNvSpPr txBox="1"/>
          <p:nvPr/>
        </p:nvSpPr>
        <p:spPr>
          <a:xfrm>
            <a:off x="261764" y="4134541"/>
            <a:ext cx="5222946" cy="37555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1. Client feedback meeting</a:t>
            </a:r>
            <a:endParaRPr lang="en-IN" sz="1400" dirty="0">
              <a:solidFill>
                <a:srgbClr val="2F5496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4A748-1F2D-BA1D-56CA-FA3F86A60BAD}"/>
              </a:ext>
            </a:extLst>
          </p:cNvPr>
          <p:cNvSpPr txBox="1"/>
          <p:nvPr/>
        </p:nvSpPr>
        <p:spPr>
          <a:xfrm>
            <a:off x="6561800" y="4177610"/>
            <a:ext cx="5222946" cy="37555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Figure </a:t>
            </a:r>
            <a:r>
              <a:rPr lang="en-IN" sz="1400" dirty="0">
                <a:solidFill>
                  <a:srgbClr val="80808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IN" sz="14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Retrospective meeting</a:t>
            </a:r>
            <a:endParaRPr lang="en-IN" sz="1400" dirty="0">
              <a:solidFill>
                <a:srgbClr val="2F5496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2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8815" y="764704"/>
            <a:ext cx="9143538" cy="749424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8815" y="1808820"/>
            <a:ext cx="11593288" cy="3240360"/>
          </a:xfrm>
        </p:spPr>
        <p:txBody>
          <a:bodyPr>
            <a:normAutofit/>
          </a:bodyPr>
          <a:lstStyle/>
          <a:p>
            <a:pPr marL="38862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Initial requirements of the client : </a:t>
            </a:r>
          </a:p>
          <a:p>
            <a:pPr marL="605790" lvl="1" indent="-285750">
              <a:buFont typeface="Wingdings" panose="05000000000000000000" pitchFamily="2" charset="2"/>
              <a:buChar char="Ø"/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Aesthetic and responsive design that aligns with the brand identity of XYZ medical company.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0579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Three portals : Admin, Employee and Users</a:t>
            </a:r>
          </a:p>
          <a:p>
            <a:pPr marL="60579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Home page with search functionality and p</a:t>
            </a:r>
            <a:r>
              <a:rPr lang="en-US" sz="1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roduct listing with filters.</a:t>
            </a:r>
          </a:p>
          <a:p>
            <a:pPr marL="60579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Detailed product pages </a:t>
            </a:r>
            <a:r>
              <a:rPr lang="en-US" sz="16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Chatbot for customer inquiries.</a:t>
            </a:r>
          </a:p>
          <a:p>
            <a:pPr marL="320040" lvl="1" indent="0">
              <a:buNone/>
            </a:pPr>
            <a:endParaRPr lang="en-US" sz="16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Scope of the Project : The following slide shows the project scope finalized by the client and the team members : </a:t>
            </a:r>
          </a:p>
        </p:txBody>
      </p:sp>
    </p:spTree>
    <p:extLst>
      <p:ext uri="{BB962C8B-B14F-4D97-AF65-F5344CB8AC3E}">
        <p14:creationId xmlns:p14="http://schemas.microsoft.com/office/powerpoint/2010/main" val="21463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317984"/>
            <a:ext cx="9143538" cy="749424"/>
          </a:xfrm>
        </p:spPr>
        <p:txBody>
          <a:bodyPr/>
          <a:lstStyle/>
          <a:p>
            <a:r>
              <a:rPr lang="en-US" dirty="0"/>
              <a:t>DELIVERABLES (Project Scope)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7556AC-12EB-98D9-E65C-68FE8BBE9699}"/>
              </a:ext>
            </a:extLst>
          </p:cNvPr>
          <p:cNvGrpSpPr/>
          <p:nvPr/>
        </p:nvGrpSpPr>
        <p:grpSpPr>
          <a:xfrm>
            <a:off x="6382444" y="1836751"/>
            <a:ext cx="5654401" cy="4410684"/>
            <a:chOff x="837827" y="926528"/>
            <a:chExt cx="5654401" cy="44106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155AC70-E450-EEB1-0C41-A2AF2D4F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110" b="4528"/>
            <a:stretch/>
          </p:blipFill>
          <p:spPr>
            <a:xfrm>
              <a:off x="837827" y="926528"/>
              <a:ext cx="5654401" cy="211913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29097B6-8D20-AECF-9F75-B2E27DDF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117" t="2926"/>
            <a:stretch/>
          </p:blipFill>
          <p:spPr>
            <a:xfrm>
              <a:off x="837827" y="2988332"/>
              <a:ext cx="5644876" cy="234888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F5F898-6169-41B3-9742-F9AA153C9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83" y="1155291"/>
            <a:ext cx="5112568" cy="50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375320"/>
            <a:ext cx="9143538" cy="749424"/>
          </a:xfrm>
        </p:spPr>
        <p:txBody>
          <a:bodyPr/>
          <a:lstStyle/>
          <a:p>
            <a:r>
              <a:rPr lang="en-US" dirty="0"/>
              <a:t>DELIVERABLES (JIRA user stories)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28714-6983-67DF-8997-15DC07D3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748" y="1844824"/>
            <a:ext cx="7439077" cy="3744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B84E1B-9A55-0658-171A-50F4CDF9BAE1}"/>
              </a:ext>
            </a:extLst>
          </p:cNvPr>
          <p:cNvSpPr txBox="1"/>
          <p:nvPr/>
        </p:nvSpPr>
        <p:spPr>
          <a:xfrm>
            <a:off x="-386307" y="1268760"/>
            <a:ext cx="5136055" cy="499220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467995" algn="just">
              <a:lnSpc>
                <a:spcPct val="150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 created the Sprint Backlog for sprint 1. Here is the final sprint backlog: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Sprint – 1 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 a Project Scope so that all the requirements of the client can be identified.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Arrange meetings with client and team members, retrospective meetings, daily standup meetings, etc.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 user stories on Jira and Create sub tasks to be done.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 some mock-ups for the Sprint - 1 so that client feedback can be gathered on initial requirements.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 Burn up and Burn down charts for Sprint – 1.</a:t>
            </a:r>
          </a:p>
        </p:txBody>
      </p:sp>
    </p:spTree>
    <p:extLst>
      <p:ext uri="{BB962C8B-B14F-4D97-AF65-F5344CB8AC3E}">
        <p14:creationId xmlns:p14="http://schemas.microsoft.com/office/powerpoint/2010/main" val="160870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9752" y="437866"/>
            <a:ext cx="9143538" cy="749424"/>
          </a:xfrm>
        </p:spPr>
        <p:txBody>
          <a:bodyPr/>
          <a:lstStyle/>
          <a:p>
            <a:r>
              <a:rPr lang="en-US" dirty="0"/>
              <a:t>DELIVERABLES (Mock-ups)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EBE04E-E4F3-239A-8207-1272607B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314561"/>
            <a:ext cx="11449272" cy="1263230"/>
          </a:xfrm>
        </p:spPr>
        <p:txBody>
          <a:bodyPr>
            <a:noAutofit/>
          </a:bodyPr>
          <a:lstStyle/>
          <a:p>
            <a:pPr marL="331470" indent="-285750"/>
            <a:r>
              <a:rPr lang="en-US" sz="1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Mock-ups were created for Login, Home and Products pages to review the client’s feedback on the project</a:t>
            </a:r>
          </a:p>
          <a:p>
            <a:pPr marL="331470" indent="-285750"/>
            <a:r>
              <a:rPr lang="en-US" sz="16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These mock-ups were created after the scope was finalized.</a:t>
            </a:r>
          </a:p>
          <a:p>
            <a:pPr marL="331470" indent="-285750"/>
            <a:r>
              <a:rPr lang="en-US" sz="1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They match client’s requirements and specifications of the 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59CA2-3522-8B17-351C-6843AF975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1579"/>
            <a:ext cx="4553125" cy="256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08355-041F-15A7-4B80-3385F7DAF3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49" y="2841579"/>
            <a:ext cx="4553125" cy="256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6D7DB-A861-A8A3-3569-A4BFB87B3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606" y="2841579"/>
            <a:ext cx="4566219" cy="256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38C3C-0716-7191-233B-C0BF390C027B}"/>
              </a:ext>
            </a:extLst>
          </p:cNvPr>
          <p:cNvSpPr txBox="1"/>
          <p:nvPr/>
        </p:nvSpPr>
        <p:spPr>
          <a:xfrm>
            <a:off x="981844" y="5409924"/>
            <a:ext cx="187220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Login mock-up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6E0C1-D97D-2EBE-D438-BAEA30A59D39}"/>
              </a:ext>
            </a:extLst>
          </p:cNvPr>
          <p:cNvSpPr txBox="1"/>
          <p:nvPr/>
        </p:nvSpPr>
        <p:spPr>
          <a:xfrm>
            <a:off x="4798268" y="5402560"/>
            <a:ext cx="2376264" cy="37669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Home page mock-up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D8C5FF-A55C-E692-0551-3F73EBCC98E6}"/>
              </a:ext>
            </a:extLst>
          </p:cNvPr>
          <p:cNvSpPr txBox="1"/>
          <p:nvPr/>
        </p:nvSpPr>
        <p:spPr>
          <a:xfrm>
            <a:off x="9188859" y="5409924"/>
            <a:ext cx="2110308" cy="3815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Products mock-up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1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C90A32-59AB-D66D-E39B-B174CBDD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080" y="2895600"/>
            <a:ext cx="5976664" cy="106680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55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764704"/>
            <a:ext cx="9143538" cy="1066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2060848"/>
            <a:ext cx="9143538" cy="3697465"/>
          </a:xfrm>
        </p:spPr>
        <p:txBody>
          <a:bodyPr/>
          <a:lstStyle/>
          <a:p>
            <a:r>
              <a:rPr lang="en-US" dirty="0"/>
              <a:t>Overview of the Project</a:t>
            </a:r>
          </a:p>
          <a:p>
            <a:r>
              <a:rPr lang="en-US" dirty="0"/>
              <a:t>Introduction to Team</a:t>
            </a:r>
          </a:p>
          <a:p>
            <a:r>
              <a:rPr lang="en-US" dirty="0"/>
              <a:t>Sprint 1 Product Backlog</a:t>
            </a:r>
          </a:p>
          <a:p>
            <a:r>
              <a:rPr lang="en-US" dirty="0"/>
              <a:t>Critical Reflection </a:t>
            </a:r>
          </a:p>
          <a:p>
            <a:r>
              <a:rPr lang="en-US" dirty="0"/>
              <a:t>Deliverables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317984"/>
            <a:ext cx="9143538" cy="749424"/>
          </a:xfrm>
        </p:spPr>
        <p:txBody>
          <a:bodyPr/>
          <a:lstStyle/>
          <a:p>
            <a:r>
              <a:rPr lang="en-US" dirty="0"/>
              <a:t>OVERVIEW OF THE PROJECT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1196752"/>
            <a:ext cx="1159328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Overview of the project will cover : Vision, Client details, and description of the stakeholders.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Vision 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"Development of a Comprehensive E-commerce Website for XYZ Medical Company (for the Indian Market)" aims to revolutionize the way medical supplies are purchased and managed online.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 Details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Name : </a:t>
            </a:r>
            <a:r>
              <a:rPr lang="en-US" sz="1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XYZ medical company – Abbas Shaik</a:t>
            </a:r>
            <a:endParaRPr lang="en-US" sz="16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Indian Medical Equipment Market</a:t>
            </a:r>
          </a:p>
          <a:p>
            <a:pPr marL="388620" indent="-3429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Stakeholders : </a:t>
            </a:r>
          </a:p>
          <a:p>
            <a:pPr marL="4572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4E74E2-FBB5-0C20-F2A6-476F9585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72514"/>
              </p:ext>
            </p:extLst>
          </p:nvPr>
        </p:nvGraphicFramePr>
        <p:xfrm>
          <a:off x="2494012" y="3822478"/>
          <a:ext cx="9145016" cy="234282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106710512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375265025"/>
                    </a:ext>
                  </a:extLst>
                </a:gridCol>
              </a:tblGrid>
              <a:tr h="292853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I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</a:t>
                      </a:r>
                      <a:endParaRPr lang="en-IN" sz="140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287981"/>
                  </a:ext>
                </a:extLst>
              </a:tr>
              <a:tr h="585707">
                <a:tc>
                  <a:txBody>
                    <a:bodyPr/>
                    <a:lstStyle/>
                    <a:p>
                      <a:pPr algn="ctr">
                        <a:spcBef>
                          <a:spcPts val="20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 Medical Company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is the main stakeholder as they are the client to whom the project will be delivered.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770651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Abbas Shaik (Client Representative)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 is representing the client.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327182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pPr algn="ctr">
                        <a:spcBef>
                          <a:spcPts val="20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Users (Customers)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are the users that will use the website once it is made.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983423"/>
                  </a:ext>
                </a:extLst>
              </a:tr>
              <a:tr h="585707">
                <a:tc>
                  <a:txBody>
                    <a:bodyPr/>
                    <a:lstStyle/>
                    <a:p>
                      <a:pPr algn="ctr">
                        <a:spcBef>
                          <a:spcPts val="20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are the employees of XYZ Medical Company that will be at ease with the enhanced website.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884083"/>
                  </a:ext>
                </a:extLst>
              </a:tr>
              <a:tr h="292853">
                <a:tc>
                  <a:txBody>
                    <a:bodyPr/>
                    <a:lstStyle/>
                    <a:p>
                      <a:pPr algn="ctr">
                        <a:spcBef>
                          <a:spcPts val="20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Admins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I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admin will take full control of the website.</a:t>
                      </a:r>
                      <a:endParaRPr lang="en-IN" sz="1400" dirty="0">
                        <a:solidFill>
                          <a:srgbClr val="2F5496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73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1764" y="302120"/>
            <a:ext cx="9143538" cy="749424"/>
          </a:xfrm>
        </p:spPr>
        <p:txBody>
          <a:bodyPr/>
          <a:lstStyle/>
          <a:p>
            <a:r>
              <a:rPr lang="en-US" dirty="0"/>
              <a:t>INTRODUCTION TO THE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1BDD6F-D196-4CD0-1112-4F0AD1488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398768"/>
              </p:ext>
            </p:extLst>
          </p:nvPr>
        </p:nvGraphicFramePr>
        <p:xfrm>
          <a:off x="5032549" y="1853830"/>
          <a:ext cx="6858507" cy="157517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286169">
                  <a:extLst>
                    <a:ext uri="{9D8B030D-6E8A-4147-A177-3AD203B41FA5}">
                      <a16:colId xmlns:a16="http://schemas.microsoft.com/office/drawing/2014/main" val="4288557944"/>
                    </a:ext>
                  </a:extLst>
                </a:gridCol>
                <a:gridCol w="2286169">
                  <a:extLst>
                    <a:ext uri="{9D8B030D-6E8A-4147-A177-3AD203B41FA5}">
                      <a16:colId xmlns:a16="http://schemas.microsoft.com/office/drawing/2014/main" val="2001310595"/>
                    </a:ext>
                  </a:extLst>
                </a:gridCol>
                <a:gridCol w="2286169">
                  <a:extLst>
                    <a:ext uri="{9D8B030D-6E8A-4147-A177-3AD203B41FA5}">
                      <a16:colId xmlns:a16="http://schemas.microsoft.com/office/drawing/2014/main" val="868045554"/>
                    </a:ext>
                  </a:extLst>
                </a:gridCol>
              </a:tblGrid>
              <a:tr h="31503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762802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Harmanpreet Singh Bedi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30410228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Manager, Developer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842995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Devansh</a:t>
                      </a:r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Mahajan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30418751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100925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Sahejdeep</a:t>
                      </a:r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30423978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76048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Aakash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30397890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Developer, Scrum 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5886420"/>
                  </a:ext>
                </a:extLst>
              </a:tr>
            </a:tbl>
          </a:graphicData>
        </a:graphic>
      </p:graphicFrame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8C86817-F988-8EEC-49D3-F290D19BCFA5}"/>
              </a:ext>
            </a:extLst>
          </p:cNvPr>
          <p:cNvSpPr txBox="1">
            <a:spLocks/>
          </p:cNvSpPr>
          <p:nvPr/>
        </p:nvSpPr>
        <p:spPr>
          <a:xfrm>
            <a:off x="297768" y="1196752"/>
            <a:ext cx="11053228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1470" indent="-285750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Following is the Project Team that will be responsible for the designing, development, deployment and optimization of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website.</a:t>
            </a:r>
          </a:p>
          <a:p>
            <a:pPr marL="331470" indent="-285750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the names along with their responsibilities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represented in the form of a table for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guidance :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1DAACC3-15BB-8069-20DD-BD0C17232F13}"/>
              </a:ext>
            </a:extLst>
          </p:cNvPr>
          <p:cNvSpPr txBox="1">
            <a:spLocks/>
          </p:cNvSpPr>
          <p:nvPr/>
        </p:nvSpPr>
        <p:spPr>
          <a:xfrm>
            <a:off x="333132" y="3717032"/>
            <a:ext cx="11737304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1470" indent="-285750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Ways of working : </a:t>
            </a:r>
          </a:p>
          <a:p>
            <a:pPr marL="60579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Establishing a Communication Framework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Daily stand-ups, Sprint Planning, etc. should be facilitated to measure progress.</a:t>
            </a:r>
          </a:p>
          <a:p>
            <a:pPr marL="60579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Collaborative Work and Knowledge Sharing : Online collaborative coding tools should be used in order to work together on complex tasks .</a:t>
            </a:r>
          </a:p>
          <a:p>
            <a:pPr marL="60579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of Project Management Tools : Use a tool like Jira, etc. to track tasks, user stories, and sprint progress.</a:t>
            </a:r>
          </a:p>
          <a:p>
            <a:pPr marL="60579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Continuous Feedback and Improvement 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Creating and promoting a culture of continuous feedback within the team.</a:t>
            </a:r>
          </a:p>
        </p:txBody>
      </p:sp>
    </p:spTree>
    <p:extLst>
      <p:ext uri="{BB962C8B-B14F-4D97-AF65-F5344CB8AC3E}">
        <p14:creationId xmlns:p14="http://schemas.microsoft.com/office/powerpoint/2010/main" val="1636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804" y="332656"/>
            <a:ext cx="9143538" cy="749424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812" y="1116012"/>
            <a:ext cx="9937104" cy="4977283"/>
          </a:xfrm>
        </p:spPr>
        <p:txBody>
          <a:bodyPr>
            <a:normAutofit lnSpcReduction="10000"/>
          </a:bodyPr>
          <a:lstStyle/>
          <a:p>
            <a:pPr marL="331470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Product Backlog, we need to define “sprint”.</a:t>
            </a:r>
          </a:p>
          <a:p>
            <a:pPr marL="331470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creating the sprint, we will create subtasks or “User Stories”.</a:t>
            </a:r>
          </a:p>
          <a:p>
            <a:pPr marL="331470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task will be having its own status such as “To Do”, “In Progress” and “Done”.</a:t>
            </a:r>
          </a:p>
          <a:p>
            <a:pPr marL="60579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task which is yet to be started should be marked by default as “To Do”.</a:t>
            </a:r>
          </a:p>
          <a:p>
            <a:pPr marL="60579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going on task will be marked “In Progress” by the team member who is assigned that task.</a:t>
            </a:r>
          </a:p>
          <a:p>
            <a:pPr marL="60579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task once completed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be marked as “Done”.</a:t>
            </a:r>
          </a:p>
          <a:p>
            <a:pPr marL="320040" lvl="1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1470" indent="-28575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Following is the backlog decided (prior to sprint):</a:t>
            </a:r>
            <a:endParaRPr lang="en-IN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Requirement gathering and specifications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Prototypes and mock-ups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Front-end Development (html, </a:t>
            </a:r>
            <a:r>
              <a:rPr lang="en-IN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css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Back-end Development (database creation and localhost server setup)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Integration of Front-end with Back-end (fully dynamic website)</a:t>
            </a:r>
          </a:p>
        </p:txBody>
      </p:sp>
    </p:spTree>
    <p:extLst>
      <p:ext uri="{BB962C8B-B14F-4D97-AF65-F5344CB8AC3E}">
        <p14:creationId xmlns:p14="http://schemas.microsoft.com/office/powerpoint/2010/main" val="275121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99DEB2-E0B4-12AE-B56D-DEBC3E437B0E}"/>
              </a:ext>
            </a:extLst>
          </p:cNvPr>
          <p:cNvSpPr txBox="1"/>
          <p:nvPr/>
        </p:nvSpPr>
        <p:spPr>
          <a:xfrm>
            <a:off x="-386307" y="1052736"/>
            <a:ext cx="5472608" cy="503836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467995" algn="just">
              <a:lnSpc>
                <a:spcPct val="150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prioritized sprints will create the Sprint Backlog for sprint 1. Here is the final sprint backlog: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Sprint – 1 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 a Project Scope so that all the requirements of the client can be identified.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Arrange meetings with client and team members, retrospective meetings, daily standup meetings, etc.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 user stories on Jira and Create sub tasks to be done.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 some mock-ups for the Sprint - 1 so that client feedback can be gathered on initial requirements.</a:t>
            </a:r>
          </a:p>
          <a:p>
            <a:pPr marL="1257300" lvl="2" indent="-342900" algn="just">
              <a:lnSpc>
                <a:spcPct val="150000"/>
              </a:lnSpc>
              <a:buFont typeface="Symbol" panose="05050102010706020507" pitchFamily="18" charset="2"/>
              <a:buChar char=""/>
            </a:pP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Create Burn up and Burn down charts for Sprint – 1.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5D888A2-5E13-0E51-F202-A71D6158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308298"/>
            <a:ext cx="9143538" cy="749424"/>
          </a:xfrm>
        </p:spPr>
        <p:txBody>
          <a:bodyPr/>
          <a:lstStyle/>
          <a:p>
            <a:r>
              <a:rPr lang="en-US" dirty="0"/>
              <a:t>SPRINT BACKLOG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2B6846-6731-33E0-B571-7AC52097D4EE}"/>
              </a:ext>
            </a:extLst>
          </p:cNvPr>
          <p:cNvGrpSpPr/>
          <p:nvPr/>
        </p:nvGrpSpPr>
        <p:grpSpPr>
          <a:xfrm>
            <a:off x="5176409" y="1020738"/>
            <a:ext cx="6989445" cy="4745990"/>
            <a:chOff x="0" y="0"/>
            <a:chExt cx="6645910" cy="44977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55D0E1-E78B-DAE0-6538-CE9B6F492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45910" cy="44977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B730CE-EB95-0F09-8364-FCF2015A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5324" y="38819"/>
              <a:ext cx="1991995" cy="82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3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D8AEE-B97C-709D-4A6C-5CC158ED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483" y="1324731"/>
            <a:ext cx="8915858" cy="4487746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F649D93-8175-914E-D5F9-1BE4632F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60648"/>
            <a:ext cx="9143538" cy="749424"/>
          </a:xfrm>
        </p:spPr>
        <p:txBody>
          <a:bodyPr/>
          <a:lstStyle/>
          <a:p>
            <a:r>
              <a:rPr lang="en-US" dirty="0"/>
              <a:t>FINAL JIRA 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8D366-181B-1EFB-AD09-2A7B67BABD48}"/>
              </a:ext>
            </a:extLst>
          </p:cNvPr>
          <p:cNvSpPr txBox="1"/>
          <p:nvPr/>
        </p:nvSpPr>
        <p:spPr>
          <a:xfrm>
            <a:off x="0" y="908720"/>
            <a:ext cx="8352927" cy="41601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467995" algn="just">
              <a:lnSpc>
                <a:spcPct val="150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</a:t>
            </a:r>
            <a:r>
              <a:rPr lang="en-IN" sz="1600" dirty="0">
                <a:latin typeface="Arial" panose="020B0604020202020204" pitchFamily="34" charset="0"/>
                <a:ea typeface="Calibri" panose="020F0502020204030204" pitchFamily="34" charset="0"/>
              </a:rPr>
              <a:t>ese</a:t>
            </a: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show the final Jira board with sprint backlog and completed user stories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D2D82-D5D2-B1A8-3035-DF6F4FEF6CAD}"/>
              </a:ext>
            </a:extLst>
          </p:cNvPr>
          <p:cNvSpPr txBox="1"/>
          <p:nvPr/>
        </p:nvSpPr>
        <p:spPr>
          <a:xfrm>
            <a:off x="981844" y="5812477"/>
            <a:ext cx="11089232" cy="4565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IN" sz="18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Link to our Jira board : https://itech3208.atlassian.net/jira/software/projects/PT/boards/2</a:t>
            </a:r>
            <a:endParaRPr lang="en-IN" sz="2000" dirty="0">
              <a:solidFill>
                <a:srgbClr val="2F5496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DD34D8C-7439-6358-ACAA-4DEE50AE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469927"/>
            <a:ext cx="9143538" cy="749424"/>
          </a:xfrm>
        </p:spPr>
        <p:txBody>
          <a:bodyPr/>
          <a:lstStyle/>
          <a:p>
            <a:r>
              <a:rPr lang="en-US" dirty="0"/>
              <a:t>TIMELINE OF USER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AFC3B-AA12-718D-B315-38A2B277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34" y="2420888"/>
            <a:ext cx="9552556" cy="3384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26896-2A1F-FA99-B5F9-7C27A5406C46}"/>
              </a:ext>
            </a:extLst>
          </p:cNvPr>
          <p:cNvSpPr txBox="1"/>
          <p:nvPr/>
        </p:nvSpPr>
        <p:spPr>
          <a:xfrm>
            <a:off x="0" y="1268760"/>
            <a:ext cx="8352927" cy="78534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467995" algn="just">
              <a:lnSpc>
                <a:spcPct val="150000"/>
              </a:lnSpc>
            </a:pP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shows the time taken by each user story to complete.</a:t>
            </a:r>
          </a:p>
          <a:p>
            <a:pPr marL="467995" algn="just"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ea typeface="Calibri" panose="020F0502020204030204" pitchFamily="34" charset="0"/>
              </a:rPr>
              <a:t>The duration of the sprint decided was 2 weeks (30</a:t>
            </a:r>
            <a:r>
              <a:rPr lang="en-IN" sz="1600" baseline="30000" dirty="0">
                <a:latin typeface="Arial" panose="020B0604020202020204" pitchFamily="34" charset="0"/>
                <a:ea typeface="Calibri" panose="020F0502020204030204" pitchFamily="34" charset="0"/>
              </a:rPr>
              <a:t>th</a:t>
            </a:r>
            <a:r>
              <a:rPr lang="en-IN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N" sz="1600" dirty="0" err="1">
                <a:latin typeface="Arial" panose="020B0604020202020204" pitchFamily="34" charset="0"/>
                <a:ea typeface="Calibri" panose="020F0502020204030204" pitchFamily="34" charset="0"/>
              </a:rPr>
              <a:t>aug</a:t>
            </a:r>
            <a:r>
              <a:rPr lang="en-IN" sz="1600" dirty="0">
                <a:latin typeface="Arial" panose="020B0604020202020204" pitchFamily="34" charset="0"/>
                <a:ea typeface="Calibri" panose="020F0502020204030204" pitchFamily="34" charset="0"/>
              </a:rPr>
              <a:t> – 13</a:t>
            </a:r>
            <a:r>
              <a:rPr lang="en-IN" sz="1600" baseline="30000" dirty="0">
                <a:latin typeface="Arial" panose="020B0604020202020204" pitchFamily="34" charset="0"/>
                <a:ea typeface="Calibri" panose="020F0502020204030204" pitchFamily="34" charset="0"/>
              </a:rPr>
              <a:t>th</a:t>
            </a:r>
            <a:r>
              <a:rPr lang="en-IN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N" sz="1600" dirty="0" err="1">
                <a:latin typeface="Arial" panose="020B0604020202020204" pitchFamily="34" charset="0"/>
                <a:ea typeface="Calibri" panose="020F0502020204030204" pitchFamily="34" charset="0"/>
              </a:rPr>
              <a:t>sep</a:t>
            </a:r>
            <a:r>
              <a:rPr lang="en-IN" sz="1600" dirty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IN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465225"/>
            <a:ext cx="9143538" cy="749424"/>
          </a:xfrm>
        </p:spPr>
        <p:txBody>
          <a:bodyPr/>
          <a:lstStyle/>
          <a:p>
            <a:r>
              <a:rPr lang="en-US" dirty="0"/>
              <a:t>CRITICAL REFLECTION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1319109"/>
            <a:ext cx="10945216" cy="331349"/>
          </a:xfrm>
        </p:spPr>
        <p:txBody>
          <a:bodyPr>
            <a:normAutofit/>
          </a:bodyPr>
          <a:lstStyle/>
          <a:p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backlog refining meeting was conducted and following is the refined product backlog with set priorities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C1FAC-C52E-FA07-DF16-4CE7A530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7" y="2276872"/>
            <a:ext cx="6427749" cy="30963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EB64F-0CF8-409B-1A4C-6B3B35F81B45}"/>
              </a:ext>
            </a:extLst>
          </p:cNvPr>
          <p:cNvGrpSpPr/>
          <p:nvPr/>
        </p:nvGrpSpPr>
        <p:grpSpPr>
          <a:xfrm>
            <a:off x="6742484" y="1902160"/>
            <a:ext cx="5256584" cy="3874413"/>
            <a:chOff x="6742484" y="1426795"/>
            <a:chExt cx="4605984" cy="3440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0108D9-82A2-B365-F2B3-0876A8736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2484" y="1628800"/>
              <a:ext cx="4605984" cy="323867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086A90-0EA5-E030-667E-2F2F038ED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2484" y="1426795"/>
              <a:ext cx="4583436" cy="21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49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338</TotalTime>
  <Words>1049</Words>
  <Application>Microsoft Office PowerPoint</Application>
  <PresentationFormat>Custom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Project planning overview presentation</vt:lpstr>
      <vt:lpstr>Development of Comprehensive E-Commerce Website  for the  XYZ Medical Company</vt:lpstr>
      <vt:lpstr>INTRODUCTION</vt:lpstr>
      <vt:lpstr>OVERVIEW OF THE PROJECT</vt:lpstr>
      <vt:lpstr>INTRODUCTION TO THE TEAM</vt:lpstr>
      <vt:lpstr>PRODUCT BACKLOG</vt:lpstr>
      <vt:lpstr>SPRINT BACKLOG</vt:lpstr>
      <vt:lpstr>FINAL JIRA BOARD</vt:lpstr>
      <vt:lpstr>TIMELINE OF USER STORIES</vt:lpstr>
      <vt:lpstr>CRITICAL REFLECTION</vt:lpstr>
      <vt:lpstr>CRITICAL REFLECTION CONTD.</vt:lpstr>
      <vt:lpstr>CRITICAL REFLECTION CONTD.</vt:lpstr>
      <vt:lpstr>DELIVERABLES</vt:lpstr>
      <vt:lpstr>DELIVERABLES (Project Scope)</vt:lpstr>
      <vt:lpstr>DELIVERABLES (JIRA user stories)</vt:lpstr>
      <vt:lpstr>DELIVERABLES (Mock-ups)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Anureet Kaur</dc:creator>
  <cp:lastModifiedBy>Anureet Kaur</cp:lastModifiedBy>
  <cp:revision>70</cp:revision>
  <dcterms:created xsi:type="dcterms:W3CDTF">2024-09-09T14:28:49Z</dcterms:created>
  <dcterms:modified xsi:type="dcterms:W3CDTF">2024-09-15T08:04:37Z</dcterms:modified>
</cp:coreProperties>
</file>