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Arial Black"/>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ArialBlack-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rutitech.com/whatsapp-chatbot-insurance/" TargetMode="External"/><Relationship Id="rId3" Type="http://schemas.openxmlformats.org/officeDocument/2006/relationships/hyperlink" Target="https://www.healthsherpa.com/" TargetMode="External"/><Relationship Id="rId4" Type="http://schemas.openxmlformats.org/officeDocument/2006/relationships/hyperlink" Target="https://compulife.com/" TargetMode="External"/><Relationship Id="rId5" Type="http://schemas.openxmlformats.org/officeDocument/2006/relationships/hyperlink" Target="https://ninjaquoter.com/" TargetMode="External"/><Relationship Id="rId6" Type="http://schemas.openxmlformats.org/officeDocument/2006/relationships/hyperlink" Target="https://wotnot.io/integrations/" TargetMode="External"/><Relationship Id="rId7" Type="http://schemas.openxmlformats.org/officeDocument/2006/relationships/hyperlink" Target="https://wotnot.io/chatbot-analytics/"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 name="Shape 20"/>
        <p:cNvGrpSpPr/>
        <p:nvPr/>
      </p:nvGrpSpPr>
      <p:grpSpPr>
        <a:xfrm>
          <a:off x="0" y="0"/>
          <a:ext cx="0" cy="0"/>
          <a:chOff x="0" y="0"/>
          <a:chExt cx="0" cy="0"/>
        </a:xfrm>
      </p:grpSpPr>
      <p:sp>
        <p:nvSpPr>
          <p:cNvPr id="21" name="Google Shape;2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2" name="Google Shape;2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f77996f5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f77996f5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f77996f5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f77996f5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f537b08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f537b08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f537b081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f537b081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f537b081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f537b081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f70aa87bb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f70aa87bb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f537b081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f537b081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f537b081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f537b081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f537b081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f537b081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f537b081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f537b081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gcf77996f5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 name="Google Shape;29;gcf77996f5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f537b081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f537b081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f537b081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f537b081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f537b081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f537b081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f70aa87bb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f70aa87bb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f77996f5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f77996f5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cf537b081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cf537b081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f537b081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f537b081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f77996f5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f77996f5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f77996f5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f77996f5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gcf77996f5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 name="Google Shape;36;gcf77996f5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gcf77996f5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 name="Google Shape;43;gcf77996f5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cf77996f5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cf77996f5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cf77996f5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cf77996f5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f77996f5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f77996f5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f77996f5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f77996f5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2600"/>
              </a:spcBef>
              <a:spcAft>
                <a:spcPts val="0"/>
              </a:spcAft>
              <a:buClr>
                <a:schemeClr val="dk1"/>
              </a:buClr>
              <a:buSzPts val="1100"/>
              <a:buFont typeface="Arial"/>
              <a:buNone/>
            </a:pPr>
            <a:r>
              <a:rPr lang="en" sz="800">
                <a:solidFill>
                  <a:schemeClr val="dk1"/>
                </a:solidFill>
                <a:highlight>
                  <a:srgbClr val="FFFFFF"/>
                </a:highlight>
              </a:rPr>
              <a:t>Benefits of using Chatbots for Insurance</a:t>
            </a:r>
            <a:endParaRPr sz="800">
              <a:solidFill>
                <a:schemeClr val="dk1"/>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 sz="500">
                <a:solidFill>
                  <a:schemeClr val="dk1"/>
                </a:solidFill>
                <a:highlight>
                  <a:srgbClr val="FFFFFF"/>
                </a:highlight>
              </a:rPr>
              <a:t>24/7 Support</a:t>
            </a:r>
            <a:endParaRPr sz="500">
              <a:solidFill>
                <a:schemeClr val="dk1"/>
              </a:solidFill>
              <a:highlight>
                <a:srgbClr val="FFFFFF"/>
              </a:highlight>
            </a:endParaRPr>
          </a:p>
          <a:p>
            <a:pPr indent="0" lvl="0" marL="0" rtl="0" algn="l">
              <a:lnSpc>
                <a:spcPct val="231000"/>
              </a:lnSpc>
              <a:spcBef>
                <a:spcPts val="1000"/>
              </a:spcBef>
              <a:spcAft>
                <a:spcPts val="0"/>
              </a:spcAft>
              <a:buNone/>
            </a:pPr>
            <a:r>
              <a:rPr lang="en" sz="700">
                <a:solidFill>
                  <a:schemeClr val="dk1"/>
                </a:solidFill>
                <a:highlight>
                  <a:srgbClr val="FFFFFF"/>
                </a:highlight>
              </a:rPr>
              <a:t>Your prospects will always be greeted with a dedicated 24/7, mobile-optimized, personal assistant taking care of their insurance-related needs through clear communication.</a:t>
            </a:r>
            <a:endParaRPr sz="700">
              <a:solidFill>
                <a:schemeClr val="dk1"/>
              </a:solidFill>
              <a:highlight>
                <a:srgbClr val="FFFFFF"/>
              </a:highlight>
            </a:endParaRPr>
          </a:p>
          <a:p>
            <a:pPr indent="0" lvl="0" marL="0" rtl="0" algn="l">
              <a:lnSpc>
                <a:spcPct val="231000"/>
              </a:lnSpc>
              <a:spcBef>
                <a:spcPts val="1000"/>
              </a:spcBef>
              <a:spcAft>
                <a:spcPts val="0"/>
              </a:spcAft>
              <a:buNone/>
            </a:pPr>
            <a:r>
              <a:rPr lang="en" sz="1000">
                <a:solidFill>
                  <a:schemeClr val="dk1"/>
                </a:solidFill>
                <a:highlight>
                  <a:srgbClr val="FFFFFF"/>
                </a:highlight>
              </a:rPr>
              <a:t>More Efficiency</a:t>
            </a:r>
            <a:endParaRPr sz="1000">
              <a:solidFill>
                <a:schemeClr val="dk1"/>
              </a:solidFill>
              <a:highlight>
                <a:srgbClr val="FFFFFF"/>
              </a:highlight>
            </a:endParaRPr>
          </a:p>
          <a:p>
            <a:pPr indent="0" lvl="0" marL="0" rtl="0" algn="l">
              <a:lnSpc>
                <a:spcPct val="231000"/>
              </a:lnSpc>
              <a:spcBef>
                <a:spcPts val="1000"/>
              </a:spcBef>
              <a:spcAft>
                <a:spcPts val="0"/>
              </a:spcAft>
              <a:buClr>
                <a:schemeClr val="dk1"/>
              </a:buClr>
              <a:buSzPts val="1100"/>
              <a:buFont typeface="Arial"/>
              <a:buNone/>
            </a:pPr>
            <a:r>
              <a:rPr lang="en" sz="700">
                <a:solidFill>
                  <a:schemeClr val="dk1"/>
                </a:solidFill>
                <a:highlight>
                  <a:srgbClr val="FFFFFF"/>
                </a:highlight>
              </a:rPr>
              <a:t>By address almost all the mundane and time-consuming jobs, the bots can help the employees utilize their time more efficiently as well as reduce overall staffing, onboarding, and training costs.</a:t>
            </a:r>
            <a:endParaRPr sz="700">
              <a:solidFill>
                <a:schemeClr val="dk1"/>
              </a:solidFill>
              <a:highlight>
                <a:srgbClr val="FFFFFF"/>
              </a:highlight>
            </a:endParaRPr>
          </a:p>
          <a:p>
            <a:pPr indent="0" lvl="0" marL="0" rtl="0" algn="l">
              <a:lnSpc>
                <a:spcPct val="115000"/>
              </a:lnSpc>
              <a:spcBef>
                <a:spcPts val="2000"/>
              </a:spcBef>
              <a:spcAft>
                <a:spcPts val="0"/>
              </a:spcAft>
              <a:buClr>
                <a:schemeClr val="dk1"/>
              </a:buClr>
              <a:buSzPts val="1100"/>
              <a:buFont typeface="Arial"/>
              <a:buNone/>
            </a:pPr>
            <a:r>
              <a:rPr lang="en" sz="1000">
                <a:solidFill>
                  <a:schemeClr val="dk1"/>
                </a:solidFill>
                <a:highlight>
                  <a:srgbClr val="FFFFFF"/>
                </a:highlight>
              </a:rPr>
              <a:t>Easy Deployment &amp; ICP Overview</a:t>
            </a:r>
            <a:endParaRPr sz="1000">
              <a:solidFill>
                <a:schemeClr val="dk1"/>
              </a:solidFill>
              <a:highlight>
                <a:srgbClr val="FFFFFF"/>
              </a:highlight>
            </a:endParaRPr>
          </a:p>
          <a:p>
            <a:pPr indent="0" lvl="0" marL="0" rtl="0" algn="l">
              <a:lnSpc>
                <a:spcPct val="231000"/>
              </a:lnSpc>
              <a:spcBef>
                <a:spcPts val="1000"/>
              </a:spcBef>
              <a:spcAft>
                <a:spcPts val="0"/>
              </a:spcAft>
              <a:buNone/>
            </a:pPr>
            <a:r>
              <a:rPr lang="en" sz="700">
                <a:solidFill>
                  <a:schemeClr val="dk1"/>
                </a:solidFill>
                <a:highlight>
                  <a:srgbClr val="FFFFFF"/>
                </a:highlight>
              </a:rPr>
              <a:t>These bots can be deployed on any of the channels your customers are using on a daily basis, be it a website or Messenger or </a:t>
            </a:r>
            <a:r>
              <a:rPr lang="en" sz="700" u="sng">
                <a:solidFill>
                  <a:srgbClr val="E0B13A"/>
                </a:solidFill>
                <a:highlight>
                  <a:srgbClr val="FFFFFF"/>
                </a:highlight>
                <a:hlinkClick r:id="rId2">
                  <a:extLst>
                    <a:ext uri="{A12FA001-AC4F-418D-AE19-62706E023703}">
                      <ahyp:hlinkClr val="tx"/>
                    </a:ext>
                  </a:extLst>
                </a:hlinkClick>
              </a:rPr>
              <a:t>WhatsApp</a:t>
            </a:r>
            <a:r>
              <a:rPr lang="en" sz="700">
                <a:solidFill>
                  <a:schemeClr val="dk1"/>
                </a:solidFill>
                <a:highlight>
                  <a:srgbClr val="FFFFFF"/>
                </a:highlight>
              </a:rPr>
              <a:t> or even SMS. A record of the interactions with individual customers can help the marketing and sales team get a complete overview of their ideal customer profile. This organized profiling can help you design contextually relevant and highly personalized marketing campaigns.</a:t>
            </a:r>
            <a:endParaRPr sz="700">
              <a:solidFill>
                <a:schemeClr val="dk1"/>
              </a:solidFill>
              <a:highlight>
                <a:srgbClr val="FFFFFF"/>
              </a:highlight>
            </a:endParaRPr>
          </a:p>
          <a:p>
            <a:pPr indent="0" lvl="0" marL="0" rtl="0" algn="l">
              <a:lnSpc>
                <a:spcPct val="231000"/>
              </a:lnSpc>
              <a:spcBef>
                <a:spcPts val="1000"/>
              </a:spcBef>
              <a:spcAft>
                <a:spcPts val="0"/>
              </a:spcAft>
              <a:buClr>
                <a:schemeClr val="dk1"/>
              </a:buClr>
              <a:buSzPts val="1100"/>
              <a:buFont typeface="Arial"/>
              <a:buNone/>
            </a:pPr>
            <a:r>
              <a:rPr lang="en" sz="1000">
                <a:solidFill>
                  <a:schemeClr val="dk1"/>
                </a:solidFill>
                <a:highlight>
                  <a:srgbClr val="FFFFFF"/>
                </a:highlight>
              </a:rPr>
              <a:t>End to End Integrations</a:t>
            </a:r>
            <a:endParaRPr sz="1000">
              <a:solidFill>
                <a:schemeClr val="dk1"/>
              </a:solidFill>
              <a:highlight>
                <a:srgbClr val="FFFFFF"/>
              </a:highlight>
            </a:endParaRPr>
          </a:p>
          <a:p>
            <a:pPr indent="0" lvl="0" marL="0" rtl="0" algn="l">
              <a:lnSpc>
                <a:spcPct val="231000"/>
              </a:lnSpc>
              <a:spcBef>
                <a:spcPts val="1000"/>
              </a:spcBef>
              <a:spcAft>
                <a:spcPts val="0"/>
              </a:spcAft>
              <a:buClr>
                <a:schemeClr val="dk1"/>
              </a:buClr>
              <a:buSzPts val="1100"/>
              <a:buFont typeface="Arial"/>
              <a:buNone/>
            </a:pPr>
            <a:r>
              <a:rPr lang="en" sz="700">
                <a:solidFill>
                  <a:schemeClr val="dk1"/>
                </a:solidFill>
                <a:highlight>
                  <a:srgbClr val="FFFFFF"/>
                </a:highlight>
              </a:rPr>
              <a:t>With the bot tightly coupled with your internal systems, you don’t have to worry about changing how you work or looking at disparate sources of data. The chatbot can be integrated with your internal CRMs or databases along with tools such as </a:t>
            </a:r>
            <a:r>
              <a:rPr lang="en" sz="700" u="sng">
                <a:solidFill>
                  <a:srgbClr val="E0B13A"/>
                </a:solidFill>
                <a:highlight>
                  <a:srgbClr val="FFFFFF"/>
                </a:highlight>
                <a:hlinkClick r:id="rId3">
                  <a:extLst>
                    <a:ext uri="{A12FA001-AC4F-418D-AE19-62706E023703}">
                      <ahyp:hlinkClr val="tx"/>
                    </a:ext>
                  </a:extLst>
                </a:hlinkClick>
              </a:rPr>
              <a:t>Health Sherpa</a:t>
            </a:r>
            <a:r>
              <a:rPr lang="en" sz="700">
                <a:solidFill>
                  <a:schemeClr val="dk1"/>
                </a:solidFill>
                <a:highlight>
                  <a:srgbClr val="FFFFFF"/>
                </a:highlight>
              </a:rPr>
              <a:t>, </a:t>
            </a:r>
            <a:r>
              <a:rPr lang="en" sz="700" u="sng">
                <a:solidFill>
                  <a:srgbClr val="E0B13A"/>
                </a:solidFill>
                <a:highlight>
                  <a:srgbClr val="FFFFFF"/>
                </a:highlight>
                <a:hlinkClick r:id="rId4">
                  <a:extLst>
                    <a:ext uri="{A12FA001-AC4F-418D-AE19-62706E023703}">
                      <ahyp:hlinkClr val="tx"/>
                    </a:ext>
                  </a:extLst>
                </a:hlinkClick>
              </a:rPr>
              <a:t>CompuLife</a:t>
            </a:r>
            <a:r>
              <a:rPr lang="en" sz="700">
                <a:solidFill>
                  <a:schemeClr val="dk1"/>
                </a:solidFill>
                <a:highlight>
                  <a:srgbClr val="FFFFFF"/>
                </a:highlight>
              </a:rPr>
              <a:t>, </a:t>
            </a:r>
            <a:r>
              <a:rPr lang="en" sz="700" u="sng">
                <a:solidFill>
                  <a:srgbClr val="E0B13A"/>
                </a:solidFill>
                <a:highlight>
                  <a:srgbClr val="FFFFFF"/>
                </a:highlight>
                <a:hlinkClick r:id="rId5">
                  <a:extLst>
                    <a:ext uri="{A12FA001-AC4F-418D-AE19-62706E023703}">
                      <ahyp:hlinkClr val="tx"/>
                    </a:ext>
                  </a:extLst>
                </a:hlinkClick>
              </a:rPr>
              <a:t>Ninja Quoter</a:t>
            </a:r>
            <a:r>
              <a:rPr lang="en" sz="700">
                <a:solidFill>
                  <a:schemeClr val="dk1"/>
                </a:solidFill>
                <a:highlight>
                  <a:srgbClr val="FFFFFF"/>
                </a:highlight>
              </a:rPr>
              <a:t>, eHealth, and more.</a:t>
            </a:r>
            <a:endParaRPr sz="700">
              <a:solidFill>
                <a:schemeClr val="dk1"/>
              </a:solidFill>
              <a:highlight>
                <a:srgbClr val="FFFFFF"/>
              </a:highlight>
            </a:endParaRPr>
          </a:p>
          <a:p>
            <a:pPr indent="0" lvl="0" marL="0" rtl="0" algn="l">
              <a:lnSpc>
                <a:spcPct val="231000"/>
              </a:lnSpc>
              <a:spcBef>
                <a:spcPts val="1000"/>
              </a:spcBef>
              <a:spcAft>
                <a:spcPts val="0"/>
              </a:spcAft>
              <a:buClr>
                <a:schemeClr val="dk1"/>
              </a:buClr>
              <a:buSzPts val="1100"/>
              <a:buFont typeface="Arial"/>
              <a:buNone/>
            </a:pPr>
            <a:r>
              <a:rPr lang="en" sz="700">
                <a:solidFill>
                  <a:schemeClr val="dk1"/>
                </a:solidFill>
                <a:highlight>
                  <a:srgbClr val="FFFFFF"/>
                </a:highlight>
              </a:rPr>
              <a:t>You can take a look at the complete set of chatbot integrations here – </a:t>
            </a:r>
            <a:r>
              <a:rPr lang="en" sz="700" u="sng">
                <a:solidFill>
                  <a:srgbClr val="E0B13A"/>
                </a:solidFill>
                <a:highlight>
                  <a:srgbClr val="FFFFFF"/>
                </a:highlight>
                <a:hlinkClick r:id="rId6">
                  <a:extLst>
                    <a:ext uri="{A12FA001-AC4F-418D-AE19-62706E023703}">
                      <ahyp:hlinkClr val="tx"/>
                    </a:ext>
                  </a:extLst>
                </a:hlinkClick>
              </a:rPr>
              <a:t>https://wotnot.io/integrations/</a:t>
            </a:r>
            <a:endParaRPr sz="700" u="sng">
              <a:solidFill>
                <a:srgbClr val="E0B13A"/>
              </a:solidFill>
              <a:highlight>
                <a:srgbClr val="FFFFFF"/>
              </a:highlight>
            </a:endParaRPr>
          </a:p>
          <a:p>
            <a:pPr indent="0" lvl="0" marL="0" rtl="0" algn="l">
              <a:lnSpc>
                <a:spcPct val="115000"/>
              </a:lnSpc>
              <a:spcBef>
                <a:spcPts val="2000"/>
              </a:spcBef>
              <a:spcAft>
                <a:spcPts val="0"/>
              </a:spcAft>
              <a:buClr>
                <a:schemeClr val="dk1"/>
              </a:buClr>
              <a:buSzPts val="1100"/>
              <a:buFont typeface="Arial"/>
              <a:buNone/>
            </a:pPr>
            <a:r>
              <a:rPr lang="en" sz="1000">
                <a:solidFill>
                  <a:schemeClr val="dk1"/>
                </a:solidFill>
                <a:highlight>
                  <a:srgbClr val="FFFFFF"/>
                </a:highlight>
              </a:rPr>
              <a:t>Analysis &amp; Key Insights</a:t>
            </a:r>
            <a:endParaRPr sz="1000">
              <a:solidFill>
                <a:schemeClr val="dk1"/>
              </a:solidFill>
              <a:highlight>
                <a:srgbClr val="FFFFFF"/>
              </a:highlight>
            </a:endParaRPr>
          </a:p>
          <a:p>
            <a:pPr indent="0" lvl="0" marL="0" rtl="0" algn="l">
              <a:lnSpc>
                <a:spcPct val="231000"/>
              </a:lnSpc>
              <a:spcBef>
                <a:spcPts val="1000"/>
              </a:spcBef>
              <a:spcAft>
                <a:spcPts val="1000"/>
              </a:spcAft>
              <a:buNone/>
            </a:pPr>
            <a:r>
              <a:rPr lang="en" sz="700">
                <a:solidFill>
                  <a:schemeClr val="dk1"/>
                </a:solidFill>
                <a:highlight>
                  <a:srgbClr val="FFFFFF"/>
                </a:highlight>
              </a:rPr>
              <a:t>You can monitor the overall performance via </a:t>
            </a:r>
            <a:r>
              <a:rPr lang="en" sz="700" u="sng">
                <a:solidFill>
                  <a:srgbClr val="E0B13A"/>
                </a:solidFill>
                <a:highlight>
                  <a:srgbClr val="FFFFFF"/>
                </a:highlight>
                <a:hlinkClick r:id="rId7">
                  <a:extLst>
                    <a:ext uri="{A12FA001-AC4F-418D-AE19-62706E023703}">
                      <ahyp:hlinkClr val="tx"/>
                    </a:ext>
                  </a:extLst>
                </a:hlinkClick>
              </a:rPr>
              <a:t>chatbot analytics</a:t>
            </a:r>
            <a:r>
              <a:rPr lang="en" sz="700">
                <a:solidFill>
                  <a:schemeClr val="dk1"/>
                </a:solidFill>
                <a:highlight>
                  <a:srgbClr val="FFFFFF"/>
                </a:highlight>
              </a:rPr>
              <a:t> and figure out what is working and what is not. Unlock insights from data to create the right AI-powered conversational experiences for customer service. Continually analyzes and optimizes virtual agents or any other conversational experience (whether voice or text), uncovering gaps, and suggesting fixes.</a:t>
            </a:r>
            <a:endParaRPr sz="6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f77996f5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f77996f5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3" name="Shape 13"/>
        <p:cNvGrpSpPr/>
        <p:nvPr/>
      </p:nvGrpSpPr>
      <p:grpSpPr>
        <a:xfrm>
          <a:off x="0" y="0"/>
          <a:ext cx="0" cy="0"/>
          <a:chOff x="0" y="0"/>
          <a:chExt cx="0" cy="0"/>
        </a:xfrm>
      </p:grpSpPr>
      <p:sp>
        <p:nvSpPr>
          <p:cNvPr id="14" name="Google Shape;14;p2"/>
          <p:cNvSpPr txBox="1"/>
          <p:nvPr>
            <p:ph type="title"/>
          </p:nvPr>
        </p:nvSpPr>
        <p:spPr>
          <a:xfrm>
            <a:off x="412750" y="519522"/>
            <a:ext cx="7774500" cy="648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 type="body"/>
          </p:nvPr>
        </p:nvSpPr>
        <p:spPr>
          <a:xfrm>
            <a:off x="395536" y="1275606"/>
            <a:ext cx="7772400" cy="2815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3"/>
          <p:cNvSpPr txBox="1"/>
          <p:nvPr>
            <p:ph type="ctrTitle"/>
          </p:nvPr>
        </p:nvSpPr>
        <p:spPr>
          <a:xfrm>
            <a:off x="311708" y="744575"/>
            <a:ext cx="8520600" cy="2052600"/>
          </a:xfrm>
          <a:prstGeom prst="rect">
            <a:avLst/>
          </a:prstGeom>
        </p:spPr>
        <p:txBody>
          <a:bodyPr anchorCtr="0" anchor="b" bIns="45700" lIns="91425" spcFirstLastPara="1" rIns="91425" wrap="square" tIns="4570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 name="Google Shape;18;p3"/>
          <p:cNvSpPr txBox="1"/>
          <p:nvPr>
            <p:ph idx="1" type="subTitle"/>
          </p:nvPr>
        </p:nvSpPr>
        <p:spPr>
          <a:xfrm>
            <a:off x="311700" y="2834125"/>
            <a:ext cx="8520600" cy="792600"/>
          </a:xfrm>
          <a:prstGeom prst="rect">
            <a:avLst/>
          </a:prstGeom>
        </p:spPr>
        <p:txBody>
          <a:bodyPr anchorCtr="0" anchor="t" bIns="45700" lIns="91425" spcFirstLastPara="1" rIns="91425" wrap="square" tIns="45700">
            <a:noAutofit/>
          </a:bodyPr>
          <a:lstStyle>
            <a:lvl1pPr lvl="0" rtl="0" algn="ctr">
              <a:lnSpc>
                <a:spcPct val="100000"/>
              </a:lnSpc>
              <a:spcBef>
                <a:spcPts val="400"/>
              </a:spcBef>
              <a:spcAft>
                <a:spcPts val="0"/>
              </a:spcAft>
              <a:buSzPts val="2800"/>
              <a:buNone/>
              <a:defRPr sz="2800"/>
            </a:lvl1pPr>
            <a:lvl2pPr lvl="1" rtl="0" algn="ctr">
              <a:lnSpc>
                <a:spcPct val="100000"/>
              </a:lnSpc>
              <a:spcBef>
                <a:spcPts val="400"/>
              </a:spcBef>
              <a:spcAft>
                <a:spcPts val="0"/>
              </a:spcAft>
              <a:buSzPts val="2800"/>
              <a:buNone/>
              <a:defRPr sz="2800"/>
            </a:lvl2pPr>
            <a:lvl3pPr lvl="2" rtl="0" algn="ctr">
              <a:lnSpc>
                <a:spcPct val="100000"/>
              </a:lnSpc>
              <a:spcBef>
                <a:spcPts val="400"/>
              </a:spcBef>
              <a:spcAft>
                <a:spcPts val="0"/>
              </a:spcAft>
              <a:buSzPts val="2800"/>
              <a:buNone/>
              <a:defRPr sz="2800"/>
            </a:lvl3pPr>
            <a:lvl4pPr lvl="3" rtl="0" algn="ctr">
              <a:lnSpc>
                <a:spcPct val="100000"/>
              </a:lnSpc>
              <a:spcBef>
                <a:spcPts val="400"/>
              </a:spcBef>
              <a:spcAft>
                <a:spcPts val="0"/>
              </a:spcAft>
              <a:buSzPts val="2800"/>
              <a:buNone/>
              <a:defRPr sz="2800"/>
            </a:lvl4pPr>
            <a:lvl5pPr lvl="4" rtl="0" algn="ctr">
              <a:lnSpc>
                <a:spcPct val="100000"/>
              </a:lnSpc>
              <a:spcBef>
                <a:spcPts val="400"/>
              </a:spcBef>
              <a:spcAft>
                <a:spcPts val="0"/>
              </a:spcAft>
              <a:buSzPts val="2800"/>
              <a:buNone/>
              <a:defRPr sz="2800"/>
            </a:lvl5pPr>
            <a:lvl6pPr lvl="5" rtl="0" algn="ctr">
              <a:lnSpc>
                <a:spcPct val="100000"/>
              </a:lnSpc>
              <a:spcBef>
                <a:spcPts val="400"/>
              </a:spcBef>
              <a:spcAft>
                <a:spcPts val="0"/>
              </a:spcAft>
              <a:buSzPts val="2800"/>
              <a:buNone/>
              <a:defRPr sz="2800"/>
            </a:lvl6pPr>
            <a:lvl7pPr lvl="6" rtl="0" algn="ctr">
              <a:lnSpc>
                <a:spcPct val="100000"/>
              </a:lnSpc>
              <a:spcBef>
                <a:spcPts val="400"/>
              </a:spcBef>
              <a:spcAft>
                <a:spcPts val="0"/>
              </a:spcAft>
              <a:buSzPts val="2800"/>
              <a:buNone/>
              <a:defRPr sz="2800"/>
            </a:lvl7pPr>
            <a:lvl8pPr lvl="7" rtl="0" algn="ctr">
              <a:lnSpc>
                <a:spcPct val="100000"/>
              </a:lnSpc>
              <a:spcBef>
                <a:spcPts val="400"/>
              </a:spcBef>
              <a:spcAft>
                <a:spcPts val="0"/>
              </a:spcAft>
              <a:buSzPts val="2800"/>
              <a:buNone/>
              <a:defRPr sz="2800"/>
            </a:lvl8pPr>
            <a:lvl9pPr lvl="8" rtl="0" algn="ctr">
              <a:lnSpc>
                <a:spcPct val="100000"/>
              </a:lnSpc>
              <a:spcBef>
                <a:spcPts val="400"/>
              </a:spcBef>
              <a:spcAft>
                <a:spcPts val="0"/>
              </a:spcAft>
              <a:buSzPts val="2800"/>
              <a:buNone/>
              <a:defRPr sz="2800"/>
            </a:lvl9pPr>
          </a:lstStyle>
          <a:p/>
        </p:txBody>
      </p:sp>
      <p:sp>
        <p:nvSpPr>
          <p:cNvPr id="19" name="Google Shape;19;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2.jp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0"/>
          </a:blip>
          <a:stretch>
            <a:fillRect/>
          </a:stretch>
        </a:blipFill>
      </p:bgPr>
    </p:bg>
    <p:spTree>
      <p:nvGrpSpPr>
        <p:cNvPr id="5" name="Shape 5"/>
        <p:cNvGrpSpPr/>
        <p:nvPr/>
      </p:nvGrpSpPr>
      <p:grpSpPr>
        <a:xfrm>
          <a:off x="0" y="0"/>
          <a:ext cx="0" cy="0"/>
          <a:chOff x="0" y="0"/>
          <a:chExt cx="0" cy="0"/>
        </a:xfrm>
      </p:grpSpPr>
      <p:pic>
        <p:nvPicPr>
          <p:cNvPr descr="top.png" id="6" name="Google Shape;6;p1"/>
          <p:cNvPicPr preferRelativeResize="0"/>
          <p:nvPr/>
        </p:nvPicPr>
        <p:blipFill rotWithShape="1">
          <a:blip r:embed="rId2">
            <a:alphaModFix/>
          </a:blip>
          <a:srcRect b="0" l="0" r="0" t="0"/>
          <a:stretch/>
        </p:blipFill>
        <p:spPr>
          <a:xfrm>
            <a:off x="0" y="-1190"/>
            <a:ext cx="6858000" cy="288131"/>
          </a:xfrm>
          <a:prstGeom prst="rect">
            <a:avLst/>
          </a:prstGeom>
          <a:noFill/>
          <a:ln>
            <a:noFill/>
          </a:ln>
        </p:spPr>
      </p:pic>
      <p:sp>
        <p:nvSpPr>
          <p:cNvPr id="7" name="Google Shape;7;p1"/>
          <p:cNvSpPr txBox="1"/>
          <p:nvPr/>
        </p:nvSpPr>
        <p:spPr>
          <a:xfrm>
            <a:off x="0" y="4326731"/>
            <a:ext cx="9144000" cy="6645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Times"/>
              <a:buNone/>
            </a:pPr>
            <a:r>
              <a:rPr b="0" i="0" lang="en" sz="2400" u="none">
                <a:solidFill>
                  <a:schemeClr val="dk1"/>
                </a:solidFill>
                <a:latin typeface="Times"/>
                <a:ea typeface="Times"/>
                <a:cs typeface="Times"/>
                <a:sym typeface="Times"/>
              </a:rPr>
              <a:t> </a:t>
            </a:r>
            <a:endParaRPr/>
          </a:p>
        </p:txBody>
      </p:sp>
      <p:pic>
        <p:nvPicPr>
          <p:cNvPr descr="uOttawa_HOR_WG7.png" id="8" name="Google Shape;8;p1"/>
          <p:cNvPicPr preferRelativeResize="0"/>
          <p:nvPr/>
        </p:nvPicPr>
        <p:blipFill rotWithShape="1">
          <a:blip r:embed="rId3">
            <a:alphaModFix/>
          </a:blip>
          <a:srcRect b="0" l="0" r="0" t="0"/>
          <a:stretch/>
        </p:blipFill>
        <p:spPr>
          <a:xfrm>
            <a:off x="7208837" y="4461272"/>
            <a:ext cx="1273968" cy="340519"/>
          </a:xfrm>
          <a:prstGeom prst="rect">
            <a:avLst/>
          </a:prstGeom>
          <a:noFill/>
          <a:ln>
            <a:noFill/>
          </a:ln>
        </p:spPr>
      </p:pic>
      <p:pic>
        <p:nvPicPr>
          <p:cNvPr id="9" name="Google Shape;9;p1"/>
          <p:cNvPicPr preferRelativeResize="0"/>
          <p:nvPr/>
        </p:nvPicPr>
        <p:blipFill rotWithShape="1">
          <a:blip r:embed="rId4">
            <a:alphaModFix/>
          </a:blip>
          <a:srcRect b="0" l="0" r="0" t="0"/>
          <a:stretch/>
        </p:blipFill>
        <p:spPr>
          <a:xfrm>
            <a:off x="-14287" y="4988719"/>
            <a:ext cx="6879431" cy="159544"/>
          </a:xfrm>
          <a:prstGeom prst="rect">
            <a:avLst/>
          </a:prstGeom>
          <a:noFill/>
          <a:ln>
            <a:noFill/>
          </a:ln>
        </p:spPr>
      </p:pic>
      <p:sp>
        <p:nvSpPr>
          <p:cNvPr id="10" name="Google Shape;10;p1"/>
          <p:cNvSpPr txBox="1"/>
          <p:nvPr/>
        </p:nvSpPr>
        <p:spPr>
          <a:xfrm>
            <a:off x="179387" y="4613672"/>
            <a:ext cx="4537200" cy="27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A69C95"/>
              </a:buClr>
              <a:buSzPts val="1200"/>
              <a:buFont typeface="Verdana"/>
              <a:buNone/>
            </a:pPr>
            <a:r>
              <a:rPr b="1" i="0" lang="en" sz="1200" u="none">
                <a:solidFill>
                  <a:srgbClr val="A69C95"/>
                </a:solidFill>
                <a:latin typeface="Verdana"/>
                <a:ea typeface="Verdana"/>
                <a:cs typeface="Verdana"/>
                <a:sym typeface="Verdana"/>
              </a:rPr>
              <a:t>education.uOttawa.ca</a:t>
            </a:r>
            <a:endParaRPr/>
          </a:p>
        </p:txBody>
      </p:sp>
      <p:sp>
        <p:nvSpPr>
          <p:cNvPr id="11" name="Google Shape;11;p1"/>
          <p:cNvSpPr txBox="1"/>
          <p:nvPr>
            <p:ph type="title"/>
          </p:nvPr>
        </p:nvSpPr>
        <p:spPr>
          <a:xfrm>
            <a:off x="685800" y="285750"/>
            <a:ext cx="6553200" cy="6858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2800" u="none" cap="none" strike="noStrike">
                <a:solidFill>
                  <a:srgbClr val="990000"/>
                </a:solidFill>
                <a:latin typeface="Verdana"/>
                <a:ea typeface="Verdana"/>
                <a:cs typeface="Verdana"/>
                <a:sym typeface="Verdana"/>
              </a:defRPr>
            </a:lvl1pPr>
            <a:lvl2pPr lvl="1" marR="0" rtl="0" algn="l">
              <a:spcBef>
                <a:spcPts val="0"/>
              </a:spcBef>
              <a:spcAft>
                <a:spcPts val="0"/>
              </a:spcAft>
              <a:buSzPts val="1400"/>
              <a:buNone/>
              <a:defRPr b="1" i="0" sz="2800" u="none" cap="none" strike="noStrike">
                <a:solidFill>
                  <a:srgbClr val="990000"/>
                </a:solidFill>
                <a:latin typeface="Verdana"/>
                <a:ea typeface="Verdana"/>
                <a:cs typeface="Verdana"/>
                <a:sym typeface="Verdana"/>
              </a:defRPr>
            </a:lvl2pPr>
            <a:lvl3pPr lvl="2" marR="0" rtl="0" algn="l">
              <a:spcBef>
                <a:spcPts val="0"/>
              </a:spcBef>
              <a:spcAft>
                <a:spcPts val="0"/>
              </a:spcAft>
              <a:buSzPts val="1400"/>
              <a:buNone/>
              <a:defRPr b="1" i="0" sz="2800" u="none" cap="none" strike="noStrike">
                <a:solidFill>
                  <a:srgbClr val="990000"/>
                </a:solidFill>
                <a:latin typeface="Verdana"/>
                <a:ea typeface="Verdana"/>
                <a:cs typeface="Verdana"/>
                <a:sym typeface="Verdana"/>
              </a:defRPr>
            </a:lvl3pPr>
            <a:lvl4pPr lvl="3" marR="0" rtl="0" algn="l">
              <a:spcBef>
                <a:spcPts val="0"/>
              </a:spcBef>
              <a:spcAft>
                <a:spcPts val="0"/>
              </a:spcAft>
              <a:buSzPts val="1400"/>
              <a:buNone/>
              <a:defRPr b="1" i="0" sz="2800" u="none" cap="none" strike="noStrike">
                <a:solidFill>
                  <a:srgbClr val="990000"/>
                </a:solidFill>
                <a:latin typeface="Verdana"/>
                <a:ea typeface="Verdana"/>
                <a:cs typeface="Verdana"/>
                <a:sym typeface="Verdana"/>
              </a:defRPr>
            </a:lvl4pPr>
            <a:lvl5pPr lvl="4" marR="0" rtl="0" algn="l">
              <a:spcBef>
                <a:spcPts val="0"/>
              </a:spcBef>
              <a:spcAft>
                <a:spcPts val="0"/>
              </a:spcAft>
              <a:buSzPts val="1400"/>
              <a:buNone/>
              <a:defRPr b="1" i="0" sz="2800" u="none" cap="none" strike="noStrike">
                <a:solidFill>
                  <a:srgbClr val="990000"/>
                </a:solidFill>
                <a:latin typeface="Verdana"/>
                <a:ea typeface="Verdana"/>
                <a:cs typeface="Verdana"/>
                <a:sym typeface="Verdana"/>
              </a:defRPr>
            </a:lvl5pPr>
            <a:lvl6pPr lvl="5" marR="0" rtl="0" algn="l">
              <a:spcBef>
                <a:spcPts val="0"/>
              </a:spcBef>
              <a:spcAft>
                <a:spcPts val="0"/>
              </a:spcAft>
              <a:buSzPts val="1400"/>
              <a:buNone/>
              <a:defRPr b="0" i="0" sz="2800" u="none" cap="none" strike="noStrike">
                <a:solidFill>
                  <a:srgbClr val="990000"/>
                </a:solidFill>
                <a:latin typeface="Arial Black"/>
                <a:ea typeface="Arial Black"/>
                <a:cs typeface="Arial Black"/>
                <a:sym typeface="Arial Black"/>
              </a:defRPr>
            </a:lvl6pPr>
            <a:lvl7pPr lvl="6" marR="0" rtl="0" algn="l">
              <a:spcBef>
                <a:spcPts val="0"/>
              </a:spcBef>
              <a:spcAft>
                <a:spcPts val="0"/>
              </a:spcAft>
              <a:buSzPts val="1400"/>
              <a:buNone/>
              <a:defRPr b="0" i="0" sz="2800" u="none" cap="none" strike="noStrike">
                <a:solidFill>
                  <a:srgbClr val="990000"/>
                </a:solidFill>
                <a:latin typeface="Arial Black"/>
                <a:ea typeface="Arial Black"/>
                <a:cs typeface="Arial Black"/>
                <a:sym typeface="Arial Black"/>
              </a:defRPr>
            </a:lvl7pPr>
            <a:lvl8pPr lvl="7" marR="0" rtl="0" algn="l">
              <a:spcBef>
                <a:spcPts val="0"/>
              </a:spcBef>
              <a:spcAft>
                <a:spcPts val="0"/>
              </a:spcAft>
              <a:buSzPts val="1400"/>
              <a:buNone/>
              <a:defRPr b="0" i="0" sz="2800" u="none" cap="none" strike="noStrike">
                <a:solidFill>
                  <a:srgbClr val="990000"/>
                </a:solidFill>
                <a:latin typeface="Arial Black"/>
                <a:ea typeface="Arial Black"/>
                <a:cs typeface="Arial Black"/>
                <a:sym typeface="Arial Black"/>
              </a:defRPr>
            </a:lvl8pPr>
            <a:lvl9pPr lvl="8" marR="0" rtl="0" algn="l">
              <a:spcBef>
                <a:spcPts val="0"/>
              </a:spcBef>
              <a:spcAft>
                <a:spcPts val="0"/>
              </a:spcAft>
              <a:buSzPts val="1400"/>
              <a:buNone/>
              <a:defRPr b="0" i="0" sz="2800" u="none" cap="none" strike="noStrike">
                <a:solidFill>
                  <a:srgbClr val="990000"/>
                </a:solidFill>
                <a:latin typeface="Arial Black"/>
                <a:ea typeface="Arial Black"/>
                <a:cs typeface="Arial Black"/>
                <a:sym typeface="Arial Black"/>
              </a:defRPr>
            </a:lvl9pPr>
          </a:lstStyle>
          <a:p/>
        </p:txBody>
      </p:sp>
      <p:sp>
        <p:nvSpPr>
          <p:cNvPr id="12" name="Google Shape;12;p1"/>
          <p:cNvSpPr txBox="1"/>
          <p:nvPr>
            <p:ph idx="1" type="body"/>
          </p:nvPr>
        </p:nvSpPr>
        <p:spPr>
          <a:xfrm>
            <a:off x="685800" y="1143000"/>
            <a:ext cx="7772400" cy="2914800"/>
          </a:xfrm>
          <a:prstGeom prst="rect">
            <a:avLst/>
          </a:prstGeom>
          <a:noFill/>
          <a:ln>
            <a:noFill/>
          </a:ln>
        </p:spPr>
        <p:txBody>
          <a:bodyPr anchorCtr="0" anchor="t" bIns="45700" lIns="91425" spcFirstLastPara="1" rIns="91425" wrap="square" tIns="45700">
            <a:noAutofit/>
          </a:bodyPr>
          <a:lstStyle>
            <a:lvl1pPr indent="-355600" lvl="0" marL="457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1pPr>
            <a:lvl2pPr indent="-355600" lvl="1" marL="914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2pPr>
            <a:lvl3pPr indent="-355600" lvl="2" marL="1371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5"/>
    <p:sldLayoutId id="214748364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www.spaceo.ca/ai-chatbot-development-using-rasa-reasons/" TargetMode="External"/><Relationship Id="rId4" Type="http://schemas.openxmlformats.org/officeDocument/2006/relationships/hyperlink" Target="https://www.youtube.com/watch?v=Z9zTJS6cWiQ&amp;list=PLIRnO_sdVuEevLMSy7bE-Jaqyf1MK_wtr&amp;index=4" TargetMode="External"/><Relationship Id="rId5" Type="http://schemas.openxmlformats.org/officeDocument/2006/relationships/hyperlink" Target="https://www.slideshare.net/TarangRai1/chatbots-in-insurance-your-friendly-virtual-agents?qid=c840c65a-5cf2-4f5f-8409-f217f0f3b249&amp;v=&amp;b=&amp;from_search=14" TargetMode="External"/><Relationship Id="rId6" Type="http://schemas.openxmlformats.org/officeDocument/2006/relationships/hyperlink" Target="https://www.slideshare.net/insureedge/employ-the-insurance-chatbot-for-effective-changes-in-the-insurance-sector?qid=c840c65a-5cf2-4f5f-8409-f217f0f3b249&amp;v=&amp;b=&amp;from_search=8" TargetMode="External"/><Relationship Id="rId7" Type="http://schemas.openxmlformats.org/officeDocument/2006/relationships/hyperlink" Target="https://marutitech.com/insurance-chatbot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 name="Shape 23"/>
        <p:cNvGrpSpPr/>
        <p:nvPr/>
      </p:nvGrpSpPr>
      <p:grpSpPr>
        <a:xfrm>
          <a:off x="0" y="0"/>
          <a:ext cx="0" cy="0"/>
          <a:chOff x="0" y="0"/>
          <a:chExt cx="0" cy="0"/>
        </a:xfrm>
      </p:grpSpPr>
      <p:sp>
        <p:nvSpPr>
          <p:cNvPr id="24" name="Google Shape;24;p4"/>
          <p:cNvSpPr txBox="1"/>
          <p:nvPr>
            <p:ph type="ctrTitle"/>
          </p:nvPr>
        </p:nvSpPr>
        <p:spPr>
          <a:xfrm>
            <a:off x="245875" y="448300"/>
            <a:ext cx="8520600" cy="1452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 sz="4300"/>
              <a:t>INSURANCE CHATBOT</a:t>
            </a:r>
            <a:endParaRPr sz="4300"/>
          </a:p>
          <a:p>
            <a:pPr indent="0" lvl="0" marL="0" rtl="0" algn="ctr">
              <a:spcBef>
                <a:spcPts val="0"/>
              </a:spcBef>
              <a:spcAft>
                <a:spcPts val="0"/>
              </a:spcAft>
              <a:buNone/>
            </a:pPr>
            <a:r>
              <a:rPr lang="en" sz="4300"/>
              <a:t>Using RASA </a:t>
            </a:r>
            <a:endParaRPr sz="4300"/>
          </a:p>
        </p:txBody>
      </p:sp>
      <p:sp>
        <p:nvSpPr>
          <p:cNvPr id="25" name="Google Shape;25;p4"/>
          <p:cNvSpPr txBox="1"/>
          <p:nvPr>
            <p:ph idx="1" type="subTitle"/>
          </p:nvPr>
        </p:nvSpPr>
        <p:spPr>
          <a:xfrm>
            <a:off x="311700" y="2196575"/>
            <a:ext cx="8520600" cy="2418900"/>
          </a:xfrm>
          <a:prstGeom prst="rect">
            <a:avLst/>
          </a:prstGeom>
        </p:spPr>
        <p:txBody>
          <a:bodyPr anchorCtr="0" anchor="t" bIns="45700" lIns="91425" spcFirstLastPara="1" rIns="91425" wrap="square" tIns="45700">
            <a:noAutofit/>
          </a:bodyPr>
          <a:lstStyle/>
          <a:p>
            <a:pPr indent="0" lvl="0" marL="5029200" rtl="0" algn="ctr">
              <a:spcBef>
                <a:spcPts val="400"/>
              </a:spcBef>
              <a:spcAft>
                <a:spcPts val="0"/>
              </a:spcAft>
              <a:buNone/>
            </a:pPr>
            <a:r>
              <a:t/>
            </a:r>
            <a:endParaRPr sz="2000"/>
          </a:p>
          <a:p>
            <a:pPr indent="0" lvl="0" marL="5029200" rtl="0" algn="ctr">
              <a:spcBef>
                <a:spcPts val="400"/>
              </a:spcBef>
              <a:spcAft>
                <a:spcPts val="0"/>
              </a:spcAft>
              <a:buNone/>
            </a:pPr>
            <a:r>
              <a:t/>
            </a:r>
            <a:endParaRPr sz="2000"/>
          </a:p>
          <a:p>
            <a:pPr indent="0" lvl="0" marL="5029200" rtl="0" algn="ctr">
              <a:spcBef>
                <a:spcPts val="400"/>
              </a:spcBef>
              <a:spcAft>
                <a:spcPts val="0"/>
              </a:spcAft>
              <a:buNone/>
            </a:pPr>
            <a:r>
              <a:rPr b="1" lang="en" sz="1800"/>
              <a:t>Presented By</a:t>
            </a:r>
            <a:r>
              <a:rPr b="1" lang="en" sz="1800"/>
              <a:t>:</a:t>
            </a:r>
            <a:endParaRPr b="1" sz="1800"/>
          </a:p>
          <a:p>
            <a:pPr indent="0" lvl="0" marL="5029200" rtl="0" algn="ctr">
              <a:spcBef>
                <a:spcPts val="400"/>
              </a:spcBef>
              <a:spcAft>
                <a:spcPts val="0"/>
              </a:spcAft>
              <a:buClr>
                <a:schemeClr val="dk1"/>
              </a:buClr>
              <a:buSzPts val="1100"/>
              <a:buFont typeface="Arial"/>
              <a:buNone/>
            </a:pPr>
            <a:r>
              <a:rPr lang="en" sz="1700"/>
              <a:t>Arpit Rathore</a:t>
            </a:r>
            <a:endParaRPr sz="1700"/>
          </a:p>
          <a:p>
            <a:pPr indent="0" lvl="0" marL="5029200" rtl="0" algn="ctr">
              <a:spcBef>
                <a:spcPts val="400"/>
              </a:spcBef>
              <a:spcAft>
                <a:spcPts val="0"/>
              </a:spcAft>
              <a:buClr>
                <a:schemeClr val="dk1"/>
              </a:buClr>
              <a:buSzPts val="1100"/>
              <a:buFont typeface="Arial"/>
              <a:buNone/>
            </a:pPr>
            <a:r>
              <a:rPr lang="en" sz="1700"/>
              <a:t>Harman Bhutani</a:t>
            </a:r>
            <a:endParaRPr sz="1700"/>
          </a:p>
          <a:p>
            <a:pPr indent="0" lvl="0" marL="5029200" rtl="0" algn="ctr">
              <a:spcBef>
                <a:spcPts val="400"/>
              </a:spcBef>
              <a:spcAft>
                <a:spcPts val="0"/>
              </a:spcAft>
              <a:buClr>
                <a:schemeClr val="dk1"/>
              </a:buClr>
              <a:buSzPts val="1100"/>
              <a:buFont typeface="Arial"/>
              <a:buNone/>
            </a:pPr>
            <a:r>
              <a:rPr lang="en" sz="1700"/>
              <a:t>Rahul Sharma</a:t>
            </a:r>
            <a:endParaRPr sz="1700"/>
          </a:p>
        </p:txBody>
      </p:sp>
      <p:pic>
        <p:nvPicPr>
          <p:cNvPr id="26" name="Google Shape;26;p4"/>
          <p:cNvPicPr preferRelativeResize="0"/>
          <p:nvPr/>
        </p:nvPicPr>
        <p:blipFill>
          <a:blip r:embed="rId3">
            <a:alphaModFix/>
          </a:blip>
          <a:stretch>
            <a:fillRect/>
          </a:stretch>
        </p:blipFill>
        <p:spPr>
          <a:xfrm>
            <a:off x="176475" y="2196575"/>
            <a:ext cx="5460700" cy="2719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3"/>
          <p:cNvSpPr txBox="1"/>
          <p:nvPr>
            <p:ph type="ctrTitle"/>
          </p:nvPr>
        </p:nvSpPr>
        <p:spPr>
          <a:xfrm>
            <a:off x="311700" y="411625"/>
            <a:ext cx="8520600" cy="792600"/>
          </a:xfrm>
          <a:prstGeom prst="rect">
            <a:avLst/>
          </a:prstGeom>
        </p:spPr>
        <p:txBody>
          <a:bodyPr anchorCtr="0" anchor="b" bIns="45700" lIns="91425" spcFirstLastPara="1" rIns="91425" wrap="square" tIns="45700">
            <a:noAutofit/>
          </a:bodyPr>
          <a:lstStyle/>
          <a:p>
            <a:pPr indent="0" lvl="0" marL="0" rtl="0" algn="just">
              <a:spcBef>
                <a:spcPts val="0"/>
              </a:spcBef>
              <a:spcAft>
                <a:spcPts val="0"/>
              </a:spcAft>
              <a:buNone/>
            </a:pPr>
            <a:r>
              <a:rPr lang="en" sz="3200"/>
              <a:t>Why we choose RASA?</a:t>
            </a:r>
            <a:endParaRPr sz="3200"/>
          </a:p>
        </p:txBody>
      </p:sp>
      <p:sp>
        <p:nvSpPr>
          <p:cNvPr id="81" name="Google Shape;81;p13"/>
          <p:cNvSpPr txBox="1"/>
          <p:nvPr>
            <p:ph idx="1" type="subTitle"/>
          </p:nvPr>
        </p:nvSpPr>
        <p:spPr>
          <a:xfrm>
            <a:off x="311700" y="1251425"/>
            <a:ext cx="8520600" cy="3892200"/>
          </a:xfrm>
          <a:prstGeom prst="rect">
            <a:avLst/>
          </a:prstGeom>
        </p:spPr>
        <p:txBody>
          <a:bodyPr anchorCtr="0" anchor="t" bIns="45700" lIns="91425" spcFirstLastPara="1" rIns="91425" wrap="square" tIns="45700">
            <a:noAutofit/>
          </a:bodyPr>
          <a:lstStyle/>
          <a:p>
            <a:pPr indent="-342900" lvl="0" marL="457200" rtl="0" algn="just">
              <a:spcBef>
                <a:spcPts val="400"/>
              </a:spcBef>
              <a:spcAft>
                <a:spcPts val="0"/>
              </a:spcAft>
              <a:buSzPts val="1800"/>
              <a:buChar char="●"/>
            </a:pPr>
            <a:r>
              <a:rPr lang="en" sz="1800"/>
              <a:t>Easy to integrate and customize </a:t>
            </a:r>
            <a:endParaRPr sz="1800"/>
          </a:p>
          <a:p>
            <a:pPr indent="0" lvl="0" marL="457200" rtl="0" algn="just">
              <a:spcBef>
                <a:spcPts val="400"/>
              </a:spcBef>
              <a:spcAft>
                <a:spcPts val="0"/>
              </a:spcAft>
              <a:buNone/>
            </a:pPr>
            <a:r>
              <a:t/>
            </a:r>
            <a:endParaRPr sz="200"/>
          </a:p>
          <a:p>
            <a:pPr indent="-342900" lvl="0" marL="457200" rtl="0" algn="just">
              <a:spcBef>
                <a:spcPts val="400"/>
              </a:spcBef>
              <a:spcAft>
                <a:spcPts val="0"/>
              </a:spcAft>
              <a:buSzPts val="1800"/>
              <a:buChar char="●"/>
            </a:pPr>
            <a:r>
              <a:rPr lang="en" sz="1800"/>
              <a:t>No state machine</a:t>
            </a:r>
            <a:endParaRPr sz="1800"/>
          </a:p>
          <a:p>
            <a:pPr indent="0" lvl="0" marL="457200" rtl="0" algn="just">
              <a:spcBef>
                <a:spcPts val="400"/>
              </a:spcBef>
              <a:spcAft>
                <a:spcPts val="0"/>
              </a:spcAft>
              <a:buNone/>
            </a:pPr>
            <a:r>
              <a:t/>
            </a:r>
            <a:endParaRPr sz="200"/>
          </a:p>
          <a:p>
            <a:pPr indent="-342900" lvl="0" marL="457200" rtl="0" algn="just">
              <a:spcBef>
                <a:spcPts val="400"/>
              </a:spcBef>
              <a:spcAft>
                <a:spcPts val="0"/>
              </a:spcAft>
              <a:buSzPts val="1800"/>
              <a:buChar char="●"/>
            </a:pPr>
            <a:r>
              <a:rPr lang="en" sz="1800"/>
              <a:t>Integrate into existing systems</a:t>
            </a:r>
            <a:endParaRPr sz="1800"/>
          </a:p>
          <a:p>
            <a:pPr indent="0" lvl="0" marL="457200" rtl="0" algn="just">
              <a:spcBef>
                <a:spcPts val="400"/>
              </a:spcBef>
              <a:spcAft>
                <a:spcPts val="0"/>
              </a:spcAft>
              <a:buNone/>
            </a:pPr>
            <a:r>
              <a:t/>
            </a:r>
            <a:endParaRPr sz="200"/>
          </a:p>
          <a:p>
            <a:pPr indent="-342900" lvl="0" marL="457200" rtl="0" algn="just">
              <a:spcBef>
                <a:spcPts val="400"/>
              </a:spcBef>
              <a:spcAft>
                <a:spcPts val="0"/>
              </a:spcAft>
              <a:buSzPts val="1800"/>
              <a:buChar char="●"/>
            </a:pPr>
            <a:r>
              <a:rPr lang="en" sz="1800"/>
              <a:t>Support various intent </a:t>
            </a:r>
            <a:endParaRPr sz="1800"/>
          </a:p>
          <a:p>
            <a:pPr indent="0" lvl="0" marL="457200" rtl="0" algn="just">
              <a:spcBef>
                <a:spcPts val="400"/>
              </a:spcBef>
              <a:spcAft>
                <a:spcPts val="0"/>
              </a:spcAft>
              <a:buNone/>
            </a:pPr>
            <a:r>
              <a:t/>
            </a:r>
            <a:endParaRPr sz="200"/>
          </a:p>
          <a:p>
            <a:pPr indent="-342900" lvl="0" marL="457200" rtl="0" algn="just">
              <a:spcBef>
                <a:spcPts val="400"/>
              </a:spcBef>
              <a:spcAft>
                <a:spcPts val="0"/>
              </a:spcAft>
              <a:buSzPts val="1800"/>
              <a:buChar char="●"/>
            </a:pPr>
            <a:r>
              <a:rPr lang="en" sz="1800"/>
              <a:t>Interactive Learning </a:t>
            </a:r>
            <a:endParaRPr sz="1800"/>
          </a:p>
          <a:p>
            <a:pPr indent="0" lvl="0" marL="0" rtl="0" algn="just">
              <a:spcBef>
                <a:spcPts val="400"/>
              </a:spcBef>
              <a:spcAft>
                <a:spcPts val="0"/>
              </a:spcAft>
              <a:buNone/>
            </a:pPr>
            <a:r>
              <a:t/>
            </a:r>
            <a:endParaRPr sz="200"/>
          </a:p>
          <a:p>
            <a:pPr indent="-342900" lvl="0" marL="457200" rtl="0" algn="just">
              <a:spcBef>
                <a:spcPts val="400"/>
              </a:spcBef>
              <a:spcAft>
                <a:spcPts val="0"/>
              </a:spcAft>
              <a:buSzPts val="1800"/>
              <a:buChar char="●"/>
            </a:pPr>
            <a:r>
              <a:rPr lang="en" sz="1800"/>
              <a:t>Connect with other messaging apps </a:t>
            </a:r>
            <a:endParaRPr sz="1800"/>
          </a:p>
          <a:p>
            <a:pPr indent="0" lvl="0" marL="0" rtl="0" algn="just">
              <a:spcBef>
                <a:spcPts val="400"/>
              </a:spcBef>
              <a:spcAft>
                <a:spcPts val="0"/>
              </a:spcAft>
              <a:buNone/>
            </a:pPr>
            <a:r>
              <a:t/>
            </a:r>
            <a:endParaRPr sz="200"/>
          </a:p>
          <a:p>
            <a:pPr indent="-342900" lvl="0" marL="457200" rtl="0" algn="just">
              <a:spcBef>
                <a:spcPts val="400"/>
              </a:spcBef>
              <a:spcAft>
                <a:spcPts val="0"/>
              </a:spcAft>
              <a:buSzPts val="1800"/>
              <a:buChar char="●"/>
            </a:pPr>
            <a:r>
              <a:rPr lang="en" sz="1800"/>
              <a:t>Multiple deployment environment </a:t>
            </a:r>
            <a:endParaRPr sz="1800"/>
          </a:p>
          <a:p>
            <a:pPr indent="0" lvl="0" marL="0" rtl="0" algn="just">
              <a:spcBef>
                <a:spcPts val="400"/>
              </a:spcBef>
              <a:spcAft>
                <a:spcPts val="0"/>
              </a:spcAft>
              <a:buNone/>
            </a:pPr>
            <a:r>
              <a:t/>
            </a:r>
            <a:endParaRPr sz="200"/>
          </a:p>
          <a:p>
            <a:pPr indent="-342900" lvl="0" marL="457200" rtl="0" algn="just">
              <a:spcBef>
                <a:spcPts val="400"/>
              </a:spcBef>
              <a:spcAft>
                <a:spcPts val="0"/>
              </a:spcAft>
              <a:buSzPts val="1800"/>
              <a:buChar char="●"/>
            </a:pPr>
            <a:r>
              <a:rPr lang="en" sz="1800"/>
              <a:t>Role-based access control</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4"/>
          <p:cNvSpPr txBox="1"/>
          <p:nvPr>
            <p:ph type="ctrTitle"/>
          </p:nvPr>
        </p:nvSpPr>
        <p:spPr>
          <a:xfrm>
            <a:off x="311700" y="1699050"/>
            <a:ext cx="8520600" cy="872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
              <a:t>Data Understanding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5"/>
          <p:cNvSpPr txBox="1"/>
          <p:nvPr>
            <p:ph type="ctrTitle"/>
          </p:nvPr>
        </p:nvSpPr>
        <p:spPr>
          <a:xfrm>
            <a:off x="729551" y="406325"/>
            <a:ext cx="7498200" cy="792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sz="3200"/>
              <a:t>Data Understanding</a:t>
            </a:r>
            <a:endParaRPr sz="3200"/>
          </a:p>
        </p:txBody>
      </p:sp>
      <p:sp>
        <p:nvSpPr>
          <p:cNvPr id="92" name="Google Shape;92;p15"/>
          <p:cNvSpPr txBox="1"/>
          <p:nvPr>
            <p:ph idx="1" type="subTitle"/>
          </p:nvPr>
        </p:nvSpPr>
        <p:spPr>
          <a:xfrm>
            <a:off x="311700" y="1198925"/>
            <a:ext cx="8520600" cy="33876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rPr lang="en" sz="1600"/>
              <a:t>Some </a:t>
            </a:r>
            <a:r>
              <a:rPr lang="en" sz="1600"/>
              <a:t>important concepts :-</a:t>
            </a:r>
            <a:endParaRPr sz="1600"/>
          </a:p>
          <a:p>
            <a:pPr indent="0" lvl="0" marL="0" rtl="0" algn="l">
              <a:spcBef>
                <a:spcPts val="400"/>
              </a:spcBef>
              <a:spcAft>
                <a:spcPts val="0"/>
              </a:spcAft>
              <a:buNone/>
            </a:pPr>
            <a:r>
              <a:t/>
            </a:r>
            <a:endParaRPr sz="1600"/>
          </a:p>
          <a:p>
            <a:pPr indent="0" lvl="0" marL="0" rtl="0" algn="l">
              <a:spcBef>
                <a:spcPts val="400"/>
              </a:spcBef>
              <a:spcAft>
                <a:spcPts val="0"/>
              </a:spcAft>
              <a:buNone/>
            </a:pPr>
            <a:r>
              <a:rPr b="1" lang="en" sz="1600"/>
              <a:t>• Intent: </a:t>
            </a:r>
            <a:r>
              <a:rPr lang="en" sz="1600"/>
              <a:t>Consider it as the aim or target of the user input. If a user say, "I want to make a claim", Or "I would like to know quote for health insurance". Here, the intent would be "Claim" and “Quote of Claim”.</a:t>
            </a:r>
            <a:endParaRPr sz="1600"/>
          </a:p>
          <a:p>
            <a:pPr indent="0" lvl="0" marL="0" rtl="0" algn="l">
              <a:spcBef>
                <a:spcPts val="400"/>
              </a:spcBef>
              <a:spcAft>
                <a:spcPts val="0"/>
              </a:spcAft>
              <a:buNone/>
            </a:pPr>
            <a:r>
              <a:rPr lang="en" sz="1600"/>
              <a:t> • The Verbs in your dialog.</a:t>
            </a:r>
            <a:endParaRPr sz="1600"/>
          </a:p>
          <a:p>
            <a:pPr indent="0" lvl="0" marL="0" rtl="0" algn="l">
              <a:spcBef>
                <a:spcPts val="400"/>
              </a:spcBef>
              <a:spcAft>
                <a:spcPts val="0"/>
              </a:spcAft>
              <a:buClr>
                <a:schemeClr val="dk1"/>
              </a:buClr>
              <a:buSzPts val="1100"/>
              <a:buFont typeface="Arial"/>
              <a:buNone/>
            </a:pPr>
            <a:r>
              <a:rPr lang="en" sz="1600"/>
              <a:t> • The action a user wants to take that they expect your chatbot to fulfil or facilitate. </a:t>
            </a:r>
            <a:endParaRPr sz="1600"/>
          </a:p>
          <a:p>
            <a:pPr indent="0" lvl="0" marL="0" rtl="0" algn="l">
              <a:spcBef>
                <a:spcPts val="400"/>
              </a:spcBef>
              <a:spcAft>
                <a:spcPts val="0"/>
              </a:spcAft>
              <a:buNone/>
            </a:pPr>
            <a:r>
              <a:t/>
            </a:r>
            <a:endParaRPr sz="1600"/>
          </a:p>
        </p:txBody>
      </p:sp>
      <p:pic>
        <p:nvPicPr>
          <p:cNvPr id="93" name="Google Shape;93;p15"/>
          <p:cNvPicPr preferRelativeResize="0"/>
          <p:nvPr/>
        </p:nvPicPr>
        <p:blipFill>
          <a:blip r:embed="rId3">
            <a:alphaModFix/>
          </a:blip>
          <a:stretch>
            <a:fillRect/>
          </a:stretch>
        </p:blipFill>
        <p:spPr>
          <a:xfrm>
            <a:off x="2675338" y="3250775"/>
            <a:ext cx="2295525" cy="1390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txBox="1"/>
          <p:nvPr>
            <p:ph idx="1" type="subTitle"/>
          </p:nvPr>
        </p:nvSpPr>
        <p:spPr>
          <a:xfrm>
            <a:off x="222175" y="625500"/>
            <a:ext cx="8520600" cy="40602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rPr b="1" lang="en" sz="1600"/>
              <a:t>Entity- </a:t>
            </a:r>
            <a:r>
              <a:rPr lang="en" sz="1600"/>
              <a:t>• Consider it as the useful information from the user input that can be extracted. </a:t>
            </a:r>
            <a:endParaRPr sz="1600"/>
          </a:p>
          <a:p>
            <a:pPr indent="0" lvl="0" marL="0" rtl="0" algn="l">
              <a:spcBef>
                <a:spcPts val="400"/>
              </a:spcBef>
              <a:spcAft>
                <a:spcPts val="0"/>
              </a:spcAft>
              <a:buNone/>
            </a:pPr>
            <a:r>
              <a:t/>
            </a:r>
            <a:endParaRPr sz="1600"/>
          </a:p>
          <a:p>
            <a:pPr indent="0" lvl="0" marL="0" rtl="0" algn="l">
              <a:spcBef>
                <a:spcPts val="400"/>
              </a:spcBef>
              <a:spcAft>
                <a:spcPts val="0"/>
              </a:spcAft>
              <a:buNone/>
            </a:pPr>
            <a:r>
              <a:rPr lang="en" sz="1600"/>
              <a:t>From previous example, "I want to order a book". If we extract "boor as the entity, we can perform the action on book. The nouns in your dialog. </a:t>
            </a:r>
            <a:endParaRPr sz="1600"/>
          </a:p>
          <a:p>
            <a:pPr indent="0" lvl="0" marL="0" rtl="0" algn="l">
              <a:spcBef>
                <a:spcPts val="400"/>
              </a:spcBef>
              <a:spcAft>
                <a:spcPts val="0"/>
              </a:spcAft>
              <a:buClr>
                <a:schemeClr val="dk1"/>
              </a:buClr>
              <a:buSzPts val="1100"/>
              <a:buFont typeface="Arial"/>
              <a:buNone/>
            </a:pPr>
            <a:r>
              <a:rPr lang="en" sz="1600"/>
              <a:t>Another example: "Reserve a table at Taj Hotel tomorrow night" Entity would be, place and time. </a:t>
            </a:r>
            <a:endParaRPr sz="1600"/>
          </a:p>
          <a:p>
            <a:pPr indent="0" lvl="0" marL="0" rtl="0" algn="l">
              <a:spcBef>
                <a:spcPts val="400"/>
              </a:spcBef>
              <a:spcAft>
                <a:spcPts val="0"/>
              </a:spcAft>
              <a:buClr>
                <a:schemeClr val="dk1"/>
              </a:buClr>
              <a:buSzPts val="1100"/>
              <a:buFont typeface="Arial"/>
              <a:buNone/>
            </a:pPr>
            <a:r>
              <a:t/>
            </a:r>
            <a:endParaRPr sz="1600"/>
          </a:p>
          <a:p>
            <a:pPr indent="0" lvl="0" marL="0" rtl="0" algn="l">
              <a:spcBef>
                <a:spcPts val="400"/>
              </a:spcBef>
              <a:spcAft>
                <a:spcPts val="0"/>
              </a:spcAft>
              <a:buNone/>
            </a:pPr>
            <a:r>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idx="1" type="subTitle"/>
          </p:nvPr>
        </p:nvSpPr>
        <p:spPr>
          <a:xfrm>
            <a:off x="82875" y="595650"/>
            <a:ext cx="8520600" cy="3821700"/>
          </a:xfrm>
          <a:prstGeom prst="rect">
            <a:avLst/>
          </a:prstGeom>
        </p:spPr>
        <p:txBody>
          <a:bodyPr anchorCtr="0" anchor="t" bIns="45700" lIns="91425" spcFirstLastPara="1" rIns="91425" wrap="square" tIns="45700">
            <a:noAutofit/>
          </a:bodyPr>
          <a:lstStyle/>
          <a:p>
            <a:pPr indent="0" lvl="0" marL="0" rtl="0" algn="just">
              <a:spcBef>
                <a:spcPts val="400"/>
              </a:spcBef>
              <a:spcAft>
                <a:spcPts val="0"/>
              </a:spcAft>
              <a:buNone/>
            </a:pPr>
            <a:r>
              <a:rPr lang="en" sz="1600"/>
              <a:t>• </a:t>
            </a:r>
            <a:r>
              <a:rPr b="1" lang="en" sz="1600"/>
              <a:t>Actions</a:t>
            </a:r>
            <a:r>
              <a:rPr lang="en" sz="1600"/>
              <a:t>: It could be replying something in return, querying a database or any other thing possible by code. </a:t>
            </a:r>
            <a:endParaRPr sz="1600"/>
          </a:p>
          <a:p>
            <a:pPr indent="0" lvl="0" marL="0" rtl="0" algn="ctr">
              <a:spcBef>
                <a:spcPts val="400"/>
              </a:spcBef>
              <a:spcAft>
                <a:spcPts val="0"/>
              </a:spcAft>
              <a:buNone/>
            </a:pPr>
            <a:r>
              <a:t/>
            </a:r>
            <a:endParaRPr sz="2200"/>
          </a:p>
          <a:p>
            <a:pPr indent="0" lvl="0" marL="0" rtl="0" algn="l">
              <a:spcBef>
                <a:spcPts val="400"/>
              </a:spcBef>
              <a:spcAft>
                <a:spcPts val="0"/>
              </a:spcAft>
              <a:buClr>
                <a:schemeClr val="dk1"/>
              </a:buClr>
              <a:buSzPts val="1100"/>
              <a:buFont typeface="Arial"/>
              <a:buNone/>
            </a:pPr>
            <a:r>
              <a:t/>
            </a:r>
            <a:endParaRPr sz="2200"/>
          </a:p>
          <a:p>
            <a:pPr indent="0" lvl="0" marL="0" rtl="0" algn="l">
              <a:spcBef>
                <a:spcPts val="400"/>
              </a:spcBef>
              <a:spcAft>
                <a:spcPts val="0"/>
              </a:spcAft>
              <a:buClr>
                <a:schemeClr val="dk1"/>
              </a:buClr>
              <a:buSzPts val="1100"/>
              <a:buFont typeface="Arial"/>
              <a:buNone/>
            </a:pPr>
            <a:r>
              <a:t/>
            </a:r>
            <a:endParaRPr sz="2200"/>
          </a:p>
          <a:p>
            <a:pPr indent="0" lvl="0" marL="0" rtl="0" algn="ctr">
              <a:spcBef>
                <a:spcPts val="400"/>
              </a:spcBef>
              <a:spcAft>
                <a:spcPts val="0"/>
              </a:spcAft>
              <a:buNone/>
            </a:pPr>
            <a:r>
              <a:t/>
            </a:r>
            <a:endParaRPr sz="2200"/>
          </a:p>
        </p:txBody>
      </p:sp>
      <p:pic>
        <p:nvPicPr>
          <p:cNvPr id="104" name="Google Shape;104;p17"/>
          <p:cNvPicPr preferRelativeResize="0"/>
          <p:nvPr/>
        </p:nvPicPr>
        <p:blipFill>
          <a:blip r:embed="rId3">
            <a:alphaModFix/>
          </a:blip>
          <a:stretch>
            <a:fillRect/>
          </a:stretch>
        </p:blipFill>
        <p:spPr>
          <a:xfrm>
            <a:off x="1134975" y="1185050"/>
            <a:ext cx="5629636" cy="3199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18"/>
          <p:cNvPicPr preferRelativeResize="0"/>
          <p:nvPr/>
        </p:nvPicPr>
        <p:blipFill>
          <a:blip r:embed="rId3">
            <a:alphaModFix/>
          </a:blip>
          <a:stretch>
            <a:fillRect/>
          </a:stretch>
        </p:blipFill>
        <p:spPr>
          <a:xfrm>
            <a:off x="1245650" y="1333200"/>
            <a:ext cx="6136300" cy="2637225"/>
          </a:xfrm>
          <a:prstGeom prst="rect">
            <a:avLst/>
          </a:prstGeom>
          <a:noFill/>
          <a:ln>
            <a:noFill/>
          </a:ln>
        </p:spPr>
      </p:pic>
      <p:sp>
        <p:nvSpPr>
          <p:cNvPr id="110" name="Google Shape;110;p18"/>
          <p:cNvSpPr txBox="1"/>
          <p:nvPr/>
        </p:nvSpPr>
        <p:spPr>
          <a:xfrm>
            <a:off x="164575" y="485550"/>
            <a:ext cx="8715300" cy="677100"/>
          </a:xfrm>
          <a:prstGeom prst="rect">
            <a:avLst/>
          </a:prstGeom>
          <a:noFill/>
          <a:ln>
            <a:noFill/>
          </a:ln>
        </p:spPr>
        <p:txBody>
          <a:bodyPr anchorCtr="0" anchor="t" bIns="91425" lIns="91425" spcFirstLastPara="1" rIns="91425" wrap="square" tIns="91425">
            <a:spAutoFit/>
          </a:bodyPr>
          <a:lstStyle/>
          <a:p>
            <a:pPr indent="0" lvl="0" marL="0" rtl="0" algn="just">
              <a:spcBef>
                <a:spcPts val="400"/>
              </a:spcBef>
              <a:spcAft>
                <a:spcPts val="0"/>
              </a:spcAft>
              <a:buNone/>
            </a:pPr>
            <a:r>
              <a:rPr lang="en" sz="1600">
                <a:solidFill>
                  <a:schemeClr val="dk1"/>
                </a:solidFill>
                <a:latin typeface="Verdana"/>
                <a:ea typeface="Verdana"/>
                <a:cs typeface="Verdana"/>
                <a:sym typeface="Verdana"/>
              </a:rPr>
              <a:t>• </a:t>
            </a:r>
            <a:r>
              <a:rPr b="1" lang="en" sz="1600">
                <a:solidFill>
                  <a:schemeClr val="dk1"/>
                </a:solidFill>
                <a:latin typeface="Verdana"/>
                <a:ea typeface="Verdana"/>
                <a:cs typeface="Verdana"/>
                <a:sym typeface="Verdana"/>
              </a:rPr>
              <a:t>Stories</a:t>
            </a:r>
            <a:r>
              <a:rPr lang="en" sz="1600">
                <a:solidFill>
                  <a:schemeClr val="dk1"/>
                </a:solidFill>
                <a:latin typeface="Verdana"/>
                <a:ea typeface="Verdana"/>
                <a:cs typeface="Verdana"/>
                <a:sym typeface="Verdana"/>
              </a:rPr>
              <a:t>: These are a sample interaction between the user and bot, defined in terms of Intents captured and actions performed. </a:t>
            </a:r>
            <a:endParaRPr sz="1600">
              <a:solidFill>
                <a:schemeClr val="dk1"/>
              </a:solidFill>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idx="1" type="subTitle"/>
          </p:nvPr>
        </p:nvSpPr>
        <p:spPr>
          <a:xfrm>
            <a:off x="72925" y="575750"/>
            <a:ext cx="8520600" cy="37221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rPr b="1" lang="en" sz="1600"/>
              <a:t>Domain</a:t>
            </a:r>
            <a:r>
              <a:rPr lang="en" sz="1600"/>
              <a:t> - Domain Knowledge is required to reply to any user input based on intents , entities and actions.</a:t>
            </a:r>
            <a:endParaRPr sz="1600"/>
          </a:p>
          <a:p>
            <a:pPr indent="0" lvl="0" marL="0" rtl="0" algn="l">
              <a:spcBef>
                <a:spcPts val="400"/>
              </a:spcBef>
              <a:spcAft>
                <a:spcPts val="0"/>
              </a:spcAft>
              <a:buNone/>
            </a:pPr>
            <a:r>
              <a:t/>
            </a:r>
            <a:endParaRPr sz="2200"/>
          </a:p>
        </p:txBody>
      </p:sp>
      <p:pic>
        <p:nvPicPr>
          <p:cNvPr id="116" name="Google Shape;116;p19"/>
          <p:cNvPicPr preferRelativeResize="0"/>
          <p:nvPr/>
        </p:nvPicPr>
        <p:blipFill>
          <a:blip r:embed="rId3">
            <a:alphaModFix/>
          </a:blip>
          <a:stretch>
            <a:fillRect/>
          </a:stretch>
        </p:blipFill>
        <p:spPr>
          <a:xfrm>
            <a:off x="1802277" y="1488750"/>
            <a:ext cx="4889050" cy="1911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ctrTitle"/>
          </p:nvPr>
        </p:nvSpPr>
        <p:spPr>
          <a:xfrm>
            <a:off x="311708" y="744575"/>
            <a:ext cx="8520600" cy="20526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
              <a:t>Data Preparation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idx="1" type="subTitle"/>
          </p:nvPr>
        </p:nvSpPr>
        <p:spPr>
          <a:xfrm>
            <a:off x="242050" y="406625"/>
            <a:ext cx="8520600" cy="3781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rPr b="1" lang="en" sz="2200"/>
              <a:t>Defining all these </a:t>
            </a:r>
            <a:r>
              <a:rPr b="1" lang="en" sz="2200"/>
              <a:t>concepts in our code :-</a:t>
            </a:r>
            <a:endParaRPr b="1" sz="2200"/>
          </a:p>
          <a:p>
            <a:pPr indent="0" lvl="0" marL="0" rtl="0" algn="l">
              <a:spcBef>
                <a:spcPts val="400"/>
              </a:spcBef>
              <a:spcAft>
                <a:spcPts val="0"/>
              </a:spcAft>
              <a:buNone/>
            </a:pPr>
            <a:r>
              <a:t/>
            </a:r>
            <a:endParaRPr sz="1600"/>
          </a:p>
          <a:p>
            <a:pPr indent="-330200" lvl="0" marL="457200" rtl="0" algn="l">
              <a:spcBef>
                <a:spcPts val="400"/>
              </a:spcBef>
              <a:spcAft>
                <a:spcPts val="0"/>
              </a:spcAft>
              <a:buSzPts val="1600"/>
              <a:buChar char="●"/>
            </a:pPr>
            <a:r>
              <a:rPr b="1" lang="en" sz="1600"/>
              <a:t>Intent &amp; Entity</a:t>
            </a:r>
            <a:r>
              <a:rPr lang="en" sz="1600"/>
              <a:t> -&gt;nlu.yml</a:t>
            </a:r>
            <a:endParaRPr sz="1600"/>
          </a:p>
          <a:p>
            <a:pPr indent="0" lvl="0" marL="914400" rtl="0" algn="l">
              <a:spcBef>
                <a:spcPts val="400"/>
              </a:spcBef>
              <a:spcAft>
                <a:spcPts val="0"/>
              </a:spcAft>
              <a:buNone/>
            </a:pPr>
            <a:r>
              <a:t/>
            </a:r>
            <a:endParaRPr sz="1600"/>
          </a:p>
          <a:p>
            <a:pPr indent="-330200" lvl="0" marL="457200" rtl="0" algn="l">
              <a:spcBef>
                <a:spcPts val="400"/>
              </a:spcBef>
              <a:spcAft>
                <a:spcPts val="0"/>
              </a:spcAft>
              <a:buSzPts val="1600"/>
              <a:buChar char="●"/>
            </a:pPr>
            <a:r>
              <a:rPr b="1" lang="en" sz="1600"/>
              <a:t>Story(Dialogue management)</a:t>
            </a:r>
            <a:r>
              <a:rPr lang="en" sz="1600"/>
              <a:t> -&gt; stories.yml</a:t>
            </a:r>
            <a:endParaRPr sz="1600"/>
          </a:p>
          <a:p>
            <a:pPr indent="0" lvl="0" marL="914400" rtl="0" algn="l">
              <a:spcBef>
                <a:spcPts val="400"/>
              </a:spcBef>
              <a:spcAft>
                <a:spcPts val="0"/>
              </a:spcAft>
              <a:buNone/>
            </a:pPr>
            <a:r>
              <a:t/>
            </a:r>
            <a:endParaRPr sz="1600"/>
          </a:p>
          <a:p>
            <a:pPr indent="-330200" lvl="0" marL="457200" rtl="0" algn="l">
              <a:spcBef>
                <a:spcPts val="400"/>
              </a:spcBef>
              <a:spcAft>
                <a:spcPts val="0"/>
              </a:spcAft>
              <a:buSzPts val="1600"/>
              <a:buChar char="●"/>
            </a:pPr>
            <a:r>
              <a:rPr b="1" lang="en" sz="1600"/>
              <a:t>Actual Output</a:t>
            </a:r>
            <a:r>
              <a:rPr lang="en" sz="1600"/>
              <a:t> -&gt; domain.yml	</a:t>
            </a:r>
            <a:endParaRPr sz="1600"/>
          </a:p>
          <a:p>
            <a:pPr indent="0" lvl="0" marL="914400" rtl="0" algn="l">
              <a:spcBef>
                <a:spcPts val="400"/>
              </a:spcBef>
              <a:spcAft>
                <a:spcPts val="0"/>
              </a:spcAft>
              <a:buNone/>
            </a:pPr>
            <a:r>
              <a:t/>
            </a:r>
            <a:endParaRPr sz="1600"/>
          </a:p>
          <a:p>
            <a:pPr indent="-330200" lvl="0" marL="457200" rtl="0" algn="l">
              <a:spcBef>
                <a:spcPts val="400"/>
              </a:spcBef>
              <a:spcAft>
                <a:spcPts val="0"/>
              </a:spcAft>
              <a:buSzPts val="1600"/>
              <a:buChar char="●"/>
            </a:pPr>
            <a:r>
              <a:rPr b="1" lang="en" sz="1600"/>
              <a:t>Custom reply</a:t>
            </a:r>
            <a:r>
              <a:rPr lang="en" sz="1600"/>
              <a:t> -&gt; actions.py</a:t>
            </a:r>
            <a:endParaRPr sz="1600"/>
          </a:p>
          <a:p>
            <a:pPr indent="0" lvl="0" marL="0" rtl="0" algn="l">
              <a:spcBef>
                <a:spcPts val="400"/>
              </a:spcBef>
              <a:spcAft>
                <a:spcPts val="0"/>
              </a:spcAft>
              <a:buNone/>
            </a:pPr>
            <a:r>
              <a:t/>
            </a:r>
            <a:endParaRPr sz="1600"/>
          </a:p>
          <a:p>
            <a:pPr indent="0" lvl="0" marL="0" rtl="0" algn="l">
              <a:spcBef>
                <a:spcPts val="400"/>
              </a:spcBef>
              <a:spcAft>
                <a:spcPts val="0"/>
              </a:spcAft>
              <a:buNone/>
            </a:pPr>
            <a:r>
              <a:t/>
            </a:r>
            <a:endParaRPr sz="2200"/>
          </a:p>
          <a:p>
            <a:pPr indent="0" lvl="0" marL="0" rtl="0" algn="l">
              <a:spcBef>
                <a:spcPts val="400"/>
              </a:spcBef>
              <a:spcAft>
                <a:spcPts val="0"/>
              </a:spcAft>
              <a:buNone/>
            </a:pPr>
            <a:r>
              <a:t/>
            </a:r>
            <a:endParaRPr sz="2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ctrTitle"/>
          </p:nvPr>
        </p:nvSpPr>
        <p:spPr>
          <a:xfrm>
            <a:off x="311700" y="1691850"/>
            <a:ext cx="8520600" cy="879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
              <a:t>Data Modeling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 name="Shape 30"/>
        <p:cNvGrpSpPr/>
        <p:nvPr/>
      </p:nvGrpSpPr>
      <p:grpSpPr>
        <a:xfrm>
          <a:off x="0" y="0"/>
          <a:ext cx="0" cy="0"/>
          <a:chOff x="0" y="0"/>
          <a:chExt cx="0" cy="0"/>
        </a:xfrm>
      </p:grpSpPr>
      <p:sp>
        <p:nvSpPr>
          <p:cNvPr id="31" name="Google Shape;31;p5"/>
          <p:cNvSpPr txBox="1"/>
          <p:nvPr>
            <p:ph type="ctrTitle"/>
          </p:nvPr>
        </p:nvSpPr>
        <p:spPr>
          <a:xfrm>
            <a:off x="311700" y="551700"/>
            <a:ext cx="8520600" cy="605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sz="3200"/>
              <a:t>Agenda:</a:t>
            </a:r>
            <a:endParaRPr sz="3200"/>
          </a:p>
        </p:txBody>
      </p:sp>
      <p:sp>
        <p:nvSpPr>
          <p:cNvPr id="32" name="Google Shape;32;p5"/>
          <p:cNvSpPr txBox="1"/>
          <p:nvPr>
            <p:ph idx="1" type="subTitle"/>
          </p:nvPr>
        </p:nvSpPr>
        <p:spPr>
          <a:xfrm>
            <a:off x="311700" y="1157400"/>
            <a:ext cx="7524900" cy="3279000"/>
          </a:xfrm>
          <a:prstGeom prst="rect">
            <a:avLst/>
          </a:prstGeom>
        </p:spPr>
        <p:txBody>
          <a:bodyPr anchorCtr="0" anchor="t" bIns="45700" lIns="91425" spcFirstLastPara="1" rIns="91425" wrap="square" tIns="45700">
            <a:noAutofit/>
          </a:bodyPr>
          <a:lstStyle/>
          <a:p>
            <a:pPr indent="-355600" lvl="0" marL="457200" rtl="0" algn="l">
              <a:spcBef>
                <a:spcPts val="400"/>
              </a:spcBef>
              <a:spcAft>
                <a:spcPts val="0"/>
              </a:spcAft>
              <a:buSzPts val="2000"/>
              <a:buAutoNum type="arabicPeriod"/>
            </a:pPr>
            <a:r>
              <a:rPr lang="en" sz="2000"/>
              <a:t>What is Chatbot and its importance in business</a:t>
            </a:r>
            <a:endParaRPr sz="2000"/>
          </a:p>
          <a:p>
            <a:pPr indent="-355600" lvl="0" marL="457200" rtl="0" algn="l">
              <a:spcBef>
                <a:spcPts val="0"/>
              </a:spcBef>
              <a:spcAft>
                <a:spcPts val="0"/>
              </a:spcAft>
              <a:buSzPts val="2000"/>
              <a:buAutoNum type="arabicPeriod"/>
            </a:pPr>
            <a:r>
              <a:rPr lang="en" sz="2000"/>
              <a:t>Business understanding </a:t>
            </a:r>
            <a:endParaRPr sz="2000"/>
          </a:p>
          <a:p>
            <a:pPr indent="-355600" lvl="0" marL="457200" rtl="0" algn="l">
              <a:spcBef>
                <a:spcPts val="0"/>
              </a:spcBef>
              <a:spcAft>
                <a:spcPts val="0"/>
              </a:spcAft>
              <a:buSzPts val="2000"/>
              <a:buAutoNum type="arabicPeriod"/>
            </a:pPr>
            <a:r>
              <a:rPr lang="en" sz="2000"/>
              <a:t>Data Understanding </a:t>
            </a:r>
            <a:endParaRPr sz="2000"/>
          </a:p>
          <a:p>
            <a:pPr indent="-355600" lvl="0" marL="457200" rtl="0" algn="l">
              <a:spcBef>
                <a:spcPts val="0"/>
              </a:spcBef>
              <a:spcAft>
                <a:spcPts val="0"/>
              </a:spcAft>
              <a:buSzPts val="2000"/>
              <a:buAutoNum type="arabicPeriod"/>
            </a:pPr>
            <a:r>
              <a:rPr lang="en" sz="2000"/>
              <a:t>Data Preparation</a:t>
            </a:r>
            <a:endParaRPr sz="2000"/>
          </a:p>
          <a:p>
            <a:pPr indent="-355600" lvl="0" marL="457200" rtl="0" algn="l">
              <a:spcBef>
                <a:spcPts val="0"/>
              </a:spcBef>
              <a:spcAft>
                <a:spcPts val="0"/>
              </a:spcAft>
              <a:buSzPts val="2000"/>
              <a:buAutoNum type="arabicPeriod"/>
            </a:pPr>
            <a:r>
              <a:rPr lang="en" sz="2000"/>
              <a:t>Modeling </a:t>
            </a:r>
            <a:endParaRPr sz="2000"/>
          </a:p>
          <a:p>
            <a:pPr indent="-355600" lvl="0" marL="457200" rtl="0" algn="l">
              <a:spcBef>
                <a:spcPts val="0"/>
              </a:spcBef>
              <a:spcAft>
                <a:spcPts val="0"/>
              </a:spcAft>
              <a:buSzPts val="2000"/>
              <a:buAutoNum type="arabicPeriod"/>
            </a:pPr>
            <a:r>
              <a:rPr lang="en" sz="2000"/>
              <a:t>Evaluation </a:t>
            </a:r>
            <a:endParaRPr sz="2000"/>
          </a:p>
          <a:p>
            <a:pPr indent="-355600" lvl="0" marL="457200" rtl="0" algn="l">
              <a:spcBef>
                <a:spcPts val="0"/>
              </a:spcBef>
              <a:spcAft>
                <a:spcPts val="0"/>
              </a:spcAft>
              <a:buSzPts val="2000"/>
              <a:buAutoNum type="arabicPeriod"/>
            </a:pPr>
            <a:r>
              <a:rPr lang="en" sz="2000"/>
              <a:t>Deployment/Demo </a:t>
            </a:r>
            <a:endParaRPr sz="2000"/>
          </a:p>
        </p:txBody>
      </p:sp>
      <p:pic>
        <p:nvPicPr>
          <p:cNvPr id="33" name="Google Shape;33;p5"/>
          <p:cNvPicPr preferRelativeResize="0"/>
          <p:nvPr/>
        </p:nvPicPr>
        <p:blipFill>
          <a:blip r:embed="rId3">
            <a:alphaModFix/>
          </a:blip>
          <a:stretch>
            <a:fillRect/>
          </a:stretch>
        </p:blipFill>
        <p:spPr>
          <a:xfrm>
            <a:off x="4653950" y="1613400"/>
            <a:ext cx="4075976" cy="28229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ctrTitle"/>
          </p:nvPr>
        </p:nvSpPr>
        <p:spPr>
          <a:xfrm>
            <a:off x="245875" y="395050"/>
            <a:ext cx="8520600" cy="598200"/>
          </a:xfrm>
          <a:prstGeom prst="rect">
            <a:avLst/>
          </a:prstGeom>
        </p:spPr>
        <p:txBody>
          <a:bodyPr anchorCtr="0" anchor="b" bIns="45700" lIns="91425" spcFirstLastPara="1" rIns="91425" wrap="square" tIns="45700">
            <a:noAutofit/>
          </a:bodyPr>
          <a:lstStyle/>
          <a:p>
            <a:pPr indent="0" lvl="0" marL="0" rtl="0" algn="just">
              <a:spcBef>
                <a:spcPts val="0"/>
              </a:spcBef>
              <a:spcAft>
                <a:spcPts val="0"/>
              </a:spcAft>
              <a:buNone/>
            </a:pPr>
            <a:r>
              <a:rPr lang="en" sz="3200"/>
              <a:t>Important tools in data modeling</a:t>
            </a:r>
            <a:endParaRPr sz="3200"/>
          </a:p>
        </p:txBody>
      </p:sp>
      <p:sp>
        <p:nvSpPr>
          <p:cNvPr id="137" name="Google Shape;137;p23"/>
          <p:cNvSpPr txBox="1"/>
          <p:nvPr>
            <p:ph idx="1" type="subTitle"/>
          </p:nvPr>
        </p:nvSpPr>
        <p:spPr>
          <a:xfrm>
            <a:off x="122675" y="1069850"/>
            <a:ext cx="8520600" cy="3412500"/>
          </a:xfrm>
          <a:prstGeom prst="rect">
            <a:avLst/>
          </a:prstGeom>
        </p:spPr>
        <p:txBody>
          <a:bodyPr anchorCtr="0" anchor="t" bIns="45700" lIns="91425" spcFirstLastPara="1" rIns="91425" wrap="square" tIns="45700">
            <a:noAutofit/>
          </a:bodyPr>
          <a:lstStyle/>
          <a:p>
            <a:pPr indent="0" lvl="0" marL="0" rtl="0" algn="just">
              <a:spcBef>
                <a:spcPts val="400"/>
              </a:spcBef>
              <a:spcAft>
                <a:spcPts val="0"/>
              </a:spcAft>
              <a:buNone/>
            </a:pPr>
            <a:r>
              <a:rPr lang="en" sz="1600"/>
              <a:t>• </a:t>
            </a:r>
            <a:r>
              <a:rPr b="1" lang="en" sz="1600"/>
              <a:t>Rasa NLU:</a:t>
            </a:r>
            <a:r>
              <a:rPr lang="en" sz="1600"/>
              <a:t> </a:t>
            </a:r>
            <a:endParaRPr sz="1600"/>
          </a:p>
          <a:p>
            <a:pPr indent="0" lvl="0" marL="0" rtl="0" algn="just">
              <a:spcBef>
                <a:spcPts val="400"/>
              </a:spcBef>
              <a:spcAft>
                <a:spcPts val="0"/>
              </a:spcAft>
              <a:buNone/>
            </a:pPr>
            <a:r>
              <a:rPr lang="en" sz="1600"/>
              <a:t>A library for NLU which takes the user input and tries to Infer the intent and extract the available entitles and helps the Bot to understand what user is trying to say. </a:t>
            </a:r>
            <a:endParaRPr sz="1600"/>
          </a:p>
          <a:p>
            <a:pPr indent="0" lvl="0" marL="0" rtl="0" algn="just">
              <a:spcBef>
                <a:spcPts val="400"/>
              </a:spcBef>
              <a:spcAft>
                <a:spcPts val="0"/>
              </a:spcAft>
              <a:buNone/>
            </a:pPr>
            <a:r>
              <a:rPr lang="en" sz="1600"/>
              <a:t>Example: "I want to make a claim of my health </a:t>
            </a:r>
            <a:r>
              <a:rPr lang="en" sz="1600"/>
              <a:t>insurance</a:t>
            </a:r>
            <a:r>
              <a:rPr lang="en" sz="1600"/>
              <a:t> of 2000$" </a:t>
            </a:r>
            <a:endParaRPr sz="1600"/>
          </a:p>
          <a:p>
            <a:pPr indent="0" lvl="0" marL="0" rtl="0" algn="just">
              <a:spcBef>
                <a:spcPts val="400"/>
              </a:spcBef>
              <a:spcAft>
                <a:spcPts val="0"/>
              </a:spcAft>
              <a:buNone/>
            </a:pPr>
            <a:r>
              <a:rPr lang="en" sz="1600"/>
              <a:t>Intent - make_claim,  Entities - (Type_claim - Health , Amount - 2000$)</a:t>
            </a:r>
            <a:endParaRPr sz="1600"/>
          </a:p>
          <a:p>
            <a:pPr indent="0" lvl="0" marL="0" rtl="0" algn="just">
              <a:spcBef>
                <a:spcPts val="400"/>
              </a:spcBef>
              <a:spcAft>
                <a:spcPts val="0"/>
              </a:spcAft>
              <a:buNone/>
            </a:pPr>
            <a:r>
              <a:t/>
            </a:r>
            <a:endParaRPr sz="1600"/>
          </a:p>
          <a:p>
            <a:pPr indent="0" lvl="0" marL="0" rtl="0" algn="ctr">
              <a:spcBef>
                <a:spcPts val="400"/>
              </a:spcBef>
              <a:spcAft>
                <a:spcPts val="0"/>
              </a:spcAft>
              <a:buClr>
                <a:schemeClr val="dk1"/>
              </a:buClr>
              <a:buSzPts val="1100"/>
              <a:buFont typeface="Arial"/>
              <a:buNone/>
            </a:pPr>
            <a:r>
              <a:rPr b="1" lang="en" sz="1600"/>
              <a:t>Main job of NLU:-</a:t>
            </a:r>
            <a:endParaRPr b="1" sz="1600"/>
          </a:p>
          <a:p>
            <a:pPr indent="-330200" lvl="0" marL="457200" rtl="0" algn="l">
              <a:spcBef>
                <a:spcPts val="400"/>
              </a:spcBef>
              <a:spcAft>
                <a:spcPts val="0"/>
              </a:spcAft>
              <a:buSzPts val="1600"/>
              <a:buChar char="●"/>
            </a:pPr>
            <a:r>
              <a:rPr lang="en" sz="1600"/>
              <a:t>Training data format</a:t>
            </a:r>
            <a:endParaRPr sz="1600"/>
          </a:p>
          <a:p>
            <a:pPr indent="-330200" lvl="0" marL="457200" rtl="0" algn="l">
              <a:spcBef>
                <a:spcPts val="0"/>
              </a:spcBef>
              <a:spcAft>
                <a:spcPts val="0"/>
              </a:spcAft>
              <a:buSzPts val="1600"/>
              <a:buChar char="●"/>
            </a:pPr>
            <a:r>
              <a:rPr lang="en" sz="1600"/>
              <a:t>Language support</a:t>
            </a:r>
            <a:endParaRPr sz="1600"/>
          </a:p>
          <a:p>
            <a:pPr indent="-330200" lvl="0" marL="457200" rtl="0" algn="l">
              <a:spcBef>
                <a:spcPts val="0"/>
              </a:spcBef>
              <a:spcAft>
                <a:spcPts val="0"/>
              </a:spcAft>
              <a:buSzPts val="1600"/>
              <a:buChar char="●"/>
            </a:pPr>
            <a:r>
              <a:rPr lang="en" sz="1600"/>
              <a:t>Choosing a pipeline</a:t>
            </a:r>
            <a:endParaRPr sz="1600"/>
          </a:p>
          <a:p>
            <a:pPr indent="-330200" lvl="0" marL="457200" rtl="0" algn="l">
              <a:spcBef>
                <a:spcPts val="0"/>
              </a:spcBef>
              <a:spcAft>
                <a:spcPts val="0"/>
              </a:spcAft>
              <a:buSzPts val="1600"/>
              <a:buChar char="●"/>
            </a:pPr>
            <a:r>
              <a:rPr lang="en" sz="1600"/>
              <a:t>Entity Extraction</a:t>
            </a:r>
            <a:endParaRPr sz="1600"/>
          </a:p>
          <a:p>
            <a:pPr indent="0" lvl="0" marL="0" rtl="0" algn="just">
              <a:spcBef>
                <a:spcPts val="400"/>
              </a:spcBef>
              <a:spcAft>
                <a:spcPts val="0"/>
              </a:spcAft>
              <a:buClr>
                <a:schemeClr val="dk1"/>
              </a:buClr>
              <a:buSzPts val="1100"/>
              <a:buFont typeface="Arial"/>
              <a:buNone/>
            </a:pPr>
            <a:r>
              <a:t/>
            </a:r>
            <a:endParaRPr sz="1600"/>
          </a:p>
          <a:p>
            <a:pPr indent="0" lvl="0" marL="0" rtl="0" algn="just">
              <a:spcBef>
                <a:spcPts val="400"/>
              </a:spcBef>
              <a:spcAft>
                <a:spcPts val="0"/>
              </a:spcAft>
              <a:buNone/>
            </a:pPr>
            <a:r>
              <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idx="1" type="subTitle"/>
          </p:nvPr>
        </p:nvSpPr>
        <p:spPr>
          <a:xfrm>
            <a:off x="311700" y="368100"/>
            <a:ext cx="8520600" cy="40266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rPr b="1" lang="en" sz="1600"/>
              <a:t>• Rasa Core: </a:t>
            </a:r>
            <a:endParaRPr b="1" sz="1600"/>
          </a:p>
          <a:p>
            <a:pPr indent="0" lvl="0" marL="0" rtl="0" algn="l">
              <a:spcBef>
                <a:spcPts val="400"/>
              </a:spcBef>
              <a:spcAft>
                <a:spcPts val="0"/>
              </a:spcAft>
              <a:buNone/>
            </a:pPr>
            <a:r>
              <a:rPr lang="en" sz="1600"/>
              <a:t>A dialog management ML based solution, which takes the structure input from the NLU tries to build a probability model which decides the set of actions to perform based on the previous set of</a:t>
            </a:r>
            <a:r>
              <a:rPr lang="en" sz="1600"/>
              <a:t> </a:t>
            </a:r>
            <a:r>
              <a:rPr lang="en" sz="1600"/>
              <a:t>user inputs.</a:t>
            </a:r>
            <a:endParaRPr sz="1600"/>
          </a:p>
          <a:p>
            <a:pPr indent="0" lvl="0" marL="0" rtl="0" algn="l">
              <a:spcBef>
                <a:spcPts val="400"/>
              </a:spcBef>
              <a:spcAft>
                <a:spcPts val="0"/>
              </a:spcAft>
              <a:buNone/>
            </a:pPr>
            <a:r>
              <a:t/>
            </a:r>
            <a:endParaRPr sz="1600"/>
          </a:p>
          <a:p>
            <a:pPr indent="0" lvl="0" marL="0" rtl="0" algn="ctr">
              <a:spcBef>
                <a:spcPts val="400"/>
              </a:spcBef>
              <a:spcAft>
                <a:spcPts val="0"/>
              </a:spcAft>
              <a:buNone/>
            </a:pPr>
            <a:r>
              <a:rPr b="1" lang="en" sz="1600"/>
              <a:t>Main jobs of Rasa Core </a:t>
            </a:r>
            <a:endParaRPr b="1" sz="1600"/>
          </a:p>
          <a:p>
            <a:pPr indent="-330200" lvl="0" marL="457200" rtl="0" algn="l">
              <a:spcBef>
                <a:spcPts val="400"/>
              </a:spcBef>
              <a:spcAft>
                <a:spcPts val="0"/>
              </a:spcAft>
              <a:buSzPts val="1600"/>
              <a:buChar char="●"/>
            </a:pPr>
            <a:r>
              <a:rPr lang="en" sz="1600"/>
              <a:t>dialogue engine</a:t>
            </a:r>
            <a:endParaRPr sz="1600"/>
          </a:p>
          <a:p>
            <a:pPr indent="-330200" lvl="0" marL="457200" rtl="0" algn="l">
              <a:spcBef>
                <a:spcPts val="0"/>
              </a:spcBef>
              <a:spcAft>
                <a:spcPts val="0"/>
              </a:spcAft>
              <a:buSzPts val="1600"/>
              <a:buChar char="●"/>
            </a:pPr>
            <a:r>
              <a:rPr lang="en" sz="1600"/>
              <a:t>Stories</a:t>
            </a:r>
            <a:endParaRPr sz="1600"/>
          </a:p>
          <a:p>
            <a:pPr indent="-330200" lvl="0" marL="457200" rtl="0" algn="l">
              <a:spcBef>
                <a:spcPts val="0"/>
              </a:spcBef>
              <a:spcAft>
                <a:spcPts val="0"/>
              </a:spcAft>
              <a:buSzPts val="1600"/>
              <a:buChar char="●"/>
            </a:pPr>
            <a:r>
              <a:rPr lang="en" sz="1600"/>
              <a:t>Domain</a:t>
            </a:r>
            <a:endParaRPr sz="1600"/>
          </a:p>
          <a:p>
            <a:pPr indent="-330200" lvl="0" marL="457200" rtl="0" algn="l">
              <a:spcBef>
                <a:spcPts val="0"/>
              </a:spcBef>
              <a:spcAft>
                <a:spcPts val="0"/>
              </a:spcAft>
              <a:buSzPts val="1600"/>
              <a:buChar char="●"/>
            </a:pPr>
            <a:r>
              <a:rPr lang="en" sz="1600"/>
              <a:t>Response</a:t>
            </a:r>
            <a:endParaRPr sz="1600"/>
          </a:p>
          <a:p>
            <a:pPr indent="-330200" lvl="0" marL="457200" rtl="0" algn="l">
              <a:spcBef>
                <a:spcPts val="0"/>
              </a:spcBef>
              <a:spcAft>
                <a:spcPts val="0"/>
              </a:spcAft>
              <a:buSzPts val="1600"/>
              <a:buChar char="●"/>
            </a:pPr>
            <a:r>
              <a:rPr lang="en" sz="1600"/>
              <a:t>Action</a:t>
            </a:r>
            <a:endParaRPr sz="1600"/>
          </a:p>
          <a:p>
            <a:pPr indent="0" lvl="0" marL="0" rtl="0" algn="l">
              <a:spcBef>
                <a:spcPts val="400"/>
              </a:spcBef>
              <a:spcAft>
                <a:spcPts val="0"/>
              </a:spcAft>
              <a:buClr>
                <a:schemeClr val="dk1"/>
              </a:buClr>
              <a:buSzPts val="1100"/>
              <a:buFont typeface="Arial"/>
              <a:buNone/>
            </a:pPr>
            <a:r>
              <a:t/>
            </a:r>
            <a:endParaRPr/>
          </a:p>
          <a:p>
            <a:pPr indent="0" lvl="0" marL="0" rtl="0" algn="l">
              <a:spcBef>
                <a:spcPts val="4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idx="1" type="subTitle"/>
          </p:nvPr>
        </p:nvSpPr>
        <p:spPr>
          <a:xfrm>
            <a:off x="311700" y="378050"/>
            <a:ext cx="8520600" cy="40713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rPr lang="en" sz="1600"/>
              <a:t>The steps are:</a:t>
            </a:r>
            <a:endParaRPr sz="1600"/>
          </a:p>
          <a:p>
            <a:pPr indent="0" lvl="0" marL="0" rtl="0" algn="just">
              <a:spcBef>
                <a:spcPts val="400"/>
              </a:spcBef>
              <a:spcAft>
                <a:spcPts val="0"/>
              </a:spcAft>
              <a:buNone/>
            </a:pPr>
            <a:r>
              <a:rPr lang="en" sz="1600"/>
              <a:t>• The message is received and passed to an Interpreter, which converts it into a dictionary including the original text, the intent, and any </a:t>
            </a:r>
            <a:r>
              <a:rPr lang="en" sz="1600"/>
              <a:t>entity</a:t>
            </a:r>
            <a:r>
              <a:rPr lang="en" sz="1600"/>
              <a:t> that were found. This part is handled by </a:t>
            </a:r>
            <a:r>
              <a:rPr b="1" lang="en" sz="1600"/>
              <a:t>NLU</a:t>
            </a:r>
            <a:r>
              <a:rPr lang="en" sz="1600"/>
              <a:t>.</a:t>
            </a:r>
            <a:endParaRPr sz="1600"/>
          </a:p>
          <a:p>
            <a:pPr indent="0" lvl="0" marL="0" rtl="0" algn="just">
              <a:spcBef>
                <a:spcPts val="400"/>
              </a:spcBef>
              <a:spcAft>
                <a:spcPts val="0"/>
              </a:spcAft>
              <a:buNone/>
            </a:pPr>
            <a:r>
              <a:t/>
            </a:r>
            <a:endParaRPr sz="1600"/>
          </a:p>
          <a:p>
            <a:pPr indent="0" lvl="0" marL="0" rtl="0" algn="just">
              <a:spcBef>
                <a:spcPts val="400"/>
              </a:spcBef>
              <a:spcAft>
                <a:spcPts val="0"/>
              </a:spcAft>
              <a:buNone/>
            </a:pPr>
            <a:r>
              <a:rPr lang="en" sz="1600"/>
              <a:t>The </a:t>
            </a:r>
            <a:r>
              <a:rPr b="1" lang="en" sz="1600"/>
              <a:t>Tracker</a:t>
            </a:r>
            <a:r>
              <a:rPr lang="en" sz="1600"/>
              <a:t> is the object which keeps track of conversation state. It receives the info that a new message has come in. </a:t>
            </a:r>
            <a:endParaRPr sz="1600"/>
          </a:p>
          <a:p>
            <a:pPr indent="0" lvl="0" marL="0" rtl="0" algn="just">
              <a:spcBef>
                <a:spcPts val="400"/>
              </a:spcBef>
              <a:spcAft>
                <a:spcPts val="0"/>
              </a:spcAft>
              <a:buNone/>
            </a:pPr>
            <a:r>
              <a:t/>
            </a:r>
            <a:endParaRPr sz="1600"/>
          </a:p>
          <a:p>
            <a:pPr indent="0" lvl="0" marL="0" rtl="0" algn="just">
              <a:spcBef>
                <a:spcPts val="400"/>
              </a:spcBef>
              <a:spcAft>
                <a:spcPts val="0"/>
              </a:spcAft>
              <a:buNone/>
            </a:pPr>
            <a:r>
              <a:rPr lang="en" sz="1600"/>
              <a:t>• The </a:t>
            </a:r>
            <a:r>
              <a:rPr b="1" lang="en" sz="1600"/>
              <a:t>policy</a:t>
            </a:r>
            <a:r>
              <a:rPr lang="en" sz="1600"/>
              <a:t> receives the current state of the tracker The policy chooses which action to take next. </a:t>
            </a:r>
            <a:endParaRPr sz="1600"/>
          </a:p>
          <a:p>
            <a:pPr indent="0" lvl="0" marL="0" rtl="0" algn="just">
              <a:spcBef>
                <a:spcPts val="400"/>
              </a:spcBef>
              <a:spcAft>
                <a:spcPts val="0"/>
              </a:spcAft>
              <a:buNone/>
            </a:pPr>
            <a:r>
              <a:t/>
            </a:r>
            <a:endParaRPr sz="1600"/>
          </a:p>
          <a:p>
            <a:pPr indent="0" lvl="0" marL="0" rtl="0" algn="just">
              <a:spcBef>
                <a:spcPts val="400"/>
              </a:spcBef>
              <a:spcAft>
                <a:spcPts val="0"/>
              </a:spcAft>
              <a:buNone/>
            </a:pPr>
            <a:r>
              <a:rPr lang="en" sz="1600"/>
              <a:t>• The chosen </a:t>
            </a:r>
            <a:r>
              <a:rPr b="1" lang="en" sz="1600"/>
              <a:t>action </a:t>
            </a:r>
            <a:r>
              <a:rPr lang="en" sz="1600"/>
              <a:t>is logged by the tracker.</a:t>
            </a:r>
            <a:endParaRPr sz="1600"/>
          </a:p>
          <a:p>
            <a:pPr indent="0" lvl="0" marL="0" rtl="0" algn="just">
              <a:spcBef>
                <a:spcPts val="400"/>
              </a:spcBef>
              <a:spcAft>
                <a:spcPts val="0"/>
              </a:spcAft>
              <a:buNone/>
            </a:pPr>
            <a:r>
              <a:t/>
            </a:r>
            <a:endParaRPr sz="1600"/>
          </a:p>
          <a:p>
            <a:pPr indent="0" lvl="0" marL="0" rtl="0" algn="just">
              <a:spcBef>
                <a:spcPts val="400"/>
              </a:spcBef>
              <a:spcAft>
                <a:spcPts val="0"/>
              </a:spcAft>
              <a:buClr>
                <a:schemeClr val="dk1"/>
              </a:buClr>
              <a:buSzPts val="1100"/>
              <a:buFont typeface="Arial"/>
              <a:buNone/>
            </a:pPr>
            <a:r>
              <a:rPr lang="en" sz="1600"/>
              <a:t>• A response is sent to the user. </a:t>
            </a:r>
            <a:endParaRPr sz="1600"/>
          </a:p>
          <a:p>
            <a:pPr indent="0" lvl="0" marL="0" rtl="0" algn="l">
              <a:spcBef>
                <a:spcPts val="400"/>
              </a:spcBef>
              <a:spcAft>
                <a:spcPts val="0"/>
              </a:spcAft>
              <a:buClr>
                <a:schemeClr val="dk1"/>
              </a:buClr>
              <a:buSzPts val="1100"/>
              <a:buFont typeface="Arial"/>
              <a:buNone/>
            </a:pPr>
            <a:r>
              <a:t/>
            </a:r>
            <a:endParaRPr sz="1600"/>
          </a:p>
          <a:p>
            <a:pPr indent="0" lvl="0" marL="0" rtl="0" algn="l">
              <a:spcBef>
                <a:spcPts val="400"/>
              </a:spcBef>
              <a:spcAft>
                <a:spcPts val="0"/>
              </a:spcAft>
              <a:buNone/>
            </a:pPr>
            <a:r>
              <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idx="1" type="subTitle"/>
          </p:nvPr>
        </p:nvSpPr>
        <p:spPr>
          <a:xfrm>
            <a:off x="175150" y="376175"/>
            <a:ext cx="2646900" cy="10689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rPr b="1" lang="en">
                <a:solidFill>
                  <a:srgbClr val="990000"/>
                </a:solidFill>
              </a:rPr>
              <a:t>Model</a:t>
            </a:r>
            <a:endParaRPr b="1">
              <a:solidFill>
                <a:srgbClr val="990000"/>
              </a:solidFill>
            </a:endParaRPr>
          </a:p>
          <a:p>
            <a:pPr indent="0" lvl="0" marL="0" rtl="0" algn="l">
              <a:spcBef>
                <a:spcPts val="400"/>
              </a:spcBef>
              <a:spcAft>
                <a:spcPts val="0"/>
              </a:spcAft>
              <a:buNone/>
            </a:pPr>
            <a:r>
              <a:rPr b="1" lang="en">
                <a:solidFill>
                  <a:srgbClr val="990000"/>
                </a:solidFill>
              </a:rPr>
              <a:t>Description </a:t>
            </a:r>
            <a:endParaRPr b="1">
              <a:solidFill>
                <a:srgbClr val="990000"/>
              </a:solidFill>
            </a:endParaRPr>
          </a:p>
        </p:txBody>
      </p:sp>
      <p:pic>
        <p:nvPicPr>
          <p:cNvPr id="153" name="Google Shape;153;p26"/>
          <p:cNvPicPr preferRelativeResize="0"/>
          <p:nvPr/>
        </p:nvPicPr>
        <p:blipFill>
          <a:blip r:embed="rId3">
            <a:alphaModFix/>
          </a:blip>
          <a:stretch>
            <a:fillRect/>
          </a:stretch>
        </p:blipFill>
        <p:spPr>
          <a:xfrm>
            <a:off x="3247600" y="443850"/>
            <a:ext cx="3796275" cy="396242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ctrTitle"/>
          </p:nvPr>
        </p:nvSpPr>
        <p:spPr>
          <a:xfrm>
            <a:off x="311700" y="1760850"/>
            <a:ext cx="8520600" cy="810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
              <a:t>Evaluation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idx="1" type="subTitle"/>
          </p:nvPr>
        </p:nvSpPr>
        <p:spPr>
          <a:xfrm>
            <a:off x="311700" y="368100"/>
            <a:ext cx="8520600" cy="40692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rPr b="1" lang="en" sz="3200">
                <a:solidFill>
                  <a:srgbClr val="990000"/>
                </a:solidFill>
              </a:rPr>
              <a:t>Confusion Matrix</a:t>
            </a:r>
            <a:endParaRPr b="1" sz="3200">
              <a:solidFill>
                <a:srgbClr val="990000"/>
              </a:solidFill>
            </a:endParaRPr>
          </a:p>
        </p:txBody>
      </p:sp>
      <p:pic>
        <p:nvPicPr>
          <p:cNvPr id="164" name="Google Shape;164;p28"/>
          <p:cNvPicPr preferRelativeResize="0"/>
          <p:nvPr/>
        </p:nvPicPr>
        <p:blipFill rotWithShape="1">
          <a:blip r:embed="rId3">
            <a:alphaModFix/>
          </a:blip>
          <a:srcRect b="0" l="0" r="41193" t="0"/>
          <a:stretch/>
        </p:blipFill>
        <p:spPr>
          <a:xfrm>
            <a:off x="386325" y="947825"/>
            <a:ext cx="3459926" cy="2909799"/>
          </a:xfrm>
          <a:prstGeom prst="rect">
            <a:avLst/>
          </a:prstGeom>
          <a:noFill/>
          <a:ln>
            <a:noFill/>
          </a:ln>
        </p:spPr>
      </p:pic>
      <p:pic>
        <p:nvPicPr>
          <p:cNvPr id="165" name="Google Shape;165;p28"/>
          <p:cNvPicPr preferRelativeResize="0"/>
          <p:nvPr/>
        </p:nvPicPr>
        <p:blipFill>
          <a:blip r:embed="rId4">
            <a:alphaModFix/>
          </a:blip>
          <a:stretch>
            <a:fillRect/>
          </a:stretch>
        </p:blipFill>
        <p:spPr>
          <a:xfrm>
            <a:off x="4274375" y="947825"/>
            <a:ext cx="2971775" cy="1373575"/>
          </a:xfrm>
          <a:prstGeom prst="rect">
            <a:avLst/>
          </a:prstGeom>
          <a:noFill/>
          <a:ln>
            <a:noFill/>
          </a:ln>
        </p:spPr>
      </p:pic>
      <p:pic>
        <p:nvPicPr>
          <p:cNvPr id="166" name="Google Shape;166;p28"/>
          <p:cNvPicPr preferRelativeResize="0"/>
          <p:nvPr/>
        </p:nvPicPr>
        <p:blipFill>
          <a:blip r:embed="rId5">
            <a:alphaModFix/>
          </a:blip>
          <a:stretch>
            <a:fillRect/>
          </a:stretch>
        </p:blipFill>
        <p:spPr>
          <a:xfrm>
            <a:off x="4274375" y="2420775"/>
            <a:ext cx="2971775" cy="1371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idx="1" type="subTitle"/>
          </p:nvPr>
        </p:nvSpPr>
        <p:spPr>
          <a:xfrm>
            <a:off x="311700" y="348200"/>
            <a:ext cx="8520600" cy="4108800"/>
          </a:xfrm>
          <a:prstGeom prst="rect">
            <a:avLst/>
          </a:prstGeom>
        </p:spPr>
        <p:txBody>
          <a:bodyPr anchorCtr="0" anchor="t" bIns="45700" lIns="91425" spcFirstLastPara="1" rIns="91425" wrap="square" tIns="45700">
            <a:noAutofit/>
          </a:bodyPr>
          <a:lstStyle/>
          <a:p>
            <a:pPr indent="0" lvl="0" marL="0" rtl="0" algn="ctr">
              <a:spcBef>
                <a:spcPts val="400"/>
              </a:spcBef>
              <a:spcAft>
                <a:spcPts val="0"/>
              </a:spcAft>
              <a:buNone/>
            </a:pPr>
            <a:r>
              <a:rPr lang="en"/>
              <a:t>Chatbot Insights!</a:t>
            </a:r>
            <a:endParaRPr/>
          </a:p>
        </p:txBody>
      </p:sp>
      <p:pic>
        <p:nvPicPr>
          <p:cNvPr id="172" name="Google Shape;172;p29"/>
          <p:cNvPicPr preferRelativeResize="0"/>
          <p:nvPr/>
        </p:nvPicPr>
        <p:blipFill>
          <a:blip r:embed="rId3">
            <a:alphaModFix/>
          </a:blip>
          <a:stretch>
            <a:fillRect/>
          </a:stretch>
        </p:blipFill>
        <p:spPr>
          <a:xfrm>
            <a:off x="691349" y="1402751"/>
            <a:ext cx="2011150" cy="2877725"/>
          </a:xfrm>
          <a:prstGeom prst="rect">
            <a:avLst/>
          </a:prstGeom>
          <a:noFill/>
          <a:ln>
            <a:noFill/>
          </a:ln>
        </p:spPr>
      </p:pic>
      <p:pic>
        <p:nvPicPr>
          <p:cNvPr id="173" name="Google Shape;173;p29"/>
          <p:cNvPicPr preferRelativeResize="0"/>
          <p:nvPr/>
        </p:nvPicPr>
        <p:blipFill>
          <a:blip r:embed="rId4">
            <a:alphaModFix/>
          </a:blip>
          <a:stretch>
            <a:fillRect/>
          </a:stretch>
        </p:blipFill>
        <p:spPr>
          <a:xfrm>
            <a:off x="3502350" y="1472400"/>
            <a:ext cx="1945000" cy="2738425"/>
          </a:xfrm>
          <a:prstGeom prst="rect">
            <a:avLst/>
          </a:prstGeom>
          <a:noFill/>
          <a:ln>
            <a:noFill/>
          </a:ln>
        </p:spPr>
      </p:pic>
      <p:pic>
        <p:nvPicPr>
          <p:cNvPr id="174" name="Google Shape;174;p29"/>
          <p:cNvPicPr preferRelativeResize="0"/>
          <p:nvPr/>
        </p:nvPicPr>
        <p:blipFill>
          <a:blip r:embed="rId5">
            <a:alphaModFix/>
          </a:blip>
          <a:stretch>
            <a:fillRect/>
          </a:stretch>
        </p:blipFill>
        <p:spPr>
          <a:xfrm>
            <a:off x="5928850" y="1343221"/>
            <a:ext cx="2132025" cy="286760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ctrTitle"/>
          </p:nvPr>
        </p:nvSpPr>
        <p:spPr>
          <a:xfrm>
            <a:off x="311700" y="1946125"/>
            <a:ext cx="8520600" cy="837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
              <a:t>Demo</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ctrTitle"/>
          </p:nvPr>
        </p:nvSpPr>
        <p:spPr>
          <a:xfrm>
            <a:off x="311700" y="411625"/>
            <a:ext cx="8520600" cy="702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 sz="4400"/>
              <a:t>References </a:t>
            </a:r>
            <a:endParaRPr sz="4400"/>
          </a:p>
        </p:txBody>
      </p:sp>
      <p:sp>
        <p:nvSpPr>
          <p:cNvPr id="185" name="Google Shape;185;p31"/>
          <p:cNvSpPr txBox="1"/>
          <p:nvPr>
            <p:ph idx="1" type="subTitle"/>
          </p:nvPr>
        </p:nvSpPr>
        <p:spPr>
          <a:xfrm>
            <a:off x="311700" y="1113625"/>
            <a:ext cx="8520600" cy="3329400"/>
          </a:xfrm>
          <a:prstGeom prst="rect">
            <a:avLst/>
          </a:prstGeom>
        </p:spPr>
        <p:txBody>
          <a:bodyPr anchorCtr="0" anchor="t" bIns="45700" lIns="91425" spcFirstLastPara="1" rIns="91425" wrap="square" tIns="45700">
            <a:noAutofit/>
          </a:bodyPr>
          <a:lstStyle/>
          <a:p>
            <a:pPr indent="-330200" lvl="0" marL="457200" rtl="0" algn="l">
              <a:spcBef>
                <a:spcPts val="400"/>
              </a:spcBef>
              <a:spcAft>
                <a:spcPts val="0"/>
              </a:spcAft>
              <a:buClr>
                <a:srgbClr val="000000"/>
              </a:buClr>
              <a:buSzPts val="1600"/>
              <a:buChar char="●"/>
            </a:pPr>
            <a:r>
              <a:rPr lang="en" sz="1600" u="sng">
                <a:solidFill>
                  <a:srgbClr val="000000"/>
                </a:solidFill>
                <a:hlinkClick r:id="rId3">
                  <a:extLst>
                    <a:ext uri="{A12FA001-AC4F-418D-AE19-62706E023703}">
                      <ahyp:hlinkClr val="tx"/>
                    </a:ext>
                  </a:extLst>
                </a:hlinkClick>
              </a:rPr>
              <a:t>https://www.spaceo.ca/ai-chatbot-development-using-rasa-reasons/</a:t>
            </a:r>
            <a:endParaRPr sz="1600">
              <a:solidFill>
                <a:srgbClr val="000000"/>
              </a:solidFill>
            </a:endParaRPr>
          </a:p>
          <a:p>
            <a:pPr indent="-330200" lvl="0" marL="457200" rtl="0" algn="l">
              <a:spcBef>
                <a:spcPts val="0"/>
              </a:spcBef>
              <a:spcAft>
                <a:spcPts val="0"/>
              </a:spcAft>
              <a:buClr>
                <a:srgbClr val="000000"/>
              </a:buClr>
              <a:buSzPts val="1600"/>
              <a:buChar char="●"/>
            </a:pPr>
            <a:r>
              <a:rPr lang="en" sz="1600" u="sng">
                <a:solidFill>
                  <a:srgbClr val="000000"/>
                </a:solidFill>
                <a:hlinkClick r:id="rId4">
                  <a:extLst>
                    <a:ext uri="{A12FA001-AC4F-418D-AE19-62706E023703}">
                      <ahyp:hlinkClr val="tx"/>
                    </a:ext>
                  </a:extLst>
                </a:hlinkClick>
              </a:rPr>
              <a:t>https://www.youtube.com/watch?v=Z9zTJS6cWiQ&amp;list=PLIRnO_sdVuEevLMSy7bE-Jaqyf1MK_wtr&amp;index=4</a:t>
            </a:r>
            <a:endParaRPr sz="1600">
              <a:solidFill>
                <a:srgbClr val="000000"/>
              </a:solidFill>
            </a:endParaRPr>
          </a:p>
          <a:p>
            <a:pPr indent="-330200" lvl="0" marL="457200" rtl="0" algn="l">
              <a:spcBef>
                <a:spcPts val="0"/>
              </a:spcBef>
              <a:spcAft>
                <a:spcPts val="0"/>
              </a:spcAft>
              <a:buClr>
                <a:srgbClr val="000000"/>
              </a:buClr>
              <a:buSzPts val="1600"/>
              <a:buChar char="●"/>
            </a:pPr>
            <a:r>
              <a:rPr lang="en" sz="1600" u="sng">
                <a:solidFill>
                  <a:srgbClr val="000000"/>
                </a:solidFill>
                <a:hlinkClick r:id="rId5">
                  <a:extLst>
                    <a:ext uri="{A12FA001-AC4F-418D-AE19-62706E023703}">
                      <ahyp:hlinkClr val="tx"/>
                    </a:ext>
                  </a:extLst>
                </a:hlinkClick>
              </a:rPr>
              <a:t>https://www.slideshare.net/TarangRai1/chatbots-in-insurance-your-friendly-virtual-agents?qid=c840c65a-5cf2-4f5f-8409-f217f0f3b249&amp;v=&amp;b=&amp;from_search=14</a:t>
            </a:r>
            <a:endParaRPr sz="1600">
              <a:solidFill>
                <a:srgbClr val="000000"/>
              </a:solidFill>
            </a:endParaRPr>
          </a:p>
          <a:p>
            <a:pPr indent="-330200" lvl="0" marL="457200" rtl="0" algn="l">
              <a:spcBef>
                <a:spcPts val="0"/>
              </a:spcBef>
              <a:spcAft>
                <a:spcPts val="0"/>
              </a:spcAft>
              <a:buClr>
                <a:srgbClr val="000000"/>
              </a:buClr>
              <a:buSzPts val="1600"/>
              <a:buChar char="●"/>
            </a:pPr>
            <a:r>
              <a:rPr lang="en" sz="1600" u="sng">
                <a:solidFill>
                  <a:srgbClr val="000000"/>
                </a:solidFill>
                <a:hlinkClick r:id="rId6">
                  <a:extLst>
                    <a:ext uri="{A12FA001-AC4F-418D-AE19-62706E023703}">
                      <ahyp:hlinkClr val="tx"/>
                    </a:ext>
                  </a:extLst>
                </a:hlinkClick>
              </a:rPr>
              <a:t>https://www.slideshare.net/insureedge/employ-the-insurance-chatbot-for-effective-changes-in-the-insurance-sector?qid=c840c65a-5cf2-4f5f-8409-f217f0f3b249&amp;v=&amp;b=&amp;from_search=8</a:t>
            </a:r>
            <a:endParaRPr sz="1600">
              <a:solidFill>
                <a:srgbClr val="000000"/>
              </a:solidFill>
            </a:endParaRPr>
          </a:p>
          <a:p>
            <a:pPr indent="-330200" lvl="0" marL="457200" rtl="0" algn="l">
              <a:spcBef>
                <a:spcPts val="0"/>
              </a:spcBef>
              <a:spcAft>
                <a:spcPts val="0"/>
              </a:spcAft>
              <a:buClr>
                <a:srgbClr val="000000"/>
              </a:buClr>
              <a:buSzPts val="1600"/>
              <a:buChar char="●"/>
            </a:pPr>
            <a:r>
              <a:rPr lang="en" sz="1600" u="sng">
                <a:solidFill>
                  <a:srgbClr val="000000"/>
                </a:solidFill>
                <a:hlinkClick r:id="rId7">
                  <a:extLst>
                    <a:ext uri="{A12FA001-AC4F-418D-AE19-62706E023703}">
                      <ahyp:hlinkClr val="tx"/>
                    </a:ext>
                  </a:extLst>
                </a:hlinkClick>
              </a:rPr>
              <a:t>https://marutitech.com/insurance-chatbots/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sp>
        <p:nvSpPr>
          <p:cNvPr id="38" name="Google Shape;38;p6"/>
          <p:cNvSpPr txBox="1"/>
          <p:nvPr>
            <p:ph type="ctrTitle"/>
          </p:nvPr>
        </p:nvSpPr>
        <p:spPr>
          <a:xfrm>
            <a:off x="311700" y="376050"/>
            <a:ext cx="8520600" cy="703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sz="3200"/>
              <a:t>Chatbot Introduction</a:t>
            </a:r>
            <a:endParaRPr sz="3200"/>
          </a:p>
        </p:txBody>
      </p:sp>
      <p:sp>
        <p:nvSpPr>
          <p:cNvPr id="39" name="Google Shape;39;p6"/>
          <p:cNvSpPr txBox="1"/>
          <p:nvPr>
            <p:ph idx="1" type="subTitle"/>
          </p:nvPr>
        </p:nvSpPr>
        <p:spPr>
          <a:xfrm>
            <a:off x="311700" y="1198325"/>
            <a:ext cx="6603000" cy="3429000"/>
          </a:xfrm>
          <a:prstGeom prst="rect">
            <a:avLst/>
          </a:prstGeom>
        </p:spPr>
        <p:txBody>
          <a:bodyPr anchorCtr="0" anchor="t" bIns="45700" lIns="91425" spcFirstLastPara="1" rIns="91425" wrap="square" tIns="45700">
            <a:noAutofit/>
          </a:bodyPr>
          <a:lstStyle/>
          <a:p>
            <a:pPr indent="-349250" lvl="0" marL="457200" rtl="0" algn="just">
              <a:spcBef>
                <a:spcPts val="400"/>
              </a:spcBef>
              <a:spcAft>
                <a:spcPts val="0"/>
              </a:spcAft>
              <a:buSzPts val="1900"/>
              <a:buChar char="●"/>
            </a:pPr>
            <a:r>
              <a:rPr lang="en" sz="1900"/>
              <a:t>The aim of a chatbot is to make communicating between humans and machines as simple as possible by using predefined steps.</a:t>
            </a:r>
            <a:endParaRPr sz="1900"/>
          </a:p>
          <a:p>
            <a:pPr indent="0" lvl="0" marL="0" rtl="0" algn="just">
              <a:spcBef>
                <a:spcPts val="400"/>
              </a:spcBef>
              <a:spcAft>
                <a:spcPts val="0"/>
              </a:spcAft>
              <a:buNone/>
            </a:pPr>
            <a:r>
              <a:t/>
            </a:r>
            <a:endParaRPr sz="1900"/>
          </a:p>
          <a:p>
            <a:pPr indent="0" lvl="0" marL="0" rtl="0" algn="just">
              <a:spcBef>
                <a:spcPts val="400"/>
              </a:spcBef>
              <a:spcAft>
                <a:spcPts val="0"/>
              </a:spcAft>
              <a:buNone/>
            </a:pPr>
            <a:r>
              <a:t/>
            </a:r>
            <a:endParaRPr sz="1900"/>
          </a:p>
          <a:p>
            <a:pPr indent="-349250" lvl="0" marL="457200" rtl="0" algn="just">
              <a:spcBef>
                <a:spcPts val="400"/>
              </a:spcBef>
              <a:spcAft>
                <a:spcPts val="0"/>
              </a:spcAft>
              <a:buSzPts val="1900"/>
              <a:buChar char="●"/>
            </a:pPr>
            <a:r>
              <a:rPr lang="en" sz="1900"/>
              <a:t>Virtual assistants, also known as chatbots, are the most common technology on the market right now, and we can find them on almost any website and mobile device.</a:t>
            </a:r>
            <a:endParaRPr sz="1900"/>
          </a:p>
        </p:txBody>
      </p:sp>
      <p:pic>
        <p:nvPicPr>
          <p:cNvPr id="40" name="Google Shape;40;p6"/>
          <p:cNvPicPr preferRelativeResize="0"/>
          <p:nvPr/>
        </p:nvPicPr>
        <p:blipFill>
          <a:blip r:embed="rId3">
            <a:alphaModFix/>
          </a:blip>
          <a:stretch>
            <a:fillRect/>
          </a:stretch>
        </p:blipFill>
        <p:spPr>
          <a:xfrm>
            <a:off x="7023800" y="1198325"/>
            <a:ext cx="2046000" cy="37201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7"/>
          <p:cNvSpPr txBox="1"/>
          <p:nvPr>
            <p:ph type="ctrTitle"/>
          </p:nvPr>
        </p:nvSpPr>
        <p:spPr>
          <a:xfrm>
            <a:off x="311700" y="423125"/>
            <a:ext cx="8520600" cy="668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sz="3200"/>
              <a:t>Importance of Chatbot</a:t>
            </a:r>
            <a:endParaRPr sz="3200"/>
          </a:p>
        </p:txBody>
      </p:sp>
      <p:sp>
        <p:nvSpPr>
          <p:cNvPr id="46" name="Google Shape;46;p7"/>
          <p:cNvSpPr txBox="1"/>
          <p:nvPr>
            <p:ph idx="1" type="subTitle"/>
          </p:nvPr>
        </p:nvSpPr>
        <p:spPr>
          <a:xfrm>
            <a:off x="311700" y="1091825"/>
            <a:ext cx="8520600" cy="3794400"/>
          </a:xfrm>
          <a:prstGeom prst="rect">
            <a:avLst/>
          </a:prstGeom>
        </p:spPr>
        <p:txBody>
          <a:bodyPr anchorCtr="0" anchor="t" bIns="45700" lIns="91425" spcFirstLastPara="1" rIns="91425" wrap="square" tIns="45700">
            <a:noAutofit/>
          </a:bodyPr>
          <a:lstStyle/>
          <a:p>
            <a:pPr indent="-349250" lvl="0" marL="457200" rtl="0" algn="just">
              <a:spcBef>
                <a:spcPts val="400"/>
              </a:spcBef>
              <a:spcAft>
                <a:spcPts val="0"/>
              </a:spcAft>
              <a:buSzPts val="1900"/>
              <a:buChar char="●"/>
            </a:pPr>
            <a:r>
              <a:rPr lang="en" sz="1900"/>
              <a:t>Chatbots are valuable because they have a new means of interacting with end users and improve both the user interface and response time</a:t>
            </a:r>
            <a:endParaRPr sz="1900"/>
          </a:p>
          <a:p>
            <a:pPr indent="-349250" lvl="0" marL="457200" rtl="0" algn="just">
              <a:spcBef>
                <a:spcPts val="0"/>
              </a:spcBef>
              <a:spcAft>
                <a:spcPts val="0"/>
              </a:spcAft>
              <a:buSzPts val="1900"/>
              <a:buChar char="●"/>
            </a:pPr>
            <a:r>
              <a:rPr lang="en" sz="1900"/>
              <a:t>85% of customer interactions will be managed without a human by 2021 - as per studies</a:t>
            </a:r>
            <a:endParaRPr sz="1900"/>
          </a:p>
          <a:p>
            <a:pPr indent="-349250" lvl="0" marL="457200" rtl="0" algn="just">
              <a:spcBef>
                <a:spcPts val="0"/>
              </a:spcBef>
              <a:spcAft>
                <a:spcPts val="0"/>
              </a:spcAft>
              <a:buSzPts val="1900"/>
              <a:buChar char="●"/>
            </a:pPr>
            <a:r>
              <a:rPr lang="en" sz="1900"/>
              <a:t>10k+ developers are building chatbots in Facebook Messenger - Facebook</a:t>
            </a:r>
            <a:endParaRPr sz="1900"/>
          </a:p>
          <a:p>
            <a:pPr indent="-349250" lvl="0" marL="457200" rtl="0" algn="just">
              <a:spcBef>
                <a:spcPts val="0"/>
              </a:spcBef>
              <a:spcAft>
                <a:spcPts val="0"/>
              </a:spcAft>
              <a:buSzPts val="1900"/>
              <a:buChar char="●"/>
            </a:pPr>
            <a:r>
              <a:rPr lang="en" sz="1900"/>
              <a:t>Chatbots can help boost the always accessible customer service operation</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8"/>
          <p:cNvSpPr txBox="1"/>
          <p:nvPr>
            <p:ph type="ctrTitle"/>
          </p:nvPr>
        </p:nvSpPr>
        <p:spPr>
          <a:xfrm>
            <a:off x="311700" y="473100"/>
            <a:ext cx="8520600" cy="679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sz="3200"/>
              <a:t>Type of Chatbots</a:t>
            </a:r>
            <a:endParaRPr sz="3200"/>
          </a:p>
        </p:txBody>
      </p:sp>
      <p:sp>
        <p:nvSpPr>
          <p:cNvPr id="52" name="Google Shape;52;p8"/>
          <p:cNvSpPr txBox="1"/>
          <p:nvPr>
            <p:ph idx="1" type="subTitle"/>
          </p:nvPr>
        </p:nvSpPr>
        <p:spPr>
          <a:xfrm>
            <a:off x="311700" y="1298000"/>
            <a:ext cx="8520600" cy="3489600"/>
          </a:xfrm>
          <a:prstGeom prst="rect">
            <a:avLst/>
          </a:prstGeom>
        </p:spPr>
        <p:txBody>
          <a:bodyPr anchorCtr="0" anchor="t" bIns="45700" lIns="91425" spcFirstLastPara="1" rIns="91425" wrap="square" tIns="45700">
            <a:noAutofit/>
          </a:bodyPr>
          <a:lstStyle/>
          <a:p>
            <a:pPr indent="-342900" lvl="0" marL="457200" rtl="0" algn="l">
              <a:spcBef>
                <a:spcPts val="400"/>
              </a:spcBef>
              <a:spcAft>
                <a:spcPts val="0"/>
              </a:spcAft>
              <a:buSzPts val="1800"/>
              <a:buAutoNum type="arabicPeriod"/>
            </a:pPr>
            <a:r>
              <a:rPr b="1" lang="en" sz="1800"/>
              <a:t>Keyword Recognition-based Chatbots :</a:t>
            </a:r>
            <a:r>
              <a:rPr lang="en" sz="1800"/>
              <a:t> </a:t>
            </a:r>
            <a:r>
              <a:rPr lang="en" sz="1800"/>
              <a:t>These chatbots use customised keywords and AI to figure out how to react to the user in the most suitable way</a:t>
            </a:r>
            <a:endParaRPr sz="1800"/>
          </a:p>
          <a:p>
            <a:pPr indent="0" lvl="0" marL="457200" rtl="0" algn="l">
              <a:spcBef>
                <a:spcPts val="400"/>
              </a:spcBef>
              <a:spcAft>
                <a:spcPts val="0"/>
              </a:spcAft>
              <a:buNone/>
            </a:pPr>
            <a:r>
              <a:t/>
            </a:r>
            <a:endParaRPr sz="1800"/>
          </a:p>
          <a:p>
            <a:pPr indent="-342900" lvl="0" marL="457200" rtl="0" algn="l">
              <a:spcBef>
                <a:spcPts val="400"/>
              </a:spcBef>
              <a:spcAft>
                <a:spcPts val="0"/>
              </a:spcAft>
              <a:buSzPts val="1800"/>
              <a:buAutoNum type="arabicPeriod"/>
            </a:pPr>
            <a:r>
              <a:rPr b="1" lang="en" sz="1800"/>
              <a:t>Contextual Chatbots : </a:t>
            </a:r>
            <a:r>
              <a:rPr lang="en" sz="1800"/>
              <a:t>This chatbots use machine learning and artificial intelligence to recall interactions with real users in order to learn and evolve over time</a:t>
            </a:r>
            <a:r>
              <a:rPr lang="en" sz="1800"/>
              <a:t> like Siri</a:t>
            </a:r>
            <a:endParaRPr sz="1800"/>
          </a:p>
          <a:p>
            <a:pPr indent="0" lvl="0" marL="457200" rtl="0" algn="l">
              <a:spcBef>
                <a:spcPts val="400"/>
              </a:spcBef>
              <a:spcAft>
                <a:spcPts val="0"/>
              </a:spcAft>
              <a:buNone/>
            </a:pPr>
            <a:r>
              <a:t/>
            </a:r>
            <a:endParaRPr sz="1800"/>
          </a:p>
          <a:p>
            <a:pPr indent="-342900" lvl="0" marL="457200" rtl="0" algn="l">
              <a:spcBef>
                <a:spcPts val="400"/>
              </a:spcBef>
              <a:spcAft>
                <a:spcPts val="0"/>
              </a:spcAft>
              <a:buSzPts val="1800"/>
              <a:buAutoNum type="arabicPeriod"/>
            </a:pPr>
            <a:r>
              <a:rPr b="1" lang="en" sz="1800"/>
              <a:t>Menu/Button - Based Chatbots :</a:t>
            </a:r>
            <a:r>
              <a:rPr lang="en" sz="1800"/>
              <a:t> </a:t>
            </a:r>
            <a:r>
              <a:rPr lang="en" sz="1800"/>
              <a:t>This Chatbots are essentially glorified decision tree hierarchies that are shown to the user as buttons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9"/>
          <p:cNvSpPr txBox="1"/>
          <p:nvPr>
            <p:ph type="ctrTitle"/>
          </p:nvPr>
        </p:nvSpPr>
        <p:spPr>
          <a:xfrm>
            <a:off x="634950" y="1831650"/>
            <a:ext cx="8043900" cy="7401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 sz="4400"/>
              <a:t>Business Understanding </a:t>
            </a:r>
            <a:endParaRPr sz="4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0"/>
          <p:cNvSpPr txBox="1"/>
          <p:nvPr>
            <p:ph type="ctrTitle"/>
          </p:nvPr>
        </p:nvSpPr>
        <p:spPr>
          <a:xfrm>
            <a:off x="311700" y="117350"/>
            <a:ext cx="8520600" cy="865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sz="3200"/>
              <a:t>Why Insurance Chatbot?</a:t>
            </a:r>
            <a:endParaRPr sz="3200"/>
          </a:p>
        </p:txBody>
      </p:sp>
      <p:sp>
        <p:nvSpPr>
          <p:cNvPr id="63" name="Google Shape;63;p10"/>
          <p:cNvSpPr txBox="1"/>
          <p:nvPr>
            <p:ph idx="1" type="subTitle"/>
          </p:nvPr>
        </p:nvSpPr>
        <p:spPr>
          <a:xfrm>
            <a:off x="311700" y="1259125"/>
            <a:ext cx="8520600" cy="3144300"/>
          </a:xfrm>
          <a:prstGeom prst="rect">
            <a:avLst/>
          </a:prstGeom>
        </p:spPr>
        <p:txBody>
          <a:bodyPr anchorCtr="0" anchor="t" bIns="45700" lIns="91425" spcFirstLastPara="1" rIns="91425" wrap="square" tIns="45700">
            <a:noAutofit/>
          </a:bodyPr>
          <a:lstStyle/>
          <a:p>
            <a:pPr indent="-349250" lvl="0" marL="457200" rtl="0" algn="just">
              <a:spcBef>
                <a:spcPts val="400"/>
              </a:spcBef>
              <a:spcAft>
                <a:spcPts val="0"/>
              </a:spcAft>
              <a:buSzPts val="1900"/>
              <a:buChar char="●"/>
            </a:pPr>
            <a:r>
              <a:rPr lang="en" sz="1900"/>
              <a:t>Millennials make a big piece of the potential-customer-pie</a:t>
            </a:r>
            <a:endParaRPr sz="1900"/>
          </a:p>
          <a:p>
            <a:pPr indent="0" lvl="0" marL="457200" rtl="0" algn="just">
              <a:spcBef>
                <a:spcPts val="400"/>
              </a:spcBef>
              <a:spcAft>
                <a:spcPts val="0"/>
              </a:spcAft>
              <a:buNone/>
            </a:pPr>
            <a:r>
              <a:t/>
            </a:r>
            <a:endParaRPr sz="1900"/>
          </a:p>
          <a:p>
            <a:pPr indent="-349250" lvl="0" marL="457200" rtl="0" algn="just">
              <a:spcBef>
                <a:spcPts val="400"/>
              </a:spcBef>
              <a:spcAft>
                <a:spcPts val="0"/>
              </a:spcAft>
              <a:buSzPts val="1900"/>
              <a:buChar char="●"/>
            </a:pPr>
            <a:r>
              <a:rPr lang="en" sz="1900"/>
              <a:t>Insurance companies involves repetitive, time-consuming, and </a:t>
            </a:r>
            <a:r>
              <a:rPr lang="en" sz="1900"/>
              <a:t>lengthy</a:t>
            </a:r>
            <a:r>
              <a:rPr lang="en" sz="1900"/>
              <a:t> questionnaires</a:t>
            </a:r>
            <a:endParaRPr sz="1900"/>
          </a:p>
          <a:p>
            <a:pPr indent="0" lvl="0" marL="457200" rtl="0" algn="just">
              <a:spcBef>
                <a:spcPts val="400"/>
              </a:spcBef>
              <a:spcAft>
                <a:spcPts val="0"/>
              </a:spcAft>
              <a:buNone/>
            </a:pPr>
            <a:r>
              <a:t/>
            </a:r>
            <a:endParaRPr sz="1900"/>
          </a:p>
          <a:p>
            <a:pPr indent="-349250" lvl="0" marL="457200" rtl="0" algn="just">
              <a:spcBef>
                <a:spcPts val="400"/>
              </a:spcBef>
              <a:spcAft>
                <a:spcPts val="0"/>
              </a:spcAft>
              <a:buSzPts val="1900"/>
              <a:buChar char="●"/>
            </a:pPr>
            <a:r>
              <a:rPr lang="en" sz="1900"/>
              <a:t>Customers want insurance providers to communicate with them on a regular basis</a:t>
            </a:r>
            <a:endParaRPr sz="1900"/>
          </a:p>
          <a:p>
            <a:pPr indent="0" lvl="0" marL="457200" rtl="0" algn="just">
              <a:spcBef>
                <a:spcPts val="400"/>
              </a:spcBef>
              <a:spcAft>
                <a:spcPts val="0"/>
              </a:spcAft>
              <a:buNone/>
            </a:pPr>
            <a:r>
              <a:t/>
            </a:r>
            <a:endParaRPr sz="1900"/>
          </a:p>
          <a:p>
            <a:pPr indent="-349250" lvl="0" marL="457200" rtl="0" algn="just">
              <a:spcBef>
                <a:spcPts val="400"/>
              </a:spcBef>
              <a:spcAft>
                <a:spcPts val="0"/>
              </a:spcAft>
              <a:buSzPts val="1900"/>
              <a:buChar char="●"/>
            </a:pPr>
            <a:r>
              <a:rPr lang="en" sz="1900"/>
              <a:t>Customers find the fine print of insurance lengthy, arcane and almost intimidating</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1"/>
          <p:cNvSpPr txBox="1"/>
          <p:nvPr>
            <p:ph type="ctrTitle"/>
          </p:nvPr>
        </p:nvSpPr>
        <p:spPr>
          <a:xfrm>
            <a:off x="311700" y="388200"/>
            <a:ext cx="8520600" cy="792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sz="3200"/>
              <a:t>Insurance Chatbot Benefit</a:t>
            </a:r>
            <a:r>
              <a:rPr lang="en" sz="3200"/>
              <a:t>s</a:t>
            </a:r>
            <a:endParaRPr sz="3200"/>
          </a:p>
        </p:txBody>
      </p:sp>
      <p:sp>
        <p:nvSpPr>
          <p:cNvPr id="69" name="Google Shape;69;p11"/>
          <p:cNvSpPr txBox="1"/>
          <p:nvPr>
            <p:ph idx="1" type="subTitle"/>
          </p:nvPr>
        </p:nvSpPr>
        <p:spPr>
          <a:xfrm>
            <a:off x="311700" y="1310125"/>
            <a:ext cx="8520600" cy="3093300"/>
          </a:xfrm>
          <a:prstGeom prst="rect">
            <a:avLst/>
          </a:prstGeom>
        </p:spPr>
        <p:txBody>
          <a:bodyPr anchorCtr="0" anchor="t" bIns="45700" lIns="91425" spcFirstLastPara="1" rIns="91425" wrap="square" tIns="45700">
            <a:noAutofit/>
          </a:bodyPr>
          <a:lstStyle/>
          <a:p>
            <a:pPr indent="-349250" lvl="0" marL="457200" rtl="0" algn="l">
              <a:spcBef>
                <a:spcPts val="400"/>
              </a:spcBef>
              <a:spcAft>
                <a:spcPts val="0"/>
              </a:spcAft>
              <a:buSzPts val="1900"/>
              <a:buChar char="●"/>
            </a:pPr>
            <a:r>
              <a:rPr lang="en" sz="1900"/>
              <a:t>24/7 customer support </a:t>
            </a:r>
            <a:endParaRPr sz="1900"/>
          </a:p>
          <a:p>
            <a:pPr indent="0" lvl="0" marL="457200" rtl="0" algn="l">
              <a:spcBef>
                <a:spcPts val="400"/>
              </a:spcBef>
              <a:spcAft>
                <a:spcPts val="0"/>
              </a:spcAft>
              <a:buNone/>
            </a:pPr>
            <a:r>
              <a:t/>
            </a:r>
            <a:endParaRPr sz="1900"/>
          </a:p>
          <a:p>
            <a:pPr indent="-349250" lvl="0" marL="457200" rtl="0" algn="l">
              <a:spcBef>
                <a:spcPts val="400"/>
              </a:spcBef>
              <a:spcAft>
                <a:spcPts val="0"/>
              </a:spcAft>
              <a:buSzPts val="1900"/>
              <a:buChar char="●"/>
            </a:pPr>
            <a:r>
              <a:rPr lang="en" sz="1900"/>
              <a:t>More efficiency in utilizing time</a:t>
            </a:r>
            <a:endParaRPr sz="1900"/>
          </a:p>
          <a:p>
            <a:pPr indent="0" lvl="0" marL="457200" rtl="0" algn="l">
              <a:spcBef>
                <a:spcPts val="400"/>
              </a:spcBef>
              <a:spcAft>
                <a:spcPts val="0"/>
              </a:spcAft>
              <a:buNone/>
            </a:pPr>
            <a:r>
              <a:t/>
            </a:r>
            <a:endParaRPr sz="1900"/>
          </a:p>
          <a:p>
            <a:pPr indent="-349250" lvl="0" marL="457200" rtl="0" algn="l">
              <a:spcBef>
                <a:spcPts val="400"/>
              </a:spcBef>
              <a:spcAft>
                <a:spcPts val="0"/>
              </a:spcAft>
              <a:buSzPts val="1900"/>
              <a:buChar char="●"/>
            </a:pPr>
            <a:r>
              <a:rPr lang="en" sz="1900"/>
              <a:t>Easy deployment and ICP overview </a:t>
            </a:r>
            <a:endParaRPr sz="1900"/>
          </a:p>
          <a:p>
            <a:pPr indent="0" lvl="0" marL="457200" rtl="0" algn="l">
              <a:spcBef>
                <a:spcPts val="400"/>
              </a:spcBef>
              <a:spcAft>
                <a:spcPts val="0"/>
              </a:spcAft>
              <a:buNone/>
            </a:pPr>
            <a:r>
              <a:t/>
            </a:r>
            <a:endParaRPr sz="1900"/>
          </a:p>
          <a:p>
            <a:pPr indent="-349250" lvl="0" marL="457200" rtl="0" algn="l">
              <a:spcBef>
                <a:spcPts val="400"/>
              </a:spcBef>
              <a:spcAft>
                <a:spcPts val="0"/>
              </a:spcAft>
              <a:buSzPts val="1900"/>
              <a:buChar char="●"/>
            </a:pPr>
            <a:r>
              <a:rPr lang="en" sz="1900"/>
              <a:t>End to end Integrations</a:t>
            </a:r>
            <a:endParaRPr sz="1900"/>
          </a:p>
          <a:p>
            <a:pPr indent="0" lvl="0" marL="457200" rtl="0" algn="l">
              <a:spcBef>
                <a:spcPts val="400"/>
              </a:spcBef>
              <a:spcAft>
                <a:spcPts val="0"/>
              </a:spcAft>
              <a:buNone/>
            </a:pPr>
            <a:r>
              <a:t/>
            </a:r>
            <a:endParaRPr sz="1900"/>
          </a:p>
          <a:p>
            <a:pPr indent="-349250" lvl="0" marL="457200" rtl="0" algn="l">
              <a:spcBef>
                <a:spcPts val="400"/>
              </a:spcBef>
              <a:spcAft>
                <a:spcPts val="0"/>
              </a:spcAft>
              <a:buSzPts val="1900"/>
              <a:buChar char="●"/>
            </a:pPr>
            <a:r>
              <a:rPr lang="en" sz="1900"/>
              <a:t>Analysis and key </a:t>
            </a:r>
            <a:r>
              <a:rPr lang="en" sz="1900"/>
              <a:t>insights</a:t>
            </a:r>
            <a:r>
              <a:rPr lang="en" sz="1900"/>
              <a:t> </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2"/>
          <p:cNvSpPr txBox="1"/>
          <p:nvPr>
            <p:ph type="ctrTitle"/>
          </p:nvPr>
        </p:nvSpPr>
        <p:spPr>
          <a:xfrm>
            <a:off x="311700" y="367400"/>
            <a:ext cx="8520600" cy="723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sz="3200"/>
              <a:t>What is RASA?</a:t>
            </a:r>
            <a:endParaRPr sz="3200"/>
          </a:p>
        </p:txBody>
      </p:sp>
      <p:sp>
        <p:nvSpPr>
          <p:cNvPr id="75" name="Google Shape;75;p12"/>
          <p:cNvSpPr txBox="1"/>
          <p:nvPr>
            <p:ph idx="1" type="subTitle"/>
          </p:nvPr>
        </p:nvSpPr>
        <p:spPr>
          <a:xfrm>
            <a:off x="311700" y="1090700"/>
            <a:ext cx="8520600" cy="3249000"/>
          </a:xfrm>
          <a:prstGeom prst="rect">
            <a:avLst/>
          </a:prstGeom>
        </p:spPr>
        <p:txBody>
          <a:bodyPr anchorCtr="0" anchor="t" bIns="45700" lIns="91425" spcFirstLastPara="1" rIns="91425" wrap="square" tIns="45700">
            <a:noAutofit/>
          </a:bodyPr>
          <a:lstStyle/>
          <a:p>
            <a:pPr indent="-342900" lvl="0" marL="457200" rtl="0" algn="just">
              <a:spcBef>
                <a:spcPts val="400"/>
              </a:spcBef>
              <a:spcAft>
                <a:spcPts val="0"/>
              </a:spcAft>
              <a:buSzPts val="1800"/>
              <a:buChar char="●"/>
            </a:pPr>
            <a:r>
              <a:rPr lang="en" sz="1800"/>
              <a:t>RASA is a chatbot solution and a conversational AI framework</a:t>
            </a:r>
            <a:endParaRPr sz="1800"/>
          </a:p>
          <a:p>
            <a:pPr indent="0" lvl="0" marL="457200" rtl="0" algn="just">
              <a:spcBef>
                <a:spcPts val="400"/>
              </a:spcBef>
              <a:spcAft>
                <a:spcPts val="0"/>
              </a:spcAft>
              <a:buNone/>
            </a:pPr>
            <a:r>
              <a:t/>
            </a:r>
            <a:endParaRPr sz="1800"/>
          </a:p>
          <a:p>
            <a:pPr indent="-342900" lvl="0" marL="457200" rtl="0" algn="just">
              <a:spcBef>
                <a:spcPts val="400"/>
              </a:spcBef>
              <a:spcAft>
                <a:spcPts val="0"/>
              </a:spcAft>
              <a:buSzPts val="1800"/>
              <a:buChar char="●"/>
            </a:pPr>
            <a:r>
              <a:rPr lang="en" sz="1800"/>
              <a:t>Open-source, ML framework for automated text and voice based conversation </a:t>
            </a:r>
            <a:endParaRPr sz="1800"/>
          </a:p>
          <a:p>
            <a:pPr indent="0" lvl="0" marL="457200" rtl="0" algn="just">
              <a:spcBef>
                <a:spcPts val="400"/>
              </a:spcBef>
              <a:spcAft>
                <a:spcPts val="0"/>
              </a:spcAft>
              <a:buNone/>
            </a:pPr>
            <a:r>
              <a:t/>
            </a:r>
            <a:endParaRPr sz="1800"/>
          </a:p>
          <a:p>
            <a:pPr indent="-342900" lvl="0" marL="457200" rtl="0" algn="just">
              <a:spcBef>
                <a:spcPts val="400"/>
              </a:spcBef>
              <a:spcAft>
                <a:spcPts val="0"/>
              </a:spcAft>
              <a:buSzPts val="1800"/>
              <a:buChar char="●"/>
            </a:pPr>
            <a:r>
              <a:rPr lang="en" sz="1800"/>
              <a:t>Transparent, which means we know exactly what is happening under the hood and can customize things as much as we want</a:t>
            </a:r>
            <a:endParaRPr sz="1800"/>
          </a:p>
          <a:p>
            <a:pPr indent="0" lvl="0" marL="457200" rtl="0" algn="just">
              <a:spcBef>
                <a:spcPts val="400"/>
              </a:spcBef>
              <a:spcAft>
                <a:spcPts val="0"/>
              </a:spcAft>
              <a:buNone/>
            </a:pPr>
            <a:r>
              <a:t/>
            </a:r>
            <a:endParaRPr sz="1800"/>
          </a:p>
          <a:p>
            <a:pPr indent="-342900" lvl="0" marL="457200" rtl="0" algn="just">
              <a:spcBef>
                <a:spcPts val="400"/>
              </a:spcBef>
              <a:spcAft>
                <a:spcPts val="0"/>
              </a:spcAft>
              <a:buSzPts val="1800"/>
              <a:buChar char="●"/>
            </a:pPr>
            <a:r>
              <a:rPr lang="en" sz="1800"/>
              <a:t>It is one of the most effective and time efficient tools to build complex chatbots in minutes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uOttawa-powerpoint-template">
  <a:themeElements>
    <a:clrScheme name="Garne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