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9" r:id="rId5"/>
    <p:sldId id="268" r:id="rId6"/>
    <p:sldId id="272" r:id="rId7"/>
    <p:sldId id="275" r:id="rId8"/>
    <p:sldId id="276" r:id="rId9"/>
    <p:sldId id="265" r:id="rId10"/>
    <p:sldId id="266" r:id="rId11"/>
    <p:sldId id="264" r:id="rId12"/>
    <p:sldId id="274" r:id="rId13"/>
    <p:sldId id="270" r:id="rId14"/>
    <p:sldId id="271" r:id="rId15"/>
    <p:sldId id="267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FF8C00"/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CED1"/>
                </a:solidFill>
                <a:latin typeface="The Bold Font" pitchFamily="2" charset="0"/>
              </a:rPr>
              <a:t>OLIVER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OLIVER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9-4DAF-B441-DFC93C5058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9-4DAF-B441-DFC93C5058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9-4DAF-B441-DFC93C5058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9-4DAF-B441-DFC93C5058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9-4DAF-B441-DFC93C5058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9-4DAF-B441-DFC93C5058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9-4DAF-B441-DFC93C5058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9-4DAF-B441-DFC93C505800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432A-92A2-7DCCC579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FF8C00"/>
                </a:solidFill>
                <a:latin typeface="The Bold Font" pitchFamily="2" charset="0"/>
              </a:rPr>
              <a:t>JOHN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JOHN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B-41F5-8C74-3CC8F26A3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B-41F5-8C74-3CC8F26A3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B-41F5-8C74-3CC8F26A3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B-41F5-8C74-3CC8F26A3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CC-473F-8129-152511BD8A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CC-473F-8129-152511BD8A9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CC-473F-8129-152511BD8A9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ACC-473F-8129-152511BD8A9C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B-41F5-8C74-3CC8F26A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>
                <a:solidFill>
                  <a:srgbClr val="FF0000"/>
                </a:solidFill>
                <a:latin typeface="The Bold Font" pitchFamily="2" charset="0"/>
              </a:rPr>
              <a:t>harman</a:t>
            </a:r>
            <a:endParaRPr lang="en-US" sz="2600" dirty="0">
              <a:solidFill>
                <a:srgbClr val="FF0000"/>
              </a:solidFill>
              <a:latin typeface="The Bold Fon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HARMAN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2-455D-B225-65488F97A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2-455D-B225-65488F97A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2-455D-B225-65488F97A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2-455D-B225-65488F97A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8B-47E8-A781-98AA95F0FF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8B-47E8-A781-98AA95F0FF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8B-47E8-A781-98AA95F0FF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8B-47E8-A781-98AA95F0FF15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2-455D-B225-65488F97A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B050"/>
                </a:solidFill>
                <a:latin typeface="The Bold Font" pitchFamily="2" charset="0"/>
              </a:rPr>
              <a:t>henry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HENRY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5-4D7F-8433-BF9C4C1346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5-4D7F-8433-BF9C4C134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E5-4D7F-8433-BF9C4C1346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E5-4D7F-8433-BF9C4C1346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E4-4F20-94E9-40E68CE720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E4-4F20-94E9-40E68CE720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AE4-4F20-94E9-40E68CE720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AE4-4F20-94E9-40E68CE72027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5-4D7F-8433-BF9C4C134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010752952755907"/>
          <c:y val="7.671093278106958E-2"/>
          <c:w val="0.78067765748031492"/>
          <c:h val="0.7705452281898850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</c:v>
                </c:pt>
              </c:strCache>
            </c:strRef>
          </c:tx>
          <c:spPr>
            <a:solidFill>
              <a:srgbClr val="FF8C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Project Management</c:v>
                </c:pt>
                <c:pt idx="1">
                  <c:v>Development</c:v>
                </c:pt>
                <c:pt idx="2">
                  <c:v>Testing/Fixes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253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8-458D-B916-3D546A6F9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3113280"/>
        <c:axId val="493114920"/>
        <c:axId val="0"/>
      </c:bar3DChart>
      <c:catAx>
        <c:axId val="49311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4920"/>
        <c:crosses val="autoZero"/>
        <c:auto val="1"/>
        <c:lblAlgn val="ctr"/>
        <c:lblOffset val="100"/>
        <c:noMultiLvlLbl val="0"/>
      </c:catAx>
      <c:valAx>
        <c:axId val="493114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1B3A-3F3C-48E0-A9C2-C26AB3AF05B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F707-0AD7-4AB7-AA47-74FF12BC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AA23-3E22-4A4E-8BD8-A596949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95550-E1B8-4AFA-B583-BC6CE9848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5541"/>
              </p:ext>
            </p:extLst>
          </p:nvPr>
        </p:nvGraphicFramePr>
        <p:xfrm>
          <a:off x="-653186" y="3238501"/>
          <a:ext cx="6749185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74C84F-3506-4390-90C3-0285C3724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2873"/>
              </p:ext>
            </p:extLst>
          </p:nvPr>
        </p:nvGraphicFramePr>
        <p:xfrm>
          <a:off x="5800725" y="0"/>
          <a:ext cx="635890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E6EA53-DB32-4CAD-BF9B-68AE6D34F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30623"/>
              </p:ext>
            </p:extLst>
          </p:nvPr>
        </p:nvGraphicFramePr>
        <p:xfrm>
          <a:off x="-243856" y="0"/>
          <a:ext cx="579643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E0E7C-0504-4485-9BA7-070B89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690076"/>
              </p:ext>
            </p:extLst>
          </p:nvPr>
        </p:nvGraphicFramePr>
        <p:xfrm>
          <a:off x="5800725" y="3238501"/>
          <a:ext cx="6503173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32E0AB-B2B4-4D37-A10E-CEDA67DE14E0}"/>
              </a:ext>
            </a:extLst>
          </p:cNvPr>
          <p:cNvSpPr txBox="1"/>
          <p:nvPr/>
        </p:nvSpPr>
        <p:spPr>
          <a:xfrm>
            <a:off x="4733925" y="1965709"/>
            <a:ext cx="2724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he Bold Font" pitchFamily="2" charset="0"/>
              </a:rPr>
              <a:t>UI</a:t>
            </a:r>
          </a:p>
          <a:p>
            <a:pPr algn="ctr"/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ADMIN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e Bold Font" pitchFamily="2" charset="0"/>
              </a:rPr>
              <a:t>USER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The Bold Font" pitchFamily="2" charset="0"/>
              </a:rPr>
              <a:t>BUSINESS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he Bold Font" pitchFamily="2" charset="0"/>
              </a:rPr>
              <a:t>DATABASE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e Bold Font" pitchFamily="2" charset="0"/>
              </a:rPr>
              <a:t>ANALYTICS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e Bold Font" pitchFamily="2" charset="0"/>
              </a:rPr>
              <a:t>AI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he Bold Font" pitchFamily="2" charset="0"/>
              </a:rPr>
              <a:t>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3D418-A7DC-477D-A923-ADB66945748F}"/>
              </a:ext>
            </a:extLst>
          </p:cNvPr>
          <p:cNvSpPr txBox="1"/>
          <p:nvPr/>
        </p:nvSpPr>
        <p:spPr>
          <a:xfrm>
            <a:off x="2654363" y="1036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ED1"/>
                </a:solidFill>
                <a:latin typeface="The Bold Font" pitchFamily="2" charset="0"/>
              </a:rPr>
              <a:t>wbs</a:t>
            </a:r>
            <a:endParaRPr lang="en-US" sz="11500" dirty="0">
              <a:solidFill>
                <a:srgbClr val="00CED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2204305" y="-823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CACFD9-BE4E-4D16-A1C9-1FC45C5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330840"/>
            <a:ext cx="4673252" cy="4673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5004922" y="1677050"/>
            <a:ext cx="5671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Done in pairs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Performed on parts not made by the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Application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Regression / unit / integration</a:t>
            </a:r>
          </a:p>
        </p:txBody>
      </p:sp>
    </p:spTree>
    <p:extLst>
      <p:ext uri="{BB962C8B-B14F-4D97-AF65-F5344CB8AC3E}">
        <p14:creationId xmlns:p14="http://schemas.microsoft.com/office/powerpoint/2010/main" val="45591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0D65F7-04E3-4A32-A17C-43B689093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E308-AE14-42DA-8463-7E5589E3C7E3}"/>
              </a:ext>
            </a:extLst>
          </p:cNvPr>
          <p:cNvSpPr txBox="1"/>
          <p:nvPr/>
        </p:nvSpPr>
        <p:spPr>
          <a:xfrm>
            <a:off x="-1556425" y="0"/>
            <a:ext cx="1008639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actuals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A7A00E-EB36-4427-B400-EDCB0EE26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440323"/>
              </p:ext>
            </p:extLst>
          </p:nvPr>
        </p:nvGraphicFramePr>
        <p:xfrm>
          <a:off x="190054" y="133669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7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9069355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black&#10;&#10;Description automatically generated">
            <a:extLst>
              <a:ext uri="{FF2B5EF4-FFF2-40B4-BE49-F238E27FC236}">
                <a16:creationId xmlns:a16="http://schemas.microsoft.com/office/drawing/2014/main" id="{592DA0F9-D988-471A-9EF8-72DA5274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1" y="1919408"/>
            <a:ext cx="6940533" cy="461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391741" y="182877"/>
            <a:ext cx="9752384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691798" y="2394283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marketability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03002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155642" y="218705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Known 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424332" y="2673870"/>
            <a:ext cx="5671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Inconsistent location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Auto login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766E-F851-4802-BC03-186882BE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75" y="2311586"/>
            <a:ext cx="3077799" cy="3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2227634" y="0"/>
            <a:ext cx="9964366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759351" y="170066"/>
            <a:ext cx="104326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6988614" y="3157768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plan</a:t>
            </a: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078" name="Picture 6" descr="Image result for brain circuit symbol png">
            <a:extLst>
              <a:ext uri="{FF2B5EF4-FFF2-40B4-BE49-F238E27FC236}">
                <a16:creationId xmlns:a16="http://schemas.microsoft.com/office/drawing/2014/main" id="{0C7F256D-B06D-40E2-BBEB-2F9DDD0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234"/>
            <a:ext cx="5671668" cy="5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8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B47F2-F804-4455-9512-013114ABDC87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C28C-B592-4A32-A843-0C2AB21D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92" y="2293095"/>
            <a:ext cx="5076825" cy="4364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B639F-DF1A-4304-9DF7-991E93178197}"/>
              </a:ext>
            </a:extLst>
          </p:cNvPr>
          <p:cNvSpPr txBox="1"/>
          <p:nvPr/>
        </p:nvSpPr>
        <p:spPr>
          <a:xfrm>
            <a:off x="-155643" y="200214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415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2835406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17575" y="26633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The Idea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2B658A-288C-4985-ADD4-755561096134}"/>
              </a:ext>
            </a:extLst>
          </p:cNvPr>
          <p:cNvSpPr/>
          <p:nvPr/>
        </p:nvSpPr>
        <p:spPr>
          <a:xfrm>
            <a:off x="6027938" y="4341181"/>
            <a:ext cx="426128" cy="4350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D06750-E8D2-417A-8C7A-C8246E1B9CD0}"/>
              </a:ext>
            </a:extLst>
          </p:cNvPr>
          <p:cNvSpPr/>
          <p:nvPr/>
        </p:nvSpPr>
        <p:spPr>
          <a:xfrm>
            <a:off x="4172829" y="1632857"/>
            <a:ext cx="3303037" cy="5057192"/>
          </a:xfrm>
          <a:prstGeom prst="rect">
            <a:avLst/>
          </a:prstGeom>
          <a:noFill/>
          <a:ln w="57150"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EC93B-3D47-4F94-AB9A-765B5FB8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98" y="1916050"/>
            <a:ext cx="3114378" cy="445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78" y="2808973"/>
            <a:ext cx="2103434" cy="2103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" y="3186268"/>
            <a:ext cx="1758473" cy="1758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8744-4DA1-40B7-80C0-0E0E28A97A96}"/>
              </a:ext>
            </a:extLst>
          </p:cNvPr>
          <p:cNvSpPr txBox="1"/>
          <p:nvPr/>
        </p:nvSpPr>
        <p:spPr>
          <a:xfrm>
            <a:off x="0" y="0"/>
            <a:ext cx="12094182" cy="19132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Solution design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06BD2A-5ECE-49C8-A858-6A102C089133}"/>
              </a:ext>
            </a:extLst>
          </p:cNvPr>
          <p:cNvSpPr/>
          <p:nvPr/>
        </p:nvSpPr>
        <p:spPr>
          <a:xfrm>
            <a:off x="2388637" y="3554963"/>
            <a:ext cx="1530219" cy="998376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E151D4-9941-42FC-B712-159CC257FC93}"/>
              </a:ext>
            </a:extLst>
          </p:cNvPr>
          <p:cNvSpPr/>
          <p:nvPr/>
        </p:nvSpPr>
        <p:spPr>
          <a:xfrm rot="10800000">
            <a:off x="7729839" y="3429000"/>
            <a:ext cx="1330186" cy="1001090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50375" y="88776"/>
            <a:ext cx="430535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287891" y="2011724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user &amp;</a:t>
            </a:r>
            <a:br>
              <a:rPr lang="en-US" sz="3600" dirty="0">
                <a:solidFill>
                  <a:schemeClr val="bg1"/>
                </a:solidFill>
                <a:latin typeface="The Bold Font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database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Proof of concept</a:t>
            </a:r>
          </a:p>
        </p:txBody>
      </p:sp>
      <p:pic>
        <p:nvPicPr>
          <p:cNvPr id="8" name="Picture 4" descr="Image result for google maps">
            <a:extLst>
              <a:ext uri="{FF2B5EF4-FFF2-40B4-BE49-F238E27FC236}">
                <a16:creationId xmlns:a16="http://schemas.microsoft.com/office/drawing/2014/main" id="{5E8F7126-C408-4A21-A4CB-8C19E954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1" y="0"/>
            <a:ext cx="5959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google maps icon png">
            <a:extLst>
              <a:ext uri="{FF2B5EF4-FFF2-40B4-BE49-F238E27FC236}">
                <a16:creationId xmlns:a16="http://schemas.microsoft.com/office/drawing/2014/main" id="{384745D6-56C8-4A96-A238-BAB3750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2" y="5790491"/>
            <a:ext cx="1038406" cy="1038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bluetooth icon png">
            <a:extLst>
              <a:ext uri="{FF2B5EF4-FFF2-40B4-BE49-F238E27FC236}">
                <a16:creationId xmlns:a16="http://schemas.microsoft.com/office/drawing/2014/main" id="{2E6625C1-6B3E-4B7B-A2FE-49902B16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5850165"/>
            <a:ext cx="919059" cy="9190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5ED94E3-3E60-416F-B37A-768030284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28" y="5535037"/>
            <a:ext cx="1987675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-1" y="0"/>
            <a:ext cx="8842443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0" y="0"/>
            <a:ext cx="4962727" cy="216457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4900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EE5D-3082-44B9-85D7-A063D1C46B46}"/>
              </a:ext>
            </a:extLst>
          </p:cNvPr>
          <p:cNvSpPr txBox="1"/>
          <p:nvPr/>
        </p:nvSpPr>
        <p:spPr>
          <a:xfrm>
            <a:off x="182394" y="1779687"/>
            <a:ext cx="83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Analytics &amp; admin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guides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Artificial intelligence base</a:t>
            </a: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95D664FD-F2FB-427B-A55D-FCF1657F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594053"/>
            <a:ext cx="5449155" cy="352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8D64-7D85-4C68-A2E3-BE69C83D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3" y="3478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879475" y="-18626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E175-26F1-4C55-9D7C-9D9A90D60F6F}"/>
              </a:ext>
            </a:extLst>
          </p:cNvPr>
          <p:cNvSpPr/>
          <p:nvPr/>
        </p:nvSpPr>
        <p:spPr>
          <a:xfrm>
            <a:off x="4134255" y="1838325"/>
            <a:ext cx="3929976" cy="501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F5FBC-D76C-49EB-9A67-85CD849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8" y="1906621"/>
            <a:ext cx="327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C8476-38CD-467C-A008-E77329BF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53" y="312569"/>
            <a:ext cx="6626142" cy="63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D4797F-2AA6-43CB-9A0D-86FA8500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59" y="1692315"/>
            <a:ext cx="6257988" cy="4624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BA91E1-48DF-4E2A-86B1-20745460F066}"/>
              </a:ext>
            </a:extLst>
          </p:cNvPr>
          <p:cNvSpPr txBox="1"/>
          <p:nvPr/>
        </p:nvSpPr>
        <p:spPr>
          <a:xfrm>
            <a:off x="1898136" y="-167598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 err="1">
                <a:solidFill>
                  <a:srgbClr val="FF8C00"/>
                </a:solidFill>
                <a:latin typeface="The Bold Font" pitchFamily="2" charset="0"/>
              </a:rPr>
              <a:t>kpi</a:t>
            </a:r>
            <a:endParaRPr lang="en-US" sz="13000" dirty="0">
              <a:solidFill>
                <a:srgbClr val="FF8C00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7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83D93B-D516-41EB-B138-187FBA2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40"/>
            <a:ext cx="2019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535672" y="51212"/>
            <a:ext cx="105585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08537" y="3112525"/>
            <a:ext cx="295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he Bold Font" pitchFamily="2" charset="0"/>
              </a:rPr>
              <a:t>Green = delivered</a:t>
            </a:r>
            <a:br>
              <a:rPr lang="en-US" sz="2400" dirty="0">
                <a:solidFill>
                  <a:srgbClr val="00CED1"/>
                </a:solidFill>
                <a:latin typeface="The Bold Font" pitchFamily="2" charset="0"/>
              </a:rPr>
            </a:br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orange = issues with delivery</a:t>
            </a:r>
          </a:p>
          <a:p>
            <a:r>
              <a:rPr lang="en-US" sz="2400" dirty="0">
                <a:solidFill>
                  <a:srgbClr val="FF0000"/>
                </a:solidFill>
                <a:latin typeface="The Bold Font" pitchFamily="2" charset="0"/>
              </a:rPr>
              <a:t>Red = incomplete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DB6D-DA56-41A2-BCA6-7C9DD1775A83}"/>
              </a:ext>
            </a:extLst>
          </p:cNvPr>
          <p:cNvSpPr/>
          <p:nvPr/>
        </p:nvSpPr>
        <p:spPr>
          <a:xfrm>
            <a:off x="3840653" y="1913260"/>
            <a:ext cx="847860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Businesses can upload images for promotions</a:t>
            </a:r>
            <a:br>
              <a:rPr lang="en-US" dirty="0">
                <a:solidFill>
                  <a:srgbClr val="00B050"/>
                </a:solidFill>
                <a:latin typeface="The Bold Font" pitchFamily="2" charset="0"/>
              </a:rPr>
            </a:b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Monthly </a:t>
            </a:r>
            <a:r>
              <a:rPr lang="en-US" dirty="0" err="1">
                <a:solidFill>
                  <a:srgbClr val="00B050"/>
                </a:solidFill>
                <a:latin typeface="The Bold Font" pitchFamily="2" charset="0"/>
              </a:rPr>
              <a:t>kpi</a:t>
            </a: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 report for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Analytics: total visitors/month, new vs. old customers, visitors/tier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Administrator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User 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Miscellaneous visual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Minor functional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Aesthetic 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r>
              <a:rPr lang="en-US" dirty="0">
                <a:solidFill>
                  <a:srgbClr val="FF8C00"/>
                </a:solidFill>
                <a:latin typeface="The Bold Font" pitchFamily="2" charset="0"/>
              </a:rPr>
              <a:t>*there are A FEW KNOWN BUGS WITH ITEMS NOT LISTED HERE</a:t>
            </a:r>
          </a:p>
        </p:txBody>
      </p:sp>
    </p:spTree>
    <p:extLst>
      <p:ext uri="{BB962C8B-B14F-4D97-AF65-F5344CB8AC3E}">
        <p14:creationId xmlns:p14="http://schemas.microsoft.com/office/powerpoint/2010/main" val="40289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105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Harlow Solid Italic</vt:lpstr>
      <vt:lpstr>The Bold 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38</cp:revision>
  <dcterms:created xsi:type="dcterms:W3CDTF">2019-04-06T03:36:06Z</dcterms:created>
  <dcterms:modified xsi:type="dcterms:W3CDTF">2019-05-21T22:36:35Z</dcterms:modified>
</cp:coreProperties>
</file>