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401DFD-EF17-4AD2-9CF0-3A6D05241BB1}">
  <a:tblStyle styleId="{EB401DFD-EF17-4AD2-9CF0-3A6D05241B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Comfortaa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mforta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3643b16f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3643b16f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3609f8be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3609f8be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28a5014f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28a5014f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3609f8be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3609f8b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3609f8be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3609f8be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3643b16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3643b16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552575" y="11224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tumor segmentation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71542" y="223220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Using U-Net</a:t>
            </a:r>
            <a:endParaRPr b="1" sz="2500"/>
          </a:p>
        </p:txBody>
      </p:sp>
      <p:sp>
        <p:nvSpPr>
          <p:cNvPr id="74" name="Google Shape;74;p13"/>
          <p:cNvSpPr txBox="1"/>
          <p:nvPr/>
        </p:nvSpPr>
        <p:spPr>
          <a:xfrm>
            <a:off x="2415925" y="4335650"/>
            <a:ext cx="583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Submitted by - Harmandeep Kaur (UE203046)   CSE 2nd year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1024675" y="793625"/>
            <a:ext cx="441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 :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23067" l="5043" r="27530" t="51010"/>
          <a:stretch/>
        </p:blipFill>
        <p:spPr>
          <a:xfrm>
            <a:off x="387625" y="1376075"/>
            <a:ext cx="8408424" cy="181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463825" y="3494175"/>
            <a:ext cx="8151300" cy="117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2427375" y="3586375"/>
            <a:ext cx="490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Accuracy :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0.9850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Loss :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0.0091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Val_accuracy :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0.9847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Val_loss: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0.0119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745100" y="3753000"/>
            <a:ext cx="103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FINAL </a:t>
            </a:r>
            <a:endParaRPr b="1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RESULTS :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840650" y="401825"/>
            <a:ext cx="733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Results (with different split ratios and epochs)</a:t>
            </a:r>
            <a:endParaRPr b="1"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6" name="Google Shape;156;p23"/>
          <p:cNvGraphicFramePr/>
          <p:nvPr/>
        </p:nvGraphicFramePr>
        <p:xfrm>
          <a:off x="952500" y="146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{EB401DFD-EF17-4AD2-9CF0-3A6D05241BB1}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5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Split ratio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Batch size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Epochs 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Accuracy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80,20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32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             20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30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98.37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 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98.51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70 ,30 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32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20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30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98.18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98.29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1497050" y="440300"/>
            <a:ext cx="7223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Plotting image, mask and prediction of model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50003" l="5998" r="72171" t="33401"/>
          <a:stretch/>
        </p:blipFill>
        <p:spPr>
          <a:xfrm>
            <a:off x="2457525" y="1063901"/>
            <a:ext cx="3547627" cy="15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19803" l="6939" r="73639" t="51021"/>
          <a:stretch/>
        </p:blipFill>
        <p:spPr>
          <a:xfrm>
            <a:off x="658850" y="3054699"/>
            <a:ext cx="1972733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4">
            <a:alphaModFix/>
          </a:blip>
          <a:srcRect b="51090" l="6164" r="73890" t="19543"/>
          <a:stretch/>
        </p:blipFill>
        <p:spPr>
          <a:xfrm>
            <a:off x="3444875" y="3054700"/>
            <a:ext cx="20127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4">
            <a:alphaModFix/>
          </a:blip>
          <a:srcRect b="21671" l="6454" r="73968" t="48830"/>
          <a:stretch/>
        </p:blipFill>
        <p:spPr>
          <a:xfrm>
            <a:off x="6309950" y="3043925"/>
            <a:ext cx="1972723" cy="167191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1545575" y="1337825"/>
            <a:ext cx="12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Code :</a:t>
            </a:r>
            <a:endParaRPr b="1" sz="18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1160425" y="4689725"/>
            <a:ext cx="12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6799225" y="4689725"/>
            <a:ext cx="12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Prediction 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3979825" y="4689725"/>
            <a:ext cx="12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Mask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75" name="Google Shape;175;p2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3059825" y="1745550"/>
            <a:ext cx="33453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THANK</a:t>
            </a:r>
            <a:endParaRPr b="1" sz="5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YOU</a:t>
            </a:r>
            <a:endParaRPr b="1" sz="5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DATASET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6998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Dataset used contains images of brain and masks of each image representing the tumor region.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12350" y="2411025"/>
            <a:ext cx="22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16608" l="32465" r="33069" t="23668"/>
          <a:stretch/>
        </p:blipFill>
        <p:spPr>
          <a:xfrm>
            <a:off x="1306050" y="2517550"/>
            <a:ext cx="1861824" cy="18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 rotWithShape="1">
          <a:blip r:embed="rId4">
            <a:alphaModFix/>
          </a:blip>
          <a:srcRect b="18159" l="33796" r="32853" t="21347"/>
          <a:stretch/>
        </p:blipFill>
        <p:spPr>
          <a:xfrm>
            <a:off x="4419600" y="2517550"/>
            <a:ext cx="1778506" cy="18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1847700" y="4448625"/>
            <a:ext cx="13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Image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980300" y="4448625"/>
            <a:ext cx="9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Mask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</a:t>
            </a:r>
            <a:endParaRPr/>
          </a:p>
        </p:txBody>
      </p:sp>
      <p:sp>
        <p:nvSpPr>
          <p:cNvPr id="91" name="Google Shape;91;p15"/>
          <p:cNvSpPr txBox="1"/>
          <p:nvPr>
            <p:ph idx="2" type="body"/>
          </p:nvPr>
        </p:nvSpPr>
        <p:spPr>
          <a:xfrm>
            <a:off x="4939500" y="9528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Numpy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Pandas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Matplotlib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Keras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Scikit-learn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</a:t>
            </a:r>
            <a:r>
              <a:rPr lang="en" sz="2200"/>
              <a:t>qdm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56200" y="501200"/>
            <a:ext cx="8631600" cy="43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METHODOLOGY  : </a:t>
            </a:r>
            <a:r>
              <a:rPr lang="en" sz="3000"/>
              <a:t>U-Net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          </a:t>
            </a:r>
            <a:r>
              <a:rPr b="0" lang="en" sz="3000"/>
              <a:t>Input image  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                 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                 Contracting path 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       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                  Expansive path 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                          Output </a:t>
            </a:r>
            <a:endParaRPr b="0" sz="3000"/>
          </a:p>
        </p:txBody>
      </p:sp>
      <p:sp>
        <p:nvSpPr>
          <p:cNvPr id="97" name="Google Shape;97;p16"/>
          <p:cNvSpPr/>
          <p:nvPr/>
        </p:nvSpPr>
        <p:spPr>
          <a:xfrm>
            <a:off x="3395950" y="2293900"/>
            <a:ext cx="231000" cy="41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395950" y="3284500"/>
            <a:ext cx="231000" cy="41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3395950" y="4122700"/>
            <a:ext cx="231000" cy="41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83100" y="407350"/>
            <a:ext cx="86223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CONTRACTING PATH </a:t>
            </a:r>
            <a:endParaRPr b="0" sz="3600"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48908" l="6456" r="45394" t="33029"/>
          <a:stretch/>
        </p:blipFill>
        <p:spPr>
          <a:xfrm>
            <a:off x="652975" y="1486800"/>
            <a:ext cx="6191002" cy="126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515775" y="3052250"/>
            <a:ext cx="7002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convolutional layers  (Downsampling )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Activation function -&gt; ReLU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Kernel_initializer -&gt; he_normal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Padding -&gt; same      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 pooling layer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Dropout layer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93125" y="554825"/>
            <a:ext cx="5754600" cy="9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EXPANSIVE PATH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12" name="Google Shape;112;p18"/>
          <p:cNvSpPr txBox="1"/>
          <p:nvPr/>
        </p:nvSpPr>
        <p:spPr>
          <a:xfrm>
            <a:off x="381750" y="1839375"/>
            <a:ext cx="83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15157" l="6262" r="41335" t="65214"/>
          <a:stretch/>
        </p:blipFill>
        <p:spPr>
          <a:xfrm>
            <a:off x="694875" y="1165325"/>
            <a:ext cx="5617877" cy="118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421925" y="2528150"/>
            <a:ext cx="6328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Transpose convolutional layer (Upsampling)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Stride -&gt; (2,2)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Padding -&gt; same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Concatenation layer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convolutional layers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Activation function-&gt; Relu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Padding -&gt; same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Dropout layer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75" y="571000"/>
            <a:ext cx="8561225" cy="45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823775" y="229050"/>
            <a:ext cx="3325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Other concepts used:</a:t>
            </a:r>
            <a:endParaRPr b="1"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984500" y="1640600"/>
            <a:ext cx="7072200" cy="27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Early stopping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-&gt; Early stopping is a method that allows you to specify an arbitrary large number of training epochs and stop training once the model performance stops improving on a hold out validation dataset.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b="65232" l="6263" r="56803" t="30079"/>
          <a:stretch/>
        </p:blipFill>
        <p:spPr>
          <a:xfrm>
            <a:off x="719388" y="2263550"/>
            <a:ext cx="7705200" cy="61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200925" y="592700"/>
            <a:ext cx="8629500" cy="433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60893" l="6210" r="51105" t="34125"/>
          <a:stretch/>
        </p:blipFill>
        <p:spPr>
          <a:xfrm>
            <a:off x="505049" y="4330050"/>
            <a:ext cx="8021251" cy="52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371700" y="823775"/>
            <a:ext cx="81975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Optimizer (ADAM)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Adam optimization is a stochastic gradient descent method that is based on adaptive estimation of first-order and second-order moments.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Loss (Binary_crossentropy)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Binary Cross Entropy is the negative average of the log of corrected predicted probabilities.</a:t>
            </a:r>
            <a:endParaRPr sz="135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Binary cross entropy compares each of the predicted probabilities to actual class output then calculates the score that penalizes the probabilities based on the distance from the expected value. </a:t>
            </a:r>
            <a:endParaRPr sz="135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Metrics (Accuracy)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This metric creates two local variables, total and count that are used to compute the frequency with which y_pred matches y_true</a:t>
            </a:r>
            <a:endParaRPr b="1" sz="135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462100" y="502300"/>
            <a:ext cx="8358300" cy="417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519125" y="2194725"/>
            <a:ext cx="8227500" cy="65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582900" y="2251875"/>
            <a:ext cx="782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         Fitting of model</a:t>
            </a:r>
            <a:endParaRPr b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71092" l="6160" r="49993" t="19923"/>
          <a:stretch/>
        </p:blipFill>
        <p:spPr>
          <a:xfrm>
            <a:off x="1074925" y="2899100"/>
            <a:ext cx="6529824" cy="7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793625" y="3626800"/>
            <a:ext cx="737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Batch size = 32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Epochs used = 50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Callbacks for Early stopping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Validating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519125" y="594525"/>
            <a:ext cx="8227500" cy="65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659100" y="708825"/>
            <a:ext cx="782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     Splitting data (train and test)</a:t>
            </a:r>
            <a:endParaRPr b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4">
            <a:alphaModFix/>
          </a:blip>
          <a:srcRect b="29003" l="6376" r="47044" t="64062"/>
          <a:stretch/>
        </p:blipFill>
        <p:spPr>
          <a:xfrm>
            <a:off x="1116300" y="1466250"/>
            <a:ext cx="6434064" cy="53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