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4778" r:id="rId2"/>
    <p:sldId id="1010" r:id="rId3"/>
    <p:sldId id="4780" r:id="rId4"/>
    <p:sldId id="4779" r:id="rId5"/>
    <p:sldId id="4792" r:id="rId6"/>
    <p:sldId id="4793" r:id="rId7"/>
    <p:sldId id="4794" r:id="rId8"/>
    <p:sldId id="4787" r:id="rId9"/>
    <p:sldId id="4788" r:id="rId10"/>
    <p:sldId id="4784" r:id="rId11"/>
    <p:sldId id="4786" r:id="rId12"/>
    <p:sldId id="4790" r:id="rId13"/>
    <p:sldId id="4789" r:id="rId14"/>
    <p:sldId id="4785" r:id="rId15"/>
    <p:sldId id="4791" r:id="rId16"/>
    <p:sldId id="275" r:id="rId17"/>
  </p:sldIdLst>
  <p:sldSz cx="12192000" cy="6858000"/>
  <p:notesSz cx="6858000" cy="9144000"/>
  <p:embeddedFontLst>
    <p:embeddedFont>
      <p:font typeface="Robot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Medium" panose="020B0604020202020204" charset="0"/>
      <p:regular r:id="rId27"/>
      <p:italic r:id="rId28"/>
    </p:embeddedFont>
    <p:embeddedFont>
      <p:font typeface="Roboto Light" panose="020B0604020202020204"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92"/>
            <p14:sldId id="4793"/>
            <p14:sldId id="4794"/>
            <p14:sldId id="4787"/>
            <p14:sldId id="4788"/>
            <p14:sldId id="4784"/>
            <p14:sldId id="4786"/>
            <p14:sldId id="4790"/>
            <p14:sldId id="4789"/>
            <p14:sldId id="4785"/>
            <p14:sldId id="4791"/>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1" autoAdjust="0"/>
    <p:restoredTop sz="91283" autoAdjust="0"/>
  </p:normalViewPr>
  <p:slideViewPr>
    <p:cSldViewPr snapToGrid="0" showGuides="1">
      <p:cViewPr varScale="1">
        <p:scale>
          <a:sx n="90" d="100"/>
          <a:sy n="90" d="100"/>
        </p:scale>
        <p:origin x="691"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24/09/2024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16</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smtClean="0"/>
              <a:t>August 29</a:t>
            </a:r>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1029103"/>
            <a:ext cx="10827385" cy="5642629"/>
          </a:xfrm>
        </p:spPr>
        <p:txBody>
          <a:bodyPr/>
          <a:lstStyle/>
          <a:p>
            <a:pPr marL="342900" indent="-342900">
              <a:buFont typeface="Arial" panose="020B0604020202020204" pitchFamily="34" charset="0"/>
              <a:buChar char="•"/>
            </a:pPr>
            <a:r>
              <a:rPr lang="en-US" dirty="0" smtClean="0"/>
              <a:t>Pearson </a:t>
            </a:r>
            <a:r>
              <a:rPr lang="en-US" dirty="0"/>
              <a:t>correlation coefficient of the attributes between </a:t>
            </a:r>
            <a:r>
              <a:rPr lang="en-US" dirty="0" smtClean="0"/>
              <a:t>the trial stores and     rest </a:t>
            </a:r>
            <a:r>
              <a:rPr lang="en-US" dirty="0"/>
              <a:t>to find the control stores for each of the trial </a:t>
            </a:r>
            <a:r>
              <a:rPr lang="en-US" dirty="0" smtClean="0"/>
              <a:t>store</a:t>
            </a:r>
          </a:p>
          <a:p>
            <a:pPr marL="342900" indent="-342900">
              <a:buFont typeface="Arial" panose="020B0604020202020204" pitchFamily="34" charset="0"/>
              <a:buChar char="•"/>
            </a:pPr>
            <a:r>
              <a:rPr lang="en-US" dirty="0" smtClean="0"/>
              <a:t>Total sales, total customers and transaction per customer are the attributes used to select the control stores.</a:t>
            </a:r>
          </a:p>
          <a:p>
            <a:pPr marL="342900" indent="-342900">
              <a:buFont typeface="Arial" panose="020B0604020202020204" pitchFamily="34" charset="0"/>
              <a:buChar char="•"/>
            </a:pPr>
            <a:r>
              <a:rPr lang="en-US" dirty="0" smtClean="0"/>
              <a:t>Comparing these the following stores are selected as control for each of the trial store.</a:t>
            </a:r>
          </a:p>
          <a:p>
            <a:endParaRPr lang="en-US" sz="2000" dirty="0"/>
          </a:p>
          <a:p>
            <a:pPr marL="457200" indent="-457200">
              <a:buFont typeface="+mj-lt"/>
              <a:buAutoNum type="arabicPeriod"/>
            </a:pPr>
            <a:r>
              <a:rPr lang="en-US" sz="2000" dirty="0" smtClean="0"/>
              <a:t>Trial </a:t>
            </a:r>
            <a:r>
              <a:rPr lang="en-US" sz="2000" dirty="0"/>
              <a:t>store 77: Control store </a:t>
            </a:r>
            <a:r>
              <a:rPr lang="en-US" sz="2000" dirty="0" smtClean="0"/>
              <a:t>233</a:t>
            </a:r>
            <a:endParaRPr lang="en-US" sz="2000" dirty="0"/>
          </a:p>
          <a:p>
            <a:pPr marL="457200" indent="-457200">
              <a:buFont typeface="+mj-lt"/>
              <a:buAutoNum type="arabicPeriod"/>
            </a:pPr>
            <a:r>
              <a:rPr lang="en-US" sz="2000" dirty="0"/>
              <a:t>Trial store 86: Control store </a:t>
            </a:r>
            <a:r>
              <a:rPr lang="en-US" sz="2000" dirty="0" smtClean="0"/>
              <a:t>196</a:t>
            </a:r>
            <a:endParaRPr lang="en-US" sz="2000" dirty="0"/>
          </a:p>
          <a:p>
            <a:pPr marL="457200" indent="-457200">
              <a:buFont typeface="+mj-lt"/>
              <a:buAutoNum type="arabicPeriod"/>
            </a:pPr>
            <a:r>
              <a:rPr lang="en-US" sz="2000" dirty="0"/>
              <a:t>Trial store 88: Control store </a:t>
            </a:r>
            <a:r>
              <a:rPr lang="en-US" sz="2000" dirty="0" smtClean="0"/>
              <a:t>237</a:t>
            </a:r>
            <a:endParaRPr lang="en-US" sz="2000" dirty="0"/>
          </a:p>
        </p:txBody>
      </p:sp>
      <p:sp>
        <p:nvSpPr>
          <p:cNvPr id="6" name="TextBox 5"/>
          <p:cNvSpPr txBox="1"/>
          <p:nvPr/>
        </p:nvSpPr>
        <p:spPr>
          <a:xfrm>
            <a:off x="1196974" y="206561"/>
            <a:ext cx="1944159" cy="384403"/>
          </a:xfrm>
          <a:prstGeom prst="rect">
            <a:avLst/>
          </a:prstGeom>
          <a:noFill/>
        </p:spPr>
        <p:txBody>
          <a:bodyPr wrap="square" lIns="0" tIns="0" rIns="0" bIns="0" rtlCol="0" anchor="t">
            <a:noAutofit/>
          </a:bodyPr>
          <a:lstStyle/>
          <a:p>
            <a:r>
              <a:rPr lang="en-US" sz="1600" dirty="0"/>
              <a:t>Before trial period</a:t>
            </a:r>
          </a:p>
          <a:p>
            <a:pPr algn="l"/>
            <a:endParaRPr lang="en-US"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770467"/>
            <a:ext cx="10827385" cy="5325532"/>
          </a:xfrm>
        </p:spPr>
        <p:txBody>
          <a:bodyPr/>
          <a:lstStyle/>
          <a:p>
            <a:pPr marL="342900" indent="-342900">
              <a:buFont typeface="Arial" panose="020B0604020202020204" pitchFamily="34" charset="0"/>
              <a:buChar char="•"/>
            </a:pPr>
            <a:r>
              <a:rPr lang="en-US" sz="2000" dirty="0" smtClean="0"/>
              <a:t>For </a:t>
            </a:r>
            <a:r>
              <a:rPr lang="en-US" sz="2000" dirty="0"/>
              <a:t>each trial store and control store pair the total sales, total customers and transactions per customers are more or less similar during the pre trial period.</a:t>
            </a:r>
            <a:endParaRPr lang="en-US" sz="2000" dirty="0"/>
          </a:p>
        </p:txBody>
      </p:sp>
      <p:pic>
        <p:nvPicPr>
          <p:cNvPr id="4" name="Picture 3"/>
          <p:cNvPicPr>
            <a:picLocks noChangeAspect="1"/>
          </p:cNvPicPr>
          <p:nvPr/>
        </p:nvPicPr>
        <p:blipFill>
          <a:blip r:embed="rId2"/>
          <a:stretch>
            <a:fillRect/>
          </a:stretch>
        </p:blipFill>
        <p:spPr>
          <a:xfrm>
            <a:off x="1032933" y="1815272"/>
            <a:ext cx="10991426" cy="4368040"/>
          </a:xfrm>
          <a:prstGeom prst="rect">
            <a:avLst/>
          </a:prstGeom>
        </p:spPr>
      </p:pic>
      <p:sp>
        <p:nvSpPr>
          <p:cNvPr id="2" name="TextBox 1"/>
          <p:cNvSpPr txBox="1"/>
          <p:nvPr/>
        </p:nvSpPr>
        <p:spPr>
          <a:xfrm>
            <a:off x="1196974" y="206561"/>
            <a:ext cx="1944159" cy="384403"/>
          </a:xfrm>
          <a:prstGeom prst="rect">
            <a:avLst/>
          </a:prstGeom>
          <a:noFill/>
        </p:spPr>
        <p:txBody>
          <a:bodyPr wrap="square" lIns="0" tIns="0" rIns="0" bIns="0" rtlCol="0" anchor="t">
            <a:noAutofit/>
          </a:bodyPr>
          <a:lstStyle/>
          <a:p>
            <a:r>
              <a:rPr lang="en-US" sz="1600" dirty="0"/>
              <a:t>Before trial period</a:t>
            </a:r>
          </a:p>
          <a:p>
            <a:pPr algn="l"/>
            <a:endParaRPr lang="en-US"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22259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r>
              <a:rPr lang="en-US" dirty="0"/>
              <a:t> </a:t>
            </a:r>
            <a:endParaRPr lang="en-AU" dirty="0"/>
          </a:p>
        </p:txBody>
      </p:sp>
      <p:sp>
        <p:nvSpPr>
          <p:cNvPr id="5" name="TextBox 4"/>
          <p:cNvSpPr txBox="1"/>
          <p:nvPr/>
        </p:nvSpPr>
        <p:spPr>
          <a:xfrm>
            <a:off x="1295400" y="643467"/>
            <a:ext cx="10549467" cy="990600"/>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000" dirty="0"/>
              <a:t>Comparison of the Total Sales, Total Customers, and Transactions per Customer for Each the Trial Stores and the Control Stores During the Trial </a:t>
            </a:r>
            <a:r>
              <a:rPr lang="en-US" sz="2000" dirty="0" smtClean="0"/>
              <a:t>Duration.</a:t>
            </a:r>
          </a:p>
          <a:p>
            <a:endParaRPr lang="en-US" dirty="0" smtClean="0"/>
          </a:p>
          <a:p>
            <a:pPr algn="l"/>
            <a:endParaRPr lang="en-US" sz="1200" dirty="0" err="1" smtClean="0">
              <a:latin typeface="Roboto Light" panose="02000000000000000000" pitchFamily="2" charset="0"/>
              <a:ea typeface="Roboto Light" panose="02000000000000000000" pitchFamily="2" charset="0"/>
            </a:endParaRPr>
          </a:p>
        </p:txBody>
      </p:sp>
      <p:pic>
        <p:nvPicPr>
          <p:cNvPr id="2" name="Picture 1"/>
          <p:cNvPicPr>
            <a:picLocks noChangeAspect="1"/>
          </p:cNvPicPr>
          <p:nvPr/>
        </p:nvPicPr>
        <p:blipFill>
          <a:blip r:embed="rId2"/>
          <a:stretch>
            <a:fillRect/>
          </a:stretch>
        </p:blipFill>
        <p:spPr>
          <a:xfrm>
            <a:off x="922867" y="1634067"/>
            <a:ext cx="10922000" cy="4487213"/>
          </a:xfrm>
          <a:prstGeom prst="rect">
            <a:avLst/>
          </a:prstGeom>
        </p:spPr>
      </p:pic>
      <p:sp>
        <p:nvSpPr>
          <p:cNvPr id="7" name="TextBox 6"/>
          <p:cNvSpPr txBox="1"/>
          <p:nvPr/>
        </p:nvSpPr>
        <p:spPr>
          <a:xfrm>
            <a:off x="1196974" y="206561"/>
            <a:ext cx="1944159" cy="384403"/>
          </a:xfrm>
          <a:prstGeom prst="rect">
            <a:avLst/>
          </a:prstGeom>
          <a:noFill/>
        </p:spPr>
        <p:txBody>
          <a:bodyPr wrap="square" lIns="0" tIns="0" rIns="0" bIns="0" rtlCol="0" anchor="t">
            <a:noAutofit/>
          </a:bodyPr>
          <a:lstStyle/>
          <a:p>
            <a:r>
              <a:rPr lang="en-US" sz="1600" dirty="0" smtClean="0"/>
              <a:t>During </a:t>
            </a:r>
            <a:r>
              <a:rPr lang="en-US" sz="1600" dirty="0"/>
              <a:t>trial period</a:t>
            </a:r>
          </a:p>
          <a:p>
            <a:pPr algn="l"/>
            <a:endParaRPr lang="en-US"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7598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lvl="1"/>
            <a:r>
              <a:rPr lang="en-US" sz="2000" dirty="0"/>
              <a:t> </a:t>
            </a:r>
            <a:r>
              <a:rPr lang="en-US" b="1" dirty="0" smtClean="0"/>
              <a:t>Insights:</a:t>
            </a:r>
          </a:p>
          <a:p>
            <a:pPr marL="800100" lvl="1" indent="-342900">
              <a:buFont typeface="Arial" panose="020B0604020202020204" pitchFamily="34" charset="0"/>
              <a:buChar char="•"/>
            </a:pPr>
            <a:r>
              <a:rPr lang="en-US" sz="2000" dirty="0" smtClean="0"/>
              <a:t>While </a:t>
            </a:r>
            <a:r>
              <a:rPr lang="en-US" sz="2000" dirty="0"/>
              <a:t>the other trial stores performed the same as their corresponding control stores, we can see, however, that STORE_NBR 88 slightly out-performed  </a:t>
            </a:r>
            <a:r>
              <a:rPr lang="en-US" sz="2000" dirty="0" smtClean="0"/>
              <a:t> </a:t>
            </a:r>
            <a:r>
              <a:rPr lang="en-US" sz="2000" dirty="0"/>
              <a:t>its control store, STORE_NBR 237, in all attributes</a:t>
            </a:r>
            <a:r>
              <a:rPr lang="en-US" sz="2000" dirty="0" smtClean="0"/>
              <a:t>.</a:t>
            </a:r>
          </a:p>
          <a:p>
            <a:pPr lvl="1"/>
            <a:endParaRPr lang="en-US" sz="2000" dirty="0" smtClean="0"/>
          </a:p>
          <a:p>
            <a:pPr marL="800100" lvl="1" indent="-342900">
              <a:buFont typeface="Arial" panose="020B0604020202020204" pitchFamily="34" charset="0"/>
              <a:buChar char="•"/>
            </a:pPr>
            <a:r>
              <a:rPr lang="en-US" sz="2000" dirty="0" smtClean="0"/>
              <a:t> </a:t>
            </a:r>
            <a:r>
              <a:rPr lang="en-US" sz="2000" dirty="0"/>
              <a:t>STORE_NBR 77 outperforms its control STORE_NBR 233 in sales and driver for this seems to be more customer acquisition </a:t>
            </a:r>
            <a:r>
              <a:rPr lang="en-US" sz="2000" dirty="0" smtClean="0"/>
              <a:t>rather </a:t>
            </a:r>
            <a:r>
              <a:rPr lang="en-US" sz="2000" dirty="0"/>
              <a:t>than transaction </a:t>
            </a:r>
            <a:r>
              <a:rPr lang="en-US" sz="2000" dirty="0" smtClean="0"/>
              <a:t>per customer.</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smtClean="0"/>
              <a:t>STORE_NBR </a:t>
            </a:r>
            <a:r>
              <a:rPr lang="en-US" sz="2000" dirty="0"/>
              <a:t>86 slightly outperform its control STORE_NBR 196 even with low transaction per customer by </a:t>
            </a:r>
            <a:r>
              <a:rPr lang="en-US" sz="2000" dirty="0" smtClean="0"/>
              <a:t>leveraging </a:t>
            </a:r>
            <a:r>
              <a:rPr lang="en-US" sz="2000" dirty="0"/>
              <a:t>the more customers </a:t>
            </a:r>
            <a:r>
              <a:rPr lang="en-US" sz="2000" dirty="0" smtClean="0"/>
              <a:t>acquisition.</a:t>
            </a:r>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Due </a:t>
            </a:r>
            <a:r>
              <a:rPr lang="en-US" sz="2000" dirty="0"/>
              <a:t>to the maximum difference in the total sales of all the trial stores, STORE_NBR 88 remains the best implementation of the </a:t>
            </a:r>
            <a:r>
              <a:rPr lang="en-US" sz="2000" dirty="0" smtClean="0"/>
              <a:t>trial.</a:t>
            </a:r>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Trial </a:t>
            </a:r>
            <a:r>
              <a:rPr lang="en-US" sz="2000" dirty="0"/>
              <a:t>format of STORE_NBR 88 can be implemented on other stores for further analysis.</a:t>
            </a:r>
            <a:endParaRPr lang="en-AU" dirty="0"/>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lvl="1"/>
            <a:r>
              <a:rPr lang="en-US" sz="2800" b="1" dirty="0" smtClean="0"/>
              <a:t>Conclusion</a:t>
            </a:r>
            <a:r>
              <a:rPr lang="en-US" b="1" dirty="0" smtClean="0"/>
              <a:t>:</a:t>
            </a:r>
          </a:p>
          <a:p>
            <a:pPr lvl="1"/>
            <a:endParaRPr lang="en-US" b="1" dirty="0"/>
          </a:p>
          <a:p>
            <a:pPr marL="342900" indent="-342900" algn="just">
              <a:buFont typeface="Arial" panose="020B0604020202020204" pitchFamily="34" charset="0"/>
              <a:buChar char="•"/>
            </a:pPr>
            <a:r>
              <a:rPr lang="en-US" sz="2000"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sz="2000" dirty="0" smtClean="0"/>
              <a:t>270 g packing of Tyrrells is most popular choice for customers.</a:t>
            </a:r>
          </a:p>
          <a:p>
            <a:pPr marL="342900" indent="-342900" algn="just">
              <a:buFont typeface="Arial" panose="020B0604020202020204" pitchFamily="34" charset="0"/>
              <a:buChar char="•"/>
            </a:pPr>
            <a:r>
              <a:rPr lang="en-US" sz="2000" dirty="0" smtClean="0"/>
              <a:t>Older </a:t>
            </a:r>
            <a:r>
              <a:rPr lang="en-US" sz="2000" dirty="0"/>
              <a:t>and Young Family segment have the highest average purchase units per unique </a:t>
            </a:r>
            <a:r>
              <a:rPr lang="en-US" sz="2000" dirty="0" smtClean="0"/>
              <a:t>customer.</a:t>
            </a:r>
          </a:p>
          <a:p>
            <a:pPr marL="342900" indent="-342900" algn="just">
              <a:buFont typeface="Arial" panose="020B0604020202020204" pitchFamily="34" charset="0"/>
              <a:buChar char="•"/>
            </a:pPr>
            <a:r>
              <a:rPr lang="en-US" sz="2000" dirty="0"/>
              <a:t>STORE_NBR 77 outperforms its control STORE_NBR 233 in sales </a:t>
            </a:r>
            <a:r>
              <a:rPr lang="en-US" sz="2000" dirty="0" smtClean="0"/>
              <a:t>by more </a:t>
            </a:r>
            <a:r>
              <a:rPr lang="en-US" sz="2000" dirty="0"/>
              <a:t>customer </a:t>
            </a:r>
            <a:r>
              <a:rPr lang="en-US" sz="2000" dirty="0" smtClean="0"/>
              <a:t>acquisition.</a:t>
            </a:r>
          </a:p>
          <a:p>
            <a:pPr marL="342900" indent="-342900" algn="just">
              <a:buFont typeface="Arial" panose="020B0604020202020204" pitchFamily="34" charset="0"/>
              <a:buChar char="•"/>
            </a:pPr>
            <a:r>
              <a:rPr lang="en-US" sz="2000" dirty="0" smtClean="0"/>
              <a:t>STORE_NBR </a:t>
            </a:r>
            <a:r>
              <a:rPr lang="en-US" sz="2000" dirty="0"/>
              <a:t>86 slightly outperform its control STORE_NBR 196 </a:t>
            </a:r>
            <a:r>
              <a:rPr lang="en-US" sz="2000" dirty="0" smtClean="0"/>
              <a:t>by leveraging </a:t>
            </a:r>
            <a:r>
              <a:rPr lang="en-US" sz="2000" dirty="0"/>
              <a:t>the more customers </a:t>
            </a:r>
            <a:r>
              <a:rPr lang="en-US" sz="2000" dirty="0" smtClean="0"/>
              <a:t>acquisition.</a:t>
            </a:r>
          </a:p>
          <a:p>
            <a:pPr marL="342900" indent="-342900" algn="just">
              <a:buFont typeface="Arial" panose="020B0604020202020204" pitchFamily="34" charset="0"/>
              <a:buChar char="•"/>
            </a:pPr>
            <a:r>
              <a:rPr lang="en-US" sz="2000" dirty="0" smtClean="0"/>
              <a:t>Due </a:t>
            </a:r>
            <a:r>
              <a:rPr lang="en-US" sz="2000" dirty="0"/>
              <a:t>to the maximum difference in the total sales of all the trial stores, STORE_NBR 88 remains the best implementation of the </a:t>
            </a:r>
            <a:r>
              <a:rPr lang="en-US" sz="2000" dirty="0" smtClean="0"/>
              <a:t>trial.</a:t>
            </a:r>
          </a:p>
        </p:txBody>
      </p:sp>
    </p:spTree>
    <p:extLst>
      <p:ext uri="{BB962C8B-B14F-4D97-AF65-F5344CB8AC3E}">
        <p14:creationId xmlns:p14="http://schemas.microsoft.com/office/powerpoint/2010/main" val="61464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95986"/>
            <a:ext cx="1896185" cy="1718741"/>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smtClean="0"/>
              <a:t>The </a:t>
            </a:r>
            <a:r>
              <a:rPr lang="en-US" sz="1200" dirty="0"/>
              <a:t>three highest contributing segments to total sales are: 1. Budget older families, 2. Mainstream young </a:t>
            </a:r>
            <a:endParaRPr lang="en-US" sz="1200" dirty="0"/>
          </a:p>
          <a:p>
            <a:r>
              <a:rPr lang="en-US" sz="1200" dirty="0"/>
              <a:t>singles/couples, 3. Mainstream </a:t>
            </a:r>
            <a:r>
              <a:rPr lang="en-US" sz="1200" dirty="0" smtClean="0"/>
              <a:t>retirees.</a:t>
            </a:r>
          </a:p>
          <a:p>
            <a:endParaRPr lang="en-US" sz="1200" dirty="0" smtClean="0"/>
          </a:p>
          <a:p>
            <a:pPr marL="171450" indent="-171450">
              <a:buFont typeface="Arial" panose="020B0604020202020204" pitchFamily="34" charset="0"/>
              <a:buChar char="•"/>
            </a:pPr>
            <a:r>
              <a:rPr lang="en-US" sz="1200" dirty="0"/>
              <a:t> </a:t>
            </a:r>
            <a:r>
              <a:rPr lang="en-US" sz="1200" dirty="0" smtClean="0"/>
              <a:t>Factors </a:t>
            </a:r>
            <a:r>
              <a:rPr lang="en-US" sz="1200" dirty="0"/>
              <a:t>driving sales: older families have largest </a:t>
            </a:r>
            <a:r>
              <a:rPr lang="en-US" sz="1200" dirty="0" err="1"/>
              <a:t>avg</a:t>
            </a:r>
            <a:r>
              <a:rPr lang="en-US" sz="1200" dirty="0"/>
              <a:t> no of packets purchased per customer, while the </a:t>
            </a:r>
            <a:endParaRPr lang="en-US" sz="1200" dirty="0"/>
          </a:p>
          <a:p>
            <a:r>
              <a:rPr lang="en-US" sz="1200" dirty="0"/>
              <a:t>mainstream young singles/couples have the largest population </a:t>
            </a:r>
            <a:endParaRPr lang="en-US" sz="1200" dirty="0" smtClean="0"/>
          </a:p>
          <a:p>
            <a:endParaRPr lang="en-US" sz="1200" dirty="0"/>
          </a:p>
          <a:p>
            <a:pPr marL="171450" indent="-171450">
              <a:buFont typeface="Arial" panose="020B0604020202020204" pitchFamily="34" charset="0"/>
              <a:buChar char="•"/>
            </a:pPr>
            <a:r>
              <a:rPr lang="en-US" sz="1200" dirty="0" smtClean="0"/>
              <a:t>To </a:t>
            </a:r>
            <a:r>
              <a:rPr lang="en-US" sz="1200" dirty="0"/>
              <a:t>target in the store strategy: mainstream young singles/couple are more likely to purchase Tyrells chips than </a:t>
            </a:r>
            <a:endParaRPr lang="en-US" sz="1200" dirty="0"/>
          </a:p>
          <a:p>
            <a:r>
              <a:rPr lang="en-US" sz="1200" dirty="0"/>
              <a:t>other segments</a:t>
            </a:r>
            <a:r>
              <a:rPr lang="en-US" sz="1100" dirty="0"/>
              <a:t>. </a:t>
            </a:r>
            <a:endParaRPr lang="en-AU" sz="11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smtClean="0"/>
              <a:t>STORE_NBR </a:t>
            </a:r>
            <a:r>
              <a:rPr lang="en-US" sz="1200" dirty="0"/>
              <a:t>77 outperforms its control STORE_NBR 233 in sales and driver for this seems to be more customer acquisition </a:t>
            </a:r>
            <a:r>
              <a:rPr lang="en-US" sz="1200" dirty="0" smtClean="0"/>
              <a:t>rather </a:t>
            </a:r>
            <a:r>
              <a:rPr lang="en-US" sz="1200" dirty="0"/>
              <a:t>than transaction per </a:t>
            </a:r>
            <a:r>
              <a:rPr lang="en-US" sz="1200" dirty="0" smtClean="0"/>
              <a:t>customer. </a:t>
            </a:r>
          </a:p>
          <a:p>
            <a:endParaRPr lang="en-US" sz="1200" dirty="0" smtClean="0"/>
          </a:p>
          <a:p>
            <a:pPr marL="171450" indent="-171450">
              <a:buFont typeface="Arial" panose="020B0604020202020204" pitchFamily="34" charset="0"/>
              <a:buChar char="•"/>
            </a:pPr>
            <a:r>
              <a:rPr lang="en-US" sz="1200" dirty="0" smtClean="0"/>
              <a:t>STORE_NBR </a:t>
            </a:r>
            <a:r>
              <a:rPr lang="en-US" sz="1200" dirty="0"/>
              <a:t>86 slightly outperform its control STORE_NBR 196 even with low transaction per customer by </a:t>
            </a:r>
            <a:r>
              <a:rPr lang="en-US" sz="1200" dirty="0" smtClean="0"/>
              <a:t>leveraging </a:t>
            </a:r>
            <a:r>
              <a:rPr lang="en-US" sz="1200" dirty="0"/>
              <a:t>the more customers </a:t>
            </a:r>
            <a:r>
              <a:rPr lang="en-US" sz="1200" dirty="0" smtClean="0"/>
              <a:t>acquisition.</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Due </a:t>
            </a:r>
            <a:r>
              <a:rPr lang="en-US" sz="1200" dirty="0"/>
              <a:t>to the maximum difference in the total sales of all the trial stores, STORE_NBR 88 remains the best implementation of the trial.</a:t>
            </a:r>
          </a:p>
          <a:p>
            <a:r>
              <a:rPr lang="en-US" sz="1200" dirty="0"/>
              <a:t/>
            </a:r>
            <a:br>
              <a:rPr lang="en-US" sz="1200" dirty="0"/>
            </a:b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smtClean="0">
                <a:latin typeface="Roboto" panose="02000000000000000000" pitchFamily="2" charset="0"/>
                <a:ea typeface="Roboto" panose="02000000000000000000" pitchFamily="2" charset="0"/>
                <a:cs typeface="Roboto" panose="02000000000000000000" pitchFamily="2" charset="0"/>
              </a:rPr>
              <a:t>Chips </a:t>
            </a:r>
            <a:r>
              <a:rPr lang="en-AU" dirty="0">
                <a:latin typeface="Roboto" panose="02000000000000000000" pitchFamily="2" charset="0"/>
                <a:ea typeface="Roboto" panose="02000000000000000000" pitchFamily="2" charset="0"/>
                <a:cs typeface="Roboto" panose="02000000000000000000" pitchFamily="2" charset="0"/>
              </a:rPr>
              <a:t>Category Review</a:t>
            </a:r>
          </a:p>
          <a:p>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smtClean="0"/>
              <a:t>Most sold Brand is Kettle which lead by 50% from second most popular brand. </a:t>
            </a:r>
            <a:endParaRPr lang="en-US" dirty="0"/>
          </a:p>
        </p:txBody>
      </p:sp>
      <p:pic>
        <p:nvPicPr>
          <p:cNvPr id="3" name="Picture 2"/>
          <p:cNvPicPr>
            <a:picLocks noChangeAspect="1"/>
          </p:cNvPicPr>
          <p:nvPr/>
        </p:nvPicPr>
        <p:blipFill>
          <a:blip r:embed="rId2"/>
          <a:stretch>
            <a:fillRect/>
          </a:stretch>
        </p:blipFill>
        <p:spPr>
          <a:xfrm>
            <a:off x="1803400" y="1473200"/>
            <a:ext cx="8966200" cy="4796896"/>
          </a:xfrm>
          <a:prstGeom prst="rect">
            <a:avLst/>
          </a:prstGeom>
        </p:spPr>
      </p:pic>
    </p:spTree>
    <p:extLst>
      <p:ext uri="{BB962C8B-B14F-4D97-AF65-F5344CB8AC3E}">
        <p14:creationId xmlns:p14="http://schemas.microsoft.com/office/powerpoint/2010/main" val="235891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smtClean="0"/>
              <a:t>Most of the customers are the Mainstream member type while Premium are least in number</a:t>
            </a:r>
          </a:p>
          <a:p>
            <a:pPr marL="342900" indent="-342900">
              <a:buFont typeface="Arial" panose="020B0604020202020204" pitchFamily="34" charset="0"/>
              <a:buChar char="•"/>
            </a:pPr>
            <a:r>
              <a:rPr lang="en-US" dirty="0" smtClean="0"/>
              <a:t>High sales in Mainstream is due to large customer base.</a:t>
            </a:r>
            <a:endParaRPr lang="en-US" dirty="0"/>
          </a:p>
        </p:txBody>
      </p:sp>
      <p:pic>
        <p:nvPicPr>
          <p:cNvPr id="3" name="Picture 2"/>
          <p:cNvPicPr>
            <a:picLocks noChangeAspect="1"/>
          </p:cNvPicPr>
          <p:nvPr/>
        </p:nvPicPr>
        <p:blipFill>
          <a:blip r:embed="rId2"/>
          <a:stretch>
            <a:fillRect/>
          </a:stretch>
        </p:blipFill>
        <p:spPr>
          <a:xfrm>
            <a:off x="2548467" y="2441331"/>
            <a:ext cx="7645400" cy="3994394"/>
          </a:xfrm>
          <a:prstGeom prst="rect">
            <a:avLst/>
          </a:prstGeom>
        </p:spPr>
      </p:pic>
    </p:spTree>
    <p:extLst>
      <p:ext uri="{BB962C8B-B14F-4D97-AF65-F5344CB8AC3E}">
        <p14:creationId xmlns:p14="http://schemas.microsoft.com/office/powerpoint/2010/main" val="320281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smtClean="0"/>
              <a:t>Retirees, older and young singles/couples are major part of the customer base.</a:t>
            </a:r>
            <a:endParaRPr lang="en-US" dirty="0"/>
          </a:p>
        </p:txBody>
      </p:sp>
      <p:pic>
        <p:nvPicPr>
          <p:cNvPr id="3" name="Picture 2"/>
          <p:cNvPicPr>
            <a:picLocks noChangeAspect="1"/>
          </p:cNvPicPr>
          <p:nvPr/>
        </p:nvPicPr>
        <p:blipFill>
          <a:blip r:embed="rId2"/>
          <a:stretch>
            <a:fillRect/>
          </a:stretch>
        </p:blipFill>
        <p:spPr>
          <a:xfrm>
            <a:off x="1608667" y="1896295"/>
            <a:ext cx="10067908" cy="4448942"/>
          </a:xfrm>
          <a:prstGeom prst="rect">
            <a:avLst/>
          </a:prstGeom>
        </p:spPr>
      </p:pic>
    </p:spTree>
    <p:extLst>
      <p:ext uri="{BB962C8B-B14F-4D97-AF65-F5344CB8AC3E}">
        <p14:creationId xmlns:p14="http://schemas.microsoft.com/office/powerpoint/2010/main" val="427252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endParaRPr lang="en-US" dirty="0" smtClean="0"/>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pic>
        <p:nvPicPr>
          <p:cNvPr id="4" name="Picture 3"/>
          <p:cNvPicPr>
            <a:picLocks noChangeAspect="1"/>
          </p:cNvPicPr>
          <p:nvPr/>
        </p:nvPicPr>
        <p:blipFill rotWithShape="1">
          <a:blip r:embed="rId2"/>
          <a:srcRect l="295" t="2668"/>
          <a:stretch/>
        </p:blipFill>
        <p:spPr>
          <a:xfrm>
            <a:off x="1447800" y="2523066"/>
            <a:ext cx="10185400" cy="3632201"/>
          </a:xfrm>
          <a:prstGeom prst="rect">
            <a:avLst/>
          </a:prstGeom>
        </p:spPr>
      </p:pic>
    </p:spTree>
    <p:extLst>
      <p:ext uri="{BB962C8B-B14F-4D97-AF65-F5344CB8AC3E}">
        <p14:creationId xmlns:p14="http://schemas.microsoft.com/office/powerpoint/2010/main" val="400343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61837"/>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r>
              <a:rPr lang="en-US" dirty="0" smtClean="0"/>
              <a:t>.</a:t>
            </a:r>
          </a:p>
          <a:p>
            <a:pPr marL="342900" indent="-342900">
              <a:buFont typeface="Arial" panose="020B0604020202020204" pitchFamily="34" charset="0"/>
              <a:buChar char="•"/>
            </a:pPr>
            <a:endParaRPr lang="en-IN" dirty="0"/>
          </a:p>
        </p:txBody>
      </p:sp>
      <p:pic>
        <p:nvPicPr>
          <p:cNvPr id="5" name="Picture 4"/>
          <p:cNvPicPr>
            <a:picLocks noChangeAspect="1"/>
          </p:cNvPicPr>
          <p:nvPr/>
        </p:nvPicPr>
        <p:blipFill>
          <a:blip r:embed="rId2"/>
          <a:stretch>
            <a:fillRect/>
          </a:stretch>
        </p:blipFill>
        <p:spPr>
          <a:xfrm>
            <a:off x="1513945" y="2032240"/>
            <a:ext cx="9441921" cy="4111913"/>
          </a:xfrm>
          <a:prstGeom prst="rect">
            <a:avLst/>
          </a:prstGeom>
        </p:spPr>
      </p:pic>
    </p:spTree>
    <p:extLst>
      <p:ext uri="{BB962C8B-B14F-4D97-AF65-F5344CB8AC3E}">
        <p14:creationId xmlns:p14="http://schemas.microsoft.com/office/powerpoint/2010/main" val="1522712605"/>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6970</TotalTime>
  <Words>896</Words>
  <Application>Microsoft Office PowerPoint</Application>
  <PresentationFormat>Widescreen</PresentationFormat>
  <Paragraphs>79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Roboto</vt:lpstr>
      <vt:lpstr>Calibri</vt:lpstr>
      <vt:lpstr>Roboto Medium</vt:lpstr>
      <vt:lpstr>Arial</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Asus</cp:lastModifiedBy>
  <cp:revision>486</cp:revision>
  <dcterms:created xsi:type="dcterms:W3CDTF">2018-02-07T23:23:24Z</dcterms:created>
  <dcterms:modified xsi:type="dcterms:W3CDTF">2024-09-24T17:37:49Z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