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Lst>
  <p:sldSz cy="6858000" cx="12192000"/>
  <p:notesSz cx="6858000" cy="9144000"/>
  <p:embeddedFontLst>
    <p:embeddedFont>
      <p:font typeface="Play"/>
      <p:regular r:id="rId12"/>
      <p:bold r:id="rId1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14" roundtripDataSignature="AMtx7mglxeTsfYGd4Gmcb9m+ReEvUsS6p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font" Target="fonts/Play-bold.fntdata"/><Relationship Id="rId12" Type="http://schemas.openxmlformats.org/officeDocument/2006/relationships/font" Target="fonts/Play-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4" Type="http://customschemas.google.com/relationships/presentationmetadata" Target="meta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indent="-228600" lvl="1" marL="914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2pPr>
            <a:lvl3pPr indent="-228600" lvl="2" marL="1371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3pPr>
            <a:lvl4pPr indent="-228600" lvl="3" marL="1828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4pPr>
            <a:lvl5pPr indent="-228600" lvl="4" marL="22860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6pPr>
            <a:lvl7pPr indent="-228600" lvl="6" marL="3200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7pPr>
            <a:lvl8pPr indent="-228600" lvl="7" marL="3657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8pPr>
            <a:lvl9pPr indent="-228600" lvl="8" marL="4114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5" name="Google Shape;95;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4" name="Google Shape;104;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3" name="Google Shape;113;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2" name="Google Shape;122;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1" name="Google Shape;131;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0" name="Google Shape;140;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5" name="Shape 15"/>
        <p:cNvGrpSpPr/>
        <p:nvPr/>
      </p:nvGrpSpPr>
      <p:grpSpPr>
        <a:xfrm>
          <a:off x="0" y="0"/>
          <a:ext cx="0" cy="0"/>
          <a:chOff x="0" y="0"/>
          <a:chExt cx="0" cy="0"/>
        </a:xfrm>
      </p:grpSpPr>
      <p:sp>
        <p:nvSpPr>
          <p:cNvPr id="16" name="Google Shape;16;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 name="Google Shape;18;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8"/>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9"/>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9"/>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1" name="Shape 21"/>
        <p:cNvGrpSpPr/>
        <p:nvPr/>
      </p:nvGrpSpPr>
      <p:grpSpPr>
        <a:xfrm>
          <a:off x="0" y="0"/>
          <a:ext cx="0" cy="0"/>
          <a:chOff x="0" y="0"/>
          <a:chExt cx="0" cy="0"/>
        </a:xfrm>
      </p:grpSpPr>
      <p:sp>
        <p:nvSpPr>
          <p:cNvPr id="22" name="Google Shape;22;p10"/>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Play"/>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10"/>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4" name="Google Shape;24;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11"/>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Play"/>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11"/>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757575"/>
              </a:buClr>
              <a:buSzPts val="2400"/>
              <a:buNone/>
              <a:defRPr sz="2400">
                <a:solidFill>
                  <a:srgbClr val="757575"/>
                </a:solidFill>
              </a:defRPr>
            </a:lvl1pPr>
            <a:lvl2pPr indent="-228600" lvl="1" marL="914400" algn="l">
              <a:lnSpc>
                <a:spcPct val="90000"/>
              </a:lnSpc>
              <a:spcBef>
                <a:spcPts val="500"/>
              </a:spcBef>
              <a:spcAft>
                <a:spcPts val="0"/>
              </a:spcAft>
              <a:buClr>
                <a:srgbClr val="757575"/>
              </a:buClr>
              <a:buSzPts val="2000"/>
              <a:buNone/>
              <a:defRPr sz="2000">
                <a:solidFill>
                  <a:srgbClr val="757575"/>
                </a:solidFill>
              </a:defRPr>
            </a:lvl2pPr>
            <a:lvl3pPr indent="-228600" lvl="2" marL="1371600" algn="l">
              <a:lnSpc>
                <a:spcPct val="90000"/>
              </a:lnSpc>
              <a:spcBef>
                <a:spcPts val="500"/>
              </a:spcBef>
              <a:spcAft>
                <a:spcPts val="0"/>
              </a:spcAft>
              <a:buClr>
                <a:srgbClr val="757575"/>
              </a:buClr>
              <a:buSzPts val="1800"/>
              <a:buNone/>
              <a:defRPr sz="1800">
                <a:solidFill>
                  <a:srgbClr val="757575"/>
                </a:solidFill>
              </a:defRPr>
            </a:lvl3pPr>
            <a:lvl4pPr indent="-228600" lvl="3" marL="1828800" algn="l">
              <a:lnSpc>
                <a:spcPct val="90000"/>
              </a:lnSpc>
              <a:spcBef>
                <a:spcPts val="500"/>
              </a:spcBef>
              <a:spcAft>
                <a:spcPts val="0"/>
              </a:spcAft>
              <a:buClr>
                <a:srgbClr val="757575"/>
              </a:buClr>
              <a:buSzPts val="1600"/>
              <a:buNone/>
              <a:defRPr sz="1600">
                <a:solidFill>
                  <a:srgbClr val="757575"/>
                </a:solidFill>
              </a:defRPr>
            </a:lvl4pPr>
            <a:lvl5pPr indent="-228600" lvl="4" marL="2286000" algn="l">
              <a:lnSpc>
                <a:spcPct val="90000"/>
              </a:lnSpc>
              <a:spcBef>
                <a:spcPts val="500"/>
              </a:spcBef>
              <a:spcAft>
                <a:spcPts val="0"/>
              </a:spcAft>
              <a:buClr>
                <a:srgbClr val="757575"/>
              </a:buClr>
              <a:buSzPts val="1600"/>
              <a:buNone/>
              <a:defRPr sz="1600">
                <a:solidFill>
                  <a:srgbClr val="757575"/>
                </a:solidFill>
              </a:defRPr>
            </a:lvl5pPr>
            <a:lvl6pPr indent="-228600" lvl="5" marL="2743200" algn="l">
              <a:lnSpc>
                <a:spcPct val="90000"/>
              </a:lnSpc>
              <a:spcBef>
                <a:spcPts val="500"/>
              </a:spcBef>
              <a:spcAft>
                <a:spcPts val="0"/>
              </a:spcAft>
              <a:buClr>
                <a:srgbClr val="757575"/>
              </a:buClr>
              <a:buSzPts val="1600"/>
              <a:buNone/>
              <a:defRPr sz="1600">
                <a:solidFill>
                  <a:srgbClr val="757575"/>
                </a:solidFill>
              </a:defRPr>
            </a:lvl6pPr>
            <a:lvl7pPr indent="-228600" lvl="6" marL="3200400" algn="l">
              <a:lnSpc>
                <a:spcPct val="90000"/>
              </a:lnSpc>
              <a:spcBef>
                <a:spcPts val="500"/>
              </a:spcBef>
              <a:spcAft>
                <a:spcPts val="0"/>
              </a:spcAft>
              <a:buClr>
                <a:srgbClr val="757575"/>
              </a:buClr>
              <a:buSzPts val="1600"/>
              <a:buNone/>
              <a:defRPr sz="1600">
                <a:solidFill>
                  <a:srgbClr val="757575"/>
                </a:solidFill>
              </a:defRPr>
            </a:lvl7pPr>
            <a:lvl8pPr indent="-228600" lvl="7" marL="3657600" algn="l">
              <a:lnSpc>
                <a:spcPct val="90000"/>
              </a:lnSpc>
              <a:spcBef>
                <a:spcPts val="500"/>
              </a:spcBef>
              <a:spcAft>
                <a:spcPts val="0"/>
              </a:spcAft>
              <a:buClr>
                <a:srgbClr val="757575"/>
              </a:buClr>
              <a:buSzPts val="1600"/>
              <a:buNone/>
              <a:defRPr sz="1600">
                <a:solidFill>
                  <a:srgbClr val="757575"/>
                </a:solidFill>
              </a:defRPr>
            </a:lvl8pPr>
            <a:lvl9pPr indent="-228600" lvl="8" marL="4114800" algn="l">
              <a:lnSpc>
                <a:spcPct val="90000"/>
              </a:lnSpc>
              <a:spcBef>
                <a:spcPts val="500"/>
              </a:spcBef>
              <a:spcAft>
                <a:spcPts val="0"/>
              </a:spcAft>
              <a:buClr>
                <a:srgbClr val="757575"/>
              </a:buClr>
              <a:buSzPts val="1600"/>
              <a:buNone/>
              <a:defRPr sz="1600">
                <a:solidFill>
                  <a:srgbClr val="757575"/>
                </a:solidFill>
              </a:defRPr>
            </a:lvl9pPr>
          </a:lstStyle>
          <a:p/>
        </p:txBody>
      </p:sp>
      <p:sp>
        <p:nvSpPr>
          <p:cNvPr id="30" name="Google Shape;30;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12"/>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12"/>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13"/>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13"/>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13"/>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13"/>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13"/>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16"/>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Pla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16"/>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16"/>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7"/>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Pla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7"/>
          <p:cNvSpPr/>
          <p:nvPr>
            <p:ph idx="2" type="pic"/>
          </p:nvPr>
        </p:nvSpPr>
        <p:spPr>
          <a:xfrm>
            <a:off x="5183188" y="987425"/>
            <a:ext cx="6172200" cy="4873625"/>
          </a:xfrm>
          <a:prstGeom prst="rect">
            <a:avLst/>
          </a:prstGeom>
          <a:noFill/>
          <a:ln>
            <a:noFill/>
          </a:ln>
        </p:spPr>
      </p:sp>
      <p:sp>
        <p:nvSpPr>
          <p:cNvPr id="68" name="Google Shape;68;p17"/>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Play"/>
              <a:buNone/>
              <a:defRPr b="0" i="0" sz="4400" u="none" cap="none" strike="noStrike">
                <a:solidFill>
                  <a:schemeClr val="dk1"/>
                </a:solidFill>
                <a:latin typeface="Play"/>
                <a:ea typeface="Play"/>
                <a:cs typeface="Play"/>
                <a:sym typeface="Pla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2" name="Google Shape;12;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757575"/>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 name="Google Shape;13;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757575"/>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4" name="Google Shape;14;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757575"/>
                </a:solidFill>
                <a:latin typeface="Arial"/>
                <a:ea typeface="Arial"/>
                <a:cs typeface="Arial"/>
                <a:sym typeface="Arial"/>
              </a:defRPr>
            </a:lvl1pPr>
            <a:lvl2pPr indent="0" lvl="1" marL="0" marR="0" rtl="0" algn="r">
              <a:spcBef>
                <a:spcPts val="0"/>
              </a:spcBef>
              <a:buNone/>
              <a:defRPr b="0" i="0" sz="1200" u="none" cap="none" strike="noStrike">
                <a:solidFill>
                  <a:srgbClr val="757575"/>
                </a:solidFill>
                <a:latin typeface="Arial"/>
                <a:ea typeface="Arial"/>
                <a:cs typeface="Arial"/>
                <a:sym typeface="Arial"/>
              </a:defRPr>
            </a:lvl2pPr>
            <a:lvl3pPr indent="0" lvl="2" marL="0" marR="0" rtl="0" algn="r">
              <a:spcBef>
                <a:spcPts val="0"/>
              </a:spcBef>
              <a:buNone/>
              <a:defRPr b="0" i="0" sz="1200" u="none" cap="none" strike="noStrike">
                <a:solidFill>
                  <a:srgbClr val="757575"/>
                </a:solidFill>
                <a:latin typeface="Arial"/>
                <a:ea typeface="Arial"/>
                <a:cs typeface="Arial"/>
                <a:sym typeface="Arial"/>
              </a:defRPr>
            </a:lvl3pPr>
            <a:lvl4pPr indent="0" lvl="3" marL="0" marR="0" rtl="0" algn="r">
              <a:spcBef>
                <a:spcPts val="0"/>
              </a:spcBef>
              <a:buNone/>
              <a:defRPr b="0" i="0" sz="1200" u="none" cap="none" strike="noStrike">
                <a:solidFill>
                  <a:srgbClr val="757575"/>
                </a:solidFill>
                <a:latin typeface="Arial"/>
                <a:ea typeface="Arial"/>
                <a:cs typeface="Arial"/>
                <a:sym typeface="Arial"/>
              </a:defRPr>
            </a:lvl4pPr>
            <a:lvl5pPr indent="0" lvl="4" marL="0" marR="0" rtl="0" algn="r">
              <a:spcBef>
                <a:spcPts val="0"/>
              </a:spcBef>
              <a:buNone/>
              <a:defRPr b="0" i="0" sz="1200" u="none" cap="none" strike="noStrike">
                <a:solidFill>
                  <a:srgbClr val="757575"/>
                </a:solidFill>
                <a:latin typeface="Arial"/>
                <a:ea typeface="Arial"/>
                <a:cs typeface="Arial"/>
                <a:sym typeface="Arial"/>
              </a:defRPr>
            </a:lvl5pPr>
            <a:lvl6pPr indent="0" lvl="5" marL="0" marR="0" rtl="0" algn="r">
              <a:spcBef>
                <a:spcPts val="0"/>
              </a:spcBef>
              <a:buNone/>
              <a:defRPr b="0" i="0" sz="1200" u="none" cap="none" strike="noStrike">
                <a:solidFill>
                  <a:srgbClr val="757575"/>
                </a:solidFill>
                <a:latin typeface="Arial"/>
                <a:ea typeface="Arial"/>
                <a:cs typeface="Arial"/>
                <a:sym typeface="Arial"/>
              </a:defRPr>
            </a:lvl6pPr>
            <a:lvl7pPr indent="0" lvl="6" marL="0" marR="0" rtl="0" algn="r">
              <a:spcBef>
                <a:spcPts val="0"/>
              </a:spcBef>
              <a:buNone/>
              <a:defRPr b="0" i="0" sz="1200" u="none" cap="none" strike="noStrike">
                <a:solidFill>
                  <a:srgbClr val="757575"/>
                </a:solidFill>
                <a:latin typeface="Arial"/>
                <a:ea typeface="Arial"/>
                <a:cs typeface="Arial"/>
                <a:sym typeface="Arial"/>
              </a:defRPr>
            </a:lvl7pPr>
            <a:lvl8pPr indent="0" lvl="7" marL="0" marR="0" rtl="0" algn="r">
              <a:spcBef>
                <a:spcPts val="0"/>
              </a:spcBef>
              <a:buNone/>
              <a:defRPr b="0" i="0" sz="1200" u="none" cap="none" strike="noStrike">
                <a:solidFill>
                  <a:srgbClr val="757575"/>
                </a:solidFill>
                <a:latin typeface="Arial"/>
                <a:ea typeface="Arial"/>
                <a:cs typeface="Arial"/>
                <a:sym typeface="Arial"/>
              </a:defRPr>
            </a:lvl8pPr>
            <a:lvl9pPr indent="0" lvl="8" marL="0" marR="0" rtl="0" algn="r">
              <a:spcBef>
                <a:spcPts val="0"/>
              </a:spcBef>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1F5C99"/>
              </a:buClr>
              <a:buSzPts val="4400"/>
              <a:buFont typeface="Play"/>
              <a:buNone/>
            </a:pPr>
            <a:r>
              <a:rPr lang="en-US">
                <a:solidFill>
                  <a:srgbClr val="1F5C99"/>
                </a:solidFill>
              </a:rPr>
              <a:t>Points to remember before submission:</a:t>
            </a:r>
            <a:endParaRPr/>
          </a:p>
        </p:txBody>
      </p:sp>
      <p:sp>
        <p:nvSpPr>
          <p:cNvPr id="89" name="Google Shape;89;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40000" lnSpcReduction="20000"/>
          </a:bodyPr>
          <a:lstStyle/>
          <a:p>
            <a:pPr indent="0" lvl="0" marL="0" rtl="0" algn="l">
              <a:lnSpc>
                <a:spcPct val="90000"/>
              </a:lnSpc>
              <a:spcBef>
                <a:spcPts val="0"/>
              </a:spcBef>
              <a:spcAft>
                <a:spcPts val="0"/>
              </a:spcAft>
              <a:buClr>
                <a:schemeClr val="dk1"/>
              </a:buClr>
              <a:buSzPct val="100000"/>
              <a:buNone/>
            </a:pPr>
            <a:r>
              <a:rPr lang="en-US" sz="3400"/>
              <a:t>As part of round 3 two files needs to be submitted:</a:t>
            </a:r>
            <a:endParaRPr/>
          </a:p>
          <a:p>
            <a:pPr indent="0" lvl="1" marL="457200" rtl="0" algn="l">
              <a:lnSpc>
                <a:spcPct val="90000"/>
              </a:lnSpc>
              <a:spcBef>
                <a:spcPts val="500"/>
              </a:spcBef>
              <a:spcAft>
                <a:spcPts val="0"/>
              </a:spcAft>
              <a:buClr>
                <a:schemeClr val="dk1"/>
              </a:buClr>
              <a:buSzPct val="100000"/>
              <a:buNone/>
            </a:pPr>
            <a:r>
              <a:rPr lang="en-US" sz="3400"/>
              <a:t>A) Presentation Slides : File format should be '.ppt' / '.pptx' only, </a:t>
            </a:r>
            <a:endParaRPr/>
          </a:p>
          <a:p>
            <a:pPr indent="0" lvl="1" marL="457200" rtl="0" algn="l">
              <a:lnSpc>
                <a:spcPct val="90000"/>
              </a:lnSpc>
              <a:spcBef>
                <a:spcPts val="500"/>
              </a:spcBef>
              <a:spcAft>
                <a:spcPts val="0"/>
              </a:spcAft>
              <a:buClr>
                <a:schemeClr val="dk1"/>
              </a:buClr>
              <a:buSzPct val="100000"/>
              <a:buNone/>
            </a:pPr>
            <a:r>
              <a:rPr lang="en-US" sz="3400"/>
              <a:t>B) 5 Mins Video recording : </a:t>
            </a:r>
            <a:r>
              <a:rPr lang="en-US" sz="3400"/>
              <a:t>File format should be MP4 and File size shouldn't exceed 50 mb.</a:t>
            </a:r>
            <a:endParaRPr/>
          </a:p>
          <a:p>
            <a:pPr indent="0" lvl="0" marL="0" rtl="0" algn="l">
              <a:lnSpc>
                <a:spcPct val="90000"/>
              </a:lnSpc>
              <a:spcBef>
                <a:spcPts val="1000"/>
              </a:spcBef>
              <a:spcAft>
                <a:spcPts val="0"/>
              </a:spcAft>
              <a:buClr>
                <a:schemeClr val="dk1"/>
              </a:buClr>
              <a:buSzPct val="100000"/>
              <a:buNone/>
            </a:pPr>
            <a:r>
              <a:rPr lang="en-US" sz="3400"/>
              <a:t>Additional guidelines: </a:t>
            </a:r>
            <a:endParaRPr/>
          </a:p>
          <a:p>
            <a:pPr indent="-514350" lvl="0" marL="514350" rtl="0" algn="l">
              <a:lnSpc>
                <a:spcPct val="90000"/>
              </a:lnSpc>
              <a:spcBef>
                <a:spcPts val="1000"/>
              </a:spcBef>
              <a:spcAft>
                <a:spcPts val="0"/>
              </a:spcAft>
              <a:buClr>
                <a:schemeClr val="dk1"/>
              </a:buClr>
              <a:buSzPct val="100000"/>
              <a:buAutoNum type="arabicPeriod"/>
            </a:pPr>
            <a:r>
              <a:rPr lang="en-US" sz="3400"/>
              <a:t>Solution presented in the video should be in-sync with the solution submitted  in round 2. </a:t>
            </a:r>
            <a:endParaRPr/>
          </a:p>
          <a:p>
            <a:pPr indent="-514350" lvl="0" marL="514350" rtl="0" algn="l">
              <a:lnSpc>
                <a:spcPct val="90000"/>
              </a:lnSpc>
              <a:spcBef>
                <a:spcPts val="1000"/>
              </a:spcBef>
              <a:spcAft>
                <a:spcPts val="0"/>
              </a:spcAft>
              <a:buClr>
                <a:schemeClr val="dk1"/>
              </a:buClr>
              <a:buSzPct val="100000"/>
              <a:buAutoNum type="arabicPeriod"/>
            </a:pPr>
            <a:r>
              <a:rPr lang="en-US" sz="3400"/>
              <a:t>Participant's face should be clearly visible in the video. Tools like WebEx, Zoom, or any other can be used to record</a:t>
            </a:r>
            <a:endParaRPr/>
          </a:p>
          <a:p>
            <a:pPr indent="-514350" lvl="0" marL="514350" rtl="0" algn="l">
              <a:lnSpc>
                <a:spcPct val="90000"/>
              </a:lnSpc>
              <a:spcBef>
                <a:spcPts val="1000"/>
              </a:spcBef>
              <a:spcAft>
                <a:spcPts val="0"/>
              </a:spcAft>
              <a:buClr>
                <a:schemeClr val="dk1"/>
              </a:buClr>
              <a:buSzPct val="100000"/>
              <a:buAutoNum type="arabicPeriod"/>
            </a:pPr>
            <a:r>
              <a:rPr lang="en-US" sz="3400"/>
              <a:t>Follow the flow mentioned in slides# 2:6. Participants are expected to keep the headers and flow intact; however number of slides and content can be altered as needed.  </a:t>
            </a:r>
            <a:endParaRPr/>
          </a:p>
          <a:p>
            <a:pPr indent="-514350" lvl="0" marL="514350" rtl="0" algn="l">
              <a:lnSpc>
                <a:spcPct val="90000"/>
              </a:lnSpc>
              <a:spcBef>
                <a:spcPts val="1000"/>
              </a:spcBef>
              <a:spcAft>
                <a:spcPts val="0"/>
              </a:spcAft>
              <a:buClr>
                <a:schemeClr val="dk1"/>
              </a:buClr>
              <a:buSzPct val="100000"/>
              <a:buAutoNum type="arabicPeriod"/>
            </a:pPr>
            <a:r>
              <a:rPr lang="en-US" sz="3400"/>
              <a:t>Participant are encouraged to leverage Data Visualizations (Graph, Charts) during presentation for complimenting their explanation. </a:t>
            </a:r>
            <a:endParaRPr/>
          </a:p>
          <a:p>
            <a:pPr indent="-514350" lvl="0" marL="514350" rtl="0" algn="l">
              <a:lnSpc>
                <a:spcPct val="90000"/>
              </a:lnSpc>
              <a:spcBef>
                <a:spcPts val="1000"/>
              </a:spcBef>
              <a:spcAft>
                <a:spcPts val="0"/>
              </a:spcAft>
              <a:buClr>
                <a:schemeClr val="dk1"/>
              </a:buClr>
              <a:buSzPct val="100000"/>
              <a:buAutoNum type="arabicPeriod"/>
            </a:pPr>
            <a:r>
              <a:rPr lang="en-US" sz="3400"/>
              <a:t>Factors to be used by AmEx to evaluate the submissions:</a:t>
            </a:r>
            <a:endParaRPr/>
          </a:p>
          <a:p>
            <a:pPr indent="-228599" lvl="0" marL="971550" rtl="0" algn="l">
              <a:lnSpc>
                <a:spcPct val="90000"/>
              </a:lnSpc>
              <a:spcBef>
                <a:spcPts val="500"/>
              </a:spcBef>
              <a:spcAft>
                <a:spcPts val="0"/>
              </a:spcAft>
              <a:buClr>
                <a:schemeClr val="dk1"/>
              </a:buClr>
              <a:buSzPct val="100000"/>
              <a:buChar char="•"/>
            </a:pPr>
            <a:r>
              <a:rPr lang="en-US" sz="3400"/>
              <a:t>Understanding of Problem Statement</a:t>
            </a:r>
            <a:endParaRPr/>
          </a:p>
          <a:p>
            <a:pPr indent="-228599" lvl="1" marL="971550" rtl="0" algn="l">
              <a:lnSpc>
                <a:spcPct val="90000"/>
              </a:lnSpc>
              <a:spcBef>
                <a:spcPts val="500"/>
              </a:spcBef>
              <a:spcAft>
                <a:spcPts val="0"/>
              </a:spcAft>
              <a:buClr>
                <a:schemeClr val="dk1"/>
              </a:buClr>
              <a:buSzPct val="100000"/>
              <a:buChar char="•"/>
            </a:pPr>
            <a:r>
              <a:rPr lang="en-US" sz="3400"/>
              <a:t>Depth of analysis to come-up with Team Selection Strategy. </a:t>
            </a:r>
            <a:endParaRPr/>
          </a:p>
          <a:p>
            <a:pPr indent="-228599" lvl="1" marL="971550" rtl="0" algn="l">
              <a:lnSpc>
                <a:spcPct val="90000"/>
              </a:lnSpc>
              <a:spcBef>
                <a:spcPts val="500"/>
              </a:spcBef>
              <a:spcAft>
                <a:spcPts val="0"/>
              </a:spcAft>
              <a:buClr>
                <a:schemeClr val="dk1"/>
              </a:buClr>
              <a:buSzPct val="100000"/>
              <a:buChar char="•"/>
            </a:pPr>
            <a:r>
              <a:rPr lang="en-US" sz="3400"/>
              <a:t>Effectiveness of Team Optimization/Balancing Technique</a:t>
            </a:r>
            <a:endParaRPr/>
          </a:p>
          <a:p>
            <a:pPr indent="-228599" lvl="1" marL="971550" rtl="0" algn="l">
              <a:lnSpc>
                <a:spcPct val="90000"/>
              </a:lnSpc>
              <a:spcBef>
                <a:spcPts val="500"/>
              </a:spcBef>
              <a:spcAft>
                <a:spcPts val="0"/>
              </a:spcAft>
              <a:buClr>
                <a:schemeClr val="dk1"/>
              </a:buClr>
              <a:buSzPct val="100000"/>
              <a:buChar char="•"/>
            </a:pPr>
            <a:r>
              <a:rPr lang="en-US" sz="3400"/>
              <a:t>Originality and clarity of the presentation using Data Visualization </a:t>
            </a:r>
            <a:endParaRPr/>
          </a:p>
          <a:p>
            <a:pPr indent="-177800" lvl="1" marL="971550" rtl="0" algn="l">
              <a:lnSpc>
                <a:spcPct val="90000"/>
              </a:lnSpc>
              <a:spcBef>
                <a:spcPts val="500"/>
              </a:spcBef>
              <a:spcAft>
                <a:spcPts val="0"/>
              </a:spcAft>
              <a:buClr>
                <a:schemeClr val="dk1"/>
              </a:buClr>
              <a:buSzPct val="100000"/>
              <a:buNone/>
            </a:pPr>
            <a:r>
              <a:t/>
            </a:r>
            <a:endParaRPr sz="2000"/>
          </a:p>
          <a:p>
            <a:pPr indent="0" lvl="0" marL="0" rtl="0" algn="l">
              <a:lnSpc>
                <a:spcPct val="90000"/>
              </a:lnSpc>
              <a:spcBef>
                <a:spcPts val="1000"/>
              </a:spcBef>
              <a:spcAft>
                <a:spcPts val="0"/>
              </a:spcAft>
              <a:buClr>
                <a:schemeClr val="dk1"/>
              </a:buClr>
              <a:buSzPct val="100000"/>
              <a:buNone/>
            </a:pPr>
            <a:r>
              <a:rPr b="1" lang="en-US" sz="2500">
                <a:latin typeface="Arial"/>
                <a:ea typeface="Arial"/>
                <a:cs typeface="Arial"/>
                <a:sym typeface="Arial"/>
              </a:rPr>
              <a:t>Note</a:t>
            </a:r>
            <a:r>
              <a:rPr lang="en-US" sz="2500">
                <a:latin typeface="Arial"/>
                <a:ea typeface="Arial"/>
                <a:cs typeface="Arial"/>
                <a:sym typeface="Arial"/>
              </a:rPr>
              <a:t>: Codes &amp; Solution submitted as a part of round 2 will be referred to assess the authenticity of Round 3 submissions.</a:t>
            </a:r>
            <a:endParaRPr/>
          </a:p>
        </p:txBody>
      </p:sp>
      <p:sp>
        <p:nvSpPr>
          <p:cNvPr id="90" name="Google Shape;90;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AXP Internal</a:t>
            </a:r>
            <a:endParaRPr/>
          </a:p>
        </p:txBody>
      </p:sp>
      <p:sp>
        <p:nvSpPr>
          <p:cNvPr id="91" name="Google Shape;91;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1-Jul-24</a:t>
            </a:r>
            <a:endParaRPr/>
          </a:p>
        </p:txBody>
      </p:sp>
      <p:sp>
        <p:nvSpPr>
          <p:cNvPr id="92" name="Google Shape;92;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1F5C99"/>
              </a:buClr>
              <a:buSzPts val="4400"/>
              <a:buFont typeface="Play"/>
              <a:buNone/>
            </a:pPr>
            <a:r>
              <a:rPr lang="en-US">
                <a:solidFill>
                  <a:srgbClr val="1F5C99"/>
                </a:solidFill>
              </a:rPr>
              <a:t>Participant Introduction:</a:t>
            </a:r>
            <a:endParaRPr/>
          </a:p>
        </p:txBody>
      </p:sp>
      <p:sp>
        <p:nvSpPr>
          <p:cNvPr id="98" name="Google Shape;98;p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400"/>
              <a:buChar char="•"/>
            </a:pPr>
            <a:r>
              <a:rPr lang="en-US" sz="2400"/>
              <a:t>Participant should use this slide to quickly introduce themself to the evaluator. </a:t>
            </a:r>
            <a:endParaRPr/>
          </a:p>
          <a:p>
            <a:pPr indent="-76200" lvl="0" marL="228600" rtl="0" algn="l">
              <a:lnSpc>
                <a:spcPct val="90000"/>
              </a:lnSpc>
              <a:spcBef>
                <a:spcPts val="1000"/>
              </a:spcBef>
              <a:spcAft>
                <a:spcPts val="0"/>
              </a:spcAft>
              <a:buClr>
                <a:schemeClr val="dk1"/>
              </a:buClr>
              <a:buSzPts val="2400"/>
              <a:buNone/>
            </a:pPr>
            <a:r>
              <a:t/>
            </a:r>
            <a:endParaRPr sz="2400"/>
          </a:p>
        </p:txBody>
      </p:sp>
      <p:sp>
        <p:nvSpPr>
          <p:cNvPr id="99" name="Google Shape;99;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AXP Internal</a:t>
            </a:r>
            <a:endParaRPr/>
          </a:p>
        </p:txBody>
      </p:sp>
      <p:sp>
        <p:nvSpPr>
          <p:cNvPr id="100" name="Google Shape;100;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1-Jul-24</a:t>
            </a:r>
            <a:endParaRPr/>
          </a:p>
        </p:txBody>
      </p:sp>
      <p:sp>
        <p:nvSpPr>
          <p:cNvPr id="101" name="Google Shape;101;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1F5C99"/>
              </a:buClr>
              <a:buSzPts val="4400"/>
              <a:buFont typeface="Play"/>
              <a:buNone/>
            </a:pPr>
            <a:r>
              <a:rPr lang="en-US">
                <a:solidFill>
                  <a:srgbClr val="1F5C99"/>
                </a:solidFill>
              </a:rPr>
              <a:t>Problem Statement</a:t>
            </a:r>
            <a:endParaRPr>
              <a:solidFill>
                <a:srgbClr val="1F5C99"/>
              </a:solidFill>
            </a:endParaRPr>
          </a:p>
        </p:txBody>
      </p:sp>
      <p:sp>
        <p:nvSpPr>
          <p:cNvPr id="107" name="Google Shape;107;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None/>
            </a:pPr>
            <a:r>
              <a:rPr lang="en-US" sz="2400"/>
              <a:t>Participants are expected to demonstrate their ability of clearly break and understand the problem statements provided in both round 1 &amp; 2, and how these two were interconnected.</a:t>
            </a:r>
            <a:endParaRPr/>
          </a:p>
          <a:p>
            <a:pPr indent="-76200" lvl="0" marL="228600" rtl="0" algn="l">
              <a:lnSpc>
                <a:spcPct val="90000"/>
              </a:lnSpc>
              <a:spcBef>
                <a:spcPts val="1000"/>
              </a:spcBef>
              <a:spcAft>
                <a:spcPts val="0"/>
              </a:spcAft>
              <a:buClr>
                <a:schemeClr val="dk1"/>
              </a:buClr>
              <a:buSzPts val="2400"/>
              <a:buNone/>
            </a:pPr>
            <a:r>
              <a:t/>
            </a:r>
            <a:endParaRPr sz="2400"/>
          </a:p>
          <a:p>
            <a:pPr indent="0" lvl="0" marL="0" rtl="0" algn="l">
              <a:lnSpc>
                <a:spcPct val="90000"/>
              </a:lnSpc>
              <a:spcBef>
                <a:spcPts val="1000"/>
              </a:spcBef>
              <a:spcAft>
                <a:spcPts val="0"/>
              </a:spcAft>
              <a:buClr>
                <a:schemeClr val="dk1"/>
              </a:buClr>
              <a:buSzPts val="2400"/>
              <a:buNone/>
            </a:pPr>
            <a:r>
              <a:rPr lang="en-US" sz="2400"/>
              <a:t>Below will be the critical parameters for evaluation of this module:</a:t>
            </a:r>
            <a:endParaRPr/>
          </a:p>
          <a:p>
            <a:pPr indent="-228600" lvl="0" marL="228600" rtl="0" algn="l">
              <a:lnSpc>
                <a:spcPct val="90000"/>
              </a:lnSpc>
              <a:spcBef>
                <a:spcPts val="1000"/>
              </a:spcBef>
              <a:spcAft>
                <a:spcPts val="0"/>
              </a:spcAft>
              <a:buClr>
                <a:schemeClr val="dk1"/>
              </a:buClr>
              <a:buSzPts val="2400"/>
              <a:buChar char="•"/>
            </a:pPr>
            <a:r>
              <a:rPr lang="en-US" sz="2400"/>
              <a:t>Clear articulation of problem statement</a:t>
            </a:r>
            <a:endParaRPr/>
          </a:p>
          <a:p>
            <a:pPr indent="-228600" lvl="0" marL="228600" rtl="0" algn="l">
              <a:lnSpc>
                <a:spcPct val="90000"/>
              </a:lnSpc>
              <a:spcBef>
                <a:spcPts val="1000"/>
              </a:spcBef>
              <a:spcAft>
                <a:spcPts val="0"/>
              </a:spcAft>
              <a:buClr>
                <a:schemeClr val="dk1"/>
              </a:buClr>
              <a:buSzPts val="2400"/>
              <a:buChar char="•"/>
            </a:pPr>
            <a:r>
              <a:rPr lang="en-US" sz="2400"/>
              <a:t>Identification of key constraints and expected outcomes</a:t>
            </a:r>
            <a:endParaRPr/>
          </a:p>
        </p:txBody>
      </p:sp>
      <p:sp>
        <p:nvSpPr>
          <p:cNvPr id="108" name="Google Shape;108;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AXP Internal</a:t>
            </a:r>
            <a:endParaRPr/>
          </a:p>
        </p:txBody>
      </p:sp>
      <p:sp>
        <p:nvSpPr>
          <p:cNvPr id="109" name="Google Shape;109;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1-Jul-24</a:t>
            </a:r>
            <a:endParaRPr/>
          </a:p>
        </p:txBody>
      </p:sp>
      <p:sp>
        <p:nvSpPr>
          <p:cNvPr id="110" name="Google Shape;110;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4"/>
          <p:cNvSpPr txBox="1"/>
          <p:nvPr>
            <p:ph type="title"/>
          </p:nvPr>
        </p:nvSpPr>
        <p:spPr>
          <a:xfrm>
            <a:off x="477982" y="388144"/>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1F5C99"/>
              </a:buClr>
              <a:buSzPts val="4400"/>
              <a:buFont typeface="Play"/>
              <a:buNone/>
            </a:pPr>
            <a:r>
              <a:rPr lang="en-US">
                <a:solidFill>
                  <a:srgbClr val="1F5C99"/>
                </a:solidFill>
              </a:rPr>
              <a:t>Explanation of Player Selection Strategy</a:t>
            </a:r>
            <a:br>
              <a:rPr lang="en-US">
                <a:solidFill>
                  <a:srgbClr val="1F5C99"/>
                </a:solidFill>
              </a:rPr>
            </a:br>
            <a:endParaRPr>
              <a:solidFill>
                <a:srgbClr val="1F5C99"/>
              </a:solidFill>
            </a:endParaRPr>
          </a:p>
        </p:txBody>
      </p:sp>
      <p:sp>
        <p:nvSpPr>
          <p:cNvPr id="116" name="Google Shape;116;p4"/>
          <p:cNvSpPr txBox="1"/>
          <p:nvPr>
            <p:ph idx="1" type="body"/>
          </p:nvPr>
        </p:nvSpPr>
        <p:spPr>
          <a:xfrm>
            <a:off x="554182" y="1527969"/>
            <a:ext cx="10799618"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None/>
            </a:pPr>
            <a:r>
              <a:rPr lang="en-US" sz="2400"/>
              <a:t>Participants are expected to explain their thought process while approaching the problem statement for round 2, including different hypothesis considered for identifying best players in each category.</a:t>
            </a:r>
            <a:endParaRPr/>
          </a:p>
          <a:p>
            <a:pPr indent="-76200" lvl="0" marL="228600" rtl="0" algn="l">
              <a:lnSpc>
                <a:spcPct val="90000"/>
              </a:lnSpc>
              <a:spcBef>
                <a:spcPts val="1000"/>
              </a:spcBef>
              <a:spcAft>
                <a:spcPts val="0"/>
              </a:spcAft>
              <a:buClr>
                <a:schemeClr val="dk1"/>
              </a:buClr>
              <a:buSzPts val="2400"/>
              <a:buNone/>
            </a:pPr>
            <a:r>
              <a:t/>
            </a:r>
            <a:endParaRPr sz="2400"/>
          </a:p>
          <a:p>
            <a:pPr indent="0" lvl="0" marL="0" rtl="0" algn="l">
              <a:lnSpc>
                <a:spcPct val="90000"/>
              </a:lnSpc>
              <a:spcBef>
                <a:spcPts val="1000"/>
              </a:spcBef>
              <a:spcAft>
                <a:spcPts val="0"/>
              </a:spcAft>
              <a:buClr>
                <a:schemeClr val="dk1"/>
              </a:buClr>
              <a:buSzPts val="2400"/>
              <a:buNone/>
            </a:pPr>
            <a:r>
              <a:rPr lang="en-US" sz="2400"/>
              <a:t>Below will be the critical parameters for evaluation of this module:</a:t>
            </a:r>
            <a:endParaRPr/>
          </a:p>
          <a:p>
            <a:pPr indent="-228600" lvl="0" marL="228600" rtl="0" algn="l">
              <a:lnSpc>
                <a:spcPct val="90000"/>
              </a:lnSpc>
              <a:spcBef>
                <a:spcPts val="1000"/>
              </a:spcBef>
              <a:spcAft>
                <a:spcPts val="0"/>
              </a:spcAft>
              <a:buClr>
                <a:schemeClr val="dk1"/>
              </a:buClr>
              <a:buSzPts val="2400"/>
              <a:buChar char="•"/>
            </a:pPr>
            <a:r>
              <a:rPr lang="en-US" sz="2400"/>
              <a:t>Key performance indicators (KPIs) identified and analyzed for diverse hypothesis</a:t>
            </a:r>
            <a:endParaRPr/>
          </a:p>
          <a:p>
            <a:pPr indent="-228600" lvl="0" marL="228600" rtl="0" algn="l">
              <a:lnSpc>
                <a:spcPct val="90000"/>
              </a:lnSpc>
              <a:spcBef>
                <a:spcPts val="1000"/>
              </a:spcBef>
              <a:spcAft>
                <a:spcPts val="0"/>
              </a:spcAft>
              <a:buClr>
                <a:schemeClr val="dk1"/>
              </a:buClr>
              <a:buSzPts val="2400"/>
              <a:buChar char="•"/>
            </a:pPr>
            <a:r>
              <a:rPr lang="en-US" sz="2400"/>
              <a:t>Depth of statistical analysis (e.g., Statistical tests conducted to validate assumptions)</a:t>
            </a:r>
            <a:endParaRPr/>
          </a:p>
          <a:p>
            <a:pPr indent="-228600" lvl="0" marL="228600" rtl="0" algn="l">
              <a:lnSpc>
                <a:spcPct val="90000"/>
              </a:lnSpc>
              <a:spcBef>
                <a:spcPts val="1000"/>
              </a:spcBef>
              <a:spcAft>
                <a:spcPts val="0"/>
              </a:spcAft>
              <a:buClr>
                <a:schemeClr val="dk1"/>
              </a:buClr>
              <a:buSzPts val="2400"/>
              <a:buChar char="•"/>
            </a:pPr>
            <a:r>
              <a:rPr lang="en-US" sz="2400"/>
              <a:t>Effectiveness of visualizations (e.g., readability, relevance, and clarity of charts and graphs)</a:t>
            </a:r>
            <a:endParaRPr/>
          </a:p>
        </p:txBody>
      </p:sp>
      <p:sp>
        <p:nvSpPr>
          <p:cNvPr id="117" name="Google Shape;117;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AXP Internal</a:t>
            </a:r>
            <a:endParaRPr/>
          </a:p>
        </p:txBody>
      </p:sp>
      <p:sp>
        <p:nvSpPr>
          <p:cNvPr id="118" name="Google Shape;118;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1-Jul-24</a:t>
            </a:r>
            <a:endParaRPr/>
          </a:p>
        </p:txBody>
      </p:sp>
      <p:sp>
        <p:nvSpPr>
          <p:cNvPr id="119" name="Google Shape;119;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5"/>
          <p:cNvSpPr txBox="1"/>
          <p:nvPr>
            <p:ph type="title"/>
          </p:nvPr>
        </p:nvSpPr>
        <p:spPr>
          <a:xfrm>
            <a:off x="544945" y="365125"/>
            <a:ext cx="11647055"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1F5C99"/>
              </a:buClr>
              <a:buSzPts val="4400"/>
              <a:buFont typeface="Play"/>
              <a:buNone/>
            </a:pPr>
            <a:r>
              <a:rPr lang="en-US">
                <a:solidFill>
                  <a:srgbClr val="1F5C99"/>
                </a:solidFill>
              </a:rPr>
              <a:t>Optimization/Balancing Technique for Final Team </a:t>
            </a:r>
            <a:r>
              <a:rPr lang="en-US" sz="3600">
                <a:solidFill>
                  <a:srgbClr val="1F5C99"/>
                </a:solidFill>
              </a:rPr>
              <a:t>(Playing 11)</a:t>
            </a:r>
            <a:r>
              <a:rPr lang="en-US">
                <a:solidFill>
                  <a:srgbClr val="1F5C99"/>
                </a:solidFill>
              </a:rPr>
              <a:t> Selection</a:t>
            </a:r>
            <a:endParaRPr>
              <a:solidFill>
                <a:srgbClr val="1F5C99"/>
              </a:solidFill>
            </a:endParaRPr>
          </a:p>
        </p:txBody>
      </p:sp>
      <p:sp>
        <p:nvSpPr>
          <p:cNvPr id="125" name="Google Shape;125;p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92500"/>
          </a:bodyPr>
          <a:lstStyle/>
          <a:p>
            <a:pPr indent="0" lvl="0" marL="0" rtl="0" algn="l">
              <a:lnSpc>
                <a:spcPct val="90000"/>
              </a:lnSpc>
              <a:spcBef>
                <a:spcPts val="0"/>
              </a:spcBef>
              <a:spcAft>
                <a:spcPts val="0"/>
              </a:spcAft>
              <a:buClr>
                <a:schemeClr val="dk1"/>
              </a:buClr>
              <a:buSzPct val="100000"/>
              <a:buNone/>
            </a:pPr>
            <a:r>
              <a:rPr lang="en-US" sz="2400"/>
              <a:t>Participants are expected to explain their approach to optimization and balancing in selecting the proposed playing 11. This should include how they used consistency and recency factors to choose from the pool of identified top players in each category.</a:t>
            </a:r>
            <a:endParaRPr/>
          </a:p>
          <a:p>
            <a:pPr indent="0" lvl="0" marL="0" rtl="0" algn="l">
              <a:lnSpc>
                <a:spcPct val="90000"/>
              </a:lnSpc>
              <a:spcBef>
                <a:spcPts val="1000"/>
              </a:spcBef>
              <a:spcAft>
                <a:spcPts val="0"/>
              </a:spcAft>
              <a:buClr>
                <a:schemeClr val="dk1"/>
              </a:buClr>
              <a:buSzPct val="100000"/>
              <a:buNone/>
            </a:pPr>
            <a:r>
              <a:t/>
            </a:r>
            <a:endParaRPr sz="2400"/>
          </a:p>
          <a:p>
            <a:pPr indent="0" lvl="0" marL="0" rtl="0" algn="l">
              <a:lnSpc>
                <a:spcPct val="90000"/>
              </a:lnSpc>
              <a:spcBef>
                <a:spcPts val="1000"/>
              </a:spcBef>
              <a:spcAft>
                <a:spcPts val="0"/>
              </a:spcAft>
              <a:buClr>
                <a:schemeClr val="dk1"/>
              </a:buClr>
              <a:buSzPct val="100000"/>
              <a:buNone/>
            </a:pPr>
            <a:r>
              <a:rPr lang="en-US" sz="2400"/>
              <a:t>Below will be the critical parameters for evaluation of this module:</a:t>
            </a:r>
            <a:endParaRPr/>
          </a:p>
          <a:p>
            <a:pPr indent="-228600" lvl="0" marL="228600" rtl="0" algn="l">
              <a:lnSpc>
                <a:spcPct val="90000"/>
              </a:lnSpc>
              <a:spcBef>
                <a:spcPts val="1000"/>
              </a:spcBef>
              <a:spcAft>
                <a:spcPts val="0"/>
              </a:spcAft>
              <a:buClr>
                <a:schemeClr val="dk1"/>
              </a:buClr>
              <a:buSzPct val="100000"/>
              <a:buChar char="•"/>
            </a:pPr>
            <a:r>
              <a:rPr lang="en-US" sz="2400"/>
              <a:t>Novelty of insights generated (e.g., Unique &amp; innovative insights discovered)</a:t>
            </a:r>
            <a:endParaRPr/>
          </a:p>
          <a:p>
            <a:pPr indent="-228600" lvl="0" marL="228600" rtl="0" algn="l">
              <a:lnSpc>
                <a:spcPct val="90000"/>
              </a:lnSpc>
              <a:spcBef>
                <a:spcPts val="1000"/>
              </a:spcBef>
              <a:spcAft>
                <a:spcPts val="0"/>
              </a:spcAft>
              <a:buClr>
                <a:schemeClr val="dk1"/>
              </a:buClr>
              <a:buSzPct val="100000"/>
              <a:buChar char="•"/>
            </a:pPr>
            <a:r>
              <a:rPr lang="en-US" sz="2400"/>
              <a:t>Key performance indicators (KPIs) identified and analyzed for diverse hypothesis</a:t>
            </a:r>
            <a:endParaRPr/>
          </a:p>
          <a:p>
            <a:pPr indent="-228600" lvl="0" marL="228600" rtl="0" algn="l">
              <a:lnSpc>
                <a:spcPct val="90000"/>
              </a:lnSpc>
              <a:spcBef>
                <a:spcPts val="1000"/>
              </a:spcBef>
              <a:spcAft>
                <a:spcPts val="0"/>
              </a:spcAft>
              <a:buClr>
                <a:schemeClr val="dk1"/>
              </a:buClr>
              <a:buSzPct val="100000"/>
              <a:buChar char="•"/>
            </a:pPr>
            <a:r>
              <a:rPr lang="en-US" sz="2400"/>
              <a:t>Depth of statistical analysis (e.g., Statistical tests conducted to validate assumptions)</a:t>
            </a:r>
            <a:endParaRPr/>
          </a:p>
          <a:p>
            <a:pPr indent="-228600" lvl="0" marL="228600" rtl="0" algn="l">
              <a:lnSpc>
                <a:spcPct val="90000"/>
              </a:lnSpc>
              <a:spcBef>
                <a:spcPts val="1000"/>
              </a:spcBef>
              <a:spcAft>
                <a:spcPts val="0"/>
              </a:spcAft>
              <a:buClr>
                <a:schemeClr val="dk1"/>
              </a:buClr>
              <a:buSzPct val="100000"/>
              <a:buChar char="•"/>
            </a:pPr>
            <a:r>
              <a:rPr lang="en-US" sz="2400"/>
              <a:t>Effectiveness of visualizations (e.g., readability, relevance, and clarity of charts and graphs)</a:t>
            </a:r>
            <a:endParaRPr/>
          </a:p>
        </p:txBody>
      </p:sp>
      <p:sp>
        <p:nvSpPr>
          <p:cNvPr id="126" name="Google Shape;126;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AXP Internal</a:t>
            </a:r>
            <a:endParaRPr/>
          </a:p>
        </p:txBody>
      </p:sp>
      <p:sp>
        <p:nvSpPr>
          <p:cNvPr id="127" name="Google Shape;127;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1-Jul-24</a:t>
            </a:r>
            <a:endParaRPr/>
          </a:p>
        </p:txBody>
      </p:sp>
      <p:sp>
        <p:nvSpPr>
          <p:cNvPr id="128" name="Google Shape;128;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1F5C99"/>
              </a:buClr>
              <a:buSzPts val="4400"/>
              <a:buFont typeface="Play"/>
              <a:buNone/>
            </a:pPr>
            <a:r>
              <a:rPr lang="en-US">
                <a:solidFill>
                  <a:srgbClr val="1F5C99"/>
                </a:solidFill>
              </a:rPr>
              <a:t>Scalability of approach</a:t>
            </a:r>
            <a:endParaRPr>
              <a:solidFill>
                <a:srgbClr val="1F5C99"/>
              </a:solidFill>
            </a:endParaRPr>
          </a:p>
        </p:txBody>
      </p:sp>
      <p:sp>
        <p:nvSpPr>
          <p:cNvPr id="134" name="Google Shape;134;p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400"/>
              <a:buChar char="•"/>
            </a:pPr>
            <a:r>
              <a:rPr lang="en-US" sz="2400"/>
              <a:t>Participants are expected to use this section to explain how their actionable recommendations for team strategies and player selections can be scaled to automate team selection for future championships.</a:t>
            </a:r>
            <a:endParaRPr/>
          </a:p>
          <a:p>
            <a:pPr indent="-228600" lvl="0" marL="228600" rtl="0" algn="l">
              <a:lnSpc>
                <a:spcPct val="90000"/>
              </a:lnSpc>
              <a:spcBef>
                <a:spcPts val="1000"/>
              </a:spcBef>
              <a:spcAft>
                <a:spcPts val="0"/>
              </a:spcAft>
              <a:buClr>
                <a:schemeClr val="dk1"/>
              </a:buClr>
              <a:buSzPts val="2400"/>
              <a:buChar char="•"/>
            </a:pPr>
            <a:r>
              <a:rPr lang="en-US" sz="2400"/>
              <a:t>In case your existing solution can’t be used as-is, elaborate on what changes will be required and how will you validate.</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p:txBody>
      </p:sp>
      <p:sp>
        <p:nvSpPr>
          <p:cNvPr id="135" name="Google Shape;135;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AXP Internal</a:t>
            </a:r>
            <a:endParaRPr/>
          </a:p>
        </p:txBody>
      </p:sp>
      <p:sp>
        <p:nvSpPr>
          <p:cNvPr id="136" name="Google Shape;136;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1-Jul-24</a:t>
            </a:r>
            <a:endParaRPr/>
          </a:p>
        </p:txBody>
      </p:sp>
      <p:sp>
        <p:nvSpPr>
          <p:cNvPr id="137" name="Google Shape;137;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None/>
            </a:pPr>
            <a:r>
              <a:t/>
            </a:r>
            <a:endParaRPr b="1" sz="4000"/>
          </a:p>
          <a:p>
            <a:pPr indent="-228600" lvl="0" marL="228600" rtl="0" algn="l">
              <a:lnSpc>
                <a:spcPct val="90000"/>
              </a:lnSpc>
              <a:spcBef>
                <a:spcPts val="1000"/>
              </a:spcBef>
              <a:spcAft>
                <a:spcPts val="0"/>
              </a:spcAft>
              <a:buClr>
                <a:schemeClr val="dk1"/>
              </a:buClr>
              <a:buSzPts val="1600"/>
              <a:buChar char="•"/>
            </a:pPr>
            <a:r>
              <a:rPr b="1" lang="en-US" sz="1600">
                <a:latin typeface="Calibri"/>
                <a:ea typeface="Calibri"/>
                <a:cs typeface="Calibri"/>
                <a:sym typeface="Calibri"/>
              </a:rPr>
              <a:t>Understanding of PS 20%</a:t>
            </a:r>
            <a:endParaRPr/>
          </a:p>
          <a:p>
            <a:pPr indent="-228600" lvl="0" marL="228600" rtl="0" algn="l">
              <a:lnSpc>
                <a:spcPct val="90000"/>
              </a:lnSpc>
              <a:spcBef>
                <a:spcPts val="1000"/>
              </a:spcBef>
              <a:spcAft>
                <a:spcPts val="0"/>
              </a:spcAft>
              <a:buClr>
                <a:schemeClr val="dk1"/>
              </a:buClr>
              <a:buSzPts val="1600"/>
              <a:buChar char="•"/>
            </a:pPr>
            <a:r>
              <a:rPr b="1" lang="en-US" sz="1600">
                <a:latin typeface="Calibri"/>
                <a:ea typeface="Calibri"/>
                <a:cs typeface="Calibri"/>
                <a:sym typeface="Calibri"/>
              </a:rPr>
              <a:t>Team selection strategy 20%</a:t>
            </a:r>
            <a:endParaRPr/>
          </a:p>
          <a:p>
            <a:pPr indent="-228600" lvl="0" marL="228600" rtl="0" algn="l">
              <a:lnSpc>
                <a:spcPct val="90000"/>
              </a:lnSpc>
              <a:spcBef>
                <a:spcPts val="1000"/>
              </a:spcBef>
              <a:spcAft>
                <a:spcPts val="0"/>
              </a:spcAft>
              <a:buClr>
                <a:schemeClr val="dk1"/>
              </a:buClr>
              <a:buSzPts val="1600"/>
              <a:buChar char="•"/>
            </a:pPr>
            <a:r>
              <a:rPr b="1" lang="en-US" sz="1600">
                <a:latin typeface="Calibri"/>
                <a:ea typeface="Calibri"/>
                <a:cs typeface="Calibri"/>
                <a:sym typeface="Calibri"/>
              </a:rPr>
              <a:t>Effectiveness of Optimization/Balancing technique &amp; Scalability 30%</a:t>
            </a:r>
            <a:endParaRPr/>
          </a:p>
          <a:p>
            <a:pPr indent="-228600" lvl="0" marL="228600" rtl="0" algn="l">
              <a:lnSpc>
                <a:spcPct val="90000"/>
              </a:lnSpc>
              <a:spcBef>
                <a:spcPts val="1000"/>
              </a:spcBef>
              <a:spcAft>
                <a:spcPts val="0"/>
              </a:spcAft>
              <a:buClr>
                <a:schemeClr val="dk1"/>
              </a:buClr>
              <a:buSzPts val="1600"/>
              <a:buChar char="•"/>
            </a:pPr>
            <a:r>
              <a:rPr b="1" lang="en-US" sz="1600">
                <a:latin typeface="Calibri"/>
                <a:ea typeface="Calibri"/>
                <a:cs typeface="Calibri"/>
                <a:sym typeface="Calibri"/>
              </a:rPr>
              <a:t>Presentation Skills &amp; data visualization 30%</a:t>
            </a:r>
            <a:endParaRPr b="1"/>
          </a:p>
        </p:txBody>
      </p:sp>
      <p:sp>
        <p:nvSpPr>
          <p:cNvPr id="143" name="Google Shape;143;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AXP Internal</a:t>
            </a:r>
            <a:endParaRPr/>
          </a:p>
        </p:txBody>
      </p:sp>
      <p:sp>
        <p:nvSpPr>
          <p:cNvPr id="144" name="Google Shape;144;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1-Jul-24</a:t>
            </a:r>
            <a:endParaRPr/>
          </a:p>
        </p:txBody>
      </p:sp>
      <p:sp>
        <p:nvSpPr>
          <p:cNvPr id="145" name="Google Shape;145;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46" name="Google Shape;146;p7"/>
          <p:cNvSpPr txBox="1"/>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None/>
            </a:pPr>
            <a:r>
              <a:rPr lang="en-US" sz="4400">
                <a:solidFill>
                  <a:srgbClr val="1F5C99"/>
                </a:solidFill>
                <a:latin typeface="Play"/>
                <a:ea typeface="Play"/>
                <a:cs typeface="Play"/>
                <a:sym typeface="Play"/>
              </a:rPr>
              <a:t>Evaluation Criteria</a:t>
            </a:r>
            <a:endParaRPr sz="4400">
              <a:solidFill>
                <a:srgbClr val="1F5C99"/>
              </a:solidFill>
              <a:latin typeface="Play"/>
              <a:ea typeface="Play"/>
              <a:cs typeface="Play"/>
              <a:sym typeface="Play"/>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2024-04-15T08:27:49Z</dcterms:creat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XPAuthor">
    <vt:lpwstr>Devarshi Vashistha</vt:lpwstr>
  </property>
  <property fmtid="{D5CDD505-2E9C-101B-9397-08002B2CF9AE}" pid="3" name="AXPDataClassification">
    <vt:lpwstr>AXP Internal</vt:lpwstr>
  </property>
  <property fmtid="{D5CDD505-2E9C-101B-9397-08002B2CF9AE}" pid="4" name="AXPDataClassificationForSearch">
    <vt:lpwstr>AXPInternal_UniqueSearchString</vt:lpwstr>
  </property>
</Properties>
</file>