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chart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40"/>
  </p:notesMasterIdLst>
  <p:sldIdLst>
    <p:sldId id="1853" r:id="rId3"/>
    <p:sldId id="1854" r:id="rId4"/>
    <p:sldId id="662" r:id="rId5"/>
    <p:sldId id="1133" r:id="rId6"/>
    <p:sldId id="377" r:id="rId7"/>
    <p:sldId id="1595" r:id="rId8"/>
    <p:sldId id="1439" r:id="rId9"/>
    <p:sldId id="1859" r:id="rId10"/>
    <p:sldId id="1860" r:id="rId11"/>
    <p:sldId id="1861" r:id="rId12"/>
    <p:sldId id="1862" r:id="rId13"/>
    <p:sldId id="1863" r:id="rId14"/>
    <p:sldId id="1865" r:id="rId15"/>
    <p:sldId id="1864" r:id="rId16"/>
    <p:sldId id="1870" r:id="rId17"/>
    <p:sldId id="1869" r:id="rId18"/>
    <p:sldId id="1866" r:id="rId19"/>
    <p:sldId id="1591" r:id="rId20"/>
    <p:sldId id="1867" r:id="rId21"/>
    <p:sldId id="1857" r:id="rId22"/>
    <p:sldId id="1858" r:id="rId23"/>
    <p:sldId id="876" r:id="rId24"/>
    <p:sldId id="1852" r:id="rId25"/>
    <p:sldId id="1868" r:id="rId26"/>
    <p:sldId id="562" r:id="rId27"/>
    <p:sldId id="1871" r:id="rId28"/>
    <p:sldId id="759" r:id="rId29"/>
    <p:sldId id="1494" r:id="rId30"/>
    <p:sldId id="1156" r:id="rId31"/>
    <p:sldId id="1473" r:id="rId32"/>
    <p:sldId id="293" r:id="rId33"/>
    <p:sldId id="402" r:id="rId34"/>
    <p:sldId id="1052" r:id="rId35"/>
    <p:sldId id="426" r:id="rId36"/>
    <p:sldId id="1511" r:id="rId37"/>
    <p:sldId id="1855" r:id="rId38"/>
    <p:sldId id="1856"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B72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7"/>
    <p:restoredTop sz="95388" autoAdjust="0"/>
  </p:normalViewPr>
  <p:slideViewPr>
    <p:cSldViewPr snapToGrid="0">
      <p:cViewPr varScale="1">
        <p:scale>
          <a:sx n="94" d="100"/>
          <a:sy n="94" d="100"/>
        </p:scale>
        <p:origin x="288" y="9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___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___5.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chemeClr val="accent2"/>
            </a:solidFill>
            <a:ln w="38100">
              <a:solidFill>
                <a:schemeClr val="bg1"/>
              </a:solidFill>
            </a:ln>
          </c:spPr>
          <c:dPt>
            <c:idx val="0"/>
            <c:bubble3D val="0"/>
            <c:spPr>
              <a:solidFill>
                <a:schemeClr val="accent2"/>
              </a:solidFill>
              <a:ln w="38100">
                <a:solidFill>
                  <a:schemeClr val="bg1"/>
                </a:solidFill>
              </a:ln>
              <a:effectLst/>
            </c:spPr>
            <c:extLst>
              <c:ext xmlns:c16="http://schemas.microsoft.com/office/drawing/2014/chart" uri="{C3380CC4-5D6E-409C-BE32-E72D297353CC}">
                <c16:uniqueId val="{00000001-165C-4022-A1AF-8C5A66602D38}"/>
              </c:ext>
            </c:extLst>
          </c:dPt>
          <c:dPt>
            <c:idx val="1"/>
            <c:bubble3D val="0"/>
            <c:spPr>
              <a:solidFill>
                <a:schemeClr val="accent2"/>
              </a:solidFill>
              <a:ln w="38100">
                <a:solidFill>
                  <a:schemeClr val="bg1"/>
                </a:solidFill>
              </a:ln>
              <a:effectLst/>
            </c:spPr>
            <c:extLst>
              <c:ext xmlns:c16="http://schemas.microsoft.com/office/drawing/2014/chart" uri="{C3380CC4-5D6E-409C-BE32-E72D297353CC}">
                <c16:uniqueId val="{00000003-165C-4022-A1AF-8C5A66602D38}"/>
              </c:ext>
            </c:extLst>
          </c:dPt>
          <c:dPt>
            <c:idx val="2"/>
            <c:bubble3D val="0"/>
            <c:spPr>
              <a:solidFill>
                <a:schemeClr val="accent2"/>
              </a:solidFill>
              <a:ln w="38100">
                <a:solidFill>
                  <a:schemeClr val="bg1"/>
                </a:solidFill>
              </a:ln>
              <a:effectLst/>
            </c:spPr>
            <c:extLst>
              <c:ext xmlns:c16="http://schemas.microsoft.com/office/drawing/2014/chart" uri="{C3380CC4-5D6E-409C-BE32-E72D297353CC}">
                <c16:uniqueId val="{00000005-165C-4022-A1AF-8C5A66602D38}"/>
              </c:ext>
            </c:extLst>
          </c:dPt>
          <c:cat>
            <c:strRef>
              <c:f>Sheet1!$A$2:$A$4</c:f>
              <c:strCache>
                <c:ptCount val="3"/>
                <c:pt idx="0">
                  <c:v>1st Qtr</c:v>
                </c:pt>
                <c:pt idx="1">
                  <c:v>2nd Qtr</c:v>
                </c:pt>
                <c:pt idx="2">
                  <c:v>3rd Qtr</c:v>
                </c:pt>
              </c:strCache>
            </c:strRef>
          </c:cat>
          <c:val>
            <c:numRef>
              <c:f>Sheet1!$B$2:$B$4</c:f>
              <c:numCache>
                <c:formatCode>General</c:formatCode>
                <c:ptCount val="3"/>
                <c:pt idx="0">
                  <c:v>8</c:v>
                </c:pt>
                <c:pt idx="1">
                  <c:v>22</c:v>
                </c:pt>
                <c:pt idx="2">
                  <c:v>70</c:v>
                </c:pt>
              </c:numCache>
            </c:numRef>
          </c:val>
          <c:extLst>
            <c:ext xmlns:c16="http://schemas.microsoft.com/office/drawing/2014/chart" uri="{C3380CC4-5D6E-409C-BE32-E72D297353CC}">
              <c16:uniqueId val="{00000006-165C-4022-A1AF-8C5A66602D38}"/>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lang="zh-CN">
          <a:latin typeface="+mn-lt"/>
          <a:ea typeface="+mn-ea"/>
          <a:cs typeface="+mn-ea"/>
          <a:sym typeface="+mn-lt"/>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w="19050">
              <a:noFill/>
            </a:ln>
          </c:spPr>
          <c:dPt>
            <c:idx val="0"/>
            <c:bubble3D val="0"/>
            <c:spPr>
              <a:solidFill>
                <a:schemeClr val="accent1"/>
              </a:solidFill>
              <a:ln w="19050">
                <a:noFill/>
              </a:ln>
              <a:effectLst/>
            </c:spPr>
            <c:extLst>
              <c:ext xmlns:c16="http://schemas.microsoft.com/office/drawing/2014/chart" uri="{C3380CC4-5D6E-409C-BE32-E72D297353CC}">
                <c16:uniqueId val="{00000001-EC8A-42C0-9DA9-783B583357B5}"/>
              </c:ext>
            </c:extLst>
          </c:dPt>
          <c:dPt>
            <c:idx val="1"/>
            <c:bubble3D val="0"/>
            <c:spPr>
              <a:solidFill>
                <a:schemeClr val="bg1">
                  <a:lumMod val="95000"/>
                </a:schemeClr>
              </a:solidFill>
              <a:ln w="19050">
                <a:noFill/>
              </a:ln>
              <a:effectLst/>
            </c:spPr>
            <c:extLst>
              <c:ext xmlns:c16="http://schemas.microsoft.com/office/drawing/2014/chart" uri="{C3380CC4-5D6E-409C-BE32-E72D297353CC}">
                <c16:uniqueId val="{00000003-EC8A-42C0-9DA9-783B583357B5}"/>
              </c:ext>
            </c:extLst>
          </c:dPt>
          <c:dPt>
            <c:idx val="2"/>
            <c:bubble3D val="0"/>
            <c:spPr>
              <a:solidFill>
                <a:schemeClr val="accent3"/>
              </a:solidFill>
              <a:ln w="19050">
                <a:noFill/>
              </a:ln>
              <a:effectLst/>
            </c:spPr>
            <c:extLst>
              <c:ext xmlns:c16="http://schemas.microsoft.com/office/drawing/2014/chart" uri="{C3380CC4-5D6E-409C-BE32-E72D297353CC}">
                <c16:uniqueId val="{00000005-EC8A-42C0-9DA9-783B583357B5}"/>
              </c:ext>
            </c:extLst>
          </c:dPt>
          <c:dPt>
            <c:idx val="3"/>
            <c:bubble3D val="0"/>
            <c:spPr>
              <a:solidFill>
                <a:schemeClr val="accent4"/>
              </a:solidFill>
              <a:ln w="19050">
                <a:noFill/>
              </a:ln>
              <a:effectLst/>
            </c:spPr>
            <c:extLst>
              <c:ext xmlns:c16="http://schemas.microsoft.com/office/drawing/2014/chart" uri="{C3380CC4-5D6E-409C-BE32-E72D297353CC}">
                <c16:uniqueId val="{00000007-EC8A-42C0-9DA9-783B583357B5}"/>
              </c:ext>
            </c:extLst>
          </c:dPt>
          <c:cat>
            <c:strRef>
              <c:f>Sheet1!$A$2:$A$5</c:f>
              <c:strCache>
                <c:ptCount val="2"/>
                <c:pt idx="0">
                  <c:v>1st Qtr</c:v>
                </c:pt>
                <c:pt idx="1">
                  <c:v>2nd Qtr</c:v>
                </c:pt>
              </c:strCache>
            </c:strRef>
          </c:cat>
          <c:val>
            <c:numRef>
              <c:f>Sheet1!$B$2:$B$5</c:f>
              <c:numCache>
                <c:formatCode>General</c:formatCode>
                <c:ptCount val="4"/>
                <c:pt idx="0">
                  <c:v>8.1999999999999993</c:v>
                </c:pt>
                <c:pt idx="1">
                  <c:v>3.2</c:v>
                </c:pt>
              </c:numCache>
            </c:numRef>
          </c:val>
          <c:extLst>
            <c:ext xmlns:c16="http://schemas.microsoft.com/office/drawing/2014/chart" uri="{C3380CC4-5D6E-409C-BE32-E72D297353CC}">
              <c16:uniqueId val="{00000008-EC8A-42C0-9DA9-783B583357B5}"/>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zh-CN">
          <a:latin typeface="+mn-lt"/>
          <a:ea typeface="+mn-ea"/>
          <a:cs typeface="+mn-ea"/>
          <a:sym typeface="+mn-lt"/>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Series 1</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C66E-47C1-9E1B-DD7C0FE4279F}"/>
            </c:ext>
          </c:extLst>
        </c:ser>
        <c:ser>
          <c:idx val="1"/>
          <c:order val="1"/>
          <c:tx>
            <c:strRef>
              <c:f>Sheet1!$C$1</c:f>
              <c:strCache>
                <c:ptCount val="1"/>
                <c:pt idx="0">
                  <c:v>Series 2</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C66E-47C1-9E1B-DD7C0FE4279F}"/>
            </c:ext>
          </c:extLst>
        </c:ser>
        <c:ser>
          <c:idx val="2"/>
          <c:order val="2"/>
          <c:tx>
            <c:strRef>
              <c:f>Sheet1!$D$1</c:f>
              <c:strCache>
                <c:ptCount val="1"/>
                <c:pt idx="0">
                  <c:v>Series 3</c:v>
                </c:pt>
              </c:strCache>
            </c:strRef>
          </c:tx>
          <c:spPr>
            <a:solidFill>
              <a:schemeClr val="accent6"/>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numCache>
            </c:numRef>
          </c:val>
          <c:extLst>
            <c:ext xmlns:c16="http://schemas.microsoft.com/office/drawing/2014/chart" uri="{C3380CC4-5D6E-409C-BE32-E72D297353CC}">
              <c16:uniqueId val="{00000002-C66E-47C1-9E1B-DD7C0FE4279F}"/>
            </c:ext>
          </c:extLst>
        </c:ser>
        <c:dLbls>
          <c:showLegendKey val="0"/>
          <c:showVal val="0"/>
          <c:showCatName val="0"/>
          <c:showSerName val="0"/>
          <c:showPercent val="0"/>
          <c:showBubbleSize val="0"/>
        </c:dLbls>
        <c:gapWidth val="150"/>
        <c:overlap val="100"/>
        <c:axId val="439293056"/>
        <c:axId val="439294592"/>
      </c:barChart>
      <c:catAx>
        <c:axId val="43929305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zh-CN"/>
          </a:p>
        </c:txPr>
        <c:crossAx val="439294592"/>
        <c:crosses val="autoZero"/>
        <c:auto val="1"/>
        <c:lblAlgn val="ctr"/>
        <c:lblOffset val="100"/>
        <c:noMultiLvlLbl val="0"/>
      </c:catAx>
      <c:valAx>
        <c:axId val="439294592"/>
        <c:scaling>
          <c:orientation val="minMax"/>
        </c:scaling>
        <c:delete val="0"/>
        <c:axPos val="b"/>
        <c:majorGridlines>
          <c:spPr>
            <a:ln w="9525" cap="flat" cmpd="sng" algn="ctr">
              <a:solidFill>
                <a:schemeClr val="bg1">
                  <a:lumMod val="95000"/>
                </a:schemeClr>
              </a:solidFill>
              <a:round/>
            </a:ln>
            <a:effectLst/>
          </c:spPr>
        </c:majorGridlines>
        <c:numFmt formatCode="General" sourceLinked="1"/>
        <c:majorTickMark val="none"/>
        <c:minorTickMark val="none"/>
        <c:tickLblPos val="nextTo"/>
        <c:spPr>
          <a:noFill/>
          <a:ln>
            <a:noFill/>
          </a:ln>
          <a:effectLst/>
        </c:spPr>
        <c:txPr>
          <a:bodyPr rot="-60000000" vert="horz"/>
          <a:lstStyle/>
          <a:p>
            <a:pPr>
              <a:defRPr/>
            </a:pPr>
            <a:endParaRPr lang="zh-CN"/>
          </a:p>
        </c:txPr>
        <c:crossAx val="439293056"/>
        <c:crosses val="autoZero"/>
        <c:crossBetween val="between"/>
      </c:valAx>
      <c:spPr>
        <a:noFill/>
        <a:ln>
          <a:noFill/>
        </a:ln>
        <a:effectLst/>
      </c:spPr>
    </c:plotArea>
    <c:plotVisOnly val="1"/>
    <c:dispBlanksAs val="gap"/>
    <c:showDLblsOverMax val="0"/>
  </c:chart>
  <c:spPr>
    <a:noFill/>
    <a:ln>
      <a:noFill/>
    </a:ln>
    <a:effectLst/>
  </c:spPr>
  <c:txPr>
    <a:bodyPr/>
    <a:lstStyle/>
    <a:p>
      <a:pPr>
        <a:defRPr lang="zh-CN">
          <a:latin typeface="+mn-lt"/>
          <a:ea typeface="+mn-ea"/>
          <a:cs typeface="+mn-ea"/>
          <a:sym typeface="+mn-lt"/>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w="19050">
              <a:noFill/>
            </a:ln>
          </c:spPr>
          <c:dPt>
            <c:idx val="0"/>
            <c:bubble3D val="0"/>
            <c:spPr>
              <a:solidFill>
                <a:schemeClr val="accent1"/>
              </a:solidFill>
              <a:ln w="19050">
                <a:noFill/>
              </a:ln>
              <a:effectLst/>
            </c:spPr>
            <c:extLst>
              <c:ext xmlns:c16="http://schemas.microsoft.com/office/drawing/2014/chart" uri="{C3380CC4-5D6E-409C-BE32-E72D297353CC}">
                <c16:uniqueId val="{00000001-79AB-45E8-A84F-2D33B93E7F23}"/>
              </c:ext>
            </c:extLst>
          </c:dPt>
          <c:dPt>
            <c:idx val="1"/>
            <c:bubble3D val="0"/>
            <c:spPr>
              <a:solidFill>
                <a:schemeClr val="bg1">
                  <a:lumMod val="95000"/>
                </a:schemeClr>
              </a:solidFill>
              <a:ln w="19050">
                <a:noFill/>
              </a:ln>
              <a:effectLst/>
            </c:spPr>
            <c:extLst>
              <c:ext xmlns:c16="http://schemas.microsoft.com/office/drawing/2014/chart" uri="{C3380CC4-5D6E-409C-BE32-E72D297353CC}">
                <c16:uniqueId val="{00000003-79AB-45E8-A84F-2D33B93E7F23}"/>
              </c:ext>
            </c:extLst>
          </c:dPt>
          <c:dPt>
            <c:idx val="2"/>
            <c:bubble3D val="0"/>
            <c:spPr>
              <a:solidFill>
                <a:schemeClr val="accent3"/>
              </a:solidFill>
              <a:ln w="19050">
                <a:noFill/>
              </a:ln>
              <a:effectLst/>
            </c:spPr>
            <c:extLst>
              <c:ext xmlns:c16="http://schemas.microsoft.com/office/drawing/2014/chart" uri="{C3380CC4-5D6E-409C-BE32-E72D297353CC}">
                <c16:uniqueId val="{00000005-79AB-45E8-A84F-2D33B93E7F23}"/>
              </c:ext>
            </c:extLst>
          </c:dPt>
          <c:dPt>
            <c:idx val="3"/>
            <c:bubble3D val="0"/>
            <c:spPr>
              <a:solidFill>
                <a:schemeClr val="accent4"/>
              </a:solidFill>
              <a:ln w="19050">
                <a:noFill/>
              </a:ln>
              <a:effectLst/>
            </c:spPr>
            <c:extLst>
              <c:ext xmlns:c16="http://schemas.microsoft.com/office/drawing/2014/chart" uri="{C3380CC4-5D6E-409C-BE32-E72D297353CC}">
                <c16:uniqueId val="{00000007-79AB-45E8-A84F-2D33B93E7F23}"/>
              </c:ext>
            </c:extLst>
          </c:dPt>
          <c:cat>
            <c:strRef>
              <c:f>Sheet1!$A$2:$A$5</c:f>
              <c:strCache>
                <c:ptCount val="2"/>
                <c:pt idx="0">
                  <c:v>1st Qtr</c:v>
                </c:pt>
                <c:pt idx="1">
                  <c:v>2nd Qtr</c:v>
                </c:pt>
              </c:strCache>
            </c:strRef>
          </c:cat>
          <c:val>
            <c:numRef>
              <c:f>Sheet1!$B$2:$B$5</c:f>
              <c:numCache>
                <c:formatCode>General</c:formatCode>
                <c:ptCount val="4"/>
                <c:pt idx="0">
                  <c:v>8.1999999999999993</c:v>
                </c:pt>
                <c:pt idx="1">
                  <c:v>3.2</c:v>
                </c:pt>
              </c:numCache>
            </c:numRef>
          </c:val>
          <c:extLst>
            <c:ext xmlns:c16="http://schemas.microsoft.com/office/drawing/2014/chart" uri="{C3380CC4-5D6E-409C-BE32-E72D297353CC}">
              <c16:uniqueId val="{00000008-79AB-45E8-A84F-2D33B93E7F23}"/>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zh-CN">
          <a:latin typeface="+mn-lt"/>
          <a:ea typeface="+mn-ea"/>
          <a:cs typeface="+mn-ea"/>
          <a:sym typeface="+mn-lt"/>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Series 1</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B95-4FAB-805F-1392AD838D8C}"/>
            </c:ext>
          </c:extLst>
        </c:ser>
        <c:ser>
          <c:idx val="1"/>
          <c:order val="1"/>
          <c:tx>
            <c:strRef>
              <c:f>Sheet1!$C$1</c:f>
              <c:strCache>
                <c:ptCount val="1"/>
                <c:pt idx="0">
                  <c:v>Series 2</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5B95-4FAB-805F-1392AD838D8C}"/>
            </c:ext>
          </c:extLst>
        </c:ser>
        <c:ser>
          <c:idx val="2"/>
          <c:order val="2"/>
          <c:tx>
            <c:strRef>
              <c:f>Sheet1!$D$1</c:f>
              <c:strCache>
                <c:ptCount val="1"/>
                <c:pt idx="0">
                  <c:v>Series 3</c:v>
                </c:pt>
              </c:strCache>
            </c:strRef>
          </c:tx>
          <c:spPr>
            <a:solidFill>
              <a:schemeClr val="accent6"/>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numCache>
            </c:numRef>
          </c:val>
          <c:extLst>
            <c:ext xmlns:c16="http://schemas.microsoft.com/office/drawing/2014/chart" uri="{C3380CC4-5D6E-409C-BE32-E72D297353CC}">
              <c16:uniqueId val="{00000002-5B95-4FAB-805F-1392AD838D8C}"/>
            </c:ext>
          </c:extLst>
        </c:ser>
        <c:dLbls>
          <c:showLegendKey val="0"/>
          <c:showVal val="0"/>
          <c:showCatName val="0"/>
          <c:showSerName val="0"/>
          <c:showPercent val="0"/>
          <c:showBubbleSize val="0"/>
        </c:dLbls>
        <c:gapWidth val="150"/>
        <c:overlap val="100"/>
        <c:axId val="439327360"/>
        <c:axId val="439329152"/>
      </c:barChart>
      <c:catAx>
        <c:axId val="4393273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zh-CN"/>
          </a:p>
        </c:txPr>
        <c:crossAx val="439329152"/>
        <c:crosses val="autoZero"/>
        <c:auto val="1"/>
        <c:lblAlgn val="ctr"/>
        <c:lblOffset val="100"/>
        <c:noMultiLvlLbl val="0"/>
      </c:catAx>
      <c:valAx>
        <c:axId val="439329152"/>
        <c:scaling>
          <c:orientation val="minMax"/>
        </c:scaling>
        <c:delete val="0"/>
        <c:axPos val="b"/>
        <c:majorGridlines>
          <c:spPr>
            <a:ln w="9525" cap="flat" cmpd="sng" algn="ctr">
              <a:solidFill>
                <a:schemeClr val="bg1">
                  <a:lumMod val="95000"/>
                </a:schemeClr>
              </a:solidFill>
              <a:round/>
            </a:ln>
            <a:effectLst/>
          </c:spPr>
        </c:majorGridlines>
        <c:numFmt formatCode="General" sourceLinked="1"/>
        <c:majorTickMark val="none"/>
        <c:minorTickMark val="none"/>
        <c:tickLblPos val="nextTo"/>
        <c:spPr>
          <a:noFill/>
          <a:ln>
            <a:noFill/>
          </a:ln>
          <a:effectLst/>
        </c:spPr>
        <c:txPr>
          <a:bodyPr rot="-60000000" vert="horz"/>
          <a:lstStyle/>
          <a:p>
            <a:pPr>
              <a:defRPr/>
            </a:pPr>
            <a:endParaRPr lang="zh-CN"/>
          </a:p>
        </c:txPr>
        <c:crossAx val="439327360"/>
        <c:crosses val="autoZero"/>
        <c:crossBetween val="between"/>
      </c:valAx>
      <c:spPr>
        <a:noFill/>
        <a:ln>
          <a:noFill/>
        </a:ln>
        <a:effectLst/>
      </c:spPr>
    </c:plotArea>
    <c:plotVisOnly val="1"/>
    <c:dispBlanksAs val="gap"/>
    <c:showDLblsOverMax val="0"/>
  </c:chart>
  <c:spPr>
    <a:noFill/>
    <a:ln>
      <a:noFill/>
    </a:ln>
    <a:effectLst/>
  </c:spPr>
  <c:txPr>
    <a:bodyPr/>
    <a:lstStyle/>
    <a:p>
      <a:pPr>
        <a:defRPr lang="zh-CN">
          <a:latin typeface="+mn-lt"/>
          <a:ea typeface="+mn-ea"/>
          <a:cs typeface="+mn-ea"/>
          <a:sym typeface="+mn-lt"/>
        </a:defRPr>
      </a:pPr>
      <a:endParaRPr lang="zh-CN"/>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vert="horz"/>
        <a:lstStyle/>
        <a:p>
          <a:pPr>
            <a:defRPr/>
          </a:pPr>
          <a:endParaRPr lang="zh-CN"/>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18A-436A-A532-4F8E29C0250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18A-436A-A532-4F8E29C0250F}"/>
              </c:ext>
            </c:extLst>
          </c:dPt>
          <c:dPt>
            <c:idx val="2"/>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5-C18A-436A-A532-4F8E29C0250F}"/>
              </c:ext>
            </c:extLst>
          </c:dPt>
          <c:cat>
            <c:strRef>
              <c:f>Sheet1!$A$2:$A$4</c:f>
              <c:strCache>
                <c:ptCount val="3"/>
                <c:pt idx="0">
                  <c:v>1st Qtr</c:v>
                </c:pt>
                <c:pt idx="1">
                  <c:v>2nd Qtr</c:v>
                </c:pt>
                <c:pt idx="2">
                  <c:v>3rd Qtr</c:v>
                </c:pt>
              </c:strCache>
            </c:strRef>
          </c:cat>
          <c:val>
            <c:numRef>
              <c:f>Sheet1!$B$2:$B$4</c:f>
              <c:numCache>
                <c:formatCode>General</c:formatCode>
                <c:ptCount val="3"/>
                <c:pt idx="0">
                  <c:v>3</c:v>
                </c:pt>
                <c:pt idx="1">
                  <c:v>2</c:v>
                </c:pt>
                <c:pt idx="2">
                  <c:v>4</c:v>
                </c:pt>
              </c:numCache>
            </c:numRef>
          </c:val>
          <c:extLst>
            <c:ext xmlns:c16="http://schemas.microsoft.com/office/drawing/2014/chart" uri="{C3380CC4-5D6E-409C-BE32-E72D297353CC}">
              <c16:uniqueId val="{00000006-C18A-436A-A532-4F8E29C0250F}"/>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vert="horz"/>
        <a:lstStyle/>
        <a:p>
          <a:pPr>
            <a:defRPr/>
          </a:pPr>
          <a:endParaRPr lang="zh-CN"/>
        </a:p>
      </c:txPr>
    </c:legend>
    <c:plotVisOnly val="1"/>
    <c:dispBlanksAs val="gap"/>
    <c:showDLblsOverMax val="0"/>
  </c:chart>
  <c:spPr>
    <a:noFill/>
    <a:ln>
      <a:noFill/>
    </a:ln>
    <a:effectLst/>
  </c:spPr>
  <c:txPr>
    <a:bodyPr/>
    <a:lstStyle/>
    <a:p>
      <a:pPr>
        <a:defRPr lang="zh-CN">
          <a:latin typeface="+mn-lt"/>
          <a:ea typeface="+mn-ea"/>
          <a:cs typeface="+mn-ea"/>
          <a:sym typeface="+mn-lt"/>
        </a:defRPr>
      </a:pPr>
      <a:endParaRPr lang="zh-CN"/>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F4AC4C-AA4B-49DA-A846-033AD3E91B54}" type="datetimeFigureOut">
              <a:rPr lang="zh-CN" altLang="en-US" smtClean="0"/>
              <a:t>2021/12/30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C25B8B-3784-46F6-964B-E71104D32574}" type="slidenum">
              <a:rPr lang="zh-CN" altLang="en-US" smtClean="0"/>
              <a:t>‹#›</a:t>
            </a:fld>
            <a:endParaRPr lang="zh-CN" altLang="en-US"/>
          </a:p>
        </p:txBody>
      </p:sp>
    </p:spTree>
    <p:extLst>
      <p:ext uri="{BB962C8B-B14F-4D97-AF65-F5344CB8AC3E}">
        <p14:creationId xmlns:p14="http://schemas.microsoft.com/office/powerpoint/2010/main" val="1046344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C25B8B-3784-46F6-964B-E71104D32574}" type="slidenum">
              <a:rPr lang="zh-CN" altLang="en-US" smtClean="0"/>
              <a:t>25</a:t>
            </a:fld>
            <a:endParaRPr lang="zh-CN" altLang="en-US"/>
          </a:p>
        </p:txBody>
      </p:sp>
    </p:spTree>
    <p:extLst>
      <p:ext uri="{BB962C8B-B14F-4D97-AF65-F5344CB8AC3E}">
        <p14:creationId xmlns:p14="http://schemas.microsoft.com/office/powerpoint/2010/main" val="1023039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E089FB5-4EB1-49B0-A09D-841C3778DD41}" type="datetimeFigureOut">
              <a:rPr lang="zh-CN" altLang="en-US" smtClean="0"/>
              <a:t>2021/12/30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E089FB5-4EB1-49B0-A09D-841C3778DD41}" type="datetimeFigureOut">
              <a:rPr lang="zh-CN" altLang="en-US" smtClean="0"/>
              <a:t>2021/12/30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E089FB5-4EB1-49B0-A09D-841C3778DD41}" type="datetimeFigureOut">
              <a:rPr lang="zh-CN" altLang="en-US" smtClean="0"/>
              <a:t>2021/12/30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2021/12/30</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3579875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2021/12/30</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918367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8167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E089FB5-4EB1-49B0-A09D-841C3778DD41}" type="datetimeFigureOut">
              <a:rPr lang="zh-CN" altLang="en-US" smtClean="0"/>
              <a:t>2021/12/30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0E089FB5-4EB1-49B0-A09D-841C3778DD41}" type="datetimeFigureOut">
              <a:rPr lang="zh-CN" altLang="en-US" smtClean="0"/>
              <a:t>2021/12/30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0E089FB5-4EB1-49B0-A09D-841C3778DD41}" type="datetimeFigureOut">
              <a:rPr lang="zh-CN" altLang="en-US" smtClean="0"/>
              <a:t>2021/12/30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0E089FB5-4EB1-49B0-A09D-841C3778DD41}" type="datetimeFigureOut">
              <a:rPr lang="zh-CN" altLang="en-US" smtClean="0"/>
              <a:t>2021/12/30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A9A749D-F503-45C3-AA1D-00E0FE3AF129}" type="slidenum">
              <a:rPr lang="zh-CN" altLang="en-US" smtClean="0"/>
              <a:t>‹#›</a:t>
            </a:fld>
            <a:endParaRPr lang="zh-CN" altLang="en-US"/>
          </a:p>
        </p:txBody>
      </p:sp>
      <p:sp>
        <p:nvSpPr>
          <p:cNvPr id="11" name="TextBox 10"/>
          <p:cNvSpPr txBox="1"/>
          <p:nvPr userDrawn="1"/>
        </p:nvSpPr>
        <p:spPr>
          <a:xfrm>
            <a:off x="1907705" y="6739570"/>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模板</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http://www.1ppt.com/moban/</a:t>
            </a:r>
            <a:r>
              <a:rPr kumimoji="0" lang="zh-CN" altLang="en-US" sz="100" b="0" i="0" u="none" strike="noStrike" kern="0" cap="none" spc="0" normalizeH="0" baseline="0" noProof="0" dirty="0" smtClean="0">
                <a:ln>
                  <a:noFill/>
                </a:ln>
                <a:solidFill>
                  <a:prstClr val="black"/>
                </a:solidFill>
                <a:effectLst/>
                <a:uLnTx/>
                <a:uFillTx/>
              </a:rPr>
              <a:t> </a:t>
            </a:r>
            <a:endParaRPr kumimoji="0" lang="en-US" altLang="zh-CN" sz="100" b="0" i="0" u="none" strike="noStrike" kern="0" cap="none" spc="0" normalizeH="0" baseline="0" noProof="0" dirty="0" smtClean="0">
              <a:ln>
                <a:noFill/>
              </a:ln>
              <a:solidFill>
                <a:prstClr val="black"/>
              </a:solidFill>
              <a:effectLst/>
              <a:uLnTx/>
              <a:uFillTx/>
            </a:endParaRPr>
          </a:p>
        </p:txBody>
      </p:sp>
    </p:spTree>
    <p:extLst>
      <p:ext uri="{BB962C8B-B14F-4D97-AF65-F5344CB8AC3E}">
        <p14:creationId xmlns:p14="http://schemas.microsoft.com/office/powerpoint/2010/main" val="2161884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E089FB5-4EB1-49B0-A09D-841C3778DD41}" type="datetimeFigureOut">
              <a:rPr lang="zh-CN" altLang="en-US" smtClean="0"/>
              <a:t>2021/12/30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E089FB5-4EB1-49B0-A09D-841C3778DD41}" type="datetimeFigureOut">
              <a:rPr lang="zh-CN" altLang="en-US" smtClean="0"/>
              <a:t>2021/12/30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E089FB5-4EB1-49B0-A09D-841C3778DD41}" type="datetimeFigureOut">
              <a:rPr lang="zh-CN" altLang="en-US" smtClean="0"/>
              <a:t>2021/12/30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E089FB5-4EB1-49B0-A09D-841C3778DD41}" type="datetimeFigureOut">
              <a:rPr lang="zh-CN" altLang="en-US" smtClean="0"/>
              <a:t>2021/12/30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089FB5-4EB1-49B0-A09D-841C3778DD41}" type="datetimeFigureOut">
              <a:rPr lang="zh-CN" altLang="en-US" smtClean="0"/>
              <a:t>2021/12/30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9A749D-F503-45C3-AA1D-00E0FE3AF12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60"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3682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7.xml"/><Relationship Id="rId5" Type="http://schemas.openxmlformats.org/officeDocument/2006/relationships/chart" Target="../charts/chart5.xml"/><Relationship Id="rId4" Type="http://schemas.openxmlformats.org/officeDocument/2006/relationships/chart" Target="../charts/chart4.xml"/></Relationships>
</file>

<file path=ppt/slides/_rels/slide2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7.xml"/><Relationship Id="rId5" Type="http://schemas.openxmlformats.org/officeDocument/2006/relationships/image" Target="../media/image38.jpeg"/><Relationship Id="rId4" Type="http://schemas.openxmlformats.org/officeDocument/2006/relationships/image" Target="../media/image37.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42.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14.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接点 3"/>
          <p:cNvSpPr/>
          <p:nvPr/>
        </p:nvSpPr>
        <p:spPr>
          <a:xfrm>
            <a:off x="-3316755" y="-4576421"/>
            <a:ext cx="7054950" cy="70549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流程图: 接点 4"/>
          <p:cNvSpPr/>
          <p:nvPr/>
        </p:nvSpPr>
        <p:spPr>
          <a:xfrm>
            <a:off x="10210800" y="-853440"/>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流程图: 接点 5"/>
          <p:cNvSpPr/>
          <p:nvPr/>
        </p:nvSpPr>
        <p:spPr>
          <a:xfrm>
            <a:off x="8875068" y="3806011"/>
            <a:ext cx="4165095" cy="4165095"/>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流程图: 接点 12"/>
          <p:cNvSpPr/>
          <p:nvPr/>
        </p:nvSpPr>
        <p:spPr>
          <a:xfrm>
            <a:off x="-2293189" y="4989072"/>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流程图: 接点 6"/>
          <p:cNvSpPr/>
          <p:nvPr/>
        </p:nvSpPr>
        <p:spPr>
          <a:xfrm>
            <a:off x="10989311" y="2478529"/>
            <a:ext cx="382170" cy="38217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流程图: 接点 7"/>
          <p:cNvSpPr/>
          <p:nvPr/>
        </p:nvSpPr>
        <p:spPr>
          <a:xfrm>
            <a:off x="1042570" y="4698827"/>
            <a:ext cx="580490" cy="58049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流程图: 接点 8"/>
          <p:cNvSpPr/>
          <p:nvPr/>
        </p:nvSpPr>
        <p:spPr>
          <a:xfrm>
            <a:off x="1172310" y="1223236"/>
            <a:ext cx="450750" cy="45075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12"/>
          <p:cNvSpPr/>
          <p:nvPr/>
        </p:nvSpPr>
        <p:spPr>
          <a:xfrm rot="10800000" flipV="1">
            <a:off x="3675326" y="1646620"/>
            <a:ext cx="1255240" cy="343684"/>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cs typeface="+mn-ea"/>
              <a:sym typeface="+mn-lt"/>
            </a:endParaRPr>
          </a:p>
        </p:txBody>
      </p:sp>
      <p:sp>
        <p:nvSpPr>
          <p:cNvPr id="10" name="文本框 9"/>
          <p:cNvSpPr txBox="1"/>
          <p:nvPr/>
        </p:nvSpPr>
        <p:spPr>
          <a:xfrm>
            <a:off x="3730468" y="1646620"/>
            <a:ext cx="1095168" cy="338554"/>
          </a:xfrm>
          <a:prstGeom prst="rect">
            <a:avLst/>
          </a:prstGeom>
          <a:noFill/>
        </p:spPr>
        <p:txBody>
          <a:bodyPr wrap="square" rtlCol="0">
            <a:spAutoFit/>
            <a:scene3d>
              <a:camera prst="orthographicFront"/>
              <a:lightRig rig="threePt" dir="t"/>
            </a:scene3d>
            <a:sp3d contourW="12700"/>
          </a:bodyPr>
          <a:lstStyle/>
          <a:p>
            <a:pPr algn="ctr"/>
            <a:r>
              <a:rPr lang="zh-CN" altLang="en-US" sz="1600" dirty="0">
                <a:solidFill>
                  <a:schemeClr val="bg1"/>
                </a:solidFill>
                <a:cs typeface="+mn-ea"/>
                <a:sym typeface="+mn-lt"/>
              </a:rPr>
              <a:t>数据挖掘</a:t>
            </a:r>
          </a:p>
        </p:txBody>
      </p:sp>
      <p:sp>
        <p:nvSpPr>
          <p:cNvPr id="11" name="文本框 10"/>
          <p:cNvSpPr txBox="1"/>
          <p:nvPr/>
        </p:nvSpPr>
        <p:spPr>
          <a:xfrm>
            <a:off x="4930566" y="1646620"/>
            <a:ext cx="1095168" cy="338554"/>
          </a:xfrm>
          <a:prstGeom prst="rect">
            <a:avLst/>
          </a:prstGeom>
          <a:noFill/>
        </p:spPr>
        <p:txBody>
          <a:bodyPr wrap="square" rtlCol="0">
            <a:spAutoFit/>
            <a:scene3d>
              <a:camera prst="orthographicFront"/>
              <a:lightRig rig="threePt" dir="t"/>
            </a:scene3d>
            <a:sp3d contourW="12700"/>
          </a:bodyPr>
          <a:lstStyle/>
          <a:p>
            <a:pPr algn="ctr"/>
            <a:r>
              <a:rPr lang="zh-CN" altLang="en-US" sz="1600" dirty="0" smtClean="0">
                <a:solidFill>
                  <a:schemeClr val="bg2">
                    <a:lumMod val="25000"/>
                  </a:schemeClr>
                </a:solidFill>
                <a:cs typeface="+mn-ea"/>
                <a:sym typeface="+mn-lt"/>
              </a:rPr>
              <a:t>信息处理</a:t>
            </a:r>
            <a:endParaRPr lang="zh-CN" altLang="en-US" sz="1600" dirty="0">
              <a:solidFill>
                <a:schemeClr val="bg2">
                  <a:lumMod val="25000"/>
                </a:schemeClr>
              </a:solidFill>
              <a:cs typeface="+mn-ea"/>
              <a:sym typeface="+mn-lt"/>
            </a:endParaRPr>
          </a:p>
        </p:txBody>
      </p:sp>
      <p:sp>
        <p:nvSpPr>
          <p:cNvPr id="12" name="文本框 11"/>
          <p:cNvSpPr txBox="1"/>
          <p:nvPr/>
        </p:nvSpPr>
        <p:spPr>
          <a:xfrm>
            <a:off x="6119229" y="1646620"/>
            <a:ext cx="1095168" cy="338554"/>
          </a:xfrm>
          <a:prstGeom prst="rect">
            <a:avLst/>
          </a:prstGeom>
          <a:noFill/>
        </p:spPr>
        <p:txBody>
          <a:bodyPr wrap="square" rtlCol="0">
            <a:spAutoFit/>
            <a:scene3d>
              <a:camera prst="orthographicFront"/>
              <a:lightRig rig="threePt" dir="t"/>
            </a:scene3d>
            <a:sp3d contourW="12700"/>
          </a:bodyPr>
          <a:lstStyle/>
          <a:p>
            <a:pPr algn="ctr"/>
            <a:r>
              <a:rPr lang="zh-CN" altLang="en-US" sz="1600" dirty="0">
                <a:solidFill>
                  <a:schemeClr val="bg2">
                    <a:lumMod val="25000"/>
                  </a:schemeClr>
                </a:solidFill>
                <a:cs typeface="+mn-ea"/>
                <a:sym typeface="+mn-lt"/>
              </a:rPr>
              <a:t>结果分析</a:t>
            </a:r>
          </a:p>
        </p:txBody>
      </p:sp>
      <p:sp>
        <p:nvSpPr>
          <p:cNvPr id="13" name="文本框 12"/>
          <p:cNvSpPr txBox="1"/>
          <p:nvPr/>
        </p:nvSpPr>
        <p:spPr>
          <a:xfrm>
            <a:off x="7375353" y="1646620"/>
            <a:ext cx="1095168" cy="338554"/>
          </a:xfrm>
          <a:prstGeom prst="rect">
            <a:avLst/>
          </a:prstGeom>
          <a:noFill/>
        </p:spPr>
        <p:txBody>
          <a:bodyPr wrap="square" rtlCol="0">
            <a:spAutoFit/>
            <a:scene3d>
              <a:camera prst="orthographicFront"/>
              <a:lightRig rig="threePt" dir="t"/>
            </a:scene3d>
            <a:sp3d contourW="12700"/>
          </a:bodyPr>
          <a:lstStyle/>
          <a:p>
            <a:pPr algn="ctr"/>
            <a:endParaRPr lang="zh-CN" altLang="en-US" sz="1600" dirty="0">
              <a:solidFill>
                <a:schemeClr val="bg2">
                  <a:lumMod val="25000"/>
                </a:schemeClr>
              </a:solidFill>
              <a:cs typeface="+mn-ea"/>
              <a:sym typeface="+mn-lt"/>
            </a:endParaRPr>
          </a:p>
        </p:txBody>
      </p:sp>
      <p:sp>
        <p:nvSpPr>
          <p:cNvPr id="14" name="矩形 13"/>
          <p:cNvSpPr/>
          <p:nvPr/>
        </p:nvSpPr>
        <p:spPr>
          <a:xfrm>
            <a:off x="1584214" y="2349205"/>
            <a:ext cx="9023572" cy="1446550"/>
          </a:xfrm>
          <a:prstGeom prst="rect">
            <a:avLst/>
          </a:prstGeom>
          <a:effectLst/>
        </p:spPr>
        <p:txBody>
          <a:bodyPr wrap="square">
            <a:spAutoFit/>
          </a:bodyPr>
          <a:lstStyle/>
          <a:p>
            <a:pPr algn="dist">
              <a:defRPr/>
            </a:pPr>
            <a:r>
              <a:rPr lang="zh-CN" altLang="en-US" sz="8800" spc="-300" dirty="0" smtClean="0">
                <a:solidFill>
                  <a:schemeClr val="bg2">
                    <a:lumMod val="25000"/>
                  </a:schemeClr>
                </a:solidFill>
                <a:effectLst>
                  <a:outerShdw blurRad="76200" dist="88900" dir="2700000" algn="tl" rotWithShape="0">
                    <a:schemeClr val="accent2">
                      <a:alpha val="35000"/>
                    </a:schemeClr>
                  </a:outerShdw>
                </a:effectLst>
                <a:latin typeface="方正正黑简体" panose="02000000000000000000" pitchFamily="2" charset="-122"/>
                <a:ea typeface="方正正黑简体" panose="02000000000000000000" pitchFamily="2" charset="-122"/>
                <a:cs typeface="+mn-ea"/>
                <a:sym typeface="+mn-lt"/>
              </a:rPr>
              <a:t>贷款逾期分析</a:t>
            </a:r>
            <a:endParaRPr lang="zh-CN" altLang="en-US" sz="8800" spc="-300" dirty="0">
              <a:solidFill>
                <a:schemeClr val="bg2">
                  <a:lumMod val="25000"/>
                </a:schemeClr>
              </a:solidFill>
              <a:effectLst>
                <a:outerShdw blurRad="76200" dist="88900" dir="2700000" algn="tl" rotWithShape="0">
                  <a:schemeClr val="accent2">
                    <a:alpha val="35000"/>
                  </a:schemeClr>
                </a:outerShdw>
              </a:effectLst>
              <a:latin typeface="方正正黑简体" panose="02000000000000000000" pitchFamily="2" charset="-122"/>
              <a:ea typeface="方正正黑简体" panose="02000000000000000000" pitchFamily="2" charset="-122"/>
              <a:cs typeface="+mn-ea"/>
              <a:sym typeface="+mn-lt"/>
            </a:endParaRPr>
          </a:p>
        </p:txBody>
      </p:sp>
      <p:sp>
        <p:nvSpPr>
          <p:cNvPr id="15" name="TextBox 26"/>
          <p:cNvSpPr txBox="1"/>
          <p:nvPr/>
        </p:nvSpPr>
        <p:spPr>
          <a:xfrm>
            <a:off x="3607614" y="3806011"/>
            <a:ext cx="4875279" cy="338554"/>
          </a:xfrm>
          <a:prstGeom prst="rect">
            <a:avLst/>
          </a:prstGeom>
          <a:noFill/>
        </p:spPr>
        <p:txBody>
          <a:bodyPr wrap="square" rtlCol="0">
            <a:spAutoFit/>
          </a:bodyPr>
          <a:lstStyle/>
          <a:p>
            <a:pPr algn="dist"/>
            <a:r>
              <a:rPr lang="en-US" altLang="zh-CN" sz="1600" dirty="0">
                <a:solidFill>
                  <a:schemeClr val="bg2">
                    <a:lumMod val="25000"/>
                  </a:schemeClr>
                </a:solidFill>
                <a:cs typeface="+mn-ea"/>
                <a:sym typeface="+mn-lt"/>
              </a:rPr>
              <a:t>Loan </a:t>
            </a:r>
            <a:r>
              <a:rPr lang="en-US" altLang="zh-CN" sz="1600" dirty="0" smtClean="0">
                <a:solidFill>
                  <a:schemeClr val="bg2">
                    <a:lumMod val="25000"/>
                  </a:schemeClr>
                </a:solidFill>
                <a:cs typeface="+mn-ea"/>
                <a:sym typeface="+mn-lt"/>
              </a:rPr>
              <a:t>Overdue Analysis</a:t>
            </a:r>
            <a:endParaRPr lang="zh-CN" altLang="en-US" sz="1600" dirty="0">
              <a:solidFill>
                <a:schemeClr val="bg2">
                  <a:lumMod val="25000"/>
                </a:schemeClr>
              </a:solidFill>
              <a:cs typeface="+mn-ea"/>
              <a:sym typeface="+mn-lt"/>
            </a:endParaRPr>
          </a:p>
        </p:txBody>
      </p:sp>
      <p:sp>
        <p:nvSpPr>
          <p:cNvPr id="16" name="矩形: 圆角 23"/>
          <p:cNvSpPr/>
          <p:nvPr/>
        </p:nvSpPr>
        <p:spPr>
          <a:xfrm rot="10800000" flipV="1">
            <a:off x="5030995" y="4401571"/>
            <a:ext cx="2344358" cy="40503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cs typeface="+mn-ea"/>
              <a:sym typeface="+mn-lt"/>
            </a:endParaRPr>
          </a:p>
        </p:txBody>
      </p:sp>
      <p:sp>
        <p:nvSpPr>
          <p:cNvPr id="17" name="文本框 16"/>
          <p:cNvSpPr txBox="1"/>
          <p:nvPr/>
        </p:nvSpPr>
        <p:spPr>
          <a:xfrm>
            <a:off x="5262171" y="4427090"/>
            <a:ext cx="1882003" cy="338554"/>
          </a:xfrm>
          <a:prstGeom prst="rect">
            <a:avLst/>
          </a:prstGeom>
          <a:noFill/>
        </p:spPr>
        <p:txBody>
          <a:bodyPr wrap="square" rtlCol="0">
            <a:spAutoFit/>
            <a:scene3d>
              <a:camera prst="orthographicFront"/>
              <a:lightRig rig="threePt" dir="t"/>
            </a:scene3d>
            <a:sp3d contourW="12700"/>
          </a:bodyPr>
          <a:lstStyle/>
          <a:p>
            <a:pPr algn="dist"/>
            <a:r>
              <a:rPr lang="zh-CN" altLang="en-US" sz="1600" dirty="0">
                <a:solidFill>
                  <a:schemeClr val="bg1"/>
                </a:solidFill>
                <a:cs typeface="+mn-ea"/>
                <a:sym typeface="+mn-lt"/>
              </a:rPr>
              <a:t>汇报人</a:t>
            </a:r>
            <a:r>
              <a:rPr lang="zh-CN" altLang="en-US" sz="1600" dirty="0" smtClean="0">
                <a:solidFill>
                  <a:schemeClr val="bg1"/>
                </a:solidFill>
                <a:cs typeface="+mn-ea"/>
                <a:sym typeface="+mn-lt"/>
              </a:rPr>
              <a:t>：</a:t>
            </a:r>
            <a:r>
              <a:rPr lang="zh-CN" altLang="en-US" sz="1600" dirty="0">
                <a:solidFill>
                  <a:schemeClr val="bg1"/>
                </a:solidFill>
                <a:cs typeface="+mn-ea"/>
                <a:sym typeface="+mn-lt"/>
              </a:rPr>
              <a:t>第二小组</a:t>
            </a:r>
            <a:endParaRPr lang="en-US" altLang="zh-CN" sz="1600" dirty="0">
              <a:solidFill>
                <a:schemeClr val="bg1"/>
              </a:solidFill>
              <a:cs typeface="+mn-ea"/>
              <a:sym typeface="+mn-lt"/>
            </a:endParaRPr>
          </a:p>
        </p:txBody>
      </p:sp>
      <p:sp>
        <p:nvSpPr>
          <p:cNvPr id="19" name="文本框 18"/>
          <p:cNvSpPr txBox="1"/>
          <p:nvPr/>
        </p:nvSpPr>
        <p:spPr>
          <a:xfrm>
            <a:off x="9283959" y="5689476"/>
            <a:ext cx="2780522" cy="584775"/>
          </a:xfrm>
          <a:prstGeom prst="rect">
            <a:avLst/>
          </a:prstGeom>
          <a:noFill/>
        </p:spPr>
        <p:txBody>
          <a:bodyPr wrap="square" rtlCol="0">
            <a:spAutoFit/>
          </a:bodyPr>
          <a:lstStyle/>
          <a:p>
            <a:r>
              <a:rPr lang="zh-CN" altLang="en-US" sz="1600" dirty="0">
                <a:solidFill>
                  <a:schemeClr val="bg1"/>
                </a:solidFill>
                <a:cs typeface="+mn-ea"/>
              </a:rPr>
              <a:t>小组成员：王怀满</a:t>
            </a:r>
            <a:r>
              <a:rPr lang="zh-CN" altLang="en-US" sz="1600" dirty="0" smtClean="0">
                <a:solidFill>
                  <a:schemeClr val="bg1"/>
                </a:solidFill>
                <a:cs typeface="+mn-ea"/>
              </a:rPr>
              <a:t>、</a:t>
            </a:r>
            <a:r>
              <a:rPr lang="zh-CN" altLang="en-US" sz="1600" dirty="0">
                <a:solidFill>
                  <a:schemeClr val="bg1"/>
                </a:solidFill>
                <a:cs typeface="+mn-ea"/>
              </a:rPr>
              <a:t>张鑫</a:t>
            </a:r>
          </a:p>
          <a:p>
            <a:r>
              <a:rPr lang="zh-CN" altLang="en-US" sz="1600" dirty="0" smtClean="0">
                <a:solidFill>
                  <a:schemeClr val="bg1"/>
                </a:solidFill>
                <a:cs typeface="+mn-ea"/>
              </a:rPr>
              <a:t>张兴刚</a:t>
            </a:r>
            <a:r>
              <a:rPr lang="zh-CN" altLang="en-US" sz="1600" dirty="0">
                <a:solidFill>
                  <a:schemeClr val="bg1"/>
                </a:solidFill>
                <a:cs typeface="+mn-ea"/>
              </a:rPr>
              <a:t>、鞠晓羽</a:t>
            </a:r>
            <a:r>
              <a:rPr lang="zh-CN" altLang="en-US" sz="1600" dirty="0" smtClean="0">
                <a:solidFill>
                  <a:schemeClr val="bg1"/>
                </a:solidFill>
                <a:cs typeface="+mn-ea"/>
              </a:rPr>
              <a:t>、</a:t>
            </a:r>
            <a:endParaRPr lang="zh-CN" altLang="en-US" sz="1600" dirty="0">
              <a:solidFill>
                <a:schemeClr val="bg1"/>
              </a:solidFill>
              <a:cs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701019" y="3047998"/>
            <a:ext cx="2800351" cy="2169825"/>
          </a:xfrm>
          <a:prstGeom prst="rect">
            <a:avLst/>
          </a:prstGeom>
          <a:noFill/>
        </p:spPr>
        <p:txBody>
          <a:bodyPr wrap="square" rtlCol="0">
            <a:spAutoFit/>
          </a:bodyPr>
          <a:lstStyle/>
          <a:p>
            <a:pPr algn="just">
              <a:lnSpc>
                <a:spcPct val="125000"/>
              </a:lnSpc>
            </a:pPr>
            <a:r>
              <a:rPr lang="zh-CN" altLang="en-US" dirty="0" smtClean="0">
                <a:solidFill>
                  <a:schemeClr val="accent1">
                    <a:lumMod val="75000"/>
                  </a:schemeClr>
                </a:solidFill>
              </a:rPr>
              <a:t>数据</a:t>
            </a:r>
            <a:r>
              <a:rPr lang="zh-CN" altLang="en-US" dirty="0">
                <a:solidFill>
                  <a:schemeClr val="accent1">
                    <a:lumMod val="75000"/>
                  </a:schemeClr>
                </a:solidFill>
              </a:rPr>
              <a:t>的缺失值很大程度上影响分析结果，如果某一字段缺失数据较多</a:t>
            </a:r>
            <a:r>
              <a:rPr lang="en-US" altLang="zh-CN" dirty="0">
                <a:solidFill>
                  <a:schemeClr val="accent1">
                    <a:lumMod val="75000"/>
                  </a:schemeClr>
                </a:solidFill>
              </a:rPr>
              <a:t>(</a:t>
            </a:r>
            <a:r>
              <a:rPr lang="zh-CN" altLang="en-US" dirty="0">
                <a:solidFill>
                  <a:schemeClr val="accent1">
                    <a:lumMod val="75000"/>
                  </a:schemeClr>
                </a:solidFill>
              </a:rPr>
              <a:t>超过</a:t>
            </a:r>
            <a:r>
              <a:rPr lang="en-US" altLang="zh-CN" dirty="0">
                <a:solidFill>
                  <a:schemeClr val="accent1">
                    <a:lumMod val="75000"/>
                  </a:schemeClr>
                </a:solidFill>
              </a:rPr>
              <a:t>50%)</a:t>
            </a:r>
            <a:r>
              <a:rPr lang="zh-CN" altLang="en-US" dirty="0">
                <a:solidFill>
                  <a:schemeClr val="accent1">
                    <a:lumMod val="75000"/>
                  </a:schemeClr>
                </a:solidFill>
              </a:rPr>
              <a:t>，分析过程中要考虑是否删除该字段，因为缺失过多就没有业务意义了</a:t>
            </a:r>
          </a:p>
        </p:txBody>
      </p:sp>
      <p:pic>
        <p:nvPicPr>
          <p:cNvPr id="5" name="图片 4"/>
          <p:cNvPicPr>
            <a:picLocks noChangeAspect="1"/>
          </p:cNvPicPr>
          <p:nvPr/>
        </p:nvPicPr>
        <p:blipFill>
          <a:blip r:embed="rId2"/>
          <a:stretch>
            <a:fillRect/>
          </a:stretch>
        </p:blipFill>
        <p:spPr>
          <a:xfrm>
            <a:off x="-1" y="0"/>
            <a:ext cx="12230963" cy="2466975"/>
          </a:xfrm>
          <a:prstGeom prst="rect">
            <a:avLst/>
          </a:prstGeom>
        </p:spPr>
      </p:pic>
      <p:pic>
        <p:nvPicPr>
          <p:cNvPr id="6" name="图片 5"/>
          <p:cNvPicPr>
            <a:picLocks noChangeAspect="1"/>
          </p:cNvPicPr>
          <p:nvPr/>
        </p:nvPicPr>
        <p:blipFill>
          <a:blip r:embed="rId3"/>
          <a:stretch>
            <a:fillRect/>
          </a:stretch>
        </p:blipFill>
        <p:spPr>
          <a:xfrm>
            <a:off x="527339" y="2504915"/>
            <a:ext cx="3657600" cy="4216623"/>
          </a:xfrm>
          <a:prstGeom prst="rect">
            <a:avLst/>
          </a:prstGeom>
        </p:spPr>
      </p:pic>
      <p:pic>
        <p:nvPicPr>
          <p:cNvPr id="7" name="图片 6"/>
          <p:cNvPicPr>
            <a:picLocks noChangeAspect="1"/>
          </p:cNvPicPr>
          <p:nvPr/>
        </p:nvPicPr>
        <p:blipFill>
          <a:blip r:embed="rId4"/>
          <a:stretch>
            <a:fillRect/>
          </a:stretch>
        </p:blipFill>
        <p:spPr>
          <a:xfrm>
            <a:off x="8057863" y="2510326"/>
            <a:ext cx="3552972" cy="4199692"/>
          </a:xfrm>
          <a:prstGeom prst="rect">
            <a:avLst/>
          </a:prstGeom>
        </p:spPr>
      </p:pic>
    </p:spTree>
    <p:extLst>
      <p:ext uri="{BB962C8B-B14F-4D97-AF65-F5344CB8AC3E}">
        <p14:creationId xmlns:p14="http://schemas.microsoft.com/office/powerpoint/2010/main" val="3677824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0" y="92363"/>
            <a:ext cx="12172523" cy="2262909"/>
          </a:xfrm>
          <a:prstGeom prst="rect">
            <a:avLst/>
          </a:prstGeom>
        </p:spPr>
      </p:pic>
      <p:pic>
        <p:nvPicPr>
          <p:cNvPr id="4" name="图片 3"/>
          <p:cNvPicPr>
            <a:picLocks noChangeAspect="1"/>
          </p:cNvPicPr>
          <p:nvPr/>
        </p:nvPicPr>
        <p:blipFill>
          <a:blip r:embed="rId3"/>
          <a:stretch>
            <a:fillRect/>
          </a:stretch>
        </p:blipFill>
        <p:spPr>
          <a:xfrm>
            <a:off x="18560" y="2673949"/>
            <a:ext cx="12173440" cy="3043360"/>
          </a:xfrm>
          <a:prstGeom prst="rect">
            <a:avLst/>
          </a:prstGeom>
        </p:spPr>
      </p:pic>
    </p:spTree>
    <p:extLst>
      <p:ext uri="{BB962C8B-B14F-4D97-AF65-F5344CB8AC3E}">
        <p14:creationId xmlns:p14="http://schemas.microsoft.com/office/powerpoint/2010/main" val="4662455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959" y="197139"/>
            <a:ext cx="12195959" cy="6260812"/>
          </a:xfrm>
          <a:prstGeom prst="rect">
            <a:avLst/>
          </a:prstGeom>
        </p:spPr>
      </p:pic>
    </p:spTree>
    <p:extLst>
      <p:ext uri="{BB962C8B-B14F-4D97-AF65-F5344CB8AC3E}">
        <p14:creationId xmlns:p14="http://schemas.microsoft.com/office/powerpoint/2010/main" val="9169975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0" y="154134"/>
            <a:ext cx="12179328" cy="6037116"/>
          </a:xfrm>
          <a:prstGeom prst="rect">
            <a:avLst/>
          </a:prstGeom>
        </p:spPr>
      </p:pic>
    </p:spTree>
    <p:extLst>
      <p:ext uri="{BB962C8B-B14F-4D97-AF65-F5344CB8AC3E}">
        <p14:creationId xmlns:p14="http://schemas.microsoft.com/office/powerpoint/2010/main" val="28536847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0"/>
            <a:ext cx="4597400" cy="3448050"/>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2250" y="0"/>
            <a:ext cx="4584700" cy="3438525"/>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5512" y="0"/>
            <a:ext cx="4457014" cy="3342761"/>
          </a:xfrm>
          <a:prstGeom prst="rect">
            <a:avLst/>
          </a:prstGeom>
        </p:spPr>
      </p:pic>
      <p:pic>
        <p:nvPicPr>
          <p:cNvPr id="5" name="图片 4"/>
          <p:cNvPicPr>
            <a:picLocks noChangeAspect="1"/>
          </p:cNvPicPr>
          <p:nvPr/>
        </p:nvPicPr>
        <p:blipFill rotWithShape="1">
          <a:blip r:embed="rId5">
            <a:extLst>
              <a:ext uri="{28A0092B-C50C-407E-A947-70E740481C1C}">
                <a14:useLocalDpi xmlns:a14="http://schemas.microsoft.com/office/drawing/2010/main" val="0"/>
              </a:ext>
            </a:extLst>
          </a:blip>
          <a:srcRect l="3251" t="4878" r="3862" b="4335"/>
          <a:stretch/>
        </p:blipFill>
        <p:spPr>
          <a:xfrm>
            <a:off x="1143000" y="3203673"/>
            <a:ext cx="4686300" cy="3435253"/>
          </a:xfrm>
          <a:prstGeom prst="rect">
            <a:avLst/>
          </a:prstGeom>
        </p:spPr>
      </p:pic>
      <p:pic>
        <p:nvPicPr>
          <p:cNvPr id="6" name="图片 5"/>
          <p:cNvPicPr>
            <a:picLocks noChangeAspect="1"/>
          </p:cNvPicPr>
          <p:nvPr/>
        </p:nvPicPr>
        <p:blipFill rotWithShape="1">
          <a:blip r:embed="rId6">
            <a:extLst>
              <a:ext uri="{28A0092B-C50C-407E-A947-70E740481C1C}">
                <a14:useLocalDpi xmlns:a14="http://schemas.microsoft.com/office/drawing/2010/main" val="0"/>
              </a:ext>
            </a:extLst>
          </a:blip>
          <a:srcRect l="4662" t="6650" r="4829" b="4312"/>
          <a:stretch/>
        </p:blipFill>
        <p:spPr>
          <a:xfrm>
            <a:off x="6267449" y="3285308"/>
            <a:ext cx="4429126" cy="3267893"/>
          </a:xfrm>
          <a:prstGeom prst="rect">
            <a:avLst/>
          </a:prstGeom>
        </p:spPr>
      </p:pic>
    </p:spTree>
    <p:extLst>
      <p:ext uri="{BB962C8B-B14F-4D97-AF65-F5344CB8AC3E}">
        <p14:creationId xmlns:p14="http://schemas.microsoft.com/office/powerpoint/2010/main" val="32966841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b="46899"/>
          <a:stretch/>
        </p:blipFill>
        <p:spPr>
          <a:xfrm>
            <a:off x="0" y="572654"/>
            <a:ext cx="12224212" cy="5292437"/>
          </a:xfrm>
          <a:prstGeom prst="rect">
            <a:avLst/>
          </a:prstGeom>
        </p:spPr>
      </p:pic>
    </p:spTree>
    <p:extLst>
      <p:ext uri="{BB962C8B-B14F-4D97-AF65-F5344CB8AC3E}">
        <p14:creationId xmlns:p14="http://schemas.microsoft.com/office/powerpoint/2010/main" val="26249376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4064000" cy="3048000"/>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7520" y="1"/>
            <a:ext cx="4120335" cy="3090252"/>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9479" y="-1"/>
            <a:ext cx="4162521" cy="3121891"/>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9054" y="3093594"/>
            <a:ext cx="4742117" cy="3556588"/>
          </a:xfrm>
          <a:prstGeom prst="rect">
            <a:avLst/>
          </a:prstGeom>
        </p:spPr>
      </p:pic>
      <p:pic>
        <p:nvPicPr>
          <p:cNvPr id="6" name="图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66655" y="3106692"/>
            <a:ext cx="4687706" cy="3515780"/>
          </a:xfrm>
          <a:prstGeom prst="rect">
            <a:avLst/>
          </a:prstGeom>
        </p:spPr>
      </p:pic>
    </p:spTree>
    <p:extLst>
      <p:ext uri="{BB962C8B-B14F-4D97-AF65-F5344CB8AC3E}">
        <p14:creationId xmlns:p14="http://schemas.microsoft.com/office/powerpoint/2010/main" val="36065820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4957" y="676275"/>
            <a:ext cx="12206957" cy="4762500"/>
          </a:xfrm>
          <a:prstGeom prst="rect">
            <a:avLst/>
          </a:prstGeom>
        </p:spPr>
      </p:pic>
    </p:spTree>
    <p:extLst>
      <p:ext uri="{BB962C8B-B14F-4D97-AF65-F5344CB8AC3E}">
        <p14:creationId xmlns:p14="http://schemas.microsoft.com/office/powerpoint/2010/main" val="3995883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0128" y="-180924"/>
            <a:ext cx="7889863" cy="7889863"/>
          </a:xfrm>
          <a:prstGeom prst="rect">
            <a:avLst/>
          </a:prstGeom>
        </p:spPr>
      </p:pic>
      <p:grpSp>
        <p:nvGrpSpPr>
          <p:cNvPr id="26" name="组合 25"/>
          <p:cNvGrpSpPr/>
          <p:nvPr/>
        </p:nvGrpSpPr>
        <p:grpSpPr>
          <a:xfrm>
            <a:off x="371993" y="-1568546"/>
            <a:ext cx="15983812" cy="14046898"/>
            <a:chOff x="371993" y="-1568546"/>
            <a:chExt cx="15983812" cy="14046898"/>
          </a:xfrm>
        </p:grpSpPr>
        <p:sp>
          <p:nvSpPr>
            <p:cNvPr id="27"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7" name="TextBox 7"/>
          <p:cNvSpPr txBox="1"/>
          <p:nvPr/>
        </p:nvSpPr>
        <p:spPr>
          <a:xfrm>
            <a:off x="1086973" y="221356"/>
            <a:ext cx="2236510" cy="584775"/>
          </a:xfrm>
          <a:prstGeom prst="rect">
            <a:avLst/>
          </a:prstGeom>
          <a:noFill/>
        </p:spPr>
        <p:txBody>
          <a:bodyPr wrap="none" rtlCol="0">
            <a:spAutoFit/>
          </a:bodyPr>
          <a:lstStyle/>
          <a:p>
            <a:pPr algn="l"/>
            <a:r>
              <a:rPr lang="zh-CN" altLang="en-US" sz="3200" dirty="0">
                <a:solidFill>
                  <a:schemeClr val="tx1">
                    <a:lumMod val="75000"/>
                    <a:lumOff val="25000"/>
                  </a:schemeClr>
                </a:solidFill>
                <a:cs typeface="+mn-ea"/>
                <a:sym typeface="+mn-lt"/>
              </a:rPr>
              <a:t>数据可视化</a:t>
            </a:r>
          </a:p>
        </p:txBody>
      </p:sp>
      <p:grpSp>
        <p:nvGrpSpPr>
          <p:cNvPr id="8" name="组合 7"/>
          <p:cNvGrpSpPr/>
          <p:nvPr/>
        </p:nvGrpSpPr>
        <p:grpSpPr>
          <a:xfrm>
            <a:off x="862104" y="1497177"/>
            <a:ext cx="3355333" cy="646331"/>
            <a:chOff x="7551117" y="2424264"/>
            <a:chExt cx="2606057" cy="646331"/>
          </a:xfrm>
        </p:grpSpPr>
        <p:sp>
          <p:nvSpPr>
            <p:cNvPr id="19" name="TextBox 14"/>
            <p:cNvSpPr txBox="1"/>
            <p:nvPr/>
          </p:nvSpPr>
          <p:spPr>
            <a:xfrm>
              <a:off x="7551117" y="2424264"/>
              <a:ext cx="790254" cy="646331"/>
            </a:xfrm>
            <a:prstGeom prst="rect">
              <a:avLst/>
            </a:prstGeom>
            <a:noFill/>
          </p:spPr>
          <p:txBody>
            <a:bodyPr wrap="square" rtlCol="0">
              <a:spAutoFit/>
            </a:bodyPr>
            <a:lstStyle/>
            <a:p>
              <a:r>
                <a:rPr lang="en-US" sz="3600" dirty="0">
                  <a:solidFill>
                    <a:schemeClr val="accent1"/>
                  </a:solidFill>
                  <a:cs typeface="+mn-ea"/>
                  <a:sym typeface="+mn-lt"/>
                </a:rPr>
                <a:t>01</a:t>
              </a:r>
            </a:p>
          </p:txBody>
        </p:sp>
        <p:sp>
          <p:nvSpPr>
            <p:cNvPr id="22" name="矩形 21"/>
            <p:cNvSpPr/>
            <p:nvPr/>
          </p:nvSpPr>
          <p:spPr>
            <a:xfrm>
              <a:off x="8222654" y="2492628"/>
              <a:ext cx="1934520" cy="400101"/>
            </a:xfrm>
            <a:prstGeom prst="rect">
              <a:avLst/>
            </a:prstGeom>
          </p:spPr>
          <p:txBody>
            <a:bodyPr wrap="square" lIns="91433" tIns="45716" rIns="91433" bIns="45716">
              <a:spAutoFit/>
            </a:bodyPr>
            <a:lstStyle/>
            <a:p>
              <a:pPr lvl="0">
                <a:defRPr/>
              </a:pPr>
              <a:r>
                <a:rPr lang="zh-CN" altLang="en-US" sz="2000" dirty="0"/>
                <a:t>整体贷款情况</a:t>
              </a:r>
              <a:endParaRPr kumimoji="0" lang="zh-CN" altLang="en-US" sz="20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grpSp>
      <p:sp>
        <p:nvSpPr>
          <p:cNvPr id="25" name="Google Shape;67;p18"/>
          <p:cNvSpPr txBox="1"/>
          <p:nvPr/>
        </p:nvSpPr>
        <p:spPr>
          <a:xfrm>
            <a:off x="299344" y="688379"/>
            <a:ext cx="3488083" cy="341775"/>
          </a:xfrm>
          <a:prstGeom prst="rect">
            <a:avLst/>
          </a:prstGeom>
          <a:noFill/>
          <a:ln>
            <a:noFill/>
          </a:ln>
        </p:spPr>
        <p:txBody>
          <a:bodyPr spcFirstLastPara="1" wrap="square" lIns="91425" tIns="45700" rIns="91425" bIns="45700" anchor="t" anchorCtr="0">
            <a:noAutofit/>
          </a:bodyPr>
          <a:lstStyle/>
          <a:p>
            <a:pPr lvl="0" algn="ctr"/>
            <a:r>
              <a:rPr lang="en-US" sz="1600" dirty="0">
                <a:solidFill>
                  <a:schemeClr val="accent1"/>
                </a:solidFill>
                <a:cs typeface="+mn-ea"/>
                <a:sym typeface="+mn-lt"/>
              </a:rPr>
              <a:t>Data visualization</a:t>
            </a:r>
            <a:endParaRPr sz="1600" b="0" i="0" u="none" strike="noStrike" cap="none" dirty="0">
              <a:solidFill>
                <a:schemeClr val="accent1"/>
              </a:solidFill>
              <a:cs typeface="+mn-ea"/>
              <a:sym typeface="+mn-lt"/>
            </a:endParaRPr>
          </a:p>
        </p:txBody>
      </p:sp>
      <p:sp>
        <p:nvSpPr>
          <p:cNvPr id="10" name="文本框 9"/>
          <p:cNvSpPr txBox="1"/>
          <p:nvPr/>
        </p:nvSpPr>
        <p:spPr>
          <a:xfrm>
            <a:off x="769453" y="2373034"/>
            <a:ext cx="3994734" cy="1200329"/>
          </a:xfrm>
          <a:prstGeom prst="rect">
            <a:avLst/>
          </a:prstGeom>
          <a:noFill/>
        </p:spPr>
        <p:txBody>
          <a:bodyPr wrap="square" rtlCol="0">
            <a:spAutoFit/>
          </a:bodyPr>
          <a:lstStyle/>
          <a:p>
            <a:r>
              <a:rPr lang="zh-CN" altLang="en-US" dirty="0"/>
              <a:t>通过饼图可以看出，该公司逾期率为</a:t>
            </a:r>
            <a:r>
              <a:rPr lang="en-US" altLang="zh-CN" dirty="0"/>
              <a:t>58.4%</a:t>
            </a:r>
            <a:r>
              <a:rPr lang="zh-CN" altLang="en-US" dirty="0"/>
              <a:t>，虽然不知整体行业平均是多少，但想想</a:t>
            </a:r>
            <a:r>
              <a:rPr lang="en-US" altLang="zh-CN" dirty="0"/>
              <a:t>10</a:t>
            </a:r>
            <a:r>
              <a:rPr lang="zh-CN" altLang="en-US" dirty="0"/>
              <a:t>个客户中有</a:t>
            </a:r>
            <a:r>
              <a:rPr lang="en-US" altLang="zh-CN" dirty="0"/>
              <a:t>6</a:t>
            </a:r>
            <a:r>
              <a:rPr lang="zh-CN" altLang="en-US" dirty="0"/>
              <a:t>个逾期，这还是非常严重的。</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0"/>
            <a:ext cx="12452159" cy="5438775"/>
          </a:xfrm>
          <a:prstGeom prst="rect">
            <a:avLst/>
          </a:prstGeom>
        </p:spPr>
      </p:pic>
    </p:spTree>
    <p:extLst>
      <p:ext uri="{BB962C8B-B14F-4D97-AF65-F5344CB8AC3E}">
        <p14:creationId xmlns:p14="http://schemas.microsoft.com/office/powerpoint/2010/main" val="246268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流程图: 接点 12"/>
          <p:cNvSpPr/>
          <p:nvPr/>
        </p:nvSpPr>
        <p:spPr>
          <a:xfrm>
            <a:off x="8057196" y="4309773"/>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流程图: 接点 4"/>
          <p:cNvSpPr/>
          <p:nvPr/>
        </p:nvSpPr>
        <p:spPr>
          <a:xfrm>
            <a:off x="10566986" y="-1310640"/>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流程图: 接点 5"/>
          <p:cNvSpPr/>
          <p:nvPr/>
        </p:nvSpPr>
        <p:spPr>
          <a:xfrm>
            <a:off x="640299" y="5841553"/>
            <a:ext cx="502702" cy="50270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流程图: 接点 12"/>
          <p:cNvSpPr/>
          <p:nvPr/>
        </p:nvSpPr>
        <p:spPr>
          <a:xfrm>
            <a:off x="-1950289" y="-5583678"/>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流程图: 接点 6"/>
          <p:cNvSpPr/>
          <p:nvPr/>
        </p:nvSpPr>
        <p:spPr>
          <a:xfrm>
            <a:off x="10566986" y="573529"/>
            <a:ext cx="382170" cy="38217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p:cNvSpPr txBox="1"/>
          <p:nvPr/>
        </p:nvSpPr>
        <p:spPr>
          <a:xfrm>
            <a:off x="7438746" y="1226993"/>
            <a:ext cx="1774845" cy="523220"/>
          </a:xfrm>
          <a:prstGeom prst="rect">
            <a:avLst/>
          </a:prstGeom>
          <a:noFill/>
        </p:spPr>
        <p:txBody>
          <a:bodyPr wrap="none" rtlCol="0">
            <a:spAutoFit/>
          </a:bodyPr>
          <a:lstStyle/>
          <a:p>
            <a:pPr algn="ctr"/>
            <a:r>
              <a:rPr lang="zh-CN" altLang="en-US" sz="2800" spc="300" dirty="0" smtClean="0">
                <a:solidFill>
                  <a:schemeClr val="tx1">
                    <a:lumMod val="75000"/>
                    <a:lumOff val="25000"/>
                  </a:schemeClr>
                </a:solidFill>
                <a:cs typeface="+mn-ea"/>
                <a:sym typeface="+mn-lt"/>
              </a:rPr>
              <a:t>背景描述</a:t>
            </a:r>
            <a:endParaRPr lang="zh-CN" altLang="en-US" sz="2800" spc="300" dirty="0">
              <a:solidFill>
                <a:schemeClr val="tx1">
                  <a:lumMod val="75000"/>
                  <a:lumOff val="25000"/>
                </a:schemeClr>
              </a:solidFill>
              <a:cs typeface="+mn-ea"/>
              <a:sym typeface="+mn-lt"/>
            </a:endParaRPr>
          </a:p>
        </p:txBody>
      </p:sp>
      <p:sp>
        <p:nvSpPr>
          <p:cNvPr id="7" name="文本框 6"/>
          <p:cNvSpPr txBox="1"/>
          <p:nvPr/>
        </p:nvSpPr>
        <p:spPr>
          <a:xfrm>
            <a:off x="6600596" y="1217566"/>
            <a:ext cx="604653" cy="523220"/>
          </a:xfrm>
          <a:prstGeom prst="rect">
            <a:avLst/>
          </a:prstGeom>
          <a:noFill/>
        </p:spPr>
        <p:txBody>
          <a:bodyPr wrap="none" rtlCol="0">
            <a:spAutoFit/>
          </a:bodyPr>
          <a:lstStyle/>
          <a:p>
            <a:pPr algn="ctr"/>
            <a:r>
              <a:rPr lang="en-US" altLang="zh-CN" sz="2800" dirty="0">
                <a:solidFill>
                  <a:schemeClr val="accent2"/>
                </a:solidFill>
                <a:cs typeface="+mn-ea"/>
                <a:sym typeface="+mn-lt"/>
              </a:rPr>
              <a:t>01</a:t>
            </a:r>
            <a:endParaRPr lang="zh-CN" altLang="en-US" sz="2800" dirty="0">
              <a:solidFill>
                <a:schemeClr val="accent2"/>
              </a:solidFill>
              <a:cs typeface="+mn-ea"/>
              <a:sym typeface="+mn-lt"/>
            </a:endParaRPr>
          </a:p>
        </p:txBody>
      </p:sp>
      <p:sp>
        <p:nvSpPr>
          <p:cNvPr id="8" name="文本框 7"/>
          <p:cNvSpPr txBox="1"/>
          <p:nvPr/>
        </p:nvSpPr>
        <p:spPr>
          <a:xfrm>
            <a:off x="7089351" y="1248344"/>
            <a:ext cx="356188" cy="461665"/>
          </a:xfrm>
          <a:prstGeom prst="rect">
            <a:avLst/>
          </a:prstGeom>
          <a:noFill/>
        </p:spPr>
        <p:txBody>
          <a:bodyPr wrap="none" rtlCol="0">
            <a:spAutoFit/>
          </a:bodyPr>
          <a:lstStyle/>
          <a:p>
            <a:pPr algn="ctr"/>
            <a:r>
              <a:rPr lang="en-US" altLang="zh-CN" sz="2400" spc="300" dirty="0">
                <a:solidFill>
                  <a:schemeClr val="accent1"/>
                </a:solidFill>
                <a:cs typeface="+mn-ea"/>
                <a:sym typeface="+mn-lt"/>
              </a:rPr>
              <a:t>/</a:t>
            </a:r>
            <a:endParaRPr lang="zh-CN" altLang="en-US" sz="2400" spc="300" dirty="0">
              <a:solidFill>
                <a:schemeClr val="accent1"/>
              </a:solidFill>
              <a:cs typeface="+mn-ea"/>
              <a:sym typeface="+mn-lt"/>
            </a:endParaRPr>
          </a:p>
        </p:txBody>
      </p:sp>
      <p:sp>
        <p:nvSpPr>
          <p:cNvPr id="9" name="文本框 8"/>
          <p:cNvSpPr txBox="1"/>
          <p:nvPr/>
        </p:nvSpPr>
        <p:spPr>
          <a:xfrm>
            <a:off x="7495306" y="5136067"/>
            <a:ext cx="1774845" cy="523220"/>
          </a:xfrm>
          <a:prstGeom prst="rect">
            <a:avLst/>
          </a:prstGeom>
          <a:noFill/>
        </p:spPr>
        <p:txBody>
          <a:bodyPr wrap="none" rtlCol="0">
            <a:spAutoFit/>
          </a:bodyPr>
          <a:lstStyle/>
          <a:p>
            <a:pPr algn="ctr"/>
            <a:r>
              <a:rPr lang="zh-CN" altLang="en-US" sz="2800" spc="300" dirty="0" smtClean="0">
                <a:solidFill>
                  <a:schemeClr val="tx1">
                    <a:lumMod val="75000"/>
                    <a:lumOff val="25000"/>
                  </a:schemeClr>
                </a:solidFill>
                <a:cs typeface="+mn-ea"/>
                <a:sym typeface="+mn-lt"/>
              </a:rPr>
              <a:t>结果分析</a:t>
            </a:r>
            <a:endParaRPr lang="zh-CN" altLang="en-US" sz="2800" spc="300" dirty="0">
              <a:solidFill>
                <a:schemeClr val="tx1">
                  <a:lumMod val="75000"/>
                  <a:lumOff val="25000"/>
                </a:schemeClr>
              </a:solidFill>
              <a:cs typeface="+mn-ea"/>
              <a:sym typeface="+mn-lt"/>
            </a:endParaRPr>
          </a:p>
        </p:txBody>
      </p:sp>
      <p:sp>
        <p:nvSpPr>
          <p:cNvPr id="10" name="文本框 9"/>
          <p:cNvSpPr txBox="1"/>
          <p:nvPr/>
        </p:nvSpPr>
        <p:spPr>
          <a:xfrm>
            <a:off x="6600596" y="5117213"/>
            <a:ext cx="604653" cy="523220"/>
          </a:xfrm>
          <a:prstGeom prst="rect">
            <a:avLst/>
          </a:prstGeom>
          <a:noFill/>
        </p:spPr>
        <p:txBody>
          <a:bodyPr wrap="none" rtlCol="0">
            <a:spAutoFit/>
          </a:bodyPr>
          <a:lstStyle/>
          <a:p>
            <a:pPr algn="ctr"/>
            <a:r>
              <a:rPr lang="en-US" altLang="zh-CN" sz="2800" dirty="0">
                <a:solidFill>
                  <a:schemeClr val="accent2"/>
                </a:solidFill>
                <a:cs typeface="+mn-ea"/>
                <a:sym typeface="+mn-lt"/>
              </a:rPr>
              <a:t>04</a:t>
            </a:r>
            <a:endParaRPr lang="zh-CN" altLang="en-US" sz="2800" dirty="0">
              <a:solidFill>
                <a:schemeClr val="accent2"/>
              </a:solidFill>
              <a:cs typeface="+mn-ea"/>
              <a:sym typeface="+mn-lt"/>
            </a:endParaRPr>
          </a:p>
        </p:txBody>
      </p:sp>
      <p:sp>
        <p:nvSpPr>
          <p:cNvPr id="11" name="文本框 10"/>
          <p:cNvSpPr txBox="1"/>
          <p:nvPr/>
        </p:nvSpPr>
        <p:spPr>
          <a:xfrm>
            <a:off x="7089351" y="5147991"/>
            <a:ext cx="356188" cy="461665"/>
          </a:xfrm>
          <a:prstGeom prst="rect">
            <a:avLst/>
          </a:prstGeom>
          <a:noFill/>
        </p:spPr>
        <p:txBody>
          <a:bodyPr wrap="none" rtlCol="0">
            <a:spAutoFit/>
          </a:bodyPr>
          <a:lstStyle/>
          <a:p>
            <a:pPr algn="ctr"/>
            <a:r>
              <a:rPr lang="en-US" altLang="zh-CN" sz="2400" spc="300" dirty="0">
                <a:solidFill>
                  <a:schemeClr val="accent1"/>
                </a:solidFill>
                <a:cs typeface="+mn-ea"/>
                <a:sym typeface="+mn-lt"/>
              </a:rPr>
              <a:t>/</a:t>
            </a:r>
            <a:endParaRPr lang="zh-CN" altLang="en-US" sz="2400" spc="300" dirty="0">
              <a:solidFill>
                <a:schemeClr val="accent1"/>
              </a:solidFill>
              <a:cs typeface="+mn-ea"/>
              <a:sym typeface="+mn-lt"/>
            </a:endParaRPr>
          </a:p>
        </p:txBody>
      </p:sp>
      <p:sp>
        <p:nvSpPr>
          <p:cNvPr id="12" name="文本框 11"/>
          <p:cNvSpPr txBox="1"/>
          <p:nvPr/>
        </p:nvSpPr>
        <p:spPr>
          <a:xfrm>
            <a:off x="7445745" y="2517448"/>
            <a:ext cx="2967479" cy="523220"/>
          </a:xfrm>
          <a:prstGeom prst="rect">
            <a:avLst/>
          </a:prstGeom>
          <a:noFill/>
        </p:spPr>
        <p:txBody>
          <a:bodyPr wrap="none" rtlCol="0">
            <a:spAutoFit/>
          </a:bodyPr>
          <a:lstStyle/>
          <a:p>
            <a:pPr algn="ctr"/>
            <a:r>
              <a:rPr lang="zh-CN" altLang="en-US" sz="2800" spc="300" dirty="0" smtClean="0">
                <a:solidFill>
                  <a:schemeClr val="tx1">
                    <a:lumMod val="75000"/>
                    <a:lumOff val="25000"/>
                  </a:schemeClr>
                </a:solidFill>
                <a:cs typeface="+mn-ea"/>
                <a:sym typeface="+mn-lt"/>
              </a:rPr>
              <a:t>数据获取及处理</a:t>
            </a:r>
            <a:endParaRPr lang="zh-CN" altLang="en-US" sz="2800" spc="300" dirty="0">
              <a:solidFill>
                <a:schemeClr val="tx1">
                  <a:lumMod val="75000"/>
                  <a:lumOff val="25000"/>
                </a:schemeClr>
              </a:solidFill>
              <a:cs typeface="+mn-ea"/>
              <a:sym typeface="+mn-lt"/>
            </a:endParaRPr>
          </a:p>
        </p:txBody>
      </p:sp>
      <p:sp>
        <p:nvSpPr>
          <p:cNvPr id="13" name="文本框 12"/>
          <p:cNvSpPr txBox="1"/>
          <p:nvPr/>
        </p:nvSpPr>
        <p:spPr>
          <a:xfrm>
            <a:off x="6600596" y="2517448"/>
            <a:ext cx="604653" cy="523220"/>
          </a:xfrm>
          <a:prstGeom prst="rect">
            <a:avLst/>
          </a:prstGeom>
          <a:noFill/>
        </p:spPr>
        <p:txBody>
          <a:bodyPr wrap="none" rtlCol="0">
            <a:spAutoFit/>
          </a:bodyPr>
          <a:lstStyle/>
          <a:p>
            <a:pPr algn="ctr"/>
            <a:r>
              <a:rPr lang="en-US" altLang="zh-CN" sz="2800" dirty="0">
                <a:solidFill>
                  <a:schemeClr val="accent2"/>
                </a:solidFill>
                <a:cs typeface="+mn-ea"/>
                <a:sym typeface="+mn-lt"/>
              </a:rPr>
              <a:t>02</a:t>
            </a:r>
            <a:endParaRPr lang="zh-CN" altLang="en-US" sz="2800" dirty="0">
              <a:solidFill>
                <a:schemeClr val="accent2"/>
              </a:solidFill>
              <a:cs typeface="+mn-ea"/>
              <a:sym typeface="+mn-lt"/>
            </a:endParaRPr>
          </a:p>
        </p:txBody>
      </p:sp>
      <p:sp>
        <p:nvSpPr>
          <p:cNvPr id="14" name="文本框 13"/>
          <p:cNvSpPr txBox="1"/>
          <p:nvPr/>
        </p:nvSpPr>
        <p:spPr>
          <a:xfrm>
            <a:off x="7089351" y="2548226"/>
            <a:ext cx="356188" cy="461665"/>
          </a:xfrm>
          <a:prstGeom prst="rect">
            <a:avLst/>
          </a:prstGeom>
          <a:noFill/>
        </p:spPr>
        <p:txBody>
          <a:bodyPr wrap="none" rtlCol="0">
            <a:spAutoFit/>
          </a:bodyPr>
          <a:lstStyle/>
          <a:p>
            <a:pPr algn="ctr"/>
            <a:r>
              <a:rPr lang="en-US" altLang="zh-CN" sz="2400" spc="300" dirty="0">
                <a:solidFill>
                  <a:schemeClr val="accent1"/>
                </a:solidFill>
                <a:cs typeface="+mn-ea"/>
                <a:sym typeface="+mn-lt"/>
              </a:rPr>
              <a:t>/</a:t>
            </a:r>
            <a:endParaRPr lang="zh-CN" altLang="en-US" sz="2400" spc="300" dirty="0">
              <a:solidFill>
                <a:schemeClr val="accent1"/>
              </a:solidFill>
              <a:cs typeface="+mn-ea"/>
              <a:sym typeface="+mn-lt"/>
            </a:endParaRPr>
          </a:p>
        </p:txBody>
      </p:sp>
      <p:sp>
        <p:nvSpPr>
          <p:cNvPr id="15" name="文本框 14"/>
          <p:cNvSpPr txBox="1"/>
          <p:nvPr/>
        </p:nvSpPr>
        <p:spPr>
          <a:xfrm>
            <a:off x="7466217" y="3817330"/>
            <a:ext cx="2172390" cy="523220"/>
          </a:xfrm>
          <a:prstGeom prst="rect">
            <a:avLst/>
          </a:prstGeom>
          <a:noFill/>
        </p:spPr>
        <p:txBody>
          <a:bodyPr wrap="none" rtlCol="0">
            <a:spAutoFit/>
          </a:bodyPr>
          <a:lstStyle/>
          <a:p>
            <a:pPr algn="ctr"/>
            <a:r>
              <a:rPr lang="zh-CN" altLang="en-US" sz="2800" spc="300" dirty="0" smtClean="0">
                <a:solidFill>
                  <a:schemeClr val="tx1">
                    <a:lumMod val="75000"/>
                    <a:lumOff val="25000"/>
                  </a:schemeClr>
                </a:solidFill>
                <a:cs typeface="+mn-ea"/>
                <a:sym typeface="+mn-lt"/>
              </a:rPr>
              <a:t>数据可视化</a:t>
            </a:r>
            <a:endParaRPr lang="zh-CN" altLang="en-US" sz="2800" spc="300" dirty="0">
              <a:solidFill>
                <a:schemeClr val="tx1">
                  <a:lumMod val="75000"/>
                  <a:lumOff val="25000"/>
                </a:schemeClr>
              </a:solidFill>
              <a:cs typeface="+mn-ea"/>
              <a:sym typeface="+mn-lt"/>
            </a:endParaRPr>
          </a:p>
        </p:txBody>
      </p:sp>
      <p:sp>
        <p:nvSpPr>
          <p:cNvPr id="16" name="文本框 15"/>
          <p:cNvSpPr txBox="1"/>
          <p:nvPr/>
        </p:nvSpPr>
        <p:spPr>
          <a:xfrm>
            <a:off x="6600596" y="3817330"/>
            <a:ext cx="604654" cy="523220"/>
          </a:xfrm>
          <a:prstGeom prst="rect">
            <a:avLst/>
          </a:prstGeom>
          <a:noFill/>
        </p:spPr>
        <p:txBody>
          <a:bodyPr wrap="none" rtlCol="0">
            <a:spAutoFit/>
          </a:bodyPr>
          <a:lstStyle/>
          <a:p>
            <a:pPr algn="ctr"/>
            <a:r>
              <a:rPr lang="en-US" altLang="zh-CN" sz="2800" dirty="0">
                <a:solidFill>
                  <a:schemeClr val="accent2"/>
                </a:solidFill>
                <a:cs typeface="+mn-ea"/>
                <a:sym typeface="+mn-lt"/>
              </a:rPr>
              <a:t>03</a:t>
            </a:r>
            <a:endParaRPr lang="zh-CN" altLang="en-US" sz="2800" dirty="0">
              <a:solidFill>
                <a:schemeClr val="accent2"/>
              </a:solidFill>
              <a:cs typeface="+mn-ea"/>
              <a:sym typeface="+mn-lt"/>
            </a:endParaRPr>
          </a:p>
        </p:txBody>
      </p:sp>
      <p:sp>
        <p:nvSpPr>
          <p:cNvPr id="17" name="文本框 16"/>
          <p:cNvSpPr txBox="1"/>
          <p:nvPr/>
        </p:nvSpPr>
        <p:spPr>
          <a:xfrm>
            <a:off x="7089351" y="3848108"/>
            <a:ext cx="356188" cy="461665"/>
          </a:xfrm>
          <a:prstGeom prst="rect">
            <a:avLst/>
          </a:prstGeom>
          <a:noFill/>
        </p:spPr>
        <p:txBody>
          <a:bodyPr wrap="none" rtlCol="0">
            <a:spAutoFit/>
          </a:bodyPr>
          <a:lstStyle/>
          <a:p>
            <a:pPr algn="ctr"/>
            <a:r>
              <a:rPr lang="en-US" altLang="zh-CN" sz="2400" spc="300" dirty="0">
                <a:solidFill>
                  <a:schemeClr val="accent1"/>
                </a:solidFill>
                <a:cs typeface="+mn-ea"/>
                <a:sym typeface="+mn-lt"/>
              </a:rPr>
              <a:t>/</a:t>
            </a:r>
            <a:endParaRPr lang="zh-CN" altLang="en-US" sz="2400" spc="300" dirty="0">
              <a:solidFill>
                <a:schemeClr val="accent1"/>
              </a:solidFill>
              <a:cs typeface="+mn-ea"/>
              <a:sym typeface="+mn-lt"/>
            </a:endParaRPr>
          </a:p>
        </p:txBody>
      </p:sp>
      <p:sp>
        <p:nvSpPr>
          <p:cNvPr id="18" name="矩形 17"/>
          <p:cNvSpPr/>
          <p:nvPr/>
        </p:nvSpPr>
        <p:spPr>
          <a:xfrm>
            <a:off x="2127575" y="2705725"/>
            <a:ext cx="2569936" cy="1446550"/>
          </a:xfrm>
          <a:prstGeom prst="rect">
            <a:avLst/>
          </a:prstGeom>
          <a:effectLst/>
        </p:spPr>
        <p:txBody>
          <a:bodyPr wrap="square">
            <a:spAutoFit/>
          </a:bodyPr>
          <a:lstStyle/>
          <a:p>
            <a:pPr algn="dist">
              <a:defRPr/>
            </a:pPr>
            <a:r>
              <a:rPr lang="zh-CN" altLang="en-US" sz="8800" b="1" spc="-300" dirty="0">
                <a:solidFill>
                  <a:schemeClr val="bg2">
                    <a:lumMod val="25000"/>
                  </a:schemeClr>
                </a:solidFill>
                <a:effectLst>
                  <a:outerShdw blurRad="76200" dist="88900" dir="2700000" algn="tl" rotWithShape="0">
                    <a:schemeClr val="accent2">
                      <a:alpha val="35000"/>
                    </a:schemeClr>
                  </a:outerShdw>
                </a:effectLst>
                <a:cs typeface="+mn-ea"/>
                <a:sym typeface="+mn-lt"/>
              </a:rPr>
              <a:t>目录</a:t>
            </a:r>
          </a:p>
        </p:txBody>
      </p:sp>
      <p:sp>
        <p:nvSpPr>
          <p:cNvPr id="20" name="流程图: 接点 5"/>
          <p:cNvSpPr/>
          <p:nvPr/>
        </p:nvSpPr>
        <p:spPr>
          <a:xfrm>
            <a:off x="10758071" y="4997046"/>
            <a:ext cx="743324" cy="743324"/>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969" y="443534"/>
            <a:ext cx="13671330" cy="6826766"/>
          </a:xfrm>
          <a:prstGeom prst="rect">
            <a:avLst/>
          </a:prstGeom>
        </p:spPr>
      </p:pic>
      <p:grpSp>
        <p:nvGrpSpPr>
          <p:cNvPr id="26" name="组合 25"/>
          <p:cNvGrpSpPr/>
          <p:nvPr/>
        </p:nvGrpSpPr>
        <p:grpSpPr>
          <a:xfrm>
            <a:off x="371993" y="-1568546"/>
            <a:ext cx="15983812" cy="14046898"/>
            <a:chOff x="371993" y="-1568546"/>
            <a:chExt cx="15983812" cy="14046898"/>
          </a:xfrm>
        </p:grpSpPr>
        <p:sp>
          <p:nvSpPr>
            <p:cNvPr id="27"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 name="组合 7"/>
          <p:cNvGrpSpPr/>
          <p:nvPr/>
        </p:nvGrpSpPr>
        <p:grpSpPr>
          <a:xfrm>
            <a:off x="280125" y="339110"/>
            <a:ext cx="3762534" cy="646331"/>
            <a:chOff x="7234848" y="2354878"/>
            <a:chExt cx="2922326" cy="646331"/>
          </a:xfrm>
        </p:grpSpPr>
        <p:sp>
          <p:nvSpPr>
            <p:cNvPr id="19" name="TextBox 14"/>
            <p:cNvSpPr txBox="1"/>
            <p:nvPr/>
          </p:nvSpPr>
          <p:spPr>
            <a:xfrm>
              <a:off x="7234848" y="2354878"/>
              <a:ext cx="790254" cy="646331"/>
            </a:xfrm>
            <a:prstGeom prst="rect">
              <a:avLst/>
            </a:prstGeom>
            <a:noFill/>
          </p:spPr>
          <p:txBody>
            <a:bodyPr wrap="square" rtlCol="0">
              <a:spAutoFit/>
            </a:bodyPr>
            <a:lstStyle/>
            <a:p>
              <a:r>
                <a:rPr lang="en-US" sz="3600" dirty="0" smtClean="0">
                  <a:solidFill>
                    <a:schemeClr val="accent1"/>
                  </a:solidFill>
                  <a:cs typeface="+mn-ea"/>
                  <a:sym typeface="+mn-lt"/>
                </a:rPr>
                <a:t>02</a:t>
              </a:r>
              <a:endParaRPr lang="en-US" sz="3600" dirty="0">
                <a:solidFill>
                  <a:schemeClr val="accent1"/>
                </a:solidFill>
                <a:cs typeface="+mn-ea"/>
                <a:sym typeface="+mn-lt"/>
              </a:endParaRPr>
            </a:p>
          </p:txBody>
        </p:sp>
        <p:sp>
          <p:nvSpPr>
            <p:cNvPr id="22" name="矩形 21"/>
            <p:cNvSpPr/>
            <p:nvPr/>
          </p:nvSpPr>
          <p:spPr>
            <a:xfrm>
              <a:off x="8222654" y="2492628"/>
              <a:ext cx="1934520" cy="400101"/>
            </a:xfrm>
            <a:prstGeom prst="rect">
              <a:avLst/>
            </a:prstGeom>
          </p:spPr>
          <p:txBody>
            <a:bodyPr wrap="square" lIns="91433" tIns="45716" rIns="91433" bIns="45716">
              <a:spAutoFit/>
            </a:bodyPr>
            <a:lstStyle/>
            <a:p>
              <a:pPr lvl="0">
                <a:defRPr/>
              </a:pPr>
              <a:endParaRPr kumimoji="0" lang="zh-CN" altLang="en-US" sz="20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grpSp>
      <p:sp>
        <p:nvSpPr>
          <p:cNvPr id="10" name="文本框 9"/>
          <p:cNvSpPr txBox="1"/>
          <p:nvPr/>
        </p:nvSpPr>
        <p:spPr>
          <a:xfrm>
            <a:off x="2965532" y="408496"/>
            <a:ext cx="7753854" cy="646331"/>
          </a:xfrm>
          <a:prstGeom prst="rect">
            <a:avLst/>
          </a:prstGeom>
          <a:noFill/>
        </p:spPr>
        <p:txBody>
          <a:bodyPr wrap="square" rtlCol="0">
            <a:spAutoFit/>
          </a:bodyPr>
          <a:lstStyle/>
          <a:p>
            <a:r>
              <a:rPr lang="zh-CN" altLang="en-US" dirty="0"/>
              <a:t>逾期用户的借款金额类型、借款期限、贷款利率、评级、借款用途各自如何分布。这些维度之间的关联性如何？</a:t>
            </a:r>
          </a:p>
        </p:txBody>
      </p:sp>
      <p:sp>
        <p:nvSpPr>
          <p:cNvPr id="2" name="文本框 1"/>
          <p:cNvSpPr txBox="1"/>
          <p:nvPr/>
        </p:nvSpPr>
        <p:spPr>
          <a:xfrm>
            <a:off x="930497" y="443534"/>
            <a:ext cx="1907860" cy="400110"/>
          </a:xfrm>
          <a:prstGeom prst="rect">
            <a:avLst/>
          </a:prstGeom>
          <a:noFill/>
        </p:spPr>
        <p:txBody>
          <a:bodyPr wrap="square" rtlCol="0">
            <a:spAutoFit/>
          </a:bodyPr>
          <a:lstStyle/>
          <a:p>
            <a:r>
              <a:rPr lang="zh-CN" altLang="en-US" sz="2000" dirty="0" smtClean="0"/>
              <a:t>逾期原因分析</a:t>
            </a:r>
            <a:endParaRPr lang="zh-CN" altLang="en-US" sz="2000" dirty="0"/>
          </a:p>
        </p:txBody>
      </p:sp>
    </p:spTree>
    <p:extLst>
      <p:ext uri="{BB962C8B-B14F-4D97-AF65-F5344CB8AC3E}">
        <p14:creationId xmlns:p14="http://schemas.microsoft.com/office/powerpoint/2010/main" val="20085570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261" y="-46261"/>
            <a:ext cx="13826527" cy="6904261"/>
          </a:xfrm>
          <a:prstGeom prst="rect">
            <a:avLst/>
          </a:prstGeom>
        </p:spPr>
      </p:pic>
      <p:grpSp>
        <p:nvGrpSpPr>
          <p:cNvPr id="26" name="组合 25"/>
          <p:cNvGrpSpPr/>
          <p:nvPr/>
        </p:nvGrpSpPr>
        <p:grpSpPr>
          <a:xfrm>
            <a:off x="371993" y="-1568546"/>
            <a:ext cx="15983812" cy="14046898"/>
            <a:chOff x="371993" y="-1568546"/>
            <a:chExt cx="15983812" cy="14046898"/>
          </a:xfrm>
        </p:grpSpPr>
        <p:sp>
          <p:nvSpPr>
            <p:cNvPr id="27"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26565660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369169" y="3618629"/>
            <a:ext cx="2042348" cy="1500452"/>
          </a:xfrm>
          <a:custGeom>
            <a:avLst/>
            <a:gdLst>
              <a:gd name="connsiteX0" fmla="*/ 130631 w 2510971"/>
              <a:gd name="connsiteY0" fmla="*/ 0 h 3410858"/>
              <a:gd name="connsiteX1" fmla="*/ 2380340 w 2510971"/>
              <a:gd name="connsiteY1" fmla="*/ 0 h 3410858"/>
              <a:gd name="connsiteX2" fmla="*/ 2510971 w 2510971"/>
              <a:gd name="connsiteY2" fmla="*/ 130631 h 3410858"/>
              <a:gd name="connsiteX3" fmla="*/ 2510971 w 2510971"/>
              <a:gd name="connsiteY3" fmla="*/ 406400 h 3410858"/>
              <a:gd name="connsiteX4" fmla="*/ 2510971 w 2510971"/>
              <a:gd name="connsiteY4" fmla="*/ 653141 h 3410858"/>
              <a:gd name="connsiteX5" fmla="*/ 2510971 w 2510971"/>
              <a:gd name="connsiteY5" fmla="*/ 2757717 h 3410858"/>
              <a:gd name="connsiteX6" fmla="*/ 2510971 w 2510971"/>
              <a:gd name="connsiteY6" fmla="*/ 2960914 h 3410858"/>
              <a:gd name="connsiteX7" fmla="*/ 2510971 w 2510971"/>
              <a:gd name="connsiteY7" fmla="*/ 3280227 h 3410858"/>
              <a:gd name="connsiteX8" fmla="*/ 2380340 w 2510971"/>
              <a:gd name="connsiteY8" fmla="*/ 3410858 h 3410858"/>
              <a:gd name="connsiteX9" fmla="*/ 130631 w 2510971"/>
              <a:gd name="connsiteY9" fmla="*/ 3410858 h 3410858"/>
              <a:gd name="connsiteX10" fmla="*/ 0 w 2510971"/>
              <a:gd name="connsiteY10" fmla="*/ 3280227 h 3410858"/>
              <a:gd name="connsiteX11" fmla="*/ 0 w 2510971"/>
              <a:gd name="connsiteY11" fmla="*/ 2960914 h 3410858"/>
              <a:gd name="connsiteX12" fmla="*/ 0 w 2510971"/>
              <a:gd name="connsiteY12" fmla="*/ 2757717 h 3410858"/>
              <a:gd name="connsiteX13" fmla="*/ 0 w 2510971"/>
              <a:gd name="connsiteY13" fmla="*/ 653141 h 3410858"/>
              <a:gd name="connsiteX14" fmla="*/ 0 w 2510971"/>
              <a:gd name="connsiteY14" fmla="*/ 406400 h 3410858"/>
              <a:gd name="connsiteX15" fmla="*/ 0 w 2510971"/>
              <a:gd name="connsiteY15" fmla="*/ 130631 h 3410858"/>
              <a:gd name="connsiteX16" fmla="*/ 130631 w 2510971"/>
              <a:gd name="connsiteY16" fmla="*/ 0 h 3410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10971" h="3410858">
                <a:moveTo>
                  <a:pt x="130631" y="0"/>
                </a:moveTo>
                <a:lnTo>
                  <a:pt x="2380340" y="0"/>
                </a:lnTo>
                <a:cubicBezTo>
                  <a:pt x="2452486" y="0"/>
                  <a:pt x="2510971" y="58485"/>
                  <a:pt x="2510971" y="130631"/>
                </a:cubicBezTo>
                <a:lnTo>
                  <a:pt x="2510971" y="406400"/>
                </a:lnTo>
                <a:lnTo>
                  <a:pt x="2510971" y="653141"/>
                </a:lnTo>
                <a:lnTo>
                  <a:pt x="2510971" y="2757717"/>
                </a:lnTo>
                <a:lnTo>
                  <a:pt x="2510971" y="2960914"/>
                </a:lnTo>
                <a:lnTo>
                  <a:pt x="2510971" y="3280227"/>
                </a:lnTo>
                <a:cubicBezTo>
                  <a:pt x="2510971" y="3352373"/>
                  <a:pt x="2452486" y="3410858"/>
                  <a:pt x="2380340" y="3410858"/>
                </a:cubicBezTo>
                <a:lnTo>
                  <a:pt x="130631" y="3410858"/>
                </a:lnTo>
                <a:cubicBezTo>
                  <a:pt x="58485" y="3410858"/>
                  <a:pt x="0" y="3352373"/>
                  <a:pt x="0" y="3280227"/>
                </a:cubicBezTo>
                <a:lnTo>
                  <a:pt x="0" y="2960914"/>
                </a:lnTo>
                <a:lnTo>
                  <a:pt x="0" y="2757717"/>
                </a:lnTo>
                <a:lnTo>
                  <a:pt x="0" y="653141"/>
                </a:lnTo>
                <a:lnTo>
                  <a:pt x="0" y="406400"/>
                </a:lnTo>
                <a:lnTo>
                  <a:pt x="0" y="130631"/>
                </a:lnTo>
                <a:cubicBezTo>
                  <a:pt x="0" y="58485"/>
                  <a:pt x="58485" y="0"/>
                  <a:pt x="130631" y="0"/>
                </a:cubicBezTo>
                <a:close/>
              </a:path>
            </a:pathLst>
          </a:cu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3" name="Rounded Rectangle 12"/>
          <p:cNvSpPr/>
          <p:nvPr/>
        </p:nvSpPr>
        <p:spPr>
          <a:xfrm>
            <a:off x="546627" y="2870570"/>
            <a:ext cx="1594022" cy="47103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贷款金额</a:t>
            </a:r>
            <a:endParaRPr lang="en-US" sz="1600" b="1" dirty="0">
              <a:solidFill>
                <a:schemeClr val="bg1"/>
              </a:solidFill>
              <a:cs typeface="+mn-ea"/>
              <a:sym typeface="+mn-lt"/>
            </a:endParaRPr>
          </a:p>
        </p:txBody>
      </p:sp>
      <p:grpSp>
        <p:nvGrpSpPr>
          <p:cNvPr id="29" name="组合 28"/>
          <p:cNvGrpSpPr/>
          <p:nvPr/>
        </p:nvGrpSpPr>
        <p:grpSpPr>
          <a:xfrm>
            <a:off x="371993" y="-1568546"/>
            <a:ext cx="15983812" cy="14046898"/>
            <a:chOff x="371993" y="-1568546"/>
            <a:chExt cx="15983812" cy="14046898"/>
          </a:xfrm>
        </p:grpSpPr>
        <p:sp>
          <p:nvSpPr>
            <p:cNvPr id="30"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6" name="文本框 35"/>
          <p:cNvSpPr txBox="1"/>
          <p:nvPr/>
        </p:nvSpPr>
        <p:spPr>
          <a:xfrm>
            <a:off x="510734" y="1718374"/>
            <a:ext cx="4569055" cy="523220"/>
          </a:xfrm>
          <a:prstGeom prst="rect">
            <a:avLst/>
          </a:prstGeom>
          <a:noFill/>
        </p:spPr>
        <p:txBody>
          <a:bodyPr wrap="square" rtlCol="0">
            <a:spAutoFit/>
          </a:bodyPr>
          <a:lstStyle/>
          <a:p>
            <a:r>
              <a:rPr lang="zh-CN" altLang="en-US" sz="2800" dirty="0"/>
              <a:t>逾期率高的用户普遍特征为</a:t>
            </a:r>
          </a:p>
        </p:txBody>
      </p:sp>
      <p:sp>
        <p:nvSpPr>
          <p:cNvPr id="37" name="Freeform 13"/>
          <p:cNvSpPr/>
          <p:nvPr/>
        </p:nvSpPr>
        <p:spPr>
          <a:xfrm>
            <a:off x="5221354" y="3618629"/>
            <a:ext cx="2042348" cy="1500452"/>
          </a:xfrm>
          <a:custGeom>
            <a:avLst/>
            <a:gdLst>
              <a:gd name="connsiteX0" fmla="*/ 130631 w 2510971"/>
              <a:gd name="connsiteY0" fmla="*/ 0 h 3410858"/>
              <a:gd name="connsiteX1" fmla="*/ 2380340 w 2510971"/>
              <a:gd name="connsiteY1" fmla="*/ 0 h 3410858"/>
              <a:gd name="connsiteX2" fmla="*/ 2510971 w 2510971"/>
              <a:gd name="connsiteY2" fmla="*/ 130631 h 3410858"/>
              <a:gd name="connsiteX3" fmla="*/ 2510971 w 2510971"/>
              <a:gd name="connsiteY3" fmla="*/ 406400 h 3410858"/>
              <a:gd name="connsiteX4" fmla="*/ 2510971 w 2510971"/>
              <a:gd name="connsiteY4" fmla="*/ 653141 h 3410858"/>
              <a:gd name="connsiteX5" fmla="*/ 2510971 w 2510971"/>
              <a:gd name="connsiteY5" fmla="*/ 2757717 h 3410858"/>
              <a:gd name="connsiteX6" fmla="*/ 2510971 w 2510971"/>
              <a:gd name="connsiteY6" fmla="*/ 2960914 h 3410858"/>
              <a:gd name="connsiteX7" fmla="*/ 2510971 w 2510971"/>
              <a:gd name="connsiteY7" fmla="*/ 3280227 h 3410858"/>
              <a:gd name="connsiteX8" fmla="*/ 2380340 w 2510971"/>
              <a:gd name="connsiteY8" fmla="*/ 3410858 h 3410858"/>
              <a:gd name="connsiteX9" fmla="*/ 130631 w 2510971"/>
              <a:gd name="connsiteY9" fmla="*/ 3410858 h 3410858"/>
              <a:gd name="connsiteX10" fmla="*/ 0 w 2510971"/>
              <a:gd name="connsiteY10" fmla="*/ 3280227 h 3410858"/>
              <a:gd name="connsiteX11" fmla="*/ 0 w 2510971"/>
              <a:gd name="connsiteY11" fmla="*/ 2960914 h 3410858"/>
              <a:gd name="connsiteX12" fmla="*/ 0 w 2510971"/>
              <a:gd name="connsiteY12" fmla="*/ 2757717 h 3410858"/>
              <a:gd name="connsiteX13" fmla="*/ 0 w 2510971"/>
              <a:gd name="connsiteY13" fmla="*/ 653141 h 3410858"/>
              <a:gd name="connsiteX14" fmla="*/ 0 w 2510971"/>
              <a:gd name="connsiteY14" fmla="*/ 406400 h 3410858"/>
              <a:gd name="connsiteX15" fmla="*/ 0 w 2510971"/>
              <a:gd name="connsiteY15" fmla="*/ 130631 h 3410858"/>
              <a:gd name="connsiteX16" fmla="*/ 130631 w 2510971"/>
              <a:gd name="connsiteY16" fmla="*/ 0 h 3410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10971" h="3410858">
                <a:moveTo>
                  <a:pt x="130631" y="0"/>
                </a:moveTo>
                <a:lnTo>
                  <a:pt x="2380340" y="0"/>
                </a:lnTo>
                <a:cubicBezTo>
                  <a:pt x="2452486" y="0"/>
                  <a:pt x="2510971" y="58485"/>
                  <a:pt x="2510971" y="130631"/>
                </a:cubicBezTo>
                <a:lnTo>
                  <a:pt x="2510971" y="406400"/>
                </a:lnTo>
                <a:lnTo>
                  <a:pt x="2510971" y="653141"/>
                </a:lnTo>
                <a:lnTo>
                  <a:pt x="2510971" y="2757717"/>
                </a:lnTo>
                <a:lnTo>
                  <a:pt x="2510971" y="2960914"/>
                </a:lnTo>
                <a:lnTo>
                  <a:pt x="2510971" y="3280227"/>
                </a:lnTo>
                <a:cubicBezTo>
                  <a:pt x="2510971" y="3352373"/>
                  <a:pt x="2452486" y="3410858"/>
                  <a:pt x="2380340" y="3410858"/>
                </a:cubicBezTo>
                <a:lnTo>
                  <a:pt x="130631" y="3410858"/>
                </a:lnTo>
                <a:cubicBezTo>
                  <a:pt x="58485" y="3410858"/>
                  <a:pt x="0" y="3352373"/>
                  <a:pt x="0" y="3280227"/>
                </a:cubicBezTo>
                <a:lnTo>
                  <a:pt x="0" y="2960914"/>
                </a:lnTo>
                <a:lnTo>
                  <a:pt x="0" y="2757717"/>
                </a:lnTo>
                <a:lnTo>
                  <a:pt x="0" y="653141"/>
                </a:lnTo>
                <a:lnTo>
                  <a:pt x="0" y="406400"/>
                </a:lnTo>
                <a:lnTo>
                  <a:pt x="0" y="130631"/>
                </a:lnTo>
                <a:cubicBezTo>
                  <a:pt x="0" y="58485"/>
                  <a:pt x="58485" y="0"/>
                  <a:pt x="130631" y="0"/>
                </a:cubicBezTo>
                <a:close/>
              </a:path>
            </a:pathLst>
          </a:custGeom>
          <a:solidFill>
            <a:schemeClr val="bg1"/>
          </a:solidFill>
          <a:ln w="28575">
            <a:solidFill>
              <a:srgbClr val="A6B7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48" name="Rounded Rectangle 24"/>
          <p:cNvSpPr/>
          <p:nvPr/>
        </p:nvSpPr>
        <p:spPr>
          <a:xfrm>
            <a:off x="5425408" y="2882262"/>
            <a:ext cx="1594022" cy="471035"/>
          </a:xfrm>
          <a:prstGeom prst="roundRect">
            <a:avLst/>
          </a:prstGeom>
          <a:solidFill>
            <a:srgbClr val="A6B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ym typeface="+mn-lt"/>
              </a:rPr>
              <a:t>用户等级</a:t>
            </a:r>
            <a:endParaRPr lang="en-US" sz="1600" b="1" dirty="0">
              <a:solidFill>
                <a:schemeClr val="bg1"/>
              </a:solidFill>
              <a:cs typeface="+mn-ea"/>
              <a:sym typeface="+mn-lt"/>
            </a:endParaRPr>
          </a:p>
        </p:txBody>
      </p:sp>
      <p:sp>
        <p:nvSpPr>
          <p:cNvPr id="49" name="Freeform 13"/>
          <p:cNvSpPr/>
          <p:nvPr/>
        </p:nvSpPr>
        <p:spPr>
          <a:xfrm>
            <a:off x="7647446" y="3618629"/>
            <a:ext cx="2042348" cy="1500452"/>
          </a:xfrm>
          <a:custGeom>
            <a:avLst/>
            <a:gdLst>
              <a:gd name="connsiteX0" fmla="*/ 130631 w 2510971"/>
              <a:gd name="connsiteY0" fmla="*/ 0 h 3410858"/>
              <a:gd name="connsiteX1" fmla="*/ 2380340 w 2510971"/>
              <a:gd name="connsiteY1" fmla="*/ 0 h 3410858"/>
              <a:gd name="connsiteX2" fmla="*/ 2510971 w 2510971"/>
              <a:gd name="connsiteY2" fmla="*/ 130631 h 3410858"/>
              <a:gd name="connsiteX3" fmla="*/ 2510971 w 2510971"/>
              <a:gd name="connsiteY3" fmla="*/ 406400 h 3410858"/>
              <a:gd name="connsiteX4" fmla="*/ 2510971 w 2510971"/>
              <a:gd name="connsiteY4" fmla="*/ 653141 h 3410858"/>
              <a:gd name="connsiteX5" fmla="*/ 2510971 w 2510971"/>
              <a:gd name="connsiteY5" fmla="*/ 2757717 h 3410858"/>
              <a:gd name="connsiteX6" fmla="*/ 2510971 w 2510971"/>
              <a:gd name="connsiteY6" fmla="*/ 2960914 h 3410858"/>
              <a:gd name="connsiteX7" fmla="*/ 2510971 w 2510971"/>
              <a:gd name="connsiteY7" fmla="*/ 3280227 h 3410858"/>
              <a:gd name="connsiteX8" fmla="*/ 2380340 w 2510971"/>
              <a:gd name="connsiteY8" fmla="*/ 3410858 h 3410858"/>
              <a:gd name="connsiteX9" fmla="*/ 130631 w 2510971"/>
              <a:gd name="connsiteY9" fmla="*/ 3410858 h 3410858"/>
              <a:gd name="connsiteX10" fmla="*/ 0 w 2510971"/>
              <a:gd name="connsiteY10" fmla="*/ 3280227 h 3410858"/>
              <a:gd name="connsiteX11" fmla="*/ 0 w 2510971"/>
              <a:gd name="connsiteY11" fmla="*/ 2960914 h 3410858"/>
              <a:gd name="connsiteX12" fmla="*/ 0 w 2510971"/>
              <a:gd name="connsiteY12" fmla="*/ 2757717 h 3410858"/>
              <a:gd name="connsiteX13" fmla="*/ 0 w 2510971"/>
              <a:gd name="connsiteY13" fmla="*/ 653141 h 3410858"/>
              <a:gd name="connsiteX14" fmla="*/ 0 w 2510971"/>
              <a:gd name="connsiteY14" fmla="*/ 406400 h 3410858"/>
              <a:gd name="connsiteX15" fmla="*/ 0 w 2510971"/>
              <a:gd name="connsiteY15" fmla="*/ 130631 h 3410858"/>
              <a:gd name="connsiteX16" fmla="*/ 130631 w 2510971"/>
              <a:gd name="connsiteY16" fmla="*/ 0 h 3410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10971" h="3410858">
                <a:moveTo>
                  <a:pt x="130631" y="0"/>
                </a:moveTo>
                <a:lnTo>
                  <a:pt x="2380340" y="0"/>
                </a:lnTo>
                <a:cubicBezTo>
                  <a:pt x="2452486" y="0"/>
                  <a:pt x="2510971" y="58485"/>
                  <a:pt x="2510971" y="130631"/>
                </a:cubicBezTo>
                <a:lnTo>
                  <a:pt x="2510971" y="406400"/>
                </a:lnTo>
                <a:lnTo>
                  <a:pt x="2510971" y="653141"/>
                </a:lnTo>
                <a:lnTo>
                  <a:pt x="2510971" y="2757717"/>
                </a:lnTo>
                <a:lnTo>
                  <a:pt x="2510971" y="2960914"/>
                </a:lnTo>
                <a:lnTo>
                  <a:pt x="2510971" y="3280227"/>
                </a:lnTo>
                <a:cubicBezTo>
                  <a:pt x="2510971" y="3352373"/>
                  <a:pt x="2452486" y="3410858"/>
                  <a:pt x="2380340" y="3410858"/>
                </a:cubicBezTo>
                <a:lnTo>
                  <a:pt x="130631" y="3410858"/>
                </a:lnTo>
                <a:cubicBezTo>
                  <a:pt x="58485" y="3410858"/>
                  <a:pt x="0" y="3352373"/>
                  <a:pt x="0" y="3280227"/>
                </a:cubicBezTo>
                <a:lnTo>
                  <a:pt x="0" y="2960914"/>
                </a:lnTo>
                <a:lnTo>
                  <a:pt x="0" y="2757717"/>
                </a:lnTo>
                <a:lnTo>
                  <a:pt x="0" y="653141"/>
                </a:lnTo>
                <a:lnTo>
                  <a:pt x="0" y="406400"/>
                </a:lnTo>
                <a:lnTo>
                  <a:pt x="0" y="130631"/>
                </a:lnTo>
                <a:cubicBezTo>
                  <a:pt x="0" y="58485"/>
                  <a:pt x="58485" y="0"/>
                  <a:pt x="130631" y="0"/>
                </a:cubicBezTo>
                <a:close/>
              </a:path>
            </a:pathLst>
          </a:cu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0" name="Rounded Rectangle 24"/>
          <p:cNvSpPr/>
          <p:nvPr/>
        </p:nvSpPr>
        <p:spPr>
          <a:xfrm>
            <a:off x="7923911" y="2882262"/>
            <a:ext cx="1594022" cy="47103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ym typeface="+mn-lt"/>
              </a:rPr>
              <a:t>分期利率</a:t>
            </a:r>
            <a:endParaRPr lang="en-US" sz="1600" b="1" dirty="0">
              <a:solidFill>
                <a:schemeClr val="bg1"/>
              </a:solidFill>
              <a:cs typeface="+mn-ea"/>
              <a:sym typeface="+mn-lt"/>
            </a:endParaRPr>
          </a:p>
        </p:txBody>
      </p:sp>
      <p:sp>
        <p:nvSpPr>
          <p:cNvPr id="73" name="Freeform 13"/>
          <p:cNvSpPr/>
          <p:nvPr/>
        </p:nvSpPr>
        <p:spPr>
          <a:xfrm>
            <a:off x="10073539" y="3618629"/>
            <a:ext cx="2042348" cy="1500452"/>
          </a:xfrm>
          <a:custGeom>
            <a:avLst/>
            <a:gdLst>
              <a:gd name="connsiteX0" fmla="*/ 130631 w 2510971"/>
              <a:gd name="connsiteY0" fmla="*/ 0 h 3410858"/>
              <a:gd name="connsiteX1" fmla="*/ 2380340 w 2510971"/>
              <a:gd name="connsiteY1" fmla="*/ 0 h 3410858"/>
              <a:gd name="connsiteX2" fmla="*/ 2510971 w 2510971"/>
              <a:gd name="connsiteY2" fmla="*/ 130631 h 3410858"/>
              <a:gd name="connsiteX3" fmla="*/ 2510971 w 2510971"/>
              <a:gd name="connsiteY3" fmla="*/ 406400 h 3410858"/>
              <a:gd name="connsiteX4" fmla="*/ 2510971 w 2510971"/>
              <a:gd name="connsiteY4" fmla="*/ 653141 h 3410858"/>
              <a:gd name="connsiteX5" fmla="*/ 2510971 w 2510971"/>
              <a:gd name="connsiteY5" fmla="*/ 2757717 h 3410858"/>
              <a:gd name="connsiteX6" fmla="*/ 2510971 w 2510971"/>
              <a:gd name="connsiteY6" fmla="*/ 2960914 h 3410858"/>
              <a:gd name="connsiteX7" fmla="*/ 2510971 w 2510971"/>
              <a:gd name="connsiteY7" fmla="*/ 3280227 h 3410858"/>
              <a:gd name="connsiteX8" fmla="*/ 2380340 w 2510971"/>
              <a:gd name="connsiteY8" fmla="*/ 3410858 h 3410858"/>
              <a:gd name="connsiteX9" fmla="*/ 130631 w 2510971"/>
              <a:gd name="connsiteY9" fmla="*/ 3410858 h 3410858"/>
              <a:gd name="connsiteX10" fmla="*/ 0 w 2510971"/>
              <a:gd name="connsiteY10" fmla="*/ 3280227 h 3410858"/>
              <a:gd name="connsiteX11" fmla="*/ 0 w 2510971"/>
              <a:gd name="connsiteY11" fmla="*/ 2960914 h 3410858"/>
              <a:gd name="connsiteX12" fmla="*/ 0 w 2510971"/>
              <a:gd name="connsiteY12" fmla="*/ 2757717 h 3410858"/>
              <a:gd name="connsiteX13" fmla="*/ 0 w 2510971"/>
              <a:gd name="connsiteY13" fmla="*/ 653141 h 3410858"/>
              <a:gd name="connsiteX14" fmla="*/ 0 w 2510971"/>
              <a:gd name="connsiteY14" fmla="*/ 406400 h 3410858"/>
              <a:gd name="connsiteX15" fmla="*/ 0 w 2510971"/>
              <a:gd name="connsiteY15" fmla="*/ 130631 h 3410858"/>
              <a:gd name="connsiteX16" fmla="*/ 130631 w 2510971"/>
              <a:gd name="connsiteY16" fmla="*/ 0 h 3410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10971" h="3410858">
                <a:moveTo>
                  <a:pt x="130631" y="0"/>
                </a:moveTo>
                <a:lnTo>
                  <a:pt x="2380340" y="0"/>
                </a:lnTo>
                <a:cubicBezTo>
                  <a:pt x="2452486" y="0"/>
                  <a:pt x="2510971" y="58485"/>
                  <a:pt x="2510971" y="130631"/>
                </a:cubicBezTo>
                <a:lnTo>
                  <a:pt x="2510971" y="406400"/>
                </a:lnTo>
                <a:lnTo>
                  <a:pt x="2510971" y="653141"/>
                </a:lnTo>
                <a:lnTo>
                  <a:pt x="2510971" y="2757717"/>
                </a:lnTo>
                <a:lnTo>
                  <a:pt x="2510971" y="2960914"/>
                </a:lnTo>
                <a:lnTo>
                  <a:pt x="2510971" y="3280227"/>
                </a:lnTo>
                <a:cubicBezTo>
                  <a:pt x="2510971" y="3352373"/>
                  <a:pt x="2452486" y="3410858"/>
                  <a:pt x="2380340" y="3410858"/>
                </a:cubicBezTo>
                <a:lnTo>
                  <a:pt x="130631" y="3410858"/>
                </a:lnTo>
                <a:cubicBezTo>
                  <a:pt x="58485" y="3410858"/>
                  <a:pt x="0" y="3352373"/>
                  <a:pt x="0" y="3280227"/>
                </a:cubicBezTo>
                <a:lnTo>
                  <a:pt x="0" y="2960914"/>
                </a:lnTo>
                <a:lnTo>
                  <a:pt x="0" y="2757717"/>
                </a:lnTo>
                <a:lnTo>
                  <a:pt x="0" y="653141"/>
                </a:lnTo>
                <a:lnTo>
                  <a:pt x="0" y="406400"/>
                </a:lnTo>
                <a:lnTo>
                  <a:pt x="0" y="130631"/>
                </a:lnTo>
                <a:cubicBezTo>
                  <a:pt x="0" y="58485"/>
                  <a:pt x="58485" y="0"/>
                  <a:pt x="130631" y="0"/>
                </a:cubicBezTo>
                <a:close/>
              </a:path>
            </a:pathLst>
          </a:custGeom>
          <a:solidFill>
            <a:schemeClr val="bg1"/>
          </a:solidFill>
          <a:ln w="28575">
            <a:solidFill>
              <a:srgbClr val="A6B7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84" name="Rounded Rectangle 24"/>
          <p:cNvSpPr/>
          <p:nvPr/>
        </p:nvSpPr>
        <p:spPr>
          <a:xfrm>
            <a:off x="10243956" y="2882261"/>
            <a:ext cx="1594022" cy="471035"/>
          </a:xfrm>
          <a:prstGeom prst="roundRect">
            <a:avLst/>
          </a:prstGeom>
          <a:solidFill>
            <a:srgbClr val="A6B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ym typeface="+mn-lt"/>
              </a:rPr>
              <a:t>贷款用途</a:t>
            </a:r>
            <a:endParaRPr lang="en-US" sz="1600" b="1" dirty="0">
              <a:solidFill>
                <a:schemeClr val="bg1"/>
              </a:solidFill>
              <a:cs typeface="+mn-ea"/>
              <a:sym typeface="+mn-lt"/>
            </a:endParaRPr>
          </a:p>
        </p:txBody>
      </p:sp>
      <p:sp>
        <p:nvSpPr>
          <p:cNvPr id="89" name="Freeform 13"/>
          <p:cNvSpPr/>
          <p:nvPr/>
        </p:nvSpPr>
        <p:spPr>
          <a:xfrm>
            <a:off x="2795262" y="3618629"/>
            <a:ext cx="2042348" cy="1500452"/>
          </a:xfrm>
          <a:custGeom>
            <a:avLst/>
            <a:gdLst>
              <a:gd name="connsiteX0" fmla="*/ 130631 w 2510971"/>
              <a:gd name="connsiteY0" fmla="*/ 0 h 3410858"/>
              <a:gd name="connsiteX1" fmla="*/ 2380340 w 2510971"/>
              <a:gd name="connsiteY1" fmla="*/ 0 h 3410858"/>
              <a:gd name="connsiteX2" fmla="*/ 2510971 w 2510971"/>
              <a:gd name="connsiteY2" fmla="*/ 130631 h 3410858"/>
              <a:gd name="connsiteX3" fmla="*/ 2510971 w 2510971"/>
              <a:gd name="connsiteY3" fmla="*/ 406400 h 3410858"/>
              <a:gd name="connsiteX4" fmla="*/ 2510971 w 2510971"/>
              <a:gd name="connsiteY4" fmla="*/ 653141 h 3410858"/>
              <a:gd name="connsiteX5" fmla="*/ 2510971 w 2510971"/>
              <a:gd name="connsiteY5" fmla="*/ 2757717 h 3410858"/>
              <a:gd name="connsiteX6" fmla="*/ 2510971 w 2510971"/>
              <a:gd name="connsiteY6" fmla="*/ 2960914 h 3410858"/>
              <a:gd name="connsiteX7" fmla="*/ 2510971 w 2510971"/>
              <a:gd name="connsiteY7" fmla="*/ 3280227 h 3410858"/>
              <a:gd name="connsiteX8" fmla="*/ 2380340 w 2510971"/>
              <a:gd name="connsiteY8" fmla="*/ 3410858 h 3410858"/>
              <a:gd name="connsiteX9" fmla="*/ 130631 w 2510971"/>
              <a:gd name="connsiteY9" fmla="*/ 3410858 h 3410858"/>
              <a:gd name="connsiteX10" fmla="*/ 0 w 2510971"/>
              <a:gd name="connsiteY10" fmla="*/ 3280227 h 3410858"/>
              <a:gd name="connsiteX11" fmla="*/ 0 w 2510971"/>
              <a:gd name="connsiteY11" fmla="*/ 2960914 h 3410858"/>
              <a:gd name="connsiteX12" fmla="*/ 0 w 2510971"/>
              <a:gd name="connsiteY12" fmla="*/ 2757717 h 3410858"/>
              <a:gd name="connsiteX13" fmla="*/ 0 w 2510971"/>
              <a:gd name="connsiteY13" fmla="*/ 653141 h 3410858"/>
              <a:gd name="connsiteX14" fmla="*/ 0 w 2510971"/>
              <a:gd name="connsiteY14" fmla="*/ 406400 h 3410858"/>
              <a:gd name="connsiteX15" fmla="*/ 0 w 2510971"/>
              <a:gd name="connsiteY15" fmla="*/ 130631 h 3410858"/>
              <a:gd name="connsiteX16" fmla="*/ 130631 w 2510971"/>
              <a:gd name="connsiteY16" fmla="*/ 0 h 3410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10971" h="3410858">
                <a:moveTo>
                  <a:pt x="130631" y="0"/>
                </a:moveTo>
                <a:lnTo>
                  <a:pt x="2380340" y="0"/>
                </a:lnTo>
                <a:cubicBezTo>
                  <a:pt x="2452486" y="0"/>
                  <a:pt x="2510971" y="58485"/>
                  <a:pt x="2510971" y="130631"/>
                </a:cubicBezTo>
                <a:lnTo>
                  <a:pt x="2510971" y="406400"/>
                </a:lnTo>
                <a:lnTo>
                  <a:pt x="2510971" y="653141"/>
                </a:lnTo>
                <a:lnTo>
                  <a:pt x="2510971" y="2757717"/>
                </a:lnTo>
                <a:lnTo>
                  <a:pt x="2510971" y="2960914"/>
                </a:lnTo>
                <a:lnTo>
                  <a:pt x="2510971" y="3280227"/>
                </a:lnTo>
                <a:cubicBezTo>
                  <a:pt x="2510971" y="3352373"/>
                  <a:pt x="2452486" y="3410858"/>
                  <a:pt x="2380340" y="3410858"/>
                </a:cubicBezTo>
                <a:lnTo>
                  <a:pt x="130631" y="3410858"/>
                </a:lnTo>
                <a:cubicBezTo>
                  <a:pt x="58485" y="3410858"/>
                  <a:pt x="0" y="3352373"/>
                  <a:pt x="0" y="3280227"/>
                </a:cubicBezTo>
                <a:lnTo>
                  <a:pt x="0" y="2960914"/>
                </a:lnTo>
                <a:lnTo>
                  <a:pt x="0" y="2757717"/>
                </a:lnTo>
                <a:lnTo>
                  <a:pt x="0" y="653141"/>
                </a:lnTo>
                <a:lnTo>
                  <a:pt x="0" y="406400"/>
                </a:lnTo>
                <a:lnTo>
                  <a:pt x="0" y="130631"/>
                </a:lnTo>
                <a:cubicBezTo>
                  <a:pt x="0" y="58485"/>
                  <a:pt x="58485" y="0"/>
                  <a:pt x="130631" y="0"/>
                </a:cubicBezTo>
                <a:close/>
              </a:path>
            </a:pathLst>
          </a:cu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90" name="Rounded Rectangle 24"/>
          <p:cNvSpPr/>
          <p:nvPr/>
        </p:nvSpPr>
        <p:spPr>
          <a:xfrm>
            <a:off x="2922948" y="2863135"/>
            <a:ext cx="1594022" cy="47103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ym typeface="+mn-lt"/>
              </a:rPr>
              <a:t>分期期别</a:t>
            </a:r>
            <a:endParaRPr lang="en-US" sz="1600" b="1" dirty="0">
              <a:solidFill>
                <a:schemeClr val="bg1"/>
              </a:solidFill>
              <a:cs typeface="+mn-ea"/>
              <a:sym typeface="+mn-lt"/>
            </a:endParaRPr>
          </a:p>
        </p:txBody>
      </p:sp>
      <p:sp>
        <p:nvSpPr>
          <p:cNvPr id="93" name="文本框 92"/>
          <p:cNvSpPr txBox="1"/>
          <p:nvPr/>
        </p:nvSpPr>
        <p:spPr>
          <a:xfrm>
            <a:off x="716953" y="4163950"/>
            <a:ext cx="1271368" cy="646331"/>
          </a:xfrm>
          <a:prstGeom prst="rect">
            <a:avLst/>
          </a:prstGeom>
          <a:noFill/>
        </p:spPr>
        <p:txBody>
          <a:bodyPr wrap="square" rtlCol="0" anchor="ctr">
            <a:spAutoFit/>
          </a:bodyPr>
          <a:lstStyle/>
          <a:p>
            <a:pPr algn="ctr"/>
            <a:r>
              <a:rPr lang="en-US" altLang="zh-CN" dirty="0"/>
              <a:t>5K-1W</a:t>
            </a:r>
          </a:p>
          <a:p>
            <a:pPr algn="ctr"/>
            <a:endParaRPr lang="zh-CN" altLang="en-US" dirty="0"/>
          </a:p>
        </p:txBody>
      </p:sp>
      <p:sp>
        <p:nvSpPr>
          <p:cNvPr id="94" name="文本框 93"/>
          <p:cNvSpPr txBox="1"/>
          <p:nvPr/>
        </p:nvSpPr>
        <p:spPr>
          <a:xfrm>
            <a:off x="5883447" y="4092772"/>
            <a:ext cx="797011" cy="646331"/>
          </a:xfrm>
          <a:prstGeom prst="rect">
            <a:avLst/>
          </a:prstGeom>
          <a:noFill/>
        </p:spPr>
        <p:txBody>
          <a:bodyPr wrap="square" rtlCol="0" anchor="ctr">
            <a:spAutoFit/>
          </a:bodyPr>
          <a:lstStyle/>
          <a:p>
            <a:pPr algn="ctr"/>
            <a:r>
              <a:rPr lang="en-US" altLang="zh-CN" dirty="0"/>
              <a:t>C</a:t>
            </a:r>
            <a:r>
              <a:rPr lang="zh-CN" altLang="en-US" dirty="0"/>
              <a:t>级</a:t>
            </a:r>
          </a:p>
          <a:p>
            <a:pPr algn="ctr"/>
            <a:endParaRPr lang="zh-CN" altLang="en-US" dirty="0"/>
          </a:p>
        </p:txBody>
      </p:sp>
      <p:sp>
        <p:nvSpPr>
          <p:cNvPr id="95" name="文本框 94"/>
          <p:cNvSpPr txBox="1"/>
          <p:nvPr/>
        </p:nvSpPr>
        <p:spPr>
          <a:xfrm>
            <a:off x="8116181" y="4120773"/>
            <a:ext cx="1143069" cy="646331"/>
          </a:xfrm>
          <a:prstGeom prst="rect">
            <a:avLst/>
          </a:prstGeom>
          <a:noFill/>
        </p:spPr>
        <p:txBody>
          <a:bodyPr wrap="square" rtlCol="0" anchor="ctr">
            <a:spAutoFit/>
          </a:bodyPr>
          <a:lstStyle/>
          <a:p>
            <a:pPr algn="ctr"/>
            <a:r>
              <a:rPr lang="en-US" altLang="zh-CN" dirty="0"/>
              <a:t>0.1-0.15</a:t>
            </a:r>
          </a:p>
          <a:p>
            <a:pPr algn="ctr"/>
            <a:endParaRPr lang="zh-CN" altLang="en-US" dirty="0"/>
          </a:p>
        </p:txBody>
      </p:sp>
      <p:sp>
        <p:nvSpPr>
          <p:cNvPr id="96" name="文本框 95"/>
          <p:cNvSpPr txBox="1"/>
          <p:nvPr/>
        </p:nvSpPr>
        <p:spPr>
          <a:xfrm>
            <a:off x="3236596" y="4120773"/>
            <a:ext cx="932397" cy="369332"/>
          </a:xfrm>
          <a:prstGeom prst="rect">
            <a:avLst/>
          </a:prstGeom>
          <a:noFill/>
        </p:spPr>
        <p:txBody>
          <a:bodyPr wrap="square" rtlCol="0" anchor="ctr">
            <a:spAutoFit/>
          </a:bodyPr>
          <a:lstStyle/>
          <a:p>
            <a:pPr algn="ctr"/>
            <a:r>
              <a:rPr lang="en-US" altLang="zh-CN" dirty="0" smtClean="0"/>
              <a:t>36</a:t>
            </a:r>
            <a:r>
              <a:rPr lang="zh-CN" altLang="en-US" dirty="0" smtClean="0"/>
              <a:t>期</a:t>
            </a:r>
            <a:endParaRPr lang="zh-CN" altLang="en-US" dirty="0"/>
          </a:p>
        </p:txBody>
      </p:sp>
      <p:sp>
        <p:nvSpPr>
          <p:cNvPr id="97" name="文本框 96"/>
          <p:cNvSpPr txBox="1"/>
          <p:nvPr/>
        </p:nvSpPr>
        <p:spPr>
          <a:xfrm>
            <a:off x="9932749" y="3982273"/>
            <a:ext cx="2323927" cy="646331"/>
          </a:xfrm>
          <a:prstGeom prst="rect">
            <a:avLst/>
          </a:prstGeom>
          <a:noFill/>
        </p:spPr>
        <p:txBody>
          <a:bodyPr wrap="square" rtlCol="0" anchor="ctr">
            <a:spAutoFit/>
          </a:bodyPr>
          <a:lstStyle/>
          <a:p>
            <a:pPr algn="ctr"/>
            <a:r>
              <a:rPr lang="en-US" altLang="zh-CN" dirty="0" err="1"/>
              <a:t>debt_consolidation</a:t>
            </a:r>
            <a:r>
              <a:rPr lang="en-US" altLang="zh-CN" dirty="0"/>
              <a:t>(</a:t>
            </a:r>
            <a:r>
              <a:rPr lang="zh-CN" altLang="en-US" dirty="0"/>
              <a:t>债务</a:t>
            </a:r>
            <a:r>
              <a:rPr lang="zh-CN" altLang="en-US" dirty="0" smtClean="0"/>
              <a:t>合并</a:t>
            </a:r>
            <a:r>
              <a:rPr lang="en-US" altLang="zh-CN" dirty="0" smtClean="0"/>
              <a:t>)</a:t>
            </a:r>
            <a:endParaRPr lang="zh-CN" altLang="en-US" dirty="0"/>
          </a:p>
        </p:txBody>
      </p:sp>
      <p:sp>
        <p:nvSpPr>
          <p:cNvPr id="98" name="矩形 97"/>
          <p:cNvSpPr/>
          <p:nvPr/>
        </p:nvSpPr>
        <p:spPr>
          <a:xfrm>
            <a:off x="2624922" y="5318561"/>
            <a:ext cx="6096000" cy="1200329"/>
          </a:xfrm>
          <a:prstGeom prst="rect">
            <a:avLst/>
          </a:prstGeom>
        </p:spPr>
        <p:txBody>
          <a:bodyPr>
            <a:spAutoFit/>
          </a:bodyPr>
          <a:lstStyle/>
          <a:p>
            <a:r>
              <a:rPr lang="zh-CN" altLang="en-US" dirty="0"/>
              <a:t>建议和方案：设定评分准入，将上述五个特征赋予确定的评分标准，根据借款人相关的属性特征，自动计算对应的分值，根据分值设置不同的风险对策，分数低于标准线将直接拒贷，从而规避风险。</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371993" y="-1568546"/>
            <a:ext cx="15983812" cy="14046898"/>
            <a:chOff x="371993" y="-1568546"/>
            <a:chExt cx="15983812" cy="14046898"/>
          </a:xfrm>
        </p:grpSpPr>
        <p:sp>
          <p:nvSpPr>
            <p:cNvPr id="28"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文本框 34"/>
            <p:cNvSpPr txBox="1"/>
            <p:nvPr/>
          </p:nvSpPr>
          <p:spPr>
            <a:xfrm>
              <a:off x="1009201" y="287761"/>
              <a:ext cx="2341134" cy="584775"/>
            </a:xfrm>
            <a:prstGeom prst="rect">
              <a:avLst/>
            </a:prstGeom>
            <a:noFill/>
          </p:spPr>
          <p:txBody>
            <a:bodyPr wrap="square" rtlCol="0">
              <a:spAutoFit/>
            </a:bodyPr>
            <a:lstStyle/>
            <a:p>
              <a:pPr algn="dist"/>
              <a:r>
                <a:rPr lang="zh-CN" altLang="en-US" sz="3200" spc="300" dirty="0">
                  <a:solidFill>
                    <a:schemeClr val="tx1">
                      <a:lumMod val="75000"/>
                      <a:lumOff val="25000"/>
                    </a:schemeClr>
                  </a:solidFill>
                  <a:cs typeface="+mn-ea"/>
                  <a:sym typeface="+mn-lt"/>
                </a:rPr>
                <a:t>深入</a:t>
              </a:r>
              <a:r>
                <a:rPr lang="zh-CN" altLang="en-US" sz="3200" spc="300" dirty="0" smtClean="0">
                  <a:solidFill>
                    <a:schemeClr val="tx1">
                      <a:lumMod val="75000"/>
                      <a:lumOff val="25000"/>
                    </a:schemeClr>
                  </a:solidFill>
                  <a:cs typeface="+mn-ea"/>
                  <a:sym typeface="+mn-lt"/>
                </a:rPr>
                <a:t>分析</a:t>
              </a:r>
              <a:endParaRPr lang="zh-CN" altLang="en-US" sz="3200" spc="300" dirty="0">
                <a:solidFill>
                  <a:schemeClr val="tx1">
                    <a:lumMod val="75000"/>
                    <a:lumOff val="25000"/>
                  </a:schemeClr>
                </a:solidFill>
                <a:cs typeface="+mn-ea"/>
                <a:sym typeface="+mn-lt"/>
              </a:endParaRPr>
            </a:p>
          </p:txBody>
        </p:sp>
      </p:grpSp>
      <p:sp>
        <p:nvSpPr>
          <p:cNvPr id="33" name="Shape 1499"/>
          <p:cNvSpPr/>
          <p:nvPr/>
        </p:nvSpPr>
        <p:spPr>
          <a:xfrm>
            <a:off x="7881053" y="4925831"/>
            <a:ext cx="1007435" cy="1007435"/>
          </a:xfrm>
          <a:prstGeom prst="ellipse">
            <a:avLst/>
          </a:prstGeom>
          <a:solidFill>
            <a:srgbClr val="FAFAFA"/>
          </a:solidFill>
          <a:ln w="12700">
            <a:miter lim="400000"/>
          </a:ln>
        </p:spPr>
        <p:txBody>
          <a:bodyPr lIns="25400" tIns="25400" rIns="25400" bIns="25400" anchor="ctr"/>
          <a:lstStyle/>
          <a:p>
            <a:pPr>
              <a:defRPr sz="3200">
                <a:solidFill>
                  <a:srgbClr val="FFFFFF"/>
                </a:solidFill>
              </a:defRPr>
            </a:pPr>
            <a:endParaRPr sz="1600">
              <a:cs typeface="+mn-ea"/>
              <a:sym typeface="+mn-lt"/>
            </a:endParaRPr>
          </a:p>
        </p:txBody>
      </p:sp>
      <p:sp>
        <p:nvSpPr>
          <p:cNvPr id="54" name="Shape 1520"/>
          <p:cNvSpPr/>
          <p:nvPr/>
        </p:nvSpPr>
        <p:spPr>
          <a:xfrm flipV="1">
            <a:off x="8384770" y="6190783"/>
            <a:ext cx="1" cy="719742"/>
          </a:xfrm>
          <a:prstGeom prst="line">
            <a:avLst/>
          </a:prstGeom>
          <a:ln w="25400">
            <a:solidFill>
              <a:schemeClr val="tx1">
                <a:lumMod val="75000"/>
                <a:lumOff val="25000"/>
              </a:schemeClr>
            </a:solidFill>
            <a:custDash>
              <a:ds d="200000" sp="200000"/>
            </a:custDash>
            <a:miter lim="400000"/>
            <a:tailEnd type="oval"/>
          </a:ln>
        </p:spPr>
        <p:txBody>
          <a:bodyPr lIns="25400" tIns="25400" rIns="25400" bIns="25400" anchor="ctr"/>
          <a:lstStyle/>
          <a:p>
            <a:pPr>
              <a:defRPr sz="3200"/>
            </a:pPr>
            <a:endParaRPr sz="1600">
              <a:cs typeface="+mn-ea"/>
              <a:sym typeface="+mn-lt"/>
            </a:endParaRPr>
          </a:p>
        </p:txBody>
      </p:sp>
      <p:sp>
        <p:nvSpPr>
          <p:cNvPr id="62" name="Shape 687"/>
          <p:cNvSpPr/>
          <p:nvPr/>
        </p:nvSpPr>
        <p:spPr>
          <a:xfrm>
            <a:off x="839091" y="3310709"/>
            <a:ext cx="286064" cy="234035"/>
          </a:xfrm>
          <a:custGeom>
            <a:avLst/>
            <a:gdLst/>
            <a:ahLst/>
            <a:cxnLst>
              <a:cxn ang="0">
                <a:pos x="wd2" y="hd2"/>
              </a:cxn>
              <a:cxn ang="5400000">
                <a:pos x="wd2" y="hd2"/>
              </a:cxn>
              <a:cxn ang="10800000">
                <a:pos x="wd2" y="hd2"/>
              </a:cxn>
              <a:cxn ang="16200000">
                <a:pos x="wd2" y="hd2"/>
              </a:cxn>
            </a:cxnLst>
            <a:rect l="0" t="0" r="r" b="b"/>
            <a:pathLst>
              <a:path w="21600" h="21600" extrusionOk="0">
                <a:moveTo>
                  <a:pt x="16691" y="20400"/>
                </a:moveTo>
                <a:cubicBezTo>
                  <a:pt x="14522" y="20400"/>
                  <a:pt x="12764" y="18251"/>
                  <a:pt x="12764" y="15600"/>
                </a:cubicBezTo>
                <a:cubicBezTo>
                  <a:pt x="12764" y="12949"/>
                  <a:pt x="14522" y="10800"/>
                  <a:pt x="16691" y="10800"/>
                </a:cubicBezTo>
                <a:cubicBezTo>
                  <a:pt x="18860" y="10800"/>
                  <a:pt x="20618" y="12949"/>
                  <a:pt x="20618" y="15600"/>
                </a:cubicBezTo>
                <a:cubicBezTo>
                  <a:pt x="20618" y="18251"/>
                  <a:pt x="18860" y="20400"/>
                  <a:pt x="16691" y="20400"/>
                </a:cubicBezTo>
                <a:moveTo>
                  <a:pt x="12762" y="3393"/>
                </a:moveTo>
                <a:lnTo>
                  <a:pt x="12781" y="3388"/>
                </a:lnTo>
                <a:cubicBezTo>
                  <a:pt x="12870" y="2164"/>
                  <a:pt x="13702" y="1200"/>
                  <a:pt x="14727" y="1200"/>
                </a:cubicBezTo>
                <a:cubicBezTo>
                  <a:pt x="15521" y="1200"/>
                  <a:pt x="16202" y="1779"/>
                  <a:pt x="16511" y="2609"/>
                </a:cubicBezTo>
                <a:lnTo>
                  <a:pt x="16509" y="2609"/>
                </a:lnTo>
                <a:lnTo>
                  <a:pt x="19162" y="10421"/>
                </a:lnTo>
                <a:cubicBezTo>
                  <a:pt x="18436" y="9902"/>
                  <a:pt x="17593" y="9600"/>
                  <a:pt x="16691" y="9600"/>
                </a:cubicBezTo>
                <a:cubicBezTo>
                  <a:pt x="15082" y="9600"/>
                  <a:pt x="13658" y="10550"/>
                  <a:pt x="12763" y="12012"/>
                </a:cubicBezTo>
                <a:cubicBezTo>
                  <a:pt x="12763" y="12012"/>
                  <a:pt x="12762" y="3393"/>
                  <a:pt x="12762" y="3393"/>
                </a:cubicBezTo>
                <a:close/>
                <a:moveTo>
                  <a:pt x="11782" y="13200"/>
                </a:moveTo>
                <a:lnTo>
                  <a:pt x="9818" y="13200"/>
                </a:lnTo>
                <a:lnTo>
                  <a:pt x="9818" y="4800"/>
                </a:lnTo>
                <a:lnTo>
                  <a:pt x="11782" y="4800"/>
                </a:lnTo>
                <a:cubicBezTo>
                  <a:pt x="11782" y="4800"/>
                  <a:pt x="11782" y="13200"/>
                  <a:pt x="11782" y="13200"/>
                </a:cubicBezTo>
                <a:close/>
                <a:moveTo>
                  <a:pt x="11782" y="15600"/>
                </a:moveTo>
                <a:lnTo>
                  <a:pt x="9818" y="15600"/>
                </a:lnTo>
                <a:lnTo>
                  <a:pt x="9818" y="14400"/>
                </a:lnTo>
                <a:lnTo>
                  <a:pt x="11782" y="14400"/>
                </a:lnTo>
                <a:cubicBezTo>
                  <a:pt x="11782" y="14400"/>
                  <a:pt x="11782" y="15600"/>
                  <a:pt x="11782" y="15600"/>
                </a:cubicBezTo>
                <a:close/>
                <a:moveTo>
                  <a:pt x="8837" y="12012"/>
                </a:moveTo>
                <a:cubicBezTo>
                  <a:pt x="7942" y="10550"/>
                  <a:pt x="6518" y="9600"/>
                  <a:pt x="4909" y="9600"/>
                </a:cubicBezTo>
                <a:cubicBezTo>
                  <a:pt x="4007" y="9600"/>
                  <a:pt x="3164" y="9902"/>
                  <a:pt x="2438" y="10421"/>
                </a:cubicBezTo>
                <a:lnTo>
                  <a:pt x="5091" y="2609"/>
                </a:lnTo>
                <a:lnTo>
                  <a:pt x="5089" y="2609"/>
                </a:lnTo>
                <a:cubicBezTo>
                  <a:pt x="5398" y="1779"/>
                  <a:pt x="6079" y="1200"/>
                  <a:pt x="6873" y="1200"/>
                </a:cubicBezTo>
                <a:cubicBezTo>
                  <a:pt x="7898" y="1200"/>
                  <a:pt x="8730" y="2164"/>
                  <a:pt x="8819" y="3388"/>
                </a:cubicBezTo>
                <a:lnTo>
                  <a:pt x="8838" y="3393"/>
                </a:lnTo>
                <a:cubicBezTo>
                  <a:pt x="8838" y="3393"/>
                  <a:pt x="8837" y="12012"/>
                  <a:pt x="8837" y="12012"/>
                </a:cubicBezTo>
                <a:close/>
                <a:moveTo>
                  <a:pt x="4909" y="20400"/>
                </a:moveTo>
                <a:cubicBezTo>
                  <a:pt x="2740" y="20400"/>
                  <a:pt x="982" y="18251"/>
                  <a:pt x="982" y="15600"/>
                </a:cubicBezTo>
                <a:cubicBezTo>
                  <a:pt x="982" y="12949"/>
                  <a:pt x="2740" y="10800"/>
                  <a:pt x="4909" y="10800"/>
                </a:cubicBezTo>
                <a:cubicBezTo>
                  <a:pt x="7078" y="10800"/>
                  <a:pt x="8836" y="12949"/>
                  <a:pt x="8836" y="15600"/>
                </a:cubicBezTo>
                <a:cubicBezTo>
                  <a:pt x="8836" y="18251"/>
                  <a:pt x="7078" y="20400"/>
                  <a:pt x="4909" y="20400"/>
                </a:cubicBezTo>
                <a:moveTo>
                  <a:pt x="21102" y="12980"/>
                </a:moveTo>
                <a:lnTo>
                  <a:pt x="17504" y="2400"/>
                </a:lnTo>
                <a:lnTo>
                  <a:pt x="17493" y="2402"/>
                </a:lnTo>
                <a:cubicBezTo>
                  <a:pt x="17088" y="1006"/>
                  <a:pt x="16009" y="0"/>
                  <a:pt x="14727" y="0"/>
                </a:cubicBezTo>
                <a:cubicBezTo>
                  <a:pt x="13101" y="0"/>
                  <a:pt x="11782" y="1612"/>
                  <a:pt x="11782" y="3600"/>
                </a:cubicBezTo>
                <a:lnTo>
                  <a:pt x="9818" y="3600"/>
                </a:lnTo>
                <a:cubicBezTo>
                  <a:pt x="9818" y="1612"/>
                  <a:pt x="8499" y="0"/>
                  <a:pt x="6873" y="0"/>
                </a:cubicBezTo>
                <a:cubicBezTo>
                  <a:pt x="5592" y="0"/>
                  <a:pt x="4512" y="1006"/>
                  <a:pt x="4107" y="2402"/>
                </a:cubicBezTo>
                <a:lnTo>
                  <a:pt x="4096" y="2400"/>
                </a:lnTo>
                <a:lnTo>
                  <a:pt x="498" y="12980"/>
                </a:lnTo>
                <a:cubicBezTo>
                  <a:pt x="182" y="13772"/>
                  <a:pt x="0" y="14659"/>
                  <a:pt x="0" y="15600"/>
                </a:cubicBezTo>
                <a:cubicBezTo>
                  <a:pt x="0" y="18914"/>
                  <a:pt x="2198" y="21600"/>
                  <a:pt x="4909" y="21600"/>
                </a:cubicBezTo>
                <a:cubicBezTo>
                  <a:pt x="7284" y="21600"/>
                  <a:pt x="9265" y="19539"/>
                  <a:pt x="9719" y="16800"/>
                </a:cubicBezTo>
                <a:lnTo>
                  <a:pt x="11881" y="16800"/>
                </a:lnTo>
                <a:cubicBezTo>
                  <a:pt x="12335" y="19539"/>
                  <a:pt x="14316" y="21600"/>
                  <a:pt x="16691" y="21600"/>
                </a:cubicBezTo>
                <a:cubicBezTo>
                  <a:pt x="19402" y="21600"/>
                  <a:pt x="21600" y="18914"/>
                  <a:pt x="21600" y="15600"/>
                </a:cubicBezTo>
                <a:cubicBezTo>
                  <a:pt x="21600" y="14659"/>
                  <a:pt x="21418" y="13772"/>
                  <a:pt x="21102" y="12980"/>
                </a:cubicBezTo>
                <a:moveTo>
                  <a:pt x="16691" y="12000"/>
                </a:moveTo>
                <a:cubicBezTo>
                  <a:pt x="15064" y="12000"/>
                  <a:pt x="13745" y="13612"/>
                  <a:pt x="13745" y="15600"/>
                </a:cubicBezTo>
                <a:cubicBezTo>
                  <a:pt x="13745" y="15932"/>
                  <a:pt x="13965" y="16200"/>
                  <a:pt x="14236" y="16200"/>
                </a:cubicBezTo>
                <a:cubicBezTo>
                  <a:pt x="14508" y="16200"/>
                  <a:pt x="14727" y="15932"/>
                  <a:pt x="14727" y="15600"/>
                </a:cubicBezTo>
                <a:cubicBezTo>
                  <a:pt x="14727" y="14275"/>
                  <a:pt x="15606" y="13200"/>
                  <a:pt x="16691" y="13200"/>
                </a:cubicBezTo>
                <a:cubicBezTo>
                  <a:pt x="16962" y="13200"/>
                  <a:pt x="17182" y="12932"/>
                  <a:pt x="17182" y="12600"/>
                </a:cubicBezTo>
                <a:cubicBezTo>
                  <a:pt x="17182" y="12268"/>
                  <a:pt x="16962" y="12000"/>
                  <a:pt x="16691" y="12000"/>
                </a:cubicBezTo>
                <a:moveTo>
                  <a:pt x="4909" y="12000"/>
                </a:moveTo>
                <a:cubicBezTo>
                  <a:pt x="3282" y="12000"/>
                  <a:pt x="1964" y="13612"/>
                  <a:pt x="1964" y="15600"/>
                </a:cubicBezTo>
                <a:cubicBezTo>
                  <a:pt x="1964" y="15932"/>
                  <a:pt x="2183" y="16200"/>
                  <a:pt x="2455" y="16200"/>
                </a:cubicBezTo>
                <a:cubicBezTo>
                  <a:pt x="2726" y="16200"/>
                  <a:pt x="2945" y="15932"/>
                  <a:pt x="2945" y="15600"/>
                </a:cubicBezTo>
                <a:cubicBezTo>
                  <a:pt x="2945" y="14275"/>
                  <a:pt x="3825" y="13200"/>
                  <a:pt x="4909" y="13200"/>
                </a:cubicBezTo>
                <a:cubicBezTo>
                  <a:pt x="5180" y="13200"/>
                  <a:pt x="5400" y="12932"/>
                  <a:pt x="5400" y="12600"/>
                </a:cubicBezTo>
                <a:cubicBezTo>
                  <a:pt x="5400" y="12268"/>
                  <a:pt x="5180" y="12000"/>
                  <a:pt x="4909" y="12000"/>
                </a:cubicBezTo>
              </a:path>
            </a:pathLst>
          </a:custGeom>
          <a:solidFill>
            <a:srgbClr val="FFFFFF"/>
          </a:solidFill>
          <a:ln w="12700">
            <a:miter lim="400000"/>
          </a:ln>
        </p:spPr>
        <p:txBody>
          <a:bodyPr lIns="22860" rIns="22860" anchor="ctr"/>
          <a:lstStyle/>
          <a:p>
            <a:pPr defTabSz="219710">
              <a:defRPr sz="3000">
                <a:solidFill>
                  <a:srgbClr val="FFFFFF"/>
                </a:solidFill>
                <a:effectLst>
                  <a:outerShdw blurRad="38100" dist="12700" dir="5400000" rotWithShape="0">
                    <a:srgbClr val="000000">
                      <a:alpha val="50000"/>
                    </a:srgbClr>
                  </a:outerShdw>
                </a:effectLst>
                <a:latin typeface="Arial" panose="020B0604020202020204"/>
                <a:ea typeface="Arial" panose="020B0604020202020204"/>
                <a:cs typeface="Arial" panose="020B0604020202020204"/>
                <a:sym typeface="Arial" panose="020B0604020202020204"/>
              </a:defRPr>
            </a:pPr>
            <a:endParaRPr sz="1500">
              <a:cs typeface="+mn-ea"/>
              <a:sym typeface="+mn-lt"/>
            </a:endParaRPr>
          </a:p>
        </p:txBody>
      </p:sp>
      <p:sp>
        <p:nvSpPr>
          <p:cNvPr id="63" name="Shape 688"/>
          <p:cNvSpPr/>
          <p:nvPr/>
        </p:nvSpPr>
        <p:spPr>
          <a:xfrm>
            <a:off x="2368573" y="3284608"/>
            <a:ext cx="286064" cy="286237"/>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rgbClr val="FFFFFF"/>
          </a:solidFill>
          <a:ln w="12700">
            <a:miter lim="400000"/>
          </a:ln>
        </p:spPr>
        <p:txBody>
          <a:bodyPr lIns="22860" rIns="22860" anchor="ctr"/>
          <a:lstStyle/>
          <a:p>
            <a:pPr defTabSz="219710">
              <a:defRPr sz="3000">
                <a:solidFill>
                  <a:srgbClr val="FFFFFF"/>
                </a:solidFill>
                <a:effectLst>
                  <a:outerShdw blurRad="38100" dist="12700" dir="5400000" rotWithShape="0">
                    <a:srgbClr val="000000">
                      <a:alpha val="50000"/>
                    </a:srgbClr>
                  </a:outerShdw>
                </a:effectLst>
                <a:latin typeface="Arial" panose="020B0604020202020204"/>
                <a:ea typeface="Arial" panose="020B0604020202020204"/>
                <a:cs typeface="Arial" panose="020B0604020202020204"/>
                <a:sym typeface="Arial" panose="020B0604020202020204"/>
              </a:defRPr>
            </a:pPr>
            <a:endParaRPr sz="1500">
              <a:cs typeface="+mn-ea"/>
              <a:sym typeface="+mn-lt"/>
            </a:endParaRPr>
          </a:p>
        </p:txBody>
      </p:sp>
      <p:sp>
        <p:nvSpPr>
          <p:cNvPr id="10" name="文本框 9"/>
          <p:cNvSpPr txBox="1"/>
          <p:nvPr/>
        </p:nvSpPr>
        <p:spPr>
          <a:xfrm>
            <a:off x="1125155" y="1719566"/>
            <a:ext cx="9743472" cy="3416320"/>
          </a:xfrm>
          <a:prstGeom prst="rect">
            <a:avLst/>
          </a:prstGeom>
          <a:noFill/>
        </p:spPr>
        <p:txBody>
          <a:bodyPr wrap="square" rtlCol="0">
            <a:spAutoFit/>
          </a:bodyPr>
          <a:lstStyle/>
          <a:p>
            <a:r>
              <a:rPr lang="zh-CN" altLang="en-US" sz="2400" dirty="0" smtClean="0"/>
              <a:t>不足</a:t>
            </a:r>
            <a:r>
              <a:rPr lang="zh-CN" altLang="en-US" sz="2400" dirty="0"/>
              <a:t>的是，该数据集中缺少很多客户的个人信息，如性别，年龄，教育，工作等，不能全方位地分析用户特征</a:t>
            </a:r>
          </a:p>
          <a:p>
            <a:endParaRPr lang="zh-CN" altLang="en-US" sz="2400" dirty="0"/>
          </a:p>
          <a:p>
            <a:r>
              <a:rPr lang="zh-CN" altLang="en-US" sz="2400" dirty="0"/>
              <a:t>对刚才的用户特征进行深入研究，上面的各项特征只是简单的把各维度中逾期率最高的特征进行平面展示，以此说明各维度中的整体情况，没有细化到逾期率与用户关联的这五个维度特性间的相关性。</a:t>
            </a:r>
          </a:p>
          <a:p>
            <a:endParaRPr lang="zh-CN" altLang="en-US" sz="2400" dirty="0"/>
          </a:p>
          <a:p>
            <a:r>
              <a:rPr lang="zh-CN" altLang="en-US" sz="2400" dirty="0"/>
              <a:t>由于债务合并逾期率远远大于其他类型，因此设想逾期类型为债务合并人群中，是不是</a:t>
            </a:r>
            <a:r>
              <a:rPr lang="en-US" altLang="zh-CN" sz="2400" dirty="0"/>
              <a:t>5K-1W</a:t>
            </a:r>
            <a:r>
              <a:rPr lang="zh-CN" altLang="en-US" sz="2400" dirty="0"/>
              <a:t>区间贷款金额最高？</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1571625"/>
            <a:ext cx="12219661" cy="2552700"/>
          </a:xfrm>
          <a:prstGeom prst="rect">
            <a:avLst/>
          </a:prstGeom>
        </p:spPr>
      </p:pic>
    </p:spTree>
    <p:extLst>
      <p:ext uri="{BB962C8B-B14F-4D97-AF65-F5344CB8AC3E}">
        <p14:creationId xmlns:p14="http://schemas.microsoft.com/office/powerpoint/2010/main" val="27436390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3744"/>
            <a:ext cx="9028253" cy="5162640"/>
          </a:xfrm>
          <a:prstGeom prst="rect">
            <a:avLst/>
          </a:prstGeom>
        </p:spPr>
      </p:pic>
      <p:grpSp>
        <p:nvGrpSpPr>
          <p:cNvPr id="33" name="组合 32"/>
          <p:cNvGrpSpPr/>
          <p:nvPr/>
        </p:nvGrpSpPr>
        <p:grpSpPr>
          <a:xfrm>
            <a:off x="371993" y="-1568546"/>
            <a:ext cx="15983812" cy="14046898"/>
            <a:chOff x="371993" y="-1568546"/>
            <a:chExt cx="15983812" cy="14046898"/>
          </a:xfrm>
        </p:grpSpPr>
        <p:sp>
          <p:nvSpPr>
            <p:cNvPr id="34"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2" name="文本框 11"/>
          <p:cNvSpPr txBox="1"/>
          <p:nvPr/>
        </p:nvSpPr>
        <p:spPr>
          <a:xfrm>
            <a:off x="8704164" y="2217901"/>
            <a:ext cx="2986268" cy="1754326"/>
          </a:xfrm>
          <a:prstGeom prst="rect">
            <a:avLst/>
          </a:prstGeom>
          <a:noFill/>
        </p:spPr>
        <p:txBody>
          <a:bodyPr wrap="square" rtlCol="0">
            <a:spAutoFit/>
          </a:bodyPr>
          <a:lstStyle/>
          <a:p>
            <a:r>
              <a:rPr lang="zh-CN" altLang="en-US" dirty="0"/>
              <a:t>在债务合并中，贷款金额区间在</a:t>
            </a:r>
            <a:r>
              <a:rPr lang="en-US" altLang="zh-CN" dirty="0"/>
              <a:t>5K-1W</a:t>
            </a:r>
            <a:r>
              <a:rPr lang="zh-CN" altLang="en-US" dirty="0"/>
              <a:t>逾期率最高，其次是</a:t>
            </a:r>
            <a:r>
              <a:rPr lang="en-US" altLang="zh-CN" dirty="0"/>
              <a:t>1W-1.5W</a:t>
            </a:r>
          </a:p>
          <a:p>
            <a:r>
              <a:rPr lang="zh-CN" altLang="en-US" dirty="0"/>
              <a:t>所以，这个结论符合上述提到的猜想问题</a:t>
            </a:r>
          </a:p>
          <a:p>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95133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371993" y="-1568546"/>
            <a:ext cx="15983812" cy="14046898"/>
            <a:chOff x="371993" y="-1568546"/>
            <a:chExt cx="15983812" cy="14046898"/>
          </a:xfrm>
        </p:grpSpPr>
        <p:sp>
          <p:nvSpPr>
            <p:cNvPr id="26"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文本框 29"/>
            <p:cNvSpPr txBox="1"/>
            <p:nvPr/>
          </p:nvSpPr>
          <p:spPr>
            <a:xfrm>
              <a:off x="1009201" y="287761"/>
              <a:ext cx="2341134" cy="461665"/>
            </a:xfrm>
            <a:prstGeom prst="rect">
              <a:avLst/>
            </a:prstGeom>
            <a:noFill/>
          </p:spPr>
          <p:txBody>
            <a:bodyPr wrap="square" rtlCol="0">
              <a:spAutoFit/>
            </a:bodyPr>
            <a:lstStyle/>
            <a:p>
              <a:pPr algn="dist"/>
              <a:r>
                <a:rPr lang="zh-CN" altLang="en-US" sz="2400" spc="300" dirty="0">
                  <a:solidFill>
                    <a:schemeClr val="tx1">
                      <a:lumMod val="75000"/>
                      <a:lumOff val="25000"/>
                    </a:schemeClr>
                  </a:solidFill>
                  <a:cs typeface="+mn-ea"/>
                  <a:sym typeface="+mn-lt"/>
                </a:rPr>
                <a:t>添加标题内容</a:t>
              </a:r>
            </a:p>
          </p:txBody>
        </p:sp>
      </p:grpSp>
      <p:graphicFrame>
        <p:nvGraphicFramePr>
          <p:cNvPr id="2" name="Chart 7"/>
          <p:cNvGraphicFramePr/>
          <p:nvPr/>
        </p:nvGraphicFramePr>
        <p:xfrm>
          <a:off x="615950" y="1860099"/>
          <a:ext cx="3835400" cy="3890568"/>
        </p:xfrm>
        <a:graphic>
          <a:graphicData uri="http://schemas.openxmlformats.org/drawingml/2006/chart">
            <c:chart xmlns:c="http://schemas.openxmlformats.org/drawingml/2006/chart" xmlns:r="http://schemas.openxmlformats.org/officeDocument/2006/relationships" r:id="rId2"/>
          </a:graphicData>
        </a:graphic>
      </p:graphicFrame>
      <p:grpSp>
        <p:nvGrpSpPr>
          <p:cNvPr id="3" name="Group 25"/>
          <p:cNvGrpSpPr/>
          <p:nvPr/>
        </p:nvGrpSpPr>
        <p:grpSpPr>
          <a:xfrm>
            <a:off x="2902243" y="5191129"/>
            <a:ext cx="2442341" cy="130940"/>
            <a:chOff x="5652086" y="10039725"/>
            <a:chExt cx="4884682" cy="261880"/>
          </a:xfrm>
        </p:grpSpPr>
        <p:sp>
          <p:nvSpPr>
            <p:cNvPr id="4" name="Oval 14"/>
            <p:cNvSpPr/>
            <p:nvPr/>
          </p:nvSpPr>
          <p:spPr>
            <a:xfrm>
              <a:off x="5652086" y="10039725"/>
              <a:ext cx="261880" cy="2618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cs typeface="+mn-ea"/>
                <a:sym typeface="+mn-lt"/>
              </a:endParaRPr>
            </a:p>
          </p:txBody>
        </p:sp>
        <p:cxnSp>
          <p:nvCxnSpPr>
            <p:cNvPr id="5" name="Straight Connector 15"/>
            <p:cNvCxnSpPr>
              <a:endCxn id="4" idx="6"/>
            </p:cNvCxnSpPr>
            <p:nvPr/>
          </p:nvCxnSpPr>
          <p:spPr>
            <a:xfrm flipH="1">
              <a:off x="5913966" y="10170665"/>
              <a:ext cx="4622802" cy="0"/>
            </a:xfrm>
            <a:prstGeom prst="line">
              <a:avLst/>
            </a:prstGeom>
            <a:ln w="28575">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p:grpSp>
        <p:nvGrpSpPr>
          <p:cNvPr id="6" name="Group 26"/>
          <p:cNvGrpSpPr/>
          <p:nvPr/>
        </p:nvGrpSpPr>
        <p:grpSpPr>
          <a:xfrm>
            <a:off x="2902243" y="3719815"/>
            <a:ext cx="2442341" cy="130940"/>
            <a:chOff x="5652086" y="7177992"/>
            <a:chExt cx="4884682" cy="261880"/>
          </a:xfrm>
        </p:grpSpPr>
        <p:sp>
          <p:nvSpPr>
            <p:cNvPr id="7" name="Oval 19"/>
            <p:cNvSpPr/>
            <p:nvPr/>
          </p:nvSpPr>
          <p:spPr>
            <a:xfrm>
              <a:off x="5652086" y="7177992"/>
              <a:ext cx="261880" cy="2618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cs typeface="+mn-ea"/>
                <a:sym typeface="+mn-lt"/>
              </a:endParaRPr>
            </a:p>
          </p:txBody>
        </p:sp>
        <p:cxnSp>
          <p:nvCxnSpPr>
            <p:cNvPr id="8" name="Straight Connector 20"/>
            <p:cNvCxnSpPr>
              <a:endCxn id="7" idx="6"/>
            </p:cNvCxnSpPr>
            <p:nvPr/>
          </p:nvCxnSpPr>
          <p:spPr>
            <a:xfrm flipH="1">
              <a:off x="5913966" y="7308932"/>
              <a:ext cx="4622802" cy="0"/>
            </a:xfrm>
            <a:prstGeom prst="line">
              <a:avLst/>
            </a:prstGeom>
            <a:ln w="28575">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p:grpSp>
        <p:nvGrpSpPr>
          <p:cNvPr id="9" name="Group 27"/>
          <p:cNvGrpSpPr/>
          <p:nvPr/>
        </p:nvGrpSpPr>
        <p:grpSpPr>
          <a:xfrm>
            <a:off x="2902243" y="2313971"/>
            <a:ext cx="2442341" cy="130940"/>
            <a:chOff x="5652086" y="5052859"/>
            <a:chExt cx="4884682" cy="261880"/>
          </a:xfrm>
        </p:grpSpPr>
        <p:sp>
          <p:nvSpPr>
            <p:cNvPr id="10" name="Oval 21"/>
            <p:cNvSpPr/>
            <p:nvPr/>
          </p:nvSpPr>
          <p:spPr>
            <a:xfrm>
              <a:off x="5652086" y="5052859"/>
              <a:ext cx="261880" cy="2618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cs typeface="+mn-ea"/>
                <a:sym typeface="+mn-lt"/>
              </a:endParaRPr>
            </a:p>
          </p:txBody>
        </p:sp>
        <p:cxnSp>
          <p:nvCxnSpPr>
            <p:cNvPr id="11" name="Straight Connector 22"/>
            <p:cNvCxnSpPr>
              <a:endCxn id="10" idx="6"/>
            </p:cNvCxnSpPr>
            <p:nvPr/>
          </p:nvCxnSpPr>
          <p:spPr>
            <a:xfrm flipH="1">
              <a:off x="5913966" y="5183799"/>
              <a:ext cx="4622802" cy="0"/>
            </a:xfrm>
            <a:prstGeom prst="line">
              <a:avLst/>
            </a:prstGeom>
            <a:ln w="28575">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p:sp>
        <p:nvSpPr>
          <p:cNvPr id="12" name="TextBox 23"/>
          <p:cNvSpPr txBox="1"/>
          <p:nvPr/>
        </p:nvSpPr>
        <p:spPr>
          <a:xfrm>
            <a:off x="5564265" y="2103415"/>
            <a:ext cx="2308070" cy="553998"/>
          </a:xfrm>
          <a:prstGeom prst="rect">
            <a:avLst/>
          </a:prstGeom>
          <a:noFill/>
        </p:spPr>
        <p:txBody>
          <a:bodyPr wrap="square" lIns="0" tIns="0" rIns="0" bIns="0" rtlCol="0">
            <a:spAutoFit/>
          </a:bodyPr>
          <a:lstStyle/>
          <a:p>
            <a:r>
              <a:rPr lang="en-US" sz="3600" b="1" cap="all" spc="200" dirty="0">
                <a:solidFill>
                  <a:schemeClr val="accent1"/>
                </a:solidFill>
                <a:cs typeface="+mn-ea"/>
                <a:sym typeface="+mn-lt"/>
              </a:rPr>
              <a:t>8.3%</a:t>
            </a:r>
          </a:p>
        </p:txBody>
      </p:sp>
      <p:sp>
        <p:nvSpPr>
          <p:cNvPr id="14" name="TextBox 45"/>
          <p:cNvSpPr txBox="1"/>
          <p:nvPr/>
        </p:nvSpPr>
        <p:spPr>
          <a:xfrm>
            <a:off x="5564265" y="3506765"/>
            <a:ext cx="2308070" cy="553998"/>
          </a:xfrm>
          <a:prstGeom prst="rect">
            <a:avLst/>
          </a:prstGeom>
          <a:noFill/>
        </p:spPr>
        <p:txBody>
          <a:bodyPr wrap="square" lIns="0" tIns="0" rIns="0" bIns="0" rtlCol="0">
            <a:spAutoFit/>
          </a:bodyPr>
          <a:lstStyle/>
          <a:p>
            <a:r>
              <a:rPr lang="en-US" sz="3600" b="1" cap="all" spc="200" dirty="0">
                <a:solidFill>
                  <a:schemeClr val="accent1"/>
                </a:solidFill>
                <a:cs typeface="+mn-ea"/>
                <a:sym typeface="+mn-lt"/>
              </a:rPr>
              <a:t>22.1%</a:t>
            </a:r>
          </a:p>
        </p:txBody>
      </p:sp>
      <p:sp>
        <p:nvSpPr>
          <p:cNvPr id="16" name="TextBox 49"/>
          <p:cNvSpPr txBox="1"/>
          <p:nvPr/>
        </p:nvSpPr>
        <p:spPr>
          <a:xfrm>
            <a:off x="5564265" y="4973615"/>
            <a:ext cx="2308070" cy="553998"/>
          </a:xfrm>
          <a:prstGeom prst="rect">
            <a:avLst/>
          </a:prstGeom>
          <a:noFill/>
        </p:spPr>
        <p:txBody>
          <a:bodyPr wrap="square" lIns="0" tIns="0" rIns="0" bIns="0" rtlCol="0">
            <a:spAutoFit/>
          </a:bodyPr>
          <a:lstStyle/>
          <a:p>
            <a:r>
              <a:rPr lang="en-US" sz="3600" b="1" cap="all" spc="200" dirty="0">
                <a:solidFill>
                  <a:schemeClr val="accent1"/>
                </a:solidFill>
                <a:cs typeface="+mn-ea"/>
                <a:sym typeface="+mn-lt"/>
              </a:rPr>
              <a:t>70.2%</a:t>
            </a:r>
          </a:p>
        </p:txBody>
      </p:sp>
      <p:cxnSp>
        <p:nvCxnSpPr>
          <p:cNvPr id="18" name="Straight Connector 52"/>
          <p:cNvCxnSpPr/>
          <p:nvPr/>
        </p:nvCxnSpPr>
        <p:spPr>
          <a:xfrm>
            <a:off x="8343900" y="1993900"/>
            <a:ext cx="0" cy="375777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Rectangle 30"/>
          <p:cNvSpPr/>
          <p:nvPr/>
        </p:nvSpPr>
        <p:spPr>
          <a:xfrm>
            <a:off x="5455030" y="2657413"/>
            <a:ext cx="1605331" cy="369332"/>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b="1" noProof="0" dirty="0">
                <a:ln>
                  <a:noFill/>
                </a:ln>
                <a:solidFill>
                  <a:schemeClr val="accent1"/>
                </a:solidFill>
                <a:effectLst/>
                <a:uLnTx/>
                <a:uFillTx/>
                <a:cs typeface="+mn-ea"/>
                <a:sym typeface="+mn-lt"/>
              </a:rPr>
              <a:t>添加标题</a:t>
            </a:r>
            <a:endParaRPr kumimoji="0" lang="zh-CN" altLang="en-US" b="1" i="0" u="none" strike="noStrike" kern="1200" cap="none" spc="0" normalizeH="0" baseline="0" noProof="0" dirty="0">
              <a:ln>
                <a:noFill/>
              </a:ln>
              <a:solidFill>
                <a:schemeClr val="accent1"/>
              </a:solidFill>
              <a:effectLst/>
              <a:uLnTx/>
              <a:uFillTx/>
              <a:cs typeface="+mn-ea"/>
              <a:sym typeface="+mn-lt"/>
            </a:endParaRPr>
          </a:p>
        </p:txBody>
      </p:sp>
      <p:sp>
        <p:nvSpPr>
          <p:cNvPr id="20" name="Rectangle 30"/>
          <p:cNvSpPr/>
          <p:nvPr/>
        </p:nvSpPr>
        <p:spPr>
          <a:xfrm>
            <a:off x="5455030" y="4060763"/>
            <a:ext cx="1605331" cy="369332"/>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b="1" noProof="0" dirty="0">
                <a:ln>
                  <a:noFill/>
                </a:ln>
                <a:solidFill>
                  <a:schemeClr val="accent1"/>
                </a:solidFill>
                <a:effectLst/>
                <a:uLnTx/>
                <a:uFillTx/>
                <a:cs typeface="+mn-ea"/>
                <a:sym typeface="+mn-lt"/>
              </a:rPr>
              <a:t>添加标题</a:t>
            </a:r>
            <a:endParaRPr kumimoji="0" lang="zh-CN" altLang="en-US" b="1" i="0" u="none" strike="noStrike" kern="1200" cap="none" spc="0" normalizeH="0" baseline="0" noProof="0" dirty="0">
              <a:ln>
                <a:noFill/>
              </a:ln>
              <a:solidFill>
                <a:schemeClr val="accent1"/>
              </a:solidFill>
              <a:effectLst/>
              <a:uLnTx/>
              <a:uFillTx/>
              <a:cs typeface="+mn-ea"/>
              <a:sym typeface="+mn-lt"/>
            </a:endParaRPr>
          </a:p>
        </p:txBody>
      </p:sp>
      <p:sp>
        <p:nvSpPr>
          <p:cNvPr id="21" name="Rectangle 30"/>
          <p:cNvSpPr/>
          <p:nvPr/>
        </p:nvSpPr>
        <p:spPr>
          <a:xfrm>
            <a:off x="5455030" y="5527613"/>
            <a:ext cx="1605331" cy="369332"/>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b="1" noProof="0" dirty="0">
                <a:ln>
                  <a:noFill/>
                </a:ln>
                <a:solidFill>
                  <a:schemeClr val="accent1"/>
                </a:solidFill>
                <a:effectLst/>
                <a:uLnTx/>
                <a:uFillTx/>
                <a:cs typeface="+mn-ea"/>
                <a:sym typeface="+mn-lt"/>
              </a:rPr>
              <a:t>添加标题</a:t>
            </a:r>
            <a:endParaRPr kumimoji="0" lang="zh-CN" altLang="en-US" b="1" i="0" u="none" strike="noStrike" kern="1200" cap="none" spc="0" normalizeH="0" baseline="0" noProof="0" dirty="0">
              <a:ln>
                <a:noFill/>
              </a:ln>
              <a:solidFill>
                <a:schemeClr val="accent1"/>
              </a:solidFill>
              <a:effectLst/>
              <a:uLnTx/>
              <a:uFillTx/>
              <a:cs typeface="+mn-ea"/>
              <a:sym typeface="+mn-lt"/>
            </a:endParaRPr>
          </a:p>
        </p:txBody>
      </p:sp>
      <p:sp>
        <p:nvSpPr>
          <p:cNvPr id="22" name="Rectangle 29"/>
          <p:cNvSpPr/>
          <p:nvPr/>
        </p:nvSpPr>
        <p:spPr>
          <a:xfrm>
            <a:off x="8985249" y="2046730"/>
            <a:ext cx="2257373" cy="861774"/>
          </a:xfrm>
          <a:prstGeom prst="rect">
            <a:avLst/>
          </a:prstGeom>
        </p:spPr>
        <p:txBody>
          <a:bodyPr wrap="square">
            <a:spAutoFit/>
          </a:bodyPr>
          <a:lstStyle/>
          <a:p>
            <a:pPr lvl="0">
              <a:lnSpc>
                <a:spcPts val="2000"/>
              </a:lnSpc>
              <a:defRPr/>
            </a:pPr>
            <a:r>
              <a:rPr lang="zh-CN" altLang="en-US" sz="1200" dirty="0">
                <a:solidFill>
                  <a:schemeClr val="bg1">
                    <a:lumMod val="50000"/>
                  </a:schemeClr>
                </a:solidFill>
                <a:cs typeface="+mn-ea"/>
                <a:sym typeface="+mn-lt"/>
              </a:rPr>
              <a:t>请在此处添加具体内容，文字尽量言简意赅，简单说明即可，不必过于繁琐</a:t>
            </a:r>
          </a:p>
        </p:txBody>
      </p:sp>
      <p:sp>
        <p:nvSpPr>
          <p:cNvPr id="23" name="Rectangle 29"/>
          <p:cNvSpPr/>
          <p:nvPr/>
        </p:nvSpPr>
        <p:spPr>
          <a:xfrm>
            <a:off x="8985249" y="3388249"/>
            <a:ext cx="2257373" cy="861774"/>
          </a:xfrm>
          <a:prstGeom prst="rect">
            <a:avLst/>
          </a:prstGeom>
        </p:spPr>
        <p:txBody>
          <a:bodyPr wrap="square">
            <a:spAutoFit/>
          </a:bodyPr>
          <a:lstStyle/>
          <a:p>
            <a:pPr lvl="0">
              <a:lnSpc>
                <a:spcPts val="2000"/>
              </a:lnSpc>
              <a:defRPr/>
            </a:pPr>
            <a:r>
              <a:rPr lang="zh-CN" altLang="en-US" sz="1200" dirty="0">
                <a:solidFill>
                  <a:schemeClr val="bg1">
                    <a:lumMod val="50000"/>
                  </a:schemeClr>
                </a:solidFill>
                <a:cs typeface="+mn-ea"/>
                <a:sym typeface="+mn-lt"/>
              </a:rPr>
              <a:t>请在此处添加具体内容，文字尽量言简意赅，简单说明即可，不必过于繁琐</a:t>
            </a:r>
          </a:p>
        </p:txBody>
      </p:sp>
      <p:sp>
        <p:nvSpPr>
          <p:cNvPr id="24" name="Rectangle 29"/>
          <p:cNvSpPr/>
          <p:nvPr/>
        </p:nvSpPr>
        <p:spPr>
          <a:xfrm>
            <a:off x="8985249" y="4833480"/>
            <a:ext cx="2257373" cy="861774"/>
          </a:xfrm>
          <a:prstGeom prst="rect">
            <a:avLst/>
          </a:prstGeom>
        </p:spPr>
        <p:txBody>
          <a:bodyPr wrap="square">
            <a:spAutoFit/>
          </a:bodyPr>
          <a:lstStyle/>
          <a:p>
            <a:pPr lvl="0">
              <a:lnSpc>
                <a:spcPts val="2000"/>
              </a:lnSpc>
              <a:defRPr/>
            </a:pPr>
            <a:r>
              <a:rPr lang="zh-CN" altLang="en-US" sz="1200" dirty="0">
                <a:solidFill>
                  <a:schemeClr val="bg1">
                    <a:lumMod val="50000"/>
                  </a:schemeClr>
                </a:solidFill>
                <a:cs typeface="+mn-ea"/>
                <a:sym typeface="+mn-lt"/>
              </a:rPr>
              <a:t>请在此处添加具体内容，文字尽量言简意赅，简单说明即可，不必过于繁琐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1000"/>
                                        <p:tgtEl>
                                          <p:spTgt spid="22"/>
                                        </p:tgtEl>
                                      </p:cBhvr>
                                    </p:animEffect>
                                    <p:anim calcmode="lin" valueType="num">
                                      <p:cBhvr>
                                        <p:cTn id="24" dur="1000" fill="hold"/>
                                        <p:tgtEl>
                                          <p:spTgt spid="22"/>
                                        </p:tgtEl>
                                        <p:attrNameLst>
                                          <p:attrName>ppt_x</p:attrName>
                                        </p:attrNameLst>
                                      </p:cBhvr>
                                      <p:tavLst>
                                        <p:tav tm="0">
                                          <p:val>
                                            <p:strVal val="#ppt_x"/>
                                          </p:val>
                                        </p:tav>
                                        <p:tav tm="100000">
                                          <p:val>
                                            <p:strVal val="#ppt_x"/>
                                          </p:val>
                                        </p:tav>
                                      </p:tavLst>
                                    </p:anim>
                                    <p:anim calcmode="lin" valueType="num">
                                      <p:cBhvr>
                                        <p:cTn id="25" dur="1000" fill="hold"/>
                                        <p:tgtEl>
                                          <p:spTgt spid="22"/>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1000"/>
                                        <p:tgtEl>
                                          <p:spTgt spid="23"/>
                                        </p:tgtEl>
                                      </p:cBhvr>
                                    </p:animEffect>
                                    <p:anim calcmode="lin" valueType="num">
                                      <p:cBhvr>
                                        <p:cTn id="30" dur="1000" fill="hold"/>
                                        <p:tgtEl>
                                          <p:spTgt spid="23"/>
                                        </p:tgtEl>
                                        <p:attrNameLst>
                                          <p:attrName>ppt_x</p:attrName>
                                        </p:attrNameLst>
                                      </p:cBhvr>
                                      <p:tavLst>
                                        <p:tav tm="0">
                                          <p:val>
                                            <p:strVal val="#ppt_x"/>
                                          </p:val>
                                        </p:tav>
                                        <p:tav tm="100000">
                                          <p:val>
                                            <p:strVal val="#ppt_x"/>
                                          </p:val>
                                        </p:tav>
                                      </p:tavLst>
                                    </p:anim>
                                    <p:anim calcmode="lin" valueType="num">
                                      <p:cBhvr>
                                        <p:cTn id="31" dur="1000" fill="hold"/>
                                        <p:tgtEl>
                                          <p:spTgt spid="23"/>
                                        </p:tgtEl>
                                        <p:attrNameLst>
                                          <p:attrName>ppt_y</p:attrName>
                                        </p:attrNameLst>
                                      </p:cBhvr>
                                      <p:tavLst>
                                        <p:tav tm="0">
                                          <p:val>
                                            <p:strVal val="#ppt_y+.1"/>
                                          </p:val>
                                        </p:tav>
                                        <p:tav tm="100000">
                                          <p:val>
                                            <p:strVal val="#ppt_y"/>
                                          </p:val>
                                        </p:tav>
                                      </p:tavLst>
                                    </p:anim>
                                  </p:childTnLst>
                                </p:cTn>
                              </p:par>
                            </p:childTnLst>
                          </p:cTn>
                        </p:par>
                        <p:par>
                          <p:cTn id="32" fill="hold">
                            <p:stCondLst>
                              <p:cond delay="3000"/>
                            </p:stCondLst>
                            <p:childTnLst>
                              <p:par>
                                <p:cTn id="33" presetID="42" presetClass="entr" presetSubtype="0" fill="hold" grpId="0" nodeType="after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1000"/>
                                        <p:tgtEl>
                                          <p:spTgt spid="24"/>
                                        </p:tgtEl>
                                      </p:cBhvr>
                                    </p:animEffect>
                                    <p:anim calcmode="lin" valueType="num">
                                      <p:cBhvr>
                                        <p:cTn id="36" dur="1000" fill="hold"/>
                                        <p:tgtEl>
                                          <p:spTgt spid="24"/>
                                        </p:tgtEl>
                                        <p:attrNameLst>
                                          <p:attrName>ppt_x</p:attrName>
                                        </p:attrNameLst>
                                      </p:cBhvr>
                                      <p:tavLst>
                                        <p:tav tm="0">
                                          <p:val>
                                            <p:strVal val="#ppt_x"/>
                                          </p:val>
                                        </p:tav>
                                        <p:tav tm="100000">
                                          <p:val>
                                            <p:strVal val="#ppt_x"/>
                                          </p:val>
                                        </p:tav>
                                      </p:tavLst>
                                    </p:anim>
                                    <p:anim calcmode="lin" valueType="num">
                                      <p:cBhvr>
                                        <p:cTn id="37"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371993" y="-1568546"/>
            <a:ext cx="15983812" cy="14046898"/>
            <a:chOff x="371993" y="-1568546"/>
            <a:chExt cx="15983812" cy="14046898"/>
          </a:xfrm>
        </p:grpSpPr>
        <p:sp>
          <p:nvSpPr>
            <p:cNvPr id="16"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文本框 19"/>
            <p:cNvSpPr txBox="1"/>
            <p:nvPr/>
          </p:nvSpPr>
          <p:spPr>
            <a:xfrm>
              <a:off x="1009201" y="287761"/>
              <a:ext cx="2341134" cy="461665"/>
            </a:xfrm>
            <a:prstGeom prst="rect">
              <a:avLst/>
            </a:prstGeom>
            <a:noFill/>
          </p:spPr>
          <p:txBody>
            <a:bodyPr wrap="square" rtlCol="0">
              <a:spAutoFit/>
            </a:bodyPr>
            <a:lstStyle/>
            <a:p>
              <a:pPr algn="dist"/>
              <a:r>
                <a:rPr lang="zh-CN" altLang="en-US" sz="2400" spc="300" dirty="0">
                  <a:solidFill>
                    <a:schemeClr val="tx1">
                      <a:lumMod val="75000"/>
                      <a:lumOff val="25000"/>
                    </a:schemeClr>
                  </a:solidFill>
                  <a:cs typeface="+mn-ea"/>
                  <a:sym typeface="+mn-lt"/>
                </a:rPr>
                <a:t>添加标题内容</a:t>
              </a:r>
            </a:p>
          </p:txBody>
        </p:sp>
      </p:grpSp>
      <p:sp>
        <p:nvSpPr>
          <p:cNvPr id="3" name="Rectangle 4"/>
          <p:cNvSpPr/>
          <p:nvPr/>
        </p:nvSpPr>
        <p:spPr>
          <a:xfrm>
            <a:off x="799628" y="3930310"/>
            <a:ext cx="2023311" cy="369332"/>
          </a:xfrm>
          <a:prstGeom prst="rect">
            <a:avLst/>
          </a:prstGeom>
          <a:solidFill>
            <a:schemeClr val="accent1"/>
          </a:solidFill>
        </p:spPr>
        <p:txBody>
          <a:bodyPr wrap="none">
            <a:spAutoFit/>
          </a:bodyPr>
          <a:lstStyle/>
          <a:p>
            <a:r>
              <a:rPr lang="en-US" b="1" spc="300" dirty="0">
                <a:solidFill>
                  <a:schemeClr val="bg1"/>
                </a:solidFill>
                <a:cs typeface="+mn-ea"/>
                <a:sym typeface="+mn-lt"/>
              </a:rPr>
              <a:t>$43.000.000</a:t>
            </a:r>
          </a:p>
        </p:txBody>
      </p:sp>
      <p:graphicFrame>
        <p:nvGraphicFramePr>
          <p:cNvPr id="4" name="Chart 5"/>
          <p:cNvGraphicFramePr/>
          <p:nvPr/>
        </p:nvGraphicFramePr>
        <p:xfrm>
          <a:off x="335916" y="1724901"/>
          <a:ext cx="2435907" cy="165539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6"/>
          <p:cNvSpPr txBox="1"/>
          <p:nvPr/>
        </p:nvSpPr>
        <p:spPr>
          <a:xfrm>
            <a:off x="799628" y="2274915"/>
            <a:ext cx="1537012" cy="461665"/>
          </a:xfrm>
          <a:prstGeom prst="rect">
            <a:avLst/>
          </a:prstGeom>
          <a:noFill/>
        </p:spPr>
        <p:txBody>
          <a:bodyPr wrap="square" rtlCol="0">
            <a:spAutoFit/>
          </a:bodyPr>
          <a:lstStyle/>
          <a:p>
            <a:pPr algn="ctr"/>
            <a:r>
              <a:rPr lang="en-US" sz="2400" b="1" dirty="0">
                <a:solidFill>
                  <a:schemeClr val="bg1">
                    <a:lumMod val="50000"/>
                  </a:schemeClr>
                </a:solidFill>
                <a:cs typeface="+mn-ea"/>
                <a:sym typeface="+mn-lt"/>
              </a:rPr>
              <a:t>4.6%</a:t>
            </a:r>
          </a:p>
        </p:txBody>
      </p:sp>
      <p:graphicFrame>
        <p:nvGraphicFramePr>
          <p:cNvPr id="6" name="Chart 7"/>
          <p:cNvGraphicFramePr/>
          <p:nvPr/>
        </p:nvGraphicFramePr>
        <p:xfrm>
          <a:off x="2751911" y="1340464"/>
          <a:ext cx="2794278" cy="2574359"/>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9"/>
          <p:cNvSpPr/>
          <p:nvPr/>
        </p:nvSpPr>
        <p:spPr>
          <a:xfrm>
            <a:off x="6785435" y="3930310"/>
            <a:ext cx="2023311" cy="369332"/>
          </a:xfrm>
          <a:prstGeom prst="rect">
            <a:avLst/>
          </a:prstGeom>
          <a:solidFill>
            <a:schemeClr val="accent1"/>
          </a:solidFill>
        </p:spPr>
        <p:txBody>
          <a:bodyPr wrap="none">
            <a:spAutoFit/>
          </a:bodyPr>
          <a:lstStyle/>
          <a:p>
            <a:r>
              <a:rPr lang="en-US" b="1" spc="300" dirty="0">
                <a:solidFill>
                  <a:schemeClr val="bg1"/>
                </a:solidFill>
                <a:cs typeface="+mn-ea"/>
                <a:sym typeface="+mn-lt"/>
              </a:rPr>
              <a:t>$43.000.000</a:t>
            </a:r>
          </a:p>
        </p:txBody>
      </p:sp>
      <p:graphicFrame>
        <p:nvGraphicFramePr>
          <p:cNvPr id="9" name="Chart 10"/>
          <p:cNvGraphicFramePr/>
          <p:nvPr/>
        </p:nvGraphicFramePr>
        <p:xfrm>
          <a:off x="6321723" y="1724901"/>
          <a:ext cx="2435907" cy="1655395"/>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11"/>
          <p:cNvSpPr txBox="1"/>
          <p:nvPr/>
        </p:nvSpPr>
        <p:spPr>
          <a:xfrm>
            <a:off x="6785435" y="2274915"/>
            <a:ext cx="1537012" cy="461665"/>
          </a:xfrm>
          <a:prstGeom prst="rect">
            <a:avLst/>
          </a:prstGeom>
          <a:noFill/>
        </p:spPr>
        <p:txBody>
          <a:bodyPr wrap="square" rtlCol="0">
            <a:spAutoFit/>
          </a:bodyPr>
          <a:lstStyle/>
          <a:p>
            <a:pPr algn="ctr"/>
            <a:r>
              <a:rPr lang="en-US" sz="2400" b="1" dirty="0">
                <a:solidFill>
                  <a:schemeClr val="bg1">
                    <a:lumMod val="50000"/>
                  </a:schemeClr>
                </a:solidFill>
                <a:cs typeface="+mn-ea"/>
                <a:sym typeface="+mn-lt"/>
              </a:rPr>
              <a:t>4.6%</a:t>
            </a:r>
          </a:p>
        </p:txBody>
      </p:sp>
      <p:graphicFrame>
        <p:nvGraphicFramePr>
          <p:cNvPr id="11" name="Chart 12"/>
          <p:cNvGraphicFramePr/>
          <p:nvPr/>
        </p:nvGraphicFramePr>
        <p:xfrm>
          <a:off x="8737718" y="1340464"/>
          <a:ext cx="2794278" cy="2574359"/>
        </p:xfrm>
        <a:graphic>
          <a:graphicData uri="http://schemas.openxmlformats.org/drawingml/2006/chart">
            <c:chart xmlns:c="http://schemas.openxmlformats.org/drawingml/2006/chart" xmlns:r="http://schemas.openxmlformats.org/officeDocument/2006/relationships" r:id="rId5"/>
          </a:graphicData>
        </a:graphic>
      </p:graphicFrame>
      <p:cxnSp>
        <p:nvCxnSpPr>
          <p:cNvPr id="12" name="Straight Connector 2"/>
          <p:cNvCxnSpPr/>
          <p:nvPr/>
        </p:nvCxnSpPr>
        <p:spPr>
          <a:xfrm>
            <a:off x="6096000" y="1724901"/>
            <a:ext cx="0" cy="3495444"/>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24"/>
          <p:cNvSpPr txBox="1"/>
          <p:nvPr/>
        </p:nvSpPr>
        <p:spPr>
          <a:xfrm>
            <a:off x="653416" y="4645854"/>
            <a:ext cx="4892764" cy="861758"/>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ts val="2000"/>
              </a:lnSpc>
              <a:spcBef>
                <a:spcPts val="0"/>
              </a:spcBef>
              <a:spcAft>
                <a:spcPts val="0"/>
              </a:spcAft>
              <a:buClrTx/>
              <a:buSzTx/>
              <a:buFontTx/>
              <a:buNone/>
              <a:defRPr/>
            </a:pPr>
            <a:r>
              <a:rPr lang="zh-CN" altLang="en-US" sz="1400" dirty="0">
                <a:solidFill>
                  <a:schemeClr val="bg1">
                    <a:lumMod val="50000"/>
                  </a:schemeClr>
                </a:solidFill>
                <a:cs typeface="+mn-ea"/>
                <a:sym typeface="+mn-lt"/>
              </a:rPr>
              <a:t>请在此处添加具体内容，文字尽量言简意赅，简单说明即可，不必过于繁琐，注意板面美观度。请在此处添加具体内容，文字尽量言简意赅，简单说明即可，不必过于繁琐</a:t>
            </a:r>
            <a:endParaRPr kumimoji="0" lang="zh-CN" altLang="en-US" sz="1400" b="0" i="0" u="none" strike="noStrike" kern="1200" cap="none" spc="0" normalizeH="0" baseline="0" noProof="0" dirty="0">
              <a:ln>
                <a:noFill/>
              </a:ln>
              <a:solidFill>
                <a:schemeClr val="bg1">
                  <a:lumMod val="50000"/>
                </a:schemeClr>
              </a:solidFill>
              <a:effectLst/>
              <a:uLnTx/>
              <a:uFillTx/>
              <a:cs typeface="+mn-ea"/>
              <a:sym typeface="+mn-lt"/>
            </a:endParaRPr>
          </a:p>
        </p:txBody>
      </p:sp>
      <p:sp>
        <p:nvSpPr>
          <p:cNvPr id="14" name="TextBox 24"/>
          <p:cNvSpPr txBox="1"/>
          <p:nvPr/>
        </p:nvSpPr>
        <p:spPr>
          <a:xfrm>
            <a:off x="6785435" y="4645854"/>
            <a:ext cx="4892764" cy="861758"/>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ts val="2000"/>
              </a:lnSpc>
              <a:spcBef>
                <a:spcPts val="0"/>
              </a:spcBef>
              <a:spcAft>
                <a:spcPts val="0"/>
              </a:spcAft>
              <a:buClrTx/>
              <a:buSzTx/>
              <a:buFontTx/>
              <a:buNone/>
              <a:defRPr/>
            </a:pPr>
            <a:r>
              <a:rPr lang="zh-CN" altLang="en-US" sz="1400" dirty="0">
                <a:solidFill>
                  <a:schemeClr val="bg1">
                    <a:lumMod val="50000"/>
                  </a:schemeClr>
                </a:solidFill>
                <a:cs typeface="+mn-ea"/>
                <a:sym typeface="+mn-lt"/>
              </a:rPr>
              <a:t>请在此处添加具体内容，文字尽量言简意赅，简单说明即可，不必过于繁琐，注意板面美观度。请在此处添加具体内容，文字尽量言简意赅，简单说明即可，不必过于繁琐</a:t>
            </a:r>
            <a:endParaRPr kumimoji="0" lang="zh-CN" altLang="en-US" sz="1400" b="0" i="0" u="none" strike="noStrike" kern="1200" cap="none" spc="0" normalizeH="0" baseline="0" noProof="0" dirty="0">
              <a:ln>
                <a:noFill/>
              </a:ln>
              <a:solidFill>
                <a:schemeClr val="bg1">
                  <a:lumMod val="50000"/>
                </a:schemeClr>
              </a:solidFill>
              <a:effectLst/>
              <a:uLnTx/>
              <a:uFillTx/>
              <a:cs typeface="+mn-ea"/>
              <a:sym typeface="+mn-lt"/>
            </a:endParaRPr>
          </a:p>
        </p:txBody>
      </p:sp>
      <p:sp>
        <p:nvSpPr>
          <p:cNvPr id="22" name="TextBox 21"/>
          <p:cNvSpPr txBox="1"/>
          <p:nvPr/>
        </p:nvSpPr>
        <p:spPr>
          <a:xfrm>
            <a:off x="2104732" y="6518890"/>
            <a:ext cx="1800200"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chemeClr val="bg1"/>
                </a:solidFill>
                <a:effectLst/>
                <a:uLnTx/>
                <a:uFillTx/>
              </a:rPr>
              <a:t>PPT</a:t>
            </a:r>
            <a:r>
              <a:rPr kumimoji="0" lang="zh-CN" altLang="en-US" sz="100" b="0" i="0" u="none" strike="noStrike" kern="0" cap="none" spc="0" normalizeH="0" baseline="0" noProof="0" dirty="0" smtClean="0">
                <a:ln>
                  <a:noFill/>
                </a:ln>
                <a:solidFill>
                  <a:schemeClr val="bg1"/>
                </a:solidFill>
                <a:effectLst/>
                <a:uLnTx/>
                <a:uFillTx/>
              </a:rPr>
              <a:t>模板 </a:t>
            </a:r>
            <a:r>
              <a:rPr kumimoji="0" lang="en-US" altLang="zh-CN" sz="100" b="0" i="0" u="none" strike="noStrike" kern="0" cap="none" spc="0" normalizeH="0" baseline="0" noProof="0" dirty="0" smtClean="0">
                <a:ln>
                  <a:noFill/>
                </a:ln>
                <a:solidFill>
                  <a:schemeClr val="bg1"/>
                </a:solidFill>
                <a:effectLst/>
                <a:uLnTx/>
                <a:uFillTx/>
              </a:rPr>
              <a:t>http://www.1ppt.com/moban/</a:t>
            </a:r>
            <a:r>
              <a:rPr kumimoji="0" lang="zh-CN" altLang="en-US" sz="100" b="0" i="0" u="none" strike="noStrike" kern="0" cap="none" spc="0" normalizeH="0" baseline="0" noProof="0" dirty="0" smtClean="0">
                <a:ln>
                  <a:noFill/>
                </a:ln>
                <a:solidFill>
                  <a:schemeClr val="bg1"/>
                </a:solidFill>
                <a:effectLst/>
                <a:uLnTx/>
                <a:uFillTx/>
              </a:rPr>
              <a:t> </a:t>
            </a:r>
            <a:endParaRPr kumimoji="0" lang="en-US" altLang="zh-CN" sz="100" b="0" i="0" u="none" strike="noStrike" kern="0" cap="none" spc="0" normalizeH="0" baseline="0" noProof="0" dirty="0" smtClean="0">
              <a:ln>
                <a:noFill/>
              </a:ln>
              <a:solidFill>
                <a:schemeClr val="bg1"/>
              </a:solidFill>
              <a:effectLst/>
              <a:uLnTx/>
              <a:uFillTx/>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371993" y="-1568546"/>
            <a:ext cx="15983812" cy="14046898"/>
            <a:chOff x="371993" y="-1568546"/>
            <a:chExt cx="15983812" cy="14046898"/>
          </a:xfrm>
        </p:grpSpPr>
        <p:sp>
          <p:nvSpPr>
            <p:cNvPr id="16"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文本框 19"/>
            <p:cNvSpPr txBox="1"/>
            <p:nvPr/>
          </p:nvSpPr>
          <p:spPr>
            <a:xfrm>
              <a:off x="1009201" y="287761"/>
              <a:ext cx="2341134" cy="461665"/>
            </a:xfrm>
            <a:prstGeom prst="rect">
              <a:avLst/>
            </a:prstGeom>
            <a:noFill/>
          </p:spPr>
          <p:txBody>
            <a:bodyPr wrap="square" rtlCol="0">
              <a:spAutoFit/>
            </a:bodyPr>
            <a:lstStyle/>
            <a:p>
              <a:pPr algn="dist"/>
              <a:r>
                <a:rPr lang="zh-CN" altLang="en-US" sz="2400" spc="300" dirty="0">
                  <a:solidFill>
                    <a:schemeClr val="tx1">
                      <a:lumMod val="75000"/>
                      <a:lumOff val="25000"/>
                    </a:schemeClr>
                  </a:solidFill>
                  <a:cs typeface="+mn-ea"/>
                  <a:sym typeface="+mn-lt"/>
                </a:rPr>
                <a:t>添加标题内容</a:t>
              </a:r>
            </a:p>
          </p:txBody>
        </p:sp>
      </p:grpSp>
      <p:sp>
        <p:nvSpPr>
          <p:cNvPr id="2" name="Rectangle: Rounded Corners 45"/>
          <p:cNvSpPr/>
          <p:nvPr/>
        </p:nvSpPr>
        <p:spPr>
          <a:xfrm>
            <a:off x="1378634" y="1713035"/>
            <a:ext cx="5188867" cy="3834856"/>
          </a:xfrm>
          <a:prstGeom prst="roundRect">
            <a:avLst>
              <a:gd name="adj" fmla="val 14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3" name="Picture Placeholder 4"/>
          <p:cNvSpPr txBox="1"/>
          <p:nvPr/>
        </p:nvSpPr>
        <p:spPr>
          <a:xfrm>
            <a:off x="6711011" y="1713036"/>
            <a:ext cx="1881550" cy="1849660"/>
          </a:xfrm>
          <a:custGeom>
            <a:avLst/>
            <a:gdLst>
              <a:gd name="connsiteX0" fmla="*/ 175555 w 2087453"/>
              <a:gd name="connsiteY0" fmla="*/ 0 h 2807675"/>
              <a:gd name="connsiteX1" fmla="*/ 1911898 w 2087453"/>
              <a:gd name="connsiteY1" fmla="*/ 0 h 2807675"/>
              <a:gd name="connsiteX2" fmla="*/ 2087453 w 2087453"/>
              <a:gd name="connsiteY2" fmla="*/ 175555 h 2807675"/>
              <a:gd name="connsiteX3" fmla="*/ 2087453 w 2087453"/>
              <a:gd name="connsiteY3" fmla="*/ 2632120 h 2807675"/>
              <a:gd name="connsiteX4" fmla="*/ 1911898 w 2087453"/>
              <a:gd name="connsiteY4" fmla="*/ 2807675 h 2807675"/>
              <a:gd name="connsiteX5" fmla="*/ 175555 w 2087453"/>
              <a:gd name="connsiteY5" fmla="*/ 2807675 h 2807675"/>
              <a:gd name="connsiteX6" fmla="*/ 0 w 2087453"/>
              <a:gd name="connsiteY6" fmla="*/ 2632120 h 2807675"/>
              <a:gd name="connsiteX7" fmla="*/ 0 w 2087453"/>
              <a:gd name="connsiteY7" fmla="*/ 175555 h 2807675"/>
              <a:gd name="connsiteX8" fmla="*/ 175555 w 2087453"/>
              <a:gd name="connsiteY8" fmla="*/ 0 h 280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7453" h="2807675">
                <a:moveTo>
                  <a:pt x="175555" y="0"/>
                </a:moveTo>
                <a:lnTo>
                  <a:pt x="1911898" y="0"/>
                </a:lnTo>
                <a:cubicBezTo>
                  <a:pt x="2008854" y="0"/>
                  <a:pt x="2087453" y="78599"/>
                  <a:pt x="2087453" y="175555"/>
                </a:cubicBezTo>
                <a:lnTo>
                  <a:pt x="2087453" y="2632120"/>
                </a:lnTo>
                <a:cubicBezTo>
                  <a:pt x="2087453" y="2729076"/>
                  <a:pt x="2008854" y="2807675"/>
                  <a:pt x="1911898" y="2807675"/>
                </a:cubicBezTo>
                <a:lnTo>
                  <a:pt x="175555" y="2807675"/>
                </a:lnTo>
                <a:cubicBezTo>
                  <a:pt x="78599" y="2807675"/>
                  <a:pt x="0" y="2729076"/>
                  <a:pt x="0" y="2632120"/>
                </a:cubicBezTo>
                <a:lnTo>
                  <a:pt x="0" y="175555"/>
                </a:lnTo>
                <a:cubicBezTo>
                  <a:pt x="0" y="78599"/>
                  <a:pt x="78599" y="0"/>
                  <a:pt x="175555" y="0"/>
                </a:cubicBezTo>
                <a:close/>
              </a:path>
            </a:pathLst>
          </a:custGeom>
          <a:blipFill>
            <a:blip r:embed="rId2" cstate="screen">
              <a:extLst>
                <a:ext uri="{28A0092B-C50C-407E-A947-70E740481C1C}">
                  <a14:useLocalDpi xmlns:a14="http://schemas.microsoft.com/office/drawing/2010/main"/>
                </a:ext>
              </a:extLst>
            </a:blip>
            <a:stretch>
              <a:fillRect/>
            </a:stretch>
          </a:blipFill>
        </p:spPr>
        <p:txBody>
          <a:bodyPr/>
          <a:lstStyle/>
          <a:p>
            <a:endParaRPr lang="zh-CN" altLang="en-US">
              <a:cs typeface="+mn-ea"/>
              <a:sym typeface="+mn-lt"/>
            </a:endParaRPr>
          </a:p>
        </p:txBody>
      </p:sp>
      <p:sp>
        <p:nvSpPr>
          <p:cNvPr id="4" name="Picture Placeholder 4"/>
          <p:cNvSpPr txBox="1"/>
          <p:nvPr/>
        </p:nvSpPr>
        <p:spPr>
          <a:xfrm>
            <a:off x="8736069" y="1713036"/>
            <a:ext cx="1881550" cy="1849660"/>
          </a:xfrm>
          <a:custGeom>
            <a:avLst/>
            <a:gdLst>
              <a:gd name="connsiteX0" fmla="*/ 175555 w 2087453"/>
              <a:gd name="connsiteY0" fmla="*/ 0 h 2807675"/>
              <a:gd name="connsiteX1" fmla="*/ 1911898 w 2087453"/>
              <a:gd name="connsiteY1" fmla="*/ 0 h 2807675"/>
              <a:gd name="connsiteX2" fmla="*/ 2087453 w 2087453"/>
              <a:gd name="connsiteY2" fmla="*/ 175555 h 2807675"/>
              <a:gd name="connsiteX3" fmla="*/ 2087453 w 2087453"/>
              <a:gd name="connsiteY3" fmla="*/ 2632120 h 2807675"/>
              <a:gd name="connsiteX4" fmla="*/ 1911898 w 2087453"/>
              <a:gd name="connsiteY4" fmla="*/ 2807675 h 2807675"/>
              <a:gd name="connsiteX5" fmla="*/ 175555 w 2087453"/>
              <a:gd name="connsiteY5" fmla="*/ 2807675 h 2807675"/>
              <a:gd name="connsiteX6" fmla="*/ 0 w 2087453"/>
              <a:gd name="connsiteY6" fmla="*/ 2632120 h 2807675"/>
              <a:gd name="connsiteX7" fmla="*/ 0 w 2087453"/>
              <a:gd name="connsiteY7" fmla="*/ 175555 h 2807675"/>
              <a:gd name="connsiteX8" fmla="*/ 175555 w 2087453"/>
              <a:gd name="connsiteY8" fmla="*/ 0 h 280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7453" h="2807675">
                <a:moveTo>
                  <a:pt x="175555" y="0"/>
                </a:moveTo>
                <a:lnTo>
                  <a:pt x="1911898" y="0"/>
                </a:lnTo>
                <a:cubicBezTo>
                  <a:pt x="2008854" y="0"/>
                  <a:pt x="2087453" y="78599"/>
                  <a:pt x="2087453" y="175555"/>
                </a:cubicBezTo>
                <a:lnTo>
                  <a:pt x="2087453" y="2632120"/>
                </a:lnTo>
                <a:cubicBezTo>
                  <a:pt x="2087453" y="2729076"/>
                  <a:pt x="2008854" y="2807675"/>
                  <a:pt x="1911898" y="2807675"/>
                </a:cubicBezTo>
                <a:lnTo>
                  <a:pt x="175555" y="2807675"/>
                </a:lnTo>
                <a:cubicBezTo>
                  <a:pt x="78599" y="2807675"/>
                  <a:pt x="0" y="2729076"/>
                  <a:pt x="0" y="2632120"/>
                </a:cubicBezTo>
                <a:lnTo>
                  <a:pt x="0" y="175555"/>
                </a:lnTo>
                <a:cubicBezTo>
                  <a:pt x="0" y="78599"/>
                  <a:pt x="78599" y="0"/>
                  <a:pt x="175555" y="0"/>
                </a:cubicBezTo>
                <a:close/>
              </a:path>
            </a:pathLst>
          </a:custGeom>
          <a:blipFill>
            <a:blip r:embed="rId3" cstate="screen">
              <a:extLst>
                <a:ext uri="{28A0092B-C50C-407E-A947-70E740481C1C}">
                  <a14:useLocalDpi xmlns:a14="http://schemas.microsoft.com/office/drawing/2010/main"/>
                </a:ext>
              </a:extLst>
            </a:blip>
            <a:stretch>
              <a:fillRect/>
            </a:stretch>
          </a:blipFill>
        </p:spPr>
        <p:txBody>
          <a:bodyPr/>
          <a:lstStyle/>
          <a:p>
            <a:endParaRPr lang="zh-CN" altLang="en-US">
              <a:cs typeface="+mn-ea"/>
              <a:sym typeface="+mn-lt"/>
            </a:endParaRPr>
          </a:p>
        </p:txBody>
      </p:sp>
      <p:sp>
        <p:nvSpPr>
          <p:cNvPr id="5" name="Picture Placeholder 4"/>
          <p:cNvSpPr txBox="1"/>
          <p:nvPr/>
        </p:nvSpPr>
        <p:spPr>
          <a:xfrm>
            <a:off x="6711011" y="3721024"/>
            <a:ext cx="1881550" cy="1849660"/>
          </a:xfrm>
          <a:custGeom>
            <a:avLst/>
            <a:gdLst>
              <a:gd name="connsiteX0" fmla="*/ 175555 w 2087453"/>
              <a:gd name="connsiteY0" fmla="*/ 0 h 2807675"/>
              <a:gd name="connsiteX1" fmla="*/ 1911898 w 2087453"/>
              <a:gd name="connsiteY1" fmla="*/ 0 h 2807675"/>
              <a:gd name="connsiteX2" fmla="*/ 2087453 w 2087453"/>
              <a:gd name="connsiteY2" fmla="*/ 175555 h 2807675"/>
              <a:gd name="connsiteX3" fmla="*/ 2087453 w 2087453"/>
              <a:gd name="connsiteY3" fmla="*/ 2632120 h 2807675"/>
              <a:gd name="connsiteX4" fmla="*/ 1911898 w 2087453"/>
              <a:gd name="connsiteY4" fmla="*/ 2807675 h 2807675"/>
              <a:gd name="connsiteX5" fmla="*/ 175555 w 2087453"/>
              <a:gd name="connsiteY5" fmla="*/ 2807675 h 2807675"/>
              <a:gd name="connsiteX6" fmla="*/ 0 w 2087453"/>
              <a:gd name="connsiteY6" fmla="*/ 2632120 h 2807675"/>
              <a:gd name="connsiteX7" fmla="*/ 0 w 2087453"/>
              <a:gd name="connsiteY7" fmla="*/ 175555 h 2807675"/>
              <a:gd name="connsiteX8" fmla="*/ 175555 w 2087453"/>
              <a:gd name="connsiteY8" fmla="*/ 0 h 280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7453" h="2807675">
                <a:moveTo>
                  <a:pt x="175555" y="0"/>
                </a:moveTo>
                <a:lnTo>
                  <a:pt x="1911898" y="0"/>
                </a:lnTo>
                <a:cubicBezTo>
                  <a:pt x="2008854" y="0"/>
                  <a:pt x="2087453" y="78599"/>
                  <a:pt x="2087453" y="175555"/>
                </a:cubicBezTo>
                <a:lnTo>
                  <a:pt x="2087453" y="2632120"/>
                </a:lnTo>
                <a:cubicBezTo>
                  <a:pt x="2087453" y="2729076"/>
                  <a:pt x="2008854" y="2807675"/>
                  <a:pt x="1911898" y="2807675"/>
                </a:cubicBezTo>
                <a:lnTo>
                  <a:pt x="175555" y="2807675"/>
                </a:lnTo>
                <a:cubicBezTo>
                  <a:pt x="78599" y="2807675"/>
                  <a:pt x="0" y="2729076"/>
                  <a:pt x="0" y="2632120"/>
                </a:cubicBezTo>
                <a:lnTo>
                  <a:pt x="0" y="175555"/>
                </a:lnTo>
                <a:cubicBezTo>
                  <a:pt x="0" y="78599"/>
                  <a:pt x="78599" y="0"/>
                  <a:pt x="175555" y="0"/>
                </a:cubicBezTo>
                <a:close/>
              </a:path>
            </a:pathLst>
          </a:custGeom>
          <a:blipFill>
            <a:blip r:embed="rId4" cstate="screen">
              <a:extLst>
                <a:ext uri="{28A0092B-C50C-407E-A947-70E740481C1C}">
                  <a14:useLocalDpi xmlns:a14="http://schemas.microsoft.com/office/drawing/2010/main"/>
                </a:ext>
              </a:extLst>
            </a:blip>
            <a:stretch>
              <a:fillRect/>
            </a:stretch>
          </a:blipFill>
        </p:spPr>
        <p:txBody>
          <a:bodyPr/>
          <a:lstStyle/>
          <a:p>
            <a:endParaRPr lang="zh-CN" altLang="en-US">
              <a:cs typeface="+mn-ea"/>
              <a:sym typeface="+mn-lt"/>
            </a:endParaRPr>
          </a:p>
        </p:txBody>
      </p:sp>
      <p:sp>
        <p:nvSpPr>
          <p:cNvPr id="6" name="Picture Placeholder 4"/>
          <p:cNvSpPr txBox="1"/>
          <p:nvPr/>
        </p:nvSpPr>
        <p:spPr>
          <a:xfrm>
            <a:off x="8736069" y="3721024"/>
            <a:ext cx="1881550" cy="1849660"/>
          </a:xfrm>
          <a:custGeom>
            <a:avLst/>
            <a:gdLst>
              <a:gd name="connsiteX0" fmla="*/ 175555 w 2087453"/>
              <a:gd name="connsiteY0" fmla="*/ 0 h 2807675"/>
              <a:gd name="connsiteX1" fmla="*/ 1911898 w 2087453"/>
              <a:gd name="connsiteY1" fmla="*/ 0 h 2807675"/>
              <a:gd name="connsiteX2" fmla="*/ 2087453 w 2087453"/>
              <a:gd name="connsiteY2" fmla="*/ 175555 h 2807675"/>
              <a:gd name="connsiteX3" fmla="*/ 2087453 w 2087453"/>
              <a:gd name="connsiteY3" fmla="*/ 2632120 h 2807675"/>
              <a:gd name="connsiteX4" fmla="*/ 1911898 w 2087453"/>
              <a:gd name="connsiteY4" fmla="*/ 2807675 h 2807675"/>
              <a:gd name="connsiteX5" fmla="*/ 175555 w 2087453"/>
              <a:gd name="connsiteY5" fmla="*/ 2807675 h 2807675"/>
              <a:gd name="connsiteX6" fmla="*/ 0 w 2087453"/>
              <a:gd name="connsiteY6" fmla="*/ 2632120 h 2807675"/>
              <a:gd name="connsiteX7" fmla="*/ 0 w 2087453"/>
              <a:gd name="connsiteY7" fmla="*/ 175555 h 2807675"/>
              <a:gd name="connsiteX8" fmla="*/ 175555 w 2087453"/>
              <a:gd name="connsiteY8" fmla="*/ 0 h 280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7453" h="2807675">
                <a:moveTo>
                  <a:pt x="175555" y="0"/>
                </a:moveTo>
                <a:lnTo>
                  <a:pt x="1911898" y="0"/>
                </a:lnTo>
                <a:cubicBezTo>
                  <a:pt x="2008854" y="0"/>
                  <a:pt x="2087453" y="78599"/>
                  <a:pt x="2087453" y="175555"/>
                </a:cubicBezTo>
                <a:lnTo>
                  <a:pt x="2087453" y="2632120"/>
                </a:lnTo>
                <a:cubicBezTo>
                  <a:pt x="2087453" y="2729076"/>
                  <a:pt x="2008854" y="2807675"/>
                  <a:pt x="1911898" y="2807675"/>
                </a:cubicBezTo>
                <a:lnTo>
                  <a:pt x="175555" y="2807675"/>
                </a:lnTo>
                <a:cubicBezTo>
                  <a:pt x="78599" y="2807675"/>
                  <a:pt x="0" y="2729076"/>
                  <a:pt x="0" y="2632120"/>
                </a:cubicBezTo>
                <a:lnTo>
                  <a:pt x="0" y="175555"/>
                </a:lnTo>
                <a:cubicBezTo>
                  <a:pt x="0" y="78599"/>
                  <a:pt x="78599" y="0"/>
                  <a:pt x="175555" y="0"/>
                </a:cubicBezTo>
                <a:close/>
              </a:path>
            </a:pathLst>
          </a:custGeom>
          <a:blipFill>
            <a:blip r:embed="rId5" cstate="screen">
              <a:extLst>
                <a:ext uri="{28A0092B-C50C-407E-A947-70E740481C1C}">
                  <a14:useLocalDpi xmlns:a14="http://schemas.microsoft.com/office/drawing/2010/main"/>
                </a:ext>
              </a:extLst>
            </a:blip>
            <a:stretch>
              <a:fillRect/>
            </a:stretch>
          </a:blipFill>
        </p:spPr>
        <p:txBody>
          <a:bodyPr/>
          <a:lstStyle/>
          <a:p>
            <a:endParaRPr lang="zh-CN" altLang="en-US">
              <a:cs typeface="+mn-ea"/>
              <a:sym typeface="+mn-lt"/>
            </a:endParaRPr>
          </a:p>
        </p:txBody>
      </p:sp>
      <p:sp>
        <p:nvSpPr>
          <p:cNvPr id="7" name="Rectangle 29"/>
          <p:cNvSpPr/>
          <p:nvPr/>
        </p:nvSpPr>
        <p:spPr>
          <a:xfrm>
            <a:off x="1946751" y="2728429"/>
            <a:ext cx="1910354" cy="861774"/>
          </a:xfrm>
          <a:prstGeom prst="rect">
            <a:avLst/>
          </a:prstGeom>
        </p:spPr>
        <p:txBody>
          <a:bodyPr wrap="square">
            <a:spAutoFit/>
          </a:bodyPr>
          <a:lstStyle/>
          <a:p>
            <a:pPr lvl="0" algn="l">
              <a:lnSpc>
                <a:spcPts val="2000"/>
              </a:lnSpc>
              <a:defRPr/>
            </a:pPr>
            <a:r>
              <a:rPr lang="zh-CN" altLang="en-US" sz="1100" dirty="0">
                <a:solidFill>
                  <a:schemeClr val="bg1">
                    <a:lumMod val="50000"/>
                  </a:schemeClr>
                </a:solidFill>
                <a:cs typeface="+mn-ea"/>
                <a:sym typeface="+mn-lt"/>
              </a:rPr>
              <a:t>请在此处添加具体内容，文字尽量言简意赅，简单说明即可，不必过于繁琐</a:t>
            </a:r>
          </a:p>
        </p:txBody>
      </p:sp>
      <p:sp>
        <p:nvSpPr>
          <p:cNvPr id="8" name="Rectangle 30"/>
          <p:cNvSpPr/>
          <p:nvPr/>
        </p:nvSpPr>
        <p:spPr>
          <a:xfrm>
            <a:off x="1946751" y="2407186"/>
            <a:ext cx="1092141" cy="33718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b="1" noProof="0" dirty="0">
                <a:ln>
                  <a:noFill/>
                </a:ln>
                <a:solidFill>
                  <a:schemeClr val="tx1">
                    <a:lumMod val="75000"/>
                    <a:lumOff val="25000"/>
                  </a:schemeClr>
                </a:solidFill>
                <a:effectLst/>
                <a:uLnTx/>
                <a:uFillTx/>
                <a:cs typeface="+mn-ea"/>
                <a:sym typeface="+mn-lt"/>
              </a:rPr>
              <a:t>添加标题</a:t>
            </a:r>
            <a:endParaRPr kumimoji="0" lang="zh-CN" altLang="en-US" sz="16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9" name="Rectangle 29"/>
          <p:cNvSpPr/>
          <p:nvPr/>
        </p:nvSpPr>
        <p:spPr>
          <a:xfrm>
            <a:off x="4185646" y="2728429"/>
            <a:ext cx="1910354" cy="861774"/>
          </a:xfrm>
          <a:prstGeom prst="rect">
            <a:avLst/>
          </a:prstGeom>
        </p:spPr>
        <p:txBody>
          <a:bodyPr wrap="square">
            <a:spAutoFit/>
          </a:bodyPr>
          <a:lstStyle/>
          <a:p>
            <a:pPr lvl="0" algn="l">
              <a:lnSpc>
                <a:spcPts val="2000"/>
              </a:lnSpc>
              <a:defRPr/>
            </a:pPr>
            <a:r>
              <a:rPr lang="zh-CN" altLang="en-US" sz="1100" dirty="0">
                <a:solidFill>
                  <a:schemeClr val="bg1">
                    <a:lumMod val="50000"/>
                  </a:schemeClr>
                </a:solidFill>
                <a:cs typeface="+mn-ea"/>
                <a:sym typeface="+mn-lt"/>
              </a:rPr>
              <a:t>请在此处添加具体内容，文字尽量言简意赅，简单说明即可，不必过于繁琐</a:t>
            </a:r>
          </a:p>
        </p:txBody>
      </p:sp>
      <p:sp>
        <p:nvSpPr>
          <p:cNvPr id="10" name="Rectangle 30"/>
          <p:cNvSpPr/>
          <p:nvPr/>
        </p:nvSpPr>
        <p:spPr>
          <a:xfrm>
            <a:off x="4185646" y="2407186"/>
            <a:ext cx="1092141" cy="33718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b="1" noProof="0" dirty="0">
                <a:ln>
                  <a:noFill/>
                </a:ln>
                <a:solidFill>
                  <a:schemeClr val="tx1">
                    <a:lumMod val="75000"/>
                    <a:lumOff val="25000"/>
                  </a:schemeClr>
                </a:solidFill>
                <a:effectLst/>
                <a:uLnTx/>
                <a:uFillTx/>
                <a:cs typeface="+mn-ea"/>
                <a:sym typeface="+mn-lt"/>
              </a:rPr>
              <a:t>添加标题</a:t>
            </a:r>
            <a:endParaRPr kumimoji="0" lang="zh-CN" altLang="en-US" sz="16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11" name="Rectangle 29"/>
          <p:cNvSpPr/>
          <p:nvPr/>
        </p:nvSpPr>
        <p:spPr>
          <a:xfrm>
            <a:off x="1946751" y="4246587"/>
            <a:ext cx="1910354" cy="861774"/>
          </a:xfrm>
          <a:prstGeom prst="rect">
            <a:avLst/>
          </a:prstGeom>
        </p:spPr>
        <p:txBody>
          <a:bodyPr wrap="square">
            <a:spAutoFit/>
          </a:bodyPr>
          <a:lstStyle/>
          <a:p>
            <a:pPr lvl="0" algn="l">
              <a:lnSpc>
                <a:spcPts val="2000"/>
              </a:lnSpc>
              <a:defRPr/>
            </a:pPr>
            <a:r>
              <a:rPr lang="zh-CN" altLang="en-US" sz="1100" dirty="0">
                <a:solidFill>
                  <a:schemeClr val="bg1">
                    <a:lumMod val="50000"/>
                  </a:schemeClr>
                </a:solidFill>
                <a:cs typeface="+mn-ea"/>
                <a:sym typeface="+mn-lt"/>
              </a:rPr>
              <a:t>请在此处添加具体内容，文字尽量言简意赅，简单说明即可，不必过于繁琐</a:t>
            </a:r>
          </a:p>
        </p:txBody>
      </p:sp>
      <p:sp>
        <p:nvSpPr>
          <p:cNvPr id="12" name="Rectangle 30"/>
          <p:cNvSpPr/>
          <p:nvPr/>
        </p:nvSpPr>
        <p:spPr>
          <a:xfrm>
            <a:off x="1946751" y="3925344"/>
            <a:ext cx="1092141" cy="33718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b="1" noProof="0" dirty="0">
                <a:ln>
                  <a:noFill/>
                </a:ln>
                <a:solidFill>
                  <a:schemeClr val="tx1">
                    <a:lumMod val="75000"/>
                    <a:lumOff val="25000"/>
                  </a:schemeClr>
                </a:solidFill>
                <a:effectLst/>
                <a:uLnTx/>
                <a:uFillTx/>
                <a:cs typeface="+mn-ea"/>
                <a:sym typeface="+mn-lt"/>
              </a:rPr>
              <a:t>添加标题</a:t>
            </a:r>
            <a:endParaRPr kumimoji="0" lang="zh-CN" altLang="en-US" sz="16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13" name="Rectangle 29"/>
          <p:cNvSpPr/>
          <p:nvPr/>
        </p:nvSpPr>
        <p:spPr>
          <a:xfrm>
            <a:off x="4185646" y="4246587"/>
            <a:ext cx="1910354" cy="861774"/>
          </a:xfrm>
          <a:prstGeom prst="rect">
            <a:avLst/>
          </a:prstGeom>
        </p:spPr>
        <p:txBody>
          <a:bodyPr wrap="square">
            <a:spAutoFit/>
          </a:bodyPr>
          <a:lstStyle/>
          <a:p>
            <a:pPr lvl="0" algn="l">
              <a:lnSpc>
                <a:spcPts val="2000"/>
              </a:lnSpc>
              <a:defRPr/>
            </a:pPr>
            <a:r>
              <a:rPr lang="zh-CN" altLang="en-US" sz="1100" dirty="0">
                <a:solidFill>
                  <a:schemeClr val="bg1">
                    <a:lumMod val="50000"/>
                  </a:schemeClr>
                </a:solidFill>
                <a:cs typeface="+mn-ea"/>
                <a:sym typeface="+mn-lt"/>
              </a:rPr>
              <a:t>请在此处添加具体内容，文字尽量言简意赅，简单说明即可，不必过于繁琐</a:t>
            </a:r>
          </a:p>
        </p:txBody>
      </p:sp>
      <p:sp>
        <p:nvSpPr>
          <p:cNvPr id="14" name="Rectangle 30"/>
          <p:cNvSpPr/>
          <p:nvPr/>
        </p:nvSpPr>
        <p:spPr>
          <a:xfrm>
            <a:off x="4185646" y="3925344"/>
            <a:ext cx="1092141" cy="33718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b="1" noProof="0" dirty="0">
                <a:ln>
                  <a:noFill/>
                </a:ln>
                <a:solidFill>
                  <a:schemeClr val="tx1">
                    <a:lumMod val="75000"/>
                    <a:lumOff val="25000"/>
                  </a:schemeClr>
                </a:solidFill>
                <a:effectLst/>
                <a:uLnTx/>
                <a:uFillTx/>
                <a:cs typeface="+mn-ea"/>
                <a:sym typeface="+mn-lt"/>
              </a:rPr>
              <a:t>添加标题</a:t>
            </a:r>
            <a:endParaRPr kumimoji="0" lang="zh-CN" altLang="en-US" sz="16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6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60000">
                                          <p:cBhvr additive="base">
                                            <p:cTn id="7" dur="1000" fill="hold"/>
                                            <p:tgtEl>
                                              <p:spTgt spid="2"/>
                                            </p:tgtEl>
                                            <p:attrNameLst>
                                              <p:attrName>ppt_x</p:attrName>
                                            </p:attrNameLst>
                                          </p:cBhvr>
                                          <p:tavLst>
                                            <p:tav tm="0">
                                              <p:val>
                                                <p:strVal val="#ppt_x"/>
                                              </p:val>
                                            </p:tav>
                                            <p:tav tm="100000">
                                              <p:val>
                                                <p:strVal val="#ppt_x"/>
                                              </p:val>
                                            </p:tav>
                                          </p:tavLst>
                                        </p:anim>
                                        <p:anim calcmode="lin" valueType="num" p14:bounceEnd="60000">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42"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par>
                              <p:cTn id="31" fill="hold">
                                <p:stCondLst>
                                  <p:cond delay="3000"/>
                                </p:stCondLst>
                                <p:childTnLst>
                                  <p:par>
                                    <p:cTn id="32" presetID="42" presetClass="entr" presetSubtype="0"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childTnLst>
                              </p:cTn>
                            </p:par>
                            <p:par>
                              <p:cTn id="42" fill="hold">
                                <p:stCondLst>
                                  <p:cond delay="4000"/>
                                </p:stCondLst>
                                <p:childTnLst>
                                  <p:par>
                                    <p:cTn id="43" presetID="42" presetClass="entr" presetSubtype="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1000"/>
                                            <p:tgtEl>
                                              <p:spTgt spid="13"/>
                                            </p:tgtEl>
                                          </p:cBhvr>
                                        </p:animEffect>
                                        <p:anim calcmode="lin" valueType="num">
                                          <p:cBhvr>
                                            <p:cTn id="46" dur="1000" fill="hold"/>
                                            <p:tgtEl>
                                              <p:spTgt spid="13"/>
                                            </p:tgtEl>
                                            <p:attrNameLst>
                                              <p:attrName>ppt_x</p:attrName>
                                            </p:attrNameLst>
                                          </p:cBhvr>
                                          <p:tavLst>
                                            <p:tav tm="0">
                                              <p:val>
                                                <p:strVal val="#ppt_x"/>
                                              </p:val>
                                            </p:tav>
                                            <p:tav tm="100000">
                                              <p:val>
                                                <p:strVal val="#ppt_x"/>
                                              </p:val>
                                            </p:tav>
                                          </p:tavLst>
                                        </p:anim>
                                        <p:anim calcmode="lin" valueType="num">
                                          <p:cBhvr>
                                            <p:cTn id="47" dur="1000" fill="hold"/>
                                            <p:tgtEl>
                                              <p:spTgt spid="13"/>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1000"/>
                                            <p:tgtEl>
                                              <p:spTgt spid="14"/>
                                            </p:tgtEl>
                                          </p:cBhvr>
                                        </p:animEffect>
                                        <p:anim calcmode="lin" valueType="num">
                                          <p:cBhvr>
                                            <p:cTn id="51" dur="1000" fill="hold"/>
                                            <p:tgtEl>
                                              <p:spTgt spid="14"/>
                                            </p:tgtEl>
                                            <p:attrNameLst>
                                              <p:attrName>ppt_x</p:attrName>
                                            </p:attrNameLst>
                                          </p:cBhvr>
                                          <p:tavLst>
                                            <p:tav tm="0">
                                              <p:val>
                                                <p:strVal val="#ppt_x"/>
                                              </p:val>
                                            </p:tav>
                                            <p:tav tm="100000">
                                              <p:val>
                                                <p:strVal val="#ppt_x"/>
                                              </p:val>
                                            </p:tav>
                                          </p:tavLst>
                                        </p:anim>
                                        <p:anim calcmode="lin" valueType="num">
                                          <p:cBhvr>
                                            <p:cTn id="5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P spid="8" grpId="0"/>
          <p:bldP spid="9" grpId="0"/>
          <p:bldP spid="10" grpId="0"/>
          <p:bldP spid="11" grpId="0"/>
          <p:bldP spid="12" grpId="0"/>
          <p:bldP spid="13" grpId="0"/>
          <p:bldP spid="1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42"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par>
                              <p:cTn id="31" fill="hold">
                                <p:stCondLst>
                                  <p:cond delay="3000"/>
                                </p:stCondLst>
                                <p:childTnLst>
                                  <p:par>
                                    <p:cTn id="32" presetID="42" presetClass="entr" presetSubtype="0"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childTnLst>
                              </p:cTn>
                            </p:par>
                            <p:par>
                              <p:cTn id="42" fill="hold">
                                <p:stCondLst>
                                  <p:cond delay="4000"/>
                                </p:stCondLst>
                                <p:childTnLst>
                                  <p:par>
                                    <p:cTn id="43" presetID="42" presetClass="entr" presetSubtype="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1000"/>
                                            <p:tgtEl>
                                              <p:spTgt spid="13"/>
                                            </p:tgtEl>
                                          </p:cBhvr>
                                        </p:animEffect>
                                        <p:anim calcmode="lin" valueType="num">
                                          <p:cBhvr>
                                            <p:cTn id="46" dur="1000" fill="hold"/>
                                            <p:tgtEl>
                                              <p:spTgt spid="13"/>
                                            </p:tgtEl>
                                            <p:attrNameLst>
                                              <p:attrName>ppt_x</p:attrName>
                                            </p:attrNameLst>
                                          </p:cBhvr>
                                          <p:tavLst>
                                            <p:tav tm="0">
                                              <p:val>
                                                <p:strVal val="#ppt_x"/>
                                              </p:val>
                                            </p:tav>
                                            <p:tav tm="100000">
                                              <p:val>
                                                <p:strVal val="#ppt_x"/>
                                              </p:val>
                                            </p:tav>
                                          </p:tavLst>
                                        </p:anim>
                                        <p:anim calcmode="lin" valueType="num">
                                          <p:cBhvr>
                                            <p:cTn id="47" dur="1000" fill="hold"/>
                                            <p:tgtEl>
                                              <p:spTgt spid="13"/>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1000"/>
                                            <p:tgtEl>
                                              <p:spTgt spid="14"/>
                                            </p:tgtEl>
                                          </p:cBhvr>
                                        </p:animEffect>
                                        <p:anim calcmode="lin" valueType="num">
                                          <p:cBhvr>
                                            <p:cTn id="51" dur="1000" fill="hold"/>
                                            <p:tgtEl>
                                              <p:spTgt spid="14"/>
                                            </p:tgtEl>
                                            <p:attrNameLst>
                                              <p:attrName>ppt_x</p:attrName>
                                            </p:attrNameLst>
                                          </p:cBhvr>
                                          <p:tavLst>
                                            <p:tav tm="0">
                                              <p:val>
                                                <p:strVal val="#ppt_x"/>
                                              </p:val>
                                            </p:tav>
                                            <p:tav tm="100000">
                                              <p:val>
                                                <p:strVal val="#ppt_x"/>
                                              </p:val>
                                            </p:tav>
                                          </p:tavLst>
                                        </p:anim>
                                        <p:anim calcmode="lin" valueType="num">
                                          <p:cBhvr>
                                            <p:cTn id="5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P spid="8" grpId="0"/>
          <p:bldP spid="9" grpId="0"/>
          <p:bldP spid="10" grpId="0"/>
          <p:bldP spid="11" grpId="0"/>
          <p:bldP spid="12" grpId="0"/>
          <p:bldP spid="13" grpId="0"/>
          <p:bldP spid="14"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21"/>
            <p:cNvSpPr txBox="1"/>
            <p:nvPr/>
          </p:nvSpPr>
          <p:spPr>
            <a:xfrm>
              <a:off x="1009201" y="287761"/>
              <a:ext cx="2341134" cy="461665"/>
            </a:xfrm>
            <a:prstGeom prst="rect">
              <a:avLst/>
            </a:prstGeom>
            <a:noFill/>
          </p:spPr>
          <p:txBody>
            <a:bodyPr wrap="square" rtlCol="0">
              <a:spAutoFit/>
            </a:bodyPr>
            <a:lstStyle/>
            <a:p>
              <a:pPr algn="dist"/>
              <a:r>
                <a:rPr lang="zh-CN" altLang="en-US" sz="2400" spc="300" dirty="0" smtClean="0">
                  <a:solidFill>
                    <a:schemeClr val="tx1">
                      <a:lumMod val="75000"/>
                      <a:lumOff val="25000"/>
                    </a:schemeClr>
                  </a:solidFill>
                  <a:cs typeface="+mn-ea"/>
                  <a:sym typeface="+mn-lt"/>
                </a:rPr>
                <a:t>背景描述</a:t>
              </a:r>
              <a:endParaRPr lang="zh-CN" altLang="en-US" sz="2400" spc="300" dirty="0">
                <a:solidFill>
                  <a:schemeClr val="tx1">
                    <a:lumMod val="75000"/>
                    <a:lumOff val="25000"/>
                  </a:schemeClr>
                </a:solidFill>
                <a:cs typeface="+mn-ea"/>
                <a:sym typeface="+mn-lt"/>
              </a:endParaRPr>
            </a:p>
          </p:txBody>
        </p:sp>
      </p:grpSp>
      <p:sp>
        <p:nvSpPr>
          <p:cNvPr id="4" name="Right Triangle 4"/>
          <p:cNvSpPr/>
          <p:nvPr/>
        </p:nvSpPr>
        <p:spPr>
          <a:xfrm flipV="1">
            <a:off x="1247741" y="1603871"/>
            <a:ext cx="364158" cy="802433"/>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lumMod val="75000"/>
                  <a:lumOff val="25000"/>
                </a:schemeClr>
              </a:solidFill>
              <a:cs typeface="+mn-ea"/>
              <a:sym typeface="+mn-lt"/>
            </a:endParaRPr>
          </a:p>
        </p:txBody>
      </p:sp>
      <p:sp>
        <p:nvSpPr>
          <p:cNvPr id="5" name="Freeform 10"/>
          <p:cNvSpPr/>
          <p:nvPr/>
        </p:nvSpPr>
        <p:spPr>
          <a:xfrm>
            <a:off x="9273921" y="1074052"/>
            <a:ext cx="2235720" cy="4734734"/>
          </a:xfrm>
          <a:custGeom>
            <a:avLst/>
            <a:gdLst>
              <a:gd name="connsiteX0" fmla="*/ 0 w 2235720"/>
              <a:gd name="connsiteY0" fmla="*/ 2502486 h 4734734"/>
              <a:gd name="connsiteX1" fmla="*/ 2232248 w 2235720"/>
              <a:gd name="connsiteY1" fmla="*/ 2502486 h 4734734"/>
              <a:gd name="connsiteX2" fmla="*/ 2232248 w 2235720"/>
              <a:gd name="connsiteY2" fmla="*/ 4734734 h 4734734"/>
              <a:gd name="connsiteX3" fmla="*/ 0 w 2235720"/>
              <a:gd name="connsiteY3" fmla="*/ 4734734 h 4734734"/>
              <a:gd name="connsiteX4" fmla="*/ 3472 w 2235720"/>
              <a:gd name="connsiteY4" fmla="*/ 0 h 4734734"/>
              <a:gd name="connsiteX5" fmla="*/ 2235720 w 2235720"/>
              <a:gd name="connsiteY5" fmla="*/ 0 h 4734734"/>
              <a:gd name="connsiteX6" fmla="*/ 2235720 w 2235720"/>
              <a:gd name="connsiteY6" fmla="*/ 2502485 h 4734734"/>
              <a:gd name="connsiteX7" fmla="*/ 3472 w 2235720"/>
              <a:gd name="connsiteY7" fmla="*/ 2502485 h 4734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35720" h="4734734">
                <a:moveTo>
                  <a:pt x="0" y="2502486"/>
                </a:moveTo>
                <a:lnTo>
                  <a:pt x="2232248" y="2502486"/>
                </a:lnTo>
                <a:lnTo>
                  <a:pt x="2232248" y="4734734"/>
                </a:lnTo>
                <a:lnTo>
                  <a:pt x="0" y="4734734"/>
                </a:lnTo>
                <a:close/>
                <a:moveTo>
                  <a:pt x="3472" y="0"/>
                </a:moveTo>
                <a:lnTo>
                  <a:pt x="2235720" y="0"/>
                </a:lnTo>
                <a:lnTo>
                  <a:pt x="2235720" y="2502485"/>
                </a:lnTo>
                <a:lnTo>
                  <a:pt x="3472" y="2502485"/>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6" name="Rectangle 8"/>
          <p:cNvSpPr/>
          <p:nvPr/>
        </p:nvSpPr>
        <p:spPr>
          <a:xfrm>
            <a:off x="6819552" y="1074052"/>
            <a:ext cx="2232248" cy="2232248"/>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7" name="Rectangle 9"/>
          <p:cNvSpPr/>
          <p:nvPr/>
        </p:nvSpPr>
        <p:spPr>
          <a:xfrm>
            <a:off x="6816080" y="3576537"/>
            <a:ext cx="2232248" cy="2232248"/>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cxnSp>
        <p:nvCxnSpPr>
          <p:cNvPr id="11" name="Straight Connector 17"/>
          <p:cNvCxnSpPr/>
          <p:nvPr/>
        </p:nvCxnSpPr>
        <p:spPr>
          <a:xfrm flipH="1">
            <a:off x="967443" y="1334108"/>
            <a:ext cx="37991" cy="504803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Rectangle: Rounded Corners 12"/>
          <p:cNvSpPr/>
          <p:nvPr/>
        </p:nvSpPr>
        <p:spPr>
          <a:xfrm>
            <a:off x="1215281" y="5738654"/>
            <a:ext cx="1136073" cy="29094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cs typeface="+mn-ea"/>
                <a:sym typeface="+mn-lt"/>
              </a:rPr>
              <a:t>Main thing</a:t>
            </a:r>
          </a:p>
        </p:txBody>
      </p:sp>
      <p:sp>
        <p:nvSpPr>
          <p:cNvPr id="14" name="TextBox 7"/>
          <p:cNvSpPr txBox="1"/>
          <p:nvPr/>
        </p:nvSpPr>
        <p:spPr>
          <a:xfrm>
            <a:off x="1608895" y="1548560"/>
            <a:ext cx="1826141" cy="584775"/>
          </a:xfrm>
          <a:prstGeom prst="rect">
            <a:avLst/>
          </a:prstGeom>
          <a:noFill/>
        </p:spPr>
        <p:txBody>
          <a:bodyPr wrap="none" rtlCol="0">
            <a:spAutoFit/>
          </a:bodyPr>
          <a:lstStyle/>
          <a:p>
            <a:r>
              <a:rPr lang="zh-CN" altLang="en-US" sz="3200" dirty="0" smtClean="0">
                <a:solidFill>
                  <a:schemeClr val="tx1">
                    <a:lumMod val="75000"/>
                    <a:lumOff val="25000"/>
                  </a:schemeClr>
                </a:solidFill>
                <a:cs typeface="+mn-ea"/>
                <a:sym typeface="+mn-lt"/>
              </a:rPr>
              <a:t>背景描述</a:t>
            </a:r>
            <a:endParaRPr lang="zh-CN" altLang="en-US" sz="3200" dirty="0">
              <a:solidFill>
                <a:schemeClr val="tx1">
                  <a:lumMod val="75000"/>
                  <a:lumOff val="25000"/>
                </a:schemeClr>
              </a:solidFill>
              <a:cs typeface="+mn-ea"/>
              <a:sym typeface="+mn-lt"/>
            </a:endParaRPr>
          </a:p>
        </p:txBody>
      </p:sp>
      <p:sp>
        <p:nvSpPr>
          <p:cNvPr id="15" name="Google Shape;86;p19"/>
          <p:cNvSpPr txBox="1"/>
          <p:nvPr/>
        </p:nvSpPr>
        <p:spPr>
          <a:xfrm>
            <a:off x="1638900" y="2133335"/>
            <a:ext cx="3801353" cy="434269"/>
          </a:xfrm>
          <a:prstGeom prst="rect">
            <a:avLst/>
          </a:prstGeom>
          <a:noFill/>
          <a:ln>
            <a:noFill/>
          </a:ln>
        </p:spPr>
        <p:txBody>
          <a:bodyPr spcFirstLastPara="1" wrap="square" lIns="91425" tIns="45700" rIns="91425" bIns="45700" anchor="t" anchorCtr="0">
            <a:noAutofit/>
          </a:bodyPr>
          <a:lstStyle/>
          <a:p>
            <a:pPr lvl="0"/>
            <a:r>
              <a:rPr lang="en-US" sz="1600" dirty="0">
                <a:solidFill>
                  <a:schemeClr val="tx1">
                    <a:lumMod val="75000"/>
                    <a:lumOff val="25000"/>
                  </a:schemeClr>
                </a:solidFill>
                <a:cs typeface="+mn-ea"/>
                <a:sym typeface="+mn-lt"/>
              </a:rPr>
              <a:t>Background description</a:t>
            </a:r>
            <a:endParaRPr sz="1600" b="0" i="0" u="none" strike="noStrike" cap="none" dirty="0">
              <a:solidFill>
                <a:schemeClr val="tx1">
                  <a:lumMod val="75000"/>
                  <a:lumOff val="25000"/>
                </a:schemeClr>
              </a:solidFill>
              <a:cs typeface="+mn-ea"/>
              <a:sym typeface="+mn-lt"/>
            </a:endParaRPr>
          </a:p>
        </p:txBody>
      </p:sp>
      <p:sp>
        <p:nvSpPr>
          <p:cNvPr id="16" name="TextBox 24"/>
          <p:cNvSpPr txBox="1"/>
          <p:nvPr/>
        </p:nvSpPr>
        <p:spPr>
          <a:xfrm>
            <a:off x="1214514" y="2612303"/>
            <a:ext cx="4071942" cy="2913602"/>
          </a:xfrm>
          <a:prstGeom prst="rect">
            <a:avLst/>
          </a:prstGeom>
          <a:noFill/>
        </p:spPr>
        <p:txBody>
          <a:bodyPr wrap="square" lIns="91423" tIns="45712" rIns="91423" bIns="45712" rtlCol="0">
            <a:spAutoFit/>
          </a:bodyPr>
          <a:lstStyle/>
          <a:p>
            <a:pPr lvl="0" defTabSz="1217930">
              <a:lnSpc>
                <a:spcPts val="2000"/>
              </a:lnSpc>
              <a:defRPr/>
            </a:pPr>
            <a:r>
              <a:rPr lang="zh-CN" altLang="en-US" dirty="0">
                <a:cs typeface="+mn-ea"/>
                <a:sym typeface="+mn-lt"/>
              </a:rPr>
              <a:t>随着社会的发展，我们国家信贷市场规模急剧扩大，商业银行的发展前景呈现出新的气象。与此同时，防范个人信贷欺诈，降低信贷不良率也成为了商业银行需要研究的一个重要课题。我们国家信贷市场规模急剧扩大，但是与之相匹配的业务质量却没有得到很大的提升，特别是最近这几年，商业银行出现了一系列的问题，如贷款逾期、不良贷款等性质较为恶劣的问题，这些问题给商业银行带来了巨大的利润损失。</a:t>
            </a:r>
            <a:endParaRPr kumimoji="0" lang="zh-CN" altLang="en-US" b="0" i="0" u="none" strike="noStrike" kern="1200" cap="none" spc="0" normalizeH="0" baseline="0" noProof="0" dirty="0">
              <a:ln>
                <a:noFill/>
              </a:ln>
              <a:effectLst/>
              <a:uLnTx/>
              <a:uFillTx/>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371993" y="-1568546"/>
            <a:ext cx="15983812" cy="14046898"/>
            <a:chOff x="371993" y="-1568546"/>
            <a:chExt cx="15983812" cy="14046898"/>
          </a:xfrm>
        </p:grpSpPr>
        <p:sp>
          <p:nvSpPr>
            <p:cNvPr id="40"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文本框 43"/>
            <p:cNvSpPr txBox="1"/>
            <p:nvPr/>
          </p:nvSpPr>
          <p:spPr>
            <a:xfrm>
              <a:off x="1009201" y="287761"/>
              <a:ext cx="2341134" cy="461665"/>
            </a:xfrm>
            <a:prstGeom prst="rect">
              <a:avLst/>
            </a:prstGeom>
            <a:noFill/>
          </p:spPr>
          <p:txBody>
            <a:bodyPr wrap="square" rtlCol="0">
              <a:spAutoFit/>
            </a:bodyPr>
            <a:lstStyle/>
            <a:p>
              <a:pPr algn="dist"/>
              <a:r>
                <a:rPr lang="zh-CN" altLang="en-US" sz="2400" spc="300" dirty="0">
                  <a:solidFill>
                    <a:schemeClr val="tx1">
                      <a:lumMod val="75000"/>
                      <a:lumOff val="25000"/>
                    </a:schemeClr>
                  </a:solidFill>
                  <a:cs typeface="+mn-ea"/>
                  <a:sym typeface="+mn-lt"/>
                </a:rPr>
                <a:t>添加标题内容</a:t>
              </a:r>
            </a:p>
          </p:txBody>
        </p:sp>
      </p:grpSp>
      <p:grpSp>
        <p:nvGrpSpPr>
          <p:cNvPr id="2" name="Group 29"/>
          <p:cNvGrpSpPr/>
          <p:nvPr/>
        </p:nvGrpSpPr>
        <p:grpSpPr>
          <a:xfrm>
            <a:off x="1204805" y="1536417"/>
            <a:ext cx="9873673" cy="2265419"/>
            <a:chOff x="1912606" y="3369688"/>
            <a:chExt cx="15797877" cy="3624671"/>
          </a:xfrm>
        </p:grpSpPr>
        <p:sp>
          <p:nvSpPr>
            <p:cNvPr id="3" name="Notched Right Arrow 30"/>
            <p:cNvSpPr/>
            <p:nvPr/>
          </p:nvSpPr>
          <p:spPr>
            <a:xfrm>
              <a:off x="1912606" y="3369688"/>
              <a:ext cx="15797877" cy="3624671"/>
            </a:xfrm>
            <a:prstGeom prst="notchedRightArrow">
              <a:avLst/>
            </a:prstGeom>
            <a:solidFill>
              <a:schemeClr val="bg1">
                <a:lumMod val="85000"/>
                <a:alpha val="50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zh-CN" altLang="en-US">
                <a:cs typeface="+mn-ea"/>
                <a:sym typeface="+mn-lt"/>
              </a:endParaRPr>
            </a:p>
          </p:txBody>
        </p:sp>
        <p:sp>
          <p:nvSpPr>
            <p:cNvPr id="4" name="Oval 31"/>
            <p:cNvSpPr/>
            <p:nvPr/>
          </p:nvSpPr>
          <p:spPr>
            <a:xfrm>
              <a:off x="3040630" y="4278978"/>
              <a:ext cx="1806092" cy="1806092"/>
            </a:xfrm>
            <a:prstGeom prst="ellipse">
              <a:avLst/>
            </a:prstGeom>
            <a:solidFill>
              <a:schemeClr val="accent1"/>
            </a:solidFill>
            <a:ln>
              <a:noFill/>
            </a:ln>
            <a:effectLst>
              <a:outerShdw blurRad="50800" dist="38100" dir="8100000" algn="tr" rotWithShape="0">
                <a:prstClr val="black">
                  <a:alpha val="40000"/>
                </a:prstClr>
              </a:outerShdw>
            </a:effectLst>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a:cs typeface="+mn-ea"/>
                <a:sym typeface="+mn-lt"/>
              </a:endParaRPr>
            </a:p>
          </p:txBody>
        </p:sp>
        <p:sp>
          <p:nvSpPr>
            <p:cNvPr id="5" name="Oval 32"/>
            <p:cNvSpPr/>
            <p:nvPr/>
          </p:nvSpPr>
          <p:spPr>
            <a:xfrm>
              <a:off x="5676770" y="4278978"/>
              <a:ext cx="1806092" cy="1806092"/>
            </a:xfrm>
            <a:prstGeom prst="ellipse">
              <a:avLst/>
            </a:prstGeom>
            <a:solidFill>
              <a:schemeClr val="accent2"/>
            </a:solidFill>
            <a:ln>
              <a:noFill/>
            </a:ln>
            <a:effectLst>
              <a:outerShdw blurRad="50800" dist="38100" dir="8100000" algn="tr" rotWithShape="0">
                <a:prstClr val="black">
                  <a:alpha val="40000"/>
                </a:prstClr>
              </a:outerShdw>
            </a:effectLst>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zh-CN" altLang="en-US">
                <a:cs typeface="+mn-ea"/>
                <a:sym typeface="+mn-lt"/>
              </a:endParaRPr>
            </a:p>
          </p:txBody>
        </p:sp>
        <p:sp>
          <p:nvSpPr>
            <p:cNvPr id="6" name="Oval 33"/>
            <p:cNvSpPr/>
            <p:nvPr/>
          </p:nvSpPr>
          <p:spPr>
            <a:xfrm>
              <a:off x="8312911" y="4278978"/>
              <a:ext cx="1806092" cy="1806092"/>
            </a:xfrm>
            <a:prstGeom prst="ellipse">
              <a:avLst/>
            </a:prstGeom>
            <a:solidFill>
              <a:schemeClr val="accent3"/>
            </a:solidFill>
            <a:ln>
              <a:noFill/>
            </a:ln>
            <a:effectLst>
              <a:outerShdw blurRad="50800" dist="38100" dir="8100000" algn="tr" rotWithShape="0">
                <a:prstClr val="black">
                  <a:alpha val="40000"/>
                </a:prstClr>
              </a:outerShdw>
            </a:effectLst>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zh-CN" altLang="en-US">
                <a:cs typeface="+mn-ea"/>
                <a:sym typeface="+mn-lt"/>
              </a:endParaRPr>
            </a:p>
          </p:txBody>
        </p:sp>
        <p:sp>
          <p:nvSpPr>
            <p:cNvPr id="7" name="Oval 34"/>
            <p:cNvSpPr/>
            <p:nvPr/>
          </p:nvSpPr>
          <p:spPr>
            <a:xfrm>
              <a:off x="10949052" y="4278978"/>
              <a:ext cx="1806092" cy="1806092"/>
            </a:xfrm>
            <a:prstGeom prst="ellipse">
              <a:avLst/>
            </a:prstGeom>
            <a:solidFill>
              <a:schemeClr val="accent2"/>
            </a:solidFill>
            <a:ln>
              <a:noFill/>
            </a:ln>
            <a:effectLst>
              <a:outerShdw blurRad="50800" dist="38100" dir="8100000" algn="tr" rotWithShape="0">
                <a:prstClr val="black">
                  <a:alpha val="40000"/>
                </a:prstClr>
              </a:outerShdw>
            </a:effectLst>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zh-CN" altLang="en-US">
                <a:cs typeface="+mn-ea"/>
                <a:sym typeface="+mn-lt"/>
              </a:endParaRPr>
            </a:p>
          </p:txBody>
        </p:sp>
        <p:sp>
          <p:nvSpPr>
            <p:cNvPr id="8" name="Oval 35"/>
            <p:cNvSpPr/>
            <p:nvPr/>
          </p:nvSpPr>
          <p:spPr>
            <a:xfrm>
              <a:off x="13585192" y="4278978"/>
              <a:ext cx="1806092" cy="1806092"/>
            </a:xfrm>
            <a:prstGeom prst="ellipse">
              <a:avLst/>
            </a:prstGeom>
            <a:solidFill>
              <a:schemeClr val="accent1"/>
            </a:solidFill>
            <a:ln>
              <a:noFill/>
            </a:ln>
            <a:effectLst>
              <a:outerShdw blurRad="50800" dist="38100" dir="8100000" algn="tr" rotWithShape="0">
                <a:prstClr val="black">
                  <a:alpha val="40000"/>
                </a:prstClr>
              </a:outerShdw>
            </a:effectLst>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zh-CN" altLang="en-US">
                <a:cs typeface="+mn-ea"/>
                <a:sym typeface="+mn-lt"/>
              </a:endParaRPr>
            </a:p>
          </p:txBody>
        </p:sp>
        <p:sp>
          <p:nvSpPr>
            <p:cNvPr id="9" name="Freeform 36"/>
            <p:cNvSpPr>
              <a:spLocks noEditPoints="1"/>
            </p:cNvSpPr>
            <p:nvPr/>
          </p:nvSpPr>
          <p:spPr bwMode="auto">
            <a:xfrm>
              <a:off x="3707844" y="4865766"/>
              <a:ext cx="471665" cy="632517"/>
            </a:xfrm>
            <a:custGeom>
              <a:avLst/>
              <a:gdLst>
                <a:gd name="T0" fmla="*/ 429 w 558"/>
                <a:gd name="T1" fmla="*/ 456 h 744"/>
                <a:gd name="T2" fmla="*/ 382 w 558"/>
                <a:gd name="T3" fmla="*/ 511 h 744"/>
                <a:gd name="T4" fmla="*/ 178 w 558"/>
                <a:gd name="T5" fmla="*/ 511 h 744"/>
                <a:gd name="T6" fmla="*/ 144 w 558"/>
                <a:gd name="T7" fmla="*/ 467 h 744"/>
                <a:gd name="T8" fmla="*/ 47 w 558"/>
                <a:gd name="T9" fmla="*/ 278 h 744"/>
                <a:gd name="T10" fmla="*/ 279 w 558"/>
                <a:gd name="T11" fmla="*/ 46 h 744"/>
                <a:gd name="T12" fmla="*/ 511 w 558"/>
                <a:gd name="T13" fmla="*/ 278 h 744"/>
                <a:gd name="T14" fmla="*/ 429 w 558"/>
                <a:gd name="T15" fmla="*/ 456 h 744"/>
                <a:gd name="T16" fmla="*/ 302 w 558"/>
                <a:gd name="T17" fmla="*/ 93 h 744"/>
                <a:gd name="T18" fmla="*/ 279 w 558"/>
                <a:gd name="T19" fmla="*/ 116 h 744"/>
                <a:gd name="T20" fmla="*/ 302 w 558"/>
                <a:gd name="T21" fmla="*/ 139 h 744"/>
                <a:gd name="T22" fmla="*/ 418 w 558"/>
                <a:gd name="T23" fmla="*/ 257 h 744"/>
                <a:gd name="T24" fmla="*/ 441 w 558"/>
                <a:gd name="T25" fmla="*/ 281 h 744"/>
                <a:gd name="T26" fmla="*/ 465 w 558"/>
                <a:gd name="T27" fmla="*/ 257 h 744"/>
                <a:gd name="T28" fmla="*/ 302 w 558"/>
                <a:gd name="T29" fmla="*/ 93 h 744"/>
                <a:gd name="T30" fmla="*/ 374 w 558"/>
                <a:gd name="T31" fmla="*/ 559 h 744"/>
                <a:gd name="T32" fmla="*/ 374 w 558"/>
                <a:gd name="T33" fmla="*/ 604 h 744"/>
                <a:gd name="T34" fmla="*/ 185 w 558"/>
                <a:gd name="T35" fmla="*/ 604 h 744"/>
                <a:gd name="T36" fmla="*/ 185 w 558"/>
                <a:gd name="T37" fmla="*/ 559 h 744"/>
                <a:gd name="T38" fmla="*/ 185 w 558"/>
                <a:gd name="T39" fmla="*/ 557 h 744"/>
                <a:gd name="T40" fmla="*/ 374 w 558"/>
                <a:gd name="T41" fmla="*/ 557 h 744"/>
                <a:gd name="T42" fmla="*/ 374 w 558"/>
                <a:gd name="T43" fmla="*/ 559 h 744"/>
                <a:gd name="T44" fmla="*/ 279 w 558"/>
                <a:gd name="T45" fmla="*/ 698 h 744"/>
                <a:gd name="T46" fmla="*/ 185 w 558"/>
                <a:gd name="T47" fmla="*/ 650 h 744"/>
                <a:gd name="T48" fmla="*/ 374 w 558"/>
                <a:gd name="T49" fmla="*/ 650 h 744"/>
                <a:gd name="T50" fmla="*/ 279 w 558"/>
                <a:gd name="T51" fmla="*/ 698 h 744"/>
                <a:gd name="T52" fmla="*/ 279 w 558"/>
                <a:gd name="T53" fmla="*/ 0 h 744"/>
                <a:gd name="T54" fmla="*/ 0 w 558"/>
                <a:gd name="T55" fmla="*/ 278 h 744"/>
                <a:gd name="T56" fmla="*/ 117 w 558"/>
                <a:gd name="T57" fmla="*/ 505 h 744"/>
                <a:gd name="T58" fmla="*/ 121 w 558"/>
                <a:gd name="T59" fmla="*/ 508 h 744"/>
                <a:gd name="T60" fmla="*/ 139 w 558"/>
                <a:gd name="T61" fmla="*/ 556 h 744"/>
                <a:gd name="T62" fmla="*/ 139 w 558"/>
                <a:gd name="T63" fmla="*/ 558 h 744"/>
                <a:gd name="T64" fmla="*/ 139 w 558"/>
                <a:gd name="T65" fmla="*/ 650 h 744"/>
                <a:gd name="T66" fmla="*/ 164 w 558"/>
                <a:gd name="T67" fmla="*/ 691 h 744"/>
                <a:gd name="T68" fmla="*/ 258 w 558"/>
                <a:gd name="T69" fmla="*/ 739 h 744"/>
                <a:gd name="T70" fmla="*/ 279 w 558"/>
                <a:gd name="T71" fmla="*/ 744 h 744"/>
                <a:gd name="T72" fmla="*/ 300 w 558"/>
                <a:gd name="T73" fmla="*/ 739 h 744"/>
                <a:gd name="T74" fmla="*/ 395 w 558"/>
                <a:gd name="T75" fmla="*/ 691 h 744"/>
                <a:gd name="T76" fmla="*/ 420 w 558"/>
                <a:gd name="T77" fmla="*/ 650 h 744"/>
                <a:gd name="T78" fmla="*/ 420 w 558"/>
                <a:gd name="T79" fmla="*/ 559 h 744"/>
                <a:gd name="T80" fmla="*/ 448 w 558"/>
                <a:gd name="T81" fmla="*/ 498 h 744"/>
                <a:gd name="T82" fmla="*/ 459 w 558"/>
                <a:gd name="T83" fmla="*/ 491 h 744"/>
                <a:gd name="T84" fmla="*/ 558 w 558"/>
                <a:gd name="T85" fmla="*/ 278 h 744"/>
                <a:gd name="T86" fmla="*/ 279 w 558"/>
                <a:gd name="T87" fmla="*/ 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58" h="744">
                  <a:moveTo>
                    <a:pt x="429" y="456"/>
                  </a:moveTo>
                  <a:cubicBezTo>
                    <a:pt x="429" y="456"/>
                    <a:pt x="398" y="470"/>
                    <a:pt x="382" y="511"/>
                  </a:cubicBezTo>
                  <a:lnTo>
                    <a:pt x="178" y="511"/>
                  </a:lnTo>
                  <a:cubicBezTo>
                    <a:pt x="172" y="495"/>
                    <a:pt x="162" y="478"/>
                    <a:pt x="144" y="467"/>
                  </a:cubicBezTo>
                  <a:cubicBezTo>
                    <a:pt x="85" y="425"/>
                    <a:pt x="47" y="356"/>
                    <a:pt x="47" y="278"/>
                  </a:cubicBezTo>
                  <a:cubicBezTo>
                    <a:pt x="47" y="150"/>
                    <a:pt x="151" y="46"/>
                    <a:pt x="279" y="46"/>
                  </a:cubicBezTo>
                  <a:cubicBezTo>
                    <a:pt x="407" y="46"/>
                    <a:pt x="511" y="150"/>
                    <a:pt x="511" y="278"/>
                  </a:cubicBezTo>
                  <a:cubicBezTo>
                    <a:pt x="511" y="350"/>
                    <a:pt x="479" y="413"/>
                    <a:pt x="429" y="456"/>
                  </a:cubicBezTo>
                  <a:close/>
                  <a:moveTo>
                    <a:pt x="302" y="93"/>
                  </a:moveTo>
                  <a:cubicBezTo>
                    <a:pt x="289" y="93"/>
                    <a:pt x="279" y="103"/>
                    <a:pt x="279" y="116"/>
                  </a:cubicBezTo>
                  <a:cubicBezTo>
                    <a:pt x="279" y="129"/>
                    <a:pt x="289" y="139"/>
                    <a:pt x="302" y="139"/>
                  </a:cubicBezTo>
                  <a:cubicBezTo>
                    <a:pt x="354" y="139"/>
                    <a:pt x="418" y="187"/>
                    <a:pt x="418" y="257"/>
                  </a:cubicBezTo>
                  <a:cubicBezTo>
                    <a:pt x="418" y="270"/>
                    <a:pt x="429" y="281"/>
                    <a:pt x="441" y="281"/>
                  </a:cubicBezTo>
                  <a:cubicBezTo>
                    <a:pt x="454" y="281"/>
                    <a:pt x="465" y="270"/>
                    <a:pt x="465" y="257"/>
                  </a:cubicBezTo>
                  <a:cubicBezTo>
                    <a:pt x="465" y="151"/>
                    <a:pt x="382" y="93"/>
                    <a:pt x="302" y="93"/>
                  </a:cubicBezTo>
                  <a:close/>
                  <a:moveTo>
                    <a:pt x="374" y="559"/>
                  </a:moveTo>
                  <a:lnTo>
                    <a:pt x="374" y="604"/>
                  </a:lnTo>
                  <a:lnTo>
                    <a:pt x="185" y="604"/>
                  </a:lnTo>
                  <a:lnTo>
                    <a:pt x="185" y="559"/>
                  </a:lnTo>
                  <a:lnTo>
                    <a:pt x="185" y="557"/>
                  </a:lnTo>
                  <a:lnTo>
                    <a:pt x="374" y="557"/>
                  </a:lnTo>
                  <a:lnTo>
                    <a:pt x="374" y="559"/>
                  </a:lnTo>
                  <a:close/>
                  <a:moveTo>
                    <a:pt x="279" y="698"/>
                  </a:moveTo>
                  <a:lnTo>
                    <a:pt x="185" y="650"/>
                  </a:lnTo>
                  <a:lnTo>
                    <a:pt x="374" y="650"/>
                  </a:lnTo>
                  <a:lnTo>
                    <a:pt x="279" y="698"/>
                  </a:lnTo>
                  <a:close/>
                  <a:moveTo>
                    <a:pt x="279" y="0"/>
                  </a:moveTo>
                  <a:cubicBezTo>
                    <a:pt x="125" y="0"/>
                    <a:pt x="0" y="125"/>
                    <a:pt x="0" y="278"/>
                  </a:cubicBezTo>
                  <a:cubicBezTo>
                    <a:pt x="0" y="368"/>
                    <a:pt x="44" y="453"/>
                    <a:pt x="117" y="505"/>
                  </a:cubicBezTo>
                  <a:lnTo>
                    <a:pt x="121" y="508"/>
                  </a:lnTo>
                  <a:cubicBezTo>
                    <a:pt x="138" y="518"/>
                    <a:pt x="139" y="550"/>
                    <a:pt x="139" y="556"/>
                  </a:cubicBezTo>
                  <a:lnTo>
                    <a:pt x="139" y="558"/>
                  </a:lnTo>
                  <a:lnTo>
                    <a:pt x="139" y="650"/>
                  </a:lnTo>
                  <a:cubicBezTo>
                    <a:pt x="139" y="667"/>
                    <a:pt x="148" y="683"/>
                    <a:pt x="164" y="691"/>
                  </a:cubicBezTo>
                  <a:lnTo>
                    <a:pt x="258" y="739"/>
                  </a:lnTo>
                  <a:cubicBezTo>
                    <a:pt x="264" y="743"/>
                    <a:pt x="272" y="744"/>
                    <a:pt x="279" y="744"/>
                  </a:cubicBezTo>
                  <a:cubicBezTo>
                    <a:pt x="286" y="744"/>
                    <a:pt x="293" y="743"/>
                    <a:pt x="300" y="739"/>
                  </a:cubicBezTo>
                  <a:lnTo>
                    <a:pt x="395" y="691"/>
                  </a:lnTo>
                  <a:cubicBezTo>
                    <a:pt x="410" y="684"/>
                    <a:pt x="420" y="668"/>
                    <a:pt x="420" y="650"/>
                  </a:cubicBezTo>
                  <a:lnTo>
                    <a:pt x="420" y="559"/>
                  </a:lnTo>
                  <a:cubicBezTo>
                    <a:pt x="420" y="513"/>
                    <a:pt x="448" y="498"/>
                    <a:pt x="448" y="498"/>
                  </a:cubicBezTo>
                  <a:lnTo>
                    <a:pt x="459" y="491"/>
                  </a:lnTo>
                  <a:cubicBezTo>
                    <a:pt x="522" y="438"/>
                    <a:pt x="558" y="361"/>
                    <a:pt x="558" y="278"/>
                  </a:cubicBezTo>
                  <a:cubicBezTo>
                    <a:pt x="558" y="125"/>
                    <a:pt x="433" y="0"/>
                    <a:pt x="279" y="0"/>
                  </a:cubicBezTo>
                  <a:close/>
                </a:path>
              </a:pathLst>
            </a:custGeom>
            <a:solidFill>
              <a:schemeClr val="bg1"/>
            </a:solidFill>
            <a:ln>
              <a:noFill/>
            </a:ln>
            <a:effectLst>
              <a:outerShdw blurRad="50800" dist="38100" dir="2700000" algn="tl" rotWithShape="0">
                <a:prstClr val="black">
                  <a:alpha val="40000"/>
                </a:prstClr>
              </a:outerShdw>
            </a:effectLst>
          </p:spPr>
          <p:txBody>
            <a:bodyPr vert="horz" wrap="square" lIns="91299" tIns="45649" rIns="91299" bIns="45649" numCol="1" anchor="t" anchorCtr="0" compatLnSpc="1"/>
            <a:lstStyle/>
            <a:p>
              <a:endParaRPr lang="en-US" sz="1600">
                <a:cs typeface="+mn-ea"/>
                <a:sym typeface="+mn-lt"/>
              </a:endParaRPr>
            </a:p>
          </p:txBody>
        </p:sp>
        <p:sp>
          <p:nvSpPr>
            <p:cNvPr id="10" name="Freeform 37"/>
            <p:cNvSpPr>
              <a:spLocks noEditPoints="1"/>
            </p:cNvSpPr>
            <p:nvPr/>
          </p:nvSpPr>
          <p:spPr bwMode="auto">
            <a:xfrm>
              <a:off x="6336527" y="4901060"/>
              <a:ext cx="486578" cy="561928"/>
            </a:xfrm>
            <a:custGeom>
              <a:avLst/>
              <a:gdLst>
                <a:gd name="T0" fmla="*/ 646 w 696"/>
                <a:gd name="T1" fmla="*/ 746 h 796"/>
                <a:gd name="T2" fmla="*/ 149 w 696"/>
                <a:gd name="T3" fmla="*/ 746 h 796"/>
                <a:gd name="T4" fmla="*/ 149 w 696"/>
                <a:gd name="T5" fmla="*/ 696 h 796"/>
                <a:gd name="T6" fmla="*/ 547 w 696"/>
                <a:gd name="T7" fmla="*/ 696 h 796"/>
                <a:gd name="T8" fmla="*/ 597 w 696"/>
                <a:gd name="T9" fmla="*/ 646 h 796"/>
                <a:gd name="T10" fmla="*/ 597 w 696"/>
                <a:gd name="T11" fmla="*/ 149 h 796"/>
                <a:gd name="T12" fmla="*/ 646 w 696"/>
                <a:gd name="T13" fmla="*/ 149 h 796"/>
                <a:gd name="T14" fmla="*/ 646 w 696"/>
                <a:gd name="T15" fmla="*/ 746 h 796"/>
                <a:gd name="T16" fmla="*/ 472 w 696"/>
                <a:gd name="T17" fmla="*/ 290 h 796"/>
                <a:gd name="T18" fmla="*/ 124 w 696"/>
                <a:gd name="T19" fmla="*/ 290 h 796"/>
                <a:gd name="T20" fmla="*/ 99 w 696"/>
                <a:gd name="T21" fmla="*/ 315 h 796"/>
                <a:gd name="T22" fmla="*/ 124 w 696"/>
                <a:gd name="T23" fmla="*/ 340 h 796"/>
                <a:gd name="T24" fmla="*/ 472 w 696"/>
                <a:gd name="T25" fmla="*/ 340 h 796"/>
                <a:gd name="T26" fmla="*/ 497 w 696"/>
                <a:gd name="T27" fmla="*/ 315 h 796"/>
                <a:gd name="T28" fmla="*/ 472 w 696"/>
                <a:gd name="T29" fmla="*/ 290 h 796"/>
                <a:gd name="T30" fmla="*/ 472 w 696"/>
                <a:gd name="T31" fmla="*/ 190 h 796"/>
                <a:gd name="T32" fmla="*/ 124 w 696"/>
                <a:gd name="T33" fmla="*/ 190 h 796"/>
                <a:gd name="T34" fmla="*/ 99 w 696"/>
                <a:gd name="T35" fmla="*/ 215 h 796"/>
                <a:gd name="T36" fmla="*/ 124 w 696"/>
                <a:gd name="T37" fmla="*/ 240 h 796"/>
                <a:gd name="T38" fmla="*/ 472 w 696"/>
                <a:gd name="T39" fmla="*/ 240 h 796"/>
                <a:gd name="T40" fmla="*/ 497 w 696"/>
                <a:gd name="T41" fmla="*/ 215 h 796"/>
                <a:gd name="T42" fmla="*/ 472 w 696"/>
                <a:gd name="T43" fmla="*/ 190 h 796"/>
                <a:gd name="T44" fmla="*/ 472 w 696"/>
                <a:gd name="T45" fmla="*/ 497 h 796"/>
                <a:gd name="T46" fmla="*/ 124 w 696"/>
                <a:gd name="T47" fmla="*/ 497 h 796"/>
                <a:gd name="T48" fmla="*/ 99 w 696"/>
                <a:gd name="T49" fmla="*/ 522 h 796"/>
                <a:gd name="T50" fmla="*/ 124 w 696"/>
                <a:gd name="T51" fmla="*/ 547 h 796"/>
                <a:gd name="T52" fmla="*/ 472 w 696"/>
                <a:gd name="T53" fmla="*/ 547 h 796"/>
                <a:gd name="T54" fmla="*/ 497 w 696"/>
                <a:gd name="T55" fmla="*/ 522 h 796"/>
                <a:gd name="T56" fmla="*/ 472 w 696"/>
                <a:gd name="T57" fmla="*/ 497 h 796"/>
                <a:gd name="T58" fmla="*/ 472 w 696"/>
                <a:gd name="T59" fmla="*/ 397 h 796"/>
                <a:gd name="T60" fmla="*/ 124 w 696"/>
                <a:gd name="T61" fmla="*/ 397 h 796"/>
                <a:gd name="T62" fmla="*/ 99 w 696"/>
                <a:gd name="T63" fmla="*/ 422 h 796"/>
                <a:gd name="T64" fmla="*/ 124 w 696"/>
                <a:gd name="T65" fmla="*/ 447 h 796"/>
                <a:gd name="T66" fmla="*/ 472 w 696"/>
                <a:gd name="T67" fmla="*/ 447 h 796"/>
                <a:gd name="T68" fmla="*/ 497 w 696"/>
                <a:gd name="T69" fmla="*/ 422 h 796"/>
                <a:gd name="T70" fmla="*/ 472 w 696"/>
                <a:gd name="T71" fmla="*/ 397 h 796"/>
                <a:gd name="T72" fmla="*/ 49 w 696"/>
                <a:gd name="T73" fmla="*/ 646 h 796"/>
                <a:gd name="T74" fmla="*/ 49 w 696"/>
                <a:gd name="T75" fmla="*/ 49 h 796"/>
                <a:gd name="T76" fmla="*/ 547 w 696"/>
                <a:gd name="T77" fmla="*/ 49 h 796"/>
                <a:gd name="T78" fmla="*/ 547 w 696"/>
                <a:gd name="T79" fmla="*/ 646 h 796"/>
                <a:gd name="T80" fmla="*/ 49 w 696"/>
                <a:gd name="T81" fmla="*/ 646 h 796"/>
                <a:gd name="T82" fmla="*/ 646 w 696"/>
                <a:gd name="T83" fmla="*/ 99 h 796"/>
                <a:gd name="T84" fmla="*/ 597 w 696"/>
                <a:gd name="T85" fmla="*/ 99 h 796"/>
                <a:gd name="T86" fmla="*/ 597 w 696"/>
                <a:gd name="T87" fmla="*/ 49 h 796"/>
                <a:gd name="T88" fmla="*/ 547 w 696"/>
                <a:gd name="T89" fmla="*/ 0 h 796"/>
                <a:gd name="T90" fmla="*/ 49 w 696"/>
                <a:gd name="T91" fmla="*/ 0 h 796"/>
                <a:gd name="T92" fmla="*/ 0 w 696"/>
                <a:gd name="T93" fmla="*/ 49 h 796"/>
                <a:gd name="T94" fmla="*/ 0 w 696"/>
                <a:gd name="T95" fmla="*/ 646 h 796"/>
                <a:gd name="T96" fmla="*/ 49 w 696"/>
                <a:gd name="T97" fmla="*/ 696 h 796"/>
                <a:gd name="T98" fmla="*/ 99 w 696"/>
                <a:gd name="T99" fmla="*/ 696 h 796"/>
                <a:gd name="T100" fmla="*/ 99 w 696"/>
                <a:gd name="T101" fmla="*/ 746 h 796"/>
                <a:gd name="T102" fmla="*/ 149 w 696"/>
                <a:gd name="T103" fmla="*/ 796 h 796"/>
                <a:gd name="T104" fmla="*/ 646 w 696"/>
                <a:gd name="T105" fmla="*/ 796 h 796"/>
                <a:gd name="T106" fmla="*/ 696 w 696"/>
                <a:gd name="T107" fmla="*/ 746 h 796"/>
                <a:gd name="T108" fmla="*/ 696 w 696"/>
                <a:gd name="T109" fmla="*/ 149 h 796"/>
                <a:gd name="T110" fmla="*/ 646 w 696"/>
                <a:gd name="T111" fmla="*/ 99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6" h="796">
                  <a:moveTo>
                    <a:pt x="646" y="746"/>
                  </a:moveTo>
                  <a:lnTo>
                    <a:pt x="149" y="746"/>
                  </a:lnTo>
                  <a:lnTo>
                    <a:pt x="149" y="696"/>
                  </a:lnTo>
                  <a:lnTo>
                    <a:pt x="547" y="696"/>
                  </a:lnTo>
                  <a:cubicBezTo>
                    <a:pt x="574" y="696"/>
                    <a:pt x="597" y="674"/>
                    <a:pt x="597" y="646"/>
                  </a:cubicBezTo>
                  <a:lnTo>
                    <a:pt x="597" y="149"/>
                  </a:lnTo>
                  <a:lnTo>
                    <a:pt x="646" y="149"/>
                  </a:lnTo>
                  <a:lnTo>
                    <a:pt x="646" y="746"/>
                  </a:lnTo>
                  <a:close/>
                  <a:moveTo>
                    <a:pt x="472" y="290"/>
                  </a:moveTo>
                  <a:lnTo>
                    <a:pt x="124" y="290"/>
                  </a:lnTo>
                  <a:cubicBezTo>
                    <a:pt x="110" y="290"/>
                    <a:pt x="99" y="301"/>
                    <a:pt x="99" y="315"/>
                  </a:cubicBezTo>
                  <a:cubicBezTo>
                    <a:pt x="99" y="328"/>
                    <a:pt x="110" y="340"/>
                    <a:pt x="124" y="340"/>
                  </a:cubicBezTo>
                  <a:lnTo>
                    <a:pt x="472" y="340"/>
                  </a:lnTo>
                  <a:cubicBezTo>
                    <a:pt x="486" y="340"/>
                    <a:pt x="497" y="328"/>
                    <a:pt x="497" y="315"/>
                  </a:cubicBezTo>
                  <a:cubicBezTo>
                    <a:pt x="497" y="301"/>
                    <a:pt x="486" y="290"/>
                    <a:pt x="472" y="290"/>
                  </a:cubicBezTo>
                  <a:close/>
                  <a:moveTo>
                    <a:pt x="472" y="190"/>
                  </a:moveTo>
                  <a:lnTo>
                    <a:pt x="124" y="190"/>
                  </a:lnTo>
                  <a:cubicBezTo>
                    <a:pt x="110" y="190"/>
                    <a:pt x="99" y="202"/>
                    <a:pt x="99" y="215"/>
                  </a:cubicBezTo>
                  <a:cubicBezTo>
                    <a:pt x="99" y="229"/>
                    <a:pt x="110" y="240"/>
                    <a:pt x="124" y="240"/>
                  </a:cubicBezTo>
                  <a:lnTo>
                    <a:pt x="472" y="240"/>
                  </a:lnTo>
                  <a:cubicBezTo>
                    <a:pt x="486" y="240"/>
                    <a:pt x="497" y="229"/>
                    <a:pt x="497" y="215"/>
                  </a:cubicBezTo>
                  <a:cubicBezTo>
                    <a:pt x="497" y="202"/>
                    <a:pt x="486" y="190"/>
                    <a:pt x="472" y="190"/>
                  </a:cubicBezTo>
                  <a:close/>
                  <a:moveTo>
                    <a:pt x="472" y="497"/>
                  </a:moveTo>
                  <a:lnTo>
                    <a:pt x="124" y="497"/>
                  </a:lnTo>
                  <a:cubicBezTo>
                    <a:pt x="110" y="497"/>
                    <a:pt x="99" y="508"/>
                    <a:pt x="99" y="522"/>
                  </a:cubicBezTo>
                  <a:cubicBezTo>
                    <a:pt x="99" y="536"/>
                    <a:pt x="110" y="547"/>
                    <a:pt x="124" y="547"/>
                  </a:cubicBezTo>
                  <a:lnTo>
                    <a:pt x="472" y="547"/>
                  </a:lnTo>
                  <a:cubicBezTo>
                    <a:pt x="486" y="547"/>
                    <a:pt x="497" y="536"/>
                    <a:pt x="497" y="522"/>
                  </a:cubicBezTo>
                  <a:cubicBezTo>
                    <a:pt x="497" y="508"/>
                    <a:pt x="486" y="497"/>
                    <a:pt x="472" y="497"/>
                  </a:cubicBezTo>
                  <a:close/>
                  <a:moveTo>
                    <a:pt x="472" y="397"/>
                  </a:moveTo>
                  <a:lnTo>
                    <a:pt x="124" y="397"/>
                  </a:lnTo>
                  <a:cubicBezTo>
                    <a:pt x="110" y="397"/>
                    <a:pt x="99" y="409"/>
                    <a:pt x="99" y="422"/>
                  </a:cubicBezTo>
                  <a:cubicBezTo>
                    <a:pt x="99" y="436"/>
                    <a:pt x="110" y="447"/>
                    <a:pt x="124" y="447"/>
                  </a:cubicBezTo>
                  <a:lnTo>
                    <a:pt x="472" y="447"/>
                  </a:lnTo>
                  <a:cubicBezTo>
                    <a:pt x="486" y="447"/>
                    <a:pt x="497" y="436"/>
                    <a:pt x="497" y="422"/>
                  </a:cubicBezTo>
                  <a:cubicBezTo>
                    <a:pt x="497" y="409"/>
                    <a:pt x="486" y="397"/>
                    <a:pt x="472" y="397"/>
                  </a:cubicBezTo>
                  <a:close/>
                  <a:moveTo>
                    <a:pt x="49" y="646"/>
                  </a:moveTo>
                  <a:lnTo>
                    <a:pt x="49" y="49"/>
                  </a:lnTo>
                  <a:lnTo>
                    <a:pt x="547" y="49"/>
                  </a:lnTo>
                  <a:lnTo>
                    <a:pt x="547" y="646"/>
                  </a:lnTo>
                  <a:lnTo>
                    <a:pt x="49" y="646"/>
                  </a:lnTo>
                  <a:close/>
                  <a:moveTo>
                    <a:pt x="646" y="99"/>
                  </a:moveTo>
                  <a:lnTo>
                    <a:pt x="597" y="99"/>
                  </a:lnTo>
                  <a:lnTo>
                    <a:pt x="597" y="49"/>
                  </a:lnTo>
                  <a:cubicBezTo>
                    <a:pt x="597" y="22"/>
                    <a:pt x="574" y="0"/>
                    <a:pt x="547" y="0"/>
                  </a:cubicBezTo>
                  <a:lnTo>
                    <a:pt x="49" y="0"/>
                  </a:lnTo>
                  <a:cubicBezTo>
                    <a:pt x="22" y="0"/>
                    <a:pt x="0" y="22"/>
                    <a:pt x="0" y="49"/>
                  </a:cubicBezTo>
                  <a:lnTo>
                    <a:pt x="0" y="646"/>
                  </a:lnTo>
                  <a:cubicBezTo>
                    <a:pt x="0" y="674"/>
                    <a:pt x="22" y="696"/>
                    <a:pt x="49" y="696"/>
                  </a:cubicBezTo>
                  <a:lnTo>
                    <a:pt x="99" y="696"/>
                  </a:lnTo>
                  <a:lnTo>
                    <a:pt x="99" y="746"/>
                  </a:lnTo>
                  <a:cubicBezTo>
                    <a:pt x="99" y="773"/>
                    <a:pt x="121" y="796"/>
                    <a:pt x="149" y="796"/>
                  </a:cubicBezTo>
                  <a:lnTo>
                    <a:pt x="646" y="796"/>
                  </a:lnTo>
                  <a:cubicBezTo>
                    <a:pt x="674" y="796"/>
                    <a:pt x="696" y="773"/>
                    <a:pt x="696" y="746"/>
                  </a:cubicBezTo>
                  <a:lnTo>
                    <a:pt x="696" y="149"/>
                  </a:lnTo>
                  <a:cubicBezTo>
                    <a:pt x="696" y="121"/>
                    <a:pt x="674" y="99"/>
                    <a:pt x="646" y="99"/>
                  </a:cubicBezTo>
                  <a:close/>
                </a:path>
              </a:pathLst>
            </a:custGeom>
            <a:solidFill>
              <a:schemeClr val="bg1"/>
            </a:solidFill>
            <a:ln>
              <a:noFill/>
            </a:ln>
            <a:effectLst>
              <a:outerShdw blurRad="50800" dist="38100" dir="2700000" algn="tl" rotWithShape="0">
                <a:prstClr val="black">
                  <a:alpha val="40000"/>
                </a:prstClr>
              </a:outerShdw>
            </a:effectLst>
          </p:spPr>
          <p:txBody>
            <a:bodyPr vert="horz" wrap="square" lIns="91299" tIns="45649" rIns="91299" bIns="45649" numCol="1" anchor="t" anchorCtr="0" compatLnSpc="1"/>
            <a:lstStyle/>
            <a:p>
              <a:endParaRPr lang="en-US" sz="1600">
                <a:cs typeface="+mn-ea"/>
                <a:sym typeface="+mn-lt"/>
              </a:endParaRPr>
            </a:p>
          </p:txBody>
        </p:sp>
        <p:sp>
          <p:nvSpPr>
            <p:cNvPr id="11" name="Freeform 38"/>
            <p:cNvSpPr>
              <a:spLocks noEditPoints="1"/>
            </p:cNvSpPr>
            <p:nvPr/>
          </p:nvSpPr>
          <p:spPr bwMode="auto">
            <a:xfrm>
              <a:off x="8927229" y="4928127"/>
              <a:ext cx="577457" cy="507795"/>
            </a:xfrm>
            <a:custGeom>
              <a:avLst/>
              <a:gdLst>
                <a:gd name="T0" fmla="*/ 343 w 687"/>
                <a:gd name="T1" fmla="*/ 429 h 601"/>
                <a:gd name="T2" fmla="*/ 429 w 687"/>
                <a:gd name="T3" fmla="*/ 343 h 601"/>
                <a:gd name="T4" fmla="*/ 343 w 687"/>
                <a:gd name="T5" fmla="*/ 257 h 601"/>
                <a:gd name="T6" fmla="*/ 257 w 687"/>
                <a:gd name="T7" fmla="*/ 343 h 601"/>
                <a:gd name="T8" fmla="*/ 343 w 687"/>
                <a:gd name="T9" fmla="*/ 429 h 601"/>
                <a:gd name="T10" fmla="*/ 343 w 687"/>
                <a:gd name="T11" fmla="*/ 214 h 601"/>
                <a:gd name="T12" fmla="*/ 472 w 687"/>
                <a:gd name="T13" fmla="*/ 343 h 601"/>
                <a:gd name="T14" fmla="*/ 343 w 687"/>
                <a:gd name="T15" fmla="*/ 472 h 601"/>
                <a:gd name="T16" fmla="*/ 214 w 687"/>
                <a:gd name="T17" fmla="*/ 343 h 601"/>
                <a:gd name="T18" fmla="*/ 343 w 687"/>
                <a:gd name="T19" fmla="*/ 214 h 601"/>
                <a:gd name="T20" fmla="*/ 150 w 687"/>
                <a:gd name="T21" fmla="*/ 214 h 601"/>
                <a:gd name="T22" fmla="*/ 171 w 687"/>
                <a:gd name="T23" fmla="*/ 236 h 601"/>
                <a:gd name="T24" fmla="*/ 150 w 687"/>
                <a:gd name="T25" fmla="*/ 257 h 601"/>
                <a:gd name="T26" fmla="*/ 128 w 687"/>
                <a:gd name="T27" fmla="*/ 236 h 601"/>
                <a:gd name="T28" fmla="*/ 150 w 687"/>
                <a:gd name="T29" fmla="*/ 214 h 601"/>
                <a:gd name="T30" fmla="*/ 601 w 687"/>
                <a:gd name="T31" fmla="*/ 172 h 601"/>
                <a:gd name="T32" fmla="*/ 472 w 687"/>
                <a:gd name="T33" fmla="*/ 172 h 601"/>
                <a:gd name="T34" fmla="*/ 429 w 687"/>
                <a:gd name="T35" fmla="*/ 172 h 601"/>
                <a:gd name="T36" fmla="*/ 429 w 687"/>
                <a:gd name="T37" fmla="*/ 86 h 601"/>
                <a:gd name="T38" fmla="*/ 257 w 687"/>
                <a:gd name="T39" fmla="*/ 86 h 601"/>
                <a:gd name="T40" fmla="*/ 257 w 687"/>
                <a:gd name="T41" fmla="*/ 172 h 601"/>
                <a:gd name="T42" fmla="*/ 214 w 687"/>
                <a:gd name="T43" fmla="*/ 172 h 601"/>
                <a:gd name="T44" fmla="*/ 86 w 687"/>
                <a:gd name="T45" fmla="*/ 172 h 601"/>
                <a:gd name="T46" fmla="*/ 86 w 687"/>
                <a:gd name="T47" fmla="*/ 515 h 601"/>
                <a:gd name="T48" fmla="*/ 601 w 687"/>
                <a:gd name="T49" fmla="*/ 515 h 601"/>
                <a:gd name="T50" fmla="*/ 601 w 687"/>
                <a:gd name="T51" fmla="*/ 172 h 601"/>
                <a:gd name="T52" fmla="*/ 644 w 687"/>
                <a:gd name="T53" fmla="*/ 601 h 601"/>
                <a:gd name="T54" fmla="*/ 43 w 687"/>
                <a:gd name="T55" fmla="*/ 601 h 601"/>
                <a:gd name="T56" fmla="*/ 0 w 687"/>
                <a:gd name="T57" fmla="*/ 558 h 601"/>
                <a:gd name="T58" fmla="*/ 0 w 687"/>
                <a:gd name="T59" fmla="*/ 129 h 601"/>
                <a:gd name="T60" fmla="*/ 43 w 687"/>
                <a:gd name="T61" fmla="*/ 86 h 601"/>
                <a:gd name="T62" fmla="*/ 171 w 687"/>
                <a:gd name="T63" fmla="*/ 86 h 601"/>
                <a:gd name="T64" fmla="*/ 171 w 687"/>
                <a:gd name="T65" fmla="*/ 43 h 601"/>
                <a:gd name="T66" fmla="*/ 214 w 687"/>
                <a:gd name="T67" fmla="*/ 0 h 601"/>
                <a:gd name="T68" fmla="*/ 472 w 687"/>
                <a:gd name="T69" fmla="*/ 0 h 601"/>
                <a:gd name="T70" fmla="*/ 515 w 687"/>
                <a:gd name="T71" fmla="*/ 43 h 601"/>
                <a:gd name="T72" fmla="*/ 515 w 687"/>
                <a:gd name="T73" fmla="*/ 86 h 601"/>
                <a:gd name="T74" fmla="*/ 644 w 687"/>
                <a:gd name="T75" fmla="*/ 86 h 601"/>
                <a:gd name="T76" fmla="*/ 687 w 687"/>
                <a:gd name="T77" fmla="*/ 129 h 601"/>
                <a:gd name="T78" fmla="*/ 687 w 687"/>
                <a:gd name="T79" fmla="*/ 558 h 601"/>
                <a:gd name="T80" fmla="*/ 644 w 687"/>
                <a:gd name="T81" fmla="*/ 601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7" h="601">
                  <a:moveTo>
                    <a:pt x="343" y="429"/>
                  </a:moveTo>
                  <a:cubicBezTo>
                    <a:pt x="391" y="429"/>
                    <a:pt x="429" y="391"/>
                    <a:pt x="429" y="343"/>
                  </a:cubicBezTo>
                  <a:cubicBezTo>
                    <a:pt x="429" y="296"/>
                    <a:pt x="391" y="257"/>
                    <a:pt x="343" y="257"/>
                  </a:cubicBezTo>
                  <a:cubicBezTo>
                    <a:pt x="296" y="257"/>
                    <a:pt x="257" y="296"/>
                    <a:pt x="257" y="343"/>
                  </a:cubicBezTo>
                  <a:cubicBezTo>
                    <a:pt x="257" y="391"/>
                    <a:pt x="296" y="429"/>
                    <a:pt x="343" y="429"/>
                  </a:cubicBezTo>
                  <a:close/>
                  <a:moveTo>
                    <a:pt x="343" y="214"/>
                  </a:moveTo>
                  <a:cubicBezTo>
                    <a:pt x="414" y="214"/>
                    <a:pt x="472" y="272"/>
                    <a:pt x="472" y="343"/>
                  </a:cubicBezTo>
                  <a:cubicBezTo>
                    <a:pt x="472" y="414"/>
                    <a:pt x="414" y="472"/>
                    <a:pt x="343" y="472"/>
                  </a:cubicBezTo>
                  <a:cubicBezTo>
                    <a:pt x="272" y="472"/>
                    <a:pt x="214" y="414"/>
                    <a:pt x="214" y="343"/>
                  </a:cubicBezTo>
                  <a:cubicBezTo>
                    <a:pt x="214" y="272"/>
                    <a:pt x="272" y="214"/>
                    <a:pt x="343" y="214"/>
                  </a:cubicBezTo>
                  <a:close/>
                  <a:moveTo>
                    <a:pt x="150" y="214"/>
                  </a:moveTo>
                  <a:cubicBezTo>
                    <a:pt x="162" y="214"/>
                    <a:pt x="171" y="224"/>
                    <a:pt x="171" y="236"/>
                  </a:cubicBezTo>
                  <a:cubicBezTo>
                    <a:pt x="171" y="248"/>
                    <a:pt x="162" y="257"/>
                    <a:pt x="150" y="257"/>
                  </a:cubicBezTo>
                  <a:cubicBezTo>
                    <a:pt x="138" y="257"/>
                    <a:pt x="128" y="248"/>
                    <a:pt x="128" y="236"/>
                  </a:cubicBezTo>
                  <a:cubicBezTo>
                    <a:pt x="128" y="224"/>
                    <a:pt x="138" y="214"/>
                    <a:pt x="150" y="214"/>
                  </a:cubicBezTo>
                  <a:close/>
                  <a:moveTo>
                    <a:pt x="601" y="172"/>
                  </a:moveTo>
                  <a:lnTo>
                    <a:pt x="472" y="172"/>
                  </a:lnTo>
                  <a:lnTo>
                    <a:pt x="429" y="172"/>
                  </a:lnTo>
                  <a:lnTo>
                    <a:pt x="429" y="86"/>
                  </a:lnTo>
                  <a:lnTo>
                    <a:pt x="257" y="86"/>
                  </a:lnTo>
                  <a:lnTo>
                    <a:pt x="257" y="172"/>
                  </a:lnTo>
                  <a:lnTo>
                    <a:pt x="214" y="172"/>
                  </a:lnTo>
                  <a:lnTo>
                    <a:pt x="86" y="172"/>
                  </a:lnTo>
                  <a:lnTo>
                    <a:pt x="86" y="515"/>
                  </a:lnTo>
                  <a:lnTo>
                    <a:pt x="601" y="515"/>
                  </a:lnTo>
                  <a:lnTo>
                    <a:pt x="601" y="172"/>
                  </a:lnTo>
                  <a:close/>
                  <a:moveTo>
                    <a:pt x="644" y="601"/>
                  </a:moveTo>
                  <a:lnTo>
                    <a:pt x="43" y="601"/>
                  </a:lnTo>
                  <a:cubicBezTo>
                    <a:pt x="19" y="601"/>
                    <a:pt x="0" y="582"/>
                    <a:pt x="0" y="558"/>
                  </a:cubicBezTo>
                  <a:lnTo>
                    <a:pt x="0" y="129"/>
                  </a:lnTo>
                  <a:cubicBezTo>
                    <a:pt x="0" y="105"/>
                    <a:pt x="19" y="86"/>
                    <a:pt x="43" y="86"/>
                  </a:cubicBezTo>
                  <a:lnTo>
                    <a:pt x="171" y="86"/>
                  </a:lnTo>
                  <a:lnTo>
                    <a:pt x="171" y="43"/>
                  </a:lnTo>
                  <a:cubicBezTo>
                    <a:pt x="171" y="19"/>
                    <a:pt x="191" y="0"/>
                    <a:pt x="214" y="0"/>
                  </a:cubicBezTo>
                  <a:lnTo>
                    <a:pt x="472" y="0"/>
                  </a:lnTo>
                  <a:cubicBezTo>
                    <a:pt x="496" y="0"/>
                    <a:pt x="515" y="19"/>
                    <a:pt x="515" y="43"/>
                  </a:cubicBezTo>
                  <a:lnTo>
                    <a:pt x="515" y="86"/>
                  </a:lnTo>
                  <a:lnTo>
                    <a:pt x="644" y="86"/>
                  </a:lnTo>
                  <a:cubicBezTo>
                    <a:pt x="668" y="86"/>
                    <a:pt x="687" y="105"/>
                    <a:pt x="687" y="129"/>
                  </a:cubicBezTo>
                  <a:lnTo>
                    <a:pt x="687" y="558"/>
                  </a:lnTo>
                  <a:cubicBezTo>
                    <a:pt x="687" y="582"/>
                    <a:pt x="668" y="601"/>
                    <a:pt x="644" y="601"/>
                  </a:cubicBezTo>
                  <a:close/>
                </a:path>
              </a:pathLst>
            </a:custGeom>
            <a:solidFill>
              <a:schemeClr val="bg1"/>
            </a:solidFill>
            <a:ln>
              <a:noFill/>
            </a:ln>
            <a:effectLst>
              <a:outerShdw blurRad="50800" dist="38100" dir="2700000" algn="tl" rotWithShape="0">
                <a:prstClr val="black">
                  <a:alpha val="40000"/>
                </a:prstClr>
              </a:outerShdw>
            </a:effectLst>
          </p:spPr>
          <p:txBody>
            <a:bodyPr vert="horz" wrap="square" lIns="91299" tIns="45649" rIns="91299" bIns="45649" numCol="1" anchor="t" anchorCtr="0" compatLnSpc="1"/>
            <a:lstStyle/>
            <a:p>
              <a:endParaRPr lang="en-US" sz="1600">
                <a:cs typeface="+mn-ea"/>
                <a:sym typeface="+mn-lt"/>
              </a:endParaRPr>
            </a:p>
          </p:txBody>
        </p:sp>
        <p:sp>
          <p:nvSpPr>
            <p:cNvPr id="12" name="Freeform 39"/>
            <p:cNvSpPr>
              <a:spLocks noEditPoints="1"/>
            </p:cNvSpPr>
            <p:nvPr/>
          </p:nvSpPr>
          <p:spPr bwMode="auto">
            <a:xfrm>
              <a:off x="11644094" y="4971836"/>
              <a:ext cx="416008" cy="420376"/>
            </a:xfrm>
            <a:custGeom>
              <a:avLst/>
              <a:gdLst>
                <a:gd name="T0" fmla="*/ 406 w 496"/>
                <a:gd name="T1" fmla="*/ 492 h 496"/>
                <a:gd name="T2" fmla="*/ 5 w 496"/>
                <a:gd name="T3" fmla="*/ 89 h 496"/>
                <a:gd name="T4" fmla="*/ 6 w 496"/>
                <a:gd name="T5" fmla="*/ 0 h 496"/>
                <a:gd name="T6" fmla="*/ 495 w 496"/>
                <a:gd name="T7" fmla="*/ 493 h 496"/>
                <a:gd name="T8" fmla="*/ 406 w 496"/>
                <a:gd name="T9" fmla="*/ 492 h 496"/>
                <a:gd name="T10" fmla="*/ 78 w 496"/>
                <a:gd name="T11" fmla="*/ 419 h 496"/>
                <a:gd name="T12" fmla="*/ 78 w 496"/>
                <a:gd name="T13" fmla="*/ 479 h 496"/>
                <a:gd name="T14" fmla="*/ 17 w 496"/>
                <a:gd name="T15" fmla="*/ 479 h 496"/>
                <a:gd name="T16" fmla="*/ 17 w 496"/>
                <a:gd name="T17" fmla="*/ 419 h 496"/>
                <a:gd name="T18" fmla="*/ 78 w 496"/>
                <a:gd name="T19" fmla="*/ 419 h 496"/>
                <a:gd name="T20" fmla="*/ 227 w 496"/>
                <a:gd name="T21" fmla="*/ 492 h 496"/>
                <a:gd name="T22" fmla="*/ 138 w 496"/>
                <a:gd name="T23" fmla="*/ 492 h 496"/>
                <a:gd name="T24" fmla="*/ 4 w 496"/>
                <a:gd name="T25" fmla="*/ 357 h 496"/>
                <a:gd name="T26" fmla="*/ 5 w 496"/>
                <a:gd name="T27" fmla="*/ 268 h 496"/>
                <a:gd name="T28" fmla="*/ 227 w 496"/>
                <a:gd name="T29" fmla="*/ 492 h 496"/>
                <a:gd name="T30" fmla="*/ 361 w 496"/>
                <a:gd name="T31" fmla="*/ 492 h 496"/>
                <a:gd name="T32" fmla="*/ 272 w 496"/>
                <a:gd name="T33" fmla="*/ 492 h 496"/>
                <a:gd name="T34" fmla="*/ 5 w 496"/>
                <a:gd name="T35" fmla="*/ 223 h 496"/>
                <a:gd name="T36" fmla="*/ 5 w 496"/>
                <a:gd name="T37" fmla="*/ 134 h 496"/>
                <a:gd name="T38" fmla="*/ 361 w 496"/>
                <a:gd name="T39" fmla="*/ 492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6" h="496">
                  <a:moveTo>
                    <a:pt x="406" y="492"/>
                  </a:moveTo>
                  <a:cubicBezTo>
                    <a:pt x="407" y="271"/>
                    <a:pt x="227" y="90"/>
                    <a:pt x="5" y="89"/>
                  </a:cubicBezTo>
                  <a:lnTo>
                    <a:pt x="6" y="0"/>
                  </a:lnTo>
                  <a:cubicBezTo>
                    <a:pt x="277" y="1"/>
                    <a:pt x="496" y="222"/>
                    <a:pt x="495" y="493"/>
                  </a:cubicBezTo>
                  <a:lnTo>
                    <a:pt x="406" y="492"/>
                  </a:lnTo>
                  <a:close/>
                  <a:moveTo>
                    <a:pt x="78" y="419"/>
                  </a:moveTo>
                  <a:cubicBezTo>
                    <a:pt x="94" y="436"/>
                    <a:pt x="94" y="463"/>
                    <a:pt x="78" y="479"/>
                  </a:cubicBezTo>
                  <a:cubicBezTo>
                    <a:pt x="61" y="496"/>
                    <a:pt x="34" y="496"/>
                    <a:pt x="17" y="479"/>
                  </a:cubicBezTo>
                  <a:cubicBezTo>
                    <a:pt x="0" y="462"/>
                    <a:pt x="0" y="435"/>
                    <a:pt x="17" y="419"/>
                  </a:cubicBezTo>
                  <a:cubicBezTo>
                    <a:pt x="34" y="402"/>
                    <a:pt x="61" y="402"/>
                    <a:pt x="78" y="419"/>
                  </a:cubicBezTo>
                  <a:close/>
                  <a:moveTo>
                    <a:pt x="227" y="492"/>
                  </a:moveTo>
                  <a:lnTo>
                    <a:pt x="138" y="492"/>
                  </a:lnTo>
                  <a:cubicBezTo>
                    <a:pt x="138" y="418"/>
                    <a:pt x="78" y="357"/>
                    <a:pt x="4" y="357"/>
                  </a:cubicBezTo>
                  <a:lnTo>
                    <a:pt x="5" y="268"/>
                  </a:lnTo>
                  <a:cubicBezTo>
                    <a:pt x="128" y="268"/>
                    <a:pt x="228" y="369"/>
                    <a:pt x="227" y="492"/>
                  </a:cubicBezTo>
                  <a:close/>
                  <a:moveTo>
                    <a:pt x="361" y="492"/>
                  </a:moveTo>
                  <a:lnTo>
                    <a:pt x="272" y="492"/>
                  </a:lnTo>
                  <a:cubicBezTo>
                    <a:pt x="272" y="344"/>
                    <a:pt x="153" y="224"/>
                    <a:pt x="5" y="223"/>
                  </a:cubicBezTo>
                  <a:lnTo>
                    <a:pt x="5" y="134"/>
                  </a:lnTo>
                  <a:cubicBezTo>
                    <a:pt x="202" y="135"/>
                    <a:pt x="362" y="295"/>
                    <a:pt x="361" y="492"/>
                  </a:cubicBezTo>
                  <a:close/>
                </a:path>
              </a:pathLst>
            </a:custGeom>
            <a:solidFill>
              <a:schemeClr val="bg1"/>
            </a:solidFill>
            <a:ln>
              <a:noFill/>
            </a:ln>
            <a:effectLst>
              <a:outerShdw blurRad="50800" dist="38100" dir="2700000" algn="tl" rotWithShape="0">
                <a:prstClr val="black">
                  <a:alpha val="40000"/>
                </a:prstClr>
              </a:outerShdw>
            </a:effectLst>
          </p:spPr>
          <p:txBody>
            <a:bodyPr vert="horz" wrap="square" lIns="91299" tIns="45649" rIns="91299" bIns="45649" numCol="1" anchor="t" anchorCtr="0" compatLnSpc="1"/>
            <a:lstStyle/>
            <a:p>
              <a:endParaRPr lang="en-US" sz="1600">
                <a:cs typeface="+mn-ea"/>
                <a:sym typeface="+mn-lt"/>
              </a:endParaRPr>
            </a:p>
          </p:txBody>
        </p:sp>
        <p:sp>
          <p:nvSpPr>
            <p:cNvPr id="13" name="Freeform 40"/>
            <p:cNvSpPr>
              <a:spLocks noEditPoints="1"/>
            </p:cNvSpPr>
            <p:nvPr/>
          </p:nvSpPr>
          <p:spPr bwMode="auto">
            <a:xfrm>
              <a:off x="14180190" y="4952580"/>
              <a:ext cx="616096" cy="458888"/>
            </a:xfrm>
            <a:custGeom>
              <a:avLst/>
              <a:gdLst>
                <a:gd name="T0" fmla="*/ 467 w 763"/>
                <a:gd name="T1" fmla="*/ 502 h 568"/>
                <a:gd name="T2" fmla="*/ 312 w 763"/>
                <a:gd name="T3" fmla="*/ 502 h 568"/>
                <a:gd name="T4" fmla="*/ 312 w 763"/>
                <a:gd name="T5" fmla="*/ 484 h 568"/>
                <a:gd name="T6" fmla="*/ 467 w 763"/>
                <a:gd name="T7" fmla="*/ 484 h 568"/>
                <a:gd name="T8" fmla="*/ 467 w 763"/>
                <a:gd name="T9" fmla="*/ 502 h 568"/>
                <a:gd name="T10" fmla="*/ 0 w 763"/>
                <a:gd name="T11" fmla="*/ 473 h 568"/>
                <a:gd name="T12" fmla="*/ 0 w 763"/>
                <a:gd name="T13" fmla="*/ 533 h 568"/>
                <a:gd name="T14" fmla="*/ 763 w 763"/>
                <a:gd name="T15" fmla="*/ 533 h 568"/>
                <a:gd name="T16" fmla="*/ 763 w 763"/>
                <a:gd name="T17" fmla="*/ 473 h 568"/>
                <a:gd name="T18" fmla="*/ 0 w 763"/>
                <a:gd name="T19" fmla="*/ 473 h 568"/>
                <a:gd name="T20" fmla="*/ 660 w 763"/>
                <a:gd name="T21" fmla="*/ 405 h 568"/>
                <a:gd name="T22" fmla="*/ 84 w 763"/>
                <a:gd name="T23" fmla="*/ 405 h 568"/>
                <a:gd name="T24" fmla="*/ 84 w 763"/>
                <a:gd name="T25" fmla="*/ 43 h 568"/>
                <a:gd name="T26" fmla="*/ 660 w 763"/>
                <a:gd name="T27" fmla="*/ 43 h 568"/>
                <a:gd name="T28" fmla="*/ 660 w 763"/>
                <a:gd name="T29" fmla="*/ 405 h 568"/>
                <a:gd name="T30" fmla="*/ 703 w 763"/>
                <a:gd name="T31" fmla="*/ 0 h 568"/>
                <a:gd name="T32" fmla="*/ 41 w 763"/>
                <a:gd name="T33" fmla="*/ 0 h 568"/>
                <a:gd name="T34" fmla="*/ 41 w 763"/>
                <a:gd name="T35" fmla="*/ 448 h 568"/>
                <a:gd name="T36" fmla="*/ 703 w 763"/>
                <a:gd name="T37" fmla="*/ 448 h 568"/>
                <a:gd name="T38" fmla="*/ 703 w 763"/>
                <a:gd name="T39" fmla="*/ 0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63" h="568">
                  <a:moveTo>
                    <a:pt x="467" y="502"/>
                  </a:moveTo>
                  <a:lnTo>
                    <a:pt x="312" y="502"/>
                  </a:lnTo>
                  <a:lnTo>
                    <a:pt x="312" y="484"/>
                  </a:lnTo>
                  <a:lnTo>
                    <a:pt x="467" y="484"/>
                  </a:lnTo>
                  <a:lnTo>
                    <a:pt x="467" y="502"/>
                  </a:lnTo>
                  <a:close/>
                  <a:moveTo>
                    <a:pt x="0" y="473"/>
                  </a:moveTo>
                  <a:lnTo>
                    <a:pt x="0" y="533"/>
                  </a:lnTo>
                  <a:cubicBezTo>
                    <a:pt x="107" y="568"/>
                    <a:pt x="737" y="549"/>
                    <a:pt x="763" y="533"/>
                  </a:cubicBezTo>
                  <a:lnTo>
                    <a:pt x="763" y="473"/>
                  </a:lnTo>
                  <a:lnTo>
                    <a:pt x="0" y="473"/>
                  </a:lnTo>
                  <a:close/>
                  <a:moveTo>
                    <a:pt x="660" y="405"/>
                  </a:moveTo>
                  <a:lnTo>
                    <a:pt x="84" y="405"/>
                  </a:lnTo>
                  <a:lnTo>
                    <a:pt x="84" y="43"/>
                  </a:lnTo>
                  <a:lnTo>
                    <a:pt x="660" y="43"/>
                  </a:lnTo>
                  <a:lnTo>
                    <a:pt x="660" y="405"/>
                  </a:lnTo>
                  <a:close/>
                  <a:moveTo>
                    <a:pt x="703" y="0"/>
                  </a:moveTo>
                  <a:lnTo>
                    <a:pt x="41" y="0"/>
                  </a:lnTo>
                  <a:lnTo>
                    <a:pt x="41" y="448"/>
                  </a:lnTo>
                  <a:lnTo>
                    <a:pt x="703" y="448"/>
                  </a:lnTo>
                  <a:lnTo>
                    <a:pt x="703" y="0"/>
                  </a:lnTo>
                  <a:close/>
                </a:path>
              </a:pathLst>
            </a:custGeom>
            <a:solidFill>
              <a:schemeClr val="bg1"/>
            </a:solidFill>
            <a:ln>
              <a:noFill/>
            </a:ln>
            <a:effectLst>
              <a:outerShdw blurRad="50800" dist="38100" dir="2700000" algn="tl" rotWithShape="0">
                <a:prstClr val="black">
                  <a:alpha val="40000"/>
                </a:prstClr>
              </a:outerShdw>
            </a:effectLst>
          </p:spPr>
          <p:txBody>
            <a:bodyPr vert="horz" wrap="square" lIns="91299" tIns="45649" rIns="91299" bIns="45649" numCol="1" anchor="t" anchorCtr="0" compatLnSpc="1"/>
            <a:lstStyle/>
            <a:p>
              <a:endParaRPr lang="en-US" sz="1600">
                <a:cs typeface="+mn-ea"/>
                <a:sym typeface="+mn-lt"/>
              </a:endParaRPr>
            </a:p>
          </p:txBody>
        </p:sp>
      </p:grpSp>
      <p:grpSp>
        <p:nvGrpSpPr>
          <p:cNvPr id="14" name="Group 6"/>
          <p:cNvGrpSpPr/>
          <p:nvPr/>
        </p:nvGrpSpPr>
        <p:grpSpPr>
          <a:xfrm>
            <a:off x="887271" y="4393745"/>
            <a:ext cx="275130" cy="275130"/>
            <a:chOff x="14057726" y="2228584"/>
            <a:chExt cx="558159" cy="558159"/>
          </a:xfrm>
        </p:grpSpPr>
        <p:sp>
          <p:nvSpPr>
            <p:cNvPr id="15" name="Oval 7"/>
            <p:cNvSpPr/>
            <p:nvPr/>
          </p:nvSpPr>
          <p:spPr>
            <a:xfrm>
              <a:off x="14057726" y="2228584"/>
              <a:ext cx="558159" cy="55815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cs typeface="+mn-ea"/>
                <a:sym typeface="+mn-lt"/>
              </a:endParaRPr>
            </a:p>
          </p:txBody>
        </p:sp>
        <p:sp>
          <p:nvSpPr>
            <p:cNvPr id="16" name="Freeform 29"/>
            <p:cNvSpPr/>
            <p:nvPr/>
          </p:nvSpPr>
          <p:spPr bwMode="auto">
            <a:xfrm>
              <a:off x="14162309" y="2373013"/>
              <a:ext cx="348993" cy="269301"/>
            </a:xfrm>
            <a:custGeom>
              <a:avLst/>
              <a:gdLst>
                <a:gd name="T0" fmla="*/ 198196 w 59"/>
                <a:gd name="T1" fmla="*/ 41487 h 45"/>
                <a:gd name="T2" fmla="*/ 102515 w 59"/>
                <a:gd name="T3" fmla="*/ 134832 h 45"/>
                <a:gd name="T4" fmla="*/ 85429 w 59"/>
                <a:gd name="T5" fmla="*/ 152118 h 45"/>
                <a:gd name="T6" fmla="*/ 78595 w 59"/>
                <a:gd name="T7" fmla="*/ 155575 h 45"/>
                <a:gd name="T8" fmla="*/ 68343 w 59"/>
                <a:gd name="T9" fmla="*/ 152118 h 45"/>
                <a:gd name="T10" fmla="*/ 51258 w 59"/>
                <a:gd name="T11" fmla="*/ 134832 h 45"/>
                <a:gd name="T12" fmla="*/ 3417 w 59"/>
                <a:gd name="T13" fmla="*/ 89888 h 45"/>
                <a:gd name="T14" fmla="*/ 0 w 59"/>
                <a:gd name="T15" fmla="*/ 79516 h 45"/>
                <a:gd name="T16" fmla="*/ 3417 w 59"/>
                <a:gd name="T17" fmla="*/ 69144 h 45"/>
                <a:gd name="T18" fmla="*/ 20503 w 59"/>
                <a:gd name="T19" fmla="*/ 51858 h 45"/>
                <a:gd name="T20" fmla="*/ 30755 w 59"/>
                <a:gd name="T21" fmla="*/ 48401 h 45"/>
                <a:gd name="T22" fmla="*/ 37589 w 59"/>
                <a:gd name="T23" fmla="*/ 51858 h 45"/>
                <a:gd name="T24" fmla="*/ 78595 w 59"/>
                <a:gd name="T25" fmla="*/ 89888 h 45"/>
                <a:gd name="T26" fmla="*/ 160607 w 59"/>
                <a:gd name="T27" fmla="*/ 3457 h 45"/>
                <a:gd name="T28" fmla="*/ 170858 w 59"/>
                <a:gd name="T29" fmla="*/ 0 h 45"/>
                <a:gd name="T30" fmla="*/ 181110 w 59"/>
                <a:gd name="T31" fmla="*/ 3457 h 45"/>
                <a:gd name="T32" fmla="*/ 198196 w 59"/>
                <a:gd name="T33" fmla="*/ 24201 h 45"/>
                <a:gd name="T34" fmla="*/ 201613 w 59"/>
                <a:gd name="T35" fmla="*/ 31115 h 45"/>
                <a:gd name="T36" fmla="*/ 198196 w 59"/>
                <a:gd name="T37" fmla="*/ 4148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chemeClr val="bg1"/>
            </a:solidFill>
            <a:ln>
              <a:noFill/>
            </a:ln>
          </p:spPr>
          <p:txBody>
            <a:bodyPr/>
            <a:lstStyle/>
            <a:p>
              <a:endParaRPr lang="en-US" sz="600" dirty="0">
                <a:cs typeface="+mn-ea"/>
                <a:sym typeface="+mn-lt"/>
              </a:endParaRPr>
            </a:p>
          </p:txBody>
        </p:sp>
      </p:grpSp>
      <p:grpSp>
        <p:nvGrpSpPr>
          <p:cNvPr id="17" name="Group 11"/>
          <p:cNvGrpSpPr/>
          <p:nvPr/>
        </p:nvGrpSpPr>
        <p:grpSpPr>
          <a:xfrm>
            <a:off x="2990199" y="4393745"/>
            <a:ext cx="275130" cy="275130"/>
            <a:chOff x="14057726" y="2228584"/>
            <a:chExt cx="558159" cy="558159"/>
          </a:xfrm>
        </p:grpSpPr>
        <p:sp>
          <p:nvSpPr>
            <p:cNvPr id="18" name="Oval 12"/>
            <p:cNvSpPr/>
            <p:nvPr/>
          </p:nvSpPr>
          <p:spPr>
            <a:xfrm>
              <a:off x="14057726" y="2228584"/>
              <a:ext cx="558159" cy="55815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cs typeface="+mn-ea"/>
                <a:sym typeface="+mn-lt"/>
              </a:endParaRPr>
            </a:p>
          </p:txBody>
        </p:sp>
        <p:sp>
          <p:nvSpPr>
            <p:cNvPr id="19" name="Freeform 29"/>
            <p:cNvSpPr/>
            <p:nvPr/>
          </p:nvSpPr>
          <p:spPr bwMode="auto">
            <a:xfrm>
              <a:off x="14162309" y="2373013"/>
              <a:ext cx="348993" cy="269301"/>
            </a:xfrm>
            <a:custGeom>
              <a:avLst/>
              <a:gdLst>
                <a:gd name="T0" fmla="*/ 198196 w 59"/>
                <a:gd name="T1" fmla="*/ 41487 h 45"/>
                <a:gd name="T2" fmla="*/ 102515 w 59"/>
                <a:gd name="T3" fmla="*/ 134832 h 45"/>
                <a:gd name="T4" fmla="*/ 85429 w 59"/>
                <a:gd name="T5" fmla="*/ 152118 h 45"/>
                <a:gd name="T6" fmla="*/ 78595 w 59"/>
                <a:gd name="T7" fmla="*/ 155575 h 45"/>
                <a:gd name="T8" fmla="*/ 68343 w 59"/>
                <a:gd name="T9" fmla="*/ 152118 h 45"/>
                <a:gd name="T10" fmla="*/ 51258 w 59"/>
                <a:gd name="T11" fmla="*/ 134832 h 45"/>
                <a:gd name="T12" fmla="*/ 3417 w 59"/>
                <a:gd name="T13" fmla="*/ 89888 h 45"/>
                <a:gd name="T14" fmla="*/ 0 w 59"/>
                <a:gd name="T15" fmla="*/ 79516 h 45"/>
                <a:gd name="T16" fmla="*/ 3417 w 59"/>
                <a:gd name="T17" fmla="*/ 69144 h 45"/>
                <a:gd name="T18" fmla="*/ 20503 w 59"/>
                <a:gd name="T19" fmla="*/ 51858 h 45"/>
                <a:gd name="T20" fmla="*/ 30755 w 59"/>
                <a:gd name="T21" fmla="*/ 48401 h 45"/>
                <a:gd name="T22" fmla="*/ 37589 w 59"/>
                <a:gd name="T23" fmla="*/ 51858 h 45"/>
                <a:gd name="T24" fmla="*/ 78595 w 59"/>
                <a:gd name="T25" fmla="*/ 89888 h 45"/>
                <a:gd name="T26" fmla="*/ 160607 w 59"/>
                <a:gd name="T27" fmla="*/ 3457 h 45"/>
                <a:gd name="T28" fmla="*/ 170858 w 59"/>
                <a:gd name="T29" fmla="*/ 0 h 45"/>
                <a:gd name="T30" fmla="*/ 181110 w 59"/>
                <a:gd name="T31" fmla="*/ 3457 h 45"/>
                <a:gd name="T32" fmla="*/ 198196 w 59"/>
                <a:gd name="T33" fmla="*/ 24201 h 45"/>
                <a:gd name="T34" fmla="*/ 201613 w 59"/>
                <a:gd name="T35" fmla="*/ 31115 h 45"/>
                <a:gd name="T36" fmla="*/ 198196 w 59"/>
                <a:gd name="T37" fmla="*/ 4148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chemeClr val="bg1"/>
            </a:solidFill>
            <a:ln>
              <a:noFill/>
            </a:ln>
          </p:spPr>
          <p:txBody>
            <a:bodyPr/>
            <a:lstStyle/>
            <a:p>
              <a:endParaRPr lang="en-US" sz="600" dirty="0">
                <a:cs typeface="+mn-ea"/>
                <a:sym typeface="+mn-lt"/>
              </a:endParaRPr>
            </a:p>
          </p:txBody>
        </p:sp>
      </p:grpSp>
      <p:grpSp>
        <p:nvGrpSpPr>
          <p:cNvPr id="20" name="Group 16"/>
          <p:cNvGrpSpPr/>
          <p:nvPr/>
        </p:nvGrpSpPr>
        <p:grpSpPr>
          <a:xfrm>
            <a:off x="5081862" y="4393745"/>
            <a:ext cx="275130" cy="275130"/>
            <a:chOff x="14057726" y="2228584"/>
            <a:chExt cx="558159" cy="558159"/>
          </a:xfrm>
        </p:grpSpPr>
        <p:sp>
          <p:nvSpPr>
            <p:cNvPr id="21" name="Oval 17"/>
            <p:cNvSpPr/>
            <p:nvPr/>
          </p:nvSpPr>
          <p:spPr>
            <a:xfrm>
              <a:off x="14057726" y="2228584"/>
              <a:ext cx="558159" cy="55815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cs typeface="+mn-ea"/>
                <a:sym typeface="+mn-lt"/>
              </a:endParaRPr>
            </a:p>
          </p:txBody>
        </p:sp>
        <p:sp>
          <p:nvSpPr>
            <p:cNvPr id="22" name="Freeform 29"/>
            <p:cNvSpPr/>
            <p:nvPr/>
          </p:nvSpPr>
          <p:spPr bwMode="auto">
            <a:xfrm>
              <a:off x="14162309" y="2373013"/>
              <a:ext cx="348993" cy="269301"/>
            </a:xfrm>
            <a:custGeom>
              <a:avLst/>
              <a:gdLst>
                <a:gd name="T0" fmla="*/ 198196 w 59"/>
                <a:gd name="T1" fmla="*/ 41487 h 45"/>
                <a:gd name="T2" fmla="*/ 102515 w 59"/>
                <a:gd name="T3" fmla="*/ 134832 h 45"/>
                <a:gd name="T4" fmla="*/ 85429 w 59"/>
                <a:gd name="T5" fmla="*/ 152118 h 45"/>
                <a:gd name="T6" fmla="*/ 78595 w 59"/>
                <a:gd name="T7" fmla="*/ 155575 h 45"/>
                <a:gd name="T8" fmla="*/ 68343 w 59"/>
                <a:gd name="T9" fmla="*/ 152118 h 45"/>
                <a:gd name="T10" fmla="*/ 51258 w 59"/>
                <a:gd name="T11" fmla="*/ 134832 h 45"/>
                <a:gd name="T12" fmla="*/ 3417 w 59"/>
                <a:gd name="T13" fmla="*/ 89888 h 45"/>
                <a:gd name="T14" fmla="*/ 0 w 59"/>
                <a:gd name="T15" fmla="*/ 79516 h 45"/>
                <a:gd name="T16" fmla="*/ 3417 w 59"/>
                <a:gd name="T17" fmla="*/ 69144 h 45"/>
                <a:gd name="T18" fmla="*/ 20503 w 59"/>
                <a:gd name="T19" fmla="*/ 51858 h 45"/>
                <a:gd name="T20" fmla="*/ 30755 w 59"/>
                <a:gd name="T21" fmla="*/ 48401 h 45"/>
                <a:gd name="T22" fmla="*/ 37589 w 59"/>
                <a:gd name="T23" fmla="*/ 51858 h 45"/>
                <a:gd name="T24" fmla="*/ 78595 w 59"/>
                <a:gd name="T25" fmla="*/ 89888 h 45"/>
                <a:gd name="T26" fmla="*/ 160607 w 59"/>
                <a:gd name="T27" fmla="*/ 3457 h 45"/>
                <a:gd name="T28" fmla="*/ 170858 w 59"/>
                <a:gd name="T29" fmla="*/ 0 h 45"/>
                <a:gd name="T30" fmla="*/ 181110 w 59"/>
                <a:gd name="T31" fmla="*/ 3457 h 45"/>
                <a:gd name="T32" fmla="*/ 198196 w 59"/>
                <a:gd name="T33" fmla="*/ 24201 h 45"/>
                <a:gd name="T34" fmla="*/ 201613 w 59"/>
                <a:gd name="T35" fmla="*/ 31115 h 45"/>
                <a:gd name="T36" fmla="*/ 198196 w 59"/>
                <a:gd name="T37" fmla="*/ 4148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chemeClr val="bg1"/>
            </a:solidFill>
            <a:ln>
              <a:noFill/>
            </a:ln>
          </p:spPr>
          <p:txBody>
            <a:bodyPr/>
            <a:lstStyle/>
            <a:p>
              <a:endParaRPr lang="en-US" sz="600" dirty="0">
                <a:cs typeface="+mn-ea"/>
                <a:sym typeface="+mn-lt"/>
              </a:endParaRPr>
            </a:p>
          </p:txBody>
        </p:sp>
      </p:grpSp>
      <p:grpSp>
        <p:nvGrpSpPr>
          <p:cNvPr id="23" name="Group 21"/>
          <p:cNvGrpSpPr/>
          <p:nvPr/>
        </p:nvGrpSpPr>
        <p:grpSpPr>
          <a:xfrm>
            <a:off x="7150389" y="4393745"/>
            <a:ext cx="275130" cy="275130"/>
            <a:chOff x="14057726" y="2228584"/>
            <a:chExt cx="558159" cy="558159"/>
          </a:xfrm>
        </p:grpSpPr>
        <p:sp>
          <p:nvSpPr>
            <p:cNvPr id="24" name="Oval 22"/>
            <p:cNvSpPr/>
            <p:nvPr/>
          </p:nvSpPr>
          <p:spPr>
            <a:xfrm>
              <a:off x="14057726" y="2228584"/>
              <a:ext cx="558159" cy="55815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cs typeface="+mn-ea"/>
                <a:sym typeface="+mn-lt"/>
              </a:endParaRPr>
            </a:p>
          </p:txBody>
        </p:sp>
        <p:sp>
          <p:nvSpPr>
            <p:cNvPr id="25" name="Freeform 29"/>
            <p:cNvSpPr/>
            <p:nvPr/>
          </p:nvSpPr>
          <p:spPr bwMode="auto">
            <a:xfrm>
              <a:off x="14162309" y="2373013"/>
              <a:ext cx="348993" cy="269301"/>
            </a:xfrm>
            <a:custGeom>
              <a:avLst/>
              <a:gdLst>
                <a:gd name="T0" fmla="*/ 198196 w 59"/>
                <a:gd name="T1" fmla="*/ 41487 h 45"/>
                <a:gd name="T2" fmla="*/ 102515 w 59"/>
                <a:gd name="T3" fmla="*/ 134832 h 45"/>
                <a:gd name="T4" fmla="*/ 85429 w 59"/>
                <a:gd name="T5" fmla="*/ 152118 h 45"/>
                <a:gd name="T6" fmla="*/ 78595 w 59"/>
                <a:gd name="T7" fmla="*/ 155575 h 45"/>
                <a:gd name="T8" fmla="*/ 68343 w 59"/>
                <a:gd name="T9" fmla="*/ 152118 h 45"/>
                <a:gd name="T10" fmla="*/ 51258 w 59"/>
                <a:gd name="T11" fmla="*/ 134832 h 45"/>
                <a:gd name="T12" fmla="*/ 3417 w 59"/>
                <a:gd name="T13" fmla="*/ 89888 h 45"/>
                <a:gd name="T14" fmla="*/ 0 w 59"/>
                <a:gd name="T15" fmla="*/ 79516 h 45"/>
                <a:gd name="T16" fmla="*/ 3417 w 59"/>
                <a:gd name="T17" fmla="*/ 69144 h 45"/>
                <a:gd name="T18" fmla="*/ 20503 w 59"/>
                <a:gd name="T19" fmla="*/ 51858 h 45"/>
                <a:gd name="T20" fmla="*/ 30755 w 59"/>
                <a:gd name="T21" fmla="*/ 48401 h 45"/>
                <a:gd name="T22" fmla="*/ 37589 w 59"/>
                <a:gd name="T23" fmla="*/ 51858 h 45"/>
                <a:gd name="T24" fmla="*/ 78595 w 59"/>
                <a:gd name="T25" fmla="*/ 89888 h 45"/>
                <a:gd name="T26" fmla="*/ 160607 w 59"/>
                <a:gd name="T27" fmla="*/ 3457 h 45"/>
                <a:gd name="T28" fmla="*/ 170858 w 59"/>
                <a:gd name="T29" fmla="*/ 0 h 45"/>
                <a:gd name="T30" fmla="*/ 181110 w 59"/>
                <a:gd name="T31" fmla="*/ 3457 h 45"/>
                <a:gd name="T32" fmla="*/ 198196 w 59"/>
                <a:gd name="T33" fmla="*/ 24201 h 45"/>
                <a:gd name="T34" fmla="*/ 201613 w 59"/>
                <a:gd name="T35" fmla="*/ 31115 h 45"/>
                <a:gd name="T36" fmla="*/ 198196 w 59"/>
                <a:gd name="T37" fmla="*/ 4148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chemeClr val="bg1"/>
            </a:solidFill>
            <a:ln>
              <a:noFill/>
            </a:ln>
          </p:spPr>
          <p:txBody>
            <a:bodyPr/>
            <a:lstStyle/>
            <a:p>
              <a:endParaRPr lang="en-US" sz="600" dirty="0">
                <a:cs typeface="+mn-ea"/>
                <a:sym typeface="+mn-lt"/>
              </a:endParaRPr>
            </a:p>
          </p:txBody>
        </p:sp>
      </p:grpSp>
      <p:grpSp>
        <p:nvGrpSpPr>
          <p:cNvPr id="26" name="Group 26"/>
          <p:cNvGrpSpPr/>
          <p:nvPr/>
        </p:nvGrpSpPr>
        <p:grpSpPr>
          <a:xfrm>
            <a:off x="9224671" y="4393745"/>
            <a:ext cx="275130" cy="275130"/>
            <a:chOff x="14057726" y="2228584"/>
            <a:chExt cx="558159" cy="558159"/>
          </a:xfrm>
        </p:grpSpPr>
        <p:sp>
          <p:nvSpPr>
            <p:cNvPr id="27" name="Oval 27"/>
            <p:cNvSpPr/>
            <p:nvPr/>
          </p:nvSpPr>
          <p:spPr>
            <a:xfrm>
              <a:off x="14057726" y="2228584"/>
              <a:ext cx="558159" cy="55815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cs typeface="+mn-ea"/>
                <a:sym typeface="+mn-lt"/>
              </a:endParaRPr>
            </a:p>
          </p:txBody>
        </p:sp>
        <p:sp>
          <p:nvSpPr>
            <p:cNvPr id="28" name="Freeform 29"/>
            <p:cNvSpPr/>
            <p:nvPr/>
          </p:nvSpPr>
          <p:spPr bwMode="auto">
            <a:xfrm>
              <a:off x="14162309" y="2373013"/>
              <a:ext cx="348993" cy="269301"/>
            </a:xfrm>
            <a:custGeom>
              <a:avLst/>
              <a:gdLst>
                <a:gd name="T0" fmla="*/ 198196 w 59"/>
                <a:gd name="T1" fmla="*/ 41487 h 45"/>
                <a:gd name="T2" fmla="*/ 102515 w 59"/>
                <a:gd name="T3" fmla="*/ 134832 h 45"/>
                <a:gd name="T4" fmla="*/ 85429 w 59"/>
                <a:gd name="T5" fmla="*/ 152118 h 45"/>
                <a:gd name="T6" fmla="*/ 78595 w 59"/>
                <a:gd name="T7" fmla="*/ 155575 h 45"/>
                <a:gd name="T8" fmla="*/ 68343 w 59"/>
                <a:gd name="T9" fmla="*/ 152118 h 45"/>
                <a:gd name="T10" fmla="*/ 51258 w 59"/>
                <a:gd name="T11" fmla="*/ 134832 h 45"/>
                <a:gd name="T12" fmla="*/ 3417 w 59"/>
                <a:gd name="T13" fmla="*/ 89888 h 45"/>
                <a:gd name="T14" fmla="*/ 0 w 59"/>
                <a:gd name="T15" fmla="*/ 79516 h 45"/>
                <a:gd name="T16" fmla="*/ 3417 w 59"/>
                <a:gd name="T17" fmla="*/ 69144 h 45"/>
                <a:gd name="T18" fmla="*/ 20503 w 59"/>
                <a:gd name="T19" fmla="*/ 51858 h 45"/>
                <a:gd name="T20" fmla="*/ 30755 w 59"/>
                <a:gd name="T21" fmla="*/ 48401 h 45"/>
                <a:gd name="T22" fmla="*/ 37589 w 59"/>
                <a:gd name="T23" fmla="*/ 51858 h 45"/>
                <a:gd name="T24" fmla="*/ 78595 w 59"/>
                <a:gd name="T25" fmla="*/ 89888 h 45"/>
                <a:gd name="T26" fmla="*/ 160607 w 59"/>
                <a:gd name="T27" fmla="*/ 3457 h 45"/>
                <a:gd name="T28" fmla="*/ 170858 w 59"/>
                <a:gd name="T29" fmla="*/ 0 h 45"/>
                <a:gd name="T30" fmla="*/ 181110 w 59"/>
                <a:gd name="T31" fmla="*/ 3457 h 45"/>
                <a:gd name="T32" fmla="*/ 198196 w 59"/>
                <a:gd name="T33" fmla="*/ 24201 h 45"/>
                <a:gd name="T34" fmla="*/ 201613 w 59"/>
                <a:gd name="T35" fmla="*/ 31115 h 45"/>
                <a:gd name="T36" fmla="*/ 198196 w 59"/>
                <a:gd name="T37" fmla="*/ 4148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chemeClr val="bg1"/>
            </a:solidFill>
            <a:ln>
              <a:noFill/>
            </a:ln>
          </p:spPr>
          <p:txBody>
            <a:bodyPr/>
            <a:lstStyle/>
            <a:p>
              <a:endParaRPr lang="en-US" sz="600" dirty="0">
                <a:cs typeface="+mn-ea"/>
                <a:sym typeface="+mn-lt"/>
              </a:endParaRPr>
            </a:p>
          </p:txBody>
        </p:sp>
      </p:grpSp>
      <p:sp>
        <p:nvSpPr>
          <p:cNvPr id="29" name="Rectangle 29"/>
          <p:cNvSpPr/>
          <p:nvPr/>
        </p:nvSpPr>
        <p:spPr>
          <a:xfrm>
            <a:off x="1224566" y="4597683"/>
            <a:ext cx="1679680" cy="861774"/>
          </a:xfrm>
          <a:prstGeom prst="rect">
            <a:avLst/>
          </a:prstGeom>
        </p:spPr>
        <p:txBody>
          <a:bodyPr wrap="square">
            <a:spAutoFit/>
          </a:bodyPr>
          <a:lstStyle/>
          <a:p>
            <a:pPr lvl="0" algn="l">
              <a:lnSpc>
                <a:spcPts val="2000"/>
              </a:lnSpc>
              <a:defRPr/>
            </a:pPr>
            <a:r>
              <a:rPr lang="zh-CN" altLang="en-US" sz="1100" dirty="0">
                <a:solidFill>
                  <a:schemeClr val="bg1">
                    <a:lumMod val="50000"/>
                  </a:schemeClr>
                </a:solidFill>
                <a:cs typeface="+mn-ea"/>
                <a:sym typeface="+mn-lt"/>
              </a:rPr>
              <a:t>请在此处添加具体内容，文字尽量言简意赅，简单说明即可</a:t>
            </a:r>
          </a:p>
        </p:txBody>
      </p:sp>
      <p:sp>
        <p:nvSpPr>
          <p:cNvPr id="30" name="Rectangle 30"/>
          <p:cNvSpPr/>
          <p:nvPr/>
        </p:nvSpPr>
        <p:spPr>
          <a:xfrm>
            <a:off x="1224566" y="4276440"/>
            <a:ext cx="1092141" cy="33718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b="1" noProof="0" dirty="0">
                <a:ln>
                  <a:noFill/>
                </a:ln>
                <a:solidFill>
                  <a:schemeClr val="tx1">
                    <a:lumMod val="75000"/>
                    <a:lumOff val="25000"/>
                  </a:schemeClr>
                </a:solidFill>
                <a:effectLst/>
                <a:uLnTx/>
                <a:uFillTx/>
                <a:cs typeface="+mn-ea"/>
                <a:sym typeface="+mn-lt"/>
              </a:rPr>
              <a:t>添加标题</a:t>
            </a:r>
            <a:endParaRPr kumimoji="0" lang="zh-CN" altLang="en-US" sz="16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31" name="Rectangle 29"/>
          <p:cNvSpPr/>
          <p:nvPr/>
        </p:nvSpPr>
        <p:spPr>
          <a:xfrm>
            <a:off x="3347637" y="4597683"/>
            <a:ext cx="1679680" cy="861774"/>
          </a:xfrm>
          <a:prstGeom prst="rect">
            <a:avLst/>
          </a:prstGeom>
        </p:spPr>
        <p:txBody>
          <a:bodyPr wrap="square">
            <a:spAutoFit/>
          </a:bodyPr>
          <a:lstStyle/>
          <a:p>
            <a:pPr lvl="0" algn="l">
              <a:lnSpc>
                <a:spcPts val="2000"/>
              </a:lnSpc>
              <a:defRPr/>
            </a:pPr>
            <a:r>
              <a:rPr lang="zh-CN" altLang="en-US" sz="1100" dirty="0">
                <a:solidFill>
                  <a:schemeClr val="bg1">
                    <a:lumMod val="50000"/>
                  </a:schemeClr>
                </a:solidFill>
                <a:cs typeface="+mn-ea"/>
                <a:sym typeface="+mn-lt"/>
              </a:rPr>
              <a:t>请在此处添加具体内容，文字尽量言简意赅，简单说明即可</a:t>
            </a:r>
          </a:p>
        </p:txBody>
      </p:sp>
      <p:sp>
        <p:nvSpPr>
          <p:cNvPr id="32" name="Rectangle 30"/>
          <p:cNvSpPr/>
          <p:nvPr/>
        </p:nvSpPr>
        <p:spPr>
          <a:xfrm>
            <a:off x="3347637" y="4276440"/>
            <a:ext cx="1092141" cy="33718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b="1" noProof="0" dirty="0">
                <a:ln>
                  <a:noFill/>
                </a:ln>
                <a:solidFill>
                  <a:schemeClr val="tx1">
                    <a:lumMod val="75000"/>
                    <a:lumOff val="25000"/>
                  </a:schemeClr>
                </a:solidFill>
                <a:effectLst/>
                <a:uLnTx/>
                <a:uFillTx/>
                <a:cs typeface="+mn-ea"/>
                <a:sym typeface="+mn-lt"/>
              </a:rPr>
              <a:t>添加标题</a:t>
            </a:r>
            <a:endParaRPr kumimoji="0" lang="zh-CN" altLang="en-US" sz="16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33" name="Rectangle 29"/>
          <p:cNvSpPr/>
          <p:nvPr/>
        </p:nvSpPr>
        <p:spPr>
          <a:xfrm>
            <a:off x="5351237" y="4597683"/>
            <a:ext cx="1679680" cy="861774"/>
          </a:xfrm>
          <a:prstGeom prst="rect">
            <a:avLst/>
          </a:prstGeom>
        </p:spPr>
        <p:txBody>
          <a:bodyPr wrap="square">
            <a:spAutoFit/>
          </a:bodyPr>
          <a:lstStyle/>
          <a:p>
            <a:pPr lvl="0" algn="l">
              <a:lnSpc>
                <a:spcPts val="2000"/>
              </a:lnSpc>
              <a:defRPr/>
            </a:pPr>
            <a:r>
              <a:rPr lang="zh-CN" altLang="en-US" sz="1100" dirty="0">
                <a:solidFill>
                  <a:schemeClr val="bg1">
                    <a:lumMod val="50000"/>
                  </a:schemeClr>
                </a:solidFill>
                <a:cs typeface="+mn-ea"/>
                <a:sym typeface="+mn-lt"/>
              </a:rPr>
              <a:t>请在此处添加具体内容，文字尽量言简意赅，简单说明即可</a:t>
            </a:r>
          </a:p>
        </p:txBody>
      </p:sp>
      <p:sp>
        <p:nvSpPr>
          <p:cNvPr id="34" name="Rectangle 30"/>
          <p:cNvSpPr/>
          <p:nvPr/>
        </p:nvSpPr>
        <p:spPr>
          <a:xfrm>
            <a:off x="5351237" y="4276440"/>
            <a:ext cx="1092141" cy="33718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b="1" noProof="0" dirty="0">
                <a:ln>
                  <a:noFill/>
                </a:ln>
                <a:solidFill>
                  <a:schemeClr val="tx1">
                    <a:lumMod val="75000"/>
                    <a:lumOff val="25000"/>
                  </a:schemeClr>
                </a:solidFill>
                <a:effectLst/>
                <a:uLnTx/>
                <a:uFillTx/>
                <a:cs typeface="+mn-ea"/>
                <a:sym typeface="+mn-lt"/>
              </a:rPr>
              <a:t>添加标题</a:t>
            </a:r>
            <a:endParaRPr kumimoji="0" lang="zh-CN" altLang="en-US" sz="16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35" name="Rectangle 29"/>
          <p:cNvSpPr/>
          <p:nvPr/>
        </p:nvSpPr>
        <p:spPr>
          <a:xfrm>
            <a:off x="7477070" y="4597683"/>
            <a:ext cx="1679680" cy="861774"/>
          </a:xfrm>
          <a:prstGeom prst="rect">
            <a:avLst/>
          </a:prstGeom>
        </p:spPr>
        <p:txBody>
          <a:bodyPr wrap="square">
            <a:spAutoFit/>
          </a:bodyPr>
          <a:lstStyle/>
          <a:p>
            <a:pPr lvl="0" algn="l">
              <a:lnSpc>
                <a:spcPts val="2000"/>
              </a:lnSpc>
              <a:defRPr/>
            </a:pPr>
            <a:r>
              <a:rPr lang="zh-CN" altLang="en-US" sz="1100" dirty="0">
                <a:solidFill>
                  <a:schemeClr val="bg1">
                    <a:lumMod val="50000"/>
                  </a:schemeClr>
                </a:solidFill>
                <a:cs typeface="+mn-ea"/>
                <a:sym typeface="+mn-lt"/>
              </a:rPr>
              <a:t>请在此处添加具体内容，文字尽量言简意赅，简单说明即可</a:t>
            </a:r>
          </a:p>
        </p:txBody>
      </p:sp>
      <p:sp>
        <p:nvSpPr>
          <p:cNvPr id="36" name="Rectangle 30"/>
          <p:cNvSpPr/>
          <p:nvPr/>
        </p:nvSpPr>
        <p:spPr>
          <a:xfrm>
            <a:off x="7477070" y="4276440"/>
            <a:ext cx="1092141" cy="33718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b="1" noProof="0" dirty="0">
                <a:ln>
                  <a:noFill/>
                </a:ln>
                <a:solidFill>
                  <a:schemeClr val="tx1">
                    <a:lumMod val="75000"/>
                    <a:lumOff val="25000"/>
                  </a:schemeClr>
                </a:solidFill>
                <a:effectLst/>
                <a:uLnTx/>
                <a:uFillTx/>
                <a:cs typeface="+mn-ea"/>
                <a:sym typeface="+mn-lt"/>
              </a:rPr>
              <a:t>添加标题</a:t>
            </a:r>
            <a:endParaRPr kumimoji="0" lang="zh-CN" altLang="en-US" sz="16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37" name="Rectangle 29"/>
          <p:cNvSpPr/>
          <p:nvPr/>
        </p:nvSpPr>
        <p:spPr>
          <a:xfrm>
            <a:off x="9602903" y="4597683"/>
            <a:ext cx="1679680" cy="861774"/>
          </a:xfrm>
          <a:prstGeom prst="rect">
            <a:avLst/>
          </a:prstGeom>
        </p:spPr>
        <p:txBody>
          <a:bodyPr wrap="square">
            <a:spAutoFit/>
          </a:bodyPr>
          <a:lstStyle/>
          <a:p>
            <a:pPr lvl="0" algn="l">
              <a:lnSpc>
                <a:spcPts val="2000"/>
              </a:lnSpc>
              <a:defRPr/>
            </a:pPr>
            <a:r>
              <a:rPr lang="zh-CN" altLang="en-US" sz="1100" dirty="0">
                <a:solidFill>
                  <a:schemeClr val="bg1">
                    <a:lumMod val="50000"/>
                  </a:schemeClr>
                </a:solidFill>
                <a:cs typeface="+mn-ea"/>
                <a:sym typeface="+mn-lt"/>
              </a:rPr>
              <a:t>请在此处添加具体内容，文字尽量言简意赅，简单说明即可</a:t>
            </a:r>
          </a:p>
        </p:txBody>
      </p:sp>
      <p:sp>
        <p:nvSpPr>
          <p:cNvPr id="38" name="Rectangle 30"/>
          <p:cNvSpPr/>
          <p:nvPr/>
        </p:nvSpPr>
        <p:spPr>
          <a:xfrm>
            <a:off x="9602903" y="4276440"/>
            <a:ext cx="1092141" cy="33718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b="1" noProof="0" dirty="0">
                <a:ln>
                  <a:noFill/>
                </a:ln>
                <a:solidFill>
                  <a:schemeClr val="tx1">
                    <a:lumMod val="75000"/>
                    <a:lumOff val="25000"/>
                  </a:schemeClr>
                </a:solidFill>
                <a:effectLst/>
                <a:uLnTx/>
                <a:uFillTx/>
                <a:cs typeface="+mn-ea"/>
                <a:sym typeface="+mn-lt"/>
              </a:rPr>
              <a:t>添加标题</a:t>
            </a:r>
            <a:endParaRPr kumimoji="0" lang="zh-CN" altLang="en-US" sz="16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1000"/>
                                        <p:tgtEl>
                                          <p:spTgt spid="31"/>
                                        </p:tgtEl>
                                      </p:cBhvr>
                                    </p:animEffect>
                                    <p:anim calcmode="lin" valueType="num">
                                      <p:cBhvr>
                                        <p:cTn id="19" dur="1000" fill="hold"/>
                                        <p:tgtEl>
                                          <p:spTgt spid="31"/>
                                        </p:tgtEl>
                                        <p:attrNameLst>
                                          <p:attrName>ppt_x</p:attrName>
                                        </p:attrNameLst>
                                      </p:cBhvr>
                                      <p:tavLst>
                                        <p:tav tm="0">
                                          <p:val>
                                            <p:strVal val="#ppt_x"/>
                                          </p:val>
                                        </p:tav>
                                        <p:tav tm="100000">
                                          <p:val>
                                            <p:strVal val="#ppt_x"/>
                                          </p:val>
                                        </p:tav>
                                      </p:tavLst>
                                    </p:anim>
                                    <p:anim calcmode="lin" valueType="num">
                                      <p:cBhvr>
                                        <p:cTn id="20" dur="1000" fill="hold"/>
                                        <p:tgtEl>
                                          <p:spTgt spid="31"/>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1000"/>
                                        <p:tgtEl>
                                          <p:spTgt spid="32"/>
                                        </p:tgtEl>
                                      </p:cBhvr>
                                    </p:animEffect>
                                    <p:anim calcmode="lin" valueType="num">
                                      <p:cBhvr>
                                        <p:cTn id="24" dur="1000" fill="hold"/>
                                        <p:tgtEl>
                                          <p:spTgt spid="32"/>
                                        </p:tgtEl>
                                        <p:attrNameLst>
                                          <p:attrName>ppt_x</p:attrName>
                                        </p:attrNameLst>
                                      </p:cBhvr>
                                      <p:tavLst>
                                        <p:tav tm="0">
                                          <p:val>
                                            <p:strVal val="#ppt_x"/>
                                          </p:val>
                                        </p:tav>
                                        <p:tav tm="100000">
                                          <p:val>
                                            <p:strVal val="#ppt_x"/>
                                          </p:val>
                                        </p:tav>
                                      </p:tavLst>
                                    </p:anim>
                                    <p:anim calcmode="lin" valueType="num">
                                      <p:cBhvr>
                                        <p:cTn id="25" dur="1000" fill="hold"/>
                                        <p:tgtEl>
                                          <p:spTgt spid="32"/>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1000"/>
                                        <p:tgtEl>
                                          <p:spTgt spid="33"/>
                                        </p:tgtEl>
                                      </p:cBhvr>
                                    </p:animEffect>
                                    <p:anim calcmode="lin" valueType="num">
                                      <p:cBhvr>
                                        <p:cTn id="30" dur="1000" fill="hold"/>
                                        <p:tgtEl>
                                          <p:spTgt spid="33"/>
                                        </p:tgtEl>
                                        <p:attrNameLst>
                                          <p:attrName>ppt_x</p:attrName>
                                        </p:attrNameLst>
                                      </p:cBhvr>
                                      <p:tavLst>
                                        <p:tav tm="0">
                                          <p:val>
                                            <p:strVal val="#ppt_x"/>
                                          </p:val>
                                        </p:tav>
                                        <p:tav tm="100000">
                                          <p:val>
                                            <p:strVal val="#ppt_x"/>
                                          </p:val>
                                        </p:tav>
                                      </p:tavLst>
                                    </p:anim>
                                    <p:anim calcmode="lin" valueType="num">
                                      <p:cBhvr>
                                        <p:cTn id="31" dur="1000" fill="hold"/>
                                        <p:tgtEl>
                                          <p:spTgt spid="33"/>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1000"/>
                                        <p:tgtEl>
                                          <p:spTgt spid="34"/>
                                        </p:tgtEl>
                                      </p:cBhvr>
                                    </p:animEffect>
                                    <p:anim calcmode="lin" valueType="num">
                                      <p:cBhvr>
                                        <p:cTn id="35" dur="1000" fill="hold"/>
                                        <p:tgtEl>
                                          <p:spTgt spid="34"/>
                                        </p:tgtEl>
                                        <p:attrNameLst>
                                          <p:attrName>ppt_x</p:attrName>
                                        </p:attrNameLst>
                                      </p:cBhvr>
                                      <p:tavLst>
                                        <p:tav tm="0">
                                          <p:val>
                                            <p:strVal val="#ppt_x"/>
                                          </p:val>
                                        </p:tav>
                                        <p:tav tm="100000">
                                          <p:val>
                                            <p:strVal val="#ppt_x"/>
                                          </p:val>
                                        </p:tav>
                                      </p:tavLst>
                                    </p:anim>
                                    <p:anim calcmode="lin" valueType="num">
                                      <p:cBhvr>
                                        <p:cTn id="36" dur="1000" fill="hold"/>
                                        <p:tgtEl>
                                          <p:spTgt spid="34"/>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42" presetClass="entr" presetSubtype="0" fill="hold" grpId="0" nodeType="after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1000"/>
                                        <p:tgtEl>
                                          <p:spTgt spid="35"/>
                                        </p:tgtEl>
                                      </p:cBhvr>
                                    </p:animEffect>
                                    <p:anim calcmode="lin" valueType="num">
                                      <p:cBhvr>
                                        <p:cTn id="41" dur="1000" fill="hold"/>
                                        <p:tgtEl>
                                          <p:spTgt spid="35"/>
                                        </p:tgtEl>
                                        <p:attrNameLst>
                                          <p:attrName>ppt_x</p:attrName>
                                        </p:attrNameLst>
                                      </p:cBhvr>
                                      <p:tavLst>
                                        <p:tav tm="0">
                                          <p:val>
                                            <p:strVal val="#ppt_x"/>
                                          </p:val>
                                        </p:tav>
                                        <p:tav tm="100000">
                                          <p:val>
                                            <p:strVal val="#ppt_x"/>
                                          </p:val>
                                        </p:tav>
                                      </p:tavLst>
                                    </p:anim>
                                    <p:anim calcmode="lin" valueType="num">
                                      <p:cBhvr>
                                        <p:cTn id="42" dur="1000" fill="hold"/>
                                        <p:tgtEl>
                                          <p:spTgt spid="35"/>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fade">
                                      <p:cBhvr>
                                        <p:cTn id="45" dur="1000"/>
                                        <p:tgtEl>
                                          <p:spTgt spid="36"/>
                                        </p:tgtEl>
                                      </p:cBhvr>
                                    </p:animEffect>
                                    <p:anim calcmode="lin" valueType="num">
                                      <p:cBhvr>
                                        <p:cTn id="46" dur="1000" fill="hold"/>
                                        <p:tgtEl>
                                          <p:spTgt spid="36"/>
                                        </p:tgtEl>
                                        <p:attrNameLst>
                                          <p:attrName>ppt_x</p:attrName>
                                        </p:attrNameLst>
                                      </p:cBhvr>
                                      <p:tavLst>
                                        <p:tav tm="0">
                                          <p:val>
                                            <p:strVal val="#ppt_x"/>
                                          </p:val>
                                        </p:tav>
                                        <p:tav tm="100000">
                                          <p:val>
                                            <p:strVal val="#ppt_x"/>
                                          </p:val>
                                        </p:tav>
                                      </p:tavLst>
                                    </p:anim>
                                    <p:anim calcmode="lin" valueType="num">
                                      <p:cBhvr>
                                        <p:cTn id="47" dur="1000" fill="hold"/>
                                        <p:tgtEl>
                                          <p:spTgt spid="36"/>
                                        </p:tgtEl>
                                        <p:attrNameLst>
                                          <p:attrName>ppt_y</p:attrName>
                                        </p:attrNameLst>
                                      </p:cBhvr>
                                      <p:tavLst>
                                        <p:tav tm="0">
                                          <p:val>
                                            <p:strVal val="#ppt_y+.1"/>
                                          </p:val>
                                        </p:tav>
                                        <p:tav tm="100000">
                                          <p:val>
                                            <p:strVal val="#ppt_y"/>
                                          </p:val>
                                        </p:tav>
                                      </p:tavLst>
                                    </p:anim>
                                  </p:childTnLst>
                                </p:cTn>
                              </p:par>
                            </p:childTnLst>
                          </p:cTn>
                        </p:par>
                        <p:par>
                          <p:cTn id="48" fill="hold">
                            <p:stCondLst>
                              <p:cond delay="4000"/>
                            </p:stCondLst>
                            <p:childTnLst>
                              <p:par>
                                <p:cTn id="49" presetID="42" presetClass="entr" presetSubtype="0" fill="hold" grpId="0" nodeType="after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fade">
                                      <p:cBhvr>
                                        <p:cTn id="51" dur="1000"/>
                                        <p:tgtEl>
                                          <p:spTgt spid="37"/>
                                        </p:tgtEl>
                                      </p:cBhvr>
                                    </p:animEffect>
                                    <p:anim calcmode="lin" valueType="num">
                                      <p:cBhvr>
                                        <p:cTn id="52" dur="1000" fill="hold"/>
                                        <p:tgtEl>
                                          <p:spTgt spid="37"/>
                                        </p:tgtEl>
                                        <p:attrNameLst>
                                          <p:attrName>ppt_x</p:attrName>
                                        </p:attrNameLst>
                                      </p:cBhvr>
                                      <p:tavLst>
                                        <p:tav tm="0">
                                          <p:val>
                                            <p:strVal val="#ppt_x"/>
                                          </p:val>
                                        </p:tav>
                                        <p:tav tm="100000">
                                          <p:val>
                                            <p:strVal val="#ppt_x"/>
                                          </p:val>
                                        </p:tav>
                                      </p:tavLst>
                                    </p:anim>
                                    <p:anim calcmode="lin" valueType="num">
                                      <p:cBhvr>
                                        <p:cTn id="53" dur="1000" fill="hold"/>
                                        <p:tgtEl>
                                          <p:spTgt spid="37"/>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1000"/>
                                        <p:tgtEl>
                                          <p:spTgt spid="38"/>
                                        </p:tgtEl>
                                      </p:cBhvr>
                                    </p:animEffect>
                                    <p:anim calcmode="lin" valueType="num">
                                      <p:cBhvr>
                                        <p:cTn id="57" dur="1000" fill="hold"/>
                                        <p:tgtEl>
                                          <p:spTgt spid="38"/>
                                        </p:tgtEl>
                                        <p:attrNameLst>
                                          <p:attrName>ppt_x</p:attrName>
                                        </p:attrNameLst>
                                      </p:cBhvr>
                                      <p:tavLst>
                                        <p:tav tm="0">
                                          <p:val>
                                            <p:strVal val="#ppt_x"/>
                                          </p:val>
                                        </p:tav>
                                        <p:tav tm="100000">
                                          <p:val>
                                            <p:strVal val="#ppt_x"/>
                                          </p:val>
                                        </p:tav>
                                      </p:tavLst>
                                    </p:anim>
                                    <p:anim calcmode="lin" valueType="num">
                                      <p:cBhvr>
                                        <p:cTn id="58"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P spid="33" grpId="0"/>
      <p:bldP spid="34" grpId="0"/>
      <p:bldP spid="35" grpId="0"/>
      <p:bldP spid="36" grpId="0"/>
      <p:bldP spid="37" grpId="0"/>
      <p:bldP spid="3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785985" y="532791"/>
          <a:ext cx="5725652" cy="545990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3"/>
          <p:cNvSpPr txBox="1"/>
          <p:nvPr/>
        </p:nvSpPr>
        <p:spPr>
          <a:xfrm>
            <a:off x="6797646" y="1922986"/>
            <a:ext cx="4161299" cy="553998"/>
          </a:xfrm>
          <a:prstGeom prst="rect">
            <a:avLst/>
          </a:prstGeom>
          <a:noFill/>
        </p:spPr>
        <p:txBody>
          <a:bodyPr wrap="square" lIns="91423" tIns="0" rIns="91423" bIns="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tx1">
                    <a:lumMod val="75000"/>
                    <a:lumOff val="25000"/>
                  </a:schemeClr>
                </a:solidFill>
                <a:effectLst/>
                <a:uLnTx/>
                <a:uFillTx/>
                <a:cs typeface="+mn-ea"/>
                <a:sym typeface="+mn-lt"/>
              </a:rPr>
              <a:t>添加标题</a:t>
            </a:r>
            <a:endParaRPr kumimoji="0" lang="zh-CN" altLang="en-US" sz="36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4" name="TextBox 24"/>
          <p:cNvSpPr txBox="1"/>
          <p:nvPr/>
        </p:nvSpPr>
        <p:spPr>
          <a:xfrm>
            <a:off x="6797645" y="3124200"/>
            <a:ext cx="3967337" cy="1384978"/>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defRPr/>
            </a:pPr>
            <a:r>
              <a:rPr lang="zh-CN" altLang="en-US" sz="1400" dirty="0">
                <a:solidFill>
                  <a:schemeClr val="bg1">
                    <a:lumMod val="50000"/>
                  </a:schemeClr>
                </a:solidFill>
                <a:cs typeface="+mn-ea"/>
                <a:sym typeface="+mn-lt"/>
              </a:rPr>
              <a:t>请在此处添加具体内容，文字尽量言简意赅，简单说明即可，不必过于繁琐，注意板面美观度。请在此处添加具体内容，文字尽量言简意赅，简单说明即可，不必过于繁琐，注意板面美观度。</a:t>
            </a:r>
            <a:endParaRPr kumimoji="0" lang="zh-CN" altLang="en-US" sz="1400" b="0" i="0" u="none" strike="noStrike" kern="1200" cap="none" spc="0" normalizeH="0" baseline="0" noProof="0" dirty="0">
              <a:ln>
                <a:noFill/>
              </a:ln>
              <a:solidFill>
                <a:schemeClr val="bg1">
                  <a:lumMod val="50000"/>
                </a:schemeClr>
              </a:solidFill>
              <a:effectLst/>
              <a:uLnTx/>
              <a:uFillTx/>
              <a:cs typeface="+mn-ea"/>
              <a:sym typeface="+mn-lt"/>
            </a:endParaRPr>
          </a:p>
        </p:txBody>
      </p:sp>
      <p:sp>
        <p:nvSpPr>
          <p:cNvPr id="5" name="Google Shape;86;p19"/>
          <p:cNvSpPr txBox="1"/>
          <p:nvPr/>
        </p:nvSpPr>
        <p:spPr>
          <a:xfrm>
            <a:off x="6797646" y="2476984"/>
            <a:ext cx="3183654" cy="47485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i="0" u="none" strike="noStrike" cap="none">
                <a:solidFill>
                  <a:schemeClr val="accent2"/>
                </a:solidFill>
                <a:cs typeface="+mn-ea"/>
                <a:sym typeface="+mn-lt"/>
              </a:rPr>
              <a:t>YOUR TITLE HERE</a:t>
            </a:r>
            <a:endParaRPr sz="2400" b="0" i="0" u="none" strike="noStrike" cap="none">
              <a:solidFill>
                <a:schemeClr val="accent2"/>
              </a:solidFill>
              <a:cs typeface="+mn-ea"/>
              <a:sym typeface="+mn-lt"/>
            </a:endParaRPr>
          </a:p>
        </p:txBody>
      </p:sp>
      <p:grpSp>
        <p:nvGrpSpPr>
          <p:cNvPr id="6" name="组合 5"/>
          <p:cNvGrpSpPr/>
          <p:nvPr/>
        </p:nvGrpSpPr>
        <p:grpSpPr>
          <a:xfrm>
            <a:off x="371993" y="-1568546"/>
            <a:ext cx="15983812" cy="14046898"/>
            <a:chOff x="371993" y="-1568546"/>
            <a:chExt cx="15983812" cy="14046898"/>
          </a:xfrm>
        </p:grpSpPr>
        <p:sp>
          <p:nvSpPr>
            <p:cNvPr id="7"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1009201" y="287761"/>
              <a:ext cx="2341134" cy="461665"/>
            </a:xfrm>
            <a:prstGeom prst="rect">
              <a:avLst/>
            </a:prstGeom>
            <a:noFill/>
          </p:spPr>
          <p:txBody>
            <a:bodyPr wrap="square" rtlCol="0">
              <a:spAutoFit/>
            </a:bodyPr>
            <a:lstStyle/>
            <a:p>
              <a:pPr algn="dist"/>
              <a:r>
                <a:rPr lang="zh-CN" altLang="en-US" sz="2400" spc="300" dirty="0">
                  <a:solidFill>
                    <a:schemeClr val="tx1">
                      <a:lumMod val="75000"/>
                      <a:lumOff val="25000"/>
                    </a:schemeClr>
                  </a:solidFill>
                  <a:cs typeface="+mn-ea"/>
                  <a:sym typeface="+mn-lt"/>
                </a:rPr>
                <a:t>添加标题内容</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2"/>
          <p:cNvSpPr/>
          <p:nvPr/>
        </p:nvSpPr>
        <p:spPr>
          <a:xfrm>
            <a:off x="319085" y="353216"/>
            <a:ext cx="11550816" cy="614996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cs typeface="+mn-ea"/>
              <a:sym typeface="+mn-lt"/>
            </a:endParaRPr>
          </a:p>
        </p:txBody>
      </p:sp>
      <p:sp>
        <p:nvSpPr>
          <p:cNvPr id="3" name="Rectangle 6"/>
          <p:cNvSpPr/>
          <p:nvPr/>
        </p:nvSpPr>
        <p:spPr>
          <a:xfrm>
            <a:off x="574430" y="354021"/>
            <a:ext cx="11296979" cy="6149961"/>
          </a:xfrm>
          <a:prstGeom prst="rect">
            <a:avLst/>
          </a:prstGeom>
          <a:gradFill flip="none" rotWithShape="1">
            <a:gsLst>
              <a:gs pos="0">
                <a:schemeClr val="accent2">
                  <a:alpha val="66000"/>
                </a:schemeClr>
              </a:gs>
              <a:gs pos="100000">
                <a:schemeClr val="accent1">
                  <a:lumMod val="30000"/>
                  <a:lumOff val="70000"/>
                  <a:alpha val="0"/>
                </a:schemeClr>
              </a:gs>
            </a:gsLst>
            <a:lin ang="10800000" scaled="1"/>
            <a:tileRect/>
          </a:gradFill>
          <a:ln>
            <a:noFill/>
          </a:ln>
          <a:effectLst>
            <a:outerShdw blurRad="5969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noAutofit/>
          </a:bodyPr>
          <a:lstStyle/>
          <a:p>
            <a:pPr algn="ctr"/>
            <a:endParaRPr lang="en-US" sz="3540" dirty="0">
              <a:cs typeface="+mn-ea"/>
              <a:sym typeface="+mn-lt"/>
            </a:endParaRPr>
          </a:p>
        </p:txBody>
      </p:sp>
      <p:sp>
        <p:nvSpPr>
          <p:cNvPr id="4" name="Rectangle 5"/>
          <p:cNvSpPr/>
          <p:nvPr/>
        </p:nvSpPr>
        <p:spPr>
          <a:xfrm>
            <a:off x="320594" y="3676302"/>
            <a:ext cx="11550816" cy="2215857"/>
          </a:xfrm>
          <a:prstGeom prst="rect">
            <a:avLst/>
          </a:prstGeom>
          <a:solidFill>
            <a:schemeClr val="accent1"/>
          </a:solidFill>
          <a:ln>
            <a:noFill/>
          </a:ln>
          <a:effectLst>
            <a:outerShdw blurRad="266700" dist="1143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noAutofit/>
          </a:bodyPr>
          <a:lstStyle/>
          <a:p>
            <a:pPr algn="ctr"/>
            <a:endParaRPr lang="en-US" sz="3540" dirty="0">
              <a:cs typeface="+mn-ea"/>
              <a:sym typeface="+mn-lt"/>
            </a:endParaRPr>
          </a:p>
        </p:txBody>
      </p:sp>
      <p:sp>
        <p:nvSpPr>
          <p:cNvPr id="5" name="矩形 4"/>
          <p:cNvSpPr/>
          <p:nvPr/>
        </p:nvSpPr>
        <p:spPr>
          <a:xfrm>
            <a:off x="1079183" y="4493427"/>
            <a:ext cx="4085245" cy="577779"/>
          </a:xfrm>
          <a:prstGeom prst="rect">
            <a:avLst/>
          </a:prstGeom>
        </p:spPr>
        <p:txBody>
          <a:bodyPr wrap="square" lIns="91433" tIns="45716" rIns="91433" bIns="45716">
            <a:spAutoFit/>
          </a:bodyPr>
          <a:lstStyle/>
          <a:p>
            <a:pPr lvl="0" algn="l">
              <a:lnSpc>
                <a:spcPts val="2000"/>
              </a:lnSpc>
              <a:defRPr/>
            </a:pPr>
            <a:r>
              <a:rPr lang="zh-CN" altLang="en-US" sz="1200" dirty="0">
                <a:solidFill>
                  <a:schemeClr val="bg1"/>
                </a:solidFill>
                <a:cs typeface="+mn-ea"/>
                <a:sym typeface="+mn-lt"/>
              </a:rPr>
              <a:t>请在此处添加具体内容，文字尽量言简意赅，简单说明即可，不必过于繁琐，注意板面美观度。</a:t>
            </a:r>
          </a:p>
        </p:txBody>
      </p:sp>
      <p:sp>
        <p:nvSpPr>
          <p:cNvPr id="6" name="矩形 5"/>
          <p:cNvSpPr/>
          <p:nvPr/>
        </p:nvSpPr>
        <p:spPr>
          <a:xfrm>
            <a:off x="1079184" y="4117224"/>
            <a:ext cx="1934520" cy="375920"/>
          </a:xfrm>
          <a:prstGeom prst="rect">
            <a:avLst/>
          </a:prstGeom>
        </p:spPr>
        <p:txBody>
          <a:bodyPr wrap="square" lIns="91433" tIns="45716" rIns="91433" bIns="45716">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60" b="1" noProof="0" dirty="0">
                <a:ln>
                  <a:noFill/>
                </a:ln>
                <a:solidFill>
                  <a:schemeClr val="bg1"/>
                </a:solidFill>
                <a:effectLst/>
                <a:uLnTx/>
                <a:uFillTx/>
                <a:cs typeface="+mn-ea"/>
                <a:sym typeface="+mn-lt"/>
              </a:rPr>
              <a:t>添加标题</a:t>
            </a:r>
            <a:endParaRPr kumimoji="0" lang="zh-CN" altLang="en-US" sz="1860" b="1" i="0" u="none" strike="noStrike" kern="1200" cap="none" spc="0" normalizeH="0" baseline="0" noProof="0" dirty="0">
              <a:ln>
                <a:noFill/>
              </a:ln>
              <a:solidFill>
                <a:schemeClr val="bg1"/>
              </a:solidFill>
              <a:effectLst/>
              <a:uLnTx/>
              <a:uFillTx/>
              <a:cs typeface="+mn-ea"/>
              <a:sym typeface="+mn-lt"/>
            </a:endParaRPr>
          </a:p>
        </p:txBody>
      </p:sp>
      <p:sp>
        <p:nvSpPr>
          <p:cNvPr id="7" name="TextBox 7"/>
          <p:cNvSpPr txBox="1"/>
          <p:nvPr/>
        </p:nvSpPr>
        <p:spPr>
          <a:xfrm>
            <a:off x="7835831" y="2844225"/>
            <a:ext cx="3467616" cy="584775"/>
          </a:xfrm>
          <a:prstGeom prst="rect">
            <a:avLst/>
          </a:prstGeom>
          <a:noFill/>
        </p:spPr>
        <p:txBody>
          <a:bodyPr wrap="none" rtlCol="0">
            <a:spAutoFit/>
          </a:bodyPr>
          <a:lstStyle/>
          <a:p>
            <a:r>
              <a:rPr lang="zh-CN" altLang="en-US" sz="3200" dirty="0">
                <a:solidFill>
                  <a:schemeClr val="bg1"/>
                </a:solidFill>
                <a:cs typeface="+mn-ea"/>
                <a:sym typeface="+mn-lt"/>
              </a:rPr>
              <a:t>添加页面标题内容</a:t>
            </a:r>
          </a:p>
        </p:txBody>
      </p:sp>
      <p:sp>
        <p:nvSpPr>
          <p:cNvPr id="8" name="Google Shape;86;p19"/>
          <p:cNvSpPr txBox="1"/>
          <p:nvPr/>
        </p:nvSpPr>
        <p:spPr>
          <a:xfrm>
            <a:off x="7835831" y="2409955"/>
            <a:ext cx="3183654" cy="4342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i="0" u="none" strike="noStrike" cap="none">
                <a:solidFill>
                  <a:schemeClr val="bg1"/>
                </a:solidFill>
                <a:cs typeface="+mn-ea"/>
                <a:sym typeface="+mn-lt"/>
              </a:rPr>
              <a:t>YOUR TITLE HERE</a:t>
            </a:r>
            <a:endParaRPr sz="2400" b="0" i="0" u="none" strike="noStrike" cap="none">
              <a:solidFill>
                <a:schemeClr val="bg1"/>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ppt_w</p:attrName>
                                        </p:attrNameLst>
                                      </p:cBhvr>
                                      <p:tavLst>
                                        <p:tav tm="0">
                                          <p:val>
                                            <p:fltVal val="0"/>
                                          </p:val>
                                        </p:tav>
                                        <p:tav tm="100000">
                                          <p:val>
                                            <p:strVal val="#ppt_w"/>
                                          </p:val>
                                        </p:tav>
                                      </p:tavLst>
                                    </p:anim>
                                    <p:anim calcmode="lin" valueType="num">
                                      <p:cBhvr>
                                        <p:cTn id="8" dur="250" fill="hold"/>
                                        <p:tgtEl>
                                          <p:spTgt spid="6"/>
                                        </p:tgtEl>
                                        <p:attrNameLst>
                                          <p:attrName>ppt_h</p:attrName>
                                        </p:attrNameLst>
                                      </p:cBhvr>
                                      <p:tavLst>
                                        <p:tav tm="0">
                                          <p:val>
                                            <p:fltVal val="0"/>
                                          </p:val>
                                        </p:tav>
                                        <p:tav tm="100000">
                                          <p:val>
                                            <p:strVal val="#ppt_h"/>
                                          </p:val>
                                        </p:tav>
                                      </p:tavLst>
                                    </p:anim>
                                    <p:animEffect transition="in" filter="fade">
                                      <p:cBhvr>
                                        <p:cTn id="9" dur="250"/>
                                        <p:tgtEl>
                                          <p:spTgt spid="6"/>
                                        </p:tgtEl>
                                      </p:cBhvr>
                                    </p:animEffect>
                                  </p:childTnLst>
                                </p:cTn>
                              </p:par>
                            </p:childTnLst>
                          </p:cTn>
                        </p:par>
                        <p:par>
                          <p:cTn id="10" fill="hold">
                            <p:stCondLst>
                              <p:cond delay="500"/>
                            </p:stCondLst>
                            <p:childTnLst>
                              <p:par>
                                <p:cTn id="11" presetID="53" presetClass="entr" presetSubtype="16" fill="hold" grpId="0" nodeType="afterEffect">
                                  <p:stCondLst>
                                    <p:cond delay="0"/>
                                  </p:stCondLst>
                                  <p:iterate type="lt">
                                    <p:tmPct val="4054"/>
                                  </p:iterate>
                                  <p:childTnLst>
                                    <p:set>
                                      <p:cBhvr>
                                        <p:cTn id="12" dur="1" fill="hold">
                                          <p:stCondLst>
                                            <p:cond delay="0"/>
                                          </p:stCondLst>
                                        </p:cTn>
                                        <p:tgtEl>
                                          <p:spTgt spid="5"/>
                                        </p:tgtEl>
                                        <p:attrNameLst>
                                          <p:attrName>style.visibility</p:attrName>
                                        </p:attrNameLst>
                                      </p:cBhvr>
                                      <p:to>
                                        <p:strVal val="visible"/>
                                      </p:to>
                                    </p:set>
                                    <p:anim calcmode="lin" valueType="num">
                                      <p:cBhvr>
                                        <p:cTn id="13" dur="250" fill="hold"/>
                                        <p:tgtEl>
                                          <p:spTgt spid="5"/>
                                        </p:tgtEl>
                                        <p:attrNameLst>
                                          <p:attrName>ppt_w</p:attrName>
                                        </p:attrNameLst>
                                      </p:cBhvr>
                                      <p:tavLst>
                                        <p:tav tm="0">
                                          <p:val>
                                            <p:fltVal val="0"/>
                                          </p:val>
                                        </p:tav>
                                        <p:tav tm="100000">
                                          <p:val>
                                            <p:strVal val="#ppt_w"/>
                                          </p:val>
                                        </p:tav>
                                      </p:tavLst>
                                    </p:anim>
                                    <p:anim calcmode="lin" valueType="num">
                                      <p:cBhvr>
                                        <p:cTn id="14" dur="250" fill="hold"/>
                                        <p:tgtEl>
                                          <p:spTgt spid="5"/>
                                        </p:tgtEl>
                                        <p:attrNameLst>
                                          <p:attrName>ppt_h</p:attrName>
                                        </p:attrNameLst>
                                      </p:cBhvr>
                                      <p:tavLst>
                                        <p:tav tm="0">
                                          <p:val>
                                            <p:fltVal val="0"/>
                                          </p:val>
                                        </p:tav>
                                        <p:tav tm="100000">
                                          <p:val>
                                            <p:strVal val="#ppt_h"/>
                                          </p:val>
                                        </p:tav>
                                      </p:tavLst>
                                    </p:anim>
                                    <p:animEffect transition="in" filter="fade">
                                      <p:cBhvr>
                                        <p:cTn id="15"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371993" y="-1568546"/>
            <a:ext cx="15983812" cy="14046898"/>
            <a:chOff x="371993" y="-1568546"/>
            <a:chExt cx="15983812" cy="14046898"/>
          </a:xfrm>
        </p:grpSpPr>
        <p:sp>
          <p:nvSpPr>
            <p:cNvPr id="18"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21"/>
            <p:cNvSpPr txBox="1"/>
            <p:nvPr/>
          </p:nvSpPr>
          <p:spPr>
            <a:xfrm>
              <a:off x="1009201" y="287761"/>
              <a:ext cx="2341134" cy="461665"/>
            </a:xfrm>
            <a:prstGeom prst="rect">
              <a:avLst/>
            </a:prstGeom>
            <a:noFill/>
          </p:spPr>
          <p:txBody>
            <a:bodyPr wrap="square" rtlCol="0">
              <a:spAutoFit/>
            </a:bodyPr>
            <a:lstStyle/>
            <a:p>
              <a:pPr algn="dist"/>
              <a:r>
                <a:rPr lang="zh-CN" altLang="en-US" sz="2400" spc="300" dirty="0">
                  <a:solidFill>
                    <a:schemeClr val="tx1">
                      <a:lumMod val="75000"/>
                      <a:lumOff val="25000"/>
                    </a:schemeClr>
                  </a:solidFill>
                  <a:cs typeface="+mn-ea"/>
                  <a:sym typeface="+mn-lt"/>
                </a:rPr>
                <a:t>添加标题内容</a:t>
              </a:r>
            </a:p>
          </p:txBody>
        </p:sp>
      </p:grpSp>
      <p:grpSp>
        <p:nvGrpSpPr>
          <p:cNvPr id="8" name="Group 20"/>
          <p:cNvGrpSpPr/>
          <p:nvPr/>
        </p:nvGrpSpPr>
        <p:grpSpPr>
          <a:xfrm rot="5400000" flipV="1">
            <a:off x="9948713" y="1129981"/>
            <a:ext cx="719028" cy="715241"/>
            <a:chOff x="8532745" y="456688"/>
            <a:chExt cx="1931367" cy="1960684"/>
          </a:xfrm>
        </p:grpSpPr>
        <p:sp>
          <p:nvSpPr>
            <p:cNvPr id="9" name="Right Triangle 21"/>
            <p:cNvSpPr/>
            <p:nvPr/>
          </p:nvSpPr>
          <p:spPr>
            <a:xfrm>
              <a:off x="8532745" y="855272"/>
              <a:ext cx="1562100" cy="1562100"/>
            </a:xfrm>
            <a:prstGeom prst="rtTriangl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10" name="Right Triangle 22"/>
            <p:cNvSpPr/>
            <p:nvPr/>
          </p:nvSpPr>
          <p:spPr>
            <a:xfrm>
              <a:off x="8902012" y="456688"/>
              <a:ext cx="1562100" cy="1562099"/>
            </a:xfrm>
            <a:prstGeom prst="rtTriangl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grpSp>
      <p:sp>
        <p:nvSpPr>
          <p:cNvPr id="11" name="任意形状 10"/>
          <p:cNvSpPr/>
          <p:nvPr/>
        </p:nvSpPr>
        <p:spPr>
          <a:xfrm>
            <a:off x="1533034" y="2657971"/>
            <a:ext cx="3499718" cy="3566703"/>
          </a:xfrm>
          <a:custGeom>
            <a:avLst/>
            <a:gdLst>
              <a:gd name="connsiteX0" fmla="*/ 1306194 w 3499718"/>
              <a:gd name="connsiteY0" fmla="*/ 0 h 3566703"/>
              <a:gd name="connsiteX1" fmla="*/ 1781342 w 3499718"/>
              <a:gd name="connsiteY1" fmla="*/ 0 h 3566703"/>
              <a:gd name="connsiteX2" fmla="*/ 3499718 w 3499718"/>
              <a:gd name="connsiteY2" fmla="*/ 2520678 h 3566703"/>
              <a:gd name="connsiteX3" fmla="*/ 1725940 w 3499718"/>
              <a:gd name="connsiteY3" fmla="*/ 3566703 h 3566703"/>
              <a:gd name="connsiteX4" fmla="*/ 0 w 3499718"/>
              <a:gd name="connsiteY4" fmla="*/ 592089 h 3566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9718" h="3566703">
                <a:moveTo>
                  <a:pt x="1306194" y="0"/>
                </a:moveTo>
                <a:lnTo>
                  <a:pt x="1781342" y="0"/>
                </a:lnTo>
                <a:lnTo>
                  <a:pt x="3499718" y="2520678"/>
                </a:lnTo>
                <a:lnTo>
                  <a:pt x="1725940" y="3566703"/>
                </a:lnTo>
                <a:lnTo>
                  <a:pt x="0" y="592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cs typeface="+mn-ea"/>
              <a:sym typeface="+mn-lt"/>
            </a:endParaRPr>
          </a:p>
        </p:txBody>
      </p:sp>
      <p:sp>
        <p:nvSpPr>
          <p:cNvPr id="12" name="任意形状 11"/>
          <p:cNvSpPr/>
          <p:nvPr/>
        </p:nvSpPr>
        <p:spPr>
          <a:xfrm rot="19763258">
            <a:off x="2757594" y="1313799"/>
            <a:ext cx="2258890" cy="3759949"/>
          </a:xfrm>
          <a:custGeom>
            <a:avLst/>
            <a:gdLst>
              <a:gd name="connsiteX0" fmla="*/ 1955909 w 2258890"/>
              <a:gd name="connsiteY0" fmla="*/ 234433 h 3759949"/>
              <a:gd name="connsiteX1" fmla="*/ 2258890 w 2258890"/>
              <a:gd name="connsiteY1" fmla="*/ 3755236 h 3759949"/>
              <a:gd name="connsiteX2" fmla="*/ 27843 w 2258890"/>
              <a:gd name="connsiteY2" fmla="*/ 3759949 h 3759949"/>
              <a:gd name="connsiteX3" fmla="*/ 0 w 2258890"/>
              <a:gd name="connsiteY3" fmla="*/ 0 h 3759949"/>
            </a:gdLst>
            <a:ahLst/>
            <a:cxnLst>
              <a:cxn ang="0">
                <a:pos x="connsiteX0" y="connsiteY0"/>
              </a:cxn>
              <a:cxn ang="0">
                <a:pos x="connsiteX1" y="connsiteY1"/>
              </a:cxn>
              <a:cxn ang="0">
                <a:pos x="connsiteX2" y="connsiteY2"/>
              </a:cxn>
              <a:cxn ang="0">
                <a:pos x="connsiteX3" y="connsiteY3"/>
              </a:cxn>
            </a:cxnLst>
            <a:rect l="l" t="t" r="r" b="b"/>
            <a:pathLst>
              <a:path w="2258890" h="3759949">
                <a:moveTo>
                  <a:pt x="1955909" y="234433"/>
                </a:moveTo>
                <a:lnTo>
                  <a:pt x="2258890" y="3755236"/>
                </a:lnTo>
                <a:lnTo>
                  <a:pt x="27843" y="3759949"/>
                </a:lnTo>
                <a:lnTo>
                  <a:pt x="0" y="0"/>
                </a:lnTo>
                <a:close/>
              </a:path>
            </a:pathLst>
          </a:cu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cs typeface="+mn-ea"/>
              <a:sym typeface="+mn-lt"/>
            </a:endParaRPr>
          </a:p>
        </p:txBody>
      </p:sp>
      <p:sp>
        <p:nvSpPr>
          <p:cNvPr id="13" name="Rectangle: Rounded Corners 22"/>
          <p:cNvSpPr/>
          <p:nvPr/>
        </p:nvSpPr>
        <p:spPr>
          <a:xfrm>
            <a:off x="6580649" y="5045057"/>
            <a:ext cx="1879600" cy="437543"/>
          </a:xfrm>
          <a:prstGeom prst="roundRect">
            <a:avLst>
              <a:gd name="adj" fmla="val 2027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cs typeface="+mn-ea"/>
                <a:sym typeface="+mn-lt"/>
              </a:rPr>
              <a:t>CHECK THIS OUT</a:t>
            </a:r>
          </a:p>
        </p:txBody>
      </p:sp>
      <p:sp>
        <p:nvSpPr>
          <p:cNvPr id="14" name="TextBox 7"/>
          <p:cNvSpPr txBox="1"/>
          <p:nvPr/>
        </p:nvSpPr>
        <p:spPr>
          <a:xfrm>
            <a:off x="6482990" y="2164351"/>
            <a:ext cx="3467616"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添加页面标题内容</a:t>
            </a:r>
          </a:p>
        </p:txBody>
      </p:sp>
      <p:sp>
        <p:nvSpPr>
          <p:cNvPr id="15" name="Google Shape;86;p19"/>
          <p:cNvSpPr txBox="1"/>
          <p:nvPr/>
        </p:nvSpPr>
        <p:spPr>
          <a:xfrm>
            <a:off x="6482990" y="1730081"/>
            <a:ext cx="3183654" cy="4342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i="0" u="none" strike="noStrike" cap="none">
                <a:solidFill>
                  <a:schemeClr val="tx1">
                    <a:lumMod val="75000"/>
                    <a:lumOff val="25000"/>
                  </a:schemeClr>
                </a:solidFill>
                <a:cs typeface="+mn-ea"/>
                <a:sym typeface="+mn-lt"/>
              </a:rPr>
              <a:t>YOUR TITLE HERE</a:t>
            </a:r>
            <a:endParaRPr sz="2400" b="0" i="0" u="none" strike="noStrike" cap="none">
              <a:solidFill>
                <a:schemeClr val="tx1">
                  <a:lumMod val="75000"/>
                  <a:lumOff val="25000"/>
                </a:schemeClr>
              </a:solidFill>
              <a:cs typeface="+mn-ea"/>
              <a:sym typeface="+mn-lt"/>
            </a:endParaRPr>
          </a:p>
        </p:txBody>
      </p:sp>
      <p:sp>
        <p:nvSpPr>
          <p:cNvPr id="16" name="TextBox 24"/>
          <p:cNvSpPr txBox="1"/>
          <p:nvPr/>
        </p:nvSpPr>
        <p:spPr>
          <a:xfrm>
            <a:off x="6482990" y="3087428"/>
            <a:ext cx="3467616" cy="1374719"/>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ts val="2000"/>
              </a:lnSpc>
              <a:spcBef>
                <a:spcPts val="0"/>
              </a:spcBef>
              <a:spcAft>
                <a:spcPts val="0"/>
              </a:spcAft>
              <a:buClrTx/>
              <a:buSzTx/>
              <a:buFontTx/>
              <a:buNone/>
              <a:defRPr/>
            </a:pPr>
            <a:r>
              <a:rPr lang="zh-CN" altLang="en-US" sz="1400" dirty="0">
                <a:solidFill>
                  <a:schemeClr val="bg1">
                    <a:lumMod val="50000"/>
                  </a:schemeClr>
                </a:solidFill>
                <a:cs typeface="+mn-ea"/>
                <a:sym typeface="+mn-lt"/>
              </a:rPr>
              <a:t>请在此处添加具体内容，文字尽量言简意赅，简单说明即可，不必过于繁琐，注意板面美观度。请在此处添加具体内容，文字尽量言简意赅，简单说明即可，不必过于繁琐，注意板面美观度。</a:t>
            </a:r>
            <a:endParaRPr kumimoji="0" lang="zh-CN" altLang="en-US" sz="1400" b="0" i="0" u="none" strike="noStrike" kern="1200" cap="none" spc="0" normalizeH="0" baseline="0" noProof="0" dirty="0">
              <a:ln>
                <a:noFill/>
              </a:ln>
              <a:solidFill>
                <a:schemeClr val="bg1">
                  <a:lumMod val="50000"/>
                </a:schemeClr>
              </a:solidFill>
              <a:effectLst/>
              <a:uLnTx/>
              <a:uFillTx/>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371993" y="-1568546"/>
            <a:ext cx="15983812" cy="14046898"/>
            <a:chOff x="371993" y="-1568546"/>
            <a:chExt cx="15983812" cy="14046898"/>
          </a:xfrm>
        </p:grpSpPr>
        <p:sp>
          <p:nvSpPr>
            <p:cNvPr id="28"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文本框 31"/>
            <p:cNvSpPr txBox="1"/>
            <p:nvPr/>
          </p:nvSpPr>
          <p:spPr>
            <a:xfrm>
              <a:off x="1009201" y="287761"/>
              <a:ext cx="2341134" cy="461665"/>
            </a:xfrm>
            <a:prstGeom prst="rect">
              <a:avLst/>
            </a:prstGeom>
            <a:noFill/>
          </p:spPr>
          <p:txBody>
            <a:bodyPr wrap="square" rtlCol="0">
              <a:spAutoFit/>
            </a:bodyPr>
            <a:lstStyle/>
            <a:p>
              <a:pPr algn="dist"/>
              <a:r>
                <a:rPr lang="zh-CN" altLang="en-US" sz="2400" spc="300" dirty="0">
                  <a:solidFill>
                    <a:schemeClr val="tx1">
                      <a:lumMod val="75000"/>
                      <a:lumOff val="25000"/>
                    </a:schemeClr>
                  </a:solidFill>
                  <a:cs typeface="+mn-ea"/>
                  <a:sym typeface="+mn-lt"/>
                </a:rPr>
                <a:t>添加标题内容</a:t>
              </a:r>
            </a:p>
          </p:txBody>
        </p:sp>
      </p:grpSp>
      <p:grpSp>
        <p:nvGrpSpPr>
          <p:cNvPr id="2" name="Group 52"/>
          <p:cNvGrpSpPr/>
          <p:nvPr/>
        </p:nvGrpSpPr>
        <p:grpSpPr>
          <a:xfrm>
            <a:off x="4829330" y="2284142"/>
            <a:ext cx="2743200" cy="2743200"/>
            <a:chOff x="5291528" y="2563317"/>
            <a:chExt cx="1828800" cy="1828800"/>
          </a:xfrm>
        </p:grpSpPr>
        <p:sp>
          <p:nvSpPr>
            <p:cNvPr id="3" name="Right Triangle 41"/>
            <p:cNvSpPr/>
            <p:nvPr/>
          </p:nvSpPr>
          <p:spPr>
            <a:xfrm>
              <a:off x="6205928" y="2563317"/>
              <a:ext cx="914400" cy="9144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4" name="Right Triangle 42"/>
            <p:cNvSpPr/>
            <p:nvPr/>
          </p:nvSpPr>
          <p:spPr>
            <a:xfrm flipH="1">
              <a:off x="5291528" y="2563317"/>
              <a:ext cx="914400" cy="9144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nvGrpSpPr>
            <p:cNvPr id="5" name="Group 46"/>
            <p:cNvGrpSpPr/>
            <p:nvPr/>
          </p:nvGrpSpPr>
          <p:grpSpPr>
            <a:xfrm rot="10800000">
              <a:off x="5291528" y="3477717"/>
              <a:ext cx="1828800" cy="914400"/>
              <a:chOff x="5443928" y="2715717"/>
              <a:chExt cx="1828800" cy="914400"/>
            </a:xfrm>
            <a:solidFill>
              <a:schemeClr val="accent4"/>
            </a:solidFill>
          </p:grpSpPr>
          <p:sp>
            <p:nvSpPr>
              <p:cNvPr id="6" name="Right Triangle 44"/>
              <p:cNvSpPr/>
              <p:nvPr/>
            </p:nvSpPr>
            <p:spPr>
              <a:xfrm>
                <a:off x="6358328" y="2715717"/>
                <a:ext cx="914400" cy="9144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7" name="Right Triangle 45"/>
              <p:cNvSpPr/>
              <p:nvPr/>
            </p:nvSpPr>
            <p:spPr>
              <a:xfrm flipH="1">
                <a:off x="5443928" y="2715717"/>
                <a:ext cx="914400" cy="9144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grpSp>
      <p:sp>
        <p:nvSpPr>
          <p:cNvPr id="8" name="Right Triangle 24"/>
          <p:cNvSpPr/>
          <p:nvPr/>
        </p:nvSpPr>
        <p:spPr>
          <a:xfrm flipH="1">
            <a:off x="5585422" y="3043734"/>
            <a:ext cx="615506" cy="615506"/>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9" name="Right Triangle 25"/>
          <p:cNvSpPr/>
          <p:nvPr/>
        </p:nvSpPr>
        <p:spPr>
          <a:xfrm>
            <a:off x="6200928" y="3035329"/>
            <a:ext cx="629364" cy="620413"/>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0" name="Right Triangle 26"/>
          <p:cNvSpPr/>
          <p:nvPr/>
        </p:nvSpPr>
        <p:spPr>
          <a:xfrm rot="10800000">
            <a:off x="5557214" y="3658502"/>
            <a:ext cx="643713" cy="643713"/>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1" name="Right Triangle 27"/>
          <p:cNvSpPr/>
          <p:nvPr/>
        </p:nvSpPr>
        <p:spPr>
          <a:xfrm rot="10800000" flipH="1">
            <a:off x="6200926" y="3658501"/>
            <a:ext cx="643713" cy="64371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2" name="TextBox 28"/>
          <p:cNvSpPr txBox="1"/>
          <p:nvPr/>
        </p:nvSpPr>
        <p:spPr>
          <a:xfrm>
            <a:off x="5648782" y="3286690"/>
            <a:ext cx="511785" cy="338554"/>
          </a:xfrm>
          <a:prstGeom prst="rect">
            <a:avLst/>
          </a:prstGeom>
          <a:noFill/>
        </p:spPr>
        <p:txBody>
          <a:bodyPr wrap="square" rtlCol="0">
            <a:spAutoFit/>
          </a:bodyPr>
          <a:lstStyle/>
          <a:p>
            <a:pPr algn="r"/>
            <a:r>
              <a:rPr lang="en-US" sz="1600" b="1" dirty="0">
                <a:solidFill>
                  <a:schemeClr val="bg1"/>
                </a:solidFill>
                <a:cs typeface="+mn-ea"/>
                <a:sym typeface="+mn-lt"/>
              </a:rPr>
              <a:t>S</a:t>
            </a:r>
          </a:p>
        </p:txBody>
      </p:sp>
      <p:sp>
        <p:nvSpPr>
          <p:cNvPr id="13" name="TextBox 29"/>
          <p:cNvSpPr txBox="1"/>
          <p:nvPr/>
        </p:nvSpPr>
        <p:spPr>
          <a:xfrm>
            <a:off x="6078281" y="3286685"/>
            <a:ext cx="511785" cy="338554"/>
          </a:xfrm>
          <a:prstGeom prst="rect">
            <a:avLst/>
          </a:prstGeom>
          <a:noFill/>
        </p:spPr>
        <p:txBody>
          <a:bodyPr wrap="square" rtlCol="0">
            <a:spAutoFit/>
          </a:bodyPr>
          <a:lstStyle/>
          <a:p>
            <a:pPr algn="r"/>
            <a:r>
              <a:rPr lang="en-US" sz="1600" b="1" dirty="0">
                <a:solidFill>
                  <a:schemeClr val="bg1"/>
                </a:solidFill>
                <a:cs typeface="+mn-ea"/>
                <a:sym typeface="+mn-lt"/>
              </a:rPr>
              <a:t>W</a:t>
            </a:r>
          </a:p>
        </p:txBody>
      </p:sp>
      <p:sp>
        <p:nvSpPr>
          <p:cNvPr id="14" name="TextBox 30"/>
          <p:cNvSpPr txBox="1"/>
          <p:nvPr/>
        </p:nvSpPr>
        <p:spPr>
          <a:xfrm>
            <a:off x="5662632" y="3674625"/>
            <a:ext cx="511785" cy="338554"/>
          </a:xfrm>
          <a:prstGeom prst="rect">
            <a:avLst/>
          </a:prstGeom>
          <a:noFill/>
        </p:spPr>
        <p:txBody>
          <a:bodyPr wrap="square" rtlCol="0">
            <a:spAutoFit/>
          </a:bodyPr>
          <a:lstStyle/>
          <a:p>
            <a:pPr algn="r"/>
            <a:r>
              <a:rPr lang="en-US" sz="1600" b="1" dirty="0">
                <a:solidFill>
                  <a:schemeClr val="bg1"/>
                </a:solidFill>
                <a:cs typeface="+mn-ea"/>
                <a:sym typeface="+mn-lt"/>
              </a:rPr>
              <a:t>O</a:t>
            </a:r>
          </a:p>
        </p:txBody>
      </p:sp>
      <p:sp>
        <p:nvSpPr>
          <p:cNvPr id="15" name="TextBox 31"/>
          <p:cNvSpPr txBox="1"/>
          <p:nvPr/>
        </p:nvSpPr>
        <p:spPr>
          <a:xfrm>
            <a:off x="6036711" y="3674620"/>
            <a:ext cx="511785" cy="338554"/>
          </a:xfrm>
          <a:prstGeom prst="rect">
            <a:avLst/>
          </a:prstGeom>
          <a:noFill/>
        </p:spPr>
        <p:txBody>
          <a:bodyPr wrap="square" rtlCol="0">
            <a:spAutoFit/>
          </a:bodyPr>
          <a:lstStyle/>
          <a:p>
            <a:pPr algn="r"/>
            <a:r>
              <a:rPr lang="en-US" sz="1600" b="1" dirty="0">
                <a:solidFill>
                  <a:schemeClr val="bg1"/>
                </a:solidFill>
                <a:cs typeface="+mn-ea"/>
                <a:sym typeface="+mn-lt"/>
              </a:rPr>
              <a:t>T</a:t>
            </a:r>
          </a:p>
        </p:txBody>
      </p:sp>
      <p:sp>
        <p:nvSpPr>
          <p:cNvPr id="16" name="TextBox 7"/>
          <p:cNvSpPr txBox="1"/>
          <p:nvPr/>
        </p:nvSpPr>
        <p:spPr>
          <a:xfrm>
            <a:off x="4362192" y="866627"/>
            <a:ext cx="3467616"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添加页面标题内容</a:t>
            </a:r>
          </a:p>
        </p:txBody>
      </p:sp>
      <p:sp>
        <p:nvSpPr>
          <p:cNvPr id="17" name="矩形 16"/>
          <p:cNvSpPr/>
          <p:nvPr/>
        </p:nvSpPr>
        <p:spPr>
          <a:xfrm>
            <a:off x="3117448" y="1423897"/>
            <a:ext cx="5957104" cy="316369"/>
          </a:xfrm>
          <a:prstGeom prst="rect">
            <a:avLst/>
          </a:prstGeom>
        </p:spPr>
        <p:txBody>
          <a:bodyPr wrap="square">
            <a:spAutoFit/>
          </a:bodyPr>
          <a:lstStyle/>
          <a:p>
            <a:pPr algn="ctr">
              <a:lnSpc>
                <a:spcPct val="150000"/>
              </a:lnSpc>
            </a:pPr>
            <a:r>
              <a:rPr lang="zh-CN" altLang="en-US" sz="1100" dirty="0">
                <a:solidFill>
                  <a:schemeClr val="bg1">
                    <a:lumMod val="50000"/>
                  </a:schemeClr>
                </a:solidFill>
                <a:cs typeface="+mn-ea"/>
                <a:sym typeface="+mn-lt"/>
              </a:rPr>
              <a:t>单击此处添加文字阐述，添加简短问题说明文字，具体添加文字在此处添加单击</a:t>
            </a:r>
          </a:p>
        </p:txBody>
      </p:sp>
      <p:sp>
        <p:nvSpPr>
          <p:cNvPr id="18" name="矩形 17"/>
          <p:cNvSpPr/>
          <p:nvPr/>
        </p:nvSpPr>
        <p:spPr>
          <a:xfrm>
            <a:off x="2206748" y="5564697"/>
            <a:ext cx="7864342" cy="549061"/>
          </a:xfrm>
          <a:prstGeom prst="rect">
            <a:avLst/>
          </a:prstGeom>
        </p:spPr>
        <p:txBody>
          <a:bodyPr wrap="square">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lang="zh-CN" altLang="en-US" sz="1200" dirty="0">
                <a:solidFill>
                  <a:schemeClr val="bg1">
                    <a:lumMod val="50000"/>
                  </a:schemeClr>
                </a:solidFill>
                <a:cs typeface="+mn-ea"/>
                <a:sym typeface="+mn-lt"/>
              </a:rPr>
              <a:t>单击此处添加文字阐述添加简短问题说明文字，单击此处添加文字阐述添加简短问题说明文字。单击此处添加文字阐述添加简短问题说明文字，单击此处添加文字阐述添加简短问题说明文字</a:t>
            </a:r>
          </a:p>
        </p:txBody>
      </p:sp>
      <p:sp>
        <p:nvSpPr>
          <p:cNvPr id="19" name="Rectangle 29"/>
          <p:cNvSpPr/>
          <p:nvPr/>
        </p:nvSpPr>
        <p:spPr>
          <a:xfrm>
            <a:off x="8061602" y="2530068"/>
            <a:ext cx="2009488" cy="861774"/>
          </a:xfrm>
          <a:prstGeom prst="rect">
            <a:avLst/>
          </a:prstGeom>
        </p:spPr>
        <p:txBody>
          <a:bodyPr wrap="square">
            <a:spAutoFit/>
          </a:bodyPr>
          <a:lstStyle/>
          <a:p>
            <a:pPr lvl="0" algn="l">
              <a:lnSpc>
                <a:spcPts val="2000"/>
              </a:lnSpc>
              <a:defRPr/>
            </a:pPr>
            <a:r>
              <a:rPr lang="zh-CN" altLang="en-US" sz="1100" dirty="0">
                <a:solidFill>
                  <a:schemeClr val="bg1">
                    <a:lumMod val="50000"/>
                  </a:schemeClr>
                </a:solidFill>
                <a:cs typeface="+mn-ea"/>
                <a:sym typeface="+mn-lt"/>
              </a:rPr>
              <a:t>请在此处添加具体内容，文字尽量言简意赅，简单说明即可，不必过于繁琐</a:t>
            </a:r>
          </a:p>
        </p:txBody>
      </p:sp>
      <p:sp>
        <p:nvSpPr>
          <p:cNvPr id="20" name="Rectangle 30"/>
          <p:cNvSpPr/>
          <p:nvPr/>
        </p:nvSpPr>
        <p:spPr>
          <a:xfrm>
            <a:off x="8061602" y="2200538"/>
            <a:ext cx="1092141" cy="33718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b="1" noProof="0" dirty="0">
                <a:ln>
                  <a:noFill/>
                </a:ln>
                <a:solidFill>
                  <a:schemeClr val="tx1">
                    <a:lumMod val="75000"/>
                    <a:lumOff val="25000"/>
                  </a:schemeClr>
                </a:solidFill>
                <a:effectLst/>
                <a:uLnTx/>
                <a:uFillTx/>
                <a:cs typeface="+mn-ea"/>
                <a:sym typeface="+mn-lt"/>
              </a:rPr>
              <a:t>添加标题</a:t>
            </a:r>
            <a:endParaRPr kumimoji="0" lang="zh-CN" altLang="en-US" sz="16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21" name="Rectangle 29"/>
          <p:cNvSpPr/>
          <p:nvPr/>
        </p:nvSpPr>
        <p:spPr>
          <a:xfrm>
            <a:off x="8061602" y="4474246"/>
            <a:ext cx="2009488" cy="861774"/>
          </a:xfrm>
          <a:prstGeom prst="rect">
            <a:avLst/>
          </a:prstGeom>
        </p:spPr>
        <p:txBody>
          <a:bodyPr wrap="square">
            <a:spAutoFit/>
          </a:bodyPr>
          <a:lstStyle/>
          <a:p>
            <a:pPr lvl="0" algn="l">
              <a:lnSpc>
                <a:spcPts val="2000"/>
              </a:lnSpc>
              <a:defRPr/>
            </a:pPr>
            <a:r>
              <a:rPr lang="zh-CN" altLang="en-US" sz="1100" dirty="0">
                <a:solidFill>
                  <a:schemeClr val="bg1">
                    <a:lumMod val="50000"/>
                  </a:schemeClr>
                </a:solidFill>
                <a:cs typeface="+mn-ea"/>
                <a:sym typeface="+mn-lt"/>
              </a:rPr>
              <a:t>请在此处添加具体内容，文字尽量言简意赅，简单说明即可，不必过于繁琐</a:t>
            </a:r>
          </a:p>
        </p:txBody>
      </p:sp>
      <p:sp>
        <p:nvSpPr>
          <p:cNvPr id="22" name="Rectangle 30"/>
          <p:cNvSpPr/>
          <p:nvPr/>
        </p:nvSpPr>
        <p:spPr>
          <a:xfrm>
            <a:off x="8061602" y="4144716"/>
            <a:ext cx="1092141" cy="33718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b="1" noProof="0" dirty="0">
                <a:ln>
                  <a:noFill/>
                </a:ln>
                <a:solidFill>
                  <a:schemeClr val="tx1">
                    <a:lumMod val="75000"/>
                    <a:lumOff val="25000"/>
                  </a:schemeClr>
                </a:solidFill>
                <a:effectLst/>
                <a:uLnTx/>
                <a:uFillTx/>
                <a:cs typeface="+mn-ea"/>
                <a:sym typeface="+mn-lt"/>
              </a:rPr>
              <a:t>添加标题</a:t>
            </a:r>
            <a:endParaRPr kumimoji="0" lang="zh-CN" altLang="en-US" sz="16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23" name="Rectangle 29"/>
          <p:cNvSpPr/>
          <p:nvPr/>
        </p:nvSpPr>
        <p:spPr>
          <a:xfrm>
            <a:off x="2324761" y="2481754"/>
            <a:ext cx="2009488" cy="861774"/>
          </a:xfrm>
          <a:prstGeom prst="rect">
            <a:avLst/>
          </a:prstGeom>
        </p:spPr>
        <p:txBody>
          <a:bodyPr wrap="square">
            <a:spAutoFit/>
          </a:bodyPr>
          <a:lstStyle/>
          <a:p>
            <a:pPr lvl="0" algn="r">
              <a:lnSpc>
                <a:spcPts val="2000"/>
              </a:lnSpc>
              <a:defRPr/>
            </a:pPr>
            <a:r>
              <a:rPr lang="zh-CN" altLang="en-US" sz="1100" dirty="0">
                <a:solidFill>
                  <a:schemeClr val="bg1">
                    <a:lumMod val="50000"/>
                  </a:schemeClr>
                </a:solidFill>
                <a:cs typeface="+mn-ea"/>
                <a:sym typeface="+mn-lt"/>
              </a:rPr>
              <a:t>请在此处添加具体内容，文字尽量言简意赅，简单说明即可，不必过于繁琐</a:t>
            </a:r>
          </a:p>
        </p:txBody>
      </p:sp>
      <p:sp>
        <p:nvSpPr>
          <p:cNvPr id="24" name="Rectangle 30"/>
          <p:cNvSpPr/>
          <p:nvPr/>
        </p:nvSpPr>
        <p:spPr>
          <a:xfrm>
            <a:off x="3242108" y="2152224"/>
            <a:ext cx="1092141" cy="337185"/>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lang="zh-CN" altLang="en-US" sz="1600" b="1" noProof="0" dirty="0">
                <a:ln>
                  <a:noFill/>
                </a:ln>
                <a:solidFill>
                  <a:schemeClr val="tx1">
                    <a:lumMod val="75000"/>
                    <a:lumOff val="25000"/>
                  </a:schemeClr>
                </a:solidFill>
                <a:effectLst/>
                <a:uLnTx/>
                <a:uFillTx/>
                <a:cs typeface="+mn-ea"/>
                <a:sym typeface="+mn-lt"/>
              </a:rPr>
              <a:t>添加标题</a:t>
            </a:r>
            <a:endParaRPr kumimoji="0" lang="zh-CN" altLang="en-US" sz="16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25" name="Rectangle 29"/>
          <p:cNvSpPr/>
          <p:nvPr/>
        </p:nvSpPr>
        <p:spPr>
          <a:xfrm>
            <a:off x="2324761" y="4425932"/>
            <a:ext cx="2009488" cy="861774"/>
          </a:xfrm>
          <a:prstGeom prst="rect">
            <a:avLst/>
          </a:prstGeom>
        </p:spPr>
        <p:txBody>
          <a:bodyPr wrap="square">
            <a:spAutoFit/>
          </a:bodyPr>
          <a:lstStyle/>
          <a:p>
            <a:pPr lvl="0" algn="r">
              <a:lnSpc>
                <a:spcPts val="2000"/>
              </a:lnSpc>
              <a:defRPr/>
            </a:pPr>
            <a:r>
              <a:rPr lang="zh-CN" altLang="en-US" sz="1100" dirty="0">
                <a:solidFill>
                  <a:schemeClr val="bg1">
                    <a:lumMod val="50000"/>
                  </a:schemeClr>
                </a:solidFill>
                <a:cs typeface="+mn-ea"/>
                <a:sym typeface="+mn-lt"/>
              </a:rPr>
              <a:t>请在此处添加具体内容，文字尽量言简意赅，简单说明即可，不必过于繁琐</a:t>
            </a:r>
          </a:p>
        </p:txBody>
      </p:sp>
      <p:sp>
        <p:nvSpPr>
          <p:cNvPr id="26" name="Rectangle 30"/>
          <p:cNvSpPr/>
          <p:nvPr/>
        </p:nvSpPr>
        <p:spPr>
          <a:xfrm>
            <a:off x="3242108" y="4096402"/>
            <a:ext cx="1092141" cy="337185"/>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lang="zh-CN" altLang="en-US" sz="1600" b="1" noProof="0" dirty="0">
                <a:ln>
                  <a:noFill/>
                </a:ln>
                <a:solidFill>
                  <a:schemeClr val="tx1">
                    <a:lumMod val="75000"/>
                    <a:lumOff val="25000"/>
                  </a:schemeClr>
                </a:solidFill>
                <a:effectLst/>
                <a:uLnTx/>
                <a:uFillTx/>
                <a:cs typeface="+mn-ea"/>
                <a:sym typeface="+mn-lt"/>
              </a:rPr>
              <a:t>添加标题</a:t>
            </a:r>
            <a:endParaRPr kumimoji="0" lang="zh-CN" altLang="en-US" sz="16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fltVal val="0"/>
                                          </p:val>
                                        </p:tav>
                                        <p:tav tm="100000">
                                          <p:val>
                                            <p:strVal val="#ppt_w"/>
                                          </p:val>
                                        </p:tav>
                                      </p:tavLst>
                                    </p:anim>
                                    <p:anim calcmode="lin" valueType="num">
                                      <p:cBhvr>
                                        <p:cTn id="15" dur="500" fill="hold"/>
                                        <p:tgtEl>
                                          <p:spTgt spid="11"/>
                                        </p:tgtEl>
                                        <p:attrNameLst>
                                          <p:attrName>ppt_h</p:attrName>
                                        </p:attrNameLst>
                                      </p:cBhvr>
                                      <p:tavLst>
                                        <p:tav tm="0">
                                          <p:val>
                                            <p:fltVal val="0"/>
                                          </p:val>
                                        </p:tav>
                                        <p:tav tm="100000">
                                          <p:val>
                                            <p:strVal val="#ppt_h"/>
                                          </p:val>
                                        </p:tav>
                                      </p:tavLst>
                                    </p:anim>
                                    <p:animEffect transition="in" filter="fade">
                                      <p:cBhvr>
                                        <p:cTn id="16" dur="500"/>
                                        <p:tgtEl>
                                          <p:spTgt spid="11"/>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ppt_w</p:attrName>
                                        </p:attrNameLst>
                                      </p:cBhvr>
                                      <p:tavLst>
                                        <p:tav tm="0">
                                          <p:val>
                                            <p:fltVal val="0"/>
                                          </p:val>
                                        </p:tav>
                                        <p:tav tm="100000">
                                          <p:val>
                                            <p:strVal val="#ppt_w"/>
                                          </p:val>
                                        </p:tav>
                                      </p:tavLst>
                                    </p:anim>
                                    <p:anim calcmode="lin" valueType="num">
                                      <p:cBhvr>
                                        <p:cTn id="25" dur="500" fill="hold"/>
                                        <p:tgtEl>
                                          <p:spTgt spid="8"/>
                                        </p:tgtEl>
                                        <p:attrNameLst>
                                          <p:attrName>ppt_h</p:attrName>
                                        </p:attrNameLst>
                                      </p:cBhvr>
                                      <p:tavLst>
                                        <p:tav tm="0">
                                          <p:val>
                                            <p:fltVal val="0"/>
                                          </p:val>
                                        </p:tav>
                                        <p:tav tm="100000">
                                          <p:val>
                                            <p:strVal val="#ppt_h"/>
                                          </p:val>
                                        </p:tav>
                                      </p:tavLst>
                                    </p:anim>
                                    <p:animEffect transition="in" filter="fade">
                                      <p:cBhvr>
                                        <p:cTn id="26" dur="500"/>
                                        <p:tgtEl>
                                          <p:spTgt spid="8"/>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p:cTn id="34" dur="500" fill="hold"/>
                                        <p:tgtEl>
                                          <p:spTgt spid="12"/>
                                        </p:tgtEl>
                                        <p:attrNameLst>
                                          <p:attrName>ppt_w</p:attrName>
                                        </p:attrNameLst>
                                      </p:cBhvr>
                                      <p:tavLst>
                                        <p:tav tm="0">
                                          <p:val>
                                            <p:fltVal val="0"/>
                                          </p:val>
                                        </p:tav>
                                        <p:tav tm="100000">
                                          <p:val>
                                            <p:strVal val="#ppt_w"/>
                                          </p:val>
                                        </p:tav>
                                      </p:tavLst>
                                    </p:anim>
                                    <p:anim calcmode="lin" valueType="num">
                                      <p:cBhvr>
                                        <p:cTn id="35" dur="500" fill="hold"/>
                                        <p:tgtEl>
                                          <p:spTgt spid="12"/>
                                        </p:tgtEl>
                                        <p:attrNameLst>
                                          <p:attrName>ppt_h</p:attrName>
                                        </p:attrNameLst>
                                      </p:cBhvr>
                                      <p:tavLst>
                                        <p:tav tm="0">
                                          <p:val>
                                            <p:fltVal val="0"/>
                                          </p:val>
                                        </p:tav>
                                        <p:tav tm="100000">
                                          <p:val>
                                            <p:strVal val="#ppt_h"/>
                                          </p:val>
                                        </p:tav>
                                      </p:tavLst>
                                    </p:anim>
                                    <p:animEffect transition="in" filter="fade">
                                      <p:cBhvr>
                                        <p:cTn id="36" dur="500"/>
                                        <p:tgtEl>
                                          <p:spTgt spid="12"/>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p:cTn id="39" dur="500" fill="hold"/>
                                        <p:tgtEl>
                                          <p:spTgt spid="13"/>
                                        </p:tgtEl>
                                        <p:attrNameLst>
                                          <p:attrName>ppt_w</p:attrName>
                                        </p:attrNameLst>
                                      </p:cBhvr>
                                      <p:tavLst>
                                        <p:tav tm="0">
                                          <p:val>
                                            <p:fltVal val="0"/>
                                          </p:val>
                                        </p:tav>
                                        <p:tav tm="100000">
                                          <p:val>
                                            <p:strVal val="#ppt_w"/>
                                          </p:val>
                                        </p:tav>
                                      </p:tavLst>
                                    </p:anim>
                                    <p:anim calcmode="lin" valueType="num">
                                      <p:cBhvr>
                                        <p:cTn id="40" dur="500" fill="hold"/>
                                        <p:tgtEl>
                                          <p:spTgt spid="13"/>
                                        </p:tgtEl>
                                        <p:attrNameLst>
                                          <p:attrName>ppt_h</p:attrName>
                                        </p:attrNameLst>
                                      </p:cBhvr>
                                      <p:tavLst>
                                        <p:tav tm="0">
                                          <p:val>
                                            <p:fltVal val="0"/>
                                          </p:val>
                                        </p:tav>
                                        <p:tav tm="100000">
                                          <p:val>
                                            <p:strVal val="#ppt_h"/>
                                          </p:val>
                                        </p:tav>
                                      </p:tavLst>
                                    </p:anim>
                                    <p:animEffect transition="in" filter="fade">
                                      <p:cBhvr>
                                        <p:cTn id="41" dur="500"/>
                                        <p:tgtEl>
                                          <p:spTgt spid="13"/>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p:cTn id="44" dur="500" fill="hold"/>
                                        <p:tgtEl>
                                          <p:spTgt spid="14"/>
                                        </p:tgtEl>
                                        <p:attrNameLst>
                                          <p:attrName>ppt_w</p:attrName>
                                        </p:attrNameLst>
                                      </p:cBhvr>
                                      <p:tavLst>
                                        <p:tav tm="0">
                                          <p:val>
                                            <p:fltVal val="0"/>
                                          </p:val>
                                        </p:tav>
                                        <p:tav tm="100000">
                                          <p:val>
                                            <p:strVal val="#ppt_w"/>
                                          </p:val>
                                        </p:tav>
                                      </p:tavLst>
                                    </p:anim>
                                    <p:anim calcmode="lin" valueType="num">
                                      <p:cBhvr>
                                        <p:cTn id="45" dur="500" fill="hold"/>
                                        <p:tgtEl>
                                          <p:spTgt spid="14"/>
                                        </p:tgtEl>
                                        <p:attrNameLst>
                                          <p:attrName>ppt_h</p:attrName>
                                        </p:attrNameLst>
                                      </p:cBhvr>
                                      <p:tavLst>
                                        <p:tav tm="0">
                                          <p:val>
                                            <p:fltVal val="0"/>
                                          </p:val>
                                        </p:tav>
                                        <p:tav tm="100000">
                                          <p:val>
                                            <p:strVal val="#ppt_h"/>
                                          </p:val>
                                        </p:tav>
                                      </p:tavLst>
                                    </p:anim>
                                    <p:animEffect transition="in" filter="fade">
                                      <p:cBhvr>
                                        <p:cTn id="46" dur="500"/>
                                        <p:tgtEl>
                                          <p:spTgt spid="14"/>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p:cTn id="49" dur="500" fill="hold"/>
                                        <p:tgtEl>
                                          <p:spTgt spid="15"/>
                                        </p:tgtEl>
                                        <p:attrNameLst>
                                          <p:attrName>ppt_w</p:attrName>
                                        </p:attrNameLst>
                                      </p:cBhvr>
                                      <p:tavLst>
                                        <p:tav tm="0">
                                          <p:val>
                                            <p:fltVal val="0"/>
                                          </p:val>
                                        </p:tav>
                                        <p:tav tm="100000">
                                          <p:val>
                                            <p:strVal val="#ppt_w"/>
                                          </p:val>
                                        </p:tav>
                                      </p:tavLst>
                                    </p:anim>
                                    <p:anim calcmode="lin" valueType="num">
                                      <p:cBhvr>
                                        <p:cTn id="50" dur="500" fill="hold"/>
                                        <p:tgtEl>
                                          <p:spTgt spid="15"/>
                                        </p:tgtEl>
                                        <p:attrNameLst>
                                          <p:attrName>ppt_h</p:attrName>
                                        </p:attrNameLst>
                                      </p:cBhvr>
                                      <p:tavLst>
                                        <p:tav tm="0">
                                          <p:val>
                                            <p:fltVal val="0"/>
                                          </p:val>
                                        </p:tav>
                                        <p:tav tm="100000">
                                          <p:val>
                                            <p:strVal val="#ppt_h"/>
                                          </p:val>
                                        </p:tav>
                                      </p:tavLst>
                                    </p:anim>
                                    <p:animEffect transition="in" filter="fade">
                                      <p:cBhvr>
                                        <p:cTn id="51" dur="500"/>
                                        <p:tgtEl>
                                          <p:spTgt spid="15"/>
                                        </p:tgtEl>
                                      </p:cBhvr>
                                    </p:animEffect>
                                  </p:childTnLst>
                                </p:cTn>
                              </p:par>
                              <p:par>
                                <p:cTn id="52" presetID="5" presetClass="entr" presetSubtype="10" fill="hold" grpId="0"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checkerboard(across)">
                                      <p:cBhvr>
                                        <p:cTn id="54" dur="750"/>
                                        <p:tgtEl>
                                          <p:spTgt spid="17"/>
                                        </p:tgtEl>
                                      </p:cBhvr>
                                    </p:animEffect>
                                  </p:childTnLst>
                                </p:cTn>
                              </p:par>
                              <p:par>
                                <p:cTn id="55" presetID="14" presetClass="entr" presetSubtype="1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randombar(horizontal)">
                                      <p:cBhvr>
                                        <p:cTn id="57" dur="750"/>
                                        <p:tgtEl>
                                          <p:spTgt spid="18"/>
                                        </p:tgtEl>
                                      </p:cBhvr>
                                    </p:animEffect>
                                  </p:childTnLst>
                                </p:cTn>
                              </p:par>
                            </p:childTnLst>
                          </p:cTn>
                        </p:par>
                        <p:par>
                          <p:cTn id="58" fill="hold">
                            <p:stCondLst>
                              <p:cond delay="500"/>
                            </p:stCondLst>
                            <p:childTnLst>
                              <p:par>
                                <p:cTn id="59" presetID="42" presetClass="entr" presetSubtype="0"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1000"/>
                                        <p:tgtEl>
                                          <p:spTgt spid="19"/>
                                        </p:tgtEl>
                                      </p:cBhvr>
                                    </p:animEffect>
                                    <p:anim calcmode="lin" valueType="num">
                                      <p:cBhvr>
                                        <p:cTn id="62" dur="1000" fill="hold"/>
                                        <p:tgtEl>
                                          <p:spTgt spid="19"/>
                                        </p:tgtEl>
                                        <p:attrNameLst>
                                          <p:attrName>ppt_x</p:attrName>
                                        </p:attrNameLst>
                                      </p:cBhvr>
                                      <p:tavLst>
                                        <p:tav tm="0">
                                          <p:val>
                                            <p:strVal val="#ppt_x"/>
                                          </p:val>
                                        </p:tav>
                                        <p:tav tm="100000">
                                          <p:val>
                                            <p:strVal val="#ppt_x"/>
                                          </p:val>
                                        </p:tav>
                                      </p:tavLst>
                                    </p:anim>
                                    <p:anim calcmode="lin" valueType="num">
                                      <p:cBhvr>
                                        <p:cTn id="63" dur="1000" fill="hold"/>
                                        <p:tgtEl>
                                          <p:spTgt spid="19"/>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fade">
                                      <p:cBhvr>
                                        <p:cTn id="66" dur="1000"/>
                                        <p:tgtEl>
                                          <p:spTgt spid="20"/>
                                        </p:tgtEl>
                                      </p:cBhvr>
                                    </p:animEffect>
                                    <p:anim calcmode="lin" valueType="num">
                                      <p:cBhvr>
                                        <p:cTn id="67" dur="1000" fill="hold"/>
                                        <p:tgtEl>
                                          <p:spTgt spid="20"/>
                                        </p:tgtEl>
                                        <p:attrNameLst>
                                          <p:attrName>ppt_x</p:attrName>
                                        </p:attrNameLst>
                                      </p:cBhvr>
                                      <p:tavLst>
                                        <p:tav tm="0">
                                          <p:val>
                                            <p:strVal val="#ppt_x"/>
                                          </p:val>
                                        </p:tav>
                                        <p:tav tm="100000">
                                          <p:val>
                                            <p:strVal val="#ppt_x"/>
                                          </p:val>
                                        </p:tav>
                                      </p:tavLst>
                                    </p:anim>
                                    <p:anim calcmode="lin" valueType="num">
                                      <p:cBhvr>
                                        <p:cTn id="68" dur="1000" fill="hold"/>
                                        <p:tgtEl>
                                          <p:spTgt spid="20"/>
                                        </p:tgtEl>
                                        <p:attrNameLst>
                                          <p:attrName>ppt_y</p:attrName>
                                        </p:attrNameLst>
                                      </p:cBhvr>
                                      <p:tavLst>
                                        <p:tav tm="0">
                                          <p:val>
                                            <p:strVal val="#ppt_y+.1"/>
                                          </p:val>
                                        </p:tav>
                                        <p:tav tm="100000">
                                          <p:val>
                                            <p:strVal val="#ppt_y"/>
                                          </p:val>
                                        </p:tav>
                                      </p:tavLst>
                                    </p:anim>
                                  </p:childTnLst>
                                </p:cTn>
                              </p:par>
                            </p:childTnLst>
                          </p:cTn>
                        </p:par>
                        <p:par>
                          <p:cTn id="69" fill="hold">
                            <p:stCondLst>
                              <p:cond delay="1500"/>
                            </p:stCondLst>
                            <p:childTnLst>
                              <p:par>
                                <p:cTn id="70" presetID="42" presetClass="entr" presetSubtype="0" fill="hold" grpId="0" nodeType="after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fade">
                                      <p:cBhvr>
                                        <p:cTn id="72" dur="1000"/>
                                        <p:tgtEl>
                                          <p:spTgt spid="21"/>
                                        </p:tgtEl>
                                      </p:cBhvr>
                                    </p:animEffect>
                                    <p:anim calcmode="lin" valueType="num">
                                      <p:cBhvr>
                                        <p:cTn id="73" dur="1000" fill="hold"/>
                                        <p:tgtEl>
                                          <p:spTgt spid="21"/>
                                        </p:tgtEl>
                                        <p:attrNameLst>
                                          <p:attrName>ppt_x</p:attrName>
                                        </p:attrNameLst>
                                      </p:cBhvr>
                                      <p:tavLst>
                                        <p:tav tm="0">
                                          <p:val>
                                            <p:strVal val="#ppt_x"/>
                                          </p:val>
                                        </p:tav>
                                        <p:tav tm="100000">
                                          <p:val>
                                            <p:strVal val="#ppt_x"/>
                                          </p:val>
                                        </p:tav>
                                      </p:tavLst>
                                    </p:anim>
                                    <p:anim calcmode="lin" valueType="num">
                                      <p:cBhvr>
                                        <p:cTn id="74" dur="1000" fill="hold"/>
                                        <p:tgtEl>
                                          <p:spTgt spid="21"/>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fade">
                                      <p:cBhvr>
                                        <p:cTn id="77" dur="1000"/>
                                        <p:tgtEl>
                                          <p:spTgt spid="22"/>
                                        </p:tgtEl>
                                      </p:cBhvr>
                                    </p:animEffect>
                                    <p:anim calcmode="lin" valueType="num">
                                      <p:cBhvr>
                                        <p:cTn id="78" dur="1000" fill="hold"/>
                                        <p:tgtEl>
                                          <p:spTgt spid="22"/>
                                        </p:tgtEl>
                                        <p:attrNameLst>
                                          <p:attrName>ppt_x</p:attrName>
                                        </p:attrNameLst>
                                      </p:cBhvr>
                                      <p:tavLst>
                                        <p:tav tm="0">
                                          <p:val>
                                            <p:strVal val="#ppt_x"/>
                                          </p:val>
                                        </p:tav>
                                        <p:tav tm="100000">
                                          <p:val>
                                            <p:strVal val="#ppt_x"/>
                                          </p:val>
                                        </p:tav>
                                      </p:tavLst>
                                    </p:anim>
                                    <p:anim calcmode="lin" valueType="num">
                                      <p:cBhvr>
                                        <p:cTn id="79" dur="1000" fill="hold"/>
                                        <p:tgtEl>
                                          <p:spTgt spid="22"/>
                                        </p:tgtEl>
                                        <p:attrNameLst>
                                          <p:attrName>ppt_y</p:attrName>
                                        </p:attrNameLst>
                                      </p:cBhvr>
                                      <p:tavLst>
                                        <p:tav tm="0">
                                          <p:val>
                                            <p:strVal val="#ppt_y+.1"/>
                                          </p:val>
                                        </p:tav>
                                        <p:tav tm="100000">
                                          <p:val>
                                            <p:strVal val="#ppt_y"/>
                                          </p:val>
                                        </p:tav>
                                      </p:tavLst>
                                    </p:anim>
                                  </p:childTnLst>
                                </p:cTn>
                              </p:par>
                            </p:childTnLst>
                          </p:cTn>
                        </p:par>
                        <p:par>
                          <p:cTn id="80" fill="hold">
                            <p:stCondLst>
                              <p:cond delay="2500"/>
                            </p:stCondLst>
                            <p:childTnLst>
                              <p:par>
                                <p:cTn id="81" presetID="42" presetClass="entr" presetSubtype="0" fill="hold" grpId="0" nodeType="after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fade">
                                      <p:cBhvr>
                                        <p:cTn id="83" dur="1000"/>
                                        <p:tgtEl>
                                          <p:spTgt spid="23"/>
                                        </p:tgtEl>
                                      </p:cBhvr>
                                    </p:animEffect>
                                    <p:anim calcmode="lin" valueType="num">
                                      <p:cBhvr>
                                        <p:cTn id="84" dur="1000" fill="hold"/>
                                        <p:tgtEl>
                                          <p:spTgt spid="23"/>
                                        </p:tgtEl>
                                        <p:attrNameLst>
                                          <p:attrName>ppt_x</p:attrName>
                                        </p:attrNameLst>
                                      </p:cBhvr>
                                      <p:tavLst>
                                        <p:tav tm="0">
                                          <p:val>
                                            <p:strVal val="#ppt_x"/>
                                          </p:val>
                                        </p:tav>
                                        <p:tav tm="100000">
                                          <p:val>
                                            <p:strVal val="#ppt_x"/>
                                          </p:val>
                                        </p:tav>
                                      </p:tavLst>
                                    </p:anim>
                                    <p:anim calcmode="lin" valueType="num">
                                      <p:cBhvr>
                                        <p:cTn id="85" dur="1000" fill="hold"/>
                                        <p:tgtEl>
                                          <p:spTgt spid="23"/>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24"/>
                                        </p:tgtEl>
                                        <p:attrNameLst>
                                          <p:attrName>style.visibility</p:attrName>
                                        </p:attrNameLst>
                                      </p:cBhvr>
                                      <p:to>
                                        <p:strVal val="visible"/>
                                      </p:to>
                                    </p:set>
                                    <p:animEffect transition="in" filter="fade">
                                      <p:cBhvr>
                                        <p:cTn id="88" dur="1000"/>
                                        <p:tgtEl>
                                          <p:spTgt spid="24"/>
                                        </p:tgtEl>
                                      </p:cBhvr>
                                    </p:animEffect>
                                    <p:anim calcmode="lin" valueType="num">
                                      <p:cBhvr>
                                        <p:cTn id="89" dur="1000" fill="hold"/>
                                        <p:tgtEl>
                                          <p:spTgt spid="24"/>
                                        </p:tgtEl>
                                        <p:attrNameLst>
                                          <p:attrName>ppt_x</p:attrName>
                                        </p:attrNameLst>
                                      </p:cBhvr>
                                      <p:tavLst>
                                        <p:tav tm="0">
                                          <p:val>
                                            <p:strVal val="#ppt_x"/>
                                          </p:val>
                                        </p:tav>
                                        <p:tav tm="100000">
                                          <p:val>
                                            <p:strVal val="#ppt_x"/>
                                          </p:val>
                                        </p:tav>
                                      </p:tavLst>
                                    </p:anim>
                                    <p:anim calcmode="lin" valueType="num">
                                      <p:cBhvr>
                                        <p:cTn id="90" dur="1000" fill="hold"/>
                                        <p:tgtEl>
                                          <p:spTgt spid="24"/>
                                        </p:tgtEl>
                                        <p:attrNameLst>
                                          <p:attrName>ppt_y</p:attrName>
                                        </p:attrNameLst>
                                      </p:cBhvr>
                                      <p:tavLst>
                                        <p:tav tm="0">
                                          <p:val>
                                            <p:strVal val="#ppt_y+.1"/>
                                          </p:val>
                                        </p:tav>
                                        <p:tav tm="100000">
                                          <p:val>
                                            <p:strVal val="#ppt_y"/>
                                          </p:val>
                                        </p:tav>
                                      </p:tavLst>
                                    </p:anim>
                                  </p:childTnLst>
                                </p:cTn>
                              </p:par>
                            </p:childTnLst>
                          </p:cTn>
                        </p:par>
                        <p:par>
                          <p:cTn id="91" fill="hold">
                            <p:stCondLst>
                              <p:cond delay="3500"/>
                            </p:stCondLst>
                            <p:childTnLst>
                              <p:par>
                                <p:cTn id="92" presetID="42" presetClass="entr" presetSubtype="0" fill="hold" grpId="0" nodeType="afterEffect">
                                  <p:stCondLst>
                                    <p:cond delay="0"/>
                                  </p:stCondLst>
                                  <p:childTnLst>
                                    <p:set>
                                      <p:cBhvr>
                                        <p:cTn id="93" dur="1" fill="hold">
                                          <p:stCondLst>
                                            <p:cond delay="0"/>
                                          </p:stCondLst>
                                        </p:cTn>
                                        <p:tgtEl>
                                          <p:spTgt spid="25"/>
                                        </p:tgtEl>
                                        <p:attrNameLst>
                                          <p:attrName>style.visibility</p:attrName>
                                        </p:attrNameLst>
                                      </p:cBhvr>
                                      <p:to>
                                        <p:strVal val="visible"/>
                                      </p:to>
                                    </p:set>
                                    <p:animEffect transition="in" filter="fade">
                                      <p:cBhvr>
                                        <p:cTn id="94" dur="1000"/>
                                        <p:tgtEl>
                                          <p:spTgt spid="25"/>
                                        </p:tgtEl>
                                      </p:cBhvr>
                                    </p:animEffect>
                                    <p:anim calcmode="lin" valueType="num">
                                      <p:cBhvr>
                                        <p:cTn id="95" dur="1000" fill="hold"/>
                                        <p:tgtEl>
                                          <p:spTgt spid="25"/>
                                        </p:tgtEl>
                                        <p:attrNameLst>
                                          <p:attrName>ppt_x</p:attrName>
                                        </p:attrNameLst>
                                      </p:cBhvr>
                                      <p:tavLst>
                                        <p:tav tm="0">
                                          <p:val>
                                            <p:strVal val="#ppt_x"/>
                                          </p:val>
                                        </p:tav>
                                        <p:tav tm="100000">
                                          <p:val>
                                            <p:strVal val="#ppt_x"/>
                                          </p:val>
                                        </p:tav>
                                      </p:tavLst>
                                    </p:anim>
                                    <p:anim calcmode="lin" valueType="num">
                                      <p:cBhvr>
                                        <p:cTn id="96" dur="1000" fill="hold"/>
                                        <p:tgtEl>
                                          <p:spTgt spid="25"/>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26"/>
                                        </p:tgtEl>
                                        <p:attrNameLst>
                                          <p:attrName>style.visibility</p:attrName>
                                        </p:attrNameLst>
                                      </p:cBhvr>
                                      <p:to>
                                        <p:strVal val="visible"/>
                                      </p:to>
                                    </p:set>
                                    <p:animEffect transition="in" filter="fade">
                                      <p:cBhvr>
                                        <p:cTn id="99" dur="1000"/>
                                        <p:tgtEl>
                                          <p:spTgt spid="26"/>
                                        </p:tgtEl>
                                      </p:cBhvr>
                                    </p:animEffect>
                                    <p:anim calcmode="lin" valueType="num">
                                      <p:cBhvr>
                                        <p:cTn id="100" dur="1000" fill="hold"/>
                                        <p:tgtEl>
                                          <p:spTgt spid="26"/>
                                        </p:tgtEl>
                                        <p:attrNameLst>
                                          <p:attrName>ppt_x</p:attrName>
                                        </p:attrNameLst>
                                      </p:cBhvr>
                                      <p:tavLst>
                                        <p:tav tm="0">
                                          <p:val>
                                            <p:strVal val="#ppt_x"/>
                                          </p:val>
                                        </p:tav>
                                        <p:tav tm="100000">
                                          <p:val>
                                            <p:strVal val="#ppt_x"/>
                                          </p:val>
                                        </p:tav>
                                      </p:tavLst>
                                    </p:anim>
                                    <p:anim calcmode="lin" valueType="num">
                                      <p:cBhvr>
                                        <p:cTn id="101"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p:bldP spid="13" grpId="0"/>
      <p:bldP spid="14" grpId="0"/>
      <p:bldP spid="15" grpId="0"/>
      <p:bldP spid="17" grpId="0"/>
      <p:bldP spid="18" grpId="0"/>
      <p:bldP spid="19" grpId="0"/>
      <p:bldP spid="20" grpId="0"/>
      <p:bldP spid="21" grpId="0"/>
      <p:bldP spid="22" grpId="0"/>
      <p:bldP spid="23" grpId="0"/>
      <p:bldP spid="24" grpId="0"/>
      <p:bldP spid="25" grpId="0"/>
      <p:bldP spid="2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71993" y="-1568546"/>
            <a:ext cx="15983812" cy="14046898"/>
            <a:chOff x="371993" y="-1568546"/>
            <a:chExt cx="15983812" cy="14046898"/>
          </a:xfrm>
        </p:grpSpPr>
        <p:sp>
          <p:nvSpPr>
            <p:cNvPr id="19"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文本框 22"/>
            <p:cNvSpPr txBox="1"/>
            <p:nvPr/>
          </p:nvSpPr>
          <p:spPr>
            <a:xfrm>
              <a:off x="1009201" y="287761"/>
              <a:ext cx="2341134" cy="461665"/>
            </a:xfrm>
            <a:prstGeom prst="rect">
              <a:avLst/>
            </a:prstGeom>
            <a:noFill/>
          </p:spPr>
          <p:txBody>
            <a:bodyPr wrap="square" rtlCol="0">
              <a:spAutoFit/>
            </a:bodyPr>
            <a:lstStyle/>
            <a:p>
              <a:pPr algn="dist"/>
              <a:r>
                <a:rPr lang="zh-CN" altLang="en-US" sz="2400" spc="300" dirty="0">
                  <a:solidFill>
                    <a:schemeClr val="tx1">
                      <a:lumMod val="75000"/>
                      <a:lumOff val="25000"/>
                    </a:schemeClr>
                  </a:solidFill>
                  <a:cs typeface="+mn-ea"/>
                  <a:sym typeface="+mn-lt"/>
                </a:rPr>
                <a:t>添加标题内容</a:t>
              </a:r>
            </a:p>
          </p:txBody>
        </p:sp>
      </p:grpSp>
      <p:sp>
        <p:nvSpPr>
          <p:cNvPr id="2" name="Shape 238"/>
          <p:cNvSpPr/>
          <p:nvPr/>
        </p:nvSpPr>
        <p:spPr>
          <a:xfrm rot="5400000">
            <a:off x="1556515" y="3615119"/>
            <a:ext cx="742480" cy="742480"/>
          </a:xfrm>
          <a:prstGeom prst="roundRect">
            <a:avLst>
              <a:gd name="adj" fmla="val 0"/>
            </a:avLst>
          </a:prstGeom>
          <a:solidFill>
            <a:schemeClr val="accent1"/>
          </a:solidFill>
          <a:ln w="12700">
            <a:noFill/>
            <a:miter lim="400000"/>
          </a:ln>
        </p:spPr>
        <p:txBody>
          <a:bodyPr lIns="50800" tIns="50800" rIns="50800" bIns="50800" anchor="ctr"/>
          <a:lstStyle/>
          <a:p>
            <a:pPr algn="ctr">
              <a:defRPr sz="3200">
                <a:solidFill>
                  <a:srgbClr val="FFFFFF"/>
                </a:solidFill>
              </a:defRPr>
            </a:pPr>
            <a:endParaRPr>
              <a:cs typeface="+mn-ea"/>
              <a:sym typeface="+mn-lt"/>
            </a:endParaRPr>
          </a:p>
        </p:txBody>
      </p:sp>
      <p:sp>
        <p:nvSpPr>
          <p:cNvPr id="3" name="Shape 251"/>
          <p:cNvSpPr/>
          <p:nvPr/>
        </p:nvSpPr>
        <p:spPr>
          <a:xfrm>
            <a:off x="1748650" y="3811082"/>
            <a:ext cx="350554" cy="35055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7915" y="0"/>
                  <a:pt x="5204" y="1124"/>
                  <a:pt x="3164" y="3164"/>
                </a:cubicBezTo>
                <a:cubicBezTo>
                  <a:pt x="1124" y="5204"/>
                  <a:pt x="0" y="7915"/>
                  <a:pt x="0" y="10800"/>
                </a:cubicBezTo>
                <a:cubicBezTo>
                  <a:pt x="0" y="13685"/>
                  <a:pt x="1124" y="16396"/>
                  <a:pt x="3164" y="18436"/>
                </a:cubicBezTo>
                <a:cubicBezTo>
                  <a:pt x="5204" y="20476"/>
                  <a:pt x="7915" y="21600"/>
                  <a:pt x="10800" y="21600"/>
                </a:cubicBezTo>
                <a:cubicBezTo>
                  <a:pt x="13685" y="21600"/>
                  <a:pt x="16396" y="20476"/>
                  <a:pt x="18436" y="18436"/>
                </a:cubicBezTo>
                <a:cubicBezTo>
                  <a:pt x="20476" y="16396"/>
                  <a:pt x="21600" y="13685"/>
                  <a:pt x="21600" y="10800"/>
                </a:cubicBezTo>
                <a:cubicBezTo>
                  <a:pt x="21600" y="7915"/>
                  <a:pt x="20476" y="5204"/>
                  <a:pt x="18436" y="3164"/>
                </a:cubicBezTo>
                <a:cubicBezTo>
                  <a:pt x="16396" y="1124"/>
                  <a:pt x="13685" y="0"/>
                  <a:pt x="10800" y="0"/>
                </a:cubicBezTo>
                <a:close/>
                <a:moveTo>
                  <a:pt x="10800" y="675"/>
                </a:moveTo>
                <a:cubicBezTo>
                  <a:pt x="13505" y="675"/>
                  <a:pt x="16049" y="1726"/>
                  <a:pt x="17961" y="3639"/>
                </a:cubicBezTo>
                <a:cubicBezTo>
                  <a:pt x="19874" y="5551"/>
                  <a:pt x="20925" y="8095"/>
                  <a:pt x="20925" y="10800"/>
                </a:cubicBezTo>
                <a:cubicBezTo>
                  <a:pt x="20925" y="13505"/>
                  <a:pt x="19874" y="16049"/>
                  <a:pt x="17961" y="17961"/>
                </a:cubicBezTo>
                <a:cubicBezTo>
                  <a:pt x="16049" y="19874"/>
                  <a:pt x="13505" y="20925"/>
                  <a:pt x="10800" y="20925"/>
                </a:cubicBezTo>
                <a:cubicBezTo>
                  <a:pt x="8095" y="20925"/>
                  <a:pt x="5551" y="19874"/>
                  <a:pt x="3639" y="17961"/>
                </a:cubicBezTo>
                <a:cubicBezTo>
                  <a:pt x="1726" y="16049"/>
                  <a:pt x="675" y="13505"/>
                  <a:pt x="675" y="10800"/>
                </a:cubicBezTo>
                <a:cubicBezTo>
                  <a:pt x="675" y="8095"/>
                  <a:pt x="1726" y="5551"/>
                  <a:pt x="3639" y="3639"/>
                </a:cubicBezTo>
                <a:cubicBezTo>
                  <a:pt x="5551" y="1726"/>
                  <a:pt x="8095" y="675"/>
                  <a:pt x="10800" y="675"/>
                </a:cubicBezTo>
                <a:close/>
                <a:moveTo>
                  <a:pt x="10800" y="2700"/>
                </a:moveTo>
                <a:cubicBezTo>
                  <a:pt x="8636" y="2700"/>
                  <a:pt x="6602" y="3543"/>
                  <a:pt x="5073" y="5073"/>
                </a:cubicBezTo>
                <a:cubicBezTo>
                  <a:pt x="3543" y="6603"/>
                  <a:pt x="2700" y="8637"/>
                  <a:pt x="2700" y="10800"/>
                </a:cubicBezTo>
                <a:cubicBezTo>
                  <a:pt x="2700" y="12963"/>
                  <a:pt x="3543" y="14997"/>
                  <a:pt x="5073" y="16527"/>
                </a:cubicBezTo>
                <a:cubicBezTo>
                  <a:pt x="6602" y="18057"/>
                  <a:pt x="8636" y="18900"/>
                  <a:pt x="10800" y="18900"/>
                </a:cubicBezTo>
                <a:cubicBezTo>
                  <a:pt x="12963" y="18900"/>
                  <a:pt x="14997" y="18057"/>
                  <a:pt x="16527" y="16527"/>
                </a:cubicBezTo>
                <a:cubicBezTo>
                  <a:pt x="18057" y="14997"/>
                  <a:pt x="18900" y="12963"/>
                  <a:pt x="18900" y="10800"/>
                </a:cubicBezTo>
                <a:cubicBezTo>
                  <a:pt x="18900" y="8637"/>
                  <a:pt x="18057" y="6603"/>
                  <a:pt x="16527" y="5073"/>
                </a:cubicBezTo>
                <a:cubicBezTo>
                  <a:pt x="14997" y="3543"/>
                  <a:pt x="12963" y="2700"/>
                  <a:pt x="10800" y="2700"/>
                </a:cubicBezTo>
                <a:close/>
                <a:moveTo>
                  <a:pt x="10800" y="3375"/>
                </a:moveTo>
                <a:cubicBezTo>
                  <a:pt x="12783" y="3375"/>
                  <a:pt x="14650" y="4145"/>
                  <a:pt x="16052" y="5548"/>
                </a:cubicBezTo>
                <a:cubicBezTo>
                  <a:pt x="17455" y="6950"/>
                  <a:pt x="18225" y="8817"/>
                  <a:pt x="18225" y="10800"/>
                </a:cubicBezTo>
                <a:cubicBezTo>
                  <a:pt x="18225" y="12783"/>
                  <a:pt x="17455" y="14650"/>
                  <a:pt x="16052" y="16052"/>
                </a:cubicBezTo>
                <a:cubicBezTo>
                  <a:pt x="14650" y="17455"/>
                  <a:pt x="12783" y="18225"/>
                  <a:pt x="10800" y="18225"/>
                </a:cubicBezTo>
                <a:cubicBezTo>
                  <a:pt x="8817" y="18225"/>
                  <a:pt x="6950" y="17455"/>
                  <a:pt x="5548" y="16052"/>
                </a:cubicBezTo>
                <a:cubicBezTo>
                  <a:pt x="4145" y="14650"/>
                  <a:pt x="3375" y="12783"/>
                  <a:pt x="3375" y="10800"/>
                </a:cubicBezTo>
                <a:cubicBezTo>
                  <a:pt x="3375" y="8817"/>
                  <a:pt x="4145" y="6950"/>
                  <a:pt x="5548" y="5548"/>
                </a:cubicBezTo>
                <a:cubicBezTo>
                  <a:pt x="6950" y="4145"/>
                  <a:pt x="8817" y="3375"/>
                  <a:pt x="10800" y="3375"/>
                </a:cubicBezTo>
                <a:close/>
                <a:moveTo>
                  <a:pt x="10800" y="5400"/>
                </a:moveTo>
                <a:cubicBezTo>
                  <a:pt x="9358" y="5400"/>
                  <a:pt x="8002" y="5962"/>
                  <a:pt x="6982" y="6982"/>
                </a:cubicBezTo>
                <a:cubicBezTo>
                  <a:pt x="5962" y="8001"/>
                  <a:pt x="5400" y="9358"/>
                  <a:pt x="5400" y="10800"/>
                </a:cubicBezTo>
                <a:cubicBezTo>
                  <a:pt x="5400" y="12242"/>
                  <a:pt x="5962" y="13599"/>
                  <a:pt x="6982" y="14618"/>
                </a:cubicBezTo>
                <a:cubicBezTo>
                  <a:pt x="8002" y="15638"/>
                  <a:pt x="9358" y="16200"/>
                  <a:pt x="10800" y="16200"/>
                </a:cubicBezTo>
                <a:cubicBezTo>
                  <a:pt x="12242" y="16200"/>
                  <a:pt x="13599" y="15638"/>
                  <a:pt x="14618" y="14618"/>
                </a:cubicBezTo>
                <a:cubicBezTo>
                  <a:pt x="15638" y="13599"/>
                  <a:pt x="16200" y="12242"/>
                  <a:pt x="16200" y="10800"/>
                </a:cubicBezTo>
                <a:cubicBezTo>
                  <a:pt x="16200" y="9358"/>
                  <a:pt x="15638" y="8001"/>
                  <a:pt x="14618" y="6982"/>
                </a:cubicBezTo>
                <a:cubicBezTo>
                  <a:pt x="13599" y="5962"/>
                  <a:pt x="12242" y="5400"/>
                  <a:pt x="10800" y="5400"/>
                </a:cubicBezTo>
                <a:close/>
                <a:moveTo>
                  <a:pt x="10800" y="6075"/>
                </a:moveTo>
                <a:cubicBezTo>
                  <a:pt x="12062" y="6075"/>
                  <a:pt x="13251" y="6564"/>
                  <a:pt x="14143" y="7457"/>
                </a:cubicBezTo>
                <a:cubicBezTo>
                  <a:pt x="15036" y="8349"/>
                  <a:pt x="15525" y="9538"/>
                  <a:pt x="15525" y="10800"/>
                </a:cubicBezTo>
                <a:cubicBezTo>
                  <a:pt x="15525" y="12062"/>
                  <a:pt x="15036" y="13251"/>
                  <a:pt x="14143" y="14143"/>
                </a:cubicBezTo>
                <a:cubicBezTo>
                  <a:pt x="13251" y="15036"/>
                  <a:pt x="12062" y="15525"/>
                  <a:pt x="10800" y="15525"/>
                </a:cubicBezTo>
                <a:cubicBezTo>
                  <a:pt x="9538" y="15525"/>
                  <a:pt x="8349" y="15036"/>
                  <a:pt x="7457" y="14143"/>
                </a:cubicBezTo>
                <a:cubicBezTo>
                  <a:pt x="6564" y="13251"/>
                  <a:pt x="6075" y="12062"/>
                  <a:pt x="6075" y="10800"/>
                </a:cubicBezTo>
                <a:cubicBezTo>
                  <a:pt x="6075" y="9538"/>
                  <a:pt x="6564" y="8349"/>
                  <a:pt x="7457" y="7457"/>
                </a:cubicBezTo>
                <a:cubicBezTo>
                  <a:pt x="8349" y="6564"/>
                  <a:pt x="9538" y="6075"/>
                  <a:pt x="10800" y="6075"/>
                </a:cubicBezTo>
                <a:close/>
                <a:moveTo>
                  <a:pt x="10800" y="8100"/>
                </a:moveTo>
                <a:cubicBezTo>
                  <a:pt x="10079" y="8100"/>
                  <a:pt x="9401" y="8381"/>
                  <a:pt x="8891" y="8891"/>
                </a:cubicBezTo>
                <a:cubicBezTo>
                  <a:pt x="8380" y="9401"/>
                  <a:pt x="8100" y="10079"/>
                  <a:pt x="8100" y="10800"/>
                </a:cubicBezTo>
                <a:cubicBezTo>
                  <a:pt x="8100" y="11521"/>
                  <a:pt x="8380" y="12199"/>
                  <a:pt x="8891" y="12709"/>
                </a:cubicBezTo>
                <a:cubicBezTo>
                  <a:pt x="9401" y="13219"/>
                  <a:pt x="10079" y="13500"/>
                  <a:pt x="10800" y="13500"/>
                </a:cubicBezTo>
                <a:cubicBezTo>
                  <a:pt x="11521" y="13500"/>
                  <a:pt x="12199" y="13219"/>
                  <a:pt x="12709" y="12709"/>
                </a:cubicBezTo>
                <a:cubicBezTo>
                  <a:pt x="13219" y="12199"/>
                  <a:pt x="13500" y="11521"/>
                  <a:pt x="13500" y="10800"/>
                </a:cubicBezTo>
                <a:cubicBezTo>
                  <a:pt x="13500" y="10079"/>
                  <a:pt x="13219" y="9401"/>
                  <a:pt x="12709" y="8891"/>
                </a:cubicBezTo>
                <a:cubicBezTo>
                  <a:pt x="12199" y="8381"/>
                  <a:pt x="11521" y="8100"/>
                  <a:pt x="10800" y="8100"/>
                </a:cubicBezTo>
                <a:close/>
                <a:moveTo>
                  <a:pt x="10800" y="8775"/>
                </a:moveTo>
                <a:cubicBezTo>
                  <a:pt x="11341" y="8775"/>
                  <a:pt x="11851" y="8983"/>
                  <a:pt x="12234" y="9366"/>
                </a:cubicBezTo>
                <a:cubicBezTo>
                  <a:pt x="12617" y="9749"/>
                  <a:pt x="12825" y="10259"/>
                  <a:pt x="12825" y="10800"/>
                </a:cubicBezTo>
                <a:cubicBezTo>
                  <a:pt x="12825" y="11341"/>
                  <a:pt x="12617" y="11851"/>
                  <a:pt x="12234" y="12234"/>
                </a:cubicBezTo>
                <a:cubicBezTo>
                  <a:pt x="11851" y="12617"/>
                  <a:pt x="11341" y="12825"/>
                  <a:pt x="10800" y="12825"/>
                </a:cubicBezTo>
                <a:cubicBezTo>
                  <a:pt x="10259" y="12825"/>
                  <a:pt x="9748" y="12617"/>
                  <a:pt x="9366" y="12234"/>
                </a:cubicBezTo>
                <a:cubicBezTo>
                  <a:pt x="8983" y="11851"/>
                  <a:pt x="8775" y="11341"/>
                  <a:pt x="8775" y="10800"/>
                </a:cubicBezTo>
                <a:cubicBezTo>
                  <a:pt x="8775" y="10259"/>
                  <a:pt x="8983" y="9749"/>
                  <a:pt x="9366" y="9366"/>
                </a:cubicBezTo>
                <a:cubicBezTo>
                  <a:pt x="9748" y="8983"/>
                  <a:pt x="10259" y="8775"/>
                  <a:pt x="10800" y="8775"/>
                </a:cubicBezTo>
                <a:close/>
              </a:path>
            </a:pathLst>
          </a:custGeom>
          <a:solidFill>
            <a:srgbClr val="FFFFFF"/>
          </a:solidFill>
          <a:ln w="12700">
            <a:miter lim="400000"/>
          </a:ln>
        </p:spPr>
        <p:txBody>
          <a:bodyPr lIns="38100" tIns="38100" rIns="38100" bIns="38100" anchor="ctr"/>
          <a:lstStyle/>
          <a:p>
            <a:pPr algn="ctr">
              <a:defRPr sz="3200">
                <a:solidFill>
                  <a:srgbClr val="FFFFFF"/>
                </a:solidFill>
              </a:defRPr>
            </a:pPr>
            <a:endParaRPr>
              <a:cs typeface="+mn-ea"/>
              <a:sym typeface="+mn-lt"/>
            </a:endParaRPr>
          </a:p>
        </p:txBody>
      </p:sp>
      <p:sp>
        <p:nvSpPr>
          <p:cNvPr id="4" name="Shape 254"/>
          <p:cNvSpPr/>
          <p:nvPr/>
        </p:nvSpPr>
        <p:spPr>
          <a:xfrm rot="5400000">
            <a:off x="1551603" y="2082745"/>
            <a:ext cx="729026" cy="729024"/>
          </a:xfrm>
          <a:prstGeom prst="roundRect">
            <a:avLst>
              <a:gd name="adj" fmla="val 0"/>
            </a:avLst>
          </a:prstGeom>
          <a:solidFill>
            <a:schemeClr val="accent2"/>
          </a:solidFill>
          <a:ln w="12700">
            <a:noFill/>
            <a:miter lim="400000"/>
          </a:ln>
        </p:spPr>
        <p:txBody>
          <a:bodyPr lIns="50800" tIns="50800" rIns="50800" bIns="50800" anchor="ctr"/>
          <a:lstStyle/>
          <a:p>
            <a:pPr algn="ctr">
              <a:defRPr sz="3200"/>
            </a:pPr>
            <a:endParaRPr>
              <a:cs typeface="+mn-ea"/>
              <a:sym typeface="+mn-lt"/>
            </a:endParaRPr>
          </a:p>
        </p:txBody>
      </p:sp>
      <p:sp>
        <p:nvSpPr>
          <p:cNvPr id="5" name="Shape 252"/>
          <p:cNvSpPr/>
          <p:nvPr/>
        </p:nvSpPr>
        <p:spPr>
          <a:xfrm>
            <a:off x="1805257" y="2252985"/>
            <a:ext cx="239498" cy="421530"/>
          </a:xfrm>
          <a:custGeom>
            <a:avLst/>
            <a:gdLst/>
            <a:ahLst/>
            <a:cxnLst>
              <a:cxn ang="0">
                <a:pos x="wd2" y="hd2"/>
              </a:cxn>
              <a:cxn ang="5400000">
                <a:pos x="wd2" y="hd2"/>
              </a:cxn>
              <a:cxn ang="10800000">
                <a:pos x="wd2" y="hd2"/>
              </a:cxn>
              <a:cxn ang="16200000">
                <a:pos x="wd2" y="hd2"/>
              </a:cxn>
            </a:cxnLst>
            <a:rect l="0" t="0" r="r" b="b"/>
            <a:pathLst>
              <a:path w="21600" h="21600" extrusionOk="0">
                <a:moveTo>
                  <a:pt x="8458" y="2891"/>
                </a:moveTo>
                <a:lnTo>
                  <a:pt x="5454" y="1526"/>
                </a:lnTo>
                <a:lnTo>
                  <a:pt x="5454" y="675"/>
                </a:lnTo>
                <a:lnTo>
                  <a:pt x="10800" y="675"/>
                </a:lnTo>
                <a:lnTo>
                  <a:pt x="16146" y="675"/>
                </a:lnTo>
                <a:lnTo>
                  <a:pt x="16146" y="1526"/>
                </a:lnTo>
                <a:lnTo>
                  <a:pt x="13141" y="2891"/>
                </a:lnTo>
                <a:lnTo>
                  <a:pt x="14407" y="9006"/>
                </a:lnTo>
                <a:lnTo>
                  <a:pt x="19770" y="10360"/>
                </a:lnTo>
                <a:lnTo>
                  <a:pt x="20196" y="11812"/>
                </a:lnTo>
                <a:lnTo>
                  <a:pt x="10800" y="11812"/>
                </a:lnTo>
                <a:lnTo>
                  <a:pt x="1403" y="11812"/>
                </a:lnTo>
                <a:lnTo>
                  <a:pt x="1828" y="10360"/>
                </a:lnTo>
                <a:lnTo>
                  <a:pt x="7192" y="9005"/>
                </a:lnTo>
                <a:cubicBezTo>
                  <a:pt x="7192" y="9005"/>
                  <a:pt x="8458" y="2891"/>
                  <a:pt x="8458" y="2891"/>
                </a:cubicBezTo>
                <a:close/>
                <a:moveTo>
                  <a:pt x="762" y="9890"/>
                </a:moveTo>
                <a:lnTo>
                  <a:pt x="0" y="12488"/>
                </a:lnTo>
                <a:lnTo>
                  <a:pt x="10206" y="12488"/>
                </a:lnTo>
                <a:lnTo>
                  <a:pt x="10206" y="21600"/>
                </a:lnTo>
                <a:lnTo>
                  <a:pt x="11394" y="21600"/>
                </a:lnTo>
                <a:lnTo>
                  <a:pt x="11394" y="12488"/>
                </a:lnTo>
                <a:lnTo>
                  <a:pt x="21600" y="12488"/>
                </a:lnTo>
                <a:lnTo>
                  <a:pt x="20838" y="9890"/>
                </a:lnTo>
                <a:lnTo>
                  <a:pt x="15508" y="8545"/>
                </a:lnTo>
                <a:lnTo>
                  <a:pt x="14399" y="3184"/>
                </a:lnTo>
                <a:lnTo>
                  <a:pt x="17334" y="1849"/>
                </a:lnTo>
                <a:lnTo>
                  <a:pt x="17334" y="0"/>
                </a:lnTo>
                <a:lnTo>
                  <a:pt x="10800" y="0"/>
                </a:lnTo>
                <a:lnTo>
                  <a:pt x="4265" y="0"/>
                </a:lnTo>
                <a:lnTo>
                  <a:pt x="4265" y="1849"/>
                </a:lnTo>
                <a:lnTo>
                  <a:pt x="7201" y="3184"/>
                </a:lnTo>
                <a:lnTo>
                  <a:pt x="6091" y="8544"/>
                </a:lnTo>
                <a:cubicBezTo>
                  <a:pt x="6091" y="8544"/>
                  <a:pt x="762" y="9890"/>
                  <a:pt x="762" y="9890"/>
                </a:cubicBezTo>
                <a:close/>
              </a:path>
            </a:pathLst>
          </a:custGeom>
          <a:solidFill>
            <a:schemeClr val="bg1"/>
          </a:solidFill>
          <a:ln w="12700">
            <a:solidFill>
              <a:schemeClr val="bg1"/>
            </a:solidFill>
            <a:miter lim="400000"/>
          </a:ln>
        </p:spPr>
        <p:txBody>
          <a:bodyPr lIns="38100" tIns="38100" rIns="38100" bIns="38100" anchor="ctr"/>
          <a:lstStyle/>
          <a:p>
            <a:pPr algn="ctr">
              <a:defRPr sz="3200">
                <a:solidFill>
                  <a:srgbClr val="FFFFFF"/>
                </a:solidFill>
              </a:defRPr>
            </a:pPr>
            <a:endParaRPr>
              <a:cs typeface="+mn-ea"/>
              <a:sym typeface="+mn-lt"/>
            </a:endParaRPr>
          </a:p>
        </p:txBody>
      </p:sp>
      <p:sp>
        <p:nvSpPr>
          <p:cNvPr id="6" name="Shape 238"/>
          <p:cNvSpPr/>
          <p:nvPr/>
        </p:nvSpPr>
        <p:spPr>
          <a:xfrm rot="5400000">
            <a:off x="6690810" y="3615119"/>
            <a:ext cx="742480" cy="742480"/>
          </a:xfrm>
          <a:prstGeom prst="roundRect">
            <a:avLst>
              <a:gd name="adj" fmla="val 0"/>
            </a:avLst>
          </a:prstGeom>
          <a:solidFill>
            <a:schemeClr val="accent2"/>
          </a:solidFill>
          <a:ln w="12700">
            <a:noFill/>
            <a:miter lim="400000"/>
          </a:ln>
        </p:spPr>
        <p:txBody>
          <a:bodyPr lIns="50800" tIns="50800" rIns="50800" bIns="50800" anchor="ctr"/>
          <a:lstStyle/>
          <a:p>
            <a:pPr algn="ctr">
              <a:defRPr sz="3200">
                <a:solidFill>
                  <a:srgbClr val="FFFFFF"/>
                </a:solidFill>
              </a:defRPr>
            </a:pPr>
            <a:endParaRPr>
              <a:cs typeface="+mn-ea"/>
              <a:sym typeface="+mn-lt"/>
            </a:endParaRPr>
          </a:p>
        </p:txBody>
      </p:sp>
      <p:sp>
        <p:nvSpPr>
          <p:cNvPr id="7" name="Shape 251"/>
          <p:cNvSpPr/>
          <p:nvPr/>
        </p:nvSpPr>
        <p:spPr>
          <a:xfrm>
            <a:off x="6882945" y="3811082"/>
            <a:ext cx="350554" cy="35055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7915" y="0"/>
                  <a:pt x="5204" y="1124"/>
                  <a:pt x="3164" y="3164"/>
                </a:cubicBezTo>
                <a:cubicBezTo>
                  <a:pt x="1124" y="5204"/>
                  <a:pt x="0" y="7915"/>
                  <a:pt x="0" y="10800"/>
                </a:cubicBezTo>
                <a:cubicBezTo>
                  <a:pt x="0" y="13685"/>
                  <a:pt x="1124" y="16396"/>
                  <a:pt x="3164" y="18436"/>
                </a:cubicBezTo>
                <a:cubicBezTo>
                  <a:pt x="5204" y="20476"/>
                  <a:pt x="7915" y="21600"/>
                  <a:pt x="10800" y="21600"/>
                </a:cubicBezTo>
                <a:cubicBezTo>
                  <a:pt x="13685" y="21600"/>
                  <a:pt x="16396" y="20476"/>
                  <a:pt x="18436" y="18436"/>
                </a:cubicBezTo>
                <a:cubicBezTo>
                  <a:pt x="20476" y="16396"/>
                  <a:pt x="21600" y="13685"/>
                  <a:pt x="21600" y="10800"/>
                </a:cubicBezTo>
                <a:cubicBezTo>
                  <a:pt x="21600" y="7915"/>
                  <a:pt x="20476" y="5204"/>
                  <a:pt x="18436" y="3164"/>
                </a:cubicBezTo>
                <a:cubicBezTo>
                  <a:pt x="16396" y="1124"/>
                  <a:pt x="13685" y="0"/>
                  <a:pt x="10800" y="0"/>
                </a:cubicBezTo>
                <a:close/>
                <a:moveTo>
                  <a:pt x="10800" y="675"/>
                </a:moveTo>
                <a:cubicBezTo>
                  <a:pt x="13505" y="675"/>
                  <a:pt x="16049" y="1726"/>
                  <a:pt x="17961" y="3639"/>
                </a:cubicBezTo>
                <a:cubicBezTo>
                  <a:pt x="19874" y="5551"/>
                  <a:pt x="20925" y="8095"/>
                  <a:pt x="20925" y="10800"/>
                </a:cubicBezTo>
                <a:cubicBezTo>
                  <a:pt x="20925" y="13505"/>
                  <a:pt x="19874" y="16049"/>
                  <a:pt x="17961" y="17961"/>
                </a:cubicBezTo>
                <a:cubicBezTo>
                  <a:pt x="16049" y="19874"/>
                  <a:pt x="13505" y="20925"/>
                  <a:pt x="10800" y="20925"/>
                </a:cubicBezTo>
                <a:cubicBezTo>
                  <a:pt x="8095" y="20925"/>
                  <a:pt x="5551" y="19874"/>
                  <a:pt x="3639" y="17961"/>
                </a:cubicBezTo>
                <a:cubicBezTo>
                  <a:pt x="1726" y="16049"/>
                  <a:pt x="675" y="13505"/>
                  <a:pt x="675" y="10800"/>
                </a:cubicBezTo>
                <a:cubicBezTo>
                  <a:pt x="675" y="8095"/>
                  <a:pt x="1726" y="5551"/>
                  <a:pt x="3639" y="3639"/>
                </a:cubicBezTo>
                <a:cubicBezTo>
                  <a:pt x="5551" y="1726"/>
                  <a:pt x="8095" y="675"/>
                  <a:pt x="10800" y="675"/>
                </a:cubicBezTo>
                <a:close/>
                <a:moveTo>
                  <a:pt x="10800" y="2700"/>
                </a:moveTo>
                <a:cubicBezTo>
                  <a:pt x="8636" y="2700"/>
                  <a:pt x="6602" y="3543"/>
                  <a:pt x="5073" y="5073"/>
                </a:cubicBezTo>
                <a:cubicBezTo>
                  <a:pt x="3543" y="6603"/>
                  <a:pt x="2700" y="8637"/>
                  <a:pt x="2700" y="10800"/>
                </a:cubicBezTo>
                <a:cubicBezTo>
                  <a:pt x="2700" y="12963"/>
                  <a:pt x="3543" y="14997"/>
                  <a:pt x="5073" y="16527"/>
                </a:cubicBezTo>
                <a:cubicBezTo>
                  <a:pt x="6602" y="18057"/>
                  <a:pt x="8636" y="18900"/>
                  <a:pt x="10800" y="18900"/>
                </a:cubicBezTo>
                <a:cubicBezTo>
                  <a:pt x="12963" y="18900"/>
                  <a:pt x="14997" y="18057"/>
                  <a:pt x="16527" y="16527"/>
                </a:cubicBezTo>
                <a:cubicBezTo>
                  <a:pt x="18057" y="14997"/>
                  <a:pt x="18900" y="12963"/>
                  <a:pt x="18900" y="10800"/>
                </a:cubicBezTo>
                <a:cubicBezTo>
                  <a:pt x="18900" y="8637"/>
                  <a:pt x="18057" y="6603"/>
                  <a:pt x="16527" y="5073"/>
                </a:cubicBezTo>
                <a:cubicBezTo>
                  <a:pt x="14997" y="3543"/>
                  <a:pt x="12963" y="2700"/>
                  <a:pt x="10800" y="2700"/>
                </a:cubicBezTo>
                <a:close/>
                <a:moveTo>
                  <a:pt x="10800" y="3375"/>
                </a:moveTo>
                <a:cubicBezTo>
                  <a:pt x="12783" y="3375"/>
                  <a:pt x="14650" y="4145"/>
                  <a:pt x="16052" y="5548"/>
                </a:cubicBezTo>
                <a:cubicBezTo>
                  <a:pt x="17455" y="6950"/>
                  <a:pt x="18225" y="8817"/>
                  <a:pt x="18225" y="10800"/>
                </a:cubicBezTo>
                <a:cubicBezTo>
                  <a:pt x="18225" y="12783"/>
                  <a:pt x="17455" y="14650"/>
                  <a:pt x="16052" y="16052"/>
                </a:cubicBezTo>
                <a:cubicBezTo>
                  <a:pt x="14650" y="17455"/>
                  <a:pt x="12783" y="18225"/>
                  <a:pt x="10800" y="18225"/>
                </a:cubicBezTo>
                <a:cubicBezTo>
                  <a:pt x="8817" y="18225"/>
                  <a:pt x="6950" y="17455"/>
                  <a:pt x="5548" y="16052"/>
                </a:cubicBezTo>
                <a:cubicBezTo>
                  <a:pt x="4145" y="14650"/>
                  <a:pt x="3375" y="12783"/>
                  <a:pt x="3375" y="10800"/>
                </a:cubicBezTo>
                <a:cubicBezTo>
                  <a:pt x="3375" y="8817"/>
                  <a:pt x="4145" y="6950"/>
                  <a:pt x="5548" y="5548"/>
                </a:cubicBezTo>
                <a:cubicBezTo>
                  <a:pt x="6950" y="4145"/>
                  <a:pt x="8817" y="3375"/>
                  <a:pt x="10800" y="3375"/>
                </a:cubicBezTo>
                <a:close/>
                <a:moveTo>
                  <a:pt x="10800" y="5400"/>
                </a:moveTo>
                <a:cubicBezTo>
                  <a:pt x="9358" y="5400"/>
                  <a:pt x="8002" y="5962"/>
                  <a:pt x="6982" y="6982"/>
                </a:cubicBezTo>
                <a:cubicBezTo>
                  <a:pt x="5962" y="8001"/>
                  <a:pt x="5400" y="9358"/>
                  <a:pt x="5400" y="10800"/>
                </a:cubicBezTo>
                <a:cubicBezTo>
                  <a:pt x="5400" y="12242"/>
                  <a:pt x="5962" y="13599"/>
                  <a:pt x="6982" y="14618"/>
                </a:cubicBezTo>
                <a:cubicBezTo>
                  <a:pt x="8002" y="15638"/>
                  <a:pt x="9358" y="16200"/>
                  <a:pt x="10800" y="16200"/>
                </a:cubicBezTo>
                <a:cubicBezTo>
                  <a:pt x="12242" y="16200"/>
                  <a:pt x="13599" y="15638"/>
                  <a:pt x="14618" y="14618"/>
                </a:cubicBezTo>
                <a:cubicBezTo>
                  <a:pt x="15638" y="13599"/>
                  <a:pt x="16200" y="12242"/>
                  <a:pt x="16200" y="10800"/>
                </a:cubicBezTo>
                <a:cubicBezTo>
                  <a:pt x="16200" y="9358"/>
                  <a:pt x="15638" y="8001"/>
                  <a:pt x="14618" y="6982"/>
                </a:cubicBezTo>
                <a:cubicBezTo>
                  <a:pt x="13599" y="5962"/>
                  <a:pt x="12242" y="5400"/>
                  <a:pt x="10800" y="5400"/>
                </a:cubicBezTo>
                <a:close/>
                <a:moveTo>
                  <a:pt x="10800" y="6075"/>
                </a:moveTo>
                <a:cubicBezTo>
                  <a:pt x="12062" y="6075"/>
                  <a:pt x="13251" y="6564"/>
                  <a:pt x="14143" y="7457"/>
                </a:cubicBezTo>
                <a:cubicBezTo>
                  <a:pt x="15036" y="8349"/>
                  <a:pt x="15525" y="9538"/>
                  <a:pt x="15525" y="10800"/>
                </a:cubicBezTo>
                <a:cubicBezTo>
                  <a:pt x="15525" y="12062"/>
                  <a:pt x="15036" y="13251"/>
                  <a:pt x="14143" y="14143"/>
                </a:cubicBezTo>
                <a:cubicBezTo>
                  <a:pt x="13251" y="15036"/>
                  <a:pt x="12062" y="15525"/>
                  <a:pt x="10800" y="15525"/>
                </a:cubicBezTo>
                <a:cubicBezTo>
                  <a:pt x="9538" y="15525"/>
                  <a:pt x="8349" y="15036"/>
                  <a:pt x="7457" y="14143"/>
                </a:cubicBezTo>
                <a:cubicBezTo>
                  <a:pt x="6564" y="13251"/>
                  <a:pt x="6075" y="12062"/>
                  <a:pt x="6075" y="10800"/>
                </a:cubicBezTo>
                <a:cubicBezTo>
                  <a:pt x="6075" y="9538"/>
                  <a:pt x="6564" y="8349"/>
                  <a:pt x="7457" y="7457"/>
                </a:cubicBezTo>
                <a:cubicBezTo>
                  <a:pt x="8349" y="6564"/>
                  <a:pt x="9538" y="6075"/>
                  <a:pt x="10800" y="6075"/>
                </a:cubicBezTo>
                <a:close/>
                <a:moveTo>
                  <a:pt x="10800" y="8100"/>
                </a:moveTo>
                <a:cubicBezTo>
                  <a:pt x="10079" y="8100"/>
                  <a:pt x="9401" y="8381"/>
                  <a:pt x="8891" y="8891"/>
                </a:cubicBezTo>
                <a:cubicBezTo>
                  <a:pt x="8380" y="9401"/>
                  <a:pt x="8100" y="10079"/>
                  <a:pt x="8100" y="10800"/>
                </a:cubicBezTo>
                <a:cubicBezTo>
                  <a:pt x="8100" y="11521"/>
                  <a:pt x="8380" y="12199"/>
                  <a:pt x="8891" y="12709"/>
                </a:cubicBezTo>
                <a:cubicBezTo>
                  <a:pt x="9401" y="13219"/>
                  <a:pt x="10079" y="13500"/>
                  <a:pt x="10800" y="13500"/>
                </a:cubicBezTo>
                <a:cubicBezTo>
                  <a:pt x="11521" y="13500"/>
                  <a:pt x="12199" y="13219"/>
                  <a:pt x="12709" y="12709"/>
                </a:cubicBezTo>
                <a:cubicBezTo>
                  <a:pt x="13219" y="12199"/>
                  <a:pt x="13500" y="11521"/>
                  <a:pt x="13500" y="10800"/>
                </a:cubicBezTo>
                <a:cubicBezTo>
                  <a:pt x="13500" y="10079"/>
                  <a:pt x="13219" y="9401"/>
                  <a:pt x="12709" y="8891"/>
                </a:cubicBezTo>
                <a:cubicBezTo>
                  <a:pt x="12199" y="8381"/>
                  <a:pt x="11521" y="8100"/>
                  <a:pt x="10800" y="8100"/>
                </a:cubicBezTo>
                <a:close/>
                <a:moveTo>
                  <a:pt x="10800" y="8775"/>
                </a:moveTo>
                <a:cubicBezTo>
                  <a:pt x="11341" y="8775"/>
                  <a:pt x="11851" y="8983"/>
                  <a:pt x="12234" y="9366"/>
                </a:cubicBezTo>
                <a:cubicBezTo>
                  <a:pt x="12617" y="9749"/>
                  <a:pt x="12825" y="10259"/>
                  <a:pt x="12825" y="10800"/>
                </a:cubicBezTo>
                <a:cubicBezTo>
                  <a:pt x="12825" y="11341"/>
                  <a:pt x="12617" y="11851"/>
                  <a:pt x="12234" y="12234"/>
                </a:cubicBezTo>
                <a:cubicBezTo>
                  <a:pt x="11851" y="12617"/>
                  <a:pt x="11341" y="12825"/>
                  <a:pt x="10800" y="12825"/>
                </a:cubicBezTo>
                <a:cubicBezTo>
                  <a:pt x="10259" y="12825"/>
                  <a:pt x="9748" y="12617"/>
                  <a:pt x="9366" y="12234"/>
                </a:cubicBezTo>
                <a:cubicBezTo>
                  <a:pt x="8983" y="11851"/>
                  <a:pt x="8775" y="11341"/>
                  <a:pt x="8775" y="10800"/>
                </a:cubicBezTo>
                <a:cubicBezTo>
                  <a:pt x="8775" y="10259"/>
                  <a:pt x="8983" y="9749"/>
                  <a:pt x="9366" y="9366"/>
                </a:cubicBezTo>
                <a:cubicBezTo>
                  <a:pt x="9748" y="8983"/>
                  <a:pt x="10259" y="8775"/>
                  <a:pt x="10800" y="8775"/>
                </a:cubicBezTo>
                <a:close/>
              </a:path>
            </a:pathLst>
          </a:custGeom>
          <a:solidFill>
            <a:srgbClr val="FFFFFF"/>
          </a:solidFill>
          <a:ln w="12700">
            <a:miter lim="400000"/>
          </a:ln>
        </p:spPr>
        <p:txBody>
          <a:bodyPr lIns="38100" tIns="38100" rIns="38100" bIns="38100" anchor="ctr"/>
          <a:lstStyle/>
          <a:p>
            <a:pPr algn="ctr">
              <a:defRPr sz="3200">
                <a:solidFill>
                  <a:srgbClr val="FFFFFF"/>
                </a:solidFill>
              </a:defRPr>
            </a:pPr>
            <a:endParaRPr>
              <a:cs typeface="+mn-ea"/>
              <a:sym typeface="+mn-lt"/>
            </a:endParaRPr>
          </a:p>
        </p:txBody>
      </p:sp>
      <p:sp>
        <p:nvSpPr>
          <p:cNvPr id="8" name="Shape 254"/>
          <p:cNvSpPr/>
          <p:nvPr/>
        </p:nvSpPr>
        <p:spPr>
          <a:xfrm rot="5400000">
            <a:off x="6685898" y="2082745"/>
            <a:ext cx="729026" cy="729024"/>
          </a:xfrm>
          <a:prstGeom prst="roundRect">
            <a:avLst>
              <a:gd name="adj" fmla="val 0"/>
            </a:avLst>
          </a:prstGeom>
          <a:solidFill>
            <a:schemeClr val="accent1"/>
          </a:solidFill>
          <a:ln w="12700">
            <a:noFill/>
            <a:miter lim="400000"/>
          </a:ln>
        </p:spPr>
        <p:txBody>
          <a:bodyPr lIns="50800" tIns="50800" rIns="50800" bIns="50800" anchor="ctr"/>
          <a:lstStyle/>
          <a:p>
            <a:pPr algn="ctr">
              <a:defRPr sz="3200"/>
            </a:pPr>
            <a:endParaRPr>
              <a:cs typeface="+mn-ea"/>
              <a:sym typeface="+mn-lt"/>
            </a:endParaRPr>
          </a:p>
        </p:txBody>
      </p:sp>
      <p:sp>
        <p:nvSpPr>
          <p:cNvPr id="9" name="Shape 252"/>
          <p:cNvSpPr/>
          <p:nvPr/>
        </p:nvSpPr>
        <p:spPr>
          <a:xfrm>
            <a:off x="6939552" y="2252985"/>
            <a:ext cx="239498" cy="421530"/>
          </a:xfrm>
          <a:custGeom>
            <a:avLst/>
            <a:gdLst/>
            <a:ahLst/>
            <a:cxnLst>
              <a:cxn ang="0">
                <a:pos x="wd2" y="hd2"/>
              </a:cxn>
              <a:cxn ang="5400000">
                <a:pos x="wd2" y="hd2"/>
              </a:cxn>
              <a:cxn ang="10800000">
                <a:pos x="wd2" y="hd2"/>
              </a:cxn>
              <a:cxn ang="16200000">
                <a:pos x="wd2" y="hd2"/>
              </a:cxn>
            </a:cxnLst>
            <a:rect l="0" t="0" r="r" b="b"/>
            <a:pathLst>
              <a:path w="21600" h="21600" extrusionOk="0">
                <a:moveTo>
                  <a:pt x="8458" y="2891"/>
                </a:moveTo>
                <a:lnTo>
                  <a:pt x="5454" y="1526"/>
                </a:lnTo>
                <a:lnTo>
                  <a:pt x="5454" y="675"/>
                </a:lnTo>
                <a:lnTo>
                  <a:pt x="10800" y="675"/>
                </a:lnTo>
                <a:lnTo>
                  <a:pt x="16146" y="675"/>
                </a:lnTo>
                <a:lnTo>
                  <a:pt x="16146" y="1526"/>
                </a:lnTo>
                <a:lnTo>
                  <a:pt x="13141" y="2891"/>
                </a:lnTo>
                <a:lnTo>
                  <a:pt x="14407" y="9006"/>
                </a:lnTo>
                <a:lnTo>
                  <a:pt x="19770" y="10360"/>
                </a:lnTo>
                <a:lnTo>
                  <a:pt x="20196" y="11812"/>
                </a:lnTo>
                <a:lnTo>
                  <a:pt x="10800" y="11812"/>
                </a:lnTo>
                <a:lnTo>
                  <a:pt x="1403" y="11812"/>
                </a:lnTo>
                <a:lnTo>
                  <a:pt x="1828" y="10360"/>
                </a:lnTo>
                <a:lnTo>
                  <a:pt x="7192" y="9005"/>
                </a:lnTo>
                <a:cubicBezTo>
                  <a:pt x="7192" y="9005"/>
                  <a:pt x="8458" y="2891"/>
                  <a:pt x="8458" y="2891"/>
                </a:cubicBezTo>
                <a:close/>
                <a:moveTo>
                  <a:pt x="762" y="9890"/>
                </a:moveTo>
                <a:lnTo>
                  <a:pt x="0" y="12488"/>
                </a:lnTo>
                <a:lnTo>
                  <a:pt x="10206" y="12488"/>
                </a:lnTo>
                <a:lnTo>
                  <a:pt x="10206" y="21600"/>
                </a:lnTo>
                <a:lnTo>
                  <a:pt x="11394" y="21600"/>
                </a:lnTo>
                <a:lnTo>
                  <a:pt x="11394" y="12488"/>
                </a:lnTo>
                <a:lnTo>
                  <a:pt x="21600" y="12488"/>
                </a:lnTo>
                <a:lnTo>
                  <a:pt x="20838" y="9890"/>
                </a:lnTo>
                <a:lnTo>
                  <a:pt x="15508" y="8545"/>
                </a:lnTo>
                <a:lnTo>
                  <a:pt x="14399" y="3184"/>
                </a:lnTo>
                <a:lnTo>
                  <a:pt x="17334" y="1849"/>
                </a:lnTo>
                <a:lnTo>
                  <a:pt x="17334" y="0"/>
                </a:lnTo>
                <a:lnTo>
                  <a:pt x="10800" y="0"/>
                </a:lnTo>
                <a:lnTo>
                  <a:pt x="4265" y="0"/>
                </a:lnTo>
                <a:lnTo>
                  <a:pt x="4265" y="1849"/>
                </a:lnTo>
                <a:lnTo>
                  <a:pt x="7201" y="3184"/>
                </a:lnTo>
                <a:lnTo>
                  <a:pt x="6091" y="8544"/>
                </a:lnTo>
                <a:cubicBezTo>
                  <a:pt x="6091" y="8544"/>
                  <a:pt x="762" y="9890"/>
                  <a:pt x="762" y="9890"/>
                </a:cubicBezTo>
                <a:close/>
              </a:path>
            </a:pathLst>
          </a:custGeom>
          <a:solidFill>
            <a:schemeClr val="bg1"/>
          </a:solidFill>
          <a:ln w="12700">
            <a:solidFill>
              <a:schemeClr val="bg1"/>
            </a:solidFill>
            <a:miter lim="400000"/>
          </a:ln>
        </p:spPr>
        <p:txBody>
          <a:bodyPr lIns="38100" tIns="38100" rIns="38100" bIns="38100" anchor="ctr"/>
          <a:lstStyle/>
          <a:p>
            <a:pPr algn="ctr">
              <a:defRPr sz="3200">
                <a:solidFill>
                  <a:srgbClr val="FFFFFF"/>
                </a:solidFill>
              </a:defRPr>
            </a:pPr>
            <a:endParaRPr>
              <a:cs typeface="+mn-ea"/>
              <a:sym typeface="+mn-lt"/>
            </a:endParaRPr>
          </a:p>
        </p:txBody>
      </p:sp>
      <p:sp>
        <p:nvSpPr>
          <p:cNvPr id="10" name="矩形 9"/>
          <p:cNvSpPr/>
          <p:nvPr/>
        </p:nvSpPr>
        <p:spPr>
          <a:xfrm>
            <a:off x="2755988" y="2257129"/>
            <a:ext cx="2467853" cy="861766"/>
          </a:xfrm>
          <a:prstGeom prst="rect">
            <a:avLst/>
          </a:prstGeom>
        </p:spPr>
        <p:txBody>
          <a:bodyPr wrap="square" lIns="91433" tIns="45716" rIns="91433" bIns="45716">
            <a:spAutoFit/>
          </a:bodyPr>
          <a:lstStyle/>
          <a:p>
            <a:pPr lvl="0" algn="l">
              <a:lnSpc>
                <a:spcPts val="2000"/>
              </a:lnSpc>
              <a:defRPr/>
            </a:pPr>
            <a:r>
              <a:rPr lang="zh-CN" altLang="en-US" sz="1200" dirty="0">
                <a:solidFill>
                  <a:schemeClr val="bg1">
                    <a:lumMod val="50000"/>
                  </a:schemeClr>
                </a:solidFill>
                <a:cs typeface="+mn-ea"/>
                <a:sym typeface="+mn-lt"/>
              </a:rPr>
              <a:t>请在此处添加具体内容，文字尽量言简意赅，简单说明即可，不必过于繁琐，注意板面美观度。</a:t>
            </a:r>
          </a:p>
        </p:txBody>
      </p:sp>
      <p:sp>
        <p:nvSpPr>
          <p:cNvPr id="11" name="矩形 10"/>
          <p:cNvSpPr/>
          <p:nvPr/>
        </p:nvSpPr>
        <p:spPr>
          <a:xfrm>
            <a:off x="2755988" y="1906914"/>
            <a:ext cx="1934520" cy="375920"/>
          </a:xfrm>
          <a:prstGeom prst="rect">
            <a:avLst/>
          </a:prstGeom>
        </p:spPr>
        <p:txBody>
          <a:bodyPr wrap="square" lIns="91433" tIns="45716" rIns="91433" bIns="45716">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60" b="1" noProof="0" dirty="0">
                <a:ln>
                  <a:noFill/>
                </a:ln>
                <a:solidFill>
                  <a:schemeClr val="tx1">
                    <a:lumMod val="75000"/>
                    <a:lumOff val="25000"/>
                  </a:schemeClr>
                </a:solidFill>
                <a:effectLst/>
                <a:uLnTx/>
                <a:uFillTx/>
                <a:cs typeface="+mn-ea"/>
                <a:sym typeface="+mn-lt"/>
              </a:rPr>
              <a:t>添加标题</a:t>
            </a:r>
            <a:endParaRPr kumimoji="0" lang="zh-CN" altLang="en-US" sz="186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12" name="矩形 11"/>
          <p:cNvSpPr/>
          <p:nvPr/>
        </p:nvSpPr>
        <p:spPr>
          <a:xfrm>
            <a:off x="2755988" y="3811082"/>
            <a:ext cx="2467853" cy="861766"/>
          </a:xfrm>
          <a:prstGeom prst="rect">
            <a:avLst/>
          </a:prstGeom>
        </p:spPr>
        <p:txBody>
          <a:bodyPr wrap="square" lIns="91433" tIns="45716" rIns="91433" bIns="45716">
            <a:spAutoFit/>
          </a:bodyPr>
          <a:lstStyle/>
          <a:p>
            <a:pPr lvl="0" algn="l">
              <a:lnSpc>
                <a:spcPts val="2000"/>
              </a:lnSpc>
              <a:defRPr/>
            </a:pPr>
            <a:r>
              <a:rPr lang="zh-CN" altLang="en-US" sz="1200" dirty="0">
                <a:solidFill>
                  <a:schemeClr val="bg1">
                    <a:lumMod val="50000"/>
                  </a:schemeClr>
                </a:solidFill>
                <a:cs typeface="+mn-ea"/>
                <a:sym typeface="+mn-lt"/>
              </a:rPr>
              <a:t>请在此处添加具体内容，文字尽量言简意赅，简单说明即可，不必过于繁琐，注意板面美观度。</a:t>
            </a:r>
          </a:p>
        </p:txBody>
      </p:sp>
      <p:sp>
        <p:nvSpPr>
          <p:cNvPr id="13" name="矩形 12"/>
          <p:cNvSpPr/>
          <p:nvPr/>
        </p:nvSpPr>
        <p:spPr>
          <a:xfrm>
            <a:off x="2755988" y="3460867"/>
            <a:ext cx="1934520" cy="375920"/>
          </a:xfrm>
          <a:prstGeom prst="rect">
            <a:avLst/>
          </a:prstGeom>
        </p:spPr>
        <p:txBody>
          <a:bodyPr wrap="square" lIns="91433" tIns="45716" rIns="91433" bIns="45716">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60" b="1" noProof="0" dirty="0">
                <a:ln>
                  <a:noFill/>
                </a:ln>
                <a:solidFill>
                  <a:schemeClr val="tx1">
                    <a:lumMod val="75000"/>
                    <a:lumOff val="25000"/>
                  </a:schemeClr>
                </a:solidFill>
                <a:effectLst/>
                <a:uLnTx/>
                <a:uFillTx/>
                <a:cs typeface="+mn-ea"/>
                <a:sym typeface="+mn-lt"/>
              </a:rPr>
              <a:t>添加标题</a:t>
            </a:r>
            <a:endParaRPr kumimoji="0" lang="zh-CN" altLang="en-US" sz="186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14" name="矩形 13"/>
          <p:cNvSpPr/>
          <p:nvPr/>
        </p:nvSpPr>
        <p:spPr>
          <a:xfrm>
            <a:off x="7902544" y="2257129"/>
            <a:ext cx="2467853" cy="861766"/>
          </a:xfrm>
          <a:prstGeom prst="rect">
            <a:avLst/>
          </a:prstGeom>
        </p:spPr>
        <p:txBody>
          <a:bodyPr wrap="square" lIns="91433" tIns="45716" rIns="91433" bIns="45716">
            <a:spAutoFit/>
          </a:bodyPr>
          <a:lstStyle/>
          <a:p>
            <a:pPr lvl="0" algn="l">
              <a:lnSpc>
                <a:spcPts val="2000"/>
              </a:lnSpc>
              <a:defRPr/>
            </a:pPr>
            <a:r>
              <a:rPr lang="zh-CN" altLang="en-US" sz="1200" dirty="0">
                <a:solidFill>
                  <a:schemeClr val="bg1">
                    <a:lumMod val="50000"/>
                  </a:schemeClr>
                </a:solidFill>
                <a:cs typeface="+mn-ea"/>
                <a:sym typeface="+mn-lt"/>
              </a:rPr>
              <a:t>请在此处添加具体内容，文字尽量言简意赅，简单说明即可，不必过于繁琐，注意板面美观度。</a:t>
            </a:r>
          </a:p>
        </p:txBody>
      </p:sp>
      <p:sp>
        <p:nvSpPr>
          <p:cNvPr id="15" name="矩形 14"/>
          <p:cNvSpPr/>
          <p:nvPr/>
        </p:nvSpPr>
        <p:spPr>
          <a:xfrm>
            <a:off x="7902544" y="1906914"/>
            <a:ext cx="1934520" cy="375920"/>
          </a:xfrm>
          <a:prstGeom prst="rect">
            <a:avLst/>
          </a:prstGeom>
        </p:spPr>
        <p:txBody>
          <a:bodyPr wrap="square" lIns="91433" tIns="45716" rIns="91433" bIns="45716">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60" b="1" noProof="0" dirty="0">
                <a:ln>
                  <a:noFill/>
                </a:ln>
                <a:solidFill>
                  <a:schemeClr val="tx1">
                    <a:lumMod val="75000"/>
                    <a:lumOff val="25000"/>
                  </a:schemeClr>
                </a:solidFill>
                <a:effectLst/>
                <a:uLnTx/>
                <a:uFillTx/>
                <a:cs typeface="+mn-ea"/>
                <a:sym typeface="+mn-lt"/>
              </a:rPr>
              <a:t>添加标题</a:t>
            </a:r>
            <a:endParaRPr kumimoji="0" lang="zh-CN" altLang="en-US" sz="186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16" name="矩形 15"/>
          <p:cNvSpPr/>
          <p:nvPr/>
        </p:nvSpPr>
        <p:spPr>
          <a:xfrm>
            <a:off x="7902544" y="3811082"/>
            <a:ext cx="2467853" cy="861766"/>
          </a:xfrm>
          <a:prstGeom prst="rect">
            <a:avLst/>
          </a:prstGeom>
        </p:spPr>
        <p:txBody>
          <a:bodyPr wrap="square" lIns="91433" tIns="45716" rIns="91433" bIns="45716">
            <a:spAutoFit/>
          </a:bodyPr>
          <a:lstStyle/>
          <a:p>
            <a:pPr lvl="0" algn="l">
              <a:lnSpc>
                <a:spcPts val="2000"/>
              </a:lnSpc>
              <a:defRPr/>
            </a:pPr>
            <a:r>
              <a:rPr lang="zh-CN" altLang="en-US" sz="1200" dirty="0">
                <a:solidFill>
                  <a:schemeClr val="bg1">
                    <a:lumMod val="50000"/>
                  </a:schemeClr>
                </a:solidFill>
                <a:cs typeface="+mn-ea"/>
                <a:sym typeface="+mn-lt"/>
              </a:rPr>
              <a:t>请在此处添加具体内容，文字尽量言简意赅，简单说明即可，不必过于繁琐，注意板面美观度。</a:t>
            </a:r>
          </a:p>
        </p:txBody>
      </p:sp>
      <p:sp>
        <p:nvSpPr>
          <p:cNvPr id="17" name="矩形 16"/>
          <p:cNvSpPr/>
          <p:nvPr/>
        </p:nvSpPr>
        <p:spPr>
          <a:xfrm>
            <a:off x="7902544" y="3460867"/>
            <a:ext cx="1934520" cy="375920"/>
          </a:xfrm>
          <a:prstGeom prst="rect">
            <a:avLst/>
          </a:prstGeom>
        </p:spPr>
        <p:txBody>
          <a:bodyPr wrap="square" lIns="91433" tIns="45716" rIns="91433" bIns="45716">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60" b="1" noProof="0" dirty="0">
                <a:ln>
                  <a:noFill/>
                </a:ln>
                <a:solidFill>
                  <a:schemeClr val="tx1">
                    <a:lumMod val="75000"/>
                    <a:lumOff val="25000"/>
                  </a:schemeClr>
                </a:solidFill>
                <a:effectLst/>
                <a:uLnTx/>
                <a:uFillTx/>
                <a:cs typeface="+mn-ea"/>
                <a:sym typeface="+mn-lt"/>
              </a:rPr>
              <a:t>添加标题</a:t>
            </a:r>
            <a:endParaRPr kumimoji="0" lang="zh-CN" altLang="en-US" sz="186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250" fill="hold"/>
                                        <p:tgtEl>
                                          <p:spTgt spid="11"/>
                                        </p:tgtEl>
                                        <p:attrNameLst>
                                          <p:attrName>ppt_w</p:attrName>
                                        </p:attrNameLst>
                                      </p:cBhvr>
                                      <p:tavLst>
                                        <p:tav tm="0">
                                          <p:val>
                                            <p:fltVal val="0"/>
                                          </p:val>
                                        </p:tav>
                                        <p:tav tm="100000">
                                          <p:val>
                                            <p:strVal val="#ppt_w"/>
                                          </p:val>
                                        </p:tav>
                                      </p:tavLst>
                                    </p:anim>
                                    <p:anim calcmode="lin" valueType="num">
                                      <p:cBhvr>
                                        <p:cTn id="8" dur="250" fill="hold"/>
                                        <p:tgtEl>
                                          <p:spTgt spid="11"/>
                                        </p:tgtEl>
                                        <p:attrNameLst>
                                          <p:attrName>ppt_h</p:attrName>
                                        </p:attrNameLst>
                                      </p:cBhvr>
                                      <p:tavLst>
                                        <p:tav tm="0">
                                          <p:val>
                                            <p:fltVal val="0"/>
                                          </p:val>
                                        </p:tav>
                                        <p:tav tm="100000">
                                          <p:val>
                                            <p:strVal val="#ppt_h"/>
                                          </p:val>
                                        </p:tav>
                                      </p:tavLst>
                                    </p:anim>
                                    <p:animEffect transition="in" filter="fade">
                                      <p:cBhvr>
                                        <p:cTn id="9" dur="250"/>
                                        <p:tgtEl>
                                          <p:spTgt spid="11"/>
                                        </p:tgtEl>
                                      </p:cBhvr>
                                    </p:animEffect>
                                  </p:childTnLst>
                                </p:cTn>
                              </p:par>
                            </p:childTnLst>
                          </p:cTn>
                        </p:par>
                        <p:par>
                          <p:cTn id="10" fill="hold">
                            <p:stCondLst>
                              <p:cond delay="500"/>
                            </p:stCondLst>
                            <p:childTnLst>
                              <p:par>
                                <p:cTn id="11" presetID="53" presetClass="entr" presetSubtype="16" fill="hold" grpId="0" nodeType="afterEffect">
                                  <p:stCondLst>
                                    <p:cond delay="0"/>
                                  </p:stCondLst>
                                  <p:iterate type="lt">
                                    <p:tmPct val="4054"/>
                                  </p:iterate>
                                  <p:childTnLst>
                                    <p:set>
                                      <p:cBhvr>
                                        <p:cTn id="12" dur="1" fill="hold">
                                          <p:stCondLst>
                                            <p:cond delay="0"/>
                                          </p:stCondLst>
                                        </p:cTn>
                                        <p:tgtEl>
                                          <p:spTgt spid="10"/>
                                        </p:tgtEl>
                                        <p:attrNameLst>
                                          <p:attrName>style.visibility</p:attrName>
                                        </p:attrNameLst>
                                      </p:cBhvr>
                                      <p:to>
                                        <p:strVal val="visible"/>
                                      </p:to>
                                    </p:set>
                                    <p:anim calcmode="lin" valueType="num">
                                      <p:cBhvr>
                                        <p:cTn id="13" dur="250" fill="hold"/>
                                        <p:tgtEl>
                                          <p:spTgt spid="10"/>
                                        </p:tgtEl>
                                        <p:attrNameLst>
                                          <p:attrName>ppt_w</p:attrName>
                                        </p:attrNameLst>
                                      </p:cBhvr>
                                      <p:tavLst>
                                        <p:tav tm="0">
                                          <p:val>
                                            <p:fltVal val="0"/>
                                          </p:val>
                                        </p:tav>
                                        <p:tav tm="100000">
                                          <p:val>
                                            <p:strVal val="#ppt_w"/>
                                          </p:val>
                                        </p:tav>
                                      </p:tavLst>
                                    </p:anim>
                                    <p:anim calcmode="lin" valueType="num">
                                      <p:cBhvr>
                                        <p:cTn id="14" dur="250" fill="hold"/>
                                        <p:tgtEl>
                                          <p:spTgt spid="10"/>
                                        </p:tgtEl>
                                        <p:attrNameLst>
                                          <p:attrName>ppt_h</p:attrName>
                                        </p:attrNameLst>
                                      </p:cBhvr>
                                      <p:tavLst>
                                        <p:tav tm="0">
                                          <p:val>
                                            <p:fltVal val="0"/>
                                          </p:val>
                                        </p:tav>
                                        <p:tav tm="100000">
                                          <p:val>
                                            <p:strVal val="#ppt_h"/>
                                          </p:val>
                                        </p:tav>
                                      </p:tavLst>
                                    </p:anim>
                                    <p:animEffect transition="in" filter="fade">
                                      <p:cBhvr>
                                        <p:cTn id="15" dur="250"/>
                                        <p:tgtEl>
                                          <p:spTgt spid="10"/>
                                        </p:tgtEl>
                                      </p:cBhvr>
                                    </p:animEffect>
                                  </p:childTnLst>
                                </p:cTn>
                              </p:par>
                            </p:childTnLst>
                          </p:cTn>
                        </p:par>
                        <p:par>
                          <p:cTn id="16" fill="hold">
                            <p:stCondLst>
                              <p:cond delay="915"/>
                            </p:stCondLst>
                            <p:childTnLst>
                              <p:par>
                                <p:cTn id="17" presetID="53" presetClass="entr" presetSubtype="16"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250" fill="hold"/>
                                        <p:tgtEl>
                                          <p:spTgt spid="13"/>
                                        </p:tgtEl>
                                        <p:attrNameLst>
                                          <p:attrName>ppt_w</p:attrName>
                                        </p:attrNameLst>
                                      </p:cBhvr>
                                      <p:tavLst>
                                        <p:tav tm="0">
                                          <p:val>
                                            <p:fltVal val="0"/>
                                          </p:val>
                                        </p:tav>
                                        <p:tav tm="100000">
                                          <p:val>
                                            <p:strVal val="#ppt_w"/>
                                          </p:val>
                                        </p:tav>
                                      </p:tavLst>
                                    </p:anim>
                                    <p:anim calcmode="lin" valueType="num">
                                      <p:cBhvr>
                                        <p:cTn id="20" dur="250" fill="hold"/>
                                        <p:tgtEl>
                                          <p:spTgt spid="13"/>
                                        </p:tgtEl>
                                        <p:attrNameLst>
                                          <p:attrName>ppt_h</p:attrName>
                                        </p:attrNameLst>
                                      </p:cBhvr>
                                      <p:tavLst>
                                        <p:tav tm="0">
                                          <p:val>
                                            <p:fltVal val="0"/>
                                          </p:val>
                                        </p:tav>
                                        <p:tav tm="100000">
                                          <p:val>
                                            <p:strVal val="#ppt_h"/>
                                          </p:val>
                                        </p:tav>
                                      </p:tavLst>
                                    </p:anim>
                                    <p:animEffect transition="in" filter="fade">
                                      <p:cBhvr>
                                        <p:cTn id="21" dur="250"/>
                                        <p:tgtEl>
                                          <p:spTgt spid="13"/>
                                        </p:tgtEl>
                                      </p:cBhvr>
                                    </p:animEffect>
                                  </p:childTnLst>
                                </p:cTn>
                              </p:par>
                            </p:childTnLst>
                          </p:cTn>
                        </p:par>
                        <p:par>
                          <p:cTn id="22" fill="hold">
                            <p:stCondLst>
                              <p:cond delay="1415"/>
                            </p:stCondLst>
                            <p:childTnLst>
                              <p:par>
                                <p:cTn id="23" presetID="53" presetClass="entr" presetSubtype="16" fill="hold" grpId="0" nodeType="afterEffect">
                                  <p:stCondLst>
                                    <p:cond delay="0"/>
                                  </p:stCondLst>
                                  <p:iterate type="lt">
                                    <p:tmPct val="4054"/>
                                  </p:iterate>
                                  <p:childTnLst>
                                    <p:set>
                                      <p:cBhvr>
                                        <p:cTn id="24" dur="1" fill="hold">
                                          <p:stCondLst>
                                            <p:cond delay="0"/>
                                          </p:stCondLst>
                                        </p:cTn>
                                        <p:tgtEl>
                                          <p:spTgt spid="12"/>
                                        </p:tgtEl>
                                        <p:attrNameLst>
                                          <p:attrName>style.visibility</p:attrName>
                                        </p:attrNameLst>
                                      </p:cBhvr>
                                      <p:to>
                                        <p:strVal val="visible"/>
                                      </p:to>
                                    </p:set>
                                    <p:anim calcmode="lin" valueType="num">
                                      <p:cBhvr>
                                        <p:cTn id="25" dur="250" fill="hold"/>
                                        <p:tgtEl>
                                          <p:spTgt spid="12"/>
                                        </p:tgtEl>
                                        <p:attrNameLst>
                                          <p:attrName>ppt_w</p:attrName>
                                        </p:attrNameLst>
                                      </p:cBhvr>
                                      <p:tavLst>
                                        <p:tav tm="0">
                                          <p:val>
                                            <p:fltVal val="0"/>
                                          </p:val>
                                        </p:tav>
                                        <p:tav tm="100000">
                                          <p:val>
                                            <p:strVal val="#ppt_w"/>
                                          </p:val>
                                        </p:tav>
                                      </p:tavLst>
                                    </p:anim>
                                    <p:anim calcmode="lin" valueType="num">
                                      <p:cBhvr>
                                        <p:cTn id="26" dur="250" fill="hold"/>
                                        <p:tgtEl>
                                          <p:spTgt spid="12"/>
                                        </p:tgtEl>
                                        <p:attrNameLst>
                                          <p:attrName>ppt_h</p:attrName>
                                        </p:attrNameLst>
                                      </p:cBhvr>
                                      <p:tavLst>
                                        <p:tav tm="0">
                                          <p:val>
                                            <p:fltVal val="0"/>
                                          </p:val>
                                        </p:tav>
                                        <p:tav tm="100000">
                                          <p:val>
                                            <p:strVal val="#ppt_h"/>
                                          </p:val>
                                        </p:tav>
                                      </p:tavLst>
                                    </p:anim>
                                    <p:animEffect transition="in" filter="fade">
                                      <p:cBhvr>
                                        <p:cTn id="27" dur="250"/>
                                        <p:tgtEl>
                                          <p:spTgt spid="12"/>
                                        </p:tgtEl>
                                      </p:cBhvr>
                                    </p:animEffect>
                                  </p:childTnLst>
                                </p:cTn>
                              </p:par>
                            </p:childTnLst>
                          </p:cTn>
                        </p:par>
                        <p:par>
                          <p:cTn id="28" fill="hold">
                            <p:stCondLst>
                              <p:cond delay="1831"/>
                            </p:stCondLst>
                            <p:childTnLst>
                              <p:par>
                                <p:cTn id="29" presetID="53" presetClass="entr" presetSubtype="16"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250" fill="hold"/>
                                        <p:tgtEl>
                                          <p:spTgt spid="15"/>
                                        </p:tgtEl>
                                        <p:attrNameLst>
                                          <p:attrName>ppt_w</p:attrName>
                                        </p:attrNameLst>
                                      </p:cBhvr>
                                      <p:tavLst>
                                        <p:tav tm="0">
                                          <p:val>
                                            <p:fltVal val="0"/>
                                          </p:val>
                                        </p:tav>
                                        <p:tav tm="100000">
                                          <p:val>
                                            <p:strVal val="#ppt_w"/>
                                          </p:val>
                                        </p:tav>
                                      </p:tavLst>
                                    </p:anim>
                                    <p:anim calcmode="lin" valueType="num">
                                      <p:cBhvr>
                                        <p:cTn id="32" dur="250" fill="hold"/>
                                        <p:tgtEl>
                                          <p:spTgt spid="15"/>
                                        </p:tgtEl>
                                        <p:attrNameLst>
                                          <p:attrName>ppt_h</p:attrName>
                                        </p:attrNameLst>
                                      </p:cBhvr>
                                      <p:tavLst>
                                        <p:tav tm="0">
                                          <p:val>
                                            <p:fltVal val="0"/>
                                          </p:val>
                                        </p:tav>
                                        <p:tav tm="100000">
                                          <p:val>
                                            <p:strVal val="#ppt_h"/>
                                          </p:val>
                                        </p:tav>
                                      </p:tavLst>
                                    </p:anim>
                                    <p:animEffect transition="in" filter="fade">
                                      <p:cBhvr>
                                        <p:cTn id="33" dur="250"/>
                                        <p:tgtEl>
                                          <p:spTgt spid="15"/>
                                        </p:tgtEl>
                                      </p:cBhvr>
                                    </p:animEffect>
                                  </p:childTnLst>
                                </p:cTn>
                              </p:par>
                            </p:childTnLst>
                          </p:cTn>
                        </p:par>
                        <p:par>
                          <p:cTn id="34" fill="hold">
                            <p:stCondLst>
                              <p:cond delay="2331"/>
                            </p:stCondLst>
                            <p:childTnLst>
                              <p:par>
                                <p:cTn id="35" presetID="53" presetClass="entr" presetSubtype="16" fill="hold" grpId="0" nodeType="afterEffect">
                                  <p:stCondLst>
                                    <p:cond delay="0"/>
                                  </p:stCondLst>
                                  <p:iterate type="lt">
                                    <p:tmPct val="4054"/>
                                  </p:iterate>
                                  <p:childTnLst>
                                    <p:set>
                                      <p:cBhvr>
                                        <p:cTn id="36" dur="1" fill="hold">
                                          <p:stCondLst>
                                            <p:cond delay="0"/>
                                          </p:stCondLst>
                                        </p:cTn>
                                        <p:tgtEl>
                                          <p:spTgt spid="14"/>
                                        </p:tgtEl>
                                        <p:attrNameLst>
                                          <p:attrName>style.visibility</p:attrName>
                                        </p:attrNameLst>
                                      </p:cBhvr>
                                      <p:to>
                                        <p:strVal val="visible"/>
                                      </p:to>
                                    </p:set>
                                    <p:anim calcmode="lin" valueType="num">
                                      <p:cBhvr>
                                        <p:cTn id="37" dur="250" fill="hold"/>
                                        <p:tgtEl>
                                          <p:spTgt spid="14"/>
                                        </p:tgtEl>
                                        <p:attrNameLst>
                                          <p:attrName>ppt_w</p:attrName>
                                        </p:attrNameLst>
                                      </p:cBhvr>
                                      <p:tavLst>
                                        <p:tav tm="0">
                                          <p:val>
                                            <p:fltVal val="0"/>
                                          </p:val>
                                        </p:tav>
                                        <p:tav tm="100000">
                                          <p:val>
                                            <p:strVal val="#ppt_w"/>
                                          </p:val>
                                        </p:tav>
                                      </p:tavLst>
                                    </p:anim>
                                    <p:anim calcmode="lin" valueType="num">
                                      <p:cBhvr>
                                        <p:cTn id="38" dur="250" fill="hold"/>
                                        <p:tgtEl>
                                          <p:spTgt spid="14"/>
                                        </p:tgtEl>
                                        <p:attrNameLst>
                                          <p:attrName>ppt_h</p:attrName>
                                        </p:attrNameLst>
                                      </p:cBhvr>
                                      <p:tavLst>
                                        <p:tav tm="0">
                                          <p:val>
                                            <p:fltVal val="0"/>
                                          </p:val>
                                        </p:tav>
                                        <p:tav tm="100000">
                                          <p:val>
                                            <p:strVal val="#ppt_h"/>
                                          </p:val>
                                        </p:tav>
                                      </p:tavLst>
                                    </p:anim>
                                    <p:animEffect transition="in" filter="fade">
                                      <p:cBhvr>
                                        <p:cTn id="39" dur="250"/>
                                        <p:tgtEl>
                                          <p:spTgt spid="14"/>
                                        </p:tgtEl>
                                      </p:cBhvr>
                                    </p:animEffect>
                                  </p:childTnLst>
                                </p:cTn>
                              </p:par>
                            </p:childTnLst>
                          </p:cTn>
                        </p:par>
                        <p:par>
                          <p:cTn id="40" fill="hold">
                            <p:stCondLst>
                              <p:cond delay="2746"/>
                            </p:stCondLst>
                            <p:childTnLst>
                              <p:par>
                                <p:cTn id="41" presetID="53" presetClass="entr" presetSubtype="16"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p:cTn id="43" dur="250" fill="hold"/>
                                        <p:tgtEl>
                                          <p:spTgt spid="17"/>
                                        </p:tgtEl>
                                        <p:attrNameLst>
                                          <p:attrName>ppt_w</p:attrName>
                                        </p:attrNameLst>
                                      </p:cBhvr>
                                      <p:tavLst>
                                        <p:tav tm="0">
                                          <p:val>
                                            <p:fltVal val="0"/>
                                          </p:val>
                                        </p:tav>
                                        <p:tav tm="100000">
                                          <p:val>
                                            <p:strVal val="#ppt_w"/>
                                          </p:val>
                                        </p:tav>
                                      </p:tavLst>
                                    </p:anim>
                                    <p:anim calcmode="lin" valueType="num">
                                      <p:cBhvr>
                                        <p:cTn id="44" dur="250" fill="hold"/>
                                        <p:tgtEl>
                                          <p:spTgt spid="17"/>
                                        </p:tgtEl>
                                        <p:attrNameLst>
                                          <p:attrName>ppt_h</p:attrName>
                                        </p:attrNameLst>
                                      </p:cBhvr>
                                      <p:tavLst>
                                        <p:tav tm="0">
                                          <p:val>
                                            <p:fltVal val="0"/>
                                          </p:val>
                                        </p:tav>
                                        <p:tav tm="100000">
                                          <p:val>
                                            <p:strVal val="#ppt_h"/>
                                          </p:val>
                                        </p:tav>
                                      </p:tavLst>
                                    </p:anim>
                                    <p:animEffect transition="in" filter="fade">
                                      <p:cBhvr>
                                        <p:cTn id="45" dur="250"/>
                                        <p:tgtEl>
                                          <p:spTgt spid="17"/>
                                        </p:tgtEl>
                                      </p:cBhvr>
                                    </p:animEffect>
                                  </p:childTnLst>
                                </p:cTn>
                              </p:par>
                            </p:childTnLst>
                          </p:cTn>
                        </p:par>
                        <p:par>
                          <p:cTn id="46" fill="hold">
                            <p:stCondLst>
                              <p:cond delay="3246"/>
                            </p:stCondLst>
                            <p:childTnLst>
                              <p:par>
                                <p:cTn id="47" presetID="53" presetClass="entr" presetSubtype="16" fill="hold" grpId="0" nodeType="afterEffect">
                                  <p:stCondLst>
                                    <p:cond delay="0"/>
                                  </p:stCondLst>
                                  <p:iterate type="lt">
                                    <p:tmPct val="4054"/>
                                  </p:iterate>
                                  <p:childTnLst>
                                    <p:set>
                                      <p:cBhvr>
                                        <p:cTn id="48" dur="1" fill="hold">
                                          <p:stCondLst>
                                            <p:cond delay="0"/>
                                          </p:stCondLst>
                                        </p:cTn>
                                        <p:tgtEl>
                                          <p:spTgt spid="16"/>
                                        </p:tgtEl>
                                        <p:attrNameLst>
                                          <p:attrName>style.visibility</p:attrName>
                                        </p:attrNameLst>
                                      </p:cBhvr>
                                      <p:to>
                                        <p:strVal val="visible"/>
                                      </p:to>
                                    </p:set>
                                    <p:anim calcmode="lin" valueType="num">
                                      <p:cBhvr>
                                        <p:cTn id="49" dur="250" fill="hold"/>
                                        <p:tgtEl>
                                          <p:spTgt spid="16"/>
                                        </p:tgtEl>
                                        <p:attrNameLst>
                                          <p:attrName>ppt_w</p:attrName>
                                        </p:attrNameLst>
                                      </p:cBhvr>
                                      <p:tavLst>
                                        <p:tav tm="0">
                                          <p:val>
                                            <p:fltVal val="0"/>
                                          </p:val>
                                        </p:tav>
                                        <p:tav tm="100000">
                                          <p:val>
                                            <p:strVal val="#ppt_w"/>
                                          </p:val>
                                        </p:tav>
                                      </p:tavLst>
                                    </p:anim>
                                    <p:anim calcmode="lin" valueType="num">
                                      <p:cBhvr>
                                        <p:cTn id="50" dur="250" fill="hold"/>
                                        <p:tgtEl>
                                          <p:spTgt spid="16"/>
                                        </p:tgtEl>
                                        <p:attrNameLst>
                                          <p:attrName>ppt_h</p:attrName>
                                        </p:attrNameLst>
                                      </p:cBhvr>
                                      <p:tavLst>
                                        <p:tav tm="0">
                                          <p:val>
                                            <p:fltVal val="0"/>
                                          </p:val>
                                        </p:tav>
                                        <p:tav tm="100000">
                                          <p:val>
                                            <p:strVal val="#ppt_h"/>
                                          </p:val>
                                        </p:tav>
                                      </p:tavLst>
                                    </p:anim>
                                    <p:animEffect transition="in" filter="fade">
                                      <p:cBhvr>
                                        <p:cTn id="51" dur="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P spid="1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接点 3"/>
          <p:cNvSpPr/>
          <p:nvPr/>
        </p:nvSpPr>
        <p:spPr>
          <a:xfrm>
            <a:off x="-3316755" y="-4576421"/>
            <a:ext cx="7054950" cy="70549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流程图: 接点 4"/>
          <p:cNvSpPr/>
          <p:nvPr/>
        </p:nvSpPr>
        <p:spPr>
          <a:xfrm>
            <a:off x="10210800" y="-853440"/>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流程图: 接点 5"/>
          <p:cNvSpPr/>
          <p:nvPr/>
        </p:nvSpPr>
        <p:spPr>
          <a:xfrm>
            <a:off x="10761880" y="5695949"/>
            <a:ext cx="681991" cy="681991"/>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流程图: 接点 12"/>
          <p:cNvSpPr/>
          <p:nvPr/>
        </p:nvSpPr>
        <p:spPr>
          <a:xfrm>
            <a:off x="-2293189" y="4989072"/>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流程图: 接点 6"/>
          <p:cNvSpPr/>
          <p:nvPr/>
        </p:nvSpPr>
        <p:spPr>
          <a:xfrm>
            <a:off x="10989311" y="2478529"/>
            <a:ext cx="382170" cy="38217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流程图: 接点 7"/>
          <p:cNvSpPr/>
          <p:nvPr/>
        </p:nvSpPr>
        <p:spPr>
          <a:xfrm>
            <a:off x="1042570" y="4698827"/>
            <a:ext cx="580490" cy="58049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流程图: 接点 8"/>
          <p:cNvSpPr/>
          <p:nvPr/>
        </p:nvSpPr>
        <p:spPr>
          <a:xfrm>
            <a:off x="1172310" y="1223236"/>
            <a:ext cx="450750" cy="45075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12"/>
          <p:cNvSpPr/>
          <p:nvPr/>
        </p:nvSpPr>
        <p:spPr>
          <a:xfrm rot="10800000" flipV="1">
            <a:off x="3675326" y="1646620"/>
            <a:ext cx="1255240" cy="343684"/>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cs typeface="+mn-ea"/>
              <a:sym typeface="+mn-lt"/>
            </a:endParaRPr>
          </a:p>
        </p:txBody>
      </p:sp>
      <p:sp>
        <p:nvSpPr>
          <p:cNvPr id="10" name="文本框 9"/>
          <p:cNvSpPr txBox="1"/>
          <p:nvPr/>
        </p:nvSpPr>
        <p:spPr>
          <a:xfrm>
            <a:off x="3730468" y="1646620"/>
            <a:ext cx="1095168" cy="338554"/>
          </a:xfrm>
          <a:prstGeom prst="rect">
            <a:avLst/>
          </a:prstGeom>
          <a:noFill/>
        </p:spPr>
        <p:txBody>
          <a:bodyPr wrap="square" rtlCol="0">
            <a:spAutoFit/>
            <a:scene3d>
              <a:camera prst="orthographicFront"/>
              <a:lightRig rig="threePt" dir="t"/>
            </a:scene3d>
            <a:sp3d contourW="12700"/>
          </a:bodyPr>
          <a:lstStyle/>
          <a:p>
            <a:pPr algn="ctr"/>
            <a:r>
              <a:rPr lang="zh-CN" altLang="en-US" sz="1600" dirty="0">
                <a:solidFill>
                  <a:schemeClr val="bg1"/>
                </a:solidFill>
                <a:cs typeface="+mn-ea"/>
                <a:sym typeface="+mn-lt"/>
              </a:rPr>
              <a:t>工作总结</a:t>
            </a:r>
          </a:p>
        </p:txBody>
      </p:sp>
      <p:sp>
        <p:nvSpPr>
          <p:cNvPr id="11" name="文本框 10"/>
          <p:cNvSpPr txBox="1"/>
          <p:nvPr/>
        </p:nvSpPr>
        <p:spPr>
          <a:xfrm>
            <a:off x="4930566" y="1646620"/>
            <a:ext cx="1095168" cy="338554"/>
          </a:xfrm>
          <a:prstGeom prst="rect">
            <a:avLst/>
          </a:prstGeom>
          <a:noFill/>
        </p:spPr>
        <p:txBody>
          <a:bodyPr wrap="square" rtlCol="0">
            <a:spAutoFit/>
            <a:scene3d>
              <a:camera prst="orthographicFront"/>
              <a:lightRig rig="threePt" dir="t"/>
            </a:scene3d>
            <a:sp3d contourW="12700"/>
          </a:bodyPr>
          <a:lstStyle/>
          <a:p>
            <a:pPr algn="ctr"/>
            <a:r>
              <a:rPr lang="zh-CN" altLang="en-US" sz="1600" dirty="0">
                <a:solidFill>
                  <a:schemeClr val="bg2">
                    <a:lumMod val="25000"/>
                  </a:schemeClr>
                </a:solidFill>
                <a:cs typeface="+mn-ea"/>
                <a:sym typeface="+mn-lt"/>
              </a:rPr>
              <a:t>商务汇报</a:t>
            </a:r>
          </a:p>
        </p:txBody>
      </p:sp>
      <p:sp>
        <p:nvSpPr>
          <p:cNvPr id="12" name="文本框 11"/>
          <p:cNvSpPr txBox="1"/>
          <p:nvPr/>
        </p:nvSpPr>
        <p:spPr>
          <a:xfrm>
            <a:off x="6119229" y="1646620"/>
            <a:ext cx="1095168" cy="338554"/>
          </a:xfrm>
          <a:prstGeom prst="rect">
            <a:avLst/>
          </a:prstGeom>
          <a:noFill/>
        </p:spPr>
        <p:txBody>
          <a:bodyPr wrap="square" rtlCol="0">
            <a:spAutoFit/>
            <a:scene3d>
              <a:camera prst="orthographicFront"/>
              <a:lightRig rig="threePt" dir="t"/>
            </a:scene3d>
            <a:sp3d contourW="12700"/>
          </a:bodyPr>
          <a:lstStyle/>
          <a:p>
            <a:pPr algn="ctr"/>
            <a:r>
              <a:rPr lang="zh-CN" altLang="en-US" sz="1600" dirty="0">
                <a:solidFill>
                  <a:schemeClr val="bg2">
                    <a:lumMod val="25000"/>
                  </a:schemeClr>
                </a:solidFill>
                <a:cs typeface="+mn-ea"/>
                <a:sym typeface="+mn-lt"/>
              </a:rPr>
              <a:t>公司简介</a:t>
            </a:r>
          </a:p>
        </p:txBody>
      </p:sp>
      <p:sp>
        <p:nvSpPr>
          <p:cNvPr id="13" name="文本框 12"/>
          <p:cNvSpPr txBox="1"/>
          <p:nvPr/>
        </p:nvSpPr>
        <p:spPr>
          <a:xfrm>
            <a:off x="7307893" y="1646620"/>
            <a:ext cx="1095168" cy="338554"/>
          </a:xfrm>
          <a:prstGeom prst="rect">
            <a:avLst/>
          </a:prstGeom>
          <a:noFill/>
        </p:spPr>
        <p:txBody>
          <a:bodyPr wrap="square" rtlCol="0">
            <a:spAutoFit/>
            <a:scene3d>
              <a:camera prst="orthographicFront"/>
              <a:lightRig rig="threePt" dir="t"/>
            </a:scene3d>
            <a:sp3d contourW="12700"/>
          </a:bodyPr>
          <a:lstStyle/>
          <a:p>
            <a:pPr algn="ctr"/>
            <a:r>
              <a:rPr lang="zh-CN" altLang="en-US" sz="1600" dirty="0">
                <a:solidFill>
                  <a:schemeClr val="bg2">
                    <a:lumMod val="25000"/>
                  </a:schemeClr>
                </a:solidFill>
                <a:cs typeface="+mn-ea"/>
                <a:sym typeface="+mn-lt"/>
              </a:rPr>
              <a:t>商务规划</a:t>
            </a:r>
          </a:p>
        </p:txBody>
      </p:sp>
      <p:sp>
        <p:nvSpPr>
          <p:cNvPr id="14" name="矩形 13"/>
          <p:cNvSpPr/>
          <p:nvPr/>
        </p:nvSpPr>
        <p:spPr>
          <a:xfrm>
            <a:off x="2789658" y="2234730"/>
            <a:ext cx="6659142" cy="1569660"/>
          </a:xfrm>
          <a:prstGeom prst="rect">
            <a:avLst/>
          </a:prstGeom>
          <a:effectLst/>
        </p:spPr>
        <p:txBody>
          <a:bodyPr wrap="square">
            <a:spAutoFit/>
          </a:bodyPr>
          <a:lstStyle/>
          <a:p>
            <a:pPr algn="dist">
              <a:defRPr/>
            </a:pPr>
            <a:r>
              <a:rPr lang="zh-CN" altLang="en-US" sz="9600" spc="-300" dirty="0">
                <a:solidFill>
                  <a:schemeClr val="bg2">
                    <a:lumMod val="25000"/>
                  </a:schemeClr>
                </a:solidFill>
                <a:effectLst>
                  <a:outerShdw blurRad="76200" dist="88900" dir="2700000" algn="tl" rotWithShape="0">
                    <a:schemeClr val="accent2">
                      <a:alpha val="35000"/>
                    </a:schemeClr>
                  </a:outerShdw>
                </a:effectLst>
                <a:latin typeface="方正正黑简体" panose="02000000000000000000" pitchFamily="2" charset="-122"/>
                <a:ea typeface="方正正黑简体" panose="02000000000000000000" pitchFamily="2" charset="-122"/>
                <a:cs typeface="+mn-ea"/>
                <a:sym typeface="+mn-lt"/>
              </a:rPr>
              <a:t>谢谢观看</a:t>
            </a:r>
          </a:p>
        </p:txBody>
      </p:sp>
      <p:sp>
        <p:nvSpPr>
          <p:cNvPr id="15" name="TextBox 26"/>
          <p:cNvSpPr txBox="1"/>
          <p:nvPr/>
        </p:nvSpPr>
        <p:spPr>
          <a:xfrm>
            <a:off x="3607614" y="3806011"/>
            <a:ext cx="4875279" cy="338554"/>
          </a:xfrm>
          <a:prstGeom prst="rect">
            <a:avLst/>
          </a:prstGeom>
          <a:noFill/>
        </p:spPr>
        <p:txBody>
          <a:bodyPr wrap="square" rtlCol="0">
            <a:spAutoFit/>
          </a:bodyPr>
          <a:lstStyle/>
          <a:p>
            <a:pPr algn="dist"/>
            <a:r>
              <a:rPr lang="en-US" altLang="zh-CN" sz="1600" dirty="0">
                <a:solidFill>
                  <a:schemeClr val="bg2">
                    <a:lumMod val="25000"/>
                  </a:schemeClr>
                </a:solidFill>
                <a:cs typeface="+mn-ea"/>
                <a:sym typeface="+mn-lt"/>
              </a:rPr>
              <a:t>BUSINESS REPORT OR PLAY FOR WORK</a:t>
            </a:r>
            <a:endParaRPr lang="zh-CN" altLang="en-US" sz="1600" dirty="0">
              <a:solidFill>
                <a:schemeClr val="bg2">
                  <a:lumMod val="25000"/>
                </a:schemeClr>
              </a:solidFill>
              <a:cs typeface="+mn-ea"/>
              <a:sym typeface="+mn-lt"/>
            </a:endParaRPr>
          </a:p>
        </p:txBody>
      </p:sp>
      <p:sp>
        <p:nvSpPr>
          <p:cNvPr id="16" name="矩形: 圆角 23"/>
          <p:cNvSpPr/>
          <p:nvPr/>
        </p:nvSpPr>
        <p:spPr>
          <a:xfrm rot="10800000" flipV="1">
            <a:off x="5030995" y="4401571"/>
            <a:ext cx="2344358" cy="40503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cs typeface="+mn-ea"/>
              <a:sym typeface="+mn-lt"/>
            </a:endParaRPr>
          </a:p>
        </p:txBody>
      </p:sp>
      <p:sp>
        <p:nvSpPr>
          <p:cNvPr id="17" name="文本框 16"/>
          <p:cNvSpPr txBox="1"/>
          <p:nvPr/>
        </p:nvSpPr>
        <p:spPr>
          <a:xfrm>
            <a:off x="5332393" y="4449001"/>
            <a:ext cx="1882003" cy="338554"/>
          </a:xfrm>
          <a:prstGeom prst="rect">
            <a:avLst/>
          </a:prstGeom>
          <a:noFill/>
        </p:spPr>
        <p:txBody>
          <a:bodyPr wrap="square" rtlCol="0">
            <a:spAutoFit/>
            <a:scene3d>
              <a:camera prst="orthographicFront"/>
              <a:lightRig rig="threePt" dir="t"/>
            </a:scene3d>
            <a:sp3d contourW="12700"/>
          </a:bodyPr>
          <a:lstStyle/>
          <a:p>
            <a:pPr algn="dist"/>
            <a:r>
              <a:rPr lang="zh-CN" altLang="en-US" sz="1600" dirty="0">
                <a:solidFill>
                  <a:schemeClr val="bg1"/>
                </a:solidFill>
                <a:cs typeface="+mn-ea"/>
                <a:sym typeface="+mn-lt"/>
              </a:rPr>
              <a:t>汇报人</a:t>
            </a:r>
            <a:r>
              <a:rPr lang="zh-CN" altLang="en-US" sz="1600" dirty="0" smtClean="0">
                <a:solidFill>
                  <a:schemeClr val="bg1"/>
                </a:solidFill>
                <a:cs typeface="+mn-ea"/>
                <a:sym typeface="+mn-lt"/>
              </a:rPr>
              <a:t>：第一</a:t>
            </a:r>
            <a:r>
              <a:rPr lang="en-US" altLang="zh-CN" sz="1600" dirty="0" smtClean="0">
                <a:solidFill>
                  <a:schemeClr val="bg1"/>
                </a:solidFill>
                <a:cs typeface="+mn-ea"/>
                <a:sym typeface="+mn-lt"/>
              </a:rPr>
              <a:t>PPT</a:t>
            </a:r>
            <a:endParaRPr lang="en-US" altLang="zh-CN" sz="1600" dirty="0">
              <a:solidFill>
                <a:schemeClr val="bg1"/>
              </a:solidFill>
              <a:cs typeface="+mn-ea"/>
              <a:sym typeface="+mn-lt"/>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3" y="4437112"/>
            <a:ext cx="9025003"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板：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材：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5"/>
              </a:rPr>
              <a:t>www.1ppt.com/sucai</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表：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件：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试</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题</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528408" y="3097348"/>
            <a:ext cx="5471583"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a:t>
            </a:r>
            <a:r>
              <a:rPr lang="zh-CN" altLang="en-US" sz="1200" kern="0" dirty="0" smtClean="0">
                <a:solidFill>
                  <a:prstClr val="white"/>
                </a:solidFill>
                <a:latin typeface="微软雅黑" pitchFamily="34" charset="-122"/>
                <a:ea typeface="微软雅黑" pitchFamily="34" charset="-122"/>
              </a:rPr>
              <a:t>人学习、研究。</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任何形式的在线付费下载。</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网</a:t>
            </a:r>
            <a:r>
              <a:rPr lang="zh-CN" altLang="en-US" sz="1200" kern="0" dirty="0" smtClean="0">
                <a:solidFill>
                  <a:prstClr val="white"/>
                </a:solidFill>
                <a:latin typeface="微软雅黑" pitchFamily="34" charset="-122"/>
                <a:ea typeface="微软雅黑" pitchFamily="34" charset="-122"/>
              </a:rPr>
              <a:t>络转</a:t>
            </a:r>
            <a:r>
              <a:rPr lang="zh-CN" altLang="en-US" sz="1200" kern="0" smtClean="0">
                <a:solidFill>
                  <a:prstClr val="white"/>
                </a:solidFill>
                <a:latin typeface="微软雅黑" pitchFamily="34" charset="-122"/>
                <a:ea typeface="微软雅黑" pitchFamily="34" charset="-122"/>
              </a:rPr>
              <a:t>载、线上线下传</a:t>
            </a:r>
            <a:r>
              <a:rPr lang="zh-CN" altLang="en-US" sz="1200" kern="0" dirty="0" smtClean="0">
                <a:solidFill>
                  <a:prstClr val="white"/>
                </a:solidFill>
                <a:latin typeface="微软雅黑" pitchFamily="34" charset="-122"/>
                <a:ea typeface="微软雅黑" pitchFamily="34" charset="-122"/>
              </a:rPr>
              <a:t>播。</a:t>
            </a:r>
            <a:endParaRPr lang="zh-CN" altLang="en-GB" sz="1200" kern="0" dirty="0" smtClean="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47369" y="356247"/>
            <a:ext cx="789304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3866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4"/>
          <p:cNvSpPr/>
          <p:nvPr/>
        </p:nvSpPr>
        <p:spPr>
          <a:xfrm>
            <a:off x="1088571" y="1163763"/>
            <a:ext cx="4282829" cy="426458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3" name="Freeform 5"/>
          <p:cNvSpPr/>
          <p:nvPr/>
        </p:nvSpPr>
        <p:spPr bwMode="auto">
          <a:xfrm rot="10800000" flipH="1">
            <a:off x="556623" y="4353704"/>
            <a:ext cx="2244634" cy="1465164"/>
          </a:xfrm>
          <a:custGeom>
            <a:avLst/>
            <a:gdLst>
              <a:gd name="T0" fmla="*/ 0 w 383"/>
              <a:gd name="T1" fmla="*/ 0 h 250"/>
              <a:gd name="T2" fmla="*/ 0 w 383"/>
              <a:gd name="T3" fmla="*/ 250 h 250"/>
              <a:gd name="T4" fmla="*/ 383 w 383"/>
              <a:gd name="T5" fmla="*/ 0 h 250"/>
              <a:gd name="T6" fmla="*/ 0 w 383"/>
              <a:gd name="T7" fmla="*/ 0 h 250"/>
            </a:gdLst>
            <a:ahLst/>
            <a:cxnLst>
              <a:cxn ang="0">
                <a:pos x="T0" y="T1"/>
              </a:cxn>
              <a:cxn ang="0">
                <a:pos x="T2" y="T3"/>
              </a:cxn>
              <a:cxn ang="0">
                <a:pos x="T4" y="T5"/>
              </a:cxn>
              <a:cxn ang="0">
                <a:pos x="T6" y="T7"/>
              </a:cxn>
            </a:cxnLst>
            <a:rect l="0" t="0" r="r" b="b"/>
            <a:pathLst>
              <a:path w="383" h="250">
                <a:moveTo>
                  <a:pt x="0" y="0"/>
                </a:moveTo>
                <a:lnTo>
                  <a:pt x="0" y="250"/>
                </a:lnTo>
                <a:lnTo>
                  <a:pt x="383" y="0"/>
                </a:lnTo>
                <a:lnTo>
                  <a:pt x="0" y="0"/>
                </a:lnTo>
                <a:close/>
              </a:path>
            </a:pathLst>
          </a:custGeom>
          <a:solidFill>
            <a:schemeClr val="accent1"/>
          </a:solidFill>
          <a:ln>
            <a:noFill/>
          </a:ln>
        </p:spPr>
        <p:txBody>
          <a:bodyPr vert="horz" wrap="square" lIns="91440" tIns="45720" rIns="91440" bIns="45720" numCol="1" anchor="t" anchorCtr="0" compatLnSpc="1"/>
          <a:lstStyle/>
          <a:p>
            <a:endParaRPr lang="id-ID">
              <a:cs typeface="+mn-ea"/>
              <a:sym typeface="+mn-lt"/>
            </a:endParaRPr>
          </a:p>
        </p:txBody>
      </p:sp>
      <p:sp>
        <p:nvSpPr>
          <p:cNvPr id="7" name="Freeform 5"/>
          <p:cNvSpPr/>
          <p:nvPr/>
        </p:nvSpPr>
        <p:spPr bwMode="auto">
          <a:xfrm flipH="1">
            <a:off x="8264780" y="0"/>
            <a:ext cx="3927220" cy="2563457"/>
          </a:xfrm>
          <a:custGeom>
            <a:avLst/>
            <a:gdLst>
              <a:gd name="T0" fmla="*/ 0 w 383"/>
              <a:gd name="T1" fmla="*/ 0 h 250"/>
              <a:gd name="T2" fmla="*/ 0 w 383"/>
              <a:gd name="T3" fmla="*/ 250 h 250"/>
              <a:gd name="T4" fmla="*/ 383 w 383"/>
              <a:gd name="T5" fmla="*/ 0 h 250"/>
              <a:gd name="T6" fmla="*/ 0 w 383"/>
              <a:gd name="T7" fmla="*/ 0 h 250"/>
            </a:gdLst>
            <a:ahLst/>
            <a:cxnLst>
              <a:cxn ang="0">
                <a:pos x="T0" y="T1"/>
              </a:cxn>
              <a:cxn ang="0">
                <a:pos x="T2" y="T3"/>
              </a:cxn>
              <a:cxn ang="0">
                <a:pos x="T4" y="T5"/>
              </a:cxn>
              <a:cxn ang="0">
                <a:pos x="T6" y="T7"/>
              </a:cxn>
            </a:cxnLst>
            <a:rect l="0" t="0" r="r" b="b"/>
            <a:pathLst>
              <a:path w="383" h="250">
                <a:moveTo>
                  <a:pt x="0" y="0"/>
                </a:moveTo>
                <a:lnTo>
                  <a:pt x="0" y="250"/>
                </a:lnTo>
                <a:lnTo>
                  <a:pt x="383" y="0"/>
                </a:lnTo>
                <a:lnTo>
                  <a:pt x="0" y="0"/>
                </a:lnTo>
                <a:close/>
              </a:path>
            </a:pathLst>
          </a:custGeom>
          <a:solidFill>
            <a:schemeClr val="accent1"/>
          </a:solidFill>
          <a:ln>
            <a:noFill/>
          </a:ln>
        </p:spPr>
        <p:txBody>
          <a:bodyPr vert="horz" wrap="square" lIns="91440" tIns="45720" rIns="91440" bIns="45720" numCol="1" anchor="t" anchorCtr="0" compatLnSpc="1"/>
          <a:lstStyle/>
          <a:p>
            <a:endParaRPr lang="id-ID">
              <a:cs typeface="+mn-ea"/>
              <a:sym typeface="+mn-lt"/>
            </a:endParaRPr>
          </a:p>
        </p:txBody>
      </p:sp>
      <p:sp>
        <p:nvSpPr>
          <p:cNvPr id="8" name="Freeform 8"/>
          <p:cNvSpPr/>
          <p:nvPr/>
        </p:nvSpPr>
        <p:spPr bwMode="auto">
          <a:xfrm flipH="1">
            <a:off x="4249084" y="4719995"/>
            <a:ext cx="1122317" cy="732582"/>
          </a:xfrm>
          <a:custGeom>
            <a:avLst/>
            <a:gdLst>
              <a:gd name="T0" fmla="*/ 0 w 383"/>
              <a:gd name="T1" fmla="*/ 0 h 250"/>
              <a:gd name="T2" fmla="*/ 0 w 383"/>
              <a:gd name="T3" fmla="*/ 250 h 250"/>
              <a:gd name="T4" fmla="*/ 383 w 383"/>
              <a:gd name="T5" fmla="*/ 0 h 250"/>
              <a:gd name="T6" fmla="*/ 0 w 383"/>
              <a:gd name="T7" fmla="*/ 0 h 250"/>
            </a:gdLst>
            <a:ahLst/>
            <a:cxnLst>
              <a:cxn ang="0">
                <a:pos x="T0" y="T1"/>
              </a:cxn>
              <a:cxn ang="0">
                <a:pos x="T2" y="T3"/>
              </a:cxn>
              <a:cxn ang="0">
                <a:pos x="T4" y="T5"/>
              </a:cxn>
              <a:cxn ang="0">
                <a:pos x="T6" y="T7"/>
              </a:cxn>
            </a:cxnLst>
            <a:rect l="0" t="0" r="r" b="b"/>
            <a:pathLst>
              <a:path w="383" h="250">
                <a:moveTo>
                  <a:pt x="0" y="0"/>
                </a:moveTo>
                <a:lnTo>
                  <a:pt x="0" y="250"/>
                </a:lnTo>
                <a:lnTo>
                  <a:pt x="383" y="0"/>
                </a:lnTo>
                <a:lnTo>
                  <a:pt x="0" y="0"/>
                </a:lnTo>
                <a:close/>
              </a:path>
            </a:pathLst>
          </a:custGeom>
          <a:solidFill>
            <a:schemeClr val="accent2">
              <a:alpha val="61000"/>
            </a:schemeClr>
          </a:solidFill>
          <a:ln>
            <a:noFill/>
          </a:ln>
        </p:spPr>
        <p:txBody>
          <a:bodyPr vert="horz" wrap="square" lIns="91440" tIns="45720" rIns="91440" bIns="45720" numCol="1" anchor="t" anchorCtr="0" compatLnSpc="1"/>
          <a:lstStyle/>
          <a:p>
            <a:endParaRPr lang="id-ID">
              <a:cs typeface="+mn-ea"/>
              <a:sym typeface="+mn-lt"/>
            </a:endParaRPr>
          </a:p>
        </p:txBody>
      </p:sp>
      <p:sp>
        <p:nvSpPr>
          <p:cNvPr id="9" name="TextBox 7"/>
          <p:cNvSpPr txBox="1"/>
          <p:nvPr/>
        </p:nvSpPr>
        <p:spPr>
          <a:xfrm>
            <a:off x="5748706" y="1276550"/>
            <a:ext cx="5430282" cy="369332"/>
          </a:xfrm>
          <a:prstGeom prst="rect">
            <a:avLst/>
          </a:prstGeom>
          <a:noFill/>
        </p:spPr>
        <p:txBody>
          <a:bodyPr wrap="square" rtlCol="0">
            <a:spAutoFit/>
          </a:bodyPr>
          <a:lstStyle/>
          <a:p>
            <a:r>
              <a:rPr lang="zh-CN" altLang="en-US" b="1" dirty="0"/>
              <a:t>逾期用户</a:t>
            </a:r>
            <a:r>
              <a:rPr lang="zh-CN" altLang="en-US" b="1" dirty="0" smtClean="0"/>
              <a:t>画像问题</a:t>
            </a:r>
            <a:r>
              <a:rPr lang="zh-CN" altLang="en-US" b="1" dirty="0"/>
              <a:t>的提出及画像维度的确定</a:t>
            </a:r>
            <a:endParaRPr lang="zh-CN" altLang="en-US" sz="3200" dirty="0">
              <a:solidFill>
                <a:schemeClr val="tx1">
                  <a:lumMod val="75000"/>
                  <a:lumOff val="25000"/>
                </a:schemeClr>
              </a:solidFill>
              <a:cs typeface="+mn-ea"/>
              <a:sym typeface="+mn-lt"/>
            </a:endParaRPr>
          </a:p>
        </p:txBody>
      </p:sp>
      <p:sp>
        <p:nvSpPr>
          <p:cNvPr id="11" name="TextBox 24"/>
          <p:cNvSpPr txBox="1"/>
          <p:nvPr/>
        </p:nvSpPr>
        <p:spPr>
          <a:xfrm>
            <a:off x="5748706" y="2006590"/>
            <a:ext cx="4689967" cy="3416304"/>
          </a:xfrm>
          <a:prstGeom prst="rect">
            <a:avLst/>
          </a:prstGeom>
          <a:noFill/>
        </p:spPr>
        <p:txBody>
          <a:bodyPr wrap="square" lIns="91423" tIns="45712" rIns="91423" bIns="45712" rtlCol="0">
            <a:spAutoFit/>
          </a:bodyPr>
          <a:lstStyle/>
          <a:p>
            <a:pPr marL="342900" indent="-342900">
              <a:buClr>
                <a:schemeClr val="accent1"/>
              </a:buClr>
              <a:buFont typeface="Wingdings" panose="05000000000000000000" pitchFamily="2" charset="2"/>
              <a:buChar char="l"/>
            </a:pPr>
            <a:r>
              <a:rPr lang="zh-CN" altLang="en-US" dirty="0"/>
              <a:t>用户画像的核心工作是给用户贴“标签”，而“标签”是能表示用户某一维度特征的标识，主要用于业务的运营和数据分析</a:t>
            </a:r>
            <a:r>
              <a:rPr lang="zh-CN" altLang="en-US" dirty="0" smtClean="0"/>
              <a:t>。</a:t>
            </a:r>
            <a:endParaRPr lang="en-US" altLang="zh-CN" dirty="0" smtClean="0"/>
          </a:p>
          <a:p>
            <a:endParaRPr lang="zh-CN" altLang="en-US" dirty="0"/>
          </a:p>
          <a:p>
            <a:pPr marL="342900" indent="-342900">
              <a:buFont typeface="Wingdings" panose="05000000000000000000" pitchFamily="2" charset="2"/>
              <a:buChar char="l"/>
            </a:pPr>
            <a:r>
              <a:rPr lang="zh-CN" altLang="en-US" dirty="0"/>
              <a:t>如何构建逾期用户画像？自然是结合公司业务，根据人口统计、社会属性、用户消费画像、用户行为画像，用户兴趣画像等特征来构建</a:t>
            </a:r>
            <a:r>
              <a:rPr lang="zh-CN" altLang="en-US" dirty="0" smtClean="0"/>
              <a:t>。</a:t>
            </a:r>
            <a:endParaRPr lang="en-US" altLang="zh-CN" dirty="0" smtClean="0"/>
          </a:p>
          <a:p>
            <a:pPr marL="342900" indent="-342900">
              <a:buFont typeface="Wingdings" panose="05000000000000000000" pitchFamily="2" charset="2"/>
              <a:buChar char="l"/>
            </a:pPr>
            <a:endParaRPr lang="en-US" altLang="zh-CN" dirty="0" smtClean="0"/>
          </a:p>
          <a:p>
            <a:pPr marL="342900" indent="-342900">
              <a:buClr>
                <a:srgbClr val="0070C0"/>
              </a:buClr>
              <a:buFont typeface="Wingdings" panose="05000000000000000000" pitchFamily="2" charset="2"/>
              <a:buChar char="l"/>
            </a:pPr>
            <a:r>
              <a:rPr lang="zh-CN" altLang="en-US" dirty="0"/>
              <a:t>根据用户画像的基本含义和数据集内各字段维度，我们对构建逾期用户画像的相关问题和数据维度进行确定。</a:t>
            </a:r>
          </a:p>
        </p:txBody>
      </p:sp>
      <p:sp>
        <p:nvSpPr>
          <p:cNvPr id="4" name="矩形 3"/>
          <p:cNvSpPr/>
          <p:nvPr/>
        </p:nvSpPr>
        <p:spPr>
          <a:xfrm>
            <a:off x="5637374" y="1178163"/>
            <a:ext cx="75526" cy="709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线形标注 2 4"/>
          <p:cNvSpPr/>
          <p:nvPr/>
        </p:nvSpPr>
        <p:spPr>
          <a:xfrm>
            <a:off x="10363199" y="3609818"/>
            <a:ext cx="2250141" cy="3382653"/>
          </a:xfrm>
          <a:prstGeom prst="borderCallout2">
            <a:avLst>
              <a:gd name="adj1" fmla="val 18750"/>
              <a:gd name="adj2" fmla="val -8333"/>
              <a:gd name="adj3" fmla="val 18899"/>
              <a:gd name="adj4" fmla="val -49474"/>
              <a:gd name="adj5" fmla="val 10838"/>
              <a:gd name="adj6" fmla="val -67636"/>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0438673" y="3714742"/>
            <a:ext cx="1828801" cy="1477328"/>
          </a:xfrm>
          <a:prstGeom prst="rect">
            <a:avLst/>
          </a:prstGeom>
          <a:noFill/>
        </p:spPr>
        <p:txBody>
          <a:bodyPr wrap="square" rtlCol="0">
            <a:spAutoFit/>
          </a:bodyPr>
          <a:lstStyle/>
          <a:p>
            <a:r>
              <a:rPr lang="zh-CN" altLang="en-US" dirty="0" smtClean="0">
                <a:solidFill>
                  <a:schemeClr val="bg1"/>
                </a:solidFill>
              </a:rPr>
              <a:t>我们这里就是根据</a:t>
            </a:r>
            <a:r>
              <a:rPr lang="zh-CN" altLang="en-US" dirty="0">
                <a:solidFill>
                  <a:schemeClr val="bg1"/>
                </a:solidFill>
              </a:rPr>
              <a:t>贷款</a:t>
            </a:r>
            <a:r>
              <a:rPr lang="zh-CN" altLang="en-US" dirty="0" smtClean="0">
                <a:solidFill>
                  <a:schemeClr val="bg1"/>
                </a:solidFill>
              </a:rPr>
              <a:t>金额</a:t>
            </a:r>
            <a:r>
              <a:rPr lang="zh-CN" altLang="en-US" dirty="0">
                <a:solidFill>
                  <a:schemeClr val="bg1"/>
                </a:solidFill>
              </a:rPr>
              <a:t>、</a:t>
            </a:r>
            <a:r>
              <a:rPr lang="zh-CN" altLang="en-US" dirty="0" smtClean="0">
                <a:solidFill>
                  <a:schemeClr val="bg1"/>
                </a:solidFill>
              </a:rPr>
              <a:t>分</a:t>
            </a:r>
            <a:r>
              <a:rPr lang="zh-CN" altLang="en-US" dirty="0">
                <a:solidFill>
                  <a:schemeClr val="bg1"/>
                </a:solidFill>
              </a:rPr>
              <a:t>期期</a:t>
            </a:r>
            <a:r>
              <a:rPr lang="zh-CN" altLang="en-US" dirty="0" smtClean="0">
                <a:solidFill>
                  <a:schemeClr val="bg1"/>
                </a:solidFill>
              </a:rPr>
              <a:t>别、评估等级、分期利率、贷款用途来构建</a:t>
            </a:r>
            <a:endParaRPr lang="zh-CN" alt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371993" y="-1568546"/>
            <a:ext cx="15983812" cy="14046898"/>
            <a:chOff x="371993" y="-1568546"/>
            <a:chExt cx="15983812" cy="14046898"/>
          </a:xfrm>
        </p:grpSpPr>
        <p:sp>
          <p:nvSpPr>
            <p:cNvPr id="24"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流程图: 接点 7"/>
            <p:cNvSpPr/>
            <p:nvPr/>
          </p:nvSpPr>
          <p:spPr>
            <a:xfrm>
              <a:off x="686650" y="703465"/>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文本框 27"/>
            <p:cNvSpPr txBox="1"/>
            <p:nvPr/>
          </p:nvSpPr>
          <p:spPr>
            <a:xfrm>
              <a:off x="1176782" y="672082"/>
              <a:ext cx="2341134" cy="461665"/>
            </a:xfrm>
            <a:prstGeom prst="rect">
              <a:avLst/>
            </a:prstGeom>
            <a:noFill/>
          </p:spPr>
          <p:txBody>
            <a:bodyPr wrap="square" rtlCol="0">
              <a:spAutoFit/>
            </a:bodyPr>
            <a:lstStyle/>
            <a:p>
              <a:pPr algn="dist"/>
              <a:r>
                <a:rPr lang="zh-CN" altLang="en-US" sz="2400" spc="300" dirty="0" smtClean="0">
                  <a:solidFill>
                    <a:schemeClr val="tx1">
                      <a:lumMod val="75000"/>
                      <a:lumOff val="25000"/>
                    </a:schemeClr>
                  </a:solidFill>
                  <a:cs typeface="+mn-ea"/>
                  <a:sym typeface="+mn-lt"/>
                </a:rPr>
                <a:t>一些问题</a:t>
              </a:r>
              <a:endParaRPr lang="zh-CN" altLang="en-US" sz="2400" spc="300" dirty="0">
                <a:solidFill>
                  <a:schemeClr val="tx1">
                    <a:lumMod val="75000"/>
                    <a:lumOff val="25000"/>
                  </a:schemeClr>
                </a:solidFill>
                <a:cs typeface="+mn-ea"/>
                <a:sym typeface="+mn-lt"/>
              </a:endParaRPr>
            </a:p>
          </p:txBody>
        </p:sp>
      </p:grpSp>
      <p:sp>
        <p:nvSpPr>
          <p:cNvPr id="2" name="Freeform: Shape 35"/>
          <p:cNvSpPr/>
          <p:nvPr/>
        </p:nvSpPr>
        <p:spPr>
          <a:xfrm>
            <a:off x="5646738" y="0"/>
            <a:ext cx="6545262" cy="6858000"/>
          </a:xfrm>
          <a:custGeom>
            <a:avLst/>
            <a:gdLst>
              <a:gd name="connsiteX0" fmla="*/ 2841971 w 6546034"/>
              <a:gd name="connsiteY0" fmla="*/ 0 h 6858000"/>
              <a:gd name="connsiteX1" fmla="*/ 6546034 w 6546034"/>
              <a:gd name="connsiteY1" fmla="*/ 0 h 6858000"/>
              <a:gd name="connsiteX2" fmla="*/ 6546034 w 6546034"/>
              <a:gd name="connsiteY2" fmla="*/ 6858000 h 6858000"/>
              <a:gd name="connsiteX3" fmla="*/ 2845470 w 6546034"/>
              <a:gd name="connsiteY3" fmla="*/ 6858000 h 6858000"/>
              <a:gd name="connsiteX4" fmla="*/ 415876 w 6546034"/>
              <a:gd name="connsiteY4" fmla="*/ 4438250 h 6858000"/>
              <a:gd name="connsiteX5" fmla="*/ 411819 w 6546034"/>
              <a:gd name="connsiteY5" fmla="*/ 24400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46034" h="6858000">
                <a:moveTo>
                  <a:pt x="2841971" y="0"/>
                </a:moveTo>
                <a:lnTo>
                  <a:pt x="6546034" y="0"/>
                </a:lnTo>
                <a:lnTo>
                  <a:pt x="6546034" y="6858000"/>
                </a:lnTo>
                <a:lnTo>
                  <a:pt x="2845470" y="6858000"/>
                </a:lnTo>
                <a:lnTo>
                  <a:pt x="415876" y="4438250"/>
                </a:lnTo>
                <a:cubicBezTo>
                  <a:pt x="-137035" y="3887581"/>
                  <a:pt x="-138855" y="2992952"/>
                  <a:pt x="411819" y="244004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cs typeface="+mn-ea"/>
              <a:sym typeface="+mn-lt"/>
            </a:endParaRPr>
          </a:p>
        </p:txBody>
      </p:sp>
      <p:sp>
        <p:nvSpPr>
          <p:cNvPr id="3" name="Freeform: Shape 36"/>
          <p:cNvSpPr/>
          <p:nvPr/>
        </p:nvSpPr>
        <p:spPr>
          <a:xfrm>
            <a:off x="5286376" y="3537519"/>
            <a:ext cx="2432050" cy="2432050"/>
          </a:xfrm>
          <a:custGeom>
            <a:avLst/>
            <a:gdLst>
              <a:gd name="connsiteX0" fmla="*/ 1213419 w 2431775"/>
              <a:gd name="connsiteY0" fmla="*/ 1 h 2431775"/>
              <a:gd name="connsiteX1" fmla="*/ 1438186 w 2431775"/>
              <a:gd name="connsiteY1" fmla="*/ 92569 h 2431775"/>
              <a:gd name="connsiteX2" fmla="*/ 2338296 w 2431775"/>
              <a:gd name="connsiteY2" fmla="*/ 989030 h 2431775"/>
              <a:gd name="connsiteX3" fmla="*/ 2339208 w 2431775"/>
              <a:gd name="connsiteY3" fmla="*/ 1438186 h 2431775"/>
              <a:gd name="connsiteX4" fmla="*/ 1442746 w 2431775"/>
              <a:gd name="connsiteY4" fmla="*/ 2338296 h 2431775"/>
              <a:gd name="connsiteX5" fmla="*/ 993590 w 2431775"/>
              <a:gd name="connsiteY5" fmla="*/ 2339208 h 2431775"/>
              <a:gd name="connsiteX6" fmla="*/ 93481 w 2431775"/>
              <a:gd name="connsiteY6" fmla="*/ 1442746 h 2431775"/>
              <a:gd name="connsiteX7" fmla="*/ 92569 w 2431775"/>
              <a:gd name="connsiteY7" fmla="*/ 993590 h 2431775"/>
              <a:gd name="connsiteX8" fmla="*/ 989030 w 2431775"/>
              <a:gd name="connsiteY8" fmla="*/ 93481 h 2431775"/>
              <a:gd name="connsiteX9" fmla="*/ 1213419 w 2431775"/>
              <a:gd name="connsiteY9" fmla="*/ 1 h 2431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31775" h="2431775">
                <a:moveTo>
                  <a:pt x="1213419" y="1"/>
                </a:moveTo>
                <a:cubicBezTo>
                  <a:pt x="1294700" y="-164"/>
                  <a:pt x="1376044" y="30679"/>
                  <a:pt x="1438186" y="92569"/>
                </a:cubicBezTo>
                <a:lnTo>
                  <a:pt x="2338296" y="989030"/>
                </a:lnTo>
                <a:cubicBezTo>
                  <a:pt x="2462579" y="1112809"/>
                  <a:pt x="2462987" y="1313903"/>
                  <a:pt x="2339208" y="1438186"/>
                </a:cubicBezTo>
                <a:lnTo>
                  <a:pt x="1442746" y="2338296"/>
                </a:lnTo>
                <a:cubicBezTo>
                  <a:pt x="1318967" y="2462579"/>
                  <a:pt x="1117873" y="2462987"/>
                  <a:pt x="993590" y="2339208"/>
                </a:cubicBezTo>
                <a:lnTo>
                  <a:pt x="93481" y="1442746"/>
                </a:lnTo>
                <a:cubicBezTo>
                  <a:pt x="-30802" y="1318967"/>
                  <a:pt x="-31211" y="1117873"/>
                  <a:pt x="92569" y="993590"/>
                </a:cubicBezTo>
                <a:lnTo>
                  <a:pt x="989030" y="93481"/>
                </a:lnTo>
                <a:cubicBezTo>
                  <a:pt x="1050920" y="31339"/>
                  <a:pt x="1132138" y="166"/>
                  <a:pt x="1213419" y="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cs typeface="+mn-ea"/>
              <a:sym typeface="+mn-lt"/>
            </a:endParaRPr>
          </a:p>
        </p:txBody>
      </p:sp>
      <p:grpSp>
        <p:nvGrpSpPr>
          <p:cNvPr id="4" name="Group 52"/>
          <p:cNvGrpSpPr/>
          <p:nvPr/>
        </p:nvGrpSpPr>
        <p:grpSpPr bwMode="auto">
          <a:xfrm>
            <a:off x="1010505" y="1646013"/>
            <a:ext cx="276225" cy="368300"/>
            <a:chOff x="8332164" y="717871"/>
            <a:chExt cx="459026" cy="569605"/>
          </a:xfrm>
        </p:grpSpPr>
        <p:sp>
          <p:nvSpPr>
            <p:cNvPr id="5" name="Freeform: Shape 53"/>
            <p:cNvSpPr/>
            <p:nvPr/>
          </p:nvSpPr>
          <p:spPr>
            <a:xfrm>
              <a:off x="8369097" y="717871"/>
              <a:ext cx="422093" cy="390375"/>
            </a:xfrm>
            <a:custGeom>
              <a:avLst/>
              <a:gdLst>
                <a:gd name="connsiteX0" fmla="*/ 538158 w 1078506"/>
                <a:gd name="connsiteY0" fmla="*/ 1 h 1078507"/>
                <a:gd name="connsiteX1" fmla="*/ 637844 w 1078506"/>
                <a:gd name="connsiteY1" fmla="*/ 41056 h 1078507"/>
                <a:gd name="connsiteX2" fmla="*/ 1037048 w 1078506"/>
                <a:gd name="connsiteY2" fmla="*/ 438641 h 1078507"/>
                <a:gd name="connsiteX3" fmla="*/ 1037452 w 1078506"/>
                <a:gd name="connsiteY3" fmla="*/ 637845 h 1078507"/>
                <a:gd name="connsiteX4" fmla="*/ 639866 w 1078506"/>
                <a:gd name="connsiteY4" fmla="*/ 1037049 h 1078507"/>
                <a:gd name="connsiteX5" fmla="*/ 440663 w 1078506"/>
                <a:gd name="connsiteY5" fmla="*/ 1037453 h 1078507"/>
                <a:gd name="connsiteX6" fmla="*/ 41460 w 1078506"/>
                <a:gd name="connsiteY6" fmla="*/ 639867 h 1078507"/>
                <a:gd name="connsiteX7" fmla="*/ 41055 w 1078506"/>
                <a:gd name="connsiteY7" fmla="*/ 440664 h 1078507"/>
                <a:gd name="connsiteX8" fmla="*/ 438640 w 1078506"/>
                <a:gd name="connsiteY8" fmla="*/ 41460 h 1078507"/>
                <a:gd name="connsiteX9" fmla="*/ 538158 w 1078506"/>
                <a:gd name="connsiteY9" fmla="*/ 1 h 107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506" h="1078507">
                  <a:moveTo>
                    <a:pt x="538158" y="1"/>
                  </a:moveTo>
                  <a:cubicBezTo>
                    <a:pt x="574207" y="-72"/>
                    <a:pt x="610283" y="13607"/>
                    <a:pt x="637844" y="41056"/>
                  </a:cubicBezTo>
                  <a:lnTo>
                    <a:pt x="1037048" y="438641"/>
                  </a:lnTo>
                  <a:cubicBezTo>
                    <a:pt x="1092168" y="493538"/>
                    <a:pt x="1092349" y="582725"/>
                    <a:pt x="1037452" y="637845"/>
                  </a:cubicBezTo>
                  <a:lnTo>
                    <a:pt x="639866" y="1037049"/>
                  </a:lnTo>
                  <a:cubicBezTo>
                    <a:pt x="584969" y="1092169"/>
                    <a:pt x="495783" y="1092350"/>
                    <a:pt x="440663" y="1037453"/>
                  </a:cubicBezTo>
                  <a:lnTo>
                    <a:pt x="41460" y="639867"/>
                  </a:lnTo>
                  <a:cubicBezTo>
                    <a:pt x="-13661" y="584970"/>
                    <a:pt x="-13842" y="495784"/>
                    <a:pt x="41055" y="440664"/>
                  </a:cubicBezTo>
                  <a:lnTo>
                    <a:pt x="438640" y="41460"/>
                  </a:lnTo>
                  <a:cubicBezTo>
                    <a:pt x="466089" y="13900"/>
                    <a:pt x="502110" y="75"/>
                    <a:pt x="538158" y="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en-US">
                <a:cs typeface="+mn-ea"/>
                <a:sym typeface="+mn-lt"/>
              </a:endParaRPr>
            </a:p>
          </p:txBody>
        </p:sp>
        <p:sp>
          <p:nvSpPr>
            <p:cNvPr id="6" name="Freeform: Shape 54"/>
            <p:cNvSpPr/>
            <p:nvPr/>
          </p:nvSpPr>
          <p:spPr>
            <a:xfrm>
              <a:off x="8332164" y="897099"/>
              <a:ext cx="422093" cy="390377"/>
            </a:xfrm>
            <a:custGeom>
              <a:avLst/>
              <a:gdLst>
                <a:gd name="connsiteX0" fmla="*/ 538158 w 1078506"/>
                <a:gd name="connsiteY0" fmla="*/ 1 h 1078507"/>
                <a:gd name="connsiteX1" fmla="*/ 637844 w 1078506"/>
                <a:gd name="connsiteY1" fmla="*/ 41056 h 1078507"/>
                <a:gd name="connsiteX2" fmla="*/ 1037048 w 1078506"/>
                <a:gd name="connsiteY2" fmla="*/ 438641 h 1078507"/>
                <a:gd name="connsiteX3" fmla="*/ 1037452 w 1078506"/>
                <a:gd name="connsiteY3" fmla="*/ 637845 h 1078507"/>
                <a:gd name="connsiteX4" fmla="*/ 639866 w 1078506"/>
                <a:gd name="connsiteY4" fmla="*/ 1037049 h 1078507"/>
                <a:gd name="connsiteX5" fmla="*/ 440663 w 1078506"/>
                <a:gd name="connsiteY5" fmla="*/ 1037453 h 1078507"/>
                <a:gd name="connsiteX6" fmla="*/ 41460 w 1078506"/>
                <a:gd name="connsiteY6" fmla="*/ 639867 h 1078507"/>
                <a:gd name="connsiteX7" fmla="*/ 41055 w 1078506"/>
                <a:gd name="connsiteY7" fmla="*/ 440664 h 1078507"/>
                <a:gd name="connsiteX8" fmla="*/ 438640 w 1078506"/>
                <a:gd name="connsiteY8" fmla="*/ 41460 h 1078507"/>
                <a:gd name="connsiteX9" fmla="*/ 538158 w 1078506"/>
                <a:gd name="connsiteY9" fmla="*/ 1 h 107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506" h="1078507">
                  <a:moveTo>
                    <a:pt x="538158" y="1"/>
                  </a:moveTo>
                  <a:cubicBezTo>
                    <a:pt x="574207" y="-72"/>
                    <a:pt x="610283" y="13607"/>
                    <a:pt x="637844" y="41056"/>
                  </a:cubicBezTo>
                  <a:lnTo>
                    <a:pt x="1037048" y="438641"/>
                  </a:lnTo>
                  <a:cubicBezTo>
                    <a:pt x="1092168" y="493538"/>
                    <a:pt x="1092349" y="582725"/>
                    <a:pt x="1037452" y="637845"/>
                  </a:cubicBezTo>
                  <a:lnTo>
                    <a:pt x="639866" y="1037049"/>
                  </a:lnTo>
                  <a:cubicBezTo>
                    <a:pt x="584969" y="1092169"/>
                    <a:pt x="495783" y="1092350"/>
                    <a:pt x="440663" y="1037453"/>
                  </a:cubicBezTo>
                  <a:lnTo>
                    <a:pt x="41460" y="639867"/>
                  </a:lnTo>
                  <a:cubicBezTo>
                    <a:pt x="-13661" y="584970"/>
                    <a:pt x="-13842" y="495784"/>
                    <a:pt x="41055" y="440664"/>
                  </a:cubicBezTo>
                  <a:lnTo>
                    <a:pt x="438640" y="41460"/>
                  </a:lnTo>
                  <a:cubicBezTo>
                    <a:pt x="466089" y="13900"/>
                    <a:pt x="502110" y="75"/>
                    <a:pt x="538158" y="1"/>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en-US">
                <a:cs typeface="+mn-ea"/>
                <a:sym typeface="+mn-lt"/>
              </a:endParaRPr>
            </a:p>
          </p:txBody>
        </p:sp>
      </p:grpSp>
      <p:grpSp>
        <p:nvGrpSpPr>
          <p:cNvPr id="7" name="Group 55"/>
          <p:cNvGrpSpPr/>
          <p:nvPr/>
        </p:nvGrpSpPr>
        <p:grpSpPr bwMode="auto">
          <a:xfrm>
            <a:off x="1010505" y="2998563"/>
            <a:ext cx="276225" cy="368300"/>
            <a:chOff x="8332164" y="717871"/>
            <a:chExt cx="459026" cy="569605"/>
          </a:xfrm>
        </p:grpSpPr>
        <p:sp>
          <p:nvSpPr>
            <p:cNvPr id="8" name="Freeform: Shape 56"/>
            <p:cNvSpPr/>
            <p:nvPr/>
          </p:nvSpPr>
          <p:spPr>
            <a:xfrm>
              <a:off x="8369097" y="717871"/>
              <a:ext cx="422093" cy="390375"/>
            </a:xfrm>
            <a:custGeom>
              <a:avLst/>
              <a:gdLst>
                <a:gd name="connsiteX0" fmla="*/ 538158 w 1078506"/>
                <a:gd name="connsiteY0" fmla="*/ 1 h 1078507"/>
                <a:gd name="connsiteX1" fmla="*/ 637844 w 1078506"/>
                <a:gd name="connsiteY1" fmla="*/ 41056 h 1078507"/>
                <a:gd name="connsiteX2" fmla="*/ 1037048 w 1078506"/>
                <a:gd name="connsiteY2" fmla="*/ 438641 h 1078507"/>
                <a:gd name="connsiteX3" fmla="*/ 1037452 w 1078506"/>
                <a:gd name="connsiteY3" fmla="*/ 637845 h 1078507"/>
                <a:gd name="connsiteX4" fmla="*/ 639866 w 1078506"/>
                <a:gd name="connsiteY4" fmla="*/ 1037049 h 1078507"/>
                <a:gd name="connsiteX5" fmla="*/ 440663 w 1078506"/>
                <a:gd name="connsiteY5" fmla="*/ 1037453 h 1078507"/>
                <a:gd name="connsiteX6" fmla="*/ 41460 w 1078506"/>
                <a:gd name="connsiteY6" fmla="*/ 639867 h 1078507"/>
                <a:gd name="connsiteX7" fmla="*/ 41055 w 1078506"/>
                <a:gd name="connsiteY7" fmla="*/ 440664 h 1078507"/>
                <a:gd name="connsiteX8" fmla="*/ 438640 w 1078506"/>
                <a:gd name="connsiteY8" fmla="*/ 41460 h 1078507"/>
                <a:gd name="connsiteX9" fmla="*/ 538158 w 1078506"/>
                <a:gd name="connsiteY9" fmla="*/ 1 h 107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506" h="1078507">
                  <a:moveTo>
                    <a:pt x="538158" y="1"/>
                  </a:moveTo>
                  <a:cubicBezTo>
                    <a:pt x="574207" y="-72"/>
                    <a:pt x="610283" y="13607"/>
                    <a:pt x="637844" y="41056"/>
                  </a:cubicBezTo>
                  <a:lnTo>
                    <a:pt x="1037048" y="438641"/>
                  </a:lnTo>
                  <a:cubicBezTo>
                    <a:pt x="1092168" y="493538"/>
                    <a:pt x="1092349" y="582725"/>
                    <a:pt x="1037452" y="637845"/>
                  </a:cubicBezTo>
                  <a:lnTo>
                    <a:pt x="639866" y="1037049"/>
                  </a:lnTo>
                  <a:cubicBezTo>
                    <a:pt x="584969" y="1092169"/>
                    <a:pt x="495783" y="1092350"/>
                    <a:pt x="440663" y="1037453"/>
                  </a:cubicBezTo>
                  <a:lnTo>
                    <a:pt x="41460" y="639867"/>
                  </a:lnTo>
                  <a:cubicBezTo>
                    <a:pt x="-13661" y="584970"/>
                    <a:pt x="-13842" y="495784"/>
                    <a:pt x="41055" y="440664"/>
                  </a:cubicBezTo>
                  <a:lnTo>
                    <a:pt x="438640" y="41460"/>
                  </a:lnTo>
                  <a:cubicBezTo>
                    <a:pt x="466089" y="13900"/>
                    <a:pt x="502110" y="75"/>
                    <a:pt x="538158" y="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en-US">
                <a:cs typeface="+mn-ea"/>
                <a:sym typeface="+mn-lt"/>
              </a:endParaRPr>
            </a:p>
          </p:txBody>
        </p:sp>
        <p:sp>
          <p:nvSpPr>
            <p:cNvPr id="9" name="Freeform: Shape 57"/>
            <p:cNvSpPr/>
            <p:nvPr/>
          </p:nvSpPr>
          <p:spPr>
            <a:xfrm>
              <a:off x="8332164" y="897099"/>
              <a:ext cx="422093" cy="390377"/>
            </a:xfrm>
            <a:custGeom>
              <a:avLst/>
              <a:gdLst>
                <a:gd name="connsiteX0" fmla="*/ 538158 w 1078506"/>
                <a:gd name="connsiteY0" fmla="*/ 1 h 1078507"/>
                <a:gd name="connsiteX1" fmla="*/ 637844 w 1078506"/>
                <a:gd name="connsiteY1" fmla="*/ 41056 h 1078507"/>
                <a:gd name="connsiteX2" fmla="*/ 1037048 w 1078506"/>
                <a:gd name="connsiteY2" fmla="*/ 438641 h 1078507"/>
                <a:gd name="connsiteX3" fmla="*/ 1037452 w 1078506"/>
                <a:gd name="connsiteY3" fmla="*/ 637845 h 1078507"/>
                <a:gd name="connsiteX4" fmla="*/ 639866 w 1078506"/>
                <a:gd name="connsiteY4" fmla="*/ 1037049 h 1078507"/>
                <a:gd name="connsiteX5" fmla="*/ 440663 w 1078506"/>
                <a:gd name="connsiteY5" fmla="*/ 1037453 h 1078507"/>
                <a:gd name="connsiteX6" fmla="*/ 41460 w 1078506"/>
                <a:gd name="connsiteY6" fmla="*/ 639867 h 1078507"/>
                <a:gd name="connsiteX7" fmla="*/ 41055 w 1078506"/>
                <a:gd name="connsiteY7" fmla="*/ 440664 h 1078507"/>
                <a:gd name="connsiteX8" fmla="*/ 438640 w 1078506"/>
                <a:gd name="connsiteY8" fmla="*/ 41460 h 1078507"/>
                <a:gd name="connsiteX9" fmla="*/ 538158 w 1078506"/>
                <a:gd name="connsiteY9" fmla="*/ 1 h 107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506" h="1078507">
                  <a:moveTo>
                    <a:pt x="538158" y="1"/>
                  </a:moveTo>
                  <a:cubicBezTo>
                    <a:pt x="574207" y="-72"/>
                    <a:pt x="610283" y="13607"/>
                    <a:pt x="637844" y="41056"/>
                  </a:cubicBezTo>
                  <a:lnTo>
                    <a:pt x="1037048" y="438641"/>
                  </a:lnTo>
                  <a:cubicBezTo>
                    <a:pt x="1092168" y="493538"/>
                    <a:pt x="1092349" y="582725"/>
                    <a:pt x="1037452" y="637845"/>
                  </a:cubicBezTo>
                  <a:lnTo>
                    <a:pt x="639866" y="1037049"/>
                  </a:lnTo>
                  <a:cubicBezTo>
                    <a:pt x="584969" y="1092169"/>
                    <a:pt x="495783" y="1092350"/>
                    <a:pt x="440663" y="1037453"/>
                  </a:cubicBezTo>
                  <a:lnTo>
                    <a:pt x="41460" y="639867"/>
                  </a:lnTo>
                  <a:cubicBezTo>
                    <a:pt x="-13661" y="584970"/>
                    <a:pt x="-13842" y="495784"/>
                    <a:pt x="41055" y="440664"/>
                  </a:cubicBezTo>
                  <a:lnTo>
                    <a:pt x="438640" y="41460"/>
                  </a:lnTo>
                  <a:cubicBezTo>
                    <a:pt x="466089" y="13900"/>
                    <a:pt x="502110" y="75"/>
                    <a:pt x="538158" y="1"/>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en-US">
                <a:cs typeface="+mn-ea"/>
                <a:sym typeface="+mn-lt"/>
              </a:endParaRPr>
            </a:p>
          </p:txBody>
        </p:sp>
      </p:grpSp>
      <p:grpSp>
        <p:nvGrpSpPr>
          <p:cNvPr id="10" name="Group 58"/>
          <p:cNvGrpSpPr/>
          <p:nvPr/>
        </p:nvGrpSpPr>
        <p:grpSpPr bwMode="auto">
          <a:xfrm>
            <a:off x="1010505" y="4511450"/>
            <a:ext cx="276225" cy="368300"/>
            <a:chOff x="8332164" y="717871"/>
            <a:chExt cx="459026" cy="569605"/>
          </a:xfrm>
        </p:grpSpPr>
        <p:sp>
          <p:nvSpPr>
            <p:cNvPr id="11" name="Freeform: Shape 59"/>
            <p:cNvSpPr/>
            <p:nvPr/>
          </p:nvSpPr>
          <p:spPr>
            <a:xfrm>
              <a:off x="8369097" y="717871"/>
              <a:ext cx="422093" cy="390377"/>
            </a:xfrm>
            <a:custGeom>
              <a:avLst/>
              <a:gdLst>
                <a:gd name="connsiteX0" fmla="*/ 538158 w 1078506"/>
                <a:gd name="connsiteY0" fmla="*/ 1 h 1078507"/>
                <a:gd name="connsiteX1" fmla="*/ 637844 w 1078506"/>
                <a:gd name="connsiteY1" fmla="*/ 41056 h 1078507"/>
                <a:gd name="connsiteX2" fmla="*/ 1037048 w 1078506"/>
                <a:gd name="connsiteY2" fmla="*/ 438641 h 1078507"/>
                <a:gd name="connsiteX3" fmla="*/ 1037452 w 1078506"/>
                <a:gd name="connsiteY3" fmla="*/ 637845 h 1078507"/>
                <a:gd name="connsiteX4" fmla="*/ 639866 w 1078506"/>
                <a:gd name="connsiteY4" fmla="*/ 1037049 h 1078507"/>
                <a:gd name="connsiteX5" fmla="*/ 440663 w 1078506"/>
                <a:gd name="connsiteY5" fmla="*/ 1037453 h 1078507"/>
                <a:gd name="connsiteX6" fmla="*/ 41460 w 1078506"/>
                <a:gd name="connsiteY6" fmla="*/ 639867 h 1078507"/>
                <a:gd name="connsiteX7" fmla="*/ 41055 w 1078506"/>
                <a:gd name="connsiteY7" fmla="*/ 440664 h 1078507"/>
                <a:gd name="connsiteX8" fmla="*/ 438640 w 1078506"/>
                <a:gd name="connsiteY8" fmla="*/ 41460 h 1078507"/>
                <a:gd name="connsiteX9" fmla="*/ 538158 w 1078506"/>
                <a:gd name="connsiteY9" fmla="*/ 1 h 107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506" h="1078507">
                  <a:moveTo>
                    <a:pt x="538158" y="1"/>
                  </a:moveTo>
                  <a:cubicBezTo>
                    <a:pt x="574207" y="-72"/>
                    <a:pt x="610283" y="13607"/>
                    <a:pt x="637844" y="41056"/>
                  </a:cubicBezTo>
                  <a:lnTo>
                    <a:pt x="1037048" y="438641"/>
                  </a:lnTo>
                  <a:cubicBezTo>
                    <a:pt x="1092168" y="493538"/>
                    <a:pt x="1092349" y="582725"/>
                    <a:pt x="1037452" y="637845"/>
                  </a:cubicBezTo>
                  <a:lnTo>
                    <a:pt x="639866" y="1037049"/>
                  </a:lnTo>
                  <a:cubicBezTo>
                    <a:pt x="584969" y="1092169"/>
                    <a:pt x="495783" y="1092350"/>
                    <a:pt x="440663" y="1037453"/>
                  </a:cubicBezTo>
                  <a:lnTo>
                    <a:pt x="41460" y="639867"/>
                  </a:lnTo>
                  <a:cubicBezTo>
                    <a:pt x="-13661" y="584970"/>
                    <a:pt x="-13842" y="495784"/>
                    <a:pt x="41055" y="440664"/>
                  </a:cubicBezTo>
                  <a:lnTo>
                    <a:pt x="438640" y="41460"/>
                  </a:lnTo>
                  <a:cubicBezTo>
                    <a:pt x="466089" y="13900"/>
                    <a:pt x="502110" y="75"/>
                    <a:pt x="538158" y="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en-US">
                <a:cs typeface="+mn-ea"/>
                <a:sym typeface="+mn-lt"/>
              </a:endParaRPr>
            </a:p>
          </p:txBody>
        </p:sp>
        <p:sp>
          <p:nvSpPr>
            <p:cNvPr id="12" name="Freeform: Shape 60"/>
            <p:cNvSpPr/>
            <p:nvPr/>
          </p:nvSpPr>
          <p:spPr>
            <a:xfrm>
              <a:off x="8332164" y="897101"/>
              <a:ext cx="422093" cy="390375"/>
            </a:xfrm>
            <a:custGeom>
              <a:avLst/>
              <a:gdLst>
                <a:gd name="connsiteX0" fmla="*/ 538158 w 1078506"/>
                <a:gd name="connsiteY0" fmla="*/ 1 h 1078507"/>
                <a:gd name="connsiteX1" fmla="*/ 637844 w 1078506"/>
                <a:gd name="connsiteY1" fmla="*/ 41056 h 1078507"/>
                <a:gd name="connsiteX2" fmla="*/ 1037048 w 1078506"/>
                <a:gd name="connsiteY2" fmla="*/ 438641 h 1078507"/>
                <a:gd name="connsiteX3" fmla="*/ 1037452 w 1078506"/>
                <a:gd name="connsiteY3" fmla="*/ 637845 h 1078507"/>
                <a:gd name="connsiteX4" fmla="*/ 639866 w 1078506"/>
                <a:gd name="connsiteY4" fmla="*/ 1037049 h 1078507"/>
                <a:gd name="connsiteX5" fmla="*/ 440663 w 1078506"/>
                <a:gd name="connsiteY5" fmla="*/ 1037453 h 1078507"/>
                <a:gd name="connsiteX6" fmla="*/ 41460 w 1078506"/>
                <a:gd name="connsiteY6" fmla="*/ 639867 h 1078507"/>
                <a:gd name="connsiteX7" fmla="*/ 41055 w 1078506"/>
                <a:gd name="connsiteY7" fmla="*/ 440664 h 1078507"/>
                <a:gd name="connsiteX8" fmla="*/ 438640 w 1078506"/>
                <a:gd name="connsiteY8" fmla="*/ 41460 h 1078507"/>
                <a:gd name="connsiteX9" fmla="*/ 538158 w 1078506"/>
                <a:gd name="connsiteY9" fmla="*/ 1 h 107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506" h="1078507">
                  <a:moveTo>
                    <a:pt x="538158" y="1"/>
                  </a:moveTo>
                  <a:cubicBezTo>
                    <a:pt x="574207" y="-72"/>
                    <a:pt x="610283" y="13607"/>
                    <a:pt x="637844" y="41056"/>
                  </a:cubicBezTo>
                  <a:lnTo>
                    <a:pt x="1037048" y="438641"/>
                  </a:lnTo>
                  <a:cubicBezTo>
                    <a:pt x="1092168" y="493538"/>
                    <a:pt x="1092349" y="582725"/>
                    <a:pt x="1037452" y="637845"/>
                  </a:cubicBezTo>
                  <a:lnTo>
                    <a:pt x="639866" y="1037049"/>
                  </a:lnTo>
                  <a:cubicBezTo>
                    <a:pt x="584969" y="1092169"/>
                    <a:pt x="495783" y="1092350"/>
                    <a:pt x="440663" y="1037453"/>
                  </a:cubicBezTo>
                  <a:lnTo>
                    <a:pt x="41460" y="639867"/>
                  </a:lnTo>
                  <a:cubicBezTo>
                    <a:pt x="-13661" y="584970"/>
                    <a:pt x="-13842" y="495784"/>
                    <a:pt x="41055" y="440664"/>
                  </a:cubicBezTo>
                  <a:lnTo>
                    <a:pt x="438640" y="41460"/>
                  </a:lnTo>
                  <a:cubicBezTo>
                    <a:pt x="466089" y="13900"/>
                    <a:pt x="502110" y="75"/>
                    <a:pt x="538158" y="1"/>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en-US">
                <a:cs typeface="+mn-ea"/>
                <a:sym typeface="+mn-lt"/>
              </a:endParaRPr>
            </a:p>
          </p:txBody>
        </p:sp>
      </p:grpSp>
      <p:sp>
        <p:nvSpPr>
          <p:cNvPr id="13" name="Shape 4868"/>
          <p:cNvSpPr/>
          <p:nvPr/>
        </p:nvSpPr>
        <p:spPr bwMode="auto">
          <a:xfrm>
            <a:off x="6224588" y="4152900"/>
            <a:ext cx="512762" cy="523875"/>
          </a:xfrm>
          <a:custGeom>
            <a:avLst/>
            <a:gdLst>
              <a:gd name="T0" fmla="*/ 1093713 w 120000"/>
              <a:gd name="T1" fmla="*/ 2283270 h 120000"/>
              <a:gd name="T2" fmla="*/ 1093713 w 120000"/>
              <a:gd name="T3" fmla="*/ 2283270 h 120000"/>
              <a:gd name="T4" fmla="*/ 0 w 120000"/>
              <a:gd name="T5" fmla="*/ 1141633 h 120000"/>
              <a:gd name="T6" fmla="*/ 1093713 w 120000"/>
              <a:gd name="T7" fmla="*/ 0 h 120000"/>
              <a:gd name="T8" fmla="*/ 2187426 w 120000"/>
              <a:gd name="T9" fmla="*/ 1141633 h 120000"/>
              <a:gd name="T10" fmla="*/ 1093713 w 120000"/>
              <a:gd name="T11" fmla="*/ 2283270 h 120000"/>
              <a:gd name="T12" fmla="*/ 1093713 w 120000"/>
              <a:gd name="T13" fmla="*/ 214047 h 120000"/>
              <a:gd name="T14" fmla="*/ 1093713 w 120000"/>
              <a:gd name="T15" fmla="*/ 214047 h 120000"/>
              <a:gd name="T16" fmla="*/ 201464 w 120000"/>
              <a:gd name="T17" fmla="*/ 1141633 h 120000"/>
              <a:gd name="T18" fmla="*/ 1093713 w 120000"/>
              <a:gd name="T19" fmla="*/ 2069219 h 120000"/>
              <a:gd name="T20" fmla="*/ 1982364 w 120000"/>
              <a:gd name="T21" fmla="*/ 1141633 h 120000"/>
              <a:gd name="T22" fmla="*/ 1093713 w 120000"/>
              <a:gd name="T23" fmla="*/ 214047 h 120000"/>
              <a:gd name="T24" fmla="*/ 863453 w 120000"/>
              <a:gd name="T25" fmla="*/ 1355701 h 120000"/>
              <a:gd name="T26" fmla="*/ 863453 w 120000"/>
              <a:gd name="T27" fmla="*/ 1355701 h 120000"/>
              <a:gd name="T28" fmla="*/ 557637 w 120000"/>
              <a:gd name="T29" fmla="*/ 585828 h 120000"/>
              <a:gd name="T30" fmla="*/ 1320375 w 120000"/>
              <a:gd name="T31" fmla="*/ 901283 h 120000"/>
              <a:gd name="T32" fmla="*/ 1626190 w 120000"/>
              <a:gd name="T33" fmla="*/ 1697442 h 120000"/>
              <a:gd name="T34" fmla="*/ 863453 w 120000"/>
              <a:gd name="T35" fmla="*/ 1355701 h 120000"/>
              <a:gd name="T36" fmla="*/ 1093713 w 120000"/>
              <a:gd name="T37" fmla="*/ 1036487 h 120000"/>
              <a:gd name="T38" fmla="*/ 1093713 w 120000"/>
              <a:gd name="T39" fmla="*/ 1036487 h 120000"/>
              <a:gd name="T40" fmla="*/ 992981 w 120000"/>
              <a:gd name="T41" fmla="*/ 1141633 h 120000"/>
              <a:gd name="T42" fmla="*/ 1093713 w 120000"/>
              <a:gd name="T43" fmla="*/ 1246779 h 120000"/>
              <a:gd name="T44" fmla="*/ 1194445 w 120000"/>
              <a:gd name="T45" fmla="*/ 1141633 h 120000"/>
              <a:gd name="T46" fmla="*/ 1093713 w 120000"/>
              <a:gd name="T47" fmla="*/ 1036487 h 1200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0000"/>
              <a:gd name="T73" fmla="*/ 0 h 120000"/>
              <a:gd name="T74" fmla="*/ 120000 w 120000"/>
              <a:gd name="T75" fmla="*/ 120000 h 12000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0000" h="120000" extrusionOk="0">
                <a:moveTo>
                  <a:pt x="59901" y="119802"/>
                </a:moveTo>
                <a:lnTo>
                  <a:pt x="59901" y="119802"/>
                </a:lnTo>
                <a:cubicBezTo>
                  <a:pt x="26403" y="119802"/>
                  <a:pt x="0" y="93399"/>
                  <a:pt x="0" y="59901"/>
                </a:cubicBezTo>
                <a:cubicBezTo>
                  <a:pt x="0" y="26403"/>
                  <a:pt x="26403" y="0"/>
                  <a:pt x="59901" y="0"/>
                </a:cubicBezTo>
                <a:cubicBezTo>
                  <a:pt x="93201" y="0"/>
                  <a:pt x="119802" y="26403"/>
                  <a:pt x="119802" y="59901"/>
                </a:cubicBezTo>
                <a:cubicBezTo>
                  <a:pt x="119802" y="93399"/>
                  <a:pt x="93201" y="119802"/>
                  <a:pt x="59901" y="119802"/>
                </a:cubicBezTo>
                <a:close/>
                <a:moveTo>
                  <a:pt x="59901" y="11231"/>
                </a:moveTo>
                <a:lnTo>
                  <a:pt x="59901" y="11231"/>
                </a:lnTo>
                <a:cubicBezTo>
                  <a:pt x="33300" y="11231"/>
                  <a:pt x="11034" y="33497"/>
                  <a:pt x="11034" y="59901"/>
                </a:cubicBezTo>
                <a:cubicBezTo>
                  <a:pt x="11034" y="86305"/>
                  <a:pt x="33300" y="108571"/>
                  <a:pt x="59901" y="108571"/>
                </a:cubicBezTo>
                <a:cubicBezTo>
                  <a:pt x="86305" y="108571"/>
                  <a:pt x="108571" y="86305"/>
                  <a:pt x="108571" y="59901"/>
                </a:cubicBezTo>
                <a:cubicBezTo>
                  <a:pt x="108571" y="33497"/>
                  <a:pt x="86305" y="11231"/>
                  <a:pt x="59901" y="11231"/>
                </a:cubicBezTo>
                <a:close/>
                <a:moveTo>
                  <a:pt x="47290" y="71133"/>
                </a:moveTo>
                <a:lnTo>
                  <a:pt x="47290" y="71133"/>
                </a:lnTo>
                <a:cubicBezTo>
                  <a:pt x="30541" y="30738"/>
                  <a:pt x="30541" y="30738"/>
                  <a:pt x="30541" y="30738"/>
                </a:cubicBezTo>
                <a:cubicBezTo>
                  <a:pt x="72315" y="47290"/>
                  <a:pt x="72315" y="47290"/>
                  <a:pt x="72315" y="47290"/>
                </a:cubicBezTo>
                <a:cubicBezTo>
                  <a:pt x="89064" y="89064"/>
                  <a:pt x="89064" y="89064"/>
                  <a:pt x="89064" y="89064"/>
                </a:cubicBezTo>
                <a:lnTo>
                  <a:pt x="47290" y="71133"/>
                </a:lnTo>
                <a:close/>
                <a:moveTo>
                  <a:pt x="59901" y="54384"/>
                </a:moveTo>
                <a:lnTo>
                  <a:pt x="59901" y="54384"/>
                </a:lnTo>
                <a:cubicBezTo>
                  <a:pt x="57142" y="54384"/>
                  <a:pt x="54384" y="57142"/>
                  <a:pt x="54384" y="59901"/>
                </a:cubicBezTo>
                <a:cubicBezTo>
                  <a:pt x="54384" y="62660"/>
                  <a:pt x="57142" y="65418"/>
                  <a:pt x="59901" y="65418"/>
                </a:cubicBezTo>
                <a:cubicBezTo>
                  <a:pt x="62660" y="65418"/>
                  <a:pt x="65418" y="62660"/>
                  <a:pt x="65418" y="59901"/>
                </a:cubicBezTo>
                <a:cubicBezTo>
                  <a:pt x="65418" y="57142"/>
                  <a:pt x="62660" y="54384"/>
                  <a:pt x="59901" y="54384"/>
                </a:cubicBezTo>
                <a:close/>
              </a:path>
            </a:pathLst>
          </a:custGeom>
          <a:solidFill>
            <a:schemeClr val="bg1"/>
          </a:solidFill>
          <a:ln>
            <a:noFill/>
          </a:ln>
        </p:spPr>
        <p:txBody>
          <a:bodyPr lIns="45713" tIns="22850" rIns="45713" bIns="22850" anchor="ctr"/>
          <a:lstStyle/>
          <a:p>
            <a:endParaRPr lang="zh-CN" altLang="en-US">
              <a:cs typeface="+mn-ea"/>
              <a:sym typeface="+mn-lt"/>
            </a:endParaRPr>
          </a:p>
        </p:txBody>
      </p:sp>
      <p:sp>
        <p:nvSpPr>
          <p:cNvPr id="15" name="Rectangle 29"/>
          <p:cNvSpPr/>
          <p:nvPr/>
        </p:nvSpPr>
        <p:spPr>
          <a:xfrm>
            <a:off x="1552720" y="1587553"/>
            <a:ext cx="3631824" cy="369332"/>
          </a:xfrm>
          <a:prstGeom prst="rect">
            <a:avLst/>
          </a:prstGeom>
        </p:spPr>
        <p:txBody>
          <a:bodyPr wrap="square">
            <a:spAutoFit/>
          </a:bodyPr>
          <a:lstStyle/>
          <a:p>
            <a:r>
              <a:rPr lang="zh-CN" altLang="en-US" dirty="0" smtClean="0"/>
              <a:t>整体</a:t>
            </a:r>
            <a:r>
              <a:rPr lang="zh-CN" altLang="en-US" dirty="0"/>
              <a:t>贷款逾期</a:t>
            </a:r>
            <a:r>
              <a:rPr lang="zh-CN" altLang="en-US" dirty="0" smtClean="0"/>
              <a:t>情况</a:t>
            </a:r>
            <a:endParaRPr lang="zh-CN" altLang="en-US" dirty="0"/>
          </a:p>
        </p:txBody>
      </p:sp>
      <p:sp>
        <p:nvSpPr>
          <p:cNvPr id="22" name="Freeform: Shape 15"/>
          <p:cNvSpPr/>
          <p:nvPr/>
        </p:nvSpPr>
        <p:spPr>
          <a:xfrm>
            <a:off x="7333401" y="1052734"/>
            <a:ext cx="4423063" cy="4425950"/>
          </a:xfrm>
          <a:custGeom>
            <a:avLst/>
            <a:gdLst>
              <a:gd name="connsiteX0" fmla="*/ 1213419 w 2431775"/>
              <a:gd name="connsiteY0" fmla="*/ 1 h 2431775"/>
              <a:gd name="connsiteX1" fmla="*/ 1438186 w 2431775"/>
              <a:gd name="connsiteY1" fmla="*/ 92569 h 2431775"/>
              <a:gd name="connsiteX2" fmla="*/ 2338296 w 2431775"/>
              <a:gd name="connsiteY2" fmla="*/ 989030 h 2431775"/>
              <a:gd name="connsiteX3" fmla="*/ 2339208 w 2431775"/>
              <a:gd name="connsiteY3" fmla="*/ 1438186 h 2431775"/>
              <a:gd name="connsiteX4" fmla="*/ 1442746 w 2431775"/>
              <a:gd name="connsiteY4" fmla="*/ 2338296 h 2431775"/>
              <a:gd name="connsiteX5" fmla="*/ 993590 w 2431775"/>
              <a:gd name="connsiteY5" fmla="*/ 2339208 h 2431775"/>
              <a:gd name="connsiteX6" fmla="*/ 93481 w 2431775"/>
              <a:gd name="connsiteY6" fmla="*/ 1442746 h 2431775"/>
              <a:gd name="connsiteX7" fmla="*/ 92569 w 2431775"/>
              <a:gd name="connsiteY7" fmla="*/ 993590 h 2431775"/>
              <a:gd name="connsiteX8" fmla="*/ 989030 w 2431775"/>
              <a:gd name="connsiteY8" fmla="*/ 93481 h 2431775"/>
              <a:gd name="connsiteX9" fmla="*/ 1213419 w 2431775"/>
              <a:gd name="connsiteY9" fmla="*/ 1 h 2431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31775" h="2431775">
                <a:moveTo>
                  <a:pt x="1213419" y="1"/>
                </a:moveTo>
                <a:cubicBezTo>
                  <a:pt x="1294700" y="-164"/>
                  <a:pt x="1376044" y="30679"/>
                  <a:pt x="1438186" y="92569"/>
                </a:cubicBezTo>
                <a:lnTo>
                  <a:pt x="2338296" y="989030"/>
                </a:lnTo>
                <a:cubicBezTo>
                  <a:pt x="2462579" y="1112809"/>
                  <a:pt x="2462987" y="1313903"/>
                  <a:pt x="2339208" y="1438186"/>
                </a:cubicBezTo>
                <a:lnTo>
                  <a:pt x="1442746" y="2338296"/>
                </a:lnTo>
                <a:cubicBezTo>
                  <a:pt x="1318967" y="2462579"/>
                  <a:pt x="1117873" y="2462987"/>
                  <a:pt x="993590" y="2339208"/>
                </a:cubicBezTo>
                <a:lnTo>
                  <a:pt x="93481" y="1442746"/>
                </a:lnTo>
                <a:cubicBezTo>
                  <a:pt x="-30802" y="1318967"/>
                  <a:pt x="-31211" y="1117873"/>
                  <a:pt x="92569" y="993590"/>
                </a:cubicBezTo>
                <a:lnTo>
                  <a:pt x="989030" y="93481"/>
                </a:lnTo>
                <a:cubicBezTo>
                  <a:pt x="1050920" y="31339"/>
                  <a:pt x="1132138" y="166"/>
                  <a:pt x="1213419" y="1"/>
                </a:cubicBez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cs typeface="+mn-ea"/>
              <a:sym typeface="+mn-lt"/>
            </a:endParaRPr>
          </a:p>
        </p:txBody>
      </p:sp>
      <p:sp>
        <p:nvSpPr>
          <p:cNvPr id="21" name="矩形 20"/>
          <p:cNvSpPr/>
          <p:nvPr/>
        </p:nvSpPr>
        <p:spPr>
          <a:xfrm>
            <a:off x="1467453" y="2891188"/>
            <a:ext cx="3881260" cy="646331"/>
          </a:xfrm>
          <a:prstGeom prst="rect">
            <a:avLst/>
          </a:prstGeom>
        </p:spPr>
        <p:txBody>
          <a:bodyPr wrap="square">
            <a:spAutoFit/>
          </a:bodyPr>
          <a:lstStyle/>
          <a:p>
            <a:r>
              <a:rPr lang="zh-CN" altLang="en-US" dirty="0"/>
              <a:t>金额类型、借款期限、贷款利率、评级、借款用途五个维度的逾期情况</a:t>
            </a:r>
          </a:p>
        </p:txBody>
      </p:sp>
      <p:sp>
        <p:nvSpPr>
          <p:cNvPr id="29" name="文本框 28"/>
          <p:cNvSpPr txBox="1"/>
          <p:nvPr/>
        </p:nvSpPr>
        <p:spPr>
          <a:xfrm>
            <a:off x="1470565" y="4511450"/>
            <a:ext cx="3566894" cy="369332"/>
          </a:xfrm>
          <a:prstGeom prst="rect">
            <a:avLst/>
          </a:prstGeom>
          <a:noFill/>
        </p:spPr>
        <p:txBody>
          <a:bodyPr wrap="square" rtlCol="0">
            <a:spAutoFit/>
          </a:bodyPr>
          <a:lstStyle/>
          <a:p>
            <a:r>
              <a:rPr lang="zh-CN" altLang="en-US" dirty="0"/>
              <a:t>逾期率高的用户画像是怎样的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371993" y="-1568546"/>
            <a:ext cx="15983812" cy="14046898"/>
            <a:chOff x="371993" y="-1568546"/>
            <a:chExt cx="15983812" cy="14046898"/>
          </a:xfrm>
        </p:grpSpPr>
        <p:sp>
          <p:nvSpPr>
            <p:cNvPr id="27"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文本框 30"/>
            <p:cNvSpPr txBox="1"/>
            <p:nvPr/>
          </p:nvSpPr>
          <p:spPr>
            <a:xfrm>
              <a:off x="1009201" y="287761"/>
              <a:ext cx="2341134" cy="461665"/>
            </a:xfrm>
            <a:prstGeom prst="rect">
              <a:avLst/>
            </a:prstGeom>
            <a:noFill/>
          </p:spPr>
          <p:txBody>
            <a:bodyPr wrap="square" rtlCol="0">
              <a:spAutoFit/>
            </a:bodyPr>
            <a:lstStyle/>
            <a:p>
              <a:pPr algn="dist"/>
              <a:r>
                <a:rPr lang="zh-CN" altLang="en-US" sz="2400" spc="300" dirty="0" smtClean="0">
                  <a:solidFill>
                    <a:schemeClr val="tx1">
                      <a:lumMod val="75000"/>
                      <a:lumOff val="25000"/>
                    </a:schemeClr>
                  </a:solidFill>
                  <a:cs typeface="+mn-ea"/>
                  <a:sym typeface="+mn-lt"/>
                </a:rPr>
                <a:t>数据获取</a:t>
              </a:r>
              <a:endParaRPr lang="zh-CN" altLang="en-US" sz="2400" spc="300" dirty="0">
                <a:solidFill>
                  <a:schemeClr val="tx1">
                    <a:lumMod val="75000"/>
                    <a:lumOff val="25000"/>
                  </a:schemeClr>
                </a:solidFill>
                <a:cs typeface="+mn-ea"/>
                <a:sym typeface="+mn-lt"/>
              </a:endParaRPr>
            </a:p>
          </p:txBody>
        </p:sp>
      </p:grpSp>
      <p:sp>
        <p:nvSpPr>
          <p:cNvPr id="8" name="文本框 7"/>
          <p:cNvSpPr txBox="1"/>
          <p:nvPr/>
        </p:nvSpPr>
        <p:spPr>
          <a:xfrm>
            <a:off x="791034" y="2387629"/>
            <a:ext cx="8352966" cy="923330"/>
          </a:xfrm>
          <a:prstGeom prst="rect">
            <a:avLst/>
          </a:prstGeom>
          <a:noFill/>
        </p:spPr>
        <p:txBody>
          <a:bodyPr wrap="square" rtlCol="0">
            <a:spAutoFit/>
          </a:bodyPr>
          <a:lstStyle/>
          <a:p>
            <a:r>
              <a:rPr lang="en-US" altLang="zh-CN" dirty="0" err="1"/>
              <a:t>TheIrish</a:t>
            </a:r>
            <a:r>
              <a:rPr lang="en-US" altLang="zh-CN" dirty="0"/>
              <a:t> Dummy Banks</a:t>
            </a:r>
            <a:r>
              <a:rPr lang="zh-CN" altLang="en-US" dirty="0"/>
              <a:t>是位于爱尔兰的对等借贷银行，该银行为潜在的借款人提供资金，银行根据他们承担的风险（借款人的信用评分）来获利。爱尔兰虚拟银行向其忠实客户提供贷款。完整的数据集是从</a:t>
            </a:r>
            <a:r>
              <a:rPr lang="en-US" altLang="zh-CN" dirty="0"/>
              <a:t>Lending Club</a:t>
            </a:r>
            <a:r>
              <a:rPr lang="zh-CN" altLang="en-US" dirty="0"/>
              <a:t>借来的。</a:t>
            </a:r>
          </a:p>
        </p:txBody>
      </p:sp>
      <p:sp>
        <p:nvSpPr>
          <p:cNvPr id="9" name="文本框 8"/>
          <p:cNvSpPr txBox="1"/>
          <p:nvPr/>
        </p:nvSpPr>
        <p:spPr>
          <a:xfrm>
            <a:off x="791034" y="1670163"/>
            <a:ext cx="7657628" cy="369332"/>
          </a:xfrm>
          <a:prstGeom prst="rect">
            <a:avLst/>
          </a:prstGeom>
          <a:noFill/>
        </p:spPr>
        <p:txBody>
          <a:bodyPr wrap="square" rtlCol="0">
            <a:spAutoFit/>
          </a:bodyPr>
          <a:lstStyle/>
          <a:p>
            <a:r>
              <a:rPr lang="en-US" altLang="zh-CN" dirty="0">
                <a:solidFill>
                  <a:srgbClr val="00B0F0"/>
                </a:solidFill>
              </a:rPr>
              <a:t>https://www.kaggle.com/skihikingkevin/online-p2p-lending</a:t>
            </a:r>
            <a:endParaRPr lang="zh-CN" altLang="en-US" dirty="0">
              <a:solidFill>
                <a:srgbClr val="00B0F0"/>
              </a:solidFill>
            </a:endParaRPr>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218" y="4190841"/>
            <a:ext cx="11796782" cy="109737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371993" y="-1568546"/>
            <a:ext cx="15983812" cy="14046898"/>
            <a:chOff x="371993" y="-1568546"/>
            <a:chExt cx="15983812" cy="14046898"/>
          </a:xfrm>
        </p:grpSpPr>
        <p:sp>
          <p:nvSpPr>
            <p:cNvPr id="14"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文本框 17"/>
            <p:cNvSpPr txBox="1"/>
            <p:nvPr/>
          </p:nvSpPr>
          <p:spPr>
            <a:xfrm>
              <a:off x="1009201" y="287761"/>
              <a:ext cx="2341134" cy="461665"/>
            </a:xfrm>
            <a:prstGeom prst="rect">
              <a:avLst/>
            </a:prstGeom>
            <a:noFill/>
          </p:spPr>
          <p:txBody>
            <a:bodyPr wrap="square" rtlCol="0">
              <a:spAutoFit/>
            </a:bodyPr>
            <a:lstStyle/>
            <a:p>
              <a:pPr algn="dist"/>
              <a:r>
                <a:rPr lang="zh-CN" altLang="en-US" sz="2400" spc="300" dirty="0" smtClean="0">
                  <a:solidFill>
                    <a:schemeClr val="tx1">
                      <a:lumMod val="75000"/>
                      <a:lumOff val="25000"/>
                    </a:schemeClr>
                  </a:solidFill>
                  <a:cs typeface="+mn-ea"/>
                  <a:sym typeface="+mn-lt"/>
                </a:rPr>
                <a:t>数据预处理</a:t>
              </a:r>
              <a:endParaRPr lang="zh-CN" altLang="en-US" sz="2400" spc="300" dirty="0">
                <a:solidFill>
                  <a:schemeClr val="tx1">
                    <a:lumMod val="75000"/>
                    <a:lumOff val="25000"/>
                  </a:schemeClr>
                </a:solidFill>
                <a:cs typeface="+mn-ea"/>
                <a:sym typeface="+mn-lt"/>
              </a:endParaRPr>
            </a:p>
          </p:txBody>
        </p:sp>
      </p:grpSp>
      <p:sp>
        <p:nvSpPr>
          <p:cNvPr id="2" name="Picture Placeholder 1"/>
          <p:cNvSpPr txBox="1"/>
          <p:nvPr/>
        </p:nvSpPr>
        <p:spPr>
          <a:xfrm>
            <a:off x="5865813" y="0"/>
            <a:ext cx="6323012" cy="6858000"/>
          </a:xfrm>
          <a:prstGeom prst="rect">
            <a:avLst/>
          </a:prstGeom>
          <a:blipFill>
            <a:blip r:embed="rId2" cstate="screen">
              <a:extLst>
                <a:ext uri="{28A0092B-C50C-407E-A947-70E740481C1C}">
                  <a14:useLocalDpi xmlns:a14="http://schemas.microsoft.com/office/drawing/2010/main"/>
                </a:ext>
              </a:extLst>
            </a:blip>
            <a:stretch>
              <a:fillRect/>
            </a:stretch>
          </a:blipFill>
        </p:spPr>
        <p:txBody>
          <a:bodyPr/>
          <a:lstStyle/>
          <a:p>
            <a:endParaRPr lang="zh-CN" altLang="en-US">
              <a:cs typeface="+mn-ea"/>
              <a:sym typeface="+mn-lt"/>
            </a:endParaRPr>
          </a:p>
        </p:txBody>
      </p:sp>
      <p:sp>
        <p:nvSpPr>
          <p:cNvPr id="7" name="Rectangle 51"/>
          <p:cNvSpPr/>
          <p:nvPr/>
        </p:nvSpPr>
        <p:spPr>
          <a:xfrm>
            <a:off x="6428177" y="5901307"/>
            <a:ext cx="3422073" cy="374072"/>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sz="1200" dirty="0">
              <a:cs typeface="+mn-ea"/>
              <a:sym typeface="+mn-lt"/>
            </a:endParaRPr>
          </a:p>
        </p:txBody>
      </p:sp>
      <p:sp>
        <p:nvSpPr>
          <p:cNvPr id="4" name="文本框 3"/>
          <p:cNvSpPr txBox="1"/>
          <p:nvPr/>
        </p:nvSpPr>
        <p:spPr>
          <a:xfrm>
            <a:off x="1106748" y="1629302"/>
            <a:ext cx="3992682" cy="4459041"/>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2400" dirty="0" smtClean="0"/>
              <a:t>数据导入及查看</a:t>
            </a:r>
            <a:endParaRPr lang="en-US" altLang="zh-CN" sz="2400" dirty="0" smtClean="0"/>
          </a:p>
          <a:p>
            <a:pPr marL="285750" indent="-285750">
              <a:lnSpc>
                <a:spcPct val="150000"/>
              </a:lnSpc>
              <a:buFont typeface="Wingdings" panose="05000000000000000000" pitchFamily="2" charset="2"/>
              <a:buChar char="l"/>
            </a:pPr>
            <a:r>
              <a:rPr lang="zh-CN" altLang="en-US" sz="2400" dirty="0" smtClean="0"/>
              <a:t>删除重复项</a:t>
            </a:r>
            <a:endParaRPr lang="en-US" altLang="zh-CN" sz="2400" dirty="0" smtClean="0"/>
          </a:p>
          <a:p>
            <a:pPr marL="285750" indent="-285750">
              <a:lnSpc>
                <a:spcPct val="150000"/>
              </a:lnSpc>
              <a:buFont typeface="Wingdings" panose="05000000000000000000" pitchFamily="2" charset="2"/>
              <a:buChar char="l"/>
            </a:pPr>
            <a:r>
              <a:rPr lang="zh-CN" altLang="en-US" sz="2400" dirty="0" smtClean="0"/>
              <a:t>查看缺失值</a:t>
            </a:r>
            <a:endParaRPr lang="en-US" altLang="zh-CN" sz="2400" dirty="0" smtClean="0"/>
          </a:p>
          <a:p>
            <a:pPr marL="285750" indent="-285750">
              <a:lnSpc>
                <a:spcPct val="150000"/>
              </a:lnSpc>
              <a:buFont typeface="Wingdings" panose="05000000000000000000" pitchFamily="2" charset="2"/>
              <a:buChar char="l"/>
            </a:pPr>
            <a:r>
              <a:rPr lang="zh-CN" altLang="en-US" sz="2400" dirty="0" smtClean="0"/>
              <a:t>删除缺失样本</a:t>
            </a:r>
            <a:endParaRPr lang="en-US" altLang="zh-CN" sz="2400" dirty="0" smtClean="0"/>
          </a:p>
          <a:p>
            <a:pPr marL="285750" indent="-285750">
              <a:lnSpc>
                <a:spcPct val="150000"/>
              </a:lnSpc>
              <a:buFont typeface="Wingdings" panose="05000000000000000000" pitchFamily="2" charset="2"/>
              <a:buChar char="l"/>
            </a:pPr>
            <a:r>
              <a:rPr lang="zh-CN" altLang="en-US" sz="2400" dirty="0" smtClean="0"/>
              <a:t>逾期一致化处理</a:t>
            </a:r>
            <a:endParaRPr lang="en-US" altLang="zh-CN" sz="2400" dirty="0" smtClean="0"/>
          </a:p>
          <a:p>
            <a:pPr marL="285750" indent="-285750">
              <a:lnSpc>
                <a:spcPct val="150000"/>
              </a:lnSpc>
              <a:buFont typeface="Wingdings" panose="05000000000000000000" pitchFamily="2" charset="2"/>
              <a:buChar char="l"/>
            </a:pPr>
            <a:r>
              <a:rPr lang="zh-CN" altLang="en-US" sz="2400" dirty="0" smtClean="0"/>
              <a:t>贷款金额、利率分箱</a:t>
            </a:r>
            <a:endParaRPr lang="en-US" altLang="zh-CN" sz="2400" dirty="0" smtClean="0"/>
          </a:p>
          <a:p>
            <a:pPr marL="285750" indent="-285750">
              <a:lnSpc>
                <a:spcPct val="150000"/>
              </a:lnSpc>
              <a:buFont typeface="Wingdings" panose="05000000000000000000" pitchFamily="2" charset="2"/>
              <a:buChar char="l"/>
            </a:pPr>
            <a:r>
              <a:rPr lang="zh-CN" altLang="en-US" sz="2400" dirty="0" smtClean="0"/>
              <a:t>异常值处理</a:t>
            </a:r>
            <a:endParaRPr lang="en-US" altLang="zh-CN" sz="2400" dirty="0" smtClean="0"/>
          </a:p>
          <a:p>
            <a:pPr marL="285750" indent="-285750">
              <a:lnSpc>
                <a:spcPct val="150000"/>
              </a:lnSpc>
              <a:buFont typeface="Wingdings" panose="05000000000000000000" pitchFamily="2" charset="2"/>
              <a:buChar char="l"/>
            </a:pPr>
            <a:endParaRPr lang="en-US" altLang="zh-CN" sz="24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3777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0" y="85725"/>
            <a:ext cx="12172283" cy="3181350"/>
          </a:xfrm>
          <a:prstGeom prst="rect">
            <a:avLst/>
          </a:prstGeom>
        </p:spPr>
      </p:pic>
      <p:pic>
        <p:nvPicPr>
          <p:cNvPr id="6" name="图片 5"/>
          <p:cNvPicPr>
            <a:picLocks noChangeAspect="1"/>
          </p:cNvPicPr>
          <p:nvPr/>
        </p:nvPicPr>
        <p:blipFill>
          <a:blip r:embed="rId3"/>
          <a:stretch>
            <a:fillRect/>
          </a:stretch>
        </p:blipFill>
        <p:spPr>
          <a:xfrm>
            <a:off x="0" y="3943350"/>
            <a:ext cx="12203070" cy="2628900"/>
          </a:xfrm>
          <a:prstGeom prst="rect">
            <a:avLst/>
          </a:prstGeom>
        </p:spPr>
      </p:pic>
      <p:sp>
        <p:nvSpPr>
          <p:cNvPr id="7" name="文本框 6"/>
          <p:cNvSpPr txBox="1"/>
          <p:nvPr/>
        </p:nvSpPr>
        <p:spPr>
          <a:xfrm>
            <a:off x="4524375" y="3581400"/>
            <a:ext cx="2505075" cy="369332"/>
          </a:xfrm>
          <a:prstGeom prst="rect">
            <a:avLst/>
          </a:prstGeom>
          <a:noFill/>
        </p:spPr>
        <p:txBody>
          <a:bodyPr wrap="square" rtlCol="0">
            <a:spAutoFit/>
          </a:bodyPr>
          <a:lstStyle/>
          <a:p>
            <a:pPr algn="ctr"/>
            <a:r>
              <a:rPr lang="zh-CN" altLang="en-US" dirty="0" smtClean="0">
                <a:solidFill>
                  <a:schemeClr val="accent1">
                    <a:lumMod val="75000"/>
                  </a:schemeClr>
                </a:solidFill>
              </a:rPr>
              <a:t>运行结果</a:t>
            </a:r>
            <a:endParaRPr lang="zh-CN" altLang="en-US" dirty="0">
              <a:solidFill>
                <a:schemeClr val="accent1">
                  <a:lumMod val="75000"/>
                </a:schemeClr>
              </a:solidFill>
            </a:endParaRPr>
          </a:p>
        </p:txBody>
      </p:sp>
    </p:spTree>
    <p:extLst>
      <p:ext uri="{BB962C8B-B14F-4D97-AF65-F5344CB8AC3E}">
        <p14:creationId xmlns:p14="http://schemas.microsoft.com/office/powerpoint/2010/main" val="2072910478"/>
      </p:ext>
    </p:extLst>
  </p:cSld>
  <p:clrMapOvr>
    <a:masterClrMapping/>
  </p:clrMapOvr>
  <p:timing>
    <p:tnLst>
      <p:par>
        <p:cTn id="1" dur="indefinite" restart="never" nodeType="tmRoot"/>
      </p:par>
    </p:tnLst>
  </p:timing>
</p:sld>
</file>

<file path=ppt/theme/theme1.xml><?xml version="1.0" encoding="utf-8"?>
<a:theme xmlns:a="http://schemas.openxmlformats.org/drawingml/2006/main" name="第一PPT，www.1ppt.com">
  <a:themeElements>
    <a:clrScheme name="字幕">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soczczn3">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TotalTime>
  <Words>1706</Words>
  <Application>Microsoft Office PowerPoint</Application>
  <PresentationFormat>宽屏</PresentationFormat>
  <Paragraphs>177</Paragraphs>
  <Slides>37</Slides>
  <Notes>1</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37</vt:i4>
      </vt:variant>
    </vt:vector>
  </HeadingPairs>
  <TitlesOfParts>
    <vt:vector size="46" baseType="lpstr">
      <vt:lpstr>等线</vt:lpstr>
      <vt:lpstr>方正正黑简体</vt:lpstr>
      <vt:lpstr>宋体</vt:lpstr>
      <vt:lpstr>微软雅黑</vt:lpstr>
      <vt:lpstr>Arial</vt:lpstr>
      <vt:lpstr>Calibri</vt:lpstr>
      <vt:lpstr>Wingdings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蓝色圆点</dc:title>
  <dc:creator>第一PPT</dc:creator>
  <cp:keywords>www.1ppt.com</cp:keywords>
  <dc:description>www.1ppt.com</dc:description>
  <cp:lastModifiedBy>asus</cp:lastModifiedBy>
  <cp:revision>33</cp:revision>
  <dcterms:created xsi:type="dcterms:W3CDTF">2021-05-18T08:51:17Z</dcterms:created>
  <dcterms:modified xsi:type="dcterms:W3CDTF">2021-12-30T06:28:04Z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FB7780AF960E4B5CBA7C46FFDD115AA0</vt:lpwstr>
  </property>
</Properties>
</file>