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72" r:id="rId6"/>
    <p:sldId id="275" r:id="rId7"/>
    <p:sldId id="273" r:id="rId8"/>
    <p:sldId id="276" r:id="rId9"/>
    <p:sldId id="274" r:id="rId10"/>
    <p:sldId id="269" r:id="rId11"/>
    <p:sldId id="271" r:id="rId12"/>
    <p:sldId id="278" r:id="rId13"/>
    <p:sldId id="277" r:id="rId14"/>
    <p:sldId id="280" r:id="rId15"/>
    <p:sldId id="284" r:id="rId16"/>
    <p:sldId id="279" r:id="rId17"/>
    <p:sldId id="281" r:id="rId18"/>
    <p:sldId id="287" r:id="rId19"/>
    <p:sldId id="283" r:id="rId20"/>
    <p:sldId id="285" r:id="rId21"/>
    <p:sldId id="286" r:id="rId22"/>
    <p:sldId id="288" r:id="rId23"/>
    <p:sldId id="289" r:id="rId24"/>
    <p:sldId id="262"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5/16/2022</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F44F-EC99-4B52-8B86-69C364237B90}"/>
              </a:ext>
            </a:extLst>
          </p:cNvPr>
          <p:cNvSpPr>
            <a:spLocks noGrp="1"/>
          </p:cNvSpPr>
          <p:nvPr>
            <p:ph type="ctrTitle"/>
          </p:nvPr>
        </p:nvSpPr>
        <p:spPr>
          <a:xfrm>
            <a:off x="2338939" y="664143"/>
            <a:ext cx="6513264" cy="1104939"/>
          </a:xfrm>
        </p:spPr>
        <p:txBody>
          <a:bodyPr/>
          <a:lstStyle/>
          <a:p>
            <a:r>
              <a:rPr lang="en-IN" dirty="0" err="1"/>
              <a:t>Foodshades</a:t>
            </a:r>
            <a:endParaRPr lang="en-IN" dirty="0"/>
          </a:p>
        </p:txBody>
      </p:sp>
      <p:sp>
        <p:nvSpPr>
          <p:cNvPr id="3" name="Subtitle 2">
            <a:extLst>
              <a:ext uri="{FF2B5EF4-FFF2-40B4-BE49-F238E27FC236}">
                <a16:creationId xmlns:a16="http://schemas.microsoft.com/office/drawing/2014/main" id="{D6BA09E5-4998-4B1A-B25B-0FEBEDB4FCB0}"/>
              </a:ext>
            </a:extLst>
          </p:cNvPr>
          <p:cNvSpPr>
            <a:spLocks noGrp="1"/>
          </p:cNvSpPr>
          <p:nvPr>
            <p:ph type="subTitle" idx="1"/>
          </p:nvPr>
        </p:nvSpPr>
        <p:spPr>
          <a:xfrm flipH="1">
            <a:off x="1731745" y="1953026"/>
            <a:ext cx="45719" cy="45719"/>
          </a:xfrm>
        </p:spPr>
        <p:txBody>
          <a:bodyPr>
            <a:normAutofit fontScale="25000" lnSpcReduction="20000"/>
          </a:bodyPr>
          <a:lstStyle/>
          <a:p>
            <a:endParaRPr lang="en-IN" dirty="0"/>
          </a:p>
          <a:p>
            <a:endParaRPr lang="en-IN" dirty="0"/>
          </a:p>
          <a:p>
            <a:r>
              <a:rPr lang="en-IN" dirty="0"/>
              <a:t> </a:t>
            </a:r>
          </a:p>
          <a:p>
            <a:endParaRPr lang="en-IN" dirty="0"/>
          </a:p>
        </p:txBody>
      </p:sp>
      <p:sp>
        <p:nvSpPr>
          <p:cNvPr id="6" name="TextBox 5">
            <a:extLst>
              <a:ext uri="{FF2B5EF4-FFF2-40B4-BE49-F238E27FC236}">
                <a16:creationId xmlns:a16="http://schemas.microsoft.com/office/drawing/2014/main" id="{DC29B311-62F8-4A7B-875B-34332DEBA7A7}"/>
              </a:ext>
            </a:extLst>
          </p:cNvPr>
          <p:cNvSpPr txBox="1"/>
          <p:nvPr/>
        </p:nvSpPr>
        <p:spPr>
          <a:xfrm>
            <a:off x="1777464" y="2243666"/>
            <a:ext cx="8001536" cy="3139321"/>
          </a:xfrm>
          <a:prstGeom prst="rect">
            <a:avLst/>
          </a:prstGeom>
          <a:noFill/>
        </p:spPr>
        <p:txBody>
          <a:bodyPr wrap="square" rtlCol="0">
            <a:spAutoFit/>
          </a:bodyPr>
          <a:lstStyle/>
          <a:p>
            <a:r>
              <a:rPr lang="en-IN" b="1" dirty="0"/>
              <a:t>Group 41:</a:t>
            </a:r>
          </a:p>
          <a:p>
            <a:endParaRPr lang="en-IN" dirty="0"/>
          </a:p>
          <a:p>
            <a:r>
              <a:rPr lang="en-IN" dirty="0"/>
              <a:t>Members: </a:t>
            </a:r>
          </a:p>
          <a:p>
            <a:pPr algn="just" rtl="0">
              <a:spcBef>
                <a:spcPts val="0"/>
              </a:spcBef>
              <a:spcAft>
                <a:spcPts val="0"/>
              </a:spcAft>
            </a:pPr>
            <a:r>
              <a:rPr lang="en-IN" sz="1800" b="0" i="0" u="none" strike="noStrike" dirty="0">
                <a:solidFill>
                  <a:schemeClr val="tx2"/>
                </a:solidFill>
                <a:effectLst/>
                <a:latin typeface="Arial" panose="020B0604020202020204" pitchFamily="34" charset="0"/>
              </a:rPr>
              <a:t>Harmi Shah (201901007)</a:t>
            </a:r>
            <a:endParaRPr lang="en-IN" b="0" dirty="0">
              <a:solidFill>
                <a:schemeClr val="tx2"/>
              </a:solidFill>
              <a:effectLst/>
            </a:endParaRPr>
          </a:p>
          <a:p>
            <a:pPr algn="just" rtl="0">
              <a:spcBef>
                <a:spcPts val="0"/>
              </a:spcBef>
              <a:spcAft>
                <a:spcPts val="0"/>
              </a:spcAft>
            </a:pPr>
            <a:r>
              <a:rPr lang="en-IN" sz="1800" b="0" i="0" u="none" strike="noStrike" dirty="0" err="1">
                <a:solidFill>
                  <a:schemeClr val="tx2"/>
                </a:solidFill>
                <a:effectLst/>
                <a:latin typeface="Arial" panose="020B0604020202020204" pitchFamily="34" charset="0"/>
              </a:rPr>
              <a:t>Nirali</a:t>
            </a:r>
            <a:r>
              <a:rPr lang="en-IN" sz="1800" b="0" i="0" u="none" strike="noStrike" dirty="0">
                <a:solidFill>
                  <a:schemeClr val="tx2"/>
                </a:solidFill>
                <a:effectLst/>
                <a:latin typeface="Arial" panose="020B0604020202020204" pitchFamily="34" charset="0"/>
              </a:rPr>
              <a:t> </a:t>
            </a:r>
            <a:r>
              <a:rPr lang="en-IN" sz="1800" b="0" i="0" u="none" strike="noStrike" dirty="0" err="1">
                <a:solidFill>
                  <a:schemeClr val="tx2"/>
                </a:solidFill>
                <a:effectLst/>
                <a:latin typeface="Arial" panose="020B0604020202020204" pitchFamily="34" charset="0"/>
              </a:rPr>
              <a:t>Odedara</a:t>
            </a:r>
            <a:r>
              <a:rPr lang="en-IN" sz="1800" b="0" i="0" u="none" strike="noStrike" dirty="0">
                <a:solidFill>
                  <a:schemeClr val="tx2"/>
                </a:solidFill>
                <a:effectLst/>
                <a:latin typeface="Arial" panose="020B0604020202020204" pitchFamily="34" charset="0"/>
              </a:rPr>
              <a:t> (201901115)</a:t>
            </a:r>
            <a:endParaRPr lang="en-IN" b="0" dirty="0">
              <a:solidFill>
                <a:schemeClr val="tx2"/>
              </a:solidFill>
              <a:effectLst/>
            </a:endParaRPr>
          </a:p>
          <a:p>
            <a:pPr algn="just" rtl="0">
              <a:spcBef>
                <a:spcPts val="0"/>
              </a:spcBef>
              <a:spcAft>
                <a:spcPts val="0"/>
              </a:spcAft>
            </a:pPr>
            <a:r>
              <a:rPr lang="en-IN" sz="1800" b="0" i="0" u="none" strike="noStrike" dirty="0" err="1">
                <a:solidFill>
                  <a:schemeClr val="tx2"/>
                </a:solidFill>
                <a:effectLst/>
                <a:latin typeface="Arial" panose="020B0604020202020204" pitchFamily="34" charset="0"/>
              </a:rPr>
              <a:t>Foram</a:t>
            </a:r>
            <a:r>
              <a:rPr lang="en-IN" sz="1800" b="0" i="0" u="none" strike="noStrike" dirty="0">
                <a:solidFill>
                  <a:schemeClr val="tx2"/>
                </a:solidFill>
                <a:effectLst/>
                <a:latin typeface="Arial" panose="020B0604020202020204" pitchFamily="34" charset="0"/>
              </a:rPr>
              <a:t> Mehta (201901127)</a:t>
            </a:r>
            <a:endParaRPr lang="en-IN" b="0" dirty="0">
              <a:solidFill>
                <a:schemeClr val="tx2"/>
              </a:solidFill>
              <a:effectLst/>
            </a:endParaRPr>
          </a:p>
          <a:p>
            <a:pPr algn="just" rtl="0">
              <a:spcBef>
                <a:spcPts val="0"/>
              </a:spcBef>
              <a:spcAft>
                <a:spcPts val="0"/>
              </a:spcAft>
            </a:pPr>
            <a:r>
              <a:rPr lang="en-IN" sz="1800" b="0" i="0" u="none" strike="noStrike" dirty="0" err="1">
                <a:solidFill>
                  <a:schemeClr val="tx2"/>
                </a:solidFill>
                <a:effectLst/>
                <a:latin typeface="Arial" panose="020B0604020202020204" pitchFamily="34" charset="0"/>
              </a:rPr>
              <a:t>Pratyaksha</a:t>
            </a:r>
            <a:r>
              <a:rPr lang="en-IN" sz="1800" b="0" i="0" u="none" strike="noStrike" dirty="0">
                <a:solidFill>
                  <a:schemeClr val="tx2"/>
                </a:solidFill>
                <a:effectLst/>
                <a:latin typeface="Arial" panose="020B0604020202020204" pitchFamily="34" charset="0"/>
              </a:rPr>
              <a:t> Maheshwari (201901282)</a:t>
            </a:r>
            <a:endParaRPr lang="en-IN" b="0" dirty="0">
              <a:solidFill>
                <a:schemeClr val="tx2"/>
              </a:solidFill>
              <a:effectLst/>
            </a:endParaRPr>
          </a:p>
          <a:p>
            <a:pPr algn="just" rtl="0">
              <a:spcBef>
                <a:spcPts val="0"/>
              </a:spcBef>
              <a:spcAft>
                <a:spcPts val="0"/>
              </a:spcAft>
            </a:pPr>
            <a:r>
              <a:rPr lang="en-IN" sz="1800" b="0" i="0" u="none" strike="noStrike" dirty="0" err="1">
                <a:solidFill>
                  <a:schemeClr val="tx2"/>
                </a:solidFill>
                <a:effectLst/>
                <a:latin typeface="Arial" panose="020B0604020202020204" pitchFamily="34" charset="0"/>
              </a:rPr>
              <a:t>Dharti</a:t>
            </a:r>
            <a:r>
              <a:rPr lang="en-IN" sz="1800" b="0" i="0" u="none" strike="noStrike" dirty="0">
                <a:solidFill>
                  <a:schemeClr val="tx2"/>
                </a:solidFill>
                <a:effectLst/>
                <a:latin typeface="Arial" panose="020B0604020202020204" pitchFamily="34" charset="0"/>
              </a:rPr>
              <a:t> </a:t>
            </a:r>
            <a:r>
              <a:rPr lang="en-IN" sz="1800" b="0" i="0" u="none" strike="noStrike" dirty="0" err="1">
                <a:solidFill>
                  <a:schemeClr val="tx2"/>
                </a:solidFill>
                <a:effectLst/>
                <a:latin typeface="Arial" panose="020B0604020202020204" pitchFamily="34" charset="0"/>
              </a:rPr>
              <a:t>Ikharwala</a:t>
            </a:r>
            <a:r>
              <a:rPr lang="en-IN" sz="1800" b="0" i="0" u="none" strike="noStrike" dirty="0">
                <a:solidFill>
                  <a:schemeClr val="tx2"/>
                </a:solidFill>
                <a:effectLst/>
                <a:latin typeface="Arial" panose="020B0604020202020204" pitchFamily="34" charset="0"/>
              </a:rPr>
              <a:t> (201901243)</a:t>
            </a:r>
            <a:endParaRPr lang="en-IN" b="0" dirty="0">
              <a:solidFill>
                <a:schemeClr val="tx2"/>
              </a:solidFill>
              <a:effectLst/>
            </a:endParaRPr>
          </a:p>
          <a:p>
            <a:pPr algn="just" rtl="0">
              <a:spcBef>
                <a:spcPts val="0"/>
              </a:spcBef>
              <a:spcAft>
                <a:spcPts val="0"/>
              </a:spcAft>
            </a:pPr>
            <a:r>
              <a:rPr lang="en-IN" sz="1800" b="0" i="0" u="none" strike="noStrike" dirty="0">
                <a:solidFill>
                  <a:schemeClr val="tx2"/>
                </a:solidFill>
                <a:effectLst/>
                <a:latin typeface="Arial" panose="020B0604020202020204" pitchFamily="34" charset="0"/>
              </a:rPr>
              <a:t>Keyur </a:t>
            </a:r>
            <a:r>
              <a:rPr lang="en-IN" sz="1800" b="0" i="0" u="none" strike="noStrike" dirty="0" err="1">
                <a:solidFill>
                  <a:schemeClr val="tx2"/>
                </a:solidFill>
                <a:effectLst/>
                <a:latin typeface="Arial" panose="020B0604020202020204" pitchFamily="34" charset="0"/>
              </a:rPr>
              <a:t>Champawat</a:t>
            </a:r>
            <a:r>
              <a:rPr lang="en-IN" sz="1800" b="0" i="0" u="none" strike="noStrike" dirty="0">
                <a:solidFill>
                  <a:schemeClr val="tx2"/>
                </a:solidFill>
                <a:effectLst/>
                <a:latin typeface="Arial" panose="020B0604020202020204" pitchFamily="34" charset="0"/>
              </a:rPr>
              <a:t> (201901458)</a:t>
            </a:r>
            <a:endParaRPr lang="en-IN" b="0" dirty="0">
              <a:solidFill>
                <a:schemeClr val="tx2"/>
              </a:solidFill>
              <a:effectLst/>
            </a:endParaRPr>
          </a:p>
          <a:p>
            <a:br>
              <a:rPr lang="en-IN" dirty="0"/>
            </a:br>
            <a:endParaRPr lang="en-IN" dirty="0"/>
          </a:p>
        </p:txBody>
      </p:sp>
    </p:spTree>
    <p:extLst>
      <p:ext uri="{BB962C8B-B14F-4D97-AF65-F5344CB8AC3E}">
        <p14:creationId xmlns:p14="http://schemas.microsoft.com/office/powerpoint/2010/main" val="3516375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5DB0-1A4F-469F-AA0C-787505F61529}"/>
              </a:ext>
            </a:extLst>
          </p:cNvPr>
          <p:cNvSpPr>
            <a:spLocks noGrp="1"/>
          </p:cNvSpPr>
          <p:nvPr>
            <p:ph type="title"/>
          </p:nvPr>
        </p:nvSpPr>
        <p:spPr/>
        <p:txBody>
          <a:bodyPr/>
          <a:lstStyle/>
          <a:p>
            <a:r>
              <a:rPr lang="en-IN" dirty="0"/>
              <a:t>UML Diagram</a:t>
            </a:r>
            <a:br>
              <a:rPr lang="en-IN" dirty="0"/>
            </a:br>
            <a:r>
              <a:rPr lang="en-IN" sz="1800" b="1" dirty="0">
                <a:solidFill>
                  <a:schemeClr val="tx2"/>
                </a:solidFill>
                <a:latin typeface="Arial" panose="020B0604020202020204" pitchFamily="34" charset="0"/>
                <a:cs typeface="Arial" panose="020B0604020202020204" pitchFamily="34" charset="0"/>
              </a:rPr>
              <a:t>Class Diagram</a:t>
            </a:r>
          </a:p>
        </p:txBody>
      </p:sp>
      <p:pic>
        <p:nvPicPr>
          <p:cNvPr id="5" name="Content Placeholder 4">
            <a:extLst>
              <a:ext uri="{FF2B5EF4-FFF2-40B4-BE49-F238E27FC236}">
                <a16:creationId xmlns:a16="http://schemas.microsoft.com/office/drawing/2014/main" id="{D8ABE44D-A929-477D-A508-1E2DE8509887}"/>
              </a:ext>
            </a:extLst>
          </p:cNvPr>
          <p:cNvPicPr>
            <a:picLocks noGrp="1" noChangeAspect="1"/>
          </p:cNvPicPr>
          <p:nvPr>
            <p:ph idx="1"/>
          </p:nvPr>
        </p:nvPicPr>
        <p:blipFill>
          <a:blip r:embed="rId2"/>
          <a:stretch>
            <a:fillRect/>
          </a:stretch>
        </p:blipFill>
        <p:spPr>
          <a:xfrm>
            <a:off x="3923267" y="2016125"/>
            <a:ext cx="4347053" cy="3449638"/>
          </a:xfrm>
        </p:spPr>
      </p:pic>
    </p:spTree>
    <p:extLst>
      <p:ext uri="{BB962C8B-B14F-4D97-AF65-F5344CB8AC3E}">
        <p14:creationId xmlns:p14="http://schemas.microsoft.com/office/powerpoint/2010/main" val="396979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BA4C-0134-44AB-8780-DB6859997FDC}"/>
              </a:ext>
            </a:extLst>
          </p:cNvPr>
          <p:cNvSpPr>
            <a:spLocks noGrp="1"/>
          </p:cNvSpPr>
          <p:nvPr>
            <p:ph type="title"/>
          </p:nvPr>
        </p:nvSpPr>
        <p:spPr/>
        <p:txBody>
          <a:bodyPr/>
          <a:lstStyle/>
          <a:p>
            <a:r>
              <a:rPr lang="en-IN" dirty="0"/>
              <a:t>UML Diagram</a:t>
            </a:r>
            <a:br>
              <a:rPr lang="en-IN" dirty="0"/>
            </a:br>
            <a:r>
              <a:rPr lang="en-IN" sz="1800" b="1" dirty="0">
                <a:solidFill>
                  <a:schemeClr val="tx2"/>
                </a:solidFill>
                <a:latin typeface="Arial" panose="020B0604020202020204" pitchFamily="34" charset="0"/>
                <a:cs typeface="Arial" panose="020B0604020202020204" pitchFamily="34" charset="0"/>
              </a:rPr>
              <a:t>Deployment Diagram</a:t>
            </a:r>
            <a:endParaRPr lang="en-IN" sz="1800" dirty="0"/>
          </a:p>
        </p:txBody>
      </p:sp>
      <p:pic>
        <p:nvPicPr>
          <p:cNvPr id="5" name="Content Placeholder 4">
            <a:extLst>
              <a:ext uri="{FF2B5EF4-FFF2-40B4-BE49-F238E27FC236}">
                <a16:creationId xmlns:a16="http://schemas.microsoft.com/office/drawing/2014/main" id="{81E39A32-94A1-48FF-8A73-7F96FC527A12}"/>
              </a:ext>
            </a:extLst>
          </p:cNvPr>
          <p:cNvPicPr>
            <a:picLocks noGrp="1" noChangeAspect="1"/>
          </p:cNvPicPr>
          <p:nvPr>
            <p:ph idx="1"/>
          </p:nvPr>
        </p:nvPicPr>
        <p:blipFill>
          <a:blip r:embed="rId2"/>
          <a:stretch>
            <a:fillRect/>
          </a:stretch>
        </p:blipFill>
        <p:spPr>
          <a:xfrm>
            <a:off x="3196431" y="2197894"/>
            <a:ext cx="5800725" cy="3086100"/>
          </a:xfrm>
        </p:spPr>
      </p:pic>
    </p:spTree>
    <p:extLst>
      <p:ext uri="{BB962C8B-B14F-4D97-AF65-F5344CB8AC3E}">
        <p14:creationId xmlns:p14="http://schemas.microsoft.com/office/powerpoint/2010/main" val="186483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9DBD-3F6E-BACA-7577-5E0B2E03AF3E}"/>
              </a:ext>
            </a:extLst>
          </p:cNvPr>
          <p:cNvSpPr>
            <a:spLocks noGrp="1"/>
          </p:cNvSpPr>
          <p:nvPr>
            <p:ph type="title"/>
          </p:nvPr>
        </p:nvSpPr>
        <p:spPr>
          <a:xfrm>
            <a:off x="1399458" y="441611"/>
            <a:ext cx="9291215" cy="1049235"/>
          </a:xfrm>
        </p:spPr>
        <p:txBody>
          <a:bodyPr/>
          <a:lstStyle/>
          <a:p>
            <a:r>
              <a:rPr lang="en-IN" dirty="0"/>
              <a:t>Gantt chart</a:t>
            </a:r>
          </a:p>
        </p:txBody>
      </p:sp>
      <p:graphicFrame>
        <p:nvGraphicFramePr>
          <p:cNvPr id="6" name="Table 6">
            <a:extLst>
              <a:ext uri="{FF2B5EF4-FFF2-40B4-BE49-F238E27FC236}">
                <a16:creationId xmlns:a16="http://schemas.microsoft.com/office/drawing/2014/main" id="{C1B7EAA4-D169-5CF2-164C-3AED1BFE116C}"/>
              </a:ext>
            </a:extLst>
          </p:cNvPr>
          <p:cNvGraphicFramePr>
            <a:graphicFrameLocks noGrp="1"/>
          </p:cNvGraphicFramePr>
          <p:nvPr>
            <p:ph idx="1"/>
            <p:extLst>
              <p:ext uri="{D42A27DB-BD31-4B8C-83A1-F6EECF244321}">
                <p14:modId xmlns:p14="http://schemas.microsoft.com/office/powerpoint/2010/main" val="312863261"/>
              </p:ext>
            </p:extLst>
          </p:nvPr>
        </p:nvGraphicFramePr>
        <p:xfrm>
          <a:off x="221381" y="1950007"/>
          <a:ext cx="11647370" cy="2707643"/>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52216748"/>
                    </a:ext>
                  </a:extLst>
                </a:gridCol>
                <a:gridCol w="807324">
                  <a:extLst>
                    <a:ext uri="{9D8B030D-6E8A-4147-A177-3AD203B41FA5}">
                      <a16:colId xmlns:a16="http://schemas.microsoft.com/office/drawing/2014/main" val="2678209008"/>
                    </a:ext>
                  </a:extLst>
                </a:gridCol>
                <a:gridCol w="813440">
                  <a:extLst>
                    <a:ext uri="{9D8B030D-6E8A-4147-A177-3AD203B41FA5}">
                      <a16:colId xmlns:a16="http://schemas.microsoft.com/office/drawing/2014/main" val="2431800805"/>
                    </a:ext>
                  </a:extLst>
                </a:gridCol>
                <a:gridCol w="801862">
                  <a:extLst>
                    <a:ext uri="{9D8B030D-6E8A-4147-A177-3AD203B41FA5}">
                      <a16:colId xmlns:a16="http://schemas.microsoft.com/office/drawing/2014/main" val="2750072483"/>
                    </a:ext>
                  </a:extLst>
                </a:gridCol>
                <a:gridCol w="901633">
                  <a:extLst>
                    <a:ext uri="{9D8B030D-6E8A-4147-A177-3AD203B41FA5}">
                      <a16:colId xmlns:a16="http://schemas.microsoft.com/office/drawing/2014/main" val="2004893411"/>
                    </a:ext>
                  </a:extLst>
                </a:gridCol>
                <a:gridCol w="901633">
                  <a:extLst>
                    <a:ext uri="{9D8B030D-6E8A-4147-A177-3AD203B41FA5}">
                      <a16:colId xmlns:a16="http://schemas.microsoft.com/office/drawing/2014/main" val="499403555"/>
                    </a:ext>
                  </a:extLst>
                </a:gridCol>
                <a:gridCol w="901633">
                  <a:extLst>
                    <a:ext uri="{9D8B030D-6E8A-4147-A177-3AD203B41FA5}">
                      <a16:colId xmlns:a16="http://schemas.microsoft.com/office/drawing/2014/main" val="3546331391"/>
                    </a:ext>
                  </a:extLst>
                </a:gridCol>
                <a:gridCol w="901633">
                  <a:extLst>
                    <a:ext uri="{9D8B030D-6E8A-4147-A177-3AD203B41FA5}">
                      <a16:colId xmlns:a16="http://schemas.microsoft.com/office/drawing/2014/main" val="1752447571"/>
                    </a:ext>
                  </a:extLst>
                </a:gridCol>
                <a:gridCol w="901633">
                  <a:extLst>
                    <a:ext uri="{9D8B030D-6E8A-4147-A177-3AD203B41FA5}">
                      <a16:colId xmlns:a16="http://schemas.microsoft.com/office/drawing/2014/main" val="3458915202"/>
                    </a:ext>
                  </a:extLst>
                </a:gridCol>
                <a:gridCol w="901633">
                  <a:extLst>
                    <a:ext uri="{9D8B030D-6E8A-4147-A177-3AD203B41FA5}">
                      <a16:colId xmlns:a16="http://schemas.microsoft.com/office/drawing/2014/main" val="987697800"/>
                    </a:ext>
                  </a:extLst>
                </a:gridCol>
                <a:gridCol w="901633">
                  <a:extLst>
                    <a:ext uri="{9D8B030D-6E8A-4147-A177-3AD203B41FA5}">
                      <a16:colId xmlns:a16="http://schemas.microsoft.com/office/drawing/2014/main" val="2979446842"/>
                    </a:ext>
                  </a:extLst>
                </a:gridCol>
                <a:gridCol w="901633">
                  <a:extLst>
                    <a:ext uri="{9D8B030D-6E8A-4147-A177-3AD203B41FA5}">
                      <a16:colId xmlns:a16="http://schemas.microsoft.com/office/drawing/2014/main" val="3046103671"/>
                    </a:ext>
                  </a:extLst>
                </a:gridCol>
              </a:tblGrid>
              <a:tr h="394785">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N" dirty="0"/>
                        <a:t>Month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n-IN" dirty="0"/>
                        <a:t>Month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IN" dirty="0"/>
                        <a:t>Month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1676911"/>
                  </a:ext>
                </a:extLst>
              </a:tr>
              <a:tr h="45748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a:solidFill>
                            <a:schemeClr val="tx2"/>
                          </a:solidFill>
                        </a:rPr>
                        <a:t>Week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518501"/>
                  </a:ext>
                </a:extLst>
              </a:tr>
              <a:tr h="371074">
                <a:tc>
                  <a:txBody>
                    <a:bodyPr/>
                    <a:lstStyle/>
                    <a:p>
                      <a:r>
                        <a:rPr lang="en-IN" dirty="0">
                          <a:solidFill>
                            <a:schemeClr val="tx2"/>
                          </a:solidFill>
                        </a:rPr>
                        <a:t>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245001"/>
                  </a:ext>
                </a:extLst>
              </a:tr>
              <a:tr h="371074">
                <a:tc>
                  <a:txBody>
                    <a:bodyPr/>
                    <a:lstStyle/>
                    <a:p>
                      <a:r>
                        <a:rPr lang="en-IN" dirty="0" err="1">
                          <a:solidFill>
                            <a:schemeClr val="tx2"/>
                          </a:solidFill>
                        </a:rPr>
                        <a:t>Analyze</a:t>
                      </a:r>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9698680"/>
                  </a:ext>
                </a:extLst>
              </a:tr>
              <a:tr h="371074">
                <a:tc>
                  <a:txBody>
                    <a:bodyPr/>
                    <a:lstStyle/>
                    <a:p>
                      <a:r>
                        <a:rPr lang="en-IN" dirty="0">
                          <a:solidFill>
                            <a:schemeClr val="tx2"/>
                          </a:solidFill>
                        </a:rPr>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535072"/>
                  </a:ext>
                </a:extLst>
              </a:tr>
              <a:tr h="371074">
                <a:tc>
                  <a:txBody>
                    <a:bodyPr/>
                    <a:lstStyle/>
                    <a:p>
                      <a:r>
                        <a:rPr lang="en-IN" dirty="0">
                          <a:solidFill>
                            <a:schemeClr val="tx2"/>
                          </a:solidFill>
                        </a:rPr>
                        <a:t>Build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1065802"/>
                  </a:ext>
                </a:extLst>
              </a:tr>
              <a:tr h="371074">
                <a:tc>
                  <a:txBody>
                    <a:bodyPr/>
                    <a:lstStyle/>
                    <a:p>
                      <a:r>
                        <a:rPr lang="en-IN" dirty="0">
                          <a:solidFill>
                            <a:schemeClr val="tx2"/>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0734168"/>
                  </a:ext>
                </a:extLst>
              </a:tr>
            </a:tbl>
          </a:graphicData>
        </a:graphic>
      </p:graphicFrame>
      <p:sp>
        <p:nvSpPr>
          <p:cNvPr id="7" name="Arrow: Right 6">
            <a:extLst>
              <a:ext uri="{FF2B5EF4-FFF2-40B4-BE49-F238E27FC236}">
                <a16:creationId xmlns:a16="http://schemas.microsoft.com/office/drawing/2014/main" id="{24286305-1F6C-1266-404F-30FCA0AD58D8}"/>
              </a:ext>
            </a:extLst>
          </p:cNvPr>
          <p:cNvSpPr/>
          <p:nvPr/>
        </p:nvSpPr>
        <p:spPr>
          <a:xfrm>
            <a:off x="2377440" y="2887579"/>
            <a:ext cx="147266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79A8945B-5538-D8CF-FCCA-4668705B4BAC}"/>
              </a:ext>
            </a:extLst>
          </p:cNvPr>
          <p:cNvSpPr/>
          <p:nvPr/>
        </p:nvSpPr>
        <p:spPr>
          <a:xfrm>
            <a:off x="3113772" y="3267777"/>
            <a:ext cx="147266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21C1A1C3-5FE7-E15C-1201-9A7A1AD56995}"/>
              </a:ext>
            </a:extLst>
          </p:cNvPr>
          <p:cNvSpPr/>
          <p:nvPr/>
        </p:nvSpPr>
        <p:spPr>
          <a:xfrm>
            <a:off x="3113772" y="3647975"/>
            <a:ext cx="5375710"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92F7C6A4-2BAE-BABF-ED19-01B09429BEB5}"/>
              </a:ext>
            </a:extLst>
          </p:cNvPr>
          <p:cNvSpPr/>
          <p:nvPr/>
        </p:nvSpPr>
        <p:spPr>
          <a:xfrm>
            <a:off x="3113772" y="4028173"/>
            <a:ext cx="6809874"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C9E01611-978C-DDFB-A816-252C5DA9B357}"/>
              </a:ext>
            </a:extLst>
          </p:cNvPr>
          <p:cNvSpPr/>
          <p:nvPr/>
        </p:nvSpPr>
        <p:spPr>
          <a:xfrm>
            <a:off x="9384632" y="4408371"/>
            <a:ext cx="1472665"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215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EE6C-06CE-395B-316B-722DE2145B2B}"/>
              </a:ext>
            </a:extLst>
          </p:cNvPr>
          <p:cNvSpPr>
            <a:spLocks noGrp="1"/>
          </p:cNvSpPr>
          <p:nvPr>
            <p:ph type="title"/>
          </p:nvPr>
        </p:nvSpPr>
        <p:spPr/>
        <p:txBody>
          <a:bodyPr/>
          <a:lstStyle/>
          <a:p>
            <a:r>
              <a:rPr lang="en-IN" dirty="0"/>
              <a:t>Summary of implementation</a:t>
            </a:r>
          </a:p>
        </p:txBody>
      </p:sp>
      <p:sp>
        <p:nvSpPr>
          <p:cNvPr id="3" name="Content Placeholder 2">
            <a:extLst>
              <a:ext uri="{FF2B5EF4-FFF2-40B4-BE49-F238E27FC236}">
                <a16:creationId xmlns:a16="http://schemas.microsoft.com/office/drawing/2014/main" id="{9BBE3C8D-675A-452A-CD4D-48ECD845F731}"/>
              </a:ext>
            </a:extLst>
          </p:cNvPr>
          <p:cNvSpPr>
            <a:spLocks noGrp="1"/>
          </p:cNvSpPr>
          <p:nvPr>
            <p:ph idx="1"/>
          </p:nvPr>
        </p:nvSpPr>
        <p:spPr/>
        <p:txBody>
          <a:bodyPr/>
          <a:lstStyle/>
          <a:p>
            <a:r>
              <a:rPr lang="en-GB" dirty="0"/>
              <a:t>we made all of the pages using html and </a:t>
            </a:r>
            <a:r>
              <a:rPr lang="en-GB" dirty="0" err="1"/>
              <a:t>css</a:t>
            </a:r>
            <a:r>
              <a:rPr lang="en-GB" dirty="0"/>
              <a:t> and we connected them using </a:t>
            </a:r>
            <a:r>
              <a:rPr lang="en-GB" dirty="0" err="1"/>
              <a:t>href</a:t>
            </a:r>
            <a:r>
              <a:rPr lang="en-GB" dirty="0"/>
              <a:t> attribute. In Sign in and login page, we connected both through transition feature in </a:t>
            </a:r>
            <a:r>
              <a:rPr lang="en-GB" dirty="0" err="1"/>
              <a:t>css</a:t>
            </a:r>
            <a:r>
              <a:rPr lang="en-GB" dirty="0"/>
              <a:t>. After that we built a database using firebase which stores signup details of the user. Then we have menu page which shows all the item details which can be added to cart and total amount is presented at the end.</a:t>
            </a:r>
            <a:endParaRPr lang="en-IN" dirty="0"/>
          </a:p>
        </p:txBody>
      </p:sp>
    </p:spTree>
    <p:extLst>
      <p:ext uri="{BB962C8B-B14F-4D97-AF65-F5344CB8AC3E}">
        <p14:creationId xmlns:p14="http://schemas.microsoft.com/office/powerpoint/2010/main" val="162961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DC91-FED8-F3A4-F4B5-5DFD08E25190}"/>
              </a:ext>
            </a:extLst>
          </p:cNvPr>
          <p:cNvSpPr>
            <a:spLocks noGrp="1"/>
          </p:cNvSpPr>
          <p:nvPr>
            <p:ph type="title"/>
          </p:nvPr>
        </p:nvSpPr>
        <p:spPr/>
        <p:txBody>
          <a:bodyPr/>
          <a:lstStyle/>
          <a:p>
            <a:r>
              <a:rPr lang="en-IN" dirty="0"/>
              <a:t>Summary of test plan</a:t>
            </a:r>
          </a:p>
        </p:txBody>
      </p:sp>
      <p:sp>
        <p:nvSpPr>
          <p:cNvPr id="3" name="Content Placeholder 2">
            <a:extLst>
              <a:ext uri="{FF2B5EF4-FFF2-40B4-BE49-F238E27FC236}">
                <a16:creationId xmlns:a16="http://schemas.microsoft.com/office/drawing/2014/main" id="{1688775A-1698-9F83-342E-2E4F1C72C861}"/>
              </a:ext>
            </a:extLst>
          </p:cNvPr>
          <p:cNvSpPr>
            <a:spLocks noGrp="1"/>
          </p:cNvSpPr>
          <p:nvPr>
            <p:ph idx="1"/>
          </p:nvPr>
        </p:nvSpPr>
        <p:spPr/>
        <p:txBody>
          <a:bodyPr numCol="3"/>
          <a:lstStyle/>
          <a:p>
            <a:r>
              <a:rPr lang="en-IN" dirty="0"/>
              <a:t>Test 	</a:t>
            </a:r>
          </a:p>
          <a:p>
            <a:pPr marL="0" indent="0">
              <a:buNone/>
            </a:pPr>
            <a:r>
              <a:rPr lang="en-IN" dirty="0"/>
              <a:t>Add new item</a:t>
            </a:r>
          </a:p>
          <a:p>
            <a:pPr marL="0" indent="0">
              <a:buNone/>
            </a:pPr>
            <a:r>
              <a:rPr lang="en-IN" dirty="0"/>
              <a:t>Cart value</a:t>
            </a:r>
          </a:p>
          <a:p>
            <a:pPr marL="0" indent="0">
              <a:buNone/>
            </a:pPr>
            <a:r>
              <a:rPr lang="en-IN" dirty="0"/>
              <a:t>Register						</a:t>
            </a:r>
          </a:p>
          <a:p>
            <a:pPr marL="0" indent="0">
              <a:buNone/>
            </a:pPr>
            <a:endParaRPr lang="en-IN" dirty="0"/>
          </a:p>
          <a:p>
            <a:r>
              <a:rPr lang="en-IN" dirty="0"/>
              <a:t>Use Case Derivation</a:t>
            </a:r>
          </a:p>
          <a:p>
            <a:pPr marL="0" indent="0">
              <a:buNone/>
            </a:pPr>
            <a:r>
              <a:rPr lang="en-IN" dirty="0"/>
              <a:t>User-item use case</a:t>
            </a:r>
          </a:p>
          <a:p>
            <a:pPr marL="0" indent="0">
              <a:buNone/>
            </a:pPr>
            <a:r>
              <a:rPr lang="en-IN" dirty="0"/>
              <a:t>Cart Value use case</a:t>
            </a:r>
          </a:p>
          <a:p>
            <a:pPr marL="0" indent="0">
              <a:buNone/>
            </a:pPr>
            <a:r>
              <a:rPr lang="en-IN" dirty="0"/>
              <a:t>Register use case</a:t>
            </a:r>
          </a:p>
          <a:p>
            <a:endParaRPr lang="en-IN" dirty="0"/>
          </a:p>
          <a:p>
            <a:endParaRPr lang="en-IN" dirty="0"/>
          </a:p>
          <a:p>
            <a:endParaRPr lang="en-IN" dirty="0"/>
          </a:p>
          <a:p>
            <a:r>
              <a:rPr lang="en-IN" dirty="0"/>
              <a:t>Test Result</a:t>
            </a:r>
          </a:p>
          <a:p>
            <a:pPr marL="0" indent="0">
              <a:buNone/>
            </a:pPr>
            <a:r>
              <a:rPr lang="en-IN" dirty="0"/>
              <a:t>PASS</a:t>
            </a:r>
          </a:p>
          <a:p>
            <a:pPr marL="0" indent="0">
              <a:buNone/>
            </a:pPr>
            <a:r>
              <a:rPr lang="en-IN" dirty="0"/>
              <a:t>PASS</a:t>
            </a:r>
          </a:p>
          <a:p>
            <a:pPr marL="0" indent="0">
              <a:buNone/>
            </a:pPr>
            <a:r>
              <a:rPr lang="en-IN" dirty="0"/>
              <a:t>PASS</a:t>
            </a:r>
          </a:p>
        </p:txBody>
      </p:sp>
    </p:spTree>
    <p:extLst>
      <p:ext uri="{BB962C8B-B14F-4D97-AF65-F5344CB8AC3E}">
        <p14:creationId xmlns:p14="http://schemas.microsoft.com/office/powerpoint/2010/main" val="1658054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4EA7F-4D32-FBB3-DC9E-9C4A56B1DB4C}"/>
              </a:ext>
            </a:extLst>
          </p:cNvPr>
          <p:cNvSpPr>
            <a:spLocks noGrp="1"/>
          </p:cNvSpPr>
          <p:nvPr>
            <p:ph type="title"/>
          </p:nvPr>
        </p:nvSpPr>
        <p:spPr>
          <a:xfrm>
            <a:off x="1450392" y="467634"/>
            <a:ext cx="9291215" cy="1049235"/>
          </a:xfrm>
        </p:spPr>
        <p:txBody>
          <a:bodyPr>
            <a:normAutofit fontScale="90000"/>
          </a:bodyPr>
          <a:lstStyle/>
          <a:p>
            <a:r>
              <a:rPr lang="en-IN" dirty="0"/>
              <a:t>Application navigation using Ui/</a:t>
            </a:r>
            <a:r>
              <a:rPr lang="en-IN" dirty="0" err="1"/>
              <a:t>Ux</a:t>
            </a:r>
            <a:r>
              <a:rPr lang="en-IN" dirty="0"/>
              <a:t> design</a:t>
            </a:r>
            <a:br>
              <a:rPr lang="en-IN" dirty="0"/>
            </a:br>
            <a:r>
              <a:rPr lang="en-IN" sz="2200" dirty="0">
                <a:solidFill>
                  <a:schemeClr val="tx2"/>
                </a:solidFill>
              </a:rPr>
              <a:t>Home Page</a:t>
            </a:r>
          </a:p>
        </p:txBody>
      </p:sp>
      <p:pic>
        <p:nvPicPr>
          <p:cNvPr id="5" name="Content Placeholder 4">
            <a:extLst>
              <a:ext uri="{FF2B5EF4-FFF2-40B4-BE49-F238E27FC236}">
                <a16:creationId xmlns:a16="http://schemas.microsoft.com/office/drawing/2014/main" id="{3F70C30D-6C6B-30F9-B02A-7BCDD22A5BA6}"/>
              </a:ext>
            </a:extLst>
          </p:cNvPr>
          <p:cNvPicPr>
            <a:picLocks noGrp="1" noChangeAspect="1"/>
          </p:cNvPicPr>
          <p:nvPr>
            <p:ph idx="1"/>
          </p:nvPr>
        </p:nvPicPr>
        <p:blipFill>
          <a:blip r:embed="rId2"/>
          <a:stretch>
            <a:fillRect/>
          </a:stretch>
        </p:blipFill>
        <p:spPr>
          <a:xfrm>
            <a:off x="2168381" y="2016125"/>
            <a:ext cx="7856826" cy="3449638"/>
          </a:xfrm>
        </p:spPr>
      </p:pic>
    </p:spTree>
    <p:extLst>
      <p:ext uri="{BB962C8B-B14F-4D97-AF65-F5344CB8AC3E}">
        <p14:creationId xmlns:p14="http://schemas.microsoft.com/office/powerpoint/2010/main" val="363023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B3D2-5037-A983-73B0-EC298625FCD7}"/>
              </a:ext>
            </a:extLst>
          </p:cNvPr>
          <p:cNvSpPr>
            <a:spLocks noGrp="1"/>
          </p:cNvSpPr>
          <p:nvPr>
            <p:ph type="title"/>
          </p:nvPr>
        </p:nvSpPr>
        <p:spPr>
          <a:xfrm>
            <a:off x="1451579" y="198127"/>
            <a:ext cx="9291215" cy="1049235"/>
          </a:xfrm>
        </p:spPr>
        <p:txBody>
          <a:bodyPr/>
          <a:lstStyle/>
          <a:p>
            <a:r>
              <a:rPr lang="en-IN" dirty="0"/>
              <a:t> </a:t>
            </a:r>
            <a:r>
              <a:rPr lang="en-IN" dirty="0">
                <a:solidFill>
                  <a:schemeClr val="tx2"/>
                </a:solidFill>
              </a:rPr>
              <a:t>Log in</a:t>
            </a:r>
          </a:p>
        </p:txBody>
      </p:sp>
      <p:sp>
        <p:nvSpPr>
          <p:cNvPr id="3" name="Content Placeholder 2">
            <a:extLst>
              <a:ext uri="{FF2B5EF4-FFF2-40B4-BE49-F238E27FC236}">
                <a16:creationId xmlns:a16="http://schemas.microsoft.com/office/drawing/2014/main" id="{9A45E5F3-4886-7AD3-2A45-749E7E47A2F6}"/>
              </a:ext>
            </a:extLst>
          </p:cNvPr>
          <p:cNvSpPr>
            <a:spLocks noGrp="1"/>
          </p:cNvSpPr>
          <p:nvPr>
            <p:ph idx="1"/>
          </p:nvPr>
        </p:nvSpPr>
        <p:spPr>
          <a:xfrm>
            <a:off x="1451579" y="1337912"/>
            <a:ext cx="9291215" cy="4128433"/>
          </a:xfrm>
        </p:spPr>
        <p:txBody>
          <a:bodyPr/>
          <a:lstStyle/>
          <a:p>
            <a:pPr marL="0" indent="0">
              <a:buNone/>
            </a:pPr>
            <a:r>
              <a:rPr lang="en-IN" dirty="0"/>
              <a:t>	</a:t>
            </a:r>
          </a:p>
          <a:p>
            <a:endParaRPr lang="en-IN" b="1" dirty="0"/>
          </a:p>
        </p:txBody>
      </p:sp>
      <p:pic>
        <p:nvPicPr>
          <p:cNvPr id="7" name="Picture 6">
            <a:extLst>
              <a:ext uri="{FF2B5EF4-FFF2-40B4-BE49-F238E27FC236}">
                <a16:creationId xmlns:a16="http://schemas.microsoft.com/office/drawing/2014/main" id="{21344D8E-6E78-2634-7F89-1114BBD3B642}"/>
              </a:ext>
            </a:extLst>
          </p:cNvPr>
          <p:cNvPicPr>
            <a:picLocks noChangeAspect="1"/>
          </p:cNvPicPr>
          <p:nvPr/>
        </p:nvPicPr>
        <p:blipFill>
          <a:blip r:embed="rId2"/>
          <a:stretch>
            <a:fillRect/>
          </a:stretch>
        </p:blipFill>
        <p:spPr>
          <a:xfrm>
            <a:off x="1735755" y="1391655"/>
            <a:ext cx="8720489" cy="4280969"/>
          </a:xfrm>
          <a:prstGeom prst="rect">
            <a:avLst/>
          </a:prstGeom>
        </p:spPr>
      </p:pic>
    </p:spTree>
    <p:extLst>
      <p:ext uri="{BB962C8B-B14F-4D97-AF65-F5344CB8AC3E}">
        <p14:creationId xmlns:p14="http://schemas.microsoft.com/office/powerpoint/2010/main" val="54779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196C-6F4B-77D4-6D5C-FE343DBE9BCA}"/>
              </a:ext>
            </a:extLst>
          </p:cNvPr>
          <p:cNvSpPr>
            <a:spLocks noGrp="1"/>
          </p:cNvSpPr>
          <p:nvPr>
            <p:ph type="title"/>
          </p:nvPr>
        </p:nvSpPr>
        <p:spPr>
          <a:xfrm>
            <a:off x="1450392" y="207753"/>
            <a:ext cx="9291215" cy="1049235"/>
          </a:xfrm>
        </p:spPr>
        <p:txBody>
          <a:bodyPr/>
          <a:lstStyle/>
          <a:p>
            <a:r>
              <a:rPr lang="en-IN" dirty="0"/>
              <a:t>Sign up</a:t>
            </a:r>
          </a:p>
        </p:txBody>
      </p:sp>
      <p:pic>
        <p:nvPicPr>
          <p:cNvPr id="5" name="Content Placeholder 4">
            <a:extLst>
              <a:ext uri="{FF2B5EF4-FFF2-40B4-BE49-F238E27FC236}">
                <a16:creationId xmlns:a16="http://schemas.microsoft.com/office/drawing/2014/main" id="{7546B257-8F3E-E653-33F2-7AE03309B27B}"/>
              </a:ext>
            </a:extLst>
          </p:cNvPr>
          <p:cNvPicPr>
            <a:picLocks noGrp="1" noChangeAspect="1"/>
          </p:cNvPicPr>
          <p:nvPr>
            <p:ph idx="1"/>
          </p:nvPr>
        </p:nvPicPr>
        <p:blipFill>
          <a:blip r:embed="rId2"/>
          <a:stretch>
            <a:fillRect/>
          </a:stretch>
        </p:blipFill>
        <p:spPr>
          <a:xfrm>
            <a:off x="2189239" y="2016125"/>
            <a:ext cx="7815109" cy="3449638"/>
          </a:xfrm>
        </p:spPr>
      </p:pic>
    </p:spTree>
    <p:extLst>
      <p:ext uri="{BB962C8B-B14F-4D97-AF65-F5344CB8AC3E}">
        <p14:creationId xmlns:p14="http://schemas.microsoft.com/office/powerpoint/2010/main" val="294902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17514-2F6F-834E-7BC4-51708F6EF12F}"/>
              </a:ext>
            </a:extLst>
          </p:cNvPr>
          <p:cNvSpPr>
            <a:spLocks noGrp="1"/>
          </p:cNvSpPr>
          <p:nvPr>
            <p:ph type="title"/>
          </p:nvPr>
        </p:nvSpPr>
        <p:spPr/>
        <p:txBody>
          <a:bodyPr/>
          <a:lstStyle/>
          <a:p>
            <a:r>
              <a:rPr lang="en-IN" dirty="0"/>
              <a:t>menu</a:t>
            </a:r>
          </a:p>
        </p:txBody>
      </p:sp>
      <p:pic>
        <p:nvPicPr>
          <p:cNvPr id="5" name="Content Placeholder 4">
            <a:extLst>
              <a:ext uri="{FF2B5EF4-FFF2-40B4-BE49-F238E27FC236}">
                <a16:creationId xmlns:a16="http://schemas.microsoft.com/office/drawing/2014/main" id="{4AFAE175-DE05-130C-93D5-5539AA35E8DB}"/>
              </a:ext>
            </a:extLst>
          </p:cNvPr>
          <p:cNvPicPr>
            <a:picLocks noGrp="1" noChangeAspect="1"/>
          </p:cNvPicPr>
          <p:nvPr>
            <p:ph idx="1"/>
          </p:nvPr>
        </p:nvPicPr>
        <p:blipFill>
          <a:blip r:embed="rId2"/>
          <a:stretch>
            <a:fillRect/>
          </a:stretch>
        </p:blipFill>
        <p:spPr>
          <a:xfrm>
            <a:off x="2209878" y="2016125"/>
            <a:ext cx="7773832" cy="3449638"/>
          </a:xfrm>
        </p:spPr>
      </p:pic>
    </p:spTree>
    <p:extLst>
      <p:ext uri="{BB962C8B-B14F-4D97-AF65-F5344CB8AC3E}">
        <p14:creationId xmlns:p14="http://schemas.microsoft.com/office/powerpoint/2010/main" val="427472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7A09-AD71-0C59-B7F6-14B71ACBFB16}"/>
              </a:ext>
            </a:extLst>
          </p:cNvPr>
          <p:cNvSpPr>
            <a:spLocks noGrp="1"/>
          </p:cNvSpPr>
          <p:nvPr>
            <p:ph type="title"/>
          </p:nvPr>
        </p:nvSpPr>
        <p:spPr>
          <a:xfrm>
            <a:off x="1449206" y="537923"/>
            <a:ext cx="9291215" cy="1049235"/>
          </a:xfrm>
        </p:spPr>
        <p:txBody>
          <a:bodyPr/>
          <a:lstStyle/>
          <a:p>
            <a:r>
              <a:rPr lang="en-IN" dirty="0"/>
              <a:t>Home 2</a:t>
            </a:r>
          </a:p>
        </p:txBody>
      </p:sp>
      <p:sp>
        <p:nvSpPr>
          <p:cNvPr id="7" name="Content Placeholder 6">
            <a:extLst>
              <a:ext uri="{FF2B5EF4-FFF2-40B4-BE49-F238E27FC236}">
                <a16:creationId xmlns:a16="http://schemas.microsoft.com/office/drawing/2014/main" id="{57E716E2-40BE-D2F7-DFD7-A0CCDD08C992}"/>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3F6CD2CE-1A47-CF41-BDC6-D0DBF88744BD}"/>
              </a:ext>
            </a:extLst>
          </p:cNvPr>
          <p:cNvPicPr>
            <a:picLocks noChangeAspect="1"/>
          </p:cNvPicPr>
          <p:nvPr/>
        </p:nvPicPr>
        <p:blipFill>
          <a:blip r:embed="rId2"/>
          <a:stretch>
            <a:fillRect/>
          </a:stretch>
        </p:blipFill>
        <p:spPr>
          <a:xfrm>
            <a:off x="1448339" y="1686617"/>
            <a:ext cx="9292082" cy="4108842"/>
          </a:xfrm>
          <a:prstGeom prst="rect">
            <a:avLst/>
          </a:prstGeom>
        </p:spPr>
      </p:pic>
    </p:spTree>
    <p:extLst>
      <p:ext uri="{BB962C8B-B14F-4D97-AF65-F5344CB8AC3E}">
        <p14:creationId xmlns:p14="http://schemas.microsoft.com/office/powerpoint/2010/main" val="399841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7A8F-6C65-46A7-8809-4E047C79D64B}"/>
              </a:ext>
            </a:extLst>
          </p:cNvPr>
          <p:cNvSpPr>
            <a:spLocks noGrp="1"/>
          </p:cNvSpPr>
          <p:nvPr>
            <p:ph type="title"/>
          </p:nvPr>
        </p:nvSpPr>
        <p:spPr/>
        <p:txBody>
          <a:bodyPr/>
          <a:lstStyle/>
          <a:p>
            <a:r>
              <a:rPr lang="en-IN" dirty="0"/>
              <a:t>Functionalities</a:t>
            </a:r>
          </a:p>
        </p:txBody>
      </p:sp>
      <p:sp>
        <p:nvSpPr>
          <p:cNvPr id="3" name="Content Placeholder 2">
            <a:extLst>
              <a:ext uri="{FF2B5EF4-FFF2-40B4-BE49-F238E27FC236}">
                <a16:creationId xmlns:a16="http://schemas.microsoft.com/office/drawing/2014/main" id="{0EB4673A-6F97-4180-8782-0DAEF20DE066}"/>
              </a:ext>
            </a:extLst>
          </p:cNvPr>
          <p:cNvSpPr>
            <a:spLocks noGrp="1"/>
          </p:cNvSpPr>
          <p:nvPr>
            <p:ph idx="1"/>
          </p:nvPr>
        </p:nvSpPr>
        <p:spPr/>
        <p:txBody>
          <a:bodyPr>
            <a:normAutofit fontScale="92500"/>
          </a:bodyPr>
          <a:lstStyle/>
          <a:p>
            <a:pPr rtl="0" fontAlgn="base">
              <a:spcBef>
                <a:spcPts val="0"/>
              </a:spcBef>
              <a:spcAft>
                <a:spcPts val="0"/>
              </a:spcAft>
              <a:buFont typeface="Arial" panose="020B0604020202020204" pitchFamily="34" charset="0"/>
              <a:buChar char="•"/>
            </a:pPr>
            <a:r>
              <a:rPr lang="en-GB" sz="1800" b="0" i="0" u="none" strike="noStrike" dirty="0">
                <a:solidFill>
                  <a:schemeClr val="tx2">
                    <a:lumMod val="90000"/>
                  </a:schemeClr>
                </a:solidFill>
                <a:effectLst/>
                <a:latin typeface="Arial" panose="020B0604020202020204" pitchFamily="34" charset="0"/>
              </a:rPr>
              <a:t>Login and Logout option for users.</a:t>
            </a:r>
          </a:p>
          <a:p>
            <a:pPr rtl="0" fontAlgn="base">
              <a:spcBef>
                <a:spcPts val="0"/>
              </a:spcBef>
              <a:spcAft>
                <a:spcPts val="0"/>
              </a:spcAft>
              <a:buFont typeface="Arial" panose="020B0604020202020204" pitchFamily="34" charset="0"/>
              <a:buChar char="•"/>
            </a:pPr>
            <a:r>
              <a:rPr lang="en-GB" sz="1800" b="0" i="0" u="none" strike="noStrike" dirty="0">
                <a:solidFill>
                  <a:schemeClr val="tx2">
                    <a:lumMod val="90000"/>
                  </a:schemeClr>
                </a:solidFill>
                <a:effectLst/>
                <a:latin typeface="Arial" panose="020B0604020202020204" pitchFamily="34" charset="0"/>
              </a:rPr>
              <a:t>Edit Profile for users.</a:t>
            </a:r>
          </a:p>
          <a:p>
            <a:pPr rtl="0" fontAlgn="base">
              <a:spcBef>
                <a:spcPts val="0"/>
              </a:spcBef>
              <a:spcAft>
                <a:spcPts val="0"/>
              </a:spcAft>
              <a:buFont typeface="Arial" panose="020B0604020202020204" pitchFamily="34" charset="0"/>
              <a:buChar char="•"/>
            </a:pPr>
            <a:r>
              <a:rPr lang="en-US" sz="1800" b="0" i="0" u="none" strike="noStrike" dirty="0">
                <a:solidFill>
                  <a:schemeClr val="tx2">
                    <a:lumMod val="90000"/>
                  </a:schemeClr>
                </a:solidFill>
                <a:effectLst/>
                <a:latin typeface="Arial" panose="020B0604020202020204" pitchFamily="34" charset="0"/>
              </a:rPr>
              <a:t>Users can Change Passwords.</a:t>
            </a:r>
          </a:p>
          <a:p>
            <a:pPr rtl="0" fontAlgn="base">
              <a:spcBef>
                <a:spcPts val="0"/>
              </a:spcBef>
              <a:spcAft>
                <a:spcPts val="0"/>
              </a:spcAft>
              <a:buFont typeface="Arial" panose="020B0604020202020204" pitchFamily="34" charset="0"/>
              <a:buChar char="•"/>
            </a:pPr>
            <a:r>
              <a:rPr lang="en-US" sz="1800" b="0" i="0" u="none" strike="noStrike" dirty="0">
                <a:solidFill>
                  <a:schemeClr val="tx2">
                    <a:lumMod val="90000"/>
                  </a:schemeClr>
                </a:solidFill>
                <a:effectLst/>
                <a:latin typeface="Arial" panose="020B0604020202020204" pitchFamily="34" charset="0"/>
              </a:rPr>
              <a:t>Customers can also give their feedback on appropriate orders. </a:t>
            </a:r>
          </a:p>
          <a:p>
            <a:pPr rtl="0" fontAlgn="base">
              <a:spcBef>
                <a:spcPts val="0"/>
              </a:spcBef>
              <a:spcAft>
                <a:spcPts val="0"/>
              </a:spcAft>
              <a:buFont typeface="Arial" panose="020B0604020202020204" pitchFamily="34" charset="0"/>
              <a:buChar char="•"/>
            </a:pPr>
            <a:r>
              <a:rPr lang="en-US" sz="1800" b="0" i="0" u="none" strike="noStrike" dirty="0">
                <a:solidFill>
                  <a:schemeClr val="tx2">
                    <a:lumMod val="90000"/>
                  </a:schemeClr>
                </a:solidFill>
                <a:effectLst/>
                <a:latin typeface="Arial" panose="020B0604020202020204" pitchFamily="34" charset="0"/>
              </a:rPr>
              <a:t>Customers can add restaurants in the Favorite list. </a:t>
            </a:r>
          </a:p>
          <a:p>
            <a:pPr rtl="0" fontAlgn="base">
              <a:spcBef>
                <a:spcPts val="0"/>
              </a:spcBef>
              <a:spcAft>
                <a:spcPts val="0"/>
              </a:spcAft>
              <a:buFont typeface="Arial" panose="020B0604020202020204" pitchFamily="34" charset="0"/>
              <a:buChar char="•"/>
            </a:pPr>
            <a:r>
              <a:rPr lang="en-US" sz="1800" b="0" i="0" u="none" strike="noStrike" dirty="0">
                <a:solidFill>
                  <a:schemeClr val="tx2">
                    <a:lumMod val="90000"/>
                  </a:schemeClr>
                </a:solidFill>
                <a:effectLst/>
                <a:latin typeface="Arial" panose="020B0604020202020204" pitchFamily="34" charset="0"/>
              </a:rPr>
              <a:t>Customers can provide cooking and delivery instructions based on their needs. </a:t>
            </a:r>
            <a:endParaRPr lang="en-GB" sz="1800" b="0" i="0" u="none" strike="noStrike" dirty="0">
              <a:solidFill>
                <a:schemeClr val="tx2">
                  <a:lumMod val="90000"/>
                </a:schemeClr>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GB" sz="1800" b="0" i="0" u="none" strike="noStrike" dirty="0">
                <a:solidFill>
                  <a:schemeClr val="tx2">
                    <a:lumMod val="90000"/>
                  </a:schemeClr>
                </a:solidFill>
                <a:effectLst/>
                <a:latin typeface="Arial" panose="020B0604020202020204" pitchFamily="34" charset="0"/>
              </a:rPr>
              <a:t>They can also place an order in advance so that they don’t need to worry about any hassles.</a:t>
            </a:r>
          </a:p>
          <a:p>
            <a:pPr rtl="0" fontAlgn="base">
              <a:spcBef>
                <a:spcPts val="0"/>
              </a:spcBef>
              <a:spcAft>
                <a:spcPts val="0"/>
              </a:spcAft>
              <a:buFont typeface="Arial" panose="020B0604020202020204" pitchFamily="34" charset="0"/>
              <a:buChar char="•"/>
            </a:pPr>
            <a:r>
              <a:rPr lang="en-GB" sz="1800" b="0" i="0" u="none" strike="noStrike" dirty="0">
                <a:solidFill>
                  <a:schemeClr val="tx2">
                    <a:lumMod val="90000"/>
                  </a:schemeClr>
                </a:solidFill>
                <a:effectLst/>
                <a:latin typeface="Arial" panose="020B0604020202020204" pitchFamily="34" charset="0"/>
              </a:rPr>
              <a:t>The customers can give ratings and also read and write reviews. </a:t>
            </a:r>
          </a:p>
          <a:p>
            <a:pPr rtl="0" fontAlgn="base">
              <a:spcBef>
                <a:spcPts val="0"/>
              </a:spcBef>
              <a:spcAft>
                <a:spcPts val="0"/>
              </a:spcAft>
              <a:buFont typeface="Arial" panose="020B0604020202020204" pitchFamily="34" charset="0"/>
              <a:buChar char="•"/>
            </a:pPr>
            <a:r>
              <a:rPr lang="en-GB" sz="1800" b="0" i="0" u="none" strike="noStrike" dirty="0">
                <a:solidFill>
                  <a:schemeClr val="tx2">
                    <a:lumMod val="90000"/>
                  </a:schemeClr>
                </a:solidFill>
                <a:effectLst/>
                <a:latin typeface="Arial" panose="020B0604020202020204" pitchFamily="34" charset="0"/>
              </a:rPr>
              <a:t>Customers can view the process of tracking the preparation of food and food arrival time. </a:t>
            </a:r>
          </a:p>
          <a:p>
            <a:pPr rtl="0" fontAlgn="base">
              <a:spcBef>
                <a:spcPts val="0"/>
              </a:spcBef>
              <a:spcAft>
                <a:spcPts val="0"/>
              </a:spcAft>
              <a:buFont typeface="Arial" panose="020B0604020202020204" pitchFamily="34" charset="0"/>
              <a:buChar char="•"/>
            </a:pPr>
            <a:r>
              <a:rPr lang="en-GB" sz="1800" b="0" i="0" u="none" strike="noStrike" dirty="0">
                <a:solidFill>
                  <a:schemeClr val="tx2">
                    <a:lumMod val="90000"/>
                  </a:schemeClr>
                </a:solidFill>
                <a:effectLst/>
                <a:latin typeface="Arial" panose="020B0604020202020204" pitchFamily="34" charset="0"/>
              </a:rPr>
              <a:t>Customers also have access to the contact details of the delivery person.</a:t>
            </a:r>
          </a:p>
        </p:txBody>
      </p:sp>
    </p:spTree>
    <p:extLst>
      <p:ext uri="{BB962C8B-B14F-4D97-AF65-F5344CB8AC3E}">
        <p14:creationId xmlns:p14="http://schemas.microsoft.com/office/powerpoint/2010/main" val="3850443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2E15-00A7-73CE-064C-CFAAFACD1CEE}"/>
              </a:ext>
            </a:extLst>
          </p:cNvPr>
          <p:cNvSpPr>
            <a:spLocks noGrp="1"/>
          </p:cNvSpPr>
          <p:nvPr>
            <p:ph type="title"/>
          </p:nvPr>
        </p:nvSpPr>
        <p:spPr/>
        <p:txBody>
          <a:bodyPr/>
          <a:lstStyle/>
          <a:p>
            <a:r>
              <a:rPr lang="en-IN" dirty="0"/>
              <a:t>Contact us</a:t>
            </a:r>
          </a:p>
        </p:txBody>
      </p:sp>
      <p:pic>
        <p:nvPicPr>
          <p:cNvPr id="5" name="Content Placeholder 4">
            <a:extLst>
              <a:ext uri="{FF2B5EF4-FFF2-40B4-BE49-F238E27FC236}">
                <a16:creationId xmlns:a16="http://schemas.microsoft.com/office/drawing/2014/main" id="{40A21B8F-FD9E-A0C4-100A-6DDBC0CB0FCF}"/>
              </a:ext>
            </a:extLst>
          </p:cNvPr>
          <p:cNvPicPr>
            <a:picLocks noGrp="1" noChangeAspect="1"/>
          </p:cNvPicPr>
          <p:nvPr>
            <p:ph idx="1"/>
          </p:nvPr>
        </p:nvPicPr>
        <p:blipFill>
          <a:blip r:embed="rId2"/>
          <a:stretch>
            <a:fillRect/>
          </a:stretch>
        </p:blipFill>
        <p:spPr>
          <a:xfrm>
            <a:off x="2243795" y="2016125"/>
            <a:ext cx="7705997" cy="3449638"/>
          </a:xfrm>
        </p:spPr>
      </p:pic>
    </p:spTree>
    <p:extLst>
      <p:ext uri="{BB962C8B-B14F-4D97-AF65-F5344CB8AC3E}">
        <p14:creationId xmlns:p14="http://schemas.microsoft.com/office/powerpoint/2010/main" val="918177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E076-53CE-9A87-59E6-DA2BE9313754}"/>
              </a:ext>
            </a:extLst>
          </p:cNvPr>
          <p:cNvSpPr>
            <a:spLocks noGrp="1"/>
          </p:cNvSpPr>
          <p:nvPr>
            <p:ph type="title"/>
          </p:nvPr>
        </p:nvSpPr>
        <p:spPr/>
        <p:txBody>
          <a:bodyPr/>
          <a:lstStyle/>
          <a:p>
            <a:r>
              <a:rPr lang="en-IN" dirty="0"/>
              <a:t>Subscription</a:t>
            </a:r>
          </a:p>
        </p:txBody>
      </p:sp>
      <p:pic>
        <p:nvPicPr>
          <p:cNvPr id="5" name="Content Placeholder 4">
            <a:extLst>
              <a:ext uri="{FF2B5EF4-FFF2-40B4-BE49-F238E27FC236}">
                <a16:creationId xmlns:a16="http://schemas.microsoft.com/office/drawing/2014/main" id="{C3A297D5-BEDD-8C1D-1494-B971BF98548A}"/>
              </a:ext>
            </a:extLst>
          </p:cNvPr>
          <p:cNvPicPr>
            <a:picLocks noGrp="1" noChangeAspect="1"/>
          </p:cNvPicPr>
          <p:nvPr>
            <p:ph idx="1"/>
          </p:nvPr>
        </p:nvPicPr>
        <p:blipFill>
          <a:blip r:embed="rId2"/>
          <a:stretch>
            <a:fillRect/>
          </a:stretch>
        </p:blipFill>
        <p:spPr>
          <a:xfrm>
            <a:off x="2189239" y="2016125"/>
            <a:ext cx="7815109" cy="3449638"/>
          </a:xfrm>
        </p:spPr>
      </p:pic>
    </p:spTree>
    <p:extLst>
      <p:ext uri="{BB962C8B-B14F-4D97-AF65-F5344CB8AC3E}">
        <p14:creationId xmlns:p14="http://schemas.microsoft.com/office/powerpoint/2010/main" val="289624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E937-5F55-6A01-CF3B-F9E7B00C6ECC}"/>
              </a:ext>
            </a:extLst>
          </p:cNvPr>
          <p:cNvSpPr>
            <a:spLocks noGrp="1"/>
          </p:cNvSpPr>
          <p:nvPr>
            <p:ph type="title"/>
          </p:nvPr>
        </p:nvSpPr>
        <p:spPr/>
        <p:txBody>
          <a:bodyPr/>
          <a:lstStyle/>
          <a:p>
            <a:r>
              <a:rPr lang="en-IN" dirty="0"/>
              <a:t>Profile page</a:t>
            </a:r>
          </a:p>
        </p:txBody>
      </p:sp>
      <p:pic>
        <p:nvPicPr>
          <p:cNvPr id="5" name="Content Placeholder 4">
            <a:extLst>
              <a:ext uri="{FF2B5EF4-FFF2-40B4-BE49-F238E27FC236}">
                <a16:creationId xmlns:a16="http://schemas.microsoft.com/office/drawing/2014/main" id="{F155B722-AADF-356A-F44F-5416260BA05C}"/>
              </a:ext>
            </a:extLst>
          </p:cNvPr>
          <p:cNvPicPr>
            <a:picLocks noGrp="1" noChangeAspect="1"/>
          </p:cNvPicPr>
          <p:nvPr>
            <p:ph idx="1"/>
          </p:nvPr>
        </p:nvPicPr>
        <p:blipFill>
          <a:blip r:embed="rId2"/>
          <a:stretch>
            <a:fillRect/>
          </a:stretch>
        </p:blipFill>
        <p:spPr>
          <a:xfrm>
            <a:off x="2230300" y="2016125"/>
            <a:ext cx="7732988" cy="3449638"/>
          </a:xfrm>
        </p:spPr>
      </p:pic>
    </p:spTree>
    <p:extLst>
      <p:ext uri="{BB962C8B-B14F-4D97-AF65-F5344CB8AC3E}">
        <p14:creationId xmlns:p14="http://schemas.microsoft.com/office/powerpoint/2010/main" val="83602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30CE-378C-59CF-AAD4-B47516D67A3D}"/>
              </a:ext>
            </a:extLst>
          </p:cNvPr>
          <p:cNvSpPr>
            <a:spLocks noGrp="1"/>
          </p:cNvSpPr>
          <p:nvPr>
            <p:ph type="title"/>
          </p:nvPr>
        </p:nvSpPr>
        <p:spPr/>
        <p:txBody>
          <a:bodyPr/>
          <a:lstStyle/>
          <a:p>
            <a:r>
              <a:rPr lang="en-IN" dirty="0"/>
              <a:t>About US</a:t>
            </a:r>
          </a:p>
        </p:txBody>
      </p:sp>
      <p:pic>
        <p:nvPicPr>
          <p:cNvPr id="5" name="Content Placeholder 4">
            <a:extLst>
              <a:ext uri="{FF2B5EF4-FFF2-40B4-BE49-F238E27FC236}">
                <a16:creationId xmlns:a16="http://schemas.microsoft.com/office/drawing/2014/main" id="{77717A53-D3B6-FF9A-ED0B-E96CA161ECEE}"/>
              </a:ext>
            </a:extLst>
          </p:cNvPr>
          <p:cNvPicPr>
            <a:picLocks noGrp="1" noChangeAspect="1"/>
          </p:cNvPicPr>
          <p:nvPr>
            <p:ph idx="1"/>
          </p:nvPr>
        </p:nvPicPr>
        <p:blipFill>
          <a:blip r:embed="rId2"/>
          <a:stretch>
            <a:fillRect/>
          </a:stretch>
        </p:blipFill>
        <p:spPr>
          <a:xfrm>
            <a:off x="2196143" y="2016125"/>
            <a:ext cx="7801301" cy="3449638"/>
          </a:xfrm>
        </p:spPr>
      </p:pic>
    </p:spTree>
    <p:extLst>
      <p:ext uri="{BB962C8B-B14F-4D97-AF65-F5344CB8AC3E}">
        <p14:creationId xmlns:p14="http://schemas.microsoft.com/office/powerpoint/2010/main" val="138261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E9F2-3555-4F6F-9161-B97FA0D735D3}"/>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0CC69CD8-29B8-4F58-8EE5-DF184EAC8385}"/>
              </a:ext>
            </a:extLst>
          </p:cNvPr>
          <p:cNvSpPr>
            <a:spLocks noGrp="1"/>
          </p:cNvSpPr>
          <p:nvPr>
            <p:ph idx="1"/>
          </p:nvPr>
        </p:nvSpPr>
        <p:spPr/>
        <p:txBody>
          <a:bodyPr>
            <a:noAutofit/>
          </a:bodyPr>
          <a:lstStyle/>
          <a:p>
            <a:r>
              <a:rPr lang="en-IN" sz="1400" dirty="0"/>
              <a:t>Harmi Shah(201901007)</a:t>
            </a:r>
          </a:p>
          <a:p>
            <a:pPr lvl="1"/>
            <a:r>
              <a:rPr lang="en-IN" sz="1400" dirty="0"/>
              <a:t>Functionalities,  DFD diagram, UML Diagrams, UI/UX diagram</a:t>
            </a:r>
          </a:p>
          <a:p>
            <a:r>
              <a:rPr lang="en-IN" sz="1400" dirty="0" err="1"/>
              <a:t>Nirali</a:t>
            </a:r>
            <a:r>
              <a:rPr lang="en-IN" sz="1400" dirty="0"/>
              <a:t> </a:t>
            </a:r>
            <a:r>
              <a:rPr lang="en-IN" sz="1400" dirty="0" err="1"/>
              <a:t>Odedara</a:t>
            </a:r>
            <a:r>
              <a:rPr lang="en-IN" sz="1400" dirty="0"/>
              <a:t>(201901115)</a:t>
            </a:r>
          </a:p>
          <a:p>
            <a:pPr lvl="1"/>
            <a:r>
              <a:rPr lang="en-IN" sz="1400" dirty="0"/>
              <a:t>Functionalities, Information gathering, DFD diagram, UML diagram , UI/UX diagram</a:t>
            </a:r>
          </a:p>
          <a:p>
            <a:r>
              <a:rPr lang="en-IN" sz="1400" dirty="0" err="1"/>
              <a:t>Foram</a:t>
            </a:r>
            <a:r>
              <a:rPr lang="en-IN" sz="1400" dirty="0"/>
              <a:t> Mehta(20190127)</a:t>
            </a:r>
          </a:p>
          <a:p>
            <a:pPr lvl="1"/>
            <a:r>
              <a:rPr lang="en-IN" sz="1400" dirty="0"/>
              <a:t>Requirement gathering, SRS preparation, DFD diagram, UI/UX diagram</a:t>
            </a:r>
          </a:p>
          <a:p>
            <a:r>
              <a:rPr lang="en-IN" sz="1400" dirty="0" err="1"/>
              <a:t>Dharti</a:t>
            </a:r>
            <a:r>
              <a:rPr lang="en-IN" sz="1400" dirty="0"/>
              <a:t> </a:t>
            </a:r>
            <a:r>
              <a:rPr lang="en-IN" sz="1400" dirty="0" err="1"/>
              <a:t>Ikharwala</a:t>
            </a:r>
            <a:r>
              <a:rPr lang="en-IN" sz="1400" dirty="0"/>
              <a:t>(201901243)</a:t>
            </a:r>
          </a:p>
          <a:p>
            <a:pPr lvl="1"/>
            <a:r>
              <a:rPr lang="en-IN" sz="1400" dirty="0"/>
              <a:t>Front end, Database</a:t>
            </a:r>
          </a:p>
          <a:p>
            <a:r>
              <a:rPr lang="en-IN" sz="1400" dirty="0" err="1"/>
              <a:t>Pratyaksha</a:t>
            </a:r>
            <a:r>
              <a:rPr lang="en-IN" sz="1400" dirty="0"/>
              <a:t> Maheshwari(201901282)</a:t>
            </a:r>
          </a:p>
          <a:p>
            <a:pPr lvl="1"/>
            <a:r>
              <a:rPr lang="en-IN" sz="1400" dirty="0"/>
              <a:t>Front end, Database</a:t>
            </a:r>
          </a:p>
          <a:p>
            <a:r>
              <a:rPr lang="en-IN" sz="1400" dirty="0"/>
              <a:t>Keyur </a:t>
            </a:r>
            <a:r>
              <a:rPr lang="en-IN" sz="1400" dirty="0" err="1"/>
              <a:t>Champawat</a:t>
            </a:r>
            <a:r>
              <a:rPr lang="en-IN" sz="1400" dirty="0"/>
              <a:t>(201901458)</a:t>
            </a:r>
          </a:p>
          <a:p>
            <a:pPr lvl="1"/>
            <a:r>
              <a:rPr lang="en-IN" sz="1400" dirty="0"/>
              <a:t>Information Gathering, DFD diagram, UI/UX diagram, Functionalities</a:t>
            </a:r>
          </a:p>
          <a:p>
            <a:pPr lvl="1"/>
            <a:endParaRPr lang="en-IN" sz="1400" dirty="0"/>
          </a:p>
        </p:txBody>
      </p:sp>
    </p:spTree>
    <p:extLst>
      <p:ext uri="{BB962C8B-B14F-4D97-AF65-F5344CB8AC3E}">
        <p14:creationId xmlns:p14="http://schemas.microsoft.com/office/powerpoint/2010/main" val="290187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9B3B-13F3-28CF-2D95-EB3A19676551}"/>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27744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F0CF-3456-4091-BE9D-D78824489F8D}"/>
              </a:ext>
            </a:extLst>
          </p:cNvPr>
          <p:cNvSpPr>
            <a:spLocks noGrp="1"/>
          </p:cNvSpPr>
          <p:nvPr>
            <p:ph type="title"/>
          </p:nvPr>
        </p:nvSpPr>
        <p:spPr/>
        <p:txBody>
          <a:bodyPr/>
          <a:lstStyle/>
          <a:p>
            <a:r>
              <a:rPr lang="en-IN" dirty="0"/>
              <a:t>Functionalities</a:t>
            </a:r>
          </a:p>
        </p:txBody>
      </p:sp>
      <p:sp>
        <p:nvSpPr>
          <p:cNvPr id="3" name="Content Placeholder 2">
            <a:extLst>
              <a:ext uri="{FF2B5EF4-FFF2-40B4-BE49-F238E27FC236}">
                <a16:creationId xmlns:a16="http://schemas.microsoft.com/office/drawing/2014/main" id="{6F43F906-615A-44BE-8DB8-31B2967D1A88}"/>
              </a:ext>
            </a:extLst>
          </p:cNvPr>
          <p:cNvSpPr>
            <a:spLocks noGrp="1"/>
          </p:cNvSpPr>
          <p:nvPr>
            <p:ph idx="1"/>
          </p:nvPr>
        </p:nvSpPr>
        <p:spPr/>
        <p:txBody>
          <a:bodyPr>
            <a:normAutofit lnSpcReduction="10000"/>
          </a:bodyPr>
          <a:lstStyle/>
          <a:p>
            <a:r>
              <a:rPr lang="en-GB" sz="1800" b="0" i="0" u="none" strike="noStrike" dirty="0">
                <a:solidFill>
                  <a:schemeClr val="tx2">
                    <a:lumMod val="90000"/>
                  </a:schemeClr>
                </a:solidFill>
                <a:effectLst/>
                <a:latin typeface="Arial" panose="020B0604020202020204" pitchFamily="34" charset="0"/>
              </a:rPr>
              <a:t>The customer details would also be stored by the database which includes information like the customer’s name, order history, contact number, payment details, subscription details, address etc.</a:t>
            </a:r>
          </a:p>
          <a:p>
            <a:r>
              <a:rPr lang="en-GB" sz="1800" b="0" i="0" u="none" strike="noStrike" dirty="0">
                <a:solidFill>
                  <a:schemeClr val="tx2">
                    <a:lumMod val="90000"/>
                  </a:schemeClr>
                </a:solidFill>
                <a:effectLst/>
                <a:latin typeface="Arial" panose="020B0604020202020204" pitchFamily="34" charset="0"/>
              </a:rPr>
              <a:t>The application will provide monthly and yearly subscriptions which are silver, gold and platinum. This offers discount coupons, promo codes and cashback.</a:t>
            </a:r>
          </a:p>
          <a:p>
            <a:r>
              <a:rPr lang="en-GB" sz="1800" b="0" i="0" u="none" strike="noStrike" dirty="0">
                <a:solidFill>
                  <a:schemeClr val="tx2">
                    <a:lumMod val="90000"/>
                  </a:schemeClr>
                </a:solidFill>
                <a:effectLst/>
                <a:latin typeface="Arial" panose="020B0604020202020204" pitchFamily="34" charset="0"/>
              </a:rPr>
              <a:t>Platinum subscription includes free delivery, promo codes </a:t>
            </a:r>
            <a:r>
              <a:rPr lang="en-GB" sz="1800" b="0" i="0" u="none" strike="noStrike" dirty="0" err="1">
                <a:solidFill>
                  <a:schemeClr val="tx2">
                    <a:lumMod val="90000"/>
                  </a:schemeClr>
                </a:solidFill>
                <a:effectLst/>
                <a:latin typeface="Arial" panose="020B0604020202020204" pitchFamily="34" charset="0"/>
              </a:rPr>
              <a:t>upto</a:t>
            </a:r>
            <a:r>
              <a:rPr lang="en-GB" sz="1800" b="0" i="0" u="none" strike="noStrike" dirty="0">
                <a:solidFill>
                  <a:schemeClr val="tx2">
                    <a:lumMod val="90000"/>
                  </a:schemeClr>
                </a:solidFill>
                <a:effectLst/>
                <a:latin typeface="Arial" panose="020B0604020202020204" pitchFamily="34" charset="0"/>
              </a:rPr>
              <a:t> 40% discount, and cashback on online payments.</a:t>
            </a:r>
          </a:p>
          <a:p>
            <a:r>
              <a:rPr lang="en-GB" sz="1800" b="0" i="0" u="none" strike="noStrike" dirty="0">
                <a:solidFill>
                  <a:schemeClr val="tx2">
                    <a:lumMod val="90000"/>
                  </a:schemeClr>
                </a:solidFill>
                <a:effectLst/>
                <a:latin typeface="Arial" panose="020B0604020202020204" pitchFamily="34" charset="0"/>
              </a:rPr>
              <a:t>Gold subscription includes free delivery and promo codes</a:t>
            </a:r>
          </a:p>
          <a:p>
            <a:r>
              <a:rPr lang="en-GB" sz="1800" b="0" i="0" u="none" strike="noStrike" dirty="0">
                <a:solidFill>
                  <a:schemeClr val="tx2">
                    <a:lumMod val="90000"/>
                  </a:schemeClr>
                </a:solidFill>
                <a:effectLst/>
                <a:latin typeface="Arial" panose="020B0604020202020204" pitchFamily="34" charset="0"/>
              </a:rPr>
              <a:t>Silver subscriptions include free delivery.</a:t>
            </a:r>
            <a:endParaRPr lang="en-GB" sz="1800" dirty="0">
              <a:solidFill>
                <a:schemeClr val="tx2">
                  <a:lumMod val="90000"/>
                </a:schemeClr>
              </a:solidFill>
              <a:latin typeface="Arial" panose="020B0604020202020204" pitchFamily="34" charset="0"/>
            </a:endParaRPr>
          </a:p>
          <a:p>
            <a:endParaRPr lang="en-IN" dirty="0"/>
          </a:p>
        </p:txBody>
      </p:sp>
    </p:spTree>
    <p:extLst>
      <p:ext uri="{BB962C8B-B14F-4D97-AF65-F5344CB8AC3E}">
        <p14:creationId xmlns:p14="http://schemas.microsoft.com/office/powerpoint/2010/main" val="4179455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35B2-F52B-4249-ADC9-ACB195339C66}"/>
              </a:ext>
            </a:extLst>
          </p:cNvPr>
          <p:cNvSpPr>
            <a:spLocks noGrp="1"/>
          </p:cNvSpPr>
          <p:nvPr>
            <p:ph type="title"/>
          </p:nvPr>
        </p:nvSpPr>
        <p:spPr/>
        <p:txBody>
          <a:bodyPr/>
          <a:lstStyle/>
          <a:p>
            <a:r>
              <a:rPr lang="en-IN" dirty="0"/>
              <a:t>DFD Diagram</a:t>
            </a:r>
            <a:br>
              <a:rPr lang="en-IN" dirty="0"/>
            </a:br>
            <a:r>
              <a:rPr lang="en-IN" sz="1800" b="1" i="0" u="none" strike="noStrike" dirty="0">
                <a:solidFill>
                  <a:schemeClr val="tx2"/>
                </a:solidFill>
                <a:effectLst/>
                <a:latin typeface="Arial" panose="020B0604020202020204" pitchFamily="34" charset="0"/>
              </a:rPr>
              <a:t>Level 0:</a:t>
            </a:r>
            <a:endParaRPr lang="en-IN" dirty="0">
              <a:solidFill>
                <a:schemeClr val="tx2"/>
              </a:solidFill>
            </a:endParaRPr>
          </a:p>
        </p:txBody>
      </p:sp>
      <p:pic>
        <p:nvPicPr>
          <p:cNvPr id="1026" name="Picture 2">
            <a:extLst>
              <a:ext uri="{FF2B5EF4-FFF2-40B4-BE49-F238E27FC236}">
                <a16:creationId xmlns:a16="http://schemas.microsoft.com/office/drawing/2014/main" id="{29DACA90-D162-4847-9CF2-CE05071BD8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5497" y="2061282"/>
            <a:ext cx="5702593" cy="335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19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84A4-CBA3-A8A9-04B0-503BDE5A63F5}"/>
              </a:ext>
            </a:extLst>
          </p:cNvPr>
          <p:cNvSpPr>
            <a:spLocks noGrp="1"/>
          </p:cNvSpPr>
          <p:nvPr>
            <p:ph type="title"/>
          </p:nvPr>
        </p:nvSpPr>
        <p:spPr>
          <a:xfrm>
            <a:off x="1450392" y="207753"/>
            <a:ext cx="9291215" cy="1049235"/>
          </a:xfrm>
        </p:spPr>
        <p:txBody>
          <a:bodyPr/>
          <a:lstStyle/>
          <a:p>
            <a:r>
              <a:rPr lang="en-IN" dirty="0"/>
              <a:t>Use Case Diagram</a:t>
            </a:r>
          </a:p>
        </p:txBody>
      </p:sp>
      <p:pic>
        <p:nvPicPr>
          <p:cNvPr id="5" name="Content Placeholder 4">
            <a:extLst>
              <a:ext uri="{FF2B5EF4-FFF2-40B4-BE49-F238E27FC236}">
                <a16:creationId xmlns:a16="http://schemas.microsoft.com/office/drawing/2014/main" id="{2A197378-217C-511D-D029-DBE44A828527}"/>
              </a:ext>
            </a:extLst>
          </p:cNvPr>
          <p:cNvPicPr>
            <a:picLocks noGrp="1" noChangeAspect="1"/>
          </p:cNvPicPr>
          <p:nvPr>
            <p:ph idx="1"/>
          </p:nvPr>
        </p:nvPicPr>
        <p:blipFill>
          <a:blip r:embed="rId2"/>
          <a:stretch>
            <a:fillRect/>
          </a:stretch>
        </p:blipFill>
        <p:spPr>
          <a:xfrm>
            <a:off x="1771050" y="1256988"/>
            <a:ext cx="8325852" cy="4619043"/>
          </a:xfrm>
        </p:spPr>
      </p:pic>
    </p:spTree>
    <p:extLst>
      <p:ext uri="{BB962C8B-B14F-4D97-AF65-F5344CB8AC3E}">
        <p14:creationId xmlns:p14="http://schemas.microsoft.com/office/powerpoint/2010/main" val="209715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3991-2CB2-871C-E284-85A284C2CC5F}"/>
              </a:ext>
            </a:extLst>
          </p:cNvPr>
          <p:cNvSpPr>
            <a:spLocks noGrp="1"/>
          </p:cNvSpPr>
          <p:nvPr>
            <p:ph type="title"/>
          </p:nvPr>
        </p:nvSpPr>
        <p:spPr>
          <a:xfrm>
            <a:off x="1450392" y="275130"/>
            <a:ext cx="9291215" cy="1049235"/>
          </a:xfrm>
        </p:spPr>
        <p:txBody>
          <a:bodyPr/>
          <a:lstStyle/>
          <a:p>
            <a:r>
              <a:rPr lang="en-IN" dirty="0"/>
              <a:t>Sequence diagram</a:t>
            </a:r>
            <a:br>
              <a:rPr lang="en-IN" dirty="0"/>
            </a:br>
            <a:endParaRPr lang="en-IN" dirty="0"/>
          </a:p>
        </p:txBody>
      </p:sp>
      <p:pic>
        <p:nvPicPr>
          <p:cNvPr id="5" name="Content Placeholder 4">
            <a:extLst>
              <a:ext uri="{FF2B5EF4-FFF2-40B4-BE49-F238E27FC236}">
                <a16:creationId xmlns:a16="http://schemas.microsoft.com/office/drawing/2014/main" id="{7A3A8BF7-BB1B-0642-0B7C-FE3FDDC31799}"/>
              </a:ext>
            </a:extLst>
          </p:cNvPr>
          <p:cNvPicPr>
            <a:picLocks noGrp="1" noChangeAspect="1"/>
          </p:cNvPicPr>
          <p:nvPr>
            <p:ph idx="1"/>
          </p:nvPr>
        </p:nvPicPr>
        <p:blipFill>
          <a:blip r:embed="rId2"/>
          <a:stretch>
            <a:fillRect/>
          </a:stretch>
        </p:blipFill>
        <p:spPr>
          <a:xfrm>
            <a:off x="3280149" y="1411458"/>
            <a:ext cx="5631700" cy="4035084"/>
          </a:xfrm>
        </p:spPr>
      </p:pic>
      <p:sp>
        <p:nvSpPr>
          <p:cNvPr id="3" name="TextBox 2">
            <a:extLst>
              <a:ext uri="{FF2B5EF4-FFF2-40B4-BE49-F238E27FC236}">
                <a16:creationId xmlns:a16="http://schemas.microsoft.com/office/drawing/2014/main" id="{12904BFE-22C5-EBBD-26AD-E7B25BB8D39D}"/>
              </a:ext>
            </a:extLst>
          </p:cNvPr>
          <p:cNvSpPr txBox="1"/>
          <p:nvPr/>
        </p:nvSpPr>
        <p:spPr>
          <a:xfrm>
            <a:off x="5884244" y="1411458"/>
            <a:ext cx="564684" cy="369332"/>
          </a:xfrm>
          <a:prstGeom prst="rect">
            <a:avLst/>
          </a:prstGeom>
          <a:noFill/>
        </p:spPr>
        <p:txBody>
          <a:bodyPr wrap="square" rtlCol="0">
            <a:spAutoFit/>
          </a:bodyPr>
          <a:lstStyle/>
          <a:p>
            <a:r>
              <a:rPr lang="en-IN" sz="900" dirty="0">
                <a:solidFill>
                  <a:schemeClr val="bg1"/>
                </a:solidFill>
              </a:rPr>
              <a:t>Food shades</a:t>
            </a:r>
          </a:p>
        </p:txBody>
      </p:sp>
    </p:spTree>
    <p:extLst>
      <p:ext uri="{BB962C8B-B14F-4D97-AF65-F5344CB8AC3E}">
        <p14:creationId xmlns:p14="http://schemas.microsoft.com/office/powerpoint/2010/main" val="208456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2898-1EA2-324A-C9C5-E2B747EC81DA}"/>
              </a:ext>
            </a:extLst>
          </p:cNvPr>
          <p:cNvSpPr>
            <a:spLocks noGrp="1"/>
          </p:cNvSpPr>
          <p:nvPr>
            <p:ph type="title"/>
          </p:nvPr>
        </p:nvSpPr>
        <p:spPr>
          <a:xfrm>
            <a:off x="1450392" y="0"/>
            <a:ext cx="9291215" cy="1049235"/>
          </a:xfrm>
        </p:spPr>
        <p:txBody>
          <a:bodyPr/>
          <a:lstStyle/>
          <a:p>
            <a:r>
              <a:rPr lang="en-IN" dirty="0"/>
              <a:t>Activity diagram</a:t>
            </a:r>
          </a:p>
        </p:txBody>
      </p:sp>
      <p:pic>
        <p:nvPicPr>
          <p:cNvPr id="5" name="Content Placeholder 4">
            <a:extLst>
              <a:ext uri="{FF2B5EF4-FFF2-40B4-BE49-F238E27FC236}">
                <a16:creationId xmlns:a16="http://schemas.microsoft.com/office/drawing/2014/main" id="{ACD63BEA-B4DA-AF35-F17C-2FEF0DB6B1B2}"/>
              </a:ext>
            </a:extLst>
          </p:cNvPr>
          <p:cNvPicPr>
            <a:picLocks noGrp="1" noChangeAspect="1"/>
          </p:cNvPicPr>
          <p:nvPr>
            <p:ph idx="1"/>
          </p:nvPr>
        </p:nvPicPr>
        <p:blipFill>
          <a:blip r:embed="rId2"/>
          <a:stretch>
            <a:fillRect/>
          </a:stretch>
        </p:blipFill>
        <p:spPr>
          <a:xfrm>
            <a:off x="3157086" y="914481"/>
            <a:ext cx="5505651" cy="5621072"/>
          </a:xfrm>
        </p:spPr>
      </p:pic>
    </p:spTree>
    <p:extLst>
      <p:ext uri="{BB962C8B-B14F-4D97-AF65-F5344CB8AC3E}">
        <p14:creationId xmlns:p14="http://schemas.microsoft.com/office/powerpoint/2010/main" val="140141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DDF1-06AE-5C4D-24BE-05EE413AC3F6}"/>
              </a:ext>
            </a:extLst>
          </p:cNvPr>
          <p:cNvSpPr>
            <a:spLocks noGrp="1"/>
          </p:cNvSpPr>
          <p:nvPr>
            <p:ph type="title"/>
          </p:nvPr>
        </p:nvSpPr>
        <p:spPr/>
        <p:txBody>
          <a:bodyPr/>
          <a:lstStyle/>
          <a:p>
            <a:r>
              <a:rPr lang="en-IN" dirty="0"/>
              <a:t>Application architecture</a:t>
            </a:r>
          </a:p>
        </p:txBody>
      </p:sp>
      <p:pic>
        <p:nvPicPr>
          <p:cNvPr id="7" name="Content Placeholder 6">
            <a:extLst>
              <a:ext uri="{FF2B5EF4-FFF2-40B4-BE49-F238E27FC236}">
                <a16:creationId xmlns:a16="http://schemas.microsoft.com/office/drawing/2014/main" id="{406277CC-1C3E-D43F-6B1F-7EA577080798}"/>
              </a:ext>
            </a:extLst>
          </p:cNvPr>
          <p:cNvPicPr>
            <a:picLocks noGrp="1" noChangeAspect="1"/>
          </p:cNvPicPr>
          <p:nvPr>
            <p:ph idx="1"/>
          </p:nvPr>
        </p:nvPicPr>
        <p:blipFill>
          <a:blip r:embed="rId2"/>
          <a:stretch>
            <a:fillRect/>
          </a:stretch>
        </p:blipFill>
        <p:spPr>
          <a:xfrm>
            <a:off x="2931156" y="2239092"/>
            <a:ext cx="6331275" cy="3003704"/>
          </a:xfrm>
        </p:spPr>
      </p:pic>
      <p:sp>
        <p:nvSpPr>
          <p:cNvPr id="8" name="TextBox 7">
            <a:extLst>
              <a:ext uri="{FF2B5EF4-FFF2-40B4-BE49-F238E27FC236}">
                <a16:creationId xmlns:a16="http://schemas.microsoft.com/office/drawing/2014/main" id="{E1571E7C-F689-4CD7-C82C-1B6DDAFF3793}"/>
              </a:ext>
            </a:extLst>
          </p:cNvPr>
          <p:cNvSpPr txBox="1"/>
          <p:nvPr/>
        </p:nvSpPr>
        <p:spPr>
          <a:xfrm>
            <a:off x="8056034" y="4326466"/>
            <a:ext cx="618065" cy="215444"/>
          </a:xfrm>
          <a:prstGeom prst="rect">
            <a:avLst/>
          </a:prstGeom>
          <a:noFill/>
        </p:spPr>
        <p:txBody>
          <a:bodyPr wrap="square" rtlCol="0">
            <a:spAutoFit/>
          </a:bodyPr>
          <a:lstStyle/>
          <a:p>
            <a:r>
              <a:rPr lang="en-IN" sz="800" dirty="0">
                <a:solidFill>
                  <a:schemeClr val="tx1">
                    <a:lumMod val="50000"/>
                  </a:schemeClr>
                </a:solidFill>
                <a:highlight>
                  <a:srgbClr val="C0C0C0"/>
                </a:highlight>
              </a:rPr>
              <a:t>Firebase</a:t>
            </a:r>
          </a:p>
        </p:txBody>
      </p:sp>
      <p:sp>
        <p:nvSpPr>
          <p:cNvPr id="9" name="Rectangle 8">
            <a:extLst>
              <a:ext uri="{FF2B5EF4-FFF2-40B4-BE49-F238E27FC236}">
                <a16:creationId xmlns:a16="http://schemas.microsoft.com/office/drawing/2014/main" id="{1B95742B-AF31-0FC6-70DF-278557C4AC04}"/>
              </a:ext>
            </a:extLst>
          </p:cNvPr>
          <p:cNvSpPr/>
          <p:nvPr/>
        </p:nvSpPr>
        <p:spPr>
          <a:xfrm>
            <a:off x="7137400" y="3053080"/>
            <a:ext cx="1295400" cy="106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8624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4491-6AA8-2CD4-9522-FF65B6861C6A}"/>
              </a:ext>
            </a:extLst>
          </p:cNvPr>
          <p:cNvSpPr>
            <a:spLocks noGrp="1"/>
          </p:cNvSpPr>
          <p:nvPr>
            <p:ph type="title"/>
          </p:nvPr>
        </p:nvSpPr>
        <p:spPr/>
        <p:txBody>
          <a:bodyPr/>
          <a:lstStyle/>
          <a:p>
            <a:r>
              <a:rPr lang="en-IN" dirty="0"/>
              <a:t>Technologies/tools</a:t>
            </a:r>
          </a:p>
        </p:txBody>
      </p:sp>
      <p:sp>
        <p:nvSpPr>
          <p:cNvPr id="3" name="Content Placeholder 2">
            <a:extLst>
              <a:ext uri="{FF2B5EF4-FFF2-40B4-BE49-F238E27FC236}">
                <a16:creationId xmlns:a16="http://schemas.microsoft.com/office/drawing/2014/main" id="{68F3605E-27AF-C223-B406-3CADDE3F2FFB}"/>
              </a:ext>
            </a:extLst>
          </p:cNvPr>
          <p:cNvSpPr>
            <a:spLocks noGrp="1"/>
          </p:cNvSpPr>
          <p:nvPr>
            <p:ph idx="1"/>
          </p:nvPr>
        </p:nvSpPr>
        <p:spPr/>
        <p:txBody>
          <a:bodyPr/>
          <a:lstStyle/>
          <a:p>
            <a:pPr marL="0" indent="0">
              <a:buNone/>
            </a:pPr>
            <a:r>
              <a:rPr lang="en-IN" dirty="0"/>
              <a:t>Technologies:</a:t>
            </a:r>
          </a:p>
          <a:p>
            <a:pPr marL="457200" indent="-457200">
              <a:buFont typeface="+mj-lt"/>
              <a:buAutoNum type="arabicPeriod"/>
            </a:pPr>
            <a:r>
              <a:rPr lang="en-IN" dirty="0"/>
              <a:t>HTML</a:t>
            </a:r>
          </a:p>
          <a:p>
            <a:pPr marL="457200" indent="-457200">
              <a:buFont typeface="+mj-lt"/>
              <a:buAutoNum type="arabicPeriod"/>
            </a:pPr>
            <a:r>
              <a:rPr lang="en-IN" dirty="0"/>
              <a:t>CSS</a:t>
            </a:r>
          </a:p>
          <a:p>
            <a:pPr marL="457200" indent="-457200">
              <a:buFont typeface="+mj-lt"/>
              <a:buAutoNum type="arabicPeriod"/>
            </a:pPr>
            <a:r>
              <a:rPr lang="en-IN" dirty="0"/>
              <a:t>JS</a:t>
            </a:r>
          </a:p>
          <a:p>
            <a:pPr marL="457200" indent="-457200">
              <a:buFont typeface="+mj-lt"/>
              <a:buAutoNum type="arabicPeriod"/>
            </a:pPr>
            <a:r>
              <a:rPr lang="en-IN" dirty="0"/>
              <a:t>Firebase</a:t>
            </a:r>
          </a:p>
          <a:p>
            <a:pPr marL="0" indent="0">
              <a:buNone/>
            </a:pPr>
            <a:r>
              <a:rPr lang="en-IN" dirty="0"/>
              <a:t>Tools: </a:t>
            </a:r>
          </a:p>
          <a:p>
            <a:pPr marL="457200" indent="-457200">
              <a:buFont typeface="+mj-lt"/>
              <a:buAutoNum type="arabicPeriod"/>
            </a:pPr>
            <a:r>
              <a:rPr lang="en-IN" dirty="0"/>
              <a:t>VS code, </a:t>
            </a:r>
            <a:r>
              <a:rPr lang="en-IN" dirty="0" err="1"/>
              <a:t>Github</a:t>
            </a:r>
            <a:endParaRPr lang="en-IN" dirty="0"/>
          </a:p>
          <a:p>
            <a:pPr marL="0" indent="0">
              <a:buNone/>
            </a:pPr>
            <a:endParaRPr lang="en-IN" dirty="0"/>
          </a:p>
        </p:txBody>
      </p:sp>
    </p:spTree>
    <p:extLst>
      <p:ext uri="{BB962C8B-B14F-4D97-AF65-F5344CB8AC3E}">
        <p14:creationId xmlns:p14="http://schemas.microsoft.com/office/powerpoint/2010/main" val="3297950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660</TotalTime>
  <Words>553</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Rockwell</vt:lpstr>
      <vt:lpstr>Gallery</vt:lpstr>
      <vt:lpstr>Foodshades</vt:lpstr>
      <vt:lpstr>Functionalities</vt:lpstr>
      <vt:lpstr>Functionalities</vt:lpstr>
      <vt:lpstr>DFD Diagram Level 0:</vt:lpstr>
      <vt:lpstr>Use Case Diagram</vt:lpstr>
      <vt:lpstr>Sequence diagram </vt:lpstr>
      <vt:lpstr>Activity diagram</vt:lpstr>
      <vt:lpstr>Application architecture</vt:lpstr>
      <vt:lpstr>Technologies/tools</vt:lpstr>
      <vt:lpstr>UML Diagram Class Diagram</vt:lpstr>
      <vt:lpstr>UML Diagram Deployment Diagram</vt:lpstr>
      <vt:lpstr>Gantt chart</vt:lpstr>
      <vt:lpstr>Summary of implementation</vt:lpstr>
      <vt:lpstr>Summary of test plan</vt:lpstr>
      <vt:lpstr>Application navigation using Ui/Ux design Home Page</vt:lpstr>
      <vt:lpstr> Log in</vt:lpstr>
      <vt:lpstr>Sign up</vt:lpstr>
      <vt:lpstr>menu</vt:lpstr>
      <vt:lpstr>Home 2</vt:lpstr>
      <vt:lpstr>Contact us</vt:lpstr>
      <vt:lpstr>Subscription</vt:lpstr>
      <vt:lpstr>Profile page</vt:lpstr>
      <vt:lpstr>About US</vt:lpstr>
      <vt:lpstr>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Foodshades</dc:title>
  <dc:creator>Nayan Shah</dc:creator>
  <cp:lastModifiedBy>Dharti Ikharwala</cp:lastModifiedBy>
  <cp:revision>9</cp:revision>
  <dcterms:created xsi:type="dcterms:W3CDTF">2022-04-11T17:17:24Z</dcterms:created>
  <dcterms:modified xsi:type="dcterms:W3CDTF">2022-05-16T11:43:56Z</dcterms:modified>
</cp:coreProperties>
</file>