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" saveSubsetFonts="1">
  <p:sldMasterIdLst>
    <p:sldMasterId id="2147483672" r:id="rId4"/>
  </p:sldMasterIdLst>
  <p:notesMasterIdLst>
    <p:notesMasterId r:id="rId6"/>
  </p:notesMasterIdLst>
  <p:sldIdLst>
    <p:sldId id="264" r:id="rId5"/>
  </p:sldIdLst>
  <p:sldSz cx="43891200" cy="3291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4" userDrawn="1">
          <p15:clr>
            <a:srgbClr val="A4A3A4"/>
          </p15:clr>
        </p15:guide>
        <p15:guide id="2" pos="13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E31"/>
    <a:srgbClr val="FFFFFF"/>
    <a:srgbClr val="FABD0F"/>
    <a:srgbClr val="002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ECDEF-FF77-4717-8A38-742678FDBCB8}" v="543" dt="2025-03-13T23:49:13.470"/>
    <p1510:client id="{3966B14C-9847-4599-AD88-B241B5940CE2}" v="244" dt="2025-03-13T16:15:00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 snapToGrid="0">
      <p:cViewPr>
        <p:scale>
          <a:sx n="30" d="100"/>
          <a:sy n="30" d="100"/>
        </p:scale>
        <p:origin x="876" y="-522"/>
      </p:cViewPr>
      <p:guideLst>
        <p:guide orient="horz" pos="2294"/>
        <p:guide pos="13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234C8AF7-8E39-4556-8168-8FD049C759D6}" type="datetimeFigureOut">
              <a:rPr lang="en-CA" smtClean="0"/>
              <a:t>2025-03-13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3" rIns="91427" bIns="45713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27" tIns="45713" rIns="91427" bIns="4571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6"/>
            <a:ext cx="3038475" cy="466725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6"/>
            <a:ext cx="3038475" cy="466725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909CA9EE-A578-4571-B7EF-A9756322E3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26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22388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1pPr>
    <a:lvl2pPr marL="1161194" algn="l" defTabSz="2322388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2pPr>
    <a:lvl3pPr marL="2322388" algn="l" defTabSz="2322388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3pPr>
    <a:lvl4pPr marL="3483582" algn="l" defTabSz="2322388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4pPr>
    <a:lvl5pPr marL="4644776" algn="l" defTabSz="2322388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5pPr>
    <a:lvl6pPr marL="5805970" algn="l" defTabSz="2322388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6pPr>
    <a:lvl7pPr marL="6967167" algn="l" defTabSz="2322388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7pPr>
    <a:lvl8pPr marL="8128361" algn="l" defTabSz="2322388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8pPr>
    <a:lvl9pPr marL="9289555" algn="l" defTabSz="2322388" rtl="0" eaLnBrk="1" latinLnBrk="0" hangingPunct="1">
      <a:defRPr sz="30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F7E50-D9BB-E8D6-477E-C2D60FE79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1E9692-6E48-CB00-EA54-78FFCBE05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70EB10-D8A6-3AAF-1B81-055E7C77D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55266-99A0-13DB-F76C-3D3BA69C0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CA9EE-A578-4571-B7EF-A9756322E36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27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75FB-721D-4A21-84BF-E295B7A735D8}" type="datetimeFigureOut">
              <a:rPr lang="en-CA" smtClean="0"/>
              <a:t>2025-03-13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0916-2451-4D30-AB59-E6E551E2D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69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75FB-721D-4A21-84BF-E295B7A735D8}" type="datetimeFigureOut">
              <a:rPr lang="en-CA" smtClean="0"/>
              <a:t>2025-03-13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0916-2451-4D30-AB59-E6E551E2D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31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75FB-721D-4A21-84BF-E295B7A735D8}" type="datetimeFigureOut">
              <a:rPr lang="en-CA" smtClean="0"/>
              <a:t>2025-03-13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0916-2451-4D30-AB59-E6E551E2D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21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75FB-721D-4A21-84BF-E295B7A735D8}" type="datetimeFigureOut">
              <a:rPr lang="en-CA" smtClean="0"/>
              <a:t>2025-03-13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0916-2451-4D30-AB59-E6E551E2D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75FB-721D-4A21-84BF-E295B7A735D8}" type="datetimeFigureOut">
              <a:rPr lang="en-CA" smtClean="0"/>
              <a:t>2025-03-13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0916-2451-4D30-AB59-E6E551E2D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35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75FB-721D-4A21-84BF-E295B7A735D8}" type="datetimeFigureOut">
              <a:rPr lang="en-CA" smtClean="0"/>
              <a:t>2025-03-13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0916-2451-4D30-AB59-E6E551E2D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18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75FB-721D-4A21-84BF-E295B7A735D8}" type="datetimeFigureOut">
              <a:rPr lang="en-CA" smtClean="0"/>
              <a:t>2025-03-13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0916-2451-4D30-AB59-E6E551E2D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10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75FB-721D-4A21-84BF-E295B7A735D8}" type="datetimeFigureOut">
              <a:rPr lang="en-CA" smtClean="0"/>
              <a:t>2025-03-13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0916-2451-4D30-AB59-E6E551E2D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23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75FB-721D-4A21-84BF-E295B7A735D8}" type="datetimeFigureOut">
              <a:rPr lang="en-CA" smtClean="0"/>
              <a:t>2025-03-13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0916-2451-4D30-AB59-E6E551E2D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03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75FB-721D-4A21-84BF-E295B7A735D8}" type="datetimeFigureOut">
              <a:rPr lang="en-CA" smtClean="0"/>
              <a:t>2025-03-13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0916-2451-4D30-AB59-E6E551E2D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13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75FB-721D-4A21-84BF-E295B7A735D8}" type="datetimeFigureOut">
              <a:rPr lang="en-CA" smtClean="0"/>
              <a:t>2025-03-13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0916-2451-4D30-AB59-E6E551E2D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62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A75FB-721D-4A21-84BF-E295B7A735D8}" type="datetimeFigureOut">
              <a:rPr lang="en-CA" smtClean="0"/>
              <a:t>2025-03-13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0916-2451-4D30-AB59-E6E551E2D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40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ananthu017/emotion-detection-fer" TargetMode="Externa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hyperlink" Target="https://docs.ultralytics.com/models/yolo11/" TargetMode="External"/><Relationship Id="rId12" Type="http://schemas.microsoft.com/office/2007/relationships/hdphoto" Target="../media/hdphoto2.wdp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2410.17725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www.pololu.com/product/1350" TargetMode="Externa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hyperlink" Target="https://hitecrcd.com/hs-785hb-karbonite-3-5-turn-winch-servo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E9436-FC6E-58A2-CF71-4E1BA5F71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D9585B-6CC1-4865-505E-450B2666A886}"/>
              </a:ext>
            </a:extLst>
          </p:cNvPr>
          <p:cNvCxnSpPr>
            <a:cxnSpLocks/>
          </p:cNvCxnSpPr>
          <p:nvPr/>
        </p:nvCxnSpPr>
        <p:spPr>
          <a:xfrm>
            <a:off x="11076188" y="29922550"/>
            <a:ext cx="21734197" cy="0"/>
          </a:xfrm>
          <a:prstGeom prst="line">
            <a:avLst/>
          </a:prstGeom>
          <a:ln w="203200">
            <a:solidFill>
              <a:srgbClr val="FABD0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346575-55A8-CADE-5BFE-118C2778FD09}"/>
              </a:ext>
            </a:extLst>
          </p:cNvPr>
          <p:cNvSpPr txBox="1"/>
          <p:nvPr/>
        </p:nvSpPr>
        <p:spPr>
          <a:xfrm>
            <a:off x="17105287" y="4793327"/>
            <a:ext cx="8888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3600" b="1" dirty="0">
                <a:solidFill>
                  <a:srgbClr val="B90E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TABLES / FIGURES / DIAGRAMS</a:t>
            </a:r>
            <a:endParaRPr lang="en-CA" sz="3200" b="1" dirty="0">
              <a:solidFill>
                <a:srgbClr val="B90E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CFDBF8-3B7D-C2D9-3EE2-E42424D9E47B}"/>
              </a:ext>
            </a:extLst>
          </p:cNvPr>
          <p:cNvSpPr/>
          <p:nvPr/>
        </p:nvSpPr>
        <p:spPr>
          <a:xfrm>
            <a:off x="1621608" y="708410"/>
            <a:ext cx="2379528" cy="16651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>
                <a:solidFill>
                  <a:srgbClr val="0024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#05</a:t>
            </a:r>
            <a:endParaRPr lang="en-CA" sz="9600" b="1">
              <a:solidFill>
                <a:srgbClr val="0024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766B2-804C-3047-5D4B-7B0F00B88680}"/>
              </a:ext>
            </a:extLst>
          </p:cNvPr>
          <p:cNvSpPr txBox="1"/>
          <p:nvPr/>
        </p:nvSpPr>
        <p:spPr>
          <a:xfrm>
            <a:off x="1621608" y="2378055"/>
            <a:ext cx="2379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Number</a:t>
            </a:r>
            <a:endParaRPr lang="en-CA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7BE39C-B24A-340E-F480-3E09D24630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76188" y="30026723"/>
            <a:ext cx="21727847" cy="2840602"/>
          </a:xfrm>
          <a:prstGeom prst="rect">
            <a:avLst/>
          </a:prstGeom>
          <a:solidFill>
            <a:srgbClr val="002452"/>
          </a:solidFill>
          <a:ln>
            <a:solidFill>
              <a:srgbClr val="0024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/>
          </a:p>
        </p:txBody>
      </p:sp>
      <p:pic>
        <p:nvPicPr>
          <p:cNvPr id="25" name="Picture 2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94C1FCA-355F-2F74-3A23-9EE152C63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763" y="30026722"/>
            <a:ext cx="12976512" cy="28829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526E77-4078-4F59-9811-BC9E93BD3952}"/>
              </a:ext>
            </a:extLst>
          </p:cNvPr>
          <p:cNvCxnSpPr>
            <a:cxnSpLocks/>
          </p:cNvCxnSpPr>
          <p:nvPr/>
        </p:nvCxnSpPr>
        <p:spPr>
          <a:xfrm flipH="1">
            <a:off x="10970672" y="3411148"/>
            <a:ext cx="1" cy="2600364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D1B715B-51D8-1AC2-E4D5-8671A09A46B0}"/>
              </a:ext>
            </a:extLst>
          </p:cNvPr>
          <p:cNvSpPr txBox="1"/>
          <p:nvPr/>
        </p:nvSpPr>
        <p:spPr>
          <a:xfrm>
            <a:off x="11353721" y="718257"/>
            <a:ext cx="20692904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CA" sz="5600" b="1">
                <a:solidFill>
                  <a:srgbClr val="002452"/>
                </a:solidFill>
                <a:latin typeface="Open Sans"/>
                <a:ea typeface="Open Sans"/>
                <a:cs typeface="Open Sans"/>
              </a:rPr>
              <a:t>Machine Learning System for Emotion Recognition and Adaptive Tracking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38D56C-0CF8-7B58-544B-8E12AF2DFE8B}"/>
              </a:ext>
            </a:extLst>
          </p:cNvPr>
          <p:cNvCxnSpPr>
            <a:cxnSpLocks/>
          </p:cNvCxnSpPr>
          <p:nvPr/>
        </p:nvCxnSpPr>
        <p:spPr>
          <a:xfrm>
            <a:off x="62419" y="3200400"/>
            <a:ext cx="43891200" cy="0"/>
          </a:xfrm>
          <a:prstGeom prst="line">
            <a:avLst/>
          </a:prstGeom>
          <a:ln w="28575">
            <a:solidFill>
              <a:srgbClr val="00245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25B68F-77D3-68FC-3C73-2E3E1E15808B}"/>
              </a:ext>
            </a:extLst>
          </p:cNvPr>
          <p:cNvSpPr txBox="1"/>
          <p:nvPr/>
        </p:nvSpPr>
        <p:spPr>
          <a:xfrm>
            <a:off x="11830207" y="3561007"/>
            <a:ext cx="202198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Members: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Justin Hoddenbagh, Liam O’Regan , Jide Obatolu, Harminder Saini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86A6D-14E2-864F-7C0B-48EA984ADEAC}"/>
              </a:ext>
            </a:extLst>
          </p:cNvPr>
          <p:cNvCxnSpPr>
            <a:cxnSpLocks/>
          </p:cNvCxnSpPr>
          <p:nvPr/>
        </p:nvCxnSpPr>
        <p:spPr>
          <a:xfrm>
            <a:off x="11446748" y="4570413"/>
            <a:ext cx="21083018" cy="0"/>
          </a:xfrm>
          <a:prstGeom prst="line">
            <a:avLst/>
          </a:prstGeom>
          <a:ln w="3175">
            <a:solidFill>
              <a:srgbClr val="B90E3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EC6D88-7A9A-B790-BA63-3D93B41DD93F}"/>
              </a:ext>
            </a:extLst>
          </p:cNvPr>
          <p:cNvCxnSpPr>
            <a:cxnSpLocks/>
          </p:cNvCxnSpPr>
          <p:nvPr/>
        </p:nvCxnSpPr>
        <p:spPr>
          <a:xfrm>
            <a:off x="32918400" y="3609775"/>
            <a:ext cx="0" cy="2600364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AutoShape 6">
            <a:extLst>
              <a:ext uri="{FF2B5EF4-FFF2-40B4-BE49-F238E27FC236}">
                <a16:creationId xmlns:a16="http://schemas.microsoft.com/office/drawing/2014/main" id="{DD5D1A43-A0B8-5DC6-B6CB-2EF1517D43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932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47925C69-9CFE-2B5F-7188-385162F2F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45600" y="16459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701F5-00BB-4CFC-4A92-DC452D3E4913}"/>
              </a:ext>
            </a:extLst>
          </p:cNvPr>
          <p:cNvSpPr txBox="1"/>
          <p:nvPr/>
        </p:nvSpPr>
        <p:spPr>
          <a:xfrm>
            <a:off x="446812" y="4793327"/>
            <a:ext cx="10168434" cy="261979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B90E31"/>
                </a:solidFill>
                <a:latin typeface="Open Sans"/>
                <a:ea typeface="Open Sans"/>
                <a:cs typeface="Open Sans"/>
              </a:rPr>
              <a:t>INTRODUCTION</a:t>
            </a:r>
            <a:r>
              <a:rPr lang="en-US" sz="3200" b="1" dirty="0">
                <a:solidFill>
                  <a:srgbClr val="B90E3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Open Sans"/>
                <a:ea typeface="Open Sans"/>
                <a:cs typeface="Open Sans"/>
              </a:rPr>
              <a:t>The initial project proposal, before further discussion, was titled </a:t>
            </a:r>
            <a:r>
              <a:rPr lang="en-US" sz="3200" b="0" i="1" dirty="0">
                <a:solidFill>
                  <a:srgbClr val="000000"/>
                </a:solidFill>
                <a:effectLst/>
                <a:latin typeface="Open Sans"/>
                <a:ea typeface="Open Sans"/>
                <a:cs typeface="Open Sans"/>
              </a:rPr>
              <a:t>“Application of Machine Learning”.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Open Sans"/>
                <a:ea typeface="Open Sans"/>
                <a:cs typeface="Open Sans"/>
              </a:rPr>
              <a:t>With an open-ended project goal, the team decided to use machine learning to create a face and emotion recognition system.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The system can be applied to therapy sessions to give therapists data about how a patient was feeling throughout an appointment.</a:t>
            </a:r>
          </a:p>
          <a:p>
            <a:pPr algn="just">
              <a:spcAft>
                <a:spcPts val="600"/>
              </a:spcAft>
            </a:pPr>
            <a:endParaRPr lang="en-US" sz="320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algn="just">
              <a:spcAft>
                <a:spcPts val="600"/>
              </a:spcAft>
            </a:pPr>
            <a:r>
              <a:rPr lang="en-US" sz="3200" dirty="0">
                <a:solidFill>
                  <a:srgbClr val="B90E31"/>
                </a:solidFill>
                <a:latin typeface="Open Sans"/>
                <a:ea typeface="Open Sans"/>
                <a:cs typeface="Open Sans"/>
              </a:rPr>
              <a:t>Model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200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OLOv11-S Model: </a:t>
            </a:r>
          </a:p>
          <a:p>
            <a:pPr marL="914400" lvl="1" indent="-4572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for real-time face and emotion recognition.</a:t>
            </a:r>
          </a:p>
          <a:p>
            <a:pPr marL="914400" lvl="1" indent="-4572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Balanced speed and accuracy with lightweight architecture.</a:t>
            </a:r>
          </a:p>
          <a:p>
            <a:pPr marL="914400" lvl="1" indent="-4572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Handled complex and overlapping emotions effectively.</a:t>
            </a:r>
            <a:endParaRPr lang="en-US" sz="3200" b="0" i="0" dirty="0">
              <a:solidFill>
                <a:srgbClr val="B90E3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3200" dirty="0">
                <a:solidFill>
                  <a:srgbClr val="B90E31"/>
                </a:solidFill>
                <a:latin typeface="Open Sans"/>
                <a:ea typeface="Open Sans"/>
                <a:cs typeface="Open Sans"/>
              </a:rPr>
              <a:t>Software	</a:t>
            </a:r>
            <a:endParaRPr lang="en-US" sz="3200" b="0" i="0" dirty="0">
              <a:solidFill>
                <a:srgbClr val="B90E31"/>
              </a:solidFill>
              <a:effectLst/>
              <a:latin typeface="Open Sans"/>
              <a:ea typeface="Open Sans"/>
              <a:cs typeface="Open Sans"/>
            </a:endParaRP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Open Sans" panose="020B0606030504020204" pitchFamily="34" charset="0"/>
                <a:ea typeface="Open Sans"/>
                <a:cs typeface="Open Sans"/>
              </a:rPr>
              <a:t>All software was written in Python 3.10.</a:t>
            </a:r>
          </a:p>
          <a:p>
            <a:pPr marL="914400" lvl="1" indent="-4572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00000"/>
                </a:solidFill>
                <a:latin typeface="Open Sans" panose="020B0606030504020204" pitchFamily="34" charset="0"/>
                <a:ea typeface="Open Sans"/>
                <a:cs typeface="Open Sans"/>
              </a:rPr>
              <a:t>The user interface (UI) was designed with Tkinter, a library included with Python as an interface to the </a:t>
            </a:r>
            <a:r>
              <a:rPr lang="en-US" sz="3200" dirty="0" err="1">
                <a:solidFill>
                  <a:srgbClr val="000000"/>
                </a:solidFill>
                <a:latin typeface="Open Sans" panose="020B0606030504020204" pitchFamily="34" charset="0"/>
                <a:ea typeface="Open Sans"/>
                <a:cs typeface="Open Sans"/>
              </a:rPr>
              <a:t>Tcl</a:t>
            </a:r>
            <a:r>
              <a:rPr lang="en-US" sz="3200" dirty="0">
                <a:solidFill>
                  <a:srgbClr val="000000"/>
                </a:solidFill>
                <a:latin typeface="Open Sans" panose="020B0606030504020204" pitchFamily="34" charset="0"/>
                <a:ea typeface="Open Sans"/>
                <a:cs typeface="Open Sans"/>
              </a:rPr>
              <a:t>/Tk </a:t>
            </a:r>
            <a:r>
              <a:rPr lang="en-US" sz="3200" dirty="0" err="1">
                <a:solidFill>
                  <a:srgbClr val="000000"/>
                </a:solidFill>
                <a:latin typeface="Open Sans" panose="020B0606030504020204" pitchFamily="34" charset="0"/>
                <a:ea typeface="Open Sans"/>
                <a:cs typeface="Open Sans"/>
              </a:rPr>
              <a:t>tooklit</a:t>
            </a:r>
            <a:r>
              <a:rPr lang="en-US" sz="3200" dirty="0">
                <a:solidFill>
                  <a:srgbClr val="000000"/>
                </a:solidFill>
                <a:latin typeface="Open Sans" panose="020B0606030504020204" pitchFamily="34" charset="0"/>
                <a:ea typeface="Open Sans"/>
                <a:cs typeface="Open Sans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sz="3200" dirty="0">
                <a:solidFill>
                  <a:srgbClr val="B90E31"/>
                </a:solidFill>
                <a:latin typeface="Open Sans"/>
                <a:ea typeface="Open Sans"/>
                <a:cs typeface="Open Sans"/>
              </a:rPr>
              <a:t>Hardware</a:t>
            </a:r>
          </a:p>
          <a:p>
            <a:pPr lvl="0" algn="just">
              <a:lnSpc>
                <a:spcPct val="115000"/>
              </a:lnSpc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CA" sz="3200" b="1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Servomotor Control:</a:t>
            </a:r>
          </a:p>
          <a:p>
            <a:pPr marL="914400" lvl="1" indent="-457200" algn="just">
              <a:lnSpc>
                <a:spcPct val="115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Controlled by Micro Maestro servo controller via Python code.</a:t>
            </a:r>
          </a:p>
          <a:p>
            <a:pPr lvl="0" algn="just">
              <a:lnSpc>
                <a:spcPct val="115000"/>
              </a:lnSpc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CA" sz="3200" b="1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Non-Electrical Parts:</a:t>
            </a:r>
            <a:endParaRPr lang="en-CA" sz="32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 algn="just">
              <a:lnSpc>
                <a:spcPct val="115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Modeled in Autodesk Fusion 360, fabricated with 3D printing.</a:t>
            </a:r>
          </a:p>
          <a:p>
            <a:pPr marL="914400" lvl="1" indent="-457200" algn="just">
              <a:lnSpc>
                <a:spcPct val="115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for compatibility and modularity.</a:t>
            </a:r>
          </a:p>
          <a:p>
            <a:pPr marL="914400" lvl="1" indent="-457200" algn="just">
              <a:lnSpc>
                <a:spcPct val="115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Rails connect with friction-fitted sockets.</a:t>
            </a:r>
          </a:p>
          <a:p>
            <a:pPr marL="914400" lvl="1" indent="-457200" algn="just">
              <a:lnSpc>
                <a:spcPct val="115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Height can be adjusted by adding/removing rail parts and chain links, then recalibrating camera limits.</a:t>
            </a:r>
          </a:p>
          <a:p>
            <a:pPr>
              <a:spcAft>
                <a:spcPts val="600"/>
              </a:spcAft>
            </a:pPr>
            <a:endParaRPr lang="en-US" sz="3200" dirty="0">
              <a:solidFill>
                <a:srgbClr val="B90E31"/>
              </a:solidFill>
              <a:latin typeface="Open Sans" panose="020B0606030504020204" pitchFamily="34" charset="0"/>
              <a:ea typeface="Open Sans"/>
              <a:cs typeface="Open Sans"/>
            </a:endParaRPr>
          </a:p>
          <a:p>
            <a:pPr algn="just">
              <a:spcAft>
                <a:spcPts val="600"/>
              </a:spcAft>
            </a:pPr>
            <a:r>
              <a:rPr lang="en-CA" sz="3600" b="1" dirty="0">
                <a:solidFill>
                  <a:srgbClr val="B90E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</a:p>
          <a:p>
            <a:pPr marL="457200" indent="-45720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YOLOv11 released in September 2024, improves speed and accuracy with C3k2 and SPPF (22% fewer parameters than YOLOv8). </a:t>
            </a:r>
          </a:p>
          <a:p>
            <a:pPr marL="457200" indent="-45720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C3k2 boosts feature extraction; C2PSA improves facial region detection. </a:t>
            </a:r>
          </a:p>
          <a:p>
            <a:pPr marL="457200" indent="-45720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Hitec HS-785HB servomotor supports 2520° range (seven rotations) for 720° project requirement.</a:t>
            </a:r>
          </a:p>
          <a:p>
            <a:endParaRPr lang="en-US" sz="3200" dirty="0">
              <a:solidFill>
                <a:srgbClr val="B90E31"/>
              </a:solidFill>
              <a:latin typeface="Open Sans" panose="020B0606030504020204" pitchFamily="34" charset="0"/>
              <a:ea typeface="Open Sans"/>
              <a:cs typeface="Open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13236-6F1D-621D-4828-359A98F34509}"/>
              </a:ext>
            </a:extLst>
          </p:cNvPr>
          <p:cNvSpPr txBox="1"/>
          <p:nvPr/>
        </p:nvSpPr>
        <p:spPr>
          <a:xfrm>
            <a:off x="33549455" y="4793327"/>
            <a:ext cx="9894934" cy="1770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600"/>
              </a:spcAft>
            </a:pPr>
            <a:r>
              <a:rPr lang="en-US" sz="3600" b="1" dirty="0">
                <a:solidFill>
                  <a:srgbClr val="B90E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CONCLUSIONS &amp; RECOMMENDATIONS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project were to be repeated, we would make the following improvements:</a:t>
            </a:r>
          </a:p>
          <a:p>
            <a:pPr marL="457200" lvl="0" indent="-457200" algn="just">
              <a:lnSpc>
                <a:spcPct val="115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Exploring additional applications of machine learning: </a:t>
            </a:r>
          </a:p>
          <a:p>
            <a:pPr marL="914400" lvl="1" indent="-457200" algn="just">
              <a:lnSpc>
                <a:spcPct val="115000"/>
              </a:lnSpc>
              <a:spcAft>
                <a:spcPts val="600"/>
              </a:spcAft>
              <a:buSzPct val="10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 language recognition</a:t>
            </a:r>
          </a:p>
          <a:p>
            <a:pPr marL="914400" lvl="1" indent="-457200" algn="just">
              <a:lnSpc>
                <a:spcPct val="115000"/>
              </a:lnSpc>
              <a:spcAft>
                <a:spcPts val="600"/>
              </a:spcAft>
              <a:buSzPct val="10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Lip reading</a:t>
            </a:r>
          </a:p>
          <a:p>
            <a:pPr marL="457200" lvl="0" indent="-457200" algn="just">
              <a:lnSpc>
                <a:spcPct val="115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the model on a larger dataset to improve accuracy and generalization</a:t>
            </a:r>
          </a:p>
          <a:p>
            <a:pPr marL="457200" lvl="0" indent="-457200" algn="just">
              <a:lnSpc>
                <a:spcPct val="115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Enhancing camera mobility by incorporating additional degrees of motion, such as horizontal movement and rotation</a:t>
            </a:r>
          </a:p>
          <a:p>
            <a:pPr marL="457200" lvl="0" indent="-457200" algn="just">
              <a:lnSpc>
                <a:spcPct val="115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32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more cost-effective motor with a smaller range of motion, better suited for small-scale applications</a:t>
            </a:r>
          </a:p>
          <a:p>
            <a:pPr lvl="1" algn="just">
              <a:spcAft>
                <a:spcPts val="600"/>
              </a:spcAft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B90E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Hitec Radio Control. (n.d.). </a:t>
            </a:r>
            <a:r>
              <a:rPr lang="en-CA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Home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[Online]. Available at: </a:t>
            </a:r>
            <a:r>
              <a:rPr lang="en-CA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https://hitecrcd.com/hs-785hb-karbonite-3-5-turn-winch-servo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Accessed March 13, 2025.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Pololu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Robotics &amp; Electronics. (n.d.). </a:t>
            </a:r>
            <a:r>
              <a:rPr lang="en-CA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Pololu</a:t>
            </a:r>
            <a:r>
              <a:rPr lang="en-CA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Micro Maestro 6-channel USB servo controller (assembled)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[Online]. Available at: </a:t>
            </a:r>
            <a:r>
              <a:rPr lang="en-CA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https://www.pololu.com/product/1350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Accessed March 13, 2025.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Khanam, R., &amp; Hussain, M. (2024). YOLOv11: An overview of the key architectural enhancements. </a:t>
            </a:r>
            <a:r>
              <a:rPr lang="en-CA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arXiv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[Online]. Available at: </a:t>
            </a:r>
            <a:r>
              <a:rPr lang="en-CA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https://arxiv.org/pdf/2410.17725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Accessed March 13, 2025.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Ultralytics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(n.d.). </a:t>
            </a:r>
            <a:r>
              <a:rPr lang="en-CA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YOLOv11 Documentation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[Online]. Available at: </a:t>
            </a:r>
            <a:r>
              <a:rPr lang="en-CA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https://docs.ultralytics.com/models/yolo11/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Accessed March 13, 2025.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Kaggle. (n.d.). </a:t>
            </a:r>
            <a:r>
              <a:rPr lang="en-CA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Emotion Detection FER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[Online]. Available at: </a:t>
            </a:r>
            <a:r>
              <a:rPr lang="en-CA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https://www.kaggle.com/datasets/ananthu017/emotion-detection-fer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Accessed March 13, 2025.</a:t>
            </a:r>
          </a:p>
          <a:p>
            <a:pPr algn="just">
              <a:spcAft>
                <a:spcPts val="600"/>
              </a:spcAft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B90E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ACKNOWLEDGEMENTS</a:t>
            </a:r>
          </a:p>
          <a:p>
            <a:pPr algn="just">
              <a:spcAft>
                <a:spcPts val="600"/>
              </a:spcAft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 to Dr. Manjikian for guiding and supporting us, and for providing valuable feedback throughout the project.</a:t>
            </a:r>
          </a:p>
        </p:txBody>
      </p:sp>
      <p:pic>
        <p:nvPicPr>
          <p:cNvPr id="17" name="Picture 1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B1D8D66F-E38C-D669-E177-9AB4801C8A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2099" y="6469080"/>
            <a:ext cx="7861050" cy="7124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7D2C51A7-64E7-E052-AE2D-1AC46C65E2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520" y="6065816"/>
            <a:ext cx="11296777" cy="76264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7B5C3A0-5AAE-F8C8-DA62-93EC86CDE6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662274" y="14770853"/>
            <a:ext cx="8999105" cy="142070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8B10A9-7A20-A64F-B309-B3E4D7FDB8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79582" y="14218773"/>
            <a:ext cx="6527266" cy="562531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6E1C162-713E-D5D0-CBA3-539719696A8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779948" y="19994373"/>
            <a:ext cx="5757087" cy="92326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1D6A567-746A-6369-F710-BB6C96DF630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01559" y="24378729"/>
            <a:ext cx="5278389" cy="466513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40CE2D4-3CD2-460F-B622-3C784B96BEF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40635" y="16019662"/>
            <a:ext cx="4213708" cy="28853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6FC339F-50CF-2662-C43D-7079842F135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257160" y="19600589"/>
            <a:ext cx="5167362" cy="349097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862CB35-4B8F-A89D-9007-589400C35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42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12b15cd-b253-4cf2-aed4-594e5a8495e4">
      <Terms xmlns="http://schemas.microsoft.com/office/infopath/2007/PartnerControls"/>
    </lcf76f155ced4ddcb4097134ff3c332f>
    <TaxCatchAll xmlns="7e488a7a-68ea-4bc1-80ab-c9f02287e24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7A9AED9223AF47A28B9C78EDF49B60" ma:contentTypeVersion="12" ma:contentTypeDescription="Create a new document." ma:contentTypeScope="" ma:versionID="670fe10f6eefd207deeafb5b69e2e535">
  <xsd:schema xmlns:xsd="http://www.w3.org/2001/XMLSchema" xmlns:xs="http://www.w3.org/2001/XMLSchema" xmlns:p="http://schemas.microsoft.com/office/2006/metadata/properties" xmlns:ns2="712b15cd-b253-4cf2-aed4-594e5a8495e4" xmlns:ns3="7e488a7a-68ea-4bc1-80ab-c9f02287e24e" targetNamespace="http://schemas.microsoft.com/office/2006/metadata/properties" ma:root="true" ma:fieldsID="8ce382c7569629840fb3b65391c84ff1" ns2:_="" ns3:_="">
    <xsd:import namespace="712b15cd-b253-4cf2-aed4-594e5a8495e4"/>
    <xsd:import namespace="7e488a7a-68ea-4bc1-80ab-c9f02287e2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b15cd-b253-4cf2-aed4-594e5a8495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bd2e69d-a885-47d9-a849-8bc90acf94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88a7a-68ea-4bc1-80ab-c9f02287e24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8453069-13ae-463a-87fc-73a3c8ab4508}" ma:internalName="TaxCatchAll" ma:showField="CatchAllData" ma:web="7e488a7a-68ea-4bc1-80ab-c9f02287e2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D5D767-D7F3-4558-81C0-73FD4F824BF3}">
  <ds:schemaRefs>
    <ds:schemaRef ds:uri="http://purl.org/dc/dcmitype/"/>
    <ds:schemaRef ds:uri="7e488a7a-68ea-4bc1-80ab-c9f02287e24e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712b15cd-b253-4cf2-aed4-594e5a8495e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7BE9D5B-64EB-4BC2-BC76-E3783DB5A88C}">
  <ds:schemaRefs>
    <ds:schemaRef ds:uri="712b15cd-b253-4cf2-aed4-594e5a8495e4"/>
    <ds:schemaRef ds:uri="7e488a7a-68ea-4bc1-80ab-c9f02287e2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6434B7-C6A7-4F37-8865-7011978D06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561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Courier New</vt:lpstr>
      <vt:lpstr>Open Sans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Purohit</dc:creator>
  <cp:lastModifiedBy>Harminder Saini</cp:lastModifiedBy>
  <cp:revision>2</cp:revision>
  <cp:lastPrinted>2024-01-30T19:15:18Z</cp:lastPrinted>
  <dcterms:created xsi:type="dcterms:W3CDTF">2024-01-29T16:28:00Z</dcterms:created>
  <dcterms:modified xsi:type="dcterms:W3CDTF">2025-03-13T23:49:13Z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0x0101008E7A9AED9223AF47A28B9C78EDF49B60</vt:lpwstr>
  </property>
  <property fmtid="{D5CDD505-2E9C-101B-9397-08002B2CF9AE}" pid="3" name="MediaServiceImageTags">
    <vt:lpwstr/>
  </property>
</Properties>
</file>