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72" r:id="rId8"/>
    <p:sldId id="267" r:id="rId9"/>
    <p:sldId id="273" r:id="rId10"/>
    <p:sldId id="268" r:id="rId11"/>
    <p:sldId id="275" r:id="rId12"/>
    <p:sldId id="274" r:id="rId13"/>
    <p:sldId id="276" r:id="rId14"/>
    <p:sldId id="277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15"/>
    <a:srgbClr val="C4C4C4"/>
    <a:srgbClr val="C1C1C1"/>
    <a:srgbClr val="A2A2A2"/>
    <a:srgbClr val="959595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8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4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3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150CA-A8B0-9485-E00B-63AA2D52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Height Dynamics Through Regression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963D0BE-E8BF-5BDA-4FDB-3DE62D69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Jackie Harmon</a:t>
            </a:r>
          </a:p>
        </p:txBody>
      </p:sp>
      <p:pic>
        <p:nvPicPr>
          <p:cNvPr id="4" name="Picture 4" descr="A silhouettes of people with red symbols&#10;&#10;Description automatically generated">
            <a:extLst>
              <a:ext uri="{FF2B5EF4-FFF2-40B4-BE49-F238E27FC236}">
                <a16:creationId xmlns:a16="http://schemas.microsoft.com/office/drawing/2014/main" id="{84520545-F463-88EE-5452-EEEA70511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5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Testing - 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Homoscedasticity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2003891"/>
            <a:ext cx="5059680" cy="311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Residual vs. Fitted Plot</a:t>
            </a: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The residuals exhibited constant variance across fitted values, indicating homoscedasticity.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Breusch-Pagan Test</a:t>
            </a: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Confirmed homoscedasticity with no significant heteroscedasticity detected.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Non-Constant Variance Test</a:t>
            </a: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Confirmed homoscedasticity with no significant heteroscedasticity detected.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6BB86-15D3-A85B-85D7-56C7899E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669" y="1769772"/>
            <a:ext cx="4359966" cy="45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Testing - 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Homoscedasticity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39101"/>
            <a:ext cx="5059680" cy="171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Scale-Location Plot</a:t>
            </a: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The residuals exhibited no clear pattern, with red line roughly horizontal, indicating homoscedasticity.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01168" lvl="1" indent="0">
              <a:buNone/>
            </a:pPr>
            <a:endParaRPr lang="en-US" sz="1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845690-9EE9-489B-03F8-4B0BD387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69" y="1939102"/>
            <a:ext cx="4325895" cy="41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Testing - 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Homoscedasticity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26011"/>
            <a:ext cx="89269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Homoscedasticity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 plot: 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residuals showed no clear pattern, confirming homoscedasticity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Breusch-Pagan test with significant p-value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C40F3-4F21-CBD0-770D-1ABA8A8E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03" y="3314989"/>
            <a:ext cx="5121084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Outlier Detection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686928"/>
            <a:ext cx="4998720" cy="43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GVLMA Test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Overall model diagnostics confirmed assumptions and model integrity.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Screening for Outliers in X Space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Cook's Distance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Identified and addressed influential outliers, ensuring they did not unduly affect the model.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Leverage Values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Detected high-leverage points, with appropriate adjustments made.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Screening for Outliers in Y Space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Identified outliers in the response variable.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DBF1C-DBDB-2029-4027-5D2DC68B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26" y="1906988"/>
            <a:ext cx="4680551" cy="39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5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Outlier Detection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51624"/>
            <a:ext cx="4783639" cy="184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Influence Plot: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 with high leverage and large studentized residuals, particularly those with a large Cook's distance, flagged as influential</a:t>
            </a:r>
            <a:endParaRPr lang="en-US" sz="18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07942-CE42-9666-D97C-57899A98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19" y="1985214"/>
            <a:ext cx="5369808" cy="37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6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EB95-CF9A-39F8-7EAA-E7783D16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 in 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B5A896-A6CF-F480-E62D-CD31444E5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88624"/>
            <a:ext cx="9997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R-squared value: 0.9989, indicating 99.89% of the variance in PM heights is explained by AM heights.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residuals appear to be symmetrically distributed around zero, indicating a good fit.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residual standard error of 2.627 is relatively small, suggesting that the model predictions are close to the actual values.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 slope coefficient (p-value &lt; 0.05) confirms the effect of gravitational compression.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Assumptions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Tests confirmed assumptions were met or adjusted for.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Transformation applied to improve model 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2B39-1739-5675-3907-D3942C8A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816DF0-15C7-217A-9706-DC230822D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57904"/>
            <a:ext cx="85234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 R-squared value and statistical significance observed as in R analysis.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confirmed findings from R analysis, reinforcing the conclusions.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Assumptions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Consistent validation of assumptions across both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0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F17B-0C75-B62E-BDE5-5D721070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963AC0-E892-DF47-C9D2-958091460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59339"/>
            <a:ext cx="10058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Height Reduction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 measurements confirm a decrease from morning to evening, attributed to gravitational effects.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Statistical Significance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R and Python analyses indicate a significant correlation between AM and PM heights.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Highlights the importance of considering time of day in height-related measurements for research and health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0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69E6-5265-BDB1-72CB-742BFD6A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B17293-68D3-86D5-354C-EC991707F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24369"/>
            <a:ext cx="10058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successfully demonstrated the measurable impact of gravity on daily height variations.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Showcased proficiency in using R and Python for data analysis, modeling, and assumption testing.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Investigating other factors influencing height variation, such as age or posture, and expanding the study to different populations.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DC7-92EA-7C26-E990-CE1A4B4D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F2AF99-AC8F-8DDE-5FBB-E7B2BA39B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24372"/>
            <a:ext cx="10058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well-known phenomenon that our height decreases throughout the day due to gravitational compression. Height measured in the evening is often less than in the morning.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investigates this effect using AM and PM height measurements from students at a boarding school in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explore the relationship between morning (AM) and evening (PM) heights using regression analysis to quantify the impact of gravity on daily height variation.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D03E-DACB-9AEE-9467-46147EA6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86BEE7-59E5-F672-0D84-3BFACCE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29957"/>
            <a:ext cx="72026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collected from students at a boarding school in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 height measurements (in mm).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 height measurements (in mm).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observations: 150 students (as per the data available)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7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12AE-2B13-8880-20EC-0E0F40F3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DF99-A306-721D-6263-4A4CE79A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9016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ggplot2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visualization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linear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gvlma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global validation of linear model assumptions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predictmeans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calculating predicted means and diagnosing residuals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diagnostic tests (e.g., detecting outliers, testing homoscedasticity)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model training, tuning, and cross-validation</a:t>
            </a: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15F82C-2521-9590-4E2F-39251B55A76E}"/>
              </a:ext>
            </a:extLst>
          </p:cNvPr>
          <p:cNvSpPr txBox="1">
            <a:spLocks/>
          </p:cNvSpPr>
          <p:nvPr/>
        </p:nvSpPr>
        <p:spPr>
          <a:xfrm>
            <a:off x="6204561" y="1845734"/>
            <a:ext cx="4951119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Tools Used: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data manipulation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numerical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statistical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visual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regression modeling and diagnostics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pylab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plotting and visualization utilities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8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12AE-2B13-8880-20EC-0E0F40F3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DF99-A306-721D-6263-4A4CE79A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0458"/>
            <a:ext cx="10058400" cy="4023360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Analysis 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Cleaning and Preparation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Ensured dataset quality and readiness for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Modeled the relationship between AM and PM heights.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Assumptions Testing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Normality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Homoscedasticity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Outlier Detection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Leverage and Influence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Testing - Linearity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88477"/>
            <a:ext cx="4998720" cy="229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scatter plot was used to visually assess the linearity between AM and PM heights.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Visual inspection indicated a linear relationship, which justified using a linear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FCD93-63EA-0000-5FC5-2EAA5A09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55" y="1946088"/>
            <a:ext cx="4249253" cy="4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Testing - Linearity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69598"/>
            <a:ext cx="4998720" cy="311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scatter plot 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was also utilized to check for linearity.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linear relationship was confirmed by observing the plot, validating the use of linear regression.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Harvey Collier test 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was conducted with a p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-value larger than 0.05,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suggesting the linear model is appropriate</a:t>
            </a: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176F7-DC5F-9E8F-5B36-7AD25FA6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738" y="2032464"/>
            <a:ext cx="3914178" cy="38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Testing - Normality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86424"/>
            <a:ext cx="4998720" cy="121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QQ plot 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was employed to visually evaluate the normality of residuals.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28CF6-77DA-9A4C-A783-21C8519F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886424"/>
            <a:ext cx="4166886" cy="41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5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A3D-21B8-C3AA-3F27-63413CF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Testing - Normality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8CD8C-3DF7-DA01-7318-557E3C338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7760" y="1869919"/>
            <a:ext cx="4998720" cy="172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Box-Cox Transformation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histogram of the transformed data shows a more normal distribution compared to the original data, indicating successful variance stabilization.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8ED1C-77C3-63BA-3162-D7C36044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564"/>
            <a:ext cx="5151566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40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856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Understanding Height Dynamics Through Regression</vt:lpstr>
      <vt:lpstr>Introduction</vt:lpstr>
      <vt:lpstr>Dataset Overview</vt:lpstr>
      <vt:lpstr>Methodology</vt:lpstr>
      <vt:lpstr>Methodology</vt:lpstr>
      <vt:lpstr>Assumptions Testing - Linearity</vt:lpstr>
      <vt:lpstr>Assumptions Testing - Linearity</vt:lpstr>
      <vt:lpstr>Assumptions Testing - Normality</vt:lpstr>
      <vt:lpstr>Assumptions Testing - Normality</vt:lpstr>
      <vt:lpstr>Assumptions Testing - Homoscedasticity</vt:lpstr>
      <vt:lpstr>Assumptions Testing - Homoscedasticity</vt:lpstr>
      <vt:lpstr>Assumptions Testing - Homoscedasticity</vt:lpstr>
      <vt:lpstr>Outlier Detection</vt:lpstr>
      <vt:lpstr>Outlier Detection</vt:lpstr>
      <vt:lpstr>Regression Analysis in R</vt:lpstr>
      <vt:lpstr>Regression Analysis in Python</vt:lpstr>
      <vt:lpstr>Key Findings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Harmon, Jacquelynn R.</dc:creator>
  <cp:lastModifiedBy>Harmon, Jacquelynn R.</cp:lastModifiedBy>
  <cp:revision>2</cp:revision>
  <dcterms:created xsi:type="dcterms:W3CDTF">2024-08-07T17:20:06Z</dcterms:created>
  <dcterms:modified xsi:type="dcterms:W3CDTF">2024-08-09T18:39:39Z</dcterms:modified>
</cp:coreProperties>
</file>