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685" r:id="rId3"/>
    <p:sldId id="572" r:id="rId4"/>
    <p:sldId id="654" r:id="rId5"/>
    <p:sldId id="686" r:id="rId6"/>
    <p:sldId id="655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66" r:id="rId18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33"/>
    <a:srgbClr val="FFFFFF"/>
    <a:srgbClr val="008241"/>
    <a:srgbClr val="9E001B"/>
    <a:srgbClr val="CC0000"/>
    <a:srgbClr val="A50021"/>
    <a:srgbClr val="006600"/>
    <a:srgbClr val="85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0396" autoAdjust="0"/>
  </p:normalViewPr>
  <p:slideViewPr>
    <p:cSldViewPr showGuides="1">
      <p:cViewPr varScale="1">
        <p:scale>
          <a:sx n="100" d="100"/>
          <a:sy n="100" d="100"/>
        </p:scale>
        <p:origin x="872" y="48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161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6322"/>
    </p:cViewPr>
  </p:sorterViewPr>
  <p:notesViewPr>
    <p:cSldViewPr>
      <p:cViewPr>
        <p:scale>
          <a:sx n="100" d="100"/>
          <a:sy n="100" d="100"/>
        </p:scale>
        <p:origin x="-5428" y="-412"/>
      </p:cViewPr>
      <p:guideLst>
        <p:guide orient="horz" pos="3223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9" tIns="49519" rIns="99039" bIns="49519" numCol="1" anchor="t" anchorCtr="0" compatLnSpc="1"/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9" tIns="49519" rIns="99039" bIns="49519" numCol="1" anchor="t" anchorCtr="0" compatLnSpc="1"/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9" tIns="49519" rIns="99039" bIns="49519" numCol="1" anchor="b" anchorCtr="0" compatLnSpc="1"/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9" tIns="49519" rIns="99039" bIns="49519" numCol="1" anchor="b" anchorCtr="0" compatLnSpc="1"/>
          <a:lstStyle>
            <a:lvl1pPr algn="r" defTabSz="990600">
              <a:defRPr sz="1300"/>
            </a:lvl1pPr>
          </a:lstStyle>
          <a:p>
            <a:pPr>
              <a:defRPr/>
            </a:pPr>
            <a:fld id="{3019FF45-E2A4-4629-8461-234D53CAD99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/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/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/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/>
          <a:lstStyle>
            <a:lvl1pPr algn="r" defTabSz="990600">
              <a:defRPr sz="1300"/>
            </a:lvl1pPr>
          </a:lstStyle>
          <a:p>
            <a:pPr>
              <a:defRPr/>
            </a:pPr>
            <a:fld id="{D3F04040-514E-4BC0-A4CC-DDE5F73F4C7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6B3698E5-CB88-4136-8787-D3FB154246FF}" type="slidenum">
              <a:rPr lang="en-US" altLang="zh-CN" sz="1300" smtClean="0"/>
              <a:t>1</a:t>
            </a:fld>
            <a:endParaRPr lang="en-US" altLang="zh-CN" sz="13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683" y="2130398"/>
            <a:ext cx="7772635" cy="14693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365" y="3886409"/>
            <a:ext cx="6401270" cy="175287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1" tIns="44442" rIns="90471" bIns="44442" numCol="1" anchor="t" anchorCtr="0" compatLnSpc="1"/>
          <a:lstStyle>
            <a:lvl1pPr>
              <a:defRPr lang="zh-CN" altLang="en-US" sz="2400"/>
            </a:lvl1pPr>
          </a:lstStyle>
          <a:p>
            <a:pPr marL="0" lvl="0" indent="0" algn="r">
              <a:buNone/>
            </a:pPr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1146" y="375953"/>
            <a:ext cx="0" cy="61765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481" y="4801227"/>
            <a:ext cx="5485460" cy="56549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481" y="612490"/>
            <a:ext cx="5485460" cy="4115113"/>
          </a:xfrm>
        </p:spPr>
        <p:txBody>
          <a:bodyPr/>
          <a:lstStyle>
            <a:lvl1pPr marL="0" indent="0">
              <a:buNone/>
              <a:defRPr sz="3200"/>
            </a:lvl1pPr>
            <a:lvl2pPr marL="450850" indent="0">
              <a:buNone/>
              <a:defRPr sz="2800"/>
            </a:lvl2pPr>
            <a:lvl3pPr marL="901700" indent="0">
              <a:buNone/>
              <a:defRPr sz="2400"/>
            </a:lvl3pPr>
            <a:lvl4pPr marL="1352550" indent="0">
              <a:buNone/>
              <a:defRPr sz="2000"/>
            </a:lvl4pPr>
            <a:lvl5pPr marL="1804035" indent="0">
              <a:buNone/>
              <a:defRPr sz="2000"/>
            </a:lvl5pPr>
            <a:lvl6pPr marL="2254885" indent="0">
              <a:buNone/>
              <a:defRPr sz="2000"/>
            </a:lvl6pPr>
            <a:lvl7pPr marL="2705735" indent="0">
              <a:buNone/>
              <a:defRPr sz="2000"/>
            </a:lvl7pPr>
            <a:lvl8pPr marL="3156585" indent="0">
              <a:buNone/>
              <a:defRPr sz="2000"/>
            </a:lvl8pPr>
            <a:lvl9pPr marL="360743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481" y="5366722"/>
            <a:ext cx="5485460" cy="805165"/>
          </a:xfrm>
        </p:spPr>
        <p:txBody>
          <a:bodyPr/>
          <a:lstStyle>
            <a:lvl1pPr marL="0" indent="0">
              <a:buNone/>
              <a:defRPr sz="1400"/>
            </a:lvl1pPr>
            <a:lvl2pPr marL="450850" indent="0">
              <a:buNone/>
              <a:defRPr sz="1200"/>
            </a:lvl2pPr>
            <a:lvl3pPr marL="901700" indent="0">
              <a:buNone/>
              <a:defRPr sz="1000"/>
            </a:lvl3pPr>
            <a:lvl4pPr marL="1352550" indent="0">
              <a:buNone/>
              <a:defRPr sz="900"/>
            </a:lvl4pPr>
            <a:lvl5pPr marL="1804035" indent="0">
              <a:buNone/>
              <a:defRPr sz="900"/>
            </a:lvl5pPr>
            <a:lvl6pPr marL="2254885" indent="0">
              <a:buNone/>
              <a:defRPr sz="900"/>
            </a:lvl6pPr>
            <a:lvl7pPr marL="2705735" indent="0">
              <a:buNone/>
              <a:defRPr sz="900"/>
            </a:lvl7pPr>
            <a:lvl8pPr marL="3156585" indent="0">
              <a:buNone/>
              <a:defRPr sz="900"/>
            </a:lvl8pPr>
            <a:lvl9pPr marL="360743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122" y="990008"/>
            <a:ext cx="8153047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764" y="294496"/>
            <a:ext cx="2038262" cy="59760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0413" y="294496"/>
            <a:ext cx="5966064" cy="59760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414" y="294497"/>
            <a:ext cx="8154612" cy="6876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0414" y="1203048"/>
            <a:ext cx="4001380" cy="5067527"/>
          </a:xfrm>
        </p:spPr>
        <p:txBody>
          <a:bodyPr/>
          <a:lstStyle>
            <a:lvl1pPr>
              <a:defRPr>
                <a:solidFill>
                  <a:srgbClr val="00824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2081" y="1203048"/>
            <a:ext cx="4002945" cy="5067527"/>
          </a:xfrm>
        </p:spPr>
        <p:txBody>
          <a:bodyPr/>
          <a:lstStyle>
            <a:lvl1pPr>
              <a:defRPr>
                <a:solidFill>
                  <a:srgbClr val="00824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457122" y="990008"/>
            <a:ext cx="8153047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96975"/>
            <a:ext cx="4038600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196975"/>
            <a:ext cx="4038600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649663"/>
            <a:ext cx="4038600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11279-30FB-4D7C-BDE6-15ADB6FC2CC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字体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body" idx="1" hasCustomPrompt="1"/>
          </p:nvPr>
        </p:nvSpPr>
        <p:spPr bwMode="auto">
          <a:xfrm>
            <a:off x="380414" y="1203048"/>
            <a:ext cx="8154612" cy="506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1" tIns="44442" rIns="90471" bIns="44442" numCol="1" anchor="t" anchorCtr="0" compatLnSpc="1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</a:lstStyle>
          <a:p>
            <a:pPr marL="338455" lvl="0" indent="-338455" algn="l" defTabSz="914400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dirty="0"/>
              <a:t>First bullet sentence case</a:t>
            </a:r>
          </a:p>
          <a:p>
            <a:pPr lvl="1"/>
            <a:r>
              <a:rPr lang="en-US" altLang="zh-CN" dirty="0"/>
              <a:t>Second bullet sentence case</a:t>
            </a:r>
          </a:p>
          <a:p>
            <a:pPr lvl="2"/>
            <a:r>
              <a:rPr lang="en-US" altLang="zh-CN" dirty="0"/>
              <a:t>Third Bullet</a:t>
            </a:r>
          </a:p>
          <a:p>
            <a:pPr lvl="3"/>
            <a:r>
              <a:rPr lang="en-US" altLang="zh-CN" dirty="0"/>
              <a:t>Fourth bullet</a:t>
            </a: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457122" y="990008"/>
            <a:ext cx="8153047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38455" indent="-28384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lang="zh-CN" alt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338455" lvl="0" indent="-338455" algn="l" defTabSz="914400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单击此处编辑母版文本样式</a:t>
            </a:r>
          </a:p>
          <a:p>
            <a:pPr marL="338455" lvl="1" indent="-338455" algn="l" defTabSz="914400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第二级</a:t>
            </a:r>
          </a:p>
          <a:p>
            <a:pPr marL="338455" lvl="2" indent="-338455" algn="l" defTabSz="914400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第三级</a:t>
            </a:r>
          </a:p>
          <a:p>
            <a:pPr marL="338455" lvl="3" indent="-338455" algn="l" defTabSz="914400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第四级</a:t>
            </a:r>
          </a:p>
          <a:p>
            <a:pPr marL="338455" lvl="4" indent="-338455" algn="l" defTabSz="914400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第五级</a:t>
            </a: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122" y="990008"/>
            <a:ext cx="8153047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690" y="1532620"/>
            <a:ext cx="7772634" cy="1362828"/>
          </a:xfrm>
        </p:spPr>
        <p:txBody>
          <a:bodyPr anchor="ctr"/>
          <a:lstStyle>
            <a:lvl1pPr algn="l">
              <a:defRPr sz="39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690" y="2907366"/>
            <a:ext cx="7772634" cy="149911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0850" indent="0">
              <a:buNone/>
              <a:defRPr sz="1800"/>
            </a:lvl2pPr>
            <a:lvl3pPr marL="901700" indent="0">
              <a:buNone/>
              <a:defRPr sz="1600"/>
            </a:lvl3pPr>
            <a:lvl4pPr marL="1352550" indent="0">
              <a:buNone/>
              <a:defRPr sz="1400"/>
            </a:lvl4pPr>
            <a:lvl5pPr marL="1804035" indent="0">
              <a:buNone/>
              <a:defRPr sz="1400"/>
            </a:lvl5pPr>
            <a:lvl6pPr marL="2254885" indent="0">
              <a:buNone/>
              <a:defRPr sz="1400"/>
            </a:lvl6pPr>
            <a:lvl7pPr marL="2705735" indent="0">
              <a:buNone/>
              <a:defRPr sz="1400"/>
            </a:lvl7pPr>
            <a:lvl8pPr marL="3156585" indent="0">
              <a:buNone/>
              <a:defRPr sz="1400"/>
            </a:lvl8pPr>
            <a:lvl9pPr marL="3607435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0414" y="1203048"/>
            <a:ext cx="4001380" cy="5067527"/>
          </a:xfrm>
        </p:spPr>
        <p:txBody>
          <a:bodyPr/>
          <a:lstStyle>
            <a:lvl1pPr marL="338455" indent="-28384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lang="zh-CN" alt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2081" y="1203048"/>
            <a:ext cx="4002945" cy="5067527"/>
          </a:xfrm>
        </p:spPr>
        <p:txBody>
          <a:bodyPr/>
          <a:lstStyle>
            <a:lvl1pPr marL="338455" indent="-28384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lang="zh-CN" alt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457122" y="990008"/>
            <a:ext cx="8153047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22" y="274133"/>
            <a:ext cx="8229757" cy="114352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22" y="1535139"/>
            <a:ext cx="4040518" cy="6391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850" indent="0">
              <a:buNone/>
              <a:defRPr sz="2000" b="1"/>
            </a:lvl2pPr>
            <a:lvl3pPr marL="901700" indent="0">
              <a:buNone/>
              <a:defRPr sz="1800" b="1"/>
            </a:lvl3pPr>
            <a:lvl4pPr marL="1352550" indent="0">
              <a:buNone/>
              <a:defRPr sz="1600" b="1"/>
            </a:lvl4pPr>
            <a:lvl5pPr marL="1804035" indent="0">
              <a:buNone/>
              <a:defRPr sz="1600" b="1"/>
            </a:lvl5pPr>
            <a:lvl6pPr marL="2254885" indent="0">
              <a:buNone/>
              <a:defRPr sz="1600" b="1"/>
            </a:lvl6pPr>
            <a:lvl7pPr marL="2705735" indent="0">
              <a:buNone/>
              <a:defRPr sz="1600" b="1"/>
            </a:lvl7pPr>
            <a:lvl8pPr marL="3156585" indent="0">
              <a:buNone/>
              <a:defRPr sz="1600" b="1"/>
            </a:lvl8pPr>
            <a:lvl9pPr marL="360743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22" y="2174259"/>
            <a:ext cx="4040518" cy="3952201"/>
          </a:xfrm>
        </p:spPr>
        <p:txBody>
          <a:bodyPr/>
          <a:lstStyle>
            <a:lvl1pPr>
              <a:defRPr sz="2400">
                <a:solidFill>
                  <a:srgbClr val="00824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796" y="1535139"/>
            <a:ext cx="4042083" cy="6391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850" indent="0">
              <a:buNone/>
              <a:defRPr sz="2000" b="1"/>
            </a:lvl2pPr>
            <a:lvl3pPr marL="901700" indent="0">
              <a:buNone/>
              <a:defRPr sz="1800" b="1"/>
            </a:lvl3pPr>
            <a:lvl4pPr marL="1352550" indent="0">
              <a:buNone/>
              <a:defRPr sz="1600" b="1"/>
            </a:lvl4pPr>
            <a:lvl5pPr marL="1804035" indent="0">
              <a:buNone/>
              <a:defRPr sz="1600" b="1"/>
            </a:lvl5pPr>
            <a:lvl6pPr marL="2254885" indent="0">
              <a:buNone/>
              <a:defRPr sz="1600" b="1"/>
            </a:lvl6pPr>
            <a:lvl7pPr marL="2705735" indent="0">
              <a:buNone/>
              <a:defRPr sz="1600" b="1"/>
            </a:lvl7pPr>
            <a:lvl8pPr marL="3156585" indent="0">
              <a:buNone/>
              <a:defRPr sz="1600" b="1"/>
            </a:lvl8pPr>
            <a:lvl9pPr marL="360743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796" y="2174259"/>
            <a:ext cx="4042083" cy="3952201"/>
          </a:xfrm>
        </p:spPr>
        <p:txBody>
          <a:bodyPr/>
          <a:lstStyle>
            <a:lvl1pPr>
              <a:defRPr sz="2400">
                <a:solidFill>
                  <a:srgbClr val="00824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457122" y="990008"/>
            <a:ext cx="8153047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22" y="272566"/>
            <a:ext cx="3008863" cy="116232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68" y="272566"/>
            <a:ext cx="5111310" cy="58538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22" y="1434886"/>
            <a:ext cx="3008863" cy="4691574"/>
          </a:xfrm>
        </p:spPr>
        <p:txBody>
          <a:bodyPr/>
          <a:lstStyle>
            <a:lvl1pPr marL="0" indent="0">
              <a:buNone/>
              <a:defRPr sz="1400"/>
            </a:lvl1pPr>
            <a:lvl2pPr marL="450850" indent="0">
              <a:buNone/>
              <a:defRPr sz="1200"/>
            </a:lvl2pPr>
            <a:lvl3pPr marL="901700" indent="0">
              <a:buNone/>
              <a:defRPr sz="1000"/>
            </a:lvl3pPr>
            <a:lvl4pPr marL="1352550" indent="0">
              <a:buNone/>
              <a:defRPr sz="900"/>
            </a:lvl4pPr>
            <a:lvl5pPr marL="1804035" indent="0">
              <a:buNone/>
              <a:defRPr sz="900"/>
            </a:lvl5pPr>
            <a:lvl6pPr marL="2254885" indent="0">
              <a:buNone/>
              <a:defRPr sz="900"/>
            </a:lvl6pPr>
            <a:lvl7pPr marL="2705735" indent="0">
              <a:buNone/>
              <a:defRPr sz="900"/>
            </a:lvl7pPr>
            <a:lvl8pPr marL="3156585" indent="0">
              <a:buNone/>
              <a:defRPr sz="900"/>
            </a:lvl8pPr>
            <a:lvl9pPr marL="360743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0" y="686113"/>
            <a:ext cx="9306810" cy="3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0414" y="294497"/>
            <a:ext cx="8154612" cy="6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471" tIns="44442" rIns="90471" bIns="44442" numCol="1" anchor="b" anchorCtr="0" compatLnSpc="1"/>
          <a:lstStyle/>
          <a:p>
            <a:pPr lvl="0"/>
            <a:r>
              <a:rPr lang="en-US" altLang="zh-CN" dirty="0"/>
              <a:t>Title Holder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0414" y="1203048"/>
            <a:ext cx="8154612" cy="506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1" tIns="44442" rIns="90471" bIns="44442" numCol="1" anchor="t" anchorCtr="0" compatLnSpc="1"/>
          <a:lstStyle/>
          <a:p>
            <a:pPr marL="338455" lvl="0" indent="-338455" algn="l" defTabSz="914400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dirty="0"/>
              <a:t>First bullet sentence case</a:t>
            </a:r>
          </a:p>
          <a:p>
            <a:pPr lvl="1"/>
            <a:r>
              <a:rPr lang="en-US" altLang="zh-CN" dirty="0"/>
              <a:t>Second bullet sentence case</a:t>
            </a:r>
          </a:p>
          <a:p>
            <a:pPr lvl="2"/>
            <a:r>
              <a:rPr lang="en-US" altLang="zh-CN" dirty="0"/>
              <a:t>Third Bullet</a:t>
            </a:r>
          </a:p>
          <a:p>
            <a:pPr lvl="3"/>
            <a:r>
              <a:rPr lang="en-US" altLang="zh-CN" dirty="0"/>
              <a:t>Fourth bullet</a:t>
            </a:r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7814903" y="6391192"/>
            <a:ext cx="679421" cy="24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>
            <a:spAutoFit/>
          </a:bodyPr>
          <a:lstStyle/>
          <a:p>
            <a:pPr algn="l" defTabSz="914400"/>
            <a:r>
              <a:rPr lang="en-US" altLang="zh-CN" sz="1000">
                <a:solidFill>
                  <a:schemeClr val="bg1"/>
                </a:solidFill>
                <a:ea typeface="宋体" panose="02010600030101010101" pitchFamily="2" charset="-122"/>
              </a:rPr>
              <a:t>Page </a:t>
            </a:r>
            <a:fld id="{9247CCC4-C985-40BE-B46B-7179F30ACD3F}" type="slidenum">
              <a:rPr lang="en-US" altLang="zh-CN" sz="1000">
                <a:solidFill>
                  <a:schemeClr val="bg1"/>
                </a:solidFill>
                <a:ea typeface="宋体" panose="02010600030101010101" pitchFamily="2" charset="-122"/>
              </a:rPr>
              <a:t>‹#›</a:t>
            </a:fld>
            <a:endParaRPr lang="en-US" altLang="zh-CN" sz="1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800" b="1" baseline="0">
          <a:solidFill>
            <a:schemeClr val="tx2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l" defTabSz="914400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2pPr>
      <a:lvl3pPr algn="l" defTabSz="914400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3pPr>
      <a:lvl4pPr algn="l" defTabSz="914400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4pPr>
      <a:lvl5pPr algn="l" defTabSz="914400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5pPr>
      <a:lvl6pPr marL="450850" algn="l" defTabSz="914400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6pPr>
      <a:lvl7pPr marL="901700" algn="l" defTabSz="914400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7pPr>
      <a:lvl8pPr marL="1352550" algn="l" defTabSz="914400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8pPr>
      <a:lvl9pPr marL="1804035" algn="l" defTabSz="914400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38455" indent="-283845" algn="l" defTabSz="914400" rtl="0" eaLnBrk="1" fontAlgn="base" hangingPunct="1">
        <a:lnSpc>
          <a:spcPct val="150000"/>
        </a:lnSpc>
        <a:spcBef>
          <a:spcPts val="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lang="en-US" altLang="zh-CN" sz="1800" b="1" baseline="0" dirty="0" smtClean="0">
          <a:solidFill>
            <a:srgbClr val="00279F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1pPr>
      <a:lvl2pPr marL="745490" indent="-278765" algn="l" defTabSz="914400" rtl="0" eaLnBrk="1" fontAlgn="base" hangingPunct="1">
        <a:lnSpc>
          <a:spcPct val="150000"/>
        </a:lnSpc>
        <a:spcBef>
          <a:spcPts val="0"/>
        </a:spcBef>
        <a:spcAft>
          <a:spcPts val="0"/>
        </a:spcAft>
        <a:buClr>
          <a:schemeClr val="tx2"/>
        </a:buClr>
        <a:buSzPct val="80000"/>
        <a:buFont typeface="Monotype Sorts" pitchFamily="2" charset="2"/>
        <a:buChar char="u"/>
        <a:defRPr lang="en-US" altLang="zh-CN" sz="1800" b="1" baseline="0" dirty="0" smtClean="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00455" indent="-286385" algn="l" defTabSz="914400" rtl="0" eaLnBrk="1" fontAlgn="base" hangingPunct="1">
        <a:lnSpc>
          <a:spcPct val="150000"/>
        </a:lnSpc>
        <a:spcBef>
          <a:spcPts val="0"/>
        </a:spcBef>
        <a:spcAft>
          <a:spcPts val="0"/>
        </a:spcAft>
        <a:buClr>
          <a:schemeClr val="tx2"/>
        </a:buClr>
        <a:buChar char="–"/>
        <a:defRPr lang="en-US" altLang="zh-CN" sz="1800" b="1" baseline="0" dirty="0" smtClean="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420495" indent="-228600" algn="l" defTabSz="914400" rtl="0" eaLnBrk="1" fontAlgn="base" hangingPunct="1">
        <a:lnSpc>
          <a:spcPct val="150000"/>
        </a:lnSpc>
        <a:spcBef>
          <a:spcPts val="0"/>
        </a:spcBef>
        <a:spcAft>
          <a:spcPts val="0"/>
        </a:spcAft>
        <a:buClr>
          <a:schemeClr val="tx2"/>
        </a:buClr>
        <a:buChar char="•"/>
        <a:defRPr lang="en-US" altLang="zh-CN" sz="1800" b="1" baseline="0" dirty="0" smtClean="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1714500" indent="-228600" algn="l" defTabSz="914400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</a:defRPr>
      </a:lvl5pPr>
      <a:lvl6pPr marL="2165350" indent="-228600" algn="l" defTabSz="914400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</a:defRPr>
      </a:lvl6pPr>
      <a:lvl7pPr marL="2616200" indent="-228600" algn="l" defTabSz="914400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</a:defRPr>
      </a:lvl7pPr>
      <a:lvl8pPr marL="3067050" indent="-228600" algn="l" defTabSz="914400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</a:defRPr>
      </a:lvl8pPr>
      <a:lvl9pPr marL="3518535" indent="-228600" algn="l" defTabSz="914400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</a:defRPr>
      </a:lvl9pPr>
    </p:bodyStyle>
    <p:otherStyle>
      <a:defPPr>
        <a:defRPr lang="zh-CN"/>
      </a:defPPr>
      <a:lvl1pPr marL="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70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40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88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7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58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mudsites.com/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udchina.github.io/" TargetMode="External"/><Relationship Id="rId5" Type="http://schemas.openxmlformats.org/officeDocument/2006/relationships/hyperlink" Target="https://tieba.baidu.com/p/5284599703" TargetMode="External"/><Relationship Id="rId4" Type="http://schemas.openxmlformats.org/officeDocument/2006/relationships/hyperlink" Target="https://en.wikipedia.org/wiki/MU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ouc.edu.cn/fy1/list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683" y="1556792"/>
            <a:ext cx="7772635" cy="23787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5400" dirty="0">
                <a:latin typeface="微软雅黑" panose="020B0503020204020204" pitchFamily="34" charset="-122"/>
              </a:rPr>
              <a:t>程序设计基础实践</a:t>
            </a:r>
            <a:br>
              <a:rPr lang="en-US" altLang="zh-CN" dirty="0">
                <a:latin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</a:rPr>
              <a:t>                </a:t>
            </a:r>
            <a:r>
              <a:rPr lang="en-US" altLang="zh-CN" b="0" dirty="0">
                <a:latin typeface="微软雅黑" panose="020B0503020204020204" pitchFamily="34" charset="-122"/>
              </a:rPr>
              <a:t>- </a:t>
            </a:r>
            <a:r>
              <a:rPr lang="zh-CN" altLang="en-US" b="0" dirty="0">
                <a:latin typeface="微软雅黑" panose="020B0503020204020204" pitchFamily="34" charset="-122"/>
              </a:rPr>
              <a:t>单机版</a:t>
            </a:r>
            <a:r>
              <a:rPr lang="en-US" altLang="zh-CN" b="0" dirty="0">
                <a:latin typeface="微软雅黑" panose="020B0503020204020204" pitchFamily="34" charset="-122"/>
              </a:rPr>
              <a:t>MUD</a:t>
            </a:r>
            <a:r>
              <a:rPr lang="zh-CN" altLang="en-US" b="0" dirty="0">
                <a:latin typeface="微软雅黑" panose="020B0503020204020204" pitchFamily="34" charset="-122"/>
              </a:rPr>
              <a:t>游戏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365" y="4869160"/>
            <a:ext cx="6401270" cy="1752878"/>
          </a:xfrm>
        </p:spPr>
        <p:txBody>
          <a:bodyPr/>
          <a:lstStyle/>
          <a:p>
            <a:pPr marL="53975" indent="0" algn="r">
              <a:buNone/>
            </a:pPr>
            <a:r>
              <a:rPr lang="zh-CN" altLang="en-US" dirty="0"/>
              <a:t>中国海洋大学计算机学院    傅宇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729" y="1419622"/>
            <a:ext cx="7344543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设计思路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0414" y="1203048"/>
            <a:ext cx="8154612" cy="5067527"/>
          </a:xfrm>
        </p:spPr>
        <p:txBody>
          <a:bodyPr/>
          <a:lstStyle/>
          <a:p>
            <a:pPr marL="338455" lvl="1" indent="-283845" algn="just"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lang="zh-CN" altLang="zh-CN" dirty="0"/>
              <a:t>设计</a:t>
            </a:r>
            <a:r>
              <a:rPr lang="en-US" altLang="zh-CN" dirty="0"/>
              <a:t>MUD</a:t>
            </a:r>
            <a:r>
              <a:rPr lang="zh-CN" altLang="zh-CN" dirty="0"/>
              <a:t>游戏的工作主要包括以下内容：</a:t>
            </a:r>
            <a:endParaRPr lang="en-US" altLang="zh-CN" dirty="0"/>
          </a:p>
          <a:p>
            <a:pPr lvl="1" algn="just"/>
            <a:r>
              <a:rPr lang="zh-CN" altLang="zh-CN" dirty="0"/>
              <a:t>设计装备物品的种类和属性，例如：武器、盔甲、治疗用品、金钱等。每种物品可能有不同的种类，例如武器可以有剑、斧、弓箭、盾牌等。每件武器会有特定的属性，如攻击力、速度、防御力、价格等。物品的类型可以用枚举类型表示，也可以将物品定义为基类，每种特定物品定义为派生类。</a:t>
            </a:r>
            <a:endParaRPr lang="en-US" altLang="zh-CN" dirty="0"/>
          </a:p>
          <a:p>
            <a:pPr lvl="1" algn="just"/>
            <a:r>
              <a:rPr lang="zh-CN" altLang="zh-CN" dirty="0"/>
              <a:t>设计玩家的装备仓库。每个玩家都有一个装备仓库，用来保存玩家拥有的所有物品和装备，需要使用标准模板库（</a:t>
            </a:r>
            <a:r>
              <a:rPr lang="en-US" altLang="zh-CN" dirty="0"/>
              <a:t>STL</a:t>
            </a:r>
            <a:r>
              <a:rPr lang="zh-CN" altLang="zh-CN" dirty="0"/>
              <a:t>）提供的某种容器（数据结构）来保存这些物品。其中，有一些装备是玩家当前正在使用着的，例如武器、盔甲、道具等。</a:t>
            </a:r>
          </a:p>
          <a:p>
            <a:pPr lvl="1" algn="just"/>
            <a:r>
              <a:rPr lang="zh-CN" altLang="zh-CN" dirty="0"/>
              <a:t>设计敌人的角色、不同敌人角色之间的从属关系、数量、出场位置等属性。除了敌人之外，</a:t>
            </a:r>
            <a:r>
              <a:rPr lang="en-US" altLang="zh-CN" dirty="0"/>
              <a:t>MUD</a:t>
            </a:r>
            <a:r>
              <a:rPr lang="zh-CN" altLang="zh-CN" dirty="0"/>
              <a:t>中可能包含其他人物角色，例如普通人、提供帮助的人、店家等。</a:t>
            </a:r>
          </a:p>
          <a:p>
            <a:pPr lvl="1" algn="just"/>
            <a:endParaRPr lang="zh-CN" altLang="zh-CN" dirty="0"/>
          </a:p>
          <a:p>
            <a:pPr lvl="1" algn="just"/>
            <a:endParaRPr lang="zh-CN" altLang="zh-CN" dirty="0"/>
          </a:p>
          <a:p>
            <a:pPr lvl="1" algn="just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设计思路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0414" y="1203049"/>
            <a:ext cx="8224034" cy="2369968"/>
          </a:xfrm>
        </p:spPr>
        <p:txBody>
          <a:bodyPr/>
          <a:lstStyle/>
          <a:p>
            <a:pPr marL="338455" lvl="1" indent="-283845" algn="just"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lang="zh-CN" altLang="zh-CN" dirty="0"/>
              <a:t>设计</a:t>
            </a:r>
            <a:r>
              <a:rPr lang="en-US" altLang="zh-CN" dirty="0"/>
              <a:t>MUD</a:t>
            </a:r>
            <a:r>
              <a:rPr lang="zh-CN" altLang="zh-CN" dirty="0"/>
              <a:t>游戏的工作主要包括以下内容：</a:t>
            </a:r>
            <a:endParaRPr lang="en-US" altLang="zh-CN" dirty="0"/>
          </a:p>
          <a:p>
            <a:pPr lvl="1" algn="just">
              <a:lnSpc>
                <a:spcPct val="130000"/>
              </a:lnSpc>
            </a:pPr>
            <a:r>
              <a:rPr lang="zh-CN" altLang="zh-CN" dirty="0"/>
              <a:t>设计地图。</a:t>
            </a:r>
            <a:r>
              <a:rPr lang="en-US" altLang="zh-CN" dirty="0"/>
              <a:t>MUD</a:t>
            </a:r>
            <a:r>
              <a:rPr lang="zh-CN" altLang="zh-CN" dirty="0"/>
              <a:t>通常使用以房间为单元的地图。在游戏中，地图是若干房间的集合，每个房间都是一个独立的实体，相当于一个游戏场景，里面包含有入口、出口、物品、故事情节、一定数量的角色等。玩家通过进出不同的房间，推动游戏故事情节的发展。</a:t>
            </a:r>
          </a:p>
          <a:p>
            <a:pPr lvl="1" algn="just"/>
            <a:endParaRPr lang="zh-CN" altLang="zh-CN" dirty="0"/>
          </a:p>
          <a:p>
            <a:pPr lvl="1" algn="just">
              <a:buNone/>
            </a:pPr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72400"/>
            <a:ext cx="5454000" cy="31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37" name="Rectangle 1"/>
          <p:cNvSpPr>
            <a:spLocks noChangeArrowheads="1"/>
          </p:cNvSpPr>
          <p:nvPr/>
        </p:nvSpPr>
        <p:spPr bwMode="auto">
          <a:xfrm>
            <a:off x="395536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图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onsolas" panose="020B0609020204030204" pitchFamily="49" charset="0"/>
              </a:rPr>
              <a:t>3    MUD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通常使用以房间为单元的地图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设计思路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0414" y="1203049"/>
            <a:ext cx="8296042" cy="2369968"/>
          </a:xfrm>
        </p:spPr>
        <p:txBody>
          <a:bodyPr/>
          <a:lstStyle/>
          <a:p>
            <a:pPr marL="338455" lvl="1" indent="-283845" algn="just">
              <a:lnSpc>
                <a:spcPct val="130000"/>
              </a:lnSpc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lang="zh-CN" altLang="zh-CN" dirty="0"/>
              <a:t>设计</a:t>
            </a:r>
            <a:r>
              <a:rPr lang="en-US" altLang="zh-CN" dirty="0"/>
              <a:t>MUD</a:t>
            </a:r>
            <a:r>
              <a:rPr lang="zh-CN" altLang="zh-CN" dirty="0"/>
              <a:t>游戏的工作主要包括以下内容：</a:t>
            </a:r>
            <a:endParaRPr lang="en-US" altLang="zh-CN" dirty="0"/>
          </a:p>
          <a:p>
            <a:pPr lvl="1" algn="just">
              <a:lnSpc>
                <a:spcPct val="130000"/>
              </a:lnSpc>
            </a:pPr>
            <a:r>
              <a:rPr lang="zh-CN" altLang="zh-CN" dirty="0"/>
              <a:t>每个房间可能有</a:t>
            </a:r>
            <a:r>
              <a:rPr lang="en-US" altLang="zh-CN" dirty="0"/>
              <a:t>4</a:t>
            </a:r>
            <a:r>
              <a:rPr lang="zh-CN" altLang="zh-CN" dirty="0"/>
              <a:t>个相邻的房间，连通性、每个房间存储了一定数量的物品等。大多数的</a:t>
            </a:r>
            <a:r>
              <a:rPr lang="en-US" altLang="zh-CN" dirty="0"/>
              <a:t>MUD</a:t>
            </a:r>
            <a:r>
              <a:rPr lang="zh-CN" altLang="zh-CN" dirty="0"/>
              <a:t>都有区域系统，允许更轻松地将游戏组织起来。每个区域会包含房间、入口、物品和敌人（怪物）。敌人在特定的区域活动。当玩家进入到某个区域后，就会遇到驻留在这个区域的敌人和其他人物角色。这些人物可以都事先在程序中或者地图（脚本文件）中规划好。</a:t>
            </a:r>
          </a:p>
          <a:p>
            <a:pPr lvl="1" algn="just">
              <a:lnSpc>
                <a:spcPct val="130000"/>
              </a:lnSpc>
            </a:pPr>
            <a:endParaRPr lang="zh-CN" altLang="zh-CN" dirty="0"/>
          </a:p>
          <a:p>
            <a:pPr lvl="1" algn="just">
              <a:lnSpc>
                <a:spcPct val="130000"/>
              </a:lnSpc>
            </a:pPr>
            <a:endParaRPr lang="zh-CN" altLang="zh-CN" dirty="0"/>
          </a:p>
          <a:p>
            <a:pPr lvl="1" algn="just">
              <a:lnSpc>
                <a:spcPct val="130000"/>
              </a:lnSpc>
              <a:buNone/>
            </a:pPr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024" y="3517045"/>
            <a:ext cx="5021952" cy="2924944"/>
          </a:xfrm>
          <a:prstGeom prst="rect">
            <a:avLst/>
          </a:prstGeom>
          <a:noFill/>
          <a:ln>
            <a:noFill/>
          </a:ln>
        </p:spPr>
      </p:pic>
      <p:sp>
        <p:nvSpPr>
          <p:cNvPr id="116737" name="Rectangle 1"/>
          <p:cNvSpPr>
            <a:spLocks noChangeArrowheads="1"/>
          </p:cNvSpPr>
          <p:nvPr/>
        </p:nvSpPr>
        <p:spPr bwMode="auto">
          <a:xfrm>
            <a:off x="395536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图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onsolas" panose="020B0609020204030204" pitchFamily="49" charset="0"/>
              </a:rPr>
              <a:t>3    MUD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通常使用以房间为单元的地图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设计思路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0414" y="1203048"/>
            <a:ext cx="8296042" cy="5067527"/>
          </a:xfrm>
        </p:spPr>
        <p:txBody>
          <a:bodyPr/>
          <a:lstStyle/>
          <a:p>
            <a:pPr marL="338455" lvl="1" indent="-283845" algn="just"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lang="zh-CN" altLang="zh-CN" dirty="0"/>
              <a:t>设计</a:t>
            </a:r>
            <a:r>
              <a:rPr lang="en-US" altLang="zh-CN" dirty="0"/>
              <a:t>MUD</a:t>
            </a:r>
            <a:r>
              <a:rPr lang="zh-CN" altLang="zh-CN" dirty="0"/>
              <a:t>游戏的工作主要包括以下内容：</a:t>
            </a:r>
            <a:endParaRPr lang="en-US" altLang="zh-CN" dirty="0"/>
          </a:p>
          <a:p>
            <a:pPr lvl="1" algn="just"/>
            <a:r>
              <a:rPr lang="zh-CN" altLang="zh-CN" dirty="0"/>
              <a:t>商店物品，每个商店有一个物品清单。也可以不设计商店。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r>
              <a:rPr lang="zh-CN" altLang="zh-CN" dirty="0"/>
              <a:t>开发战斗系统。玩家和敌人都有准确度和躲避属性；伤害计算；杀死敌人后，敌人可能会丢下物品和金钱，玩家可以获得这些物品和金钱。</a:t>
            </a:r>
            <a:endParaRPr lang="en-US" altLang="zh-CN" dirty="0"/>
          </a:p>
          <a:p>
            <a:pPr lvl="1" algn="just"/>
            <a:endParaRPr lang="zh-CN" altLang="zh-CN" dirty="0"/>
          </a:p>
          <a:p>
            <a:pPr lvl="1" algn="just"/>
            <a:r>
              <a:rPr lang="zh-CN" altLang="zh-CN" dirty="0"/>
              <a:t>选择命令。</a:t>
            </a:r>
            <a:r>
              <a:rPr lang="en-US" altLang="zh-CN" dirty="0"/>
              <a:t>MUD</a:t>
            </a:r>
            <a:r>
              <a:rPr lang="zh-CN" altLang="zh-CN" dirty="0"/>
              <a:t>使用简单的文本字符界面，通过控制台窗口参与游戏。因此，需要预先设计玩家在游戏中使用的所有命令。当然也可以给出数字选项，只使用数字选择要执行的命令。但是这样一来，游戏的用户体验和功能就比较差了。开发游戏命令处理模块，支持中文</a:t>
            </a:r>
            <a:r>
              <a:rPr lang="en-US" altLang="zh-CN" dirty="0"/>
              <a:t>/</a:t>
            </a:r>
            <a:r>
              <a:rPr lang="zh-CN" altLang="zh-CN" dirty="0"/>
              <a:t>英文命令，响应玩家输入的战斗、交易、运动等命令。</a:t>
            </a:r>
          </a:p>
          <a:p>
            <a:pPr lvl="1" algn="just"/>
            <a:endParaRPr lang="zh-CN" altLang="zh-CN" dirty="0"/>
          </a:p>
          <a:p>
            <a:pPr lvl="1" algn="just"/>
            <a:endParaRPr lang="zh-CN" altLang="zh-CN" dirty="0"/>
          </a:p>
          <a:p>
            <a:pPr lvl="1" algn="just"/>
            <a:endParaRPr lang="zh-CN" altLang="zh-CN" dirty="0"/>
          </a:p>
          <a:p>
            <a:pPr lvl="1" algn="just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时间安排</a:t>
            </a:r>
            <a:endParaRPr lang="zh-CN" altLang="zh-CN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0414" y="1203048"/>
            <a:ext cx="8763586" cy="5067527"/>
          </a:xfrm>
        </p:spPr>
        <p:txBody>
          <a:bodyPr/>
          <a:lstStyle/>
          <a:p>
            <a:pPr lvl="0"/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次课，介绍课程设计内容，安排分组；</a:t>
            </a:r>
            <a:r>
              <a:rPr lang="en-US" altLang="zh-CN" dirty="0"/>
              <a:t>8.25</a:t>
            </a:r>
            <a:endParaRPr lang="zh-CN" altLang="zh-CN" dirty="0"/>
          </a:p>
          <a:p>
            <a:pPr lvl="0"/>
            <a:r>
              <a:rPr lang="zh-CN" altLang="zh-CN" dirty="0"/>
              <a:t>第</a:t>
            </a:r>
            <a:r>
              <a:rPr lang="en-US" altLang="zh-CN" dirty="0"/>
              <a:t>2-3</a:t>
            </a:r>
            <a:r>
              <a:rPr lang="zh-CN" altLang="zh-CN" dirty="0"/>
              <a:t>次课，分组完成，开展需求分析和软件设计。</a:t>
            </a:r>
            <a:r>
              <a:rPr lang="en-US" altLang="zh-CN" dirty="0"/>
              <a:t>8.25</a:t>
            </a:r>
            <a:r>
              <a:rPr lang="zh-CN" altLang="en-US" dirty="0"/>
              <a:t>、</a:t>
            </a:r>
            <a:r>
              <a:rPr lang="en-US" altLang="zh-CN" dirty="0"/>
              <a:t>9.01</a:t>
            </a:r>
            <a:endParaRPr lang="zh-CN" altLang="zh-CN" dirty="0"/>
          </a:p>
          <a:p>
            <a:pPr lvl="0"/>
            <a:r>
              <a:rPr lang="zh-CN" altLang="zh-CN" dirty="0"/>
              <a:t>第</a:t>
            </a:r>
            <a:r>
              <a:rPr lang="en-US" altLang="zh-CN" dirty="0"/>
              <a:t>4-7</a:t>
            </a:r>
            <a:r>
              <a:rPr lang="zh-CN" altLang="zh-CN" dirty="0"/>
              <a:t>次课，软件开发。</a:t>
            </a:r>
            <a:r>
              <a:rPr lang="en-US" altLang="zh-CN" dirty="0"/>
              <a:t>9.01</a:t>
            </a:r>
            <a:r>
              <a:rPr lang="zh-CN" altLang="en-US" dirty="0"/>
              <a:t>、</a:t>
            </a:r>
            <a:r>
              <a:rPr lang="en-US" altLang="zh-CN" dirty="0"/>
              <a:t>9.08</a:t>
            </a:r>
            <a:r>
              <a:rPr lang="zh-CN" altLang="en-US" dirty="0"/>
              <a:t>、</a:t>
            </a:r>
            <a:r>
              <a:rPr lang="en-US" altLang="zh-CN" dirty="0"/>
              <a:t>9.15</a:t>
            </a:r>
            <a:endParaRPr lang="zh-CN" altLang="zh-CN" dirty="0"/>
          </a:p>
          <a:p>
            <a:pPr lvl="0"/>
            <a:r>
              <a:rPr lang="zh-CN" altLang="zh-CN" dirty="0"/>
              <a:t>第</a:t>
            </a:r>
            <a:r>
              <a:rPr lang="en-US" altLang="zh-CN" dirty="0"/>
              <a:t>7</a:t>
            </a:r>
            <a:r>
              <a:rPr lang="zh-CN" altLang="zh-CN" dirty="0"/>
              <a:t>次课，软件测试，完成测试报告的撰写。</a:t>
            </a:r>
            <a:r>
              <a:rPr lang="en-US" altLang="zh-CN" dirty="0"/>
              <a:t>9.15</a:t>
            </a:r>
            <a:endParaRPr lang="zh-CN" altLang="zh-CN" dirty="0"/>
          </a:p>
          <a:p>
            <a:pPr lvl="0"/>
            <a:r>
              <a:rPr lang="zh-CN" altLang="zh-CN" dirty="0"/>
              <a:t>第</a:t>
            </a:r>
            <a:r>
              <a:rPr lang="en-US" altLang="zh-CN" dirty="0"/>
              <a:t>8</a:t>
            </a:r>
            <a:r>
              <a:rPr lang="zh-CN" altLang="zh-CN" dirty="0"/>
              <a:t>次课，课堂展示。</a:t>
            </a:r>
            <a:r>
              <a:rPr lang="en-US" altLang="zh-CN" dirty="0"/>
              <a:t>9.15 </a:t>
            </a:r>
            <a:r>
              <a:rPr lang="zh-CN" altLang="en-US" dirty="0"/>
              <a:t>下午</a:t>
            </a:r>
            <a:endParaRPr lang="en-US" altLang="zh-CN" dirty="0"/>
          </a:p>
          <a:p>
            <a:pPr lvl="0"/>
            <a:r>
              <a:rPr lang="en-US" altLang="zh-CN" dirty="0"/>
              <a:t>9.20</a:t>
            </a:r>
            <a:r>
              <a:rPr dirty="0"/>
              <a:t>日 </a:t>
            </a:r>
            <a:r>
              <a:rPr lang="en-US" altLang="zh-CN" dirty="0"/>
              <a:t>23</a:t>
            </a:r>
            <a:r>
              <a:rPr dirty="0"/>
              <a:t>：</a:t>
            </a:r>
            <a:r>
              <a:rPr lang="en-US" altLang="zh-CN" dirty="0"/>
              <a:t>59</a:t>
            </a:r>
            <a:r>
              <a:rPr dirty="0"/>
              <a:t>：</a:t>
            </a:r>
            <a:r>
              <a:rPr lang="en-US" altLang="zh-CN" dirty="0"/>
              <a:t>59</a:t>
            </a:r>
            <a:r>
              <a:rPr dirty="0"/>
              <a:t>前提交测试报告、课程报告等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分组要求</a:t>
            </a:r>
            <a:endParaRPr lang="zh-CN" altLang="zh-CN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0414" y="1203048"/>
            <a:ext cx="8584074" cy="5067527"/>
          </a:xfrm>
        </p:spPr>
        <p:txBody>
          <a:bodyPr/>
          <a:lstStyle/>
          <a:p>
            <a:pPr lvl="0"/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次课上课前完成分组工作，选出组长。每个小组</a:t>
            </a:r>
            <a:r>
              <a:rPr lang="en-US" altLang="zh-CN" dirty="0"/>
              <a:t>4-6</a:t>
            </a:r>
            <a:r>
              <a:rPr lang="zh-CN" altLang="zh-CN" dirty="0"/>
              <a:t>位同学，鼓励每个小组包括</a:t>
            </a:r>
            <a:r>
              <a:rPr lang="en-US" altLang="zh-CN" dirty="0"/>
              <a:t>1</a:t>
            </a:r>
            <a:r>
              <a:rPr dirty="0"/>
              <a:t>名成绩</a:t>
            </a:r>
            <a:r>
              <a:rPr lang="en-US" altLang="zh-CN" dirty="0"/>
              <a:t>80</a:t>
            </a:r>
            <a:r>
              <a:rPr dirty="0"/>
              <a:t>分以上以及</a:t>
            </a:r>
            <a:r>
              <a:rPr lang="en-US" altLang="zh-CN" dirty="0"/>
              <a:t>1</a:t>
            </a:r>
            <a:r>
              <a:rPr dirty="0"/>
              <a:t>名成绩</a:t>
            </a:r>
            <a:r>
              <a:rPr lang="en-US" altLang="zh-CN" dirty="0"/>
              <a:t>65</a:t>
            </a:r>
            <a:r>
              <a:rPr dirty="0"/>
              <a:t>分以下的同学</a:t>
            </a:r>
            <a:r>
              <a:rPr lang="zh-CN" altLang="zh-CN" dirty="0"/>
              <a:t>。</a:t>
            </a:r>
          </a:p>
          <a:p>
            <a:pPr lvl="0"/>
            <a:endParaRPr lang="zh-CN" altLang="zh-CN" dirty="0"/>
          </a:p>
          <a:p>
            <a:r>
              <a:rPr lang="zh-CN" altLang="zh-CN" dirty="0"/>
              <a:t>组内的每位同学都要认真积极地参与课程设计的每个阶段。在设计阶段完成之后，组长要报告每位组员的分工和职责。每位组员都要有明确的分工和职责，水平高的同学不要包揽全部工作，水平差的同学也不要无所事事。</a:t>
            </a:r>
            <a:r>
              <a:rPr lang="zh-CN" altLang="zh-CN" dirty="0">
                <a:solidFill>
                  <a:srgbClr val="FF0000"/>
                </a:solidFill>
              </a:rPr>
              <a:t>课堂展示时，会随机抽取同学回答问题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zh-CN" altLang="zh-CN" dirty="0"/>
          </a:p>
          <a:p>
            <a:pPr lvl="0"/>
            <a:r>
              <a:rPr lang="zh-CN" altLang="zh-CN" dirty="0"/>
              <a:t>在程序编码开发阶段，每位同学分别负责开发不同的模块，例如玩家角色模块、敌人角色模块、物品模块、命令解析和执行模块、地图与房间模块、进度存档与读取模块等。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评分标准</a:t>
            </a:r>
            <a:endParaRPr lang="zh-CN" altLang="zh-CN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0365" y="1052830"/>
            <a:ext cx="8440107" cy="575119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zh-CN" sz="1700" dirty="0"/>
              <a:t>执行软件测试。两个小组交换各自开发的</a:t>
            </a:r>
            <a:r>
              <a:rPr lang="en-US" altLang="zh-CN" sz="1700" dirty="0"/>
              <a:t>MUD</a:t>
            </a:r>
            <a:r>
              <a:rPr lang="zh-CN" altLang="zh-CN" sz="1700" dirty="0"/>
              <a:t>游戏，小组成员负责测试和使用对方小组开发的</a:t>
            </a:r>
            <a:r>
              <a:rPr lang="en-US" altLang="zh-CN" sz="1700" dirty="0"/>
              <a:t>MUD</a:t>
            </a:r>
            <a:r>
              <a:rPr lang="zh-CN" altLang="zh-CN" sz="1700" dirty="0"/>
              <a:t>游戏。其中，部分同学阅读代码，检查代码质量并打分（满分</a:t>
            </a:r>
            <a:r>
              <a:rPr lang="en-US" altLang="zh-CN" sz="1700" dirty="0"/>
              <a:t>50</a:t>
            </a:r>
            <a:r>
              <a:rPr lang="zh-CN" altLang="zh-CN" sz="1700" dirty="0"/>
              <a:t>分），检查内容包括：程序代码的整体结构，类和类关系的抽象，编码格式、命名、注释等。另一部分同学要试玩</a:t>
            </a:r>
            <a:r>
              <a:rPr lang="en-US" altLang="zh-CN" sz="1700" dirty="0"/>
              <a:t>MUD</a:t>
            </a:r>
            <a:r>
              <a:rPr lang="zh-CN" altLang="zh-CN" sz="1700" dirty="0"/>
              <a:t>游戏并打分（满分</a:t>
            </a:r>
            <a:r>
              <a:rPr lang="en-US" altLang="zh-CN" sz="1700" dirty="0"/>
              <a:t>50</a:t>
            </a:r>
            <a:r>
              <a:rPr lang="zh-CN" altLang="zh-CN" sz="1700" dirty="0"/>
              <a:t>分），检查程序的功能是否实现、完整，有无严重的</a:t>
            </a:r>
            <a:r>
              <a:rPr lang="en-US" altLang="zh-CN" sz="1700" dirty="0"/>
              <a:t>bug</a:t>
            </a:r>
            <a:r>
              <a:rPr lang="zh-CN" altLang="zh-CN" sz="1700" dirty="0"/>
              <a:t>错误，操作是否简单，界面是否友好等。</a:t>
            </a:r>
          </a:p>
          <a:p>
            <a:pPr lvl="0"/>
            <a:r>
              <a:rPr lang="zh-CN" altLang="zh-CN" sz="1700" dirty="0"/>
              <a:t>软件测试之后，提交简要的测试报告。报告的格式自拟，必须包含代码和功能</a:t>
            </a:r>
            <a:r>
              <a:rPr lang="en-US" altLang="zh-CN" sz="1700" dirty="0"/>
              <a:t>2</a:t>
            </a:r>
            <a:r>
              <a:rPr lang="zh-CN" altLang="zh-CN" sz="1700" dirty="0"/>
              <a:t>项评分。</a:t>
            </a:r>
          </a:p>
          <a:p>
            <a:r>
              <a:rPr lang="zh-CN" altLang="zh-CN" sz="1700" dirty="0"/>
              <a:t>成绩考核与评价指标：个人课堂出勤与任务完成情况（</a:t>
            </a:r>
            <a:r>
              <a:rPr lang="en-US" altLang="zh-CN" sz="1700" dirty="0"/>
              <a:t>30%</a:t>
            </a:r>
            <a:r>
              <a:rPr lang="zh-CN" altLang="zh-CN" sz="1700" dirty="0"/>
              <a:t>），课堂展示与软件测试成绩（</a:t>
            </a:r>
            <a:r>
              <a:rPr lang="en-US" altLang="zh-CN" sz="1700" dirty="0"/>
              <a:t>30%</a:t>
            </a:r>
            <a:r>
              <a:rPr lang="zh-CN" altLang="zh-CN" sz="1700" dirty="0"/>
              <a:t>），软件测试报告与课程设计报告（</a:t>
            </a:r>
            <a:r>
              <a:rPr lang="en-US" altLang="zh-CN" sz="1700" dirty="0"/>
              <a:t>40%</a:t>
            </a:r>
            <a:r>
              <a:rPr lang="zh-CN" altLang="zh-CN" sz="1700" dirty="0"/>
              <a:t>）。</a:t>
            </a:r>
            <a:endParaRPr lang="en-US" altLang="zh-CN" sz="1700" dirty="0"/>
          </a:p>
          <a:p>
            <a:pPr lvl="0"/>
            <a:r>
              <a:rPr lang="zh-CN" altLang="zh-CN" sz="1700" dirty="0"/>
              <a:t>课堂展示包括：故事背景介绍，功能介绍，程序演示。</a:t>
            </a:r>
          </a:p>
          <a:p>
            <a:r>
              <a:rPr lang="zh-CN" altLang="zh-CN" sz="1700" dirty="0"/>
              <a:t>课程设计报告的主要内容包括：用于需求分析的</a:t>
            </a:r>
            <a:r>
              <a:rPr lang="en-US" altLang="zh-CN" sz="1700" dirty="0"/>
              <a:t>WBS</a:t>
            </a:r>
            <a:r>
              <a:rPr lang="zh-CN" altLang="zh-CN" sz="1700" dirty="0"/>
              <a:t>工作分解结构图、</a:t>
            </a:r>
            <a:r>
              <a:rPr lang="en-US" altLang="zh-CN" sz="1700" dirty="0"/>
              <a:t>Use-Case</a:t>
            </a:r>
            <a:r>
              <a:rPr lang="zh-CN" altLang="zh-CN" sz="1700" dirty="0"/>
              <a:t>用例图；</a:t>
            </a:r>
            <a:r>
              <a:rPr lang="zh-CN" altLang="zh-CN" sz="1700" dirty="0">
                <a:solidFill>
                  <a:srgbClr val="FF0000"/>
                </a:solidFill>
              </a:rPr>
              <a:t>用于程序设计的</a:t>
            </a:r>
            <a:r>
              <a:rPr lang="en-US" altLang="zh-CN" sz="1700" dirty="0">
                <a:solidFill>
                  <a:srgbClr val="FF0000"/>
                </a:solidFill>
              </a:rPr>
              <a:t>UML</a:t>
            </a:r>
            <a:r>
              <a:rPr lang="zh-CN" altLang="zh-CN" sz="1700" dirty="0">
                <a:solidFill>
                  <a:srgbClr val="FF0000"/>
                </a:solidFill>
              </a:rPr>
              <a:t>类图</a:t>
            </a:r>
            <a:r>
              <a:rPr lang="zh-CN" altLang="zh-CN" sz="1700" dirty="0"/>
              <a:t>；描述核心算法的流程图或</a:t>
            </a:r>
            <a:r>
              <a:rPr lang="en-US" altLang="zh-CN" sz="1700" dirty="0"/>
              <a:t>UML</a:t>
            </a:r>
            <a:r>
              <a:rPr lang="zh-CN" altLang="zh-CN" sz="1700" dirty="0"/>
              <a:t>序列图；程序中用到的</a:t>
            </a:r>
            <a:r>
              <a:rPr lang="en-US" altLang="zh-CN" sz="1700" dirty="0"/>
              <a:t>STL</a:t>
            </a:r>
            <a:r>
              <a:rPr lang="zh-CN" altLang="zh-CN" sz="1700" dirty="0"/>
              <a:t>标准模板库中的容器、算法、迭代器等各种组件的说明；程序中用到的设计模式；课程设计中遇到的问题及解决方案；小组成员的详细分工和职责。</a:t>
            </a:r>
          </a:p>
          <a:p>
            <a:pPr lvl="0"/>
            <a:endParaRPr lang="zh-CN" altLang="zh-CN" sz="1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参考资料</a:t>
            </a:r>
            <a:endParaRPr lang="zh-CN" altLang="zh-CN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0414" y="1052736"/>
            <a:ext cx="8763586" cy="5067527"/>
          </a:xfrm>
        </p:spPr>
        <p:txBody>
          <a:bodyPr/>
          <a:lstStyle/>
          <a:p>
            <a:pPr lvl="0"/>
            <a:r>
              <a:rPr lang="zh-CN" altLang="zh-CN" dirty="0"/>
              <a:t>课程的所有资料都会上传到</a:t>
            </a:r>
            <a:r>
              <a:rPr dirty="0"/>
              <a:t>微信群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MUD</a:t>
            </a:r>
            <a:r>
              <a:rPr lang="zh-CN" altLang="zh-CN" dirty="0"/>
              <a:t>游戏编程》电子版</a:t>
            </a:r>
            <a:r>
              <a:rPr lang="en-US" altLang="zh-CN" dirty="0"/>
              <a:t>-</a:t>
            </a:r>
            <a:r>
              <a:rPr lang="zh-CN" altLang="en-US" dirty="0"/>
              <a:t>第二部分，重点第</a:t>
            </a:r>
            <a:r>
              <a:rPr lang="en-US" altLang="zh-CN" dirty="0"/>
              <a:t>7</a:t>
            </a:r>
            <a:r>
              <a:rPr lang="zh-CN" altLang="en-US" dirty="0"/>
              <a:t>章</a:t>
            </a:r>
            <a:endParaRPr lang="en-US" altLang="zh-CN" dirty="0"/>
          </a:p>
          <a:p>
            <a:pPr marL="54610" indent="0">
              <a:buNone/>
            </a:pPr>
            <a:endParaRPr lang="zh-CN" altLang="zh-CN" dirty="0"/>
          </a:p>
          <a:p>
            <a:pPr lvl="0"/>
            <a:r>
              <a:rPr lang="zh-CN" altLang="zh-CN" dirty="0"/>
              <a:t>网站链接</a:t>
            </a:r>
          </a:p>
          <a:p>
            <a:r>
              <a:rPr lang="en-US" altLang="zh-CN" u="sng" dirty="0">
                <a:hlinkClick r:id="rId3"/>
              </a:rPr>
              <a:t>http://www.topmudsites.com/</a:t>
            </a:r>
            <a:endParaRPr lang="en-US" altLang="zh-CN" dirty="0"/>
          </a:p>
          <a:p>
            <a:pPr marL="54610" indent="0">
              <a:buNone/>
            </a:pPr>
            <a:r>
              <a:rPr lang="en-US" altLang="zh-CN" dirty="0"/>
              <a:t>    Top MUD Site</a:t>
            </a:r>
            <a:endParaRPr lang="zh-CN" altLang="zh-CN" dirty="0"/>
          </a:p>
          <a:p>
            <a:r>
              <a:rPr lang="en-US" altLang="zh-CN" u="sng" dirty="0">
                <a:hlinkClick r:id="rId4"/>
              </a:rPr>
              <a:t>https://en.wikipedia.org/wiki/MUD</a:t>
            </a:r>
            <a:endParaRPr lang="en-US" altLang="zh-CN" dirty="0"/>
          </a:p>
          <a:p>
            <a:pPr marL="54610" indent="0">
              <a:buNone/>
            </a:pPr>
            <a:r>
              <a:rPr lang="en-US" altLang="zh-CN" dirty="0"/>
              <a:t>     </a:t>
            </a:r>
            <a:r>
              <a:rPr lang="zh-CN" altLang="zh-CN" dirty="0"/>
              <a:t>维基百科</a:t>
            </a:r>
          </a:p>
          <a:p>
            <a:r>
              <a:rPr lang="en-US" altLang="zh-CN" u="sng" dirty="0">
                <a:hlinkClick r:id="rId5"/>
              </a:rPr>
              <a:t>https://tieba.baidu.com/p/5284599703</a:t>
            </a:r>
            <a:endParaRPr lang="en-US" altLang="zh-CN" dirty="0"/>
          </a:p>
          <a:p>
            <a:pPr marL="54610" indent="0">
              <a:buNone/>
            </a:pPr>
            <a:r>
              <a:rPr lang="en-US" altLang="zh-CN" dirty="0"/>
              <a:t>     </a:t>
            </a:r>
            <a:r>
              <a:rPr lang="zh-CN" altLang="zh-CN" dirty="0"/>
              <a:t>百度贴吧</a:t>
            </a:r>
            <a:r>
              <a:rPr lang="en-US" altLang="zh-CN" dirty="0"/>
              <a:t> mud</a:t>
            </a:r>
            <a:r>
              <a:rPr lang="zh-CN" altLang="zh-CN" dirty="0"/>
              <a:t>吧</a:t>
            </a:r>
          </a:p>
          <a:p>
            <a:r>
              <a:rPr lang="en-US" altLang="zh-CN" u="sng" dirty="0">
                <a:hlinkClick r:id="rId6"/>
              </a:rPr>
              <a:t>https://mudchina.github.io/</a:t>
            </a:r>
            <a:endParaRPr lang="en-US" altLang="zh-CN" dirty="0"/>
          </a:p>
          <a:p>
            <a:pPr marL="54610" indent="0">
              <a:buNone/>
            </a:pPr>
            <a:r>
              <a:rPr lang="en-US" altLang="zh-CN" dirty="0"/>
              <a:t>     </a:t>
            </a:r>
            <a:r>
              <a:rPr lang="zh-CN" altLang="zh-CN" dirty="0"/>
              <a:t>中文</a:t>
            </a:r>
            <a:r>
              <a:rPr lang="en-US" altLang="zh-CN" dirty="0"/>
              <a:t>MUD</a:t>
            </a:r>
            <a:r>
              <a:rPr lang="zh-CN" altLang="zh-CN" dirty="0"/>
              <a:t>大全，包含源代码链接</a:t>
            </a:r>
          </a:p>
          <a:p>
            <a:pPr lvl="0"/>
            <a:endParaRPr lang="zh-C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0D8B67-594B-9FE3-80E4-7D3A6B99F0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0" b="13043"/>
          <a:stretch>
            <a:fillRect/>
          </a:stretch>
        </p:blipFill>
        <p:spPr>
          <a:xfrm>
            <a:off x="4860032" y="1362184"/>
            <a:ext cx="4067944" cy="48286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3" name="文本占位符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傅 宇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17669709880</a:t>
            </a:r>
            <a:r>
              <a:rPr dirty="0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@163.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com</a:t>
            </a:r>
            <a:endParaRPr dirty="0">
              <a:solidFill>
                <a:srgbClr val="0070C0"/>
              </a:solidFill>
              <a:latin typeface="微软雅黑" panose="020B0503020204020204" pitchFamily="34" charset="-122"/>
              <a:sym typeface="+mn-ea"/>
            </a:endParaRPr>
          </a:p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https://it.ouc.edu.cn/fy1/list.htm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sym typeface="+mn-ea"/>
              </a:rPr>
              <a:t>研究方向：医学人工智能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sym typeface="+mn-ea"/>
            </a:endParaRPr>
          </a:p>
          <a:p>
            <a:pPr marL="54610" indent="0">
              <a:buNone/>
            </a:pP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sym typeface="+mn-ea"/>
              </a:rPr>
              <a:t>                    </a:t>
            </a:r>
            <a:r>
              <a:rPr lang="zh-CN" altLang="en-US" b="1" dirty="0">
                <a:solidFill>
                  <a:srgbClr val="92D050"/>
                </a:solidFill>
                <a:latin typeface="微软雅黑" panose="020B0503020204020204" pitchFamily="34" charset="-122"/>
                <a:sym typeface="+mn-ea"/>
              </a:rPr>
              <a:t>医学图像处理、深度学习</a:t>
            </a:r>
            <a:endParaRPr lang="en-US" altLang="zh-CN" b="1" dirty="0">
              <a:solidFill>
                <a:srgbClr val="92D050"/>
              </a:solidFill>
              <a:latin typeface="微软雅黑" panose="020B0503020204020204" pitchFamily="34" charset="-122"/>
              <a:sym typeface="+mn-ea"/>
            </a:endParaRPr>
          </a:p>
          <a:p>
            <a:pPr marL="54610" indent="0">
              <a:buNone/>
            </a:pP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邮件标题：</a:t>
            </a:r>
            <a:r>
              <a:rPr lang="zh-CN" altLang="en-US" dirty="0">
                <a:solidFill>
                  <a:srgbClr val="FF9933"/>
                </a:solidFill>
                <a:latin typeface="微软雅黑" panose="020B0503020204020204" pitchFamily="34" charset="-122"/>
              </a:rPr>
              <a:t>[202</a:t>
            </a:r>
            <a:r>
              <a:rPr lang="en-US" altLang="zh-CN" dirty="0">
                <a:solidFill>
                  <a:srgbClr val="FF9933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FF9933"/>
                </a:solidFill>
                <a:latin typeface="微软雅黑" panose="020B0503020204020204" pitchFamily="34" charset="-122"/>
              </a:rPr>
              <a:t>夏]</a:t>
            </a:r>
            <a:r>
              <a:rPr dirty="0" err="1">
                <a:solidFill>
                  <a:srgbClr val="FF9933"/>
                </a:solidFill>
                <a:latin typeface="微软雅黑" panose="020B0503020204020204" pitchFamily="34" charset="-122"/>
                <a:sym typeface="+mn-ea"/>
              </a:rPr>
              <a:t>程序设计基础实践</a:t>
            </a:r>
            <a:endParaRPr lang="zh-CN" altLang="en-US" dirty="0">
              <a:solidFill>
                <a:srgbClr val="FF9933"/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邮件内容：请记得介绍你的姓名与年级，让我知道你是谁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知无不言，言无不尽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286" y="1484784"/>
            <a:ext cx="2491740" cy="26714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设计内容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414" y="1203048"/>
            <a:ext cx="8368050" cy="5067527"/>
          </a:xfrm>
        </p:spPr>
        <p:txBody>
          <a:bodyPr/>
          <a:lstStyle/>
          <a:p>
            <a:pPr marL="338455" lvl="1" indent="-283845"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dirty="0"/>
              <a:t>MUD</a:t>
            </a:r>
            <a:r>
              <a:rPr lang="zh-CN" altLang="en-US" dirty="0"/>
              <a:t>（</a:t>
            </a:r>
            <a:r>
              <a:rPr dirty="0"/>
              <a:t>Multi-User Dungeon</a:t>
            </a:r>
            <a:r>
              <a:rPr lang="zh-CN" altLang="en-US" dirty="0"/>
              <a:t>）</a:t>
            </a:r>
            <a:r>
              <a:rPr lang="zh-CN" altLang="zh-CN" dirty="0"/>
              <a:t>游戏</a:t>
            </a:r>
            <a:endParaRPr lang="en-US" altLang="zh-CN" dirty="0"/>
          </a:p>
          <a:p>
            <a:pPr lvl="1"/>
            <a:r>
              <a:rPr lang="zh-CN" altLang="zh-CN" dirty="0"/>
              <a:t>没有图形界面，全部用文字和字符画来构成用户界面，通常以武侠题材为主，玩家在游戏中修炼、打怪和升级。国内著名</a:t>
            </a:r>
            <a:r>
              <a:rPr lang="en-US" altLang="zh-CN" dirty="0"/>
              <a:t>MUD</a:t>
            </a:r>
            <a:r>
              <a:rPr lang="zh-CN" altLang="zh-CN" dirty="0"/>
              <a:t>游戏有风云、书剑、英雄伝説</a:t>
            </a:r>
            <a:r>
              <a:rPr dirty="0"/>
              <a:t>(</a:t>
            </a:r>
            <a:r>
              <a:rPr lang="zh-CN" altLang="en-US" dirty="0"/>
              <a:t>英雄</a:t>
            </a:r>
            <a:r>
              <a:rPr dirty="0"/>
              <a:t>‘</a:t>
            </a:r>
            <a:r>
              <a:rPr lang="zh-CN" altLang="zh-CN" dirty="0"/>
              <a:t>坛</a:t>
            </a:r>
            <a:r>
              <a:rPr dirty="0"/>
              <a:t>’</a:t>
            </a:r>
            <a:r>
              <a:rPr lang="zh-CN" altLang="zh-CN" dirty="0"/>
              <a:t>说</a:t>
            </a:r>
            <a:r>
              <a:rPr dirty="0"/>
              <a:t>)</a:t>
            </a:r>
            <a:r>
              <a:rPr lang="zh-CN" altLang="zh-CN" dirty="0"/>
              <a:t>、我来自江湖等。</a:t>
            </a:r>
            <a:endParaRPr lang="en-US" altLang="zh-CN" dirty="0"/>
          </a:p>
          <a:p>
            <a:pPr lvl="1" algn="just"/>
            <a:r>
              <a:rPr lang="zh-CN" altLang="zh-CN" dirty="0"/>
              <a:t>结合了角色扮演、回合制打斗、玩家之间对战、互动小说与在线聊天等元素，玩家可以选择职业或角色，从而获得特定的技能和力量，以杀死怪物、探索虚拟世界、冒险和完成任务、角色升级等作为游戏的最终目标。</a:t>
            </a:r>
            <a:endParaRPr lang="en-US" altLang="zh-CN" dirty="0"/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MUD</a:t>
            </a:r>
            <a:r>
              <a:rPr lang="zh-CN" altLang="zh-CN" dirty="0"/>
              <a:t>游戏中，玩家扮演虚拟世界中的角色，系统会输出一段简短文字描述玩家所处位置的场景，而玩家输入由特定语句组成的命令参与游戏。</a:t>
            </a:r>
            <a:endParaRPr lang="en-US" altLang="zh-CN" dirty="0"/>
          </a:p>
          <a:p>
            <a:pPr lvl="1"/>
            <a:r>
              <a:rPr lang="zh-CN" altLang="zh-CN" dirty="0"/>
              <a:t>玩家在虚拟世界中进入某个场景时，也可能会遇到其他玩家，玩家之间可以通过各式命令进行互动或在线聊天。以战斗为导向的</a:t>
            </a:r>
            <a:r>
              <a:rPr lang="en-US" altLang="zh-CN" dirty="0"/>
              <a:t>MUD</a:t>
            </a:r>
            <a:r>
              <a:rPr lang="zh-CN" altLang="zh-CN" dirty="0"/>
              <a:t>游戏甚至也允许玩家之间发生战斗。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设计内容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414" y="1203049"/>
            <a:ext cx="8368050" cy="641776"/>
          </a:xfrm>
        </p:spPr>
        <p:txBody>
          <a:bodyPr/>
          <a:lstStyle/>
          <a:p>
            <a:pPr marL="338455" lvl="1" indent="-283845"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dirty="0"/>
              <a:t>MUD</a:t>
            </a:r>
            <a:r>
              <a:rPr lang="zh-CN" altLang="zh-CN" dirty="0"/>
              <a:t>游戏</a:t>
            </a:r>
            <a:r>
              <a:rPr lang="en-US" altLang="zh-CN" dirty="0"/>
              <a:t>-</a:t>
            </a:r>
            <a:r>
              <a:rPr lang="zh-CN" altLang="en-US" dirty="0"/>
              <a:t>理想中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2473960" y="6230957"/>
            <a:ext cx="4196080" cy="2755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onsolas" panose="020B0609020204030204" pitchFamily="49" charset="0"/>
              </a:rPr>
              <a:t>  MUD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游戏所使用的客户端程序https://www.aardwolf.com/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8584377" cy="446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设计内容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414" y="1203049"/>
            <a:ext cx="8368050" cy="641776"/>
          </a:xfrm>
        </p:spPr>
        <p:txBody>
          <a:bodyPr/>
          <a:lstStyle/>
          <a:p>
            <a:pPr marL="338455" lvl="1" indent="-283845"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lang="en-US" altLang="zh-CN" dirty="0"/>
              <a:t>MUD</a:t>
            </a:r>
            <a:r>
              <a:rPr lang="zh-CN" altLang="zh-CN" dirty="0"/>
              <a:t>游戏</a:t>
            </a:r>
            <a:r>
              <a:rPr lang="en-US" altLang="zh-CN" dirty="0"/>
              <a:t>-</a:t>
            </a:r>
            <a:r>
              <a:rPr lang="zh-CN" altLang="en-US" dirty="0"/>
              <a:t>理想中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2995295" y="6230957"/>
            <a:ext cx="3153410" cy="2755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onsolas" panose="020B0609020204030204" pitchFamily="49" charset="0"/>
              </a:rPr>
              <a:t>2020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onsolas" panose="020B0609020204030204" pitchFamily="49" charset="0"/>
              </a:rPr>
              <a:t>年发布的国产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onsolas" panose="020B0609020204030204" pitchFamily="49" charset="0"/>
              </a:rPr>
              <a:t>MUD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onsolas" panose="020B0609020204030204" pitchFamily="49" charset="0"/>
              </a:rPr>
              <a:t>游戏《我来自江湖》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05" y="1700530"/>
            <a:ext cx="6972300" cy="3922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设计内容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414" y="1203049"/>
            <a:ext cx="8368050" cy="641776"/>
          </a:xfrm>
        </p:spPr>
        <p:txBody>
          <a:bodyPr/>
          <a:lstStyle/>
          <a:p>
            <a:pPr marL="338455" lvl="1" indent="-283845"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lang="zh-CN" altLang="zh-CN" dirty="0"/>
              <a:t>设计一款</a:t>
            </a:r>
            <a:r>
              <a:rPr lang="zh-CN" altLang="zh-CN" dirty="0">
                <a:solidFill>
                  <a:srgbClr val="FF0000"/>
                </a:solidFill>
              </a:rPr>
              <a:t>单机版</a:t>
            </a:r>
            <a:r>
              <a:rPr lang="zh-CN" altLang="zh-CN" dirty="0"/>
              <a:t>的</a:t>
            </a:r>
            <a:r>
              <a:rPr lang="en-US" altLang="zh-CN" dirty="0"/>
              <a:t>MUD</a:t>
            </a:r>
            <a:r>
              <a:rPr lang="zh-CN" altLang="zh-CN" dirty="0"/>
              <a:t>游戏</a:t>
            </a:r>
          </a:p>
          <a:p>
            <a:pPr marL="338455" lvl="1" indent="-283845"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图片 5" descr="D:\OneDrive\课程教学\02-面向对象的程序设计-课程设计\参考程序\Linux下的多彩文本RPG游戏\Snapshots\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72208"/>
            <a:ext cx="5754886" cy="40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0" y="6093296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图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onsolas" panose="020B0609020204030204" pitchFamily="49" charset="0"/>
              </a:rPr>
              <a:t>2   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单机版的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onsolas" panose="020B0609020204030204" pitchFamily="49" charset="0"/>
              </a:rPr>
              <a:t>MUD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游戏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《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金庸群侠传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》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设计内容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0414" y="1203048"/>
            <a:ext cx="8368050" cy="5067527"/>
          </a:xfrm>
        </p:spPr>
        <p:txBody>
          <a:bodyPr/>
          <a:lstStyle/>
          <a:p>
            <a:pPr marL="338455" lvl="1" indent="-283845"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lang="zh-CN" altLang="zh-CN" dirty="0"/>
              <a:t>以小组为单位，独立进行分析、设计、编码、调试、测试等工作，实现单机版</a:t>
            </a:r>
            <a:r>
              <a:rPr lang="en-US" altLang="zh-CN" dirty="0"/>
              <a:t>MUD</a:t>
            </a:r>
            <a:r>
              <a:rPr lang="zh-CN" altLang="zh-CN" dirty="0"/>
              <a:t>游戏的基本功能。课程设计的基本要求包括：</a:t>
            </a:r>
            <a:endParaRPr lang="en-US" altLang="zh-CN" dirty="0"/>
          </a:p>
          <a:p>
            <a:pPr lvl="1"/>
            <a:r>
              <a:rPr lang="zh-CN" altLang="zh-CN" dirty="0"/>
              <a:t>自由设计游戏的类型题材、功能需求、故事情节、人物角色、操作方法等，既可以山寨当前热门的网络游戏，也可以对游戏的故事情节进行原创。但是必须要保证游戏的思想内容健康向上，表现正能量，抵制消极因素。</a:t>
            </a:r>
            <a:endParaRPr lang="en-US" altLang="zh-CN" dirty="0"/>
          </a:p>
          <a:p>
            <a:pPr lvl="1" algn="just"/>
            <a:r>
              <a:rPr lang="zh-CN" altLang="zh-CN" dirty="0"/>
              <a:t>采用教材第一章介绍的面向对象的软件开发技术，首先进行面向对象的分析（</a:t>
            </a:r>
            <a:r>
              <a:rPr lang="en-US" altLang="zh-CN" dirty="0"/>
              <a:t>OOA</a:t>
            </a:r>
            <a:r>
              <a:rPr lang="zh-CN" altLang="zh-CN" dirty="0"/>
              <a:t>），然后依次进行设计、开发、测试。在分析设计阶段，要利用工作分解结构（</a:t>
            </a:r>
            <a:r>
              <a:rPr lang="en-US" altLang="zh-CN" dirty="0"/>
              <a:t>WBS</a:t>
            </a:r>
            <a:r>
              <a:rPr lang="zh-CN" altLang="zh-CN" dirty="0"/>
              <a:t>）、</a:t>
            </a:r>
            <a:r>
              <a:rPr lang="en-US" altLang="zh-CN" dirty="0"/>
              <a:t>Use-Case</a:t>
            </a:r>
            <a:r>
              <a:rPr lang="zh-CN" altLang="zh-CN" dirty="0"/>
              <a:t>用例图、</a:t>
            </a:r>
            <a:r>
              <a:rPr lang="en-US" altLang="zh-CN" dirty="0"/>
              <a:t>UML</a:t>
            </a:r>
            <a:r>
              <a:rPr lang="zh-CN" altLang="zh-CN" dirty="0"/>
              <a:t>类图、</a:t>
            </a:r>
            <a:r>
              <a:rPr lang="en-US" altLang="zh-CN" dirty="0"/>
              <a:t>UML</a:t>
            </a:r>
            <a:r>
              <a:rPr lang="zh-CN" altLang="zh-CN" dirty="0"/>
              <a:t>序列图（或者流程图）等方法和工具，进行充分的分析、抽象和设计表达。</a:t>
            </a:r>
            <a:r>
              <a:rPr lang="zh-CN" altLang="zh-CN" dirty="0">
                <a:solidFill>
                  <a:srgbClr val="FF0000"/>
                </a:solidFill>
              </a:rPr>
              <a:t>不要过早着手编码工作。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保证按时完成游戏开发。游戏的情节、功能不要设计的过于复杂，工程规模不要过大，以致不能按时完成课程设计。</a:t>
            </a:r>
          </a:p>
          <a:p>
            <a:pPr lvl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设计内容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0414" y="1203048"/>
            <a:ext cx="8296042" cy="5067527"/>
          </a:xfrm>
        </p:spPr>
        <p:txBody>
          <a:bodyPr/>
          <a:lstStyle/>
          <a:p>
            <a:pPr marL="338455" lvl="1" indent="-283845" algn="just"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lang="zh-CN" altLang="zh-CN" dirty="0"/>
              <a:t>以小组为单位，独立进行分析、设计、编码、调试、测试等工作，实现单机版</a:t>
            </a:r>
            <a:r>
              <a:rPr lang="en-US" altLang="zh-CN" dirty="0"/>
              <a:t>MUD</a:t>
            </a:r>
            <a:r>
              <a:rPr lang="zh-CN" altLang="zh-CN" dirty="0"/>
              <a:t>游戏的基本功能。课程设计的基本要求包括：</a:t>
            </a:r>
            <a:endParaRPr lang="en-US" altLang="zh-CN" dirty="0"/>
          </a:p>
          <a:p>
            <a:pPr lvl="1" algn="just"/>
            <a:r>
              <a:rPr lang="zh-CN" altLang="zh-CN" dirty="0"/>
              <a:t>充分利用标准模板库（</a:t>
            </a:r>
            <a:r>
              <a:rPr lang="en-US" altLang="zh-CN" dirty="0"/>
              <a:t>Standard Template Library</a:t>
            </a:r>
            <a:r>
              <a:rPr lang="zh-CN" altLang="zh-CN" dirty="0"/>
              <a:t>，</a:t>
            </a:r>
            <a:r>
              <a:rPr lang="en-US" altLang="zh-CN" dirty="0"/>
              <a:t>STL</a:t>
            </a:r>
            <a:r>
              <a:rPr lang="zh-CN" altLang="zh-CN" dirty="0"/>
              <a:t>）中的容器、算法、迭代器等组件。</a:t>
            </a:r>
            <a:endParaRPr lang="en-US" altLang="zh-CN" dirty="0"/>
          </a:p>
          <a:p>
            <a:pPr lvl="1" algn="just"/>
            <a:r>
              <a:rPr lang="zh-CN" altLang="zh-CN" dirty="0"/>
              <a:t>在游戏的功能方面，能够</a:t>
            </a:r>
            <a:r>
              <a:rPr lang="zh-CN" altLang="zh-CN" dirty="0">
                <a:solidFill>
                  <a:srgbClr val="FF0000"/>
                </a:solidFill>
              </a:rPr>
              <a:t>保存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加载</a:t>
            </a:r>
            <a:r>
              <a:rPr lang="zh-CN" altLang="zh-CN" dirty="0"/>
              <a:t>游戏进度：把游戏当前的进度、状态等各种信息</a:t>
            </a:r>
            <a:r>
              <a:rPr lang="zh-CN" altLang="zh-CN" dirty="0">
                <a:solidFill>
                  <a:srgbClr val="FF0000"/>
                </a:solidFill>
              </a:rPr>
              <a:t>保存在文件</a:t>
            </a:r>
            <a:r>
              <a:rPr lang="zh-CN" altLang="zh-CN" dirty="0"/>
              <a:t>中，以后可以从文件中读取进度，直接进入上次游戏退出前的场景继续执行。也支持重新开始新的游戏。</a:t>
            </a:r>
          </a:p>
          <a:p>
            <a:pPr lvl="1" algn="just"/>
            <a:r>
              <a:rPr lang="zh-CN" altLang="zh-CN" dirty="0"/>
              <a:t>在参加课程设计的过程中，不能以了解网络游戏、测试游戏功能为名，沉迷网络游戏，导致耽误课业学习。组员之间要相互督促，以完成课程设计为首要目标。</a:t>
            </a:r>
            <a:endParaRPr lang="en-US" altLang="zh-CN" dirty="0"/>
          </a:p>
          <a:p>
            <a:pPr lvl="1" algn="just"/>
            <a:r>
              <a:rPr lang="zh-CN" altLang="zh-CN" dirty="0"/>
              <a:t>设置控制台</a:t>
            </a:r>
            <a:r>
              <a:rPr lang="zh-CN" altLang="zh-CN" dirty="0">
                <a:solidFill>
                  <a:srgbClr val="FF0000"/>
                </a:solidFill>
              </a:rPr>
              <a:t>输出字符串的颜色</a:t>
            </a:r>
            <a:r>
              <a:rPr lang="zh-CN" altLang="zh-CN" dirty="0"/>
              <a:t>，设计更美观的字符界面。</a:t>
            </a:r>
          </a:p>
          <a:p>
            <a:pPr lvl="1" algn="just"/>
            <a:endParaRPr lang="zh-CN" altLang="zh-CN" dirty="0"/>
          </a:p>
          <a:p>
            <a:pPr lvl="1" algn="just"/>
            <a:endParaRPr lang="zh-CN" altLang="zh-CN" dirty="0"/>
          </a:p>
          <a:p>
            <a:pPr lvl="1" algn="just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设计思路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0414" y="1203048"/>
            <a:ext cx="8154612" cy="5067527"/>
          </a:xfrm>
        </p:spPr>
        <p:txBody>
          <a:bodyPr/>
          <a:lstStyle/>
          <a:p>
            <a:pPr marL="338455" lvl="1" indent="-283845" algn="just"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lang="zh-CN" altLang="zh-CN" dirty="0"/>
              <a:t>设计</a:t>
            </a:r>
            <a:r>
              <a:rPr lang="en-US" altLang="zh-CN" dirty="0"/>
              <a:t>MUD</a:t>
            </a:r>
            <a:r>
              <a:rPr lang="zh-CN" altLang="zh-CN" dirty="0"/>
              <a:t>游戏的工作主要包括以下内容：</a:t>
            </a:r>
            <a:endParaRPr lang="en-US" altLang="zh-CN" dirty="0"/>
          </a:p>
          <a:p>
            <a:pPr lvl="1" algn="just"/>
            <a:r>
              <a:rPr lang="zh-CN" altLang="zh-CN" dirty="0"/>
              <a:t>选择游戏的类型和题材，例如：冒险、模拟（策略、经营）、回合制策略、棋牌益智等；设计游戏的故事背景和游戏模式。</a:t>
            </a:r>
            <a:endParaRPr lang="en-US" altLang="zh-CN" dirty="0"/>
          </a:p>
          <a:p>
            <a:pPr lvl="1" algn="just"/>
            <a:r>
              <a:rPr lang="zh-CN" altLang="zh-CN" dirty="0"/>
              <a:t>设计玩家的人物角色及其主要特征属性。玩家角色常用的属性可能包括：</a:t>
            </a:r>
            <a:r>
              <a:rPr lang="en-US" altLang="zh-CN" dirty="0"/>
              <a:t>strength</a:t>
            </a:r>
            <a:r>
              <a:rPr lang="zh-CN" altLang="zh-CN" dirty="0"/>
              <a:t>（力量）、</a:t>
            </a:r>
            <a:r>
              <a:rPr lang="en-US" altLang="zh-CN" dirty="0"/>
              <a:t>health</a:t>
            </a:r>
            <a:r>
              <a:rPr lang="zh-CN" altLang="zh-CN" dirty="0"/>
              <a:t>（健康）、</a:t>
            </a:r>
            <a:r>
              <a:rPr lang="en-US" altLang="zh-CN" dirty="0"/>
              <a:t>agility</a:t>
            </a:r>
            <a:r>
              <a:rPr lang="zh-CN" altLang="zh-CN" dirty="0"/>
              <a:t>（敏捷）、</a:t>
            </a:r>
            <a:r>
              <a:rPr lang="en-US" altLang="zh-CN" dirty="0"/>
              <a:t>experience points</a:t>
            </a:r>
            <a:r>
              <a:rPr lang="zh-CN" altLang="zh-CN" dirty="0"/>
              <a:t>（经验点数）、</a:t>
            </a:r>
            <a:r>
              <a:rPr lang="en-US" altLang="zh-CN" dirty="0"/>
              <a:t>level</a:t>
            </a:r>
            <a:r>
              <a:rPr lang="zh-CN" altLang="zh-CN" dirty="0"/>
              <a:t>（等级）、</a:t>
            </a:r>
            <a:r>
              <a:rPr lang="en-US" altLang="zh-CN" dirty="0"/>
              <a:t>money</a:t>
            </a:r>
            <a:r>
              <a:rPr lang="zh-CN" altLang="zh-CN" dirty="0"/>
              <a:t>（金钱）、</a:t>
            </a:r>
            <a:r>
              <a:rPr lang="en-US" altLang="zh-CN" dirty="0"/>
              <a:t>hit points</a:t>
            </a:r>
            <a:r>
              <a:rPr lang="zh-CN" altLang="zh-CN" dirty="0"/>
              <a:t>（生命点数）、</a:t>
            </a:r>
            <a:r>
              <a:rPr lang="en-US" altLang="zh-CN" dirty="0"/>
              <a:t>regeneration amount</a:t>
            </a:r>
            <a:r>
              <a:rPr lang="zh-CN" altLang="zh-CN" dirty="0"/>
              <a:t>（重生数量）、</a:t>
            </a:r>
            <a:r>
              <a:rPr lang="en-US" altLang="zh-CN" dirty="0"/>
              <a:t>accuracy</a:t>
            </a:r>
            <a:r>
              <a:rPr lang="zh-CN" altLang="zh-CN" dirty="0"/>
              <a:t>（准确度）、</a:t>
            </a:r>
            <a:r>
              <a:rPr lang="en-US" altLang="zh-CN" dirty="0"/>
              <a:t>dodging</a:t>
            </a:r>
            <a:r>
              <a:rPr lang="zh-CN" altLang="zh-CN" dirty="0"/>
              <a:t>（躲避）、</a:t>
            </a:r>
            <a:r>
              <a:rPr lang="en-US" altLang="zh-CN" dirty="0"/>
              <a:t>strike damage</a:t>
            </a:r>
            <a:r>
              <a:rPr lang="zh-CN" altLang="zh-CN" dirty="0"/>
              <a:t>（撞击伤害，玩家角色的攻击给予敌人的伤害，受力量属性的影响）、</a:t>
            </a:r>
            <a:r>
              <a:rPr lang="en-US" altLang="zh-CN" dirty="0"/>
              <a:t>damage absorption</a:t>
            </a:r>
            <a:r>
              <a:rPr lang="zh-CN" altLang="zh-CN" dirty="0"/>
              <a:t>（伤害吸收）等。</a:t>
            </a:r>
          </a:p>
          <a:p>
            <a:pPr lvl="1" algn="just">
              <a:buNone/>
            </a:pPr>
            <a:r>
              <a:rPr lang="en-US" altLang="zh-CN" dirty="0"/>
              <a:t>     </a:t>
            </a:r>
            <a:r>
              <a:rPr lang="zh-CN" altLang="zh-CN" dirty="0"/>
              <a:t>其中，力量、健康、敏捷是核心属性（</a:t>
            </a:r>
            <a:r>
              <a:rPr lang="en-US" altLang="zh-CN" dirty="0"/>
              <a:t>core attribute</a:t>
            </a:r>
            <a:r>
              <a:rPr lang="zh-CN" altLang="zh-CN" dirty="0"/>
              <a:t>），生命点数可能包括最大生命点数（</a:t>
            </a:r>
            <a:r>
              <a:rPr lang="en-US" altLang="zh-CN" dirty="0"/>
              <a:t>maximum hit point</a:t>
            </a:r>
            <a:r>
              <a:rPr lang="zh-CN" altLang="zh-CN" dirty="0"/>
              <a:t>，</a:t>
            </a:r>
            <a:r>
              <a:rPr lang="en-US" altLang="zh-CN" dirty="0"/>
              <a:t>MHP</a:t>
            </a:r>
            <a:r>
              <a:rPr lang="zh-CN" altLang="zh-CN" dirty="0"/>
              <a:t>）和当前生命点数（</a:t>
            </a:r>
            <a:r>
              <a:rPr lang="en-US" altLang="zh-CN" dirty="0"/>
              <a:t>current hit point</a:t>
            </a:r>
            <a:r>
              <a:rPr lang="zh-CN" altLang="zh-CN" dirty="0"/>
              <a:t>，</a:t>
            </a:r>
            <a:r>
              <a:rPr lang="en-US" altLang="zh-CN" dirty="0"/>
              <a:t>CHP</a:t>
            </a:r>
            <a:r>
              <a:rPr lang="zh-CN" altLang="zh-CN" dirty="0"/>
              <a:t>）。</a:t>
            </a:r>
          </a:p>
          <a:p>
            <a:pPr lvl="1" algn="just">
              <a:buNone/>
            </a:pPr>
            <a:endParaRPr lang="zh-CN" altLang="zh-CN" dirty="0"/>
          </a:p>
          <a:p>
            <a:pPr lvl="1" algn="just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RmYTM4ZDAwZjNhZjM5MWEzZDE0YmNiN2EyNjc5NWQifQ=="/>
</p:tagLst>
</file>

<file path=ppt/theme/theme1.xml><?xml version="1.0" encoding="utf-8"?>
<a:theme xmlns:a="http://schemas.openxmlformats.org/drawingml/2006/main" name="面向对象的程序设计">
  <a:themeElements>
    <a:clrScheme name="Default Design 8">
      <a:dk1>
        <a:srgbClr val="000000"/>
      </a:dk1>
      <a:lt1>
        <a:srgbClr val="00279F"/>
      </a:lt1>
      <a:dk2>
        <a:srgbClr val="9E001B"/>
      </a:dk2>
      <a:lt2>
        <a:srgbClr val="C0C0C0"/>
      </a:lt2>
      <a:accent1>
        <a:srgbClr val="FFFFCC"/>
      </a:accent1>
      <a:accent2>
        <a:srgbClr val="CCECFF"/>
      </a:accent2>
      <a:accent3>
        <a:srgbClr val="AAACCD"/>
      </a:accent3>
      <a:accent4>
        <a:srgbClr val="000000"/>
      </a:accent4>
      <a:accent5>
        <a:srgbClr val="FFFFE2"/>
      </a:accent5>
      <a:accent6>
        <a:srgbClr val="B9D6E7"/>
      </a:accent6>
      <a:hlink>
        <a:srgbClr val="0066FF"/>
      </a:hlink>
      <a:folHlink>
        <a:srgbClr val="00CC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00279F"/>
        </a:lt1>
        <a:dk2>
          <a:srgbClr val="9E001B"/>
        </a:dk2>
        <a:lt2>
          <a:srgbClr val="C0C0C0"/>
        </a:lt2>
        <a:accent1>
          <a:srgbClr val="FFFFCC"/>
        </a:accent1>
        <a:accent2>
          <a:srgbClr val="CCECFF"/>
        </a:accent2>
        <a:accent3>
          <a:srgbClr val="AAACCD"/>
        </a:accent3>
        <a:accent4>
          <a:srgbClr val="000000"/>
        </a:accent4>
        <a:accent5>
          <a:srgbClr val="FFFFE2"/>
        </a:accent5>
        <a:accent6>
          <a:srgbClr val="B9D6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Java程序设计</Template>
  <TotalTime>68</TotalTime>
  <Words>2069</Words>
  <Application>Microsoft Office PowerPoint</Application>
  <PresentationFormat>全屏显示(4:3)</PresentationFormat>
  <Paragraphs>102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Monotype Sorts</vt:lpstr>
      <vt:lpstr>黑体</vt:lpstr>
      <vt:lpstr>宋体</vt:lpstr>
      <vt:lpstr>微软雅黑</vt:lpstr>
      <vt:lpstr>Arial</vt:lpstr>
      <vt:lpstr>Times New Roman</vt:lpstr>
      <vt:lpstr>Wingdings</vt:lpstr>
      <vt:lpstr>面向对象的程序设计</vt:lpstr>
      <vt:lpstr>程序设计基础实践                 - 单机版MUD游戏</vt:lpstr>
      <vt:lpstr>自我介绍</vt:lpstr>
      <vt:lpstr>设计内容</vt:lpstr>
      <vt:lpstr>设计内容</vt:lpstr>
      <vt:lpstr>设计内容</vt:lpstr>
      <vt:lpstr>设计内容</vt:lpstr>
      <vt:lpstr>设计内容</vt:lpstr>
      <vt:lpstr>设计内容</vt:lpstr>
      <vt:lpstr>设计思路</vt:lpstr>
      <vt:lpstr>设计思路</vt:lpstr>
      <vt:lpstr>设计思路</vt:lpstr>
      <vt:lpstr>设计思路</vt:lpstr>
      <vt:lpstr>设计思路</vt:lpstr>
      <vt:lpstr>时间安排</vt:lpstr>
      <vt:lpstr>分组要求</vt:lpstr>
      <vt:lpstr>评分标准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绪论</dc:title>
  <dc:creator>徐文华</dc:creator>
  <cp:lastModifiedBy>Yu Fu</cp:lastModifiedBy>
  <cp:revision>484</cp:revision>
  <dcterms:created xsi:type="dcterms:W3CDTF">2010-07-19T03:57:00Z</dcterms:created>
  <dcterms:modified xsi:type="dcterms:W3CDTF">2025-08-25T01:03:38Z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2E09C8B5DCD34D709033B90A437D2683</vt:lpwstr>
  </property>
  <property fmtid="{D5CDD505-2E9C-101B-9397-08002B2CF9AE}" pid="3" name="KSOProductBuildVer">
    <vt:lpwstr>2052-12.1.0.17827</vt:lpwstr>
  </property>
</Properties>
</file>