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7691" autoAdjust="0"/>
  </p:normalViewPr>
  <p:slideViewPr>
    <p:cSldViewPr>
      <p:cViewPr>
        <p:scale>
          <a:sx n="33" d="100"/>
          <a:sy n="33" d="100"/>
        </p:scale>
        <p:origin x="2970" y="386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8312305789362532E-2"/>
          <c:y val="3.6382475071357029E-2"/>
          <c:w val="0.73739910097444716"/>
          <c:h val="0.8656224330100184"/>
        </c:manualLayout>
      </c:layout>
      <c:barChart>
        <c:barDir val="col"/>
        <c:grouping val="clustered"/>
        <c:varyColors val="0"/>
        <c:ser>
          <c:idx val="0"/>
          <c:order val="0"/>
          <c:tx>
            <c:strRef>
              <c:f>Sheet1!$B$1</c:f>
              <c:strCache>
                <c:ptCount val="1"/>
                <c:pt idx="0">
                  <c:v>Precision (compared to control)</c:v>
                </c:pt>
              </c:strCache>
            </c:strRef>
          </c:tx>
          <c:invertIfNegative val="0"/>
          <c:dPt>
            <c:idx val="0"/>
            <c:invertIfNegative val="0"/>
            <c:bubble3D val="0"/>
            <c:spPr>
              <a:ln w="111125">
                <a:solidFill>
                  <a:srgbClr val="FF0000"/>
                </a:solidFill>
              </a:ln>
            </c:spPr>
          </c:dPt>
          <c:dPt>
            <c:idx val="3"/>
            <c:invertIfNegative val="0"/>
            <c:bubble3D val="0"/>
            <c:spPr>
              <a:ln w="104775">
                <a:solidFill>
                  <a:srgbClr val="FF0000"/>
                </a:solidFill>
              </a:ln>
            </c:spPr>
          </c:dPt>
          <c:cat>
            <c:strRef>
              <c:f>Sheet1!$A$2:$A$5</c:f>
              <c:strCache>
                <c:ptCount val="4"/>
                <c:pt idx="0">
                  <c:v>sin() cos()</c:v>
                </c:pt>
                <c:pt idx="1">
                  <c:v> __sinf() __cosf()</c:v>
                </c:pt>
                <c:pt idx="2">
                  <c:v>sincos()</c:v>
                </c:pt>
                <c:pt idx="3">
                  <c:v>†OpenMP</c:v>
                </c:pt>
              </c:strCache>
            </c:strRef>
          </c:cat>
          <c:val>
            <c:numRef>
              <c:f>Sheet1!$B$2:$B$5</c:f>
              <c:numCache>
                <c:formatCode>0%</c:formatCode>
                <c:ptCount val="4"/>
                <c:pt idx="0">
                  <c:v>1</c:v>
                </c:pt>
                <c:pt idx="1">
                  <c:v>0.95</c:v>
                </c:pt>
                <c:pt idx="2">
                  <c:v>0.97</c:v>
                </c:pt>
                <c:pt idx="3">
                  <c:v>1</c:v>
                </c:pt>
              </c:numCache>
            </c:numRef>
          </c:val>
        </c:ser>
        <c:ser>
          <c:idx val="1"/>
          <c:order val="1"/>
          <c:tx>
            <c:strRef>
              <c:f>Sheet1!$C$1</c:f>
              <c:strCache>
                <c:ptCount val="1"/>
                <c:pt idx="0">
                  <c:v>Increase in productivity</c:v>
                </c:pt>
              </c:strCache>
            </c:strRef>
          </c:tx>
          <c:invertIfNegative val="0"/>
          <c:dPt>
            <c:idx val="3"/>
            <c:invertIfNegative val="0"/>
            <c:bubble3D val="0"/>
            <c:spPr>
              <a:ln w="111125">
                <a:solidFill>
                  <a:srgbClr val="FF0000"/>
                </a:solidFill>
              </a:ln>
            </c:spPr>
          </c:dPt>
          <c:cat>
            <c:strRef>
              <c:f>Sheet1!$A$2:$A$5</c:f>
              <c:strCache>
                <c:ptCount val="4"/>
                <c:pt idx="0">
                  <c:v>sin() cos()</c:v>
                </c:pt>
                <c:pt idx="1">
                  <c:v> __sinf() __cosf()</c:v>
                </c:pt>
                <c:pt idx="2">
                  <c:v>sincos()</c:v>
                </c:pt>
                <c:pt idx="3">
                  <c:v>†OpenMP</c:v>
                </c:pt>
              </c:strCache>
            </c:strRef>
          </c:cat>
          <c:val>
            <c:numRef>
              <c:f>Sheet1!$C$2:$C$5</c:f>
              <c:numCache>
                <c:formatCode>0%</c:formatCode>
                <c:ptCount val="4"/>
                <c:pt idx="0">
                  <c:v>0.41</c:v>
                </c:pt>
                <c:pt idx="1">
                  <c:v>0.46</c:v>
                </c:pt>
                <c:pt idx="2">
                  <c:v>0.42</c:v>
                </c:pt>
                <c:pt idx="3">
                  <c:v>0.56999999999999995</c:v>
                </c:pt>
              </c:numCache>
            </c:numRef>
          </c:val>
        </c:ser>
        <c:dLbls>
          <c:showLegendKey val="0"/>
          <c:showVal val="0"/>
          <c:showCatName val="0"/>
          <c:showSerName val="0"/>
          <c:showPercent val="0"/>
          <c:showBubbleSize val="0"/>
        </c:dLbls>
        <c:gapWidth val="150"/>
        <c:axId val="90669056"/>
        <c:axId val="90670592"/>
      </c:barChart>
      <c:catAx>
        <c:axId val="90669056"/>
        <c:scaling>
          <c:orientation val="minMax"/>
        </c:scaling>
        <c:delete val="0"/>
        <c:axPos val="b"/>
        <c:majorTickMark val="out"/>
        <c:minorTickMark val="none"/>
        <c:tickLblPos val="nextTo"/>
        <c:txPr>
          <a:bodyPr/>
          <a:lstStyle/>
          <a:p>
            <a:pPr>
              <a:defRPr sz="2800"/>
            </a:pPr>
            <a:endParaRPr lang="en-US"/>
          </a:p>
        </c:txPr>
        <c:crossAx val="90670592"/>
        <c:crosses val="autoZero"/>
        <c:auto val="1"/>
        <c:lblAlgn val="ctr"/>
        <c:lblOffset val="100"/>
        <c:noMultiLvlLbl val="0"/>
      </c:catAx>
      <c:valAx>
        <c:axId val="90670592"/>
        <c:scaling>
          <c:orientation val="minMax"/>
          <c:max val="1"/>
          <c:min val="0"/>
        </c:scaling>
        <c:delete val="0"/>
        <c:axPos val="l"/>
        <c:majorGridlines/>
        <c:numFmt formatCode="0%" sourceLinked="1"/>
        <c:majorTickMark val="out"/>
        <c:minorTickMark val="none"/>
        <c:tickLblPos val="nextTo"/>
        <c:txPr>
          <a:bodyPr/>
          <a:lstStyle/>
          <a:p>
            <a:pPr>
              <a:defRPr sz="2800"/>
            </a:pPr>
            <a:endParaRPr lang="en-US"/>
          </a:p>
        </c:txPr>
        <c:crossAx val="90669056"/>
        <c:crosses val="autoZero"/>
        <c:crossBetween val="between"/>
      </c:valAx>
    </c:plotArea>
    <c:legend>
      <c:legendPos val="r"/>
      <c:legendEntry>
        <c:idx val="0"/>
        <c:txPr>
          <a:bodyPr/>
          <a:lstStyle/>
          <a:p>
            <a:pPr>
              <a:defRPr sz="2800"/>
            </a:pPr>
            <a:endParaRPr lang="en-US"/>
          </a:p>
        </c:txPr>
      </c:legendEntry>
      <c:legendEntry>
        <c:idx val="1"/>
        <c:txPr>
          <a:bodyPr/>
          <a:lstStyle/>
          <a:p>
            <a:pPr>
              <a:defRPr sz="2800"/>
            </a:pPr>
            <a:endParaRPr lang="en-US"/>
          </a:p>
        </c:txPr>
      </c:legendEntry>
      <c:layout>
        <c:manualLayout>
          <c:xMode val="edge"/>
          <c:yMode val="edge"/>
          <c:x val="0.82337424201285181"/>
          <c:y val="0.33789890651344284"/>
          <c:w val="0.17585947446224395"/>
          <c:h val="0.43347715069264231"/>
        </c:manualLayout>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D46F4995-7D2F-4677-84B3-AD0FFCADD615}"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363F703-BFBB-46AA-96E7-11E5F4F5AABD}"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7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3925" y="1317625"/>
            <a:ext cx="29475113" cy="28087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07E1BC7B-DAC9-477A-AF4F-A0F071C3FF07}"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21901C3-581B-4689-8A6C-640E791CC179}"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B7002D9-64AA-47CD-AB0B-CACF4E013E0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3925" y="7680325"/>
            <a:ext cx="19675475"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7680325"/>
            <a:ext cx="19675475"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BD8D80C-9F93-4F9B-A149-EABC9D9E1664}"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BAFA7EC9-25B6-452E-9C46-15882A97C7F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D98E1F9D-370E-4516-AD7F-FB400D6D0D0E}"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93BACB8E-DA46-4218-8145-699291081AD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012C3D7E-59B0-49E6-BE70-6BAEB8701BC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96476981-CD8D-4379-985E-C71996C180B4}"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93925" y="7680325"/>
            <a:ext cx="39503350" cy="21724938"/>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3925" y="29976763"/>
            <a:ext cx="10242550" cy="2286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defRPr sz="6700"/>
            </a:lvl1pPr>
          </a:lstStyle>
          <a:p>
            <a:pPr>
              <a:defRPr/>
            </a:pPr>
            <a:endParaRPr lang="en-US" dirty="0"/>
          </a:p>
        </p:txBody>
      </p:sp>
      <p:sp>
        <p:nvSpPr>
          <p:cNvPr id="1029" name="Rectangle 5"/>
          <p:cNvSpPr>
            <a:spLocks noGrp="1" noChangeArrowheads="1"/>
          </p:cNvSpPr>
          <p:nvPr>
            <p:ph type="ftr" sz="quarter" idx="3"/>
          </p:nvPr>
        </p:nvSpPr>
        <p:spPr bwMode="auto">
          <a:xfrm>
            <a:off x="14995525" y="29976763"/>
            <a:ext cx="13900150" cy="2286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ctr">
              <a:defRPr sz="6700"/>
            </a:lvl1pPr>
          </a:lstStyle>
          <a:p>
            <a:pPr>
              <a:defRPr/>
            </a:pPr>
            <a:endParaRPr lang="en-US" dirty="0"/>
          </a:p>
        </p:txBody>
      </p:sp>
      <p:sp>
        <p:nvSpPr>
          <p:cNvPr id="1030" name="Rectangle 6"/>
          <p:cNvSpPr>
            <a:spLocks noGrp="1" noChangeArrowheads="1"/>
          </p:cNvSpPr>
          <p:nvPr>
            <p:ph type="sldNum" sz="quarter" idx="4"/>
          </p:nvPr>
        </p:nvSpPr>
        <p:spPr bwMode="auto">
          <a:xfrm>
            <a:off x="31454725" y="29976763"/>
            <a:ext cx="10242550" cy="2286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r">
              <a:defRPr sz="6700"/>
            </a:lvl1pPr>
          </a:lstStyle>
          <a:p>
            <a:pPr>
              <a:defRPr/>
            </a:pPr>
            <a:fld id="{E698CA13-96A9-4704-A55B-936A236D76B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Arial" charset="0"/>
        </a:defRPr>
      </a:lvl2pPr>
      <a:lvl3pPr algn="ctr" defTabSz="4389438" rtl="0" eaLnBrk="0" fontAlgn="base" hangingPunct="0">
        <a:spcBef>
          <a:spcPct val="0"/>
        </a:spcBef>
        <a:spcAft>
          <a:spcPct val="0"/>
        </a:spcAft>
        <a:defRPr sz="21100">
          <a:solidFill>
            <a:schemeClr val="tx2"/>
          </a:solidFill>
          <a:latin typeface="Arial" charset="0"/>
        </a:defRPr>
      </a:lvl3pPr>
      <a:lvl4pPr algn="ctr" defTabSz="4389438" rtl="0" eaLnBrk="0" fontAlgn="base" hangingPunct="0">
        <a:spcBef>
          <a:spcPct val="0"/>
        </a:spcBef>
        <a:spcAft>
          <a:spcPct val="0"/>
        </a:spcAft>
        <a:defRPr sz="21100">
          <a:solidFill>
            <a:schemeClr val="tx2"/>
          </a:solidFill>
          <a:latin typeface="Arial" charset="0"/>
        </a:defRPr>
      </a:lvl4pPr>
      <a:lvl5pPr algn="ctr" defTabSz="4389438" rtl="0" eaLnBrk="0" fontAlgn="base" hangingPunct="0">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a:solidFill>
            <a:schemeClr val="tx1"/>
          </a:solidFill>
          <a:latin typeface="+mn-lt"/>
        </a:defRPr>
      </a:lvl2pPr>
      <a:lvl3pPr marL="5486400" indent="-1096963" algn="l" defTabSz="4389438" rtl="0" eaLnBrk="0" fontAlgn="base" hangingPunct="0">
        <a:spcBef>
          <a:spcPct val="20000"/>
        </a:spcBef>
        <a:spcAft>
          <a:spcPct val="0"/>
        </a:spcAft>
        <a:buChar char="•"/>
        <a:defRPr sz="11500">
          <a:solidFill>
            <a:schemeClr val="tx1"/>
          </a:solidFill>
          <a:latin typeface="+mn-lt"/>
        </a:defRPr>
      </a:lvl3pPr>
      <a:lvl4pPr marL="7680325" indent="-1096963" algn="l" defTabSz="4389438" rtl="0" eaLnBrk="0" fontAlgn="base" hangingPunct="0">
        <a:spcBef>
          <a:spcPct val="20000"/>
        </a:spcBef>
        <a:spcAft>
          <a:spcPct val="0"/>
        </a:spcAft>
        <a:buChar char="–"/>
        <a:defRPr sz="9600">
          <a:solidFill>
            <a:schemeClr val="tx1"/>
          </a:solidFill>
          <a:latin typeface="+mn-lt"/>
        </a:defRPr>
      </a:lvl4pPr>
      <a:lvl5pPr marL="9875838" indent="-1096963" algn="l" defTabSz="4389438" rtl="0" eaLnBrk="0" fontAlgn="base" hangingPunct="0">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105"/>
          <p:cNvSpPr txBox="1">
            <a:spLocks noChangeArrowheads="1"/>
          </p:cNvSpPr>
          <p:nvPr/>
        </p:nvSpPr>
        <p:spPr bwMode="auto">
          <a:xfrm>
            <a:off x="1039179" y="4419273"/>
            <a:ext cx="11430000" cy="12877800"/>
          </a:xfrm>
          <a:prstGeom prst="rect">
            <a:avLst/>
          </a:prstGeom>
          <a:noFill/>
          <a:ln w="9525">
            <a:noFill/>
            <a:miter lim="800000"/>
            <a:headEnd/>
            <a:tailEnd/>
          </a:ln>
        </p:spPr>
        <p:txBody>
          <a:bodyPr/>
          <a:lstStyle/>
          <a:p>
            <a:pPr algn="just"/>
            <a:r>
              <a:rPr lang="en-US" sz="3000" dirty="0" smtClean="0"/>
              <a:t>Using CUDA to achieve GPU (Graphics Processing Unit) acceleration is a relatively new technology but already it has been used in a wide range of areas in order to improve performance runtimes. </a:t>
            </a:r>
            <a:r>
              <a:rPr lang="en-US" sz="3000" dirty="0"/>
              <a:t> </a:t>
            </a:r>
            <a:r>
              <a:rPr lang="en-US" sz="3000" dirty="0" smtClean="0"/>
              <a:t>More recently NVIDIA has been improving the GPU technology to service the user with the same or better processing times while also improving the accuracy of the calculations, eventually equaling and hopefully surpassing the accuracy computer scientists already rely on with CPUs (Central Processing Unit). </a:t>
            </a:r>
          </a:p>
          <a:p>
            <a:pPr algn="just"/>
            <a:endParaRPr lang="en-US" sz="3000" dirty="0"/>
          </a:p>
          <a:p>
            <a:pPr algn="just"/>
            <a:r>
              <a:rPr lang="en-US" sz="3000" dirty="0" smtClean="0"/>
              <a:t>The GPU </a:t>
            </a:r>
            <a:r>
              <a:rPr lang="en-US" sz="3000" dirty="0"/>
              <a:t>is proven to be more useful than the CPU </a:t>
            </a:r>
            <a:r>
              <a:rPr lang="en-US" sz="3000" dirty="0" smtClean="0"/>
              <a:t>for studying </a:t>
            </a:r>
            <a:r>
              <a:rPr lang="en-US" sz="3000" dirty="0"/>
              <a:t>locust swarms, collective behavior of animals, and improving airspace traffic control because it splits up the </a:t>
            </a:r>
            <a:r>
              <a:rPr lang="en-US" sz="3000" dirty="0" smtClean="0"/>
              <a:t>task into </a:t>
            </a:r>
            <a:r>
              <a:rPr lang="en-US" sz="3000" dirty="0"/>
              <a:t>multiple computations </a:t>
            </a:r>
            <a:r>
              <a:rPr lang="en-US" sz="3000" dirty="0" smtClean="0"/>
              <a:t>essentially doing the hardware version of ‘divide and conquer’ by computing data in parallel. </a:t>
            </a:r>
          </a:p>
          <a:p>
            <a:pPr algn="just"/>
            <a:endParaRPr lang="en-US" sz="3000" dirty="0"/>
          </a:p>
          <a:p>
            <a:pPr algn="just"/>
            <a:r>
              <a:rPr lang="en-US" sz="3000" dirty="0" smtClean="0"/>
              <a:t>My project is solely focused on the computer science aspect helping the LIGO Scientific Collaboration and VIRGO Collaboration by attempting to optimize the algorithmic runtimes that compute gravitational waveforms.</a:t>
            </a:r>
          </a:p>
          <a:p>
            <a:pPr algn="just"/>
            <a:endParaRPr lang="en-US" sz="3000" dirty="0"/>
          </a:p>
          <a:p>
            <a:pPr algn="just"/>
            <a:r>
              <a:rPr lang="en-US" sz="3000" dirty="0" smtClean="0"/>
              <a:t>This is important because gravitational </a:t>
            </a:r>
            <a:r>
              <a:rPr lang="en-US" sz="3000" dirty="0"/>
              <a:t>wave analysis from binary black hole mergers allow us to learn about how these systems are formed and test if general relativity holds.  </a:t>
            </a:r>
            <a:r>
              <a:rPr lang="en-US" sz="3000" dirty="0" smtClean="0"/>
              <a:t>The astrophysicists  </a:t>
            </a:r>
            <a:r>
              <a:rPr lang="en-US" sz="3000" dirty="0"/>
              <a:t>need to specifically focus on gravitational waves because </a:t>
            </a:r>
            <a:r>
              <a:rPr lang="en-US" sz="3000" dirty="0" smtClean="0"/>
              <a:t>they </a:t>
            </a:r>
            <a:r>
              <a:rPr lang="en-US" sz="3000" dirty="0"/>
              <a:t>are studying systems that emit little to no light, black hole and neutron star systems.  </a:t>
            </a:r>
            <a:r>
              <a:rPr lang="en-US" sz="3000" dirty="0" smtClean="0"/>
              <a:t>Overall, my </a:t>
            </a:r>
            <a:r>
              <a:rPr lang="en-US" sz="3000" dirty="0"/>
              <a:t>part in the project consists of </a:t>
            </a:r>
            <a:r>
              <a:rPr lang="da-DK" sz="3000" dirty="0" smtClean="0"/>
              <a:t>eliminating the runtime bottleneck in the code, created by processing the functions </a:t>
            </a:r>
            <a:r>
              <a:rPr lang="da-DK" sz="3000" i="1" dirty="0" smtClean="0"/>
              <a:t>sin </a:t>
            </a:r>
            <a:r>
              <a:rPr lang="da-DK" sz="3000" dirty="0" smtClean="0"/>
              <a:t>and </a:t>
            </a:r>
            <a:r>
              <a:rPr lang="da-DK" sz="3000" i="1" dirty="0" smtClean="0"/>
              <a:t>cos, </a:t>
            </a:r>
            <a:r>
              <a:rPr lang="da-DK" sz="3000" dirty="0" smtClean="0"/>
              <a:t>with GPU acceleration.</a:t>
            </a:r>
          </a:p>
        </p:txBody>
      </p:sp>
      <p:sp>
        <p:nvSpPr>
          <p:cNvPr id="2051" name="Text Box 4"/>
          <p:cNvSpPr txBox="1">
            <a:spLocks noChangeArrowheads="1"/>
          </p:cNvSpPr>
          <p:nvPr/>
        </p:nvSpPr>
        <p:spPr bwMode="auto">
          <a:xfrm>
            <a:off x="11521994" y="271714"/>
            <a:ext cx="22204680" cy="2739211"/>
          </a:xfrm>
          <a:prstGeom prst="rect">
            <a:avLst/>
          </a:prstGeom>
          <a:noFill/>
          <a:ln w="9525">
            <a:noFill/>
            <a:miter lim="800000"/>
            <a:headEnd/>
            <a:tailEnd/>
          </a:ln>
        </p:spPr>
        <p:txBody>
          <a:bodyPr wrap="square">
            <a:spAutoFit/>
          </a:bodyPr>
          <a:lstStyle/>
          <a:p>
            <a:pPr algn="ctr" defTabSz="4389438">
              <a:spcBef>
                <a:spcPct val="50000"/>
              </a:spcBef>
            </a:pPr>
            <a:r>
              <a:rPr lang="en-US" b="1" dirty="0" smtClean="0">
                <a:ln>
                  <a:solidFill>
                    <a:schemeClr val="accent6"/>
                  </a:solidFill>
                </a:ln>
                <a:solidFill>
                  <a:schemeClr val="bg2"/>
                </a:solidFill>
              </a:rPr>
              <a:t> Optimization using GPU acceleration  with CUDA (&amp; OpenMP)</a:t>
            </a:r>
            <a:endParaRPr lang="en-US" b="1" dirty="0">
              <a:ln>
                <a:solidFill>
                  <a:schemeClr val="accent6"/>
                </a:solidFill>
              </a:ln>
              <a:solidFill>
                <a:schemeClr val="bg2"/>
              </a:solidFill>
            </a:endParaRPr>
          </a:p>
        </p:txBody>
      </p:sp>
      <p:sp>
        <p:nvSpPr>
          <p:cNvPr id="2052" name="Text Box 5"/>
          <p:cNvSpPr txBox="1">
            <a:spLocks noChangeArrowheads="1"/>
          </p:cNvSpPr>
          <p:nvPr/>
        </p:nvSpPr>
        <p:spPr bwMode="auto">
          <a:xfrm>
            <a:off x="14592300" y="2990670"/>
            <a:ext cx="15240000" cy="1200329"/>
          </a:xfrm>
          <a:prstGeom prst="rect">
            <a:avLst/>
          </a:prstGeom>
          <a:noFill/>
          <a:ln w="9525">
            <a:noFill/>
            <a:miter lim="800000"/>
            <a:headEnd/>
            <a:tailEnd/>
          </a:ln>
        </p:spPr>
        <p:txBody>
          <a:bodyPr>
            <a:spAutoFit/>
          </a:bodyPr>
          <a:lstStyle/>
          <a:p>
            <a:pPr algn="ctr" defTabSz="4389438"/>
            <a:r>
              <a:rPr lang="en-US" sz="3600" b="1" dirty="0" smtClean="0"/>
              <a:t>Alex Ayerdi, Northwestern University</a:t>
            </a:r>
          </a:p>
          <a:p>
            <a:pPr algn="ctr" defTabSz="4389438"/>
            <a:r>
              <a:rPr lang="en-US" sz="3600" b="1" dirty="0" smtClean="0"/>
              <a:t>for the LIGO Scientific Collaboration and VIRGO Collaboration</a:t>
            </a:r>
            <a:endParaRPr lang="en-US" sz="3600" b="1" dirty="0"/>
          </a:p>
        </p:txBody>
      </p:sp>
      <p:sp>
        <p:nvSpPr>
          <p:cNvPr id="2053" name="Text Box 8"/>
          <p:cNvSpPr txBox="1">
            <a:spLocks noChangeArrowheads="1"/>
          </p:cNvSpPr>
          <p:nvPr/>
        </p:nvSpPr>
        <p:spPr bwMode="auto">
          <a:xfrm>
            <a:off x="1371600" y="3352800"/>
            <a:ext cx="11097579" cy="838199"/>
          </a:xfrm>
          <a:prstGeom prst="rect">
            <a:avLst/>
          </a:prstGeom>
          <a:noFill/>
          <a:ln w="9525">
            <a:noFill/>
            <a:miter lim="800000"/>
            <a:headEnd/>
            <a:tailEnd/>
          </a:ln>
        </p:spPr>
        <p:txBody>
          <a:bodyPr/>
          <a:lstStyle/>
          <a:p>
            <a:pPr algn="ctr" defTabSz="4389438">
              <a:spcBef>
                <a:spcPct val="50000"/>
              </a:spcBef>
            </a:pPr>
            <a:r>
              <a:rPr lang="en-US" sz="4800" b="1" dirty="0">
                <a:solidFill>
                  <a:srgbClr val="000099"/>
                </a:solidFill>
              </a:rPr>
              <a:t>Introduction</a:t>
            </a:r>
          </a:p>
        </p:txBody>
      </p:sp>
      <p:sp>
        <p:nvSpPr>
          <p:cNvPr id="2054" name="Text Box 9"/>
          <p:cNvSpPr txBox="1">
            <a:spLocks noChangeArrowheads="1"/>
          </p:cNvSpPr>
          <p:nvPr/>
        </p:nvSpPr>
        <p:spPr bwMode="auto">
          <a:xfrm>
            <a:off x="1039179" y="17949814"/>
            <a:ext cx="11429999" cy="838200"/>
          </a:xfrm>
          <a:prstGeom prst="rect">
            <a:avLst/>
          </a:prstGeom>
          <a:noFill/>
          <a:ln w="9525">
            <a:noFill/>
            <a:miter lim="800000"/>
            <a:headEnd/>
            <a:tailEnd/>
          </a:ln>
        </p:spPr>
        <p:txBody>
          <a:bodyPr/>
          <a:lstStyle/>
          <a:p>
            <a:pPr algn="ctr" defTabSz="4389438">
              <a:spcBef>
                <a:spcPct val="50000"/>
              </a:spcBef>
            </a:pPr>
            <a:r>
              <a:rPr lang="en-US" sz="4800" b="1" dirty="0" smtClean="0">
                <a:solidFill>
                  <a:srgbClr val="000099"/>
                </a:solidFill>
              </a:rPr>
              <a:t>Background (Materials &amp; Methods)</a:t>
            </a:r>
            <a:endParaRPr lang="en-US" sz="4800" b="1" dirty="0">
              <a:solidFill>
                <a:srgbClr val="000099"/>
              </a:solidFill>
            </a:endParaRPr>
          </a:p>
        </p:txBody>
      </p:sp>
      <p:sp>
        <p:nvSpPr>
          <p:cNvPr id="2058" name="Text Box 13"/>
          <p:cNvSpPr txBox="1">
            <a:spLocks noChangeArrowheads="1"/>
          </p:cNvSpPr>
          <p:nvPr/>
        </p:nvSpPr>
        <p:spPr bwMode="auto">
          <a:xfrm>
            <a:off x="31318200" y="23622000"/>
            <a:ext cx="11696700" cy="830997"/>
          </a:xfrm>
          <a:prstGeom prst="rect">
            <a:avLst/>
          </a:prstGeom>
          <a:noFill/>
          <a:ln w="9525">
            <a:noFill/>
            <a:miter lim="800000"/>
            <a:headEnd/>
            <a:tailEnd/>
          </a:ln>
        </p:spPr>
        <p:txBody>
          <a:bodyPr wrap="square">
            <a:spAutoFit/>
          </a:bodyPr>
          <a:lstStyle/>
          <a:p>
            <a:pPr algn="ctr" defTabSz="4389438">
              <a:spcBef>
                <a:spcPct val="50000"/>
              </a:spcBef>
            </a:pPr>
            <a:r>
              <a:rPr lang="en-US" sz="4800" b="1" dirty="0">
                <a:solidFill>
                  <a:srgbClr val="000099"/>
                </a:solidFill>
              </a:rPr>
              <a:t>Future Work</a:t>
            </a:r>
          </a:p>
        </p:txBody>
      </p:sp>
      <p:sp>
        <p:nvSpPr>
          <p:cNvPr id="2060" name="TextBox 109"/>
          <p:cNvSpPr txBox="1">
            <a:spLocks noChangeArrowheads="1"/>
          </p:cNvSpPr>
          <p:nvPr/>
        </p:nvSpPr>
        <p:spPr bwMode="auto">
          <a:xfrm>
            <a:off x="31318200" y="19176830"/>
            <a:ext cx="11696700" cy="4267200"/>
          </a:xfrm>
          <a:prstGeom prst="rect">
            <a:avLst/>
          </a:prstGeom>
          <a:noFill/>
          <a:ln w="9525">
            <a:noFill/>
            <a:miter lim="800000"/>
            <a:headEnd/>
            <a:tailEnd/>
          </a:ln>
        </p:spPr>
        <p:txBody>
          <a:bodyPr/>
          <a:lstStyle/>
          <a:p>
            <a:pPr algn="just"/>
            <a:r>
              <a:rPr lang="en-US" sz="3000" dirty="0" smtClean="0"/>
              <a:t>As </a:t>
            </a:r>
            <a:r>
              <a:rPr lang="en-US" sz="3000" dirty="0"/>
              <a:t>a solution to this problem, I </a:t>
            </a:r>
            <a:r>
              <a:rPr lang="en-US" sz="3000" dirty="0" smtClean="0"/>
              <a:t>found that using just the original sin() and cos() functions in conjunction with minimization towards those functions works the best.  Even though it wasn’t the fastest optimization, it was the most accurate with speed in mind.  The astrophysicists valued accuracy the most so overall that was the best choice.  Overall, using CUDA with any current GPU can easily optimize the PE algorithm because it utilizes efficient multithreading/parallelism to decrease processing runtime and requires minimal changes to the source code.</a:t>
            </a:r>
            <a:endParaRPr lang="en-US" sz="3000" dirty="0"/>
          </a:p>
        </p:txBody>
      </p:sp>
      <p:sp>
        <p:nvSpPr>
          <p:cNvPr id="2063" name="TextBox 171"/>
          <p:cNvSpPr txBox="1">
            <a:spLocks noChangeArrowheads="1"/>
          </p:cNvSpPr>
          <p:nvPr/>
        </p:nvSpPr>
        <p:spPr bwMode="auto">
          <a:xfrm>
            <a:off x="1039178" y="18788014"/>
            <a:ext cx="11430000" cy="13480613"/>
          </a:xfrm>
          <a:prstGeom prst="rect">
            <a:avLst/>
          </a:prstGeom>
          <a:noFill/>
          <a:ln w="9525">
            <a:noFill/>
            <a:miter lim="800000"/>
            <a:headEnd/>
            <a:tailEnd/>
          </a:ln>
        </p:spPr>
        <p:txBody>
          <a:bodyPr wrap="square">
            <a:spAutoFit/>
          </a:bodyPr>
          <a:lstStyle/>
          <a:p>
            <a:pPr algn="just"/>
            <a:r>
              <a:rPr lang="en-US" sz="3000" dirty="0"/>
              <a:t>The GPU processor to run the tests was an NVIDIA GeForce GT 540M running on Ubuntu </a:t>
            </a:r>
            <a:r>
              <a:rPr lang="en-US" sz="3000" dirty="0" smtClean="0"/>
              <a:t>12.04LTS.  </a:t>
            </a:r>
            <a:r>
              <a:rPr lang="en-US" sz="3000" dirty="0"/>
              <a:t>The processor was activated by implementing a layer of NVIDIA’s CUDA (Compute Unified Device Architecture) on top of an already coded algorithm in C/C++.  The algorithm used is called </a:t>
            </a:r>
            <a:r>
              <a:rPr lang="en-US" sz="3000" dirty="0" smtClean="0"/>
              <a:t>a parameter estimation algorithm that the </a:t>
            </a:r>
            <a:r>
              <a:rPr lang="en-US" sz="3000" dirty="0"/>
              <a:t>astrophysicists use to calculate log-likelihoods of gravitational wave data.  The data is used in a separate part of the program to predict and describe the gravitational waves, of which is the focal point of the astrophysicists’ investigation</a:t>
            </a:r>
            <a:r>
              <a:rPr lang="en-US" sz="3000" dirty="0" smtClean="0"/>
              <a:t>.</a:t>
            </a:r>
          </a:p>
          <a:p>
            <a:pPr algn="just"/>
            <a:endParaRPr lang="en-US" sz="3000" dirty="0"/>
          </a:p>
          <a:p>
            <a:pPr algn="just"/>
            <a:r>
              <a:rPr lang="en-US" sz="3000" dirty="0" smtClean="0"/>
              <a:t>Technically what I was looking at was a huge loop that processed log-likelihoods over a large array of data.  </a:t>
            </a:r>
            <a:r>
              <a:rPr lang="en-US" sz="3000" i="1" dirty="0" smtClean="0"/>
              <a:t>Inside this loop were the function calls to sin() and cos() on a piece of the data and creating a bottleneck in the processing time</a:t>
            </a:r>
            <a:r>
              <a:rPr lang="en-US" sz="3000" dirty="0" smtClean="0"/>
              <a:t>.  This was the section of the code that would hopefully be optimized by being ported to be processed by the GPU.</a:t>
            </a:r>
          </a:p>
          <a:p>
            <a:pPr algn="just"/>
            <a:endParaRPr lang="en-US" sz="3000" dirty="0"/>
          </a:p>
          <a:p>
            <a:pPr algn="just"/>
            <a:r>
              <a:rPr lang="en-US" sz="3000" dirty="0" smtClean="0"/>
              <a:t>By analyzing the code and data structures I was able to construct the “CUDA kernel” which is the single function call that takes the data and sends it to the GPU to be processed and returned.  This single function call is what every “thread” on the GPU multiprocessor units uses to compute the single piece of data asynchronously.</a:t>
            </a:r>
          </a:p>
          <a:p>
            <a:pPr algn="just"/>
            <a:endParaRPr lang="en-US" sz="3000" dirty="0"/>
          </a:p>
          <a:p>
            <a:pPr algn="just"/>
            <a:r>
              <a:rPr lang="en-US" sz="3000" dirty="0" smtClean="0"/>
              <a:t>My research mostly consisted of testing different kernel calls with various techniques of concurrency, reduction, syncing, minimization, and direct GPU calls.  The direct GPU calls were critical to test because it would save time by having the trigonometric calls be computed directly on the GPU chipset*.</a:t>
            </a:r>
            <a:endParaRPr lang="en-US" sz="2800" dirty="0" smtClean="0"/>
          </a:p>
        </p:txBody>
      </p:sp>
      <p:sp>
        <p:nvSpPr>
          <p:cNvPr id="2066" name="TextBox 174"/>
          <p:cNvSpPr txBox="1">
            <a:spLocks noChangeArrowheads="1"/>
          </p:cNvSpPr>
          <p:nvPr/>
        </p:nvSpPr>
        <p:spPr bwMode="auto">
          <a:xfrm>
            <a:off x="13754100" y="5113347"/>
            <a:ext cx="16573500" cy="28223111"/>
          </a:xfrm>
          <a:prstGeom prst="rect">
            <a:avLst/>
          </a:prstGeom>
          <a:noFill/>
          <a:ln w="9525">
            <a:noFill/>
            <a:miter lim="800000"/>
            <a:headEnd/>
            <a:tailEnd/>
          </a:ln>
        </p:spPr>
        <p:txBody>
          <a:bodyPr wrap="square">
            <a:spAutoFit/>
          </a:bodyPr>
          <a:lstStyle/>
          <a:p>
            <a:r>
              <a:rPr lang="en-US" sz="4400" i="1" dirty="0" smtClean="0"/>
              <a:t>Kernel In-Code Testing:</a:t>
            </a:r>
          </a:p>
          <a:p>
            <a:r>
              <a:rPr lang="en-US" sz="3600" i="1" dirty="0" smtClean="0"/>
              <a:t>	Parameters:     </a:t>
            </a:r>
            <a:r>
              <a:rPr lang="en-US" sz="3600" dirty="0" smtClean="0"/>
              <a:t>2048Hz sample rate      1,000,000 iterations </a:t>
            </a:r>
          </a:p>
          <a:p>
            <a:r>
              <a:rPr lang="en-US" sz="3600" dirty="0"/>
              <a:t>	</a:t>
            </a:r>
            <a:r>
              <a:rPr lang="en-US" sz="3600" dirty="0" smtClean="0"/>
              <a:t>Processors:	   (CPU) Intel i7                 (GPU) NVIDIA GeForce GT 540M</a:t>
            </a:r>
          </a:p>
          <a:p>
            <a:r>
              <a:rPr lang="en-US" sz="3600" dirty="0"/>
              <a:t>	</a:t>
            </a:r>
            <a:endParaRPr lang="en-US" sz="3600" dirty="0" smtClean="0"/>
          </a:p>
          <a:p>
            <a:r>
              <a:rPr lang="en-US" sz="3600" dirty="0"/>
              <a:t>	</a:t>
            </a:r>
            <a:r>
              <a:rPr lang="en-US" sz="3600" i="1" dirty="0" smtClean="0"/>
              <a:t>Method</a:t>
            </a:r>
            <a:r>
              <a:rPr lang="en-US" sz="3600" dirty="0" smtClean="0"/>
              <a:t>: Different Functions**</a:t>
            </a:r>
            <a:endParaRPr lang="en-US" sz="3600" dirty="0"/>
          </a:p>
          <a:p>
            <a:endParaRPr lang="en-US" sz="3600" dirty="0" smtClean="0"/>
          </a:p>
          <a:p>
            <a:endParaRPr lang="en-US" sz="3600" dirty="0"/>
          </a:p>
          <a:p>
            <a:endParaRPr lang="en-US" sz="3600" dirty="0" smtClean="0"/>
          </a:p>
          <a:p>
            <a:endParaRPr lang="en-US" sz="3600" dirty="0"/>
          </a:p>
          <a:p>
            <a:endParaRPr lang="en-US" sz="3600" dirty="0" smtClean="0"/>
          </a:p>
          <a:p>
            <a:endParaRPr lang="en-US" sz="3600" dirty="0"/>
          </a:p>
          <a:p>
            <a:endParaRPr lang="en-US" sz="3600" dirty="0" smtClean="0"/>
          </a:p>
          <a:p>
            <a:endParaRPr lang="en-US" sz="3600" dirty="0"/>
          </a:p>
          <a:p>
            <a:endParaRPr lang="en-US" sz="3600" dirty="0"/>
          </a:p>
          <a:p>
            <a:endParaRPr lang="en-US" sz="3600" dirty="0" smtClean="0"/>
          </a:p>
          <a:p>
            <a:endParaRPr lang="en-US" sz="3600" dirty="0"/>
          </a:p>
          <a:p>
            <a:endParaRPr lang="en-US" sz="3600" dirty="0" smtClean="0"/>
          </a:p>
          <a:p>
            <a:endParaRPr lang="en-US" sz="3600" dirty="0"/>
          </a:p>
          <a:p>
            <a:endParaRPr lang="en-US" sz="3600" dirty="0" smtClean="0"/>
          </a:p>
          <a:p>
            <a:endParaRPr lang="en-US" sz="3600" dirty="0"/>
          </a:p>
          <a:p>
            <a:endParaRPr lang="en-US" sz="3600" dirty="0" smtClean="0"/>
          </a:p>
          <a:p>
            <a:r>
              <a:rPr lang="en-US" sz="3600" dirty="0"/>
              <a:t>	</a:t>
            </a:r>
            <a:endParaRPr lang="en-US" sz="3600" dirty="0" smtClean="0"/>
          </a:p>
          <a:p>
            <a:r>
              <a:rPr lang="en-US" sz="3600" i="1" dirty="0"/>
              <a:t>	</a:t>
            </a:r>
            <a:r>
              <a:rPr lang="en-US" sz="3600" i="1" dirty="0" smtClean="0"/>
              <a:t>Method</a:t>
            </a:r>
            <a:r>
              <a:rPr lang="en-US" sz="3600" dirty="0" smtClean="0"/>
              <a:t>: Concurrency**</a:t>
            </a:r>
          </a:p>
          <a:p>
            <a:endParaRPr lang="en-US" sz="3000" dirty="0" smtClean="0"/>
          </a:p>
          <a:p>
            <a:endParaRPr lang="en-US" sz="3000" dirty="0" smtClean="0"/>
          </a:p>
          <a:p>
            <a:endParaRPr lang="en-US" sz="3000" dirty="0"/>
          </a:p>
          <a:p>
            <a:endParaRPr lang="en-US" sz="3000" dirty="0" smtClean="0"/>
          </a:p>
          <a:p>
            <a:endParaRPr lang="en-US" sz="3000" dirty="0"/>
          </a:p>
          <a:p>
            <a:endParaRPr lang="en-US" sz="3000" dirty="0" smtClean="0"/>
          </a:p>
          <a:p>
            <a:endParaRPr lang="en-US" sz="3000" dirty="0"/>
          </a:p>
          <a:p>
            <a:endParaRPr lang="en-US" sz="3000" dirty="0" smtClean="0"/>
          </a:p>
          <a:p>
            <a:r>
              <a:rPr lang="en-US" sz="3000" dirty="0"/>
              <a:t>	</a:t>
            </a:r>
            <a:endParaRPr lang="en-US" sz="3000" dirty="0" smtClean="0"/>
          </a:p>
          <a:p>
            <a:r>
              <a:rPr lang="en-US" sz="3000" dirty="0"/>
              <a:t>		</a:t>
            </a:r>
            <a:endParaRPr lang="en-US" sz="3600" dirty="0" smtClean="0"/>
          </a:p>
          <a:p>
            <a:r>
              <a:rPr lang="en-US" sz="3600" dirty="0" smtClean="0"/>
              <a:t>	    (Best) Different Functions vs. Runtime &amp; Productivity</a:t>
            </a:r>
          </a:p>
          <a:p>
            <a:endParaRPr lang="en-US" sz="3600" dirty="0" smtClean="0"/>
          </a:p>
          <a:p>
            <a:endParaRPr lang="en-US" sz="3000" dirty="0" smtClean="0"/>
          </a:p>
          <a:p>
            <a:r>
              <a:rPr lang="en-US" sz="3000" dirty="0" smtClean="0"/>
              <a:t>	</a:t>
            </a:r>
          </a:p>
          <a:p>
            <a:endParaRPr lang="en-US" sz="3000" dirty="0" smtClean="0"/>
          </a:p>
          <a:p>
            <a:endParaRPr lang="en-US" sz="3000" dirty="0"/>
          </a:p>
          <a:p>
            <a:endParaRPr lang="en-US" sz="3000" dirty="0" smtClean="0"/>
          </a:p>
          <a:p>
            <a:endParaRPr lang="en-US" sz="3000" dirty="0"/>
          </a:p>
          <a:p>
            <a:endParaRPr lang="en-US" sz="3000" dirty="0" smtClean="0"/>
          </a:p>
          <a:p>
            <a:endParaRPr lang="en-US" sz="3000" dirty="0"/>
          </a:p>
          <a:p>
            <a:endParaRPr lang="en-US" sz="3000" dirty="0" smtClean="0"/>
          </a:p>
          <a:p>
            <a:endParaRPr lang="en-US" sz="3000" dirty="0"/>
          </a:p>
          <a:p>
            <a:endParaRPr lang="en-US" sz="3000" dirty="0" smtClean="0"/>
          </a:p>
          <a:p>
            <a:endParaRPr lang="en-US" sz="3000" dirty="0"/>
          </a:p>
          <a:p>
            <a:endParaRPr lang="en-US" sz="3000" dirty="0" smtClean="0"/>
          </a:p>
          <a:p>
            <a:endParaRPr lang="en-US" sz="3000" dirty="0"/>
          </a:p>
          <a:p>
            <a:endParaRPr lang="en-US" sz="3000" dirty="0"/>
          </a:p>
          <a:p>
            <a:r>
              <a:rPr lang="en-US" sz="2800" dirty="0" smtClean="0"/>
              <a:t>*   These </a:t>
            </a:r>
            <a:r>
              <a:rPr lang="en-US" sz="2800" dirty="0"/>
              <a:t>function calls include __sinf() and __cosf() of which are computed directly on the GPU chipset</a:t>
            </a:r>
            <a:r>
              <a:rPr lang="en-US" sz="2800" dirty="0" smtClean="0"/>
              <a:t>.</a:t>
            </a:r>
          </a:p>
          <a:p>
            <a:r>
              <a:rPr lang="en-US" sz="2800" dirty="0" smtClean="0"/>
              <a:t>**  All data recorded from methods is from the </a:t>
            </a:r>
            <a:r>
              <a:rPr lang="en-US" sz="2800" dirty="0"/>
              <a:t>best runs </a:t>
            </a:r>
            <a:r>
              <a:rPr lang="en-US" sz="2800" dirty="0" smtClean="0"/>
              <a:t>using </a:t>
            </a:r>
            <a:r>
              <a:rPr lang="en-US" sz="2800" dirty="0"/>
              <a:t>reduction, syncing, and/or </a:t>
            </a:r>
            <a:r>
              <a:rPr lang="en-US" sz="2800" dirty="0" smtClean="0"/>
              <a:t>minimization.</a:t>
            </a:r>
          </a:p>
          <a:p>
            <a:r>
              <a:rPr lang="en-US" sz="2800" b="1" baseline="30000" dirty="0"/>
              <a:t>†</a:t>
            </a:r>
            <a:r>
              <a:rPr lang="en-US" sz="2800" dirty="0" smtClean="0"/>
              <a:t>   Not technically part of my research, but I included it at the end of the summer because it was an interesting optimization strategy to try.</a:t>
            </a:r>
            <a:endParaRPr lang="en-US" sz="2800" dirty="0"/>
          </a:p>
          <a:p>
            <a:r>
              <a:rPr lang="en-US" sz="3000" dirty="0" smtClean="0"/>
              <a:t>	</a:t>
            </a:r>
            <a:r>
              <a:rPr lang="en-US" sz="3000" dirty="0"/>
              <a:t>	</a:t>
            </a:r>
            <a:r>
              <a:rPr lang="en-US" sz="3000" dirty="0" smtClean="0"/>
              <a:t>	</a:t>
            </a:r>
            <a:endParaRPr lang="en-US" sz="3000" dirty="0"/>
          </a:p>
        </p:txBody>
      </p:sp>
      <p:sp>
        <p:nvSpPr>
          <p:cNvPr id="2097" name="Rectangle 180"/>
          <p:cNvSpPr>
            <a:spLocks noChangeArrowheads="1"/>
          </p:cNvSpPr>
          <p:nvPr/>
        </p:nvSpPr>
        <p:spPr bwMode="auto">
          <a:xfrm>
            <a:off x="19504283" y="4235976"/>
            <a:ext cx="5416034" cy="830997"/>
          </a:xfrm>
          <a:prstGeom prst="rect">
            <a:avLst/>
          </a:prstGeom>
          <a:noFill/>
          <a:ln w="9525">
            <a:noFill/>
            <a:miter lim="800000"/>
            <a:headEnd/>
            <a:tailEnd/>
          </a:ln>
        </p:spPr>
        <p:txBody>
          <a:bodyPr wrap="none">
            <a:spAutoFit/>
          </a:bodyPr>
          <a:lstStyle/>
          <a:p>
            <a:pPr algn="ctr" defTabSz="4389438">
              <a:spcBef>
                <a:spcPct val="50000"/>
              </a:spcBef>
            </a:pPr>
            <a:r>
              <a:rPr lang="en-US" sz="4800" b="1" dirty="0" smtClean="0">
                <a:solidFill>
                  <a:srgbClr val="000099"/>
                </a:solidFill>
              </a:rPr>
              <a:t>Tests and Results</a:t>
            </a:r>
            <a:endParaRPr lang="en-US" sz="4800" b="1" dirty="0">
              <a:solidFill>
                <a:srgbClr val="000099"/>
              </a:solidFill>
            </a:endParaRPr>
          </a:p>
        </p:txBody>
      </p:sp>
      <p:pic>
        <p:nvPicPr>
          <p:cNvPr id="2196" name="Picture 247"/>
          <p:cNvPicPr>
            <a:picLocks noChangeAspect="1" noChangeArrowheads="1"/>
          </p:cNvPicPr>
          <p:nvPr/>
        </p:nvPicPr>
        <p:blipFill>
          <a:blip r:embed="rId2" cstate="print"/>
          <a:srcRect/>
          <a:stretch>
            <a:fillRect/>
          </a:stretch>
        </p:blipFill>
        <p:spPr bwMode="auto">
          <a:xfrm>
            <a:off x="1371600" y="991635"/>
            <a:ext cx="4343400" cy="1846263"/>
          </a:xfrm>
          <a:prstGeom prst="rect">
            <a:avLst/>
          </a:prstGeom>
          <a:noFill/>
          <a:ln w="9525">
            <a:noFill/>
            <a:miter lim="800000"/>
            <a:headEnd/>
            <a:tailEnd/>
          </a:ln>
        </p:spPr>
      </p:pic>
      <p:sp>
        <p:nvSpPr>
          <p:cNvPr id="2200" name="TextBox 193"/>
          <p:cNvSpPr txBox="1">
            <a:spLocks noChangeArrowheads="1"/>
          </p:cNvSpPr>
          <p:nvPr/>
        </p:nvSpPr>
        <p:spPr bwMode="auto">
          <a:xfrm>
            <a:off x="33070800" y="15773400"/>
            <a:ext cx="184731" cy="523220"/>
          </a:xfrm>
          <a:prstGeom prst="rect">
            <a:avLst/>
          </a:prstGeom>
          <a:noFill/>
          <a:ln w="9525">
            <a:noFill/>
            <a:miter lim="800000"/>
            <a:headEnd/>
            <a:tailEnd/>
          </a:ln>
        </p:spPr>
        <p:txBody>
          <a:bodyPr wrap="none">
            <a:spAutoFit/>
          </a:bodyPr>
          <a:lstStyle/>
          <a:p>
            <a:endParaRPr lang="en-US" sz="2800" dirty="0"/>
          </a:p>
        </p:txBody>
      </p:sp>
      <p:sp>
        <p:nvSpPr>
          <p:cNvPr id="35" name="TextBox 34"/>
          <p:cNvSpPr txBox="1"/>
          <p:nvPr/>
        </p:nvSpPr>
        <p:spPr>
          <a:xfrm>
            <a:off x="31318200" y="24771635"/>
            <a:ext cx="11772900" cy="2862322"/>
          </a:xfrm>
          <a:prstGeom prst="rect">
            <a:avLst/>
          </a:prstGeom>
          <a:noFill/>
        </p:spPr>
        <p:txBody>
          <a:bodyPr wrap="square" rtlCol="0">
            <a:spAutoFit/>
          </a:bodyPr>
          <a:lstStyle/>
          <a:p>
            <a:pPr algn="just"/>
            <a:r>
              <a:rPr lang="en-US" sz="3000" dirty="0" smtClean="0"/>
              <a:t>For the future I would like to research how to combine OpenMP and CUDA more effectively.  Hopefully combining the power of reduction, concurrency, and multithreading on the CPU will increase productivity even more than they all have separately.  Also, I would ideally like to test these methods on other algorithms to find out how widespread this optimization strategy can be used.</a:t>
            </a:r>
          </a:p>
        </p:txBody>
      </p:sp>
      <p:sp>
        <p:nvSpPr>
          <p:cNvPr id="37" name="Rectangle 35"/>
          <p:cNvSpPr>
            <a:spLocks noChangeArrowheads="1"/>
          </p:cNvSpPr>
          <p:nvPr/>
        </p:nvSpPr>
        <p:spPr bwMode="auto">
          <a:xfrm>
            <a:off x="34218166" y="27813000"/>
            <a:ext cx="5630067" cy="830997"/>
          </a:xfrm>
          <a:prstGeom prst="rect">
            <a:avLst/>
          </a:prstGeom>
          <a:noFill/>
          <a:ln w="9525">
            <a:noFill/>
            <a:miter lim="800000"/>
            <a:headEnd/>
            <a:tailEnd/>
          </a:ln>
        </p:spPr>
        <p:txBody>
          <a:bodyPr wrap="none">
            <a:spAutoFit/>
          </a:bodyPr>
          <a:lstStyle/>
          <a:p>
            <a:r>
              <a:rPr lang="en-US" sz="4800" b="1" dirty="0" smtClean="0">
                <a:solidFill>
                  <a:srgbClr val="000099"/>
                </a:solidFill>
              </a:rPr>
              <a:t>Acknowledgments</a:t>
            </a:r>
            <a:endParaRPr lang="en-US" sz="4800" dirty="0"/>
          </a:p>
        </p:txBody>
      </p:sp>
      <p:sp>
        <p:nvSpPr>
          <p:cNvPr id="39" name="TextBox 38"/>
          <p:cNvSpPr txBox="1"/>
          <p:nvPr/>
        </p:nvSpPr>
        <p:spPr>
          <a:xfrm>
            <a:off x="31318200" y="29075628"/>
            <a:ext cx="11849100" cy="1015663"/>
          </a:xfrm>
          <a:prstGeom prst="rect">
            <a:avLst/>
          </a:prstGeom>
          <a:noFill/>
        </p:spPr>
        <p:txBody>
          <a:bodyPr wrap="square" rtlCol="0">
            <a:spAutoFit/>
          </a:bodyPr>
          <a:lstStyle/>
          <a:p>
            <a:pPr algn="just"/>
            <a:r>
              <a:rPr lang="en-US" sz="3000" dirty="0" smtClean="0"/>
              <a:t>Thank you to Ben, Will, and Vicky for supervising and the Northwestern Weinberg Grant for funding this project.</a:t>
            </a:r>
            <a:endParaRPr lang="en-US" sz="3000" dirty="0"/>
          </a:p>
        </p:txBody>
      </p:sp>
      <p:pic>
        <p:nvPicPr>
          <p:cNvPr id="40" name="Picture 248"/>
          <p:cNvPicPr>
            <a:picLocks noChangeAspect="1" noChangeArrowheads="1"/>
          </p:cNvPicPr>
          <p:nvPr/>
        </p:nvPicPr>
        <p:blipFill>
          <a:blip r:embed="rId3" cstate="print"/>
          <a:srcRect/>
          <a:stretch>
            <a:fillRect/>
          </a:stretch>
        </p:blipFill>
        <p:spPr bwMode="auto">
          <a:xfrm>
            <a:off x="5977891" y="1390098"/>
            <a:ext cx="6681788" cy="1447800"/>
          </a:xfrm>
          <a:prstGeom prst="rect">
            <a:avLst/>
          </a:prstGeom>
          <a:noFill/>
          <a:ln w="9525">
            <a:noFill/>
            <a:miter lim="800000"/>
            <a:headEnd/>
            <a:tailEnd/>
          </a:ln>
        </p:spPr>
      </p:pic>
      <p:sp>
        <p:nvSpPr>
          <p:cNvPr id="45" name="Text Box 12"/>
          <p:cNvSpPr txBox="1">
            <a:spLocks noChangeArrowheads="1"/>
          </p:cNvSpPr>
          <p:nvPr/>
        </p:nvSpPr>
        <p:spPr bwMode="auto">
          <a:xfrm>
            <a:off x="31280100" y="18221228"/>
            <a:ext cx="11696700" cy="990600"/>
          </a:xfrm>
          <a:prstGeom prst="rect">
            <a:avLst/>
          </a:prstGeom>
          <a:noFill/>
          <a:ln w="9525">
            <a:noFill/>
            <a:miter lim="800000"/>
            <a:headEnd/>
            <a:tailEnd/>
          </a:ln>
        </p:spPr>
        <p:txBody>
          <a:bodyPr/>
          <a:lstStyle/>
          <a:p>
            <a:pPr algn="ctr" defTabSz="4389438">
              <a:spcBef>
                <a:spcPct val="50000"/>
              </a:spcBef>
            </a:pPr>
            <a:r>
              <a:rPr lang="en-US" sz="4800" b="1" dirty="0" smtClean="0">
                <a:solidFill>
                  <a:srgbClr val="000099"/>
                </a:solidFill>
              </a:rPr>
              <a:t>Conclusion</a:t>
            </a:r>
            <a:endParaRPr lang="en-US" sz="4800" b="1" dirty="0">
              <a:solidFill>
                <a:srgbClr val="000099"/>
              </a:solidFill>
            </a:endParaRPr>
          </a:p>
        </p:txBody>
      </p:sp>
      <p:sp>
        <p:nvSpPr>
          <p:cNvPr id="46" name="TextBox 45"/>
          <p:cNvSpPr txBox="1"/>
          <p:nvPr/>
        </p:nvSpPr>
        <p:spPr>
          <a:xfrm>
            <a:off x="31318200" y="31098761"/>
            <a:ext cx="11529118" cy="769441"/>
          </a:xfrm>
          <a:prstGeom prst="rect">
            <a:avLst/>
          </a:prstGeom>
          <a:noFill/>
        </p:spPr>
        <p:txBody>
          <a:bodyPr wrap="none" rtlCol="0">
            <a:spAutoFit/>
          </a:bodyPr>
          <a:lstStyle/>
          <a:p>
            <a:r>
              <a:rPr lang="en-US" sz="4400" b="1" dirty="0" smtClean="0"/>
              <a:t>alexanderayerdi2015@u.northwestern.edu</a:t>
            </a:r>
            <a:endParaRPr lang="en-US" sz="4400"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05804" y="548208"/>
            <a:ext cx="2909096" cy="2895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Table 4"/>
          <p:cNvGraphicFramePr>
            <a:graphicFrameLocks noGrp="1"/>
          </p:cNvGraphicFramePr>
          <p:nvPr>
            <p:extLst>
              <p:ext uri="{D42A27DB-BD31-4B8C-83A1-F6EECF244321}">
                <p14:modId xmlns:p14="http://schemas.microsoft.com/office/powerpoint/2010/main" val="2673411085"/>
              </p:ext>
            </p:extLst>
          </p:nvPr>
        </p:nvGraphicFramePr>
        <p:xfrm>
          <a:off x="13544548" y="8077200"/>
          <a:ext cx="16783052" cy="8705128"/>
        </p:xfrm>
        <a:graphic>
          <a:graphicData uri="http://schemas.openxmlformats.org/drawingml/2006/table">
            <a:tbl>
              <a:tblPr firstRow="1" firstCol="1" bandRow="1">
                <a:tableStyleId>{5C22544A-7EE6-4342-B048-85BDC9FD1C3A}</a:tableStyleId>
              </a:tblPr>
              <a:tblGrid>
                <a:gridCol w="2635608"/>
                <a:gridCol w="3003192"/>
                <a:gridCol w="2895600"/>
                <a:gridCol w="3810000"/>
                <a:gridCol w="4438652"/>
              </a:tblGrid>
              <a:tr h="1385238">
                <a:tc>
                  <a:txBody>
                    <a:bodyPr/>
                    <a:lstStyle/>
                    <a:p>
                      <a:pPr marL="0" marR="0">
                        <a:lnSpc>
                          <a:spcPct val="115000"/>
                        </a:lnSpc>
                        <a:spcBef>
                          <a:spcPts val="0"/>
                        </a:spcBef>
                        <a:spcAft>
                          <a:spcPts val="0"/>
                        </a:spcAft>
                      </a:pPr>
                      <a:r>
                        <a:rPr lang="en-US" sz="2800" dirty="0">
                          <a:solidFill>
                            <a:schemeClr val="tx1"/>
                          </a:solidFill>
                          <a:effectLst/>
                        </a:rPr>
                        <a:t>Processor:</a:t>
                      </a:r>
                      <a:endParaRPr lang="en-US" sz="2800" dirty="0">
                        <a:solidFill>
                          <a:schemeClr val="tx1"/>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smtClean="0">
                          <a:solidFill>
                            <a:schemeClr val="tx1"/>
                          </a:solidFill>
                          <a:effectLst/>
                        </a:rPr>
                        <a:t>Functions:</a:t>
                      </a:r>
                      <a:endParaRPr lang="en-US" sz="2800" dirty="0">
                        <a:solidFill>
                          <a:schemeClr val="tx1"/>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a:solidFill>
                            <a:schemeClr val="tx1"/>
                          </a:solidFill>
                          <a:effectLst/>
                        </a:rPr>
                        <a:t>Avg. Runtime:</a:t>
                      </a:r>
                      <a:endParaRPr lang="en-US" sz="2800" dirty="0">
                        <a:solidFill>
                          <a:schemeClr val="tx1"/>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a:solidFill>
                            <a:schemeClr val="tx1"/>
                          </a:solidFill>
                          <a:effectLst/>
                        </a:rPr>
                        <a:t>Calculation </a:t>
                      </a:r>
                      <a:r>
                        <a:rPr lang="en-US" sz="2800" dirty="0" smtClean="0">
                          <a:solidFill>
                            <a:schemeClr val="tx1"/>
                          </a:solidFill>
                          <a:effectLst/>
                        </a:rPr>
                        <a:t>Precision (relative to control):</a:t>
                      </a:r>
                      <a:endParaRPr lang="en-US" sz="2800" dirty="0">
                        <a:solidFill>
                          <a:schemeClr val="tx1"/>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a:solidFill>
                            <a:schemeClr val="tx1"/>
                          </a:solidFill>
                          <a:effectLst/>
                        </a:rPr>
                        <a:t>Increase in productivity</a:t>
                      </a:r>
                    </a:p>
                    <a:p>
                      <a:pPr marL="0" marR="0">
                        <a:lnSpc>
                          <a:spcPct val="115000"/>
                        </a:lnSpc>
                        <a:spcBef>
                          <a:spcPts val="0"/>
                        </a:spcBef>
                        <a:spcAft>
                          <a:spcPts val="0"/>
                        </a:spcAft>
                      </a:pPr>
                      <a:r>
                        <a:rPr lang="es-GT" sz="2800" dirty="0" smtClean="0">
                          <a:solidFill>
                            <a:schemeClr val="tx1"/>
                          </a:solidFill>
                          <a:effectLst/>
                        </a:rPr>
                        <a:t>(1</a:t>
                      </a:r>
                      <a:r>
                        <a:rPr lang="es-GT" sz="2800" baseline="0" dirty="0" smtClean="0">
                          <a:solidFill>
                            <a:schemeClr val="tx1"/>
                          </a:solidFill>
                          <a:effectLst/>
                        </a:rPr>
                        <a:t> – (runtime / control))</a:t>
                      </a:r>
                      <a:r>
                        <a:rPr lang="es-GT" sz="2800" dirty="0" smtClean="0">
                          <a:solidFill>
                            <a:schemeClr val="tx1"/>
                          </a:solidFill>
                          <a:effectLst/>
                        </a:rPr>
                        <a:t>:</a:t>
                      </a:r>
                      <a:endParaRPr lang="en-US" sz="2800" dirty="0">
                        <a:solidFill>
                          <a:schemeClr val="tx1"/>
                        </a:solidFill>
                        <a:effectLst/>
                        <a:latin typeface="Calibri"/>
                        <a:ea typeface="Calibri"/>
                        <a:cs typeface="Times New Roman"/>
                      </a:endParaRPr>
                    </a:p>
                  </a:txBody>
                  <a:tcPr marL="68580" marR="68580" marT="0" marB="0"/>
                </a:tc>
              </a:tr>
              <a:tr h="681316">
                <a:tc>
                  <a:txBody>
                    <a:bodyPr/>
                    <a:lstStyle/>
                    <a:p>
                      <a:pPr marL="0" marR="0" algn="ctr">
                        <a:lnSpc>
                          <a:spcPct val="115000"/>
                        </a:lnSpc>
                        <a:spcBef>
                          <a:spcPts val="0"/>
                        </a:spcBef>
                        <a:spcAft>
                          <a:spcPts val="0"/>
                        </a:spcAft>
                      </a:pPr>
                      <a:r>
                        <a:rPr lang="es-GT" sz="2800" dirty="0">
                          <a:solidFill>
                            <a:schemeClr val="tx1"/>
                          </a:solidFill>
                          <a:effectLst/>
                        </a:rPr>
                        <a:t>CPU (control)</a:t>
                      </a:r>
                      <a:endParaRPr lang="en-US" sz="2800" dirty="0">
                        <a:solidFill>
                          <a:schemeClr val="tx1"/>
                        </a:solidFill>
                        <a:effectLst/>
                        <a:latin typeface="Calibri"/>
                        <a:ea typeface="Calibri"/>
                        <a:cs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GT" sz="2800" dirty="0">
                          <a:effectLst/>
                        </a:rPr>
                        <a:t>sin() cos()</a:t>
                      </a:r>
                      <a:endParaRPr lang="en-US" sz="2800" dirty="0">
                        <a:effectLst/>
                        <a:latin typeface="Calibri"/>
                        <a:ea typeface="Calibri"/>
                        <a:cs typeface="Times New Roman"/>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GT" sz="2800" dirty="0">
                          <a:effectLst/>
                        </a:rPr>
                        <a:t>3.5 hrs</a:t>
                      </a:r>
                      <a:endParaRPr lang="en-US" sz="2800" dirty="0">
                        <a:effectLst/>
                        <a:latin typeface="Calibri"/>
                        <a:ea typeface="Calibri"/>
                        <a:cs typeface="Times New Roman"/>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GT" sz="2800" dirty="0">
                          <a:effectLst/>
                        </a:rPr>
                        <a:t>-</a:t>
                      </a:r>
                      <a:endParaRPr lang="en-US" sz="2800" dirty="0">
                        <a:effectLst/>
                        <a:latin typeface="Calibri"/>
                        <a:ea typeface="Calibri"/>
                        <a:cs typeface="Times New Roman"/>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GT" sz="2800" dirty="0">
                          <a:effectLst/>
                        </a:rPr>
                        <a:t>-</a:t>
                      </a:r>
                      <a:endParaRPr lang="en-US" sz="2800" dirty="0">
                        <a:effectLst/>
                        <a:latin typeface="Calibri"/>
                        <a:ea typeface="Calibri"/>
                        <a:cs typeface="Times New Roman"/>
                      </a:endParaRPr>
                    </a:p>
                  </a:txBody>
                  <a:tcPr marL="68580" marR="68580" marT="0" marB="0" anchor="ctr">
                    <a:lnB w="12700" cap="flat" cmpd="sng" algn="ctr">
                      <a:solidFill>
                        <a:schemeClr val="tx1"/>
                      </a:solidFill>
                      <a:prstDash val="solid"/>
                      <a:round/>
                      <a:headEnd type="none" w="med" len="med"/>
                      <a:tailEnd type="none" w="med" len="med"/>
                    </a:lnB>
                  </a:tcPr>
                </a:tc>
              </a:tr>
              <a:tr h="429883">
                <a:tc rowSpan="5">
                  <a:txBody>
                    <a:bodyPr/>
                    <a:lstStyle/>
                    <a:p>
                      <a:pPr marL="0" marR="0">
                        <a:lnSpc>
                          <a:spcPct val="115000"/>
                        </a:lnSpc>
                        <a:spcBef>
                          <a:spcPts val="0"/>
                        </a:spcBef>
                        <a:spcAft>
                          <a:spcPts val="0"/>
                        </a:spcAft>
                      </a:pPr>
                      <a:r>
                        <a:rPr lang="es-GT" sz="2800" dirty="0">
                          <a:solidFill>
                            <a:schemeClr val="tx1"/>
                          </a:solidFill>
                          <a:effectLst/>
                        </a:rPr>
                        <a:t> </a:t>
                      </a:r>
                      <a:endParaRPr lang="en-US" sz="2800" dirty="0">
                        <a:solidFill>
                          <a:schemeClr val="tx1"/>
                        </a:solidFill>
                        <a:effectLst/>
                      </a:endParaRPr>
                    </a:p>
                    <a:p>
                      <a:pPr marL="0" marR="0">
                        <a:lnSpc>
                          <a:spcPct val="115000"/>
                        </a:lnSpc>
                        <a:spcBef>
                          <a:spcPts val="0"/>
                        </a:spcBef>
                        <a:spcAft>
                          <a:spcPts val="0"/>
                        </a:spcAft>
                      </a:pPr>
                      <a:r>
                        <a:rPr lang="es-GT" sz="2800" dirty="0">
                          <a:solidFill>
                            <a:schemeClr val="tx1"/>
                          </a:solidFill>
                          <a:effectLst/>
                        </a:rPr>
                        <a:t> </a:t>
                      </a:r>
                      <a:endParaRPr lang="es-GT" sz="2800" dirty="0" smtClean="0">
                        <a:solidFill>
                          <a:schemeClr val="tx1"/>
                        </a:solidFill>
                        <a:effectLst/>
                      </a:endParaRPr>
                    </a:p>
                    <a:p>
                      <a:pPr marL="0" marR="0">
                        <a:lnSpc>
                          <a:spcPct val="115000"/>
                        </a:lnSpc>
                        <a:spcBef>
                          <a:spcPts val="0"/>
                        </a:spcBef>
                        <a:spcAft>
                          <a:spcPts val="0"/>
                        </a:spcAft>
                      </a:pPr>
                      <a:endParaRPr lang="es-GT" sz="2800" dirty="0" smtClean="0">
                        <a:solidFill>
                          <a:schemeClr val="tx1"/>
                        </a:solidFill>
                        <a:effectLst/>
                      </a:endParaRPr>
                    </a:p>
                    <a:p>
                      <a:pPr marL="0" marR="0">
                        <a:lnSpc>
                          <a:spcPct val="115000"/>
                        </a:lnSpc>
                        <a:spcBef>
                          <a:spcPts val="0"/>
                        </a:spcBef>
                        <a:spcAft>
                          <a:spcPts val="0"/>
                        </a:spcAft>
                      </a:pPr>
                      <a:endParaRPr lang="es-GT" sz="2800" dirty="0" smtClean="0">
                        <a:solidFill>
                          <a:schemeClr val="tx1"/>
                        </a:solidFill>
                        <a:effectLst/>
                      </a:endParaRPr>
                    </a:p>
                    <a:p>
                      <a:pPr marL="0" marR="0">
                        <a:lnSpc>
                          <a:spcPct val="115000"/>
                        </a:lnSpc>
                        <a:spcBef>
                          <a:spcPts val="0"/>
                        </a:spcBef>
                        <a:spcAft>
                          <a:spcPts val="0"/>
                        </a:spcAft>
                      </a:pPr>
                      <a:endParaRPr lang="en-US" sz="2800" dirty="0">
                        <a:solidFill>
                          <a:schemeClr val="tx1"/>
                        </a:solidFill>
                        <a:effectLst/>
                      </a:endParaRPr>
                    </a:p>
                    <a:p>
                      <a:pPr marL="0" marR="0">
                        <a:lnSpc>
                          <a:spcPct val="115000"/>
                        </a:lnSpc>
                        <a:spcBef>
                          <a:spcPts val="0"/>
                        </a:spcBef>
                        <a:spcAft>
                          <a:spcPts val="0"/>
                        </a:spcAft>
                      </a:pPr>
                      <a:r>
                        <a:rPr lang="es-GT" sz="2800" dirty="0">
                          <a:solidFill>
                            <a:schemeClr val="tx1"/>
                          </a:solidFill>
                          <a:effectLst/>
                        </a:rPr>
                        <a:t>GPU (CUDA)</a:t>
                      </a:r>
                      <a:endParaRPr lang="en-US" sz="2800" dirty="0">
                        <a:solidFill>
                          <a:schemeClr val="tx1"/>
                        </a:solidFill>
                        <a:effectLst/>
                        <a:latin typeface="Calibri"/>
                        <a:ea typeface="Calibri"/>
                        <a:cs typeface="Times New Roman"/>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GT" sz="2800" b="1" baseline="0" dirty="0">
                          <a:effectLst/>
                        </a:rPr>
                        <a:t>sin() cos()</a:t>
                      </a:r>
                      <a:endParaRPr lang="en-US" sz="2800" b="1" baseline="0" dirty="0">
                        <a:effectLst/>
                        <a:latin typeface="Calibri"/>
                        <a:ea typeface="Calibri"/>
                        <a:cs typeface="Times New Roman"/>
                      </a:endParaRPr>
                    </a:p>
                  </a:txBody>
                  <a:tcPr marL="68580" marR="68580" marT="0" marB="0" anchor="ctr">
                    <a:lnT w="12700" cap="flat" cmpd="sng" algn="ctr">
                      <a:solidFill>
                        <a:schemeClr val="tx1"/>
                      </a:solidFill>
                      <a:prstDash val="solid"/>
                      <a:round/>
                      <a:headEnd type="none" w="med" len="med"/>
                      <a:tailEnd type="none" w="med" len="med"/>
                    </a:lnT>
                    <a:solidFill>
                      <a:srgbClr val="FFFF00"/>
                    </a:solidFill>
                  </a:tcPr>
                </a:tc>
                <a:tc>
                  <a:txBody>
                    <a:bodyPr/>
                    <a:lstStyle/>
                    <a:p>
                      <a:pPr marL="0" marR="0" algn="ctr">
                        <a:lnSpc>
                          <a:spcPct val="115000"/>
                        </a:lnSpc>
                        <a:spcBef>
                          <a:spcPts val="0"/>
                        </a:spcBef>
                        <a:spcAft>
                          <a:spcPts val="0"/>
                        </a:spcAft>
                      </a:pPr>
                      <a:r>
                        <a:rPr lang="es-GT" sz="2800" b="1" baseline="0" dirty="0">
                          <a:effectLst/>
                        </a:rPr>
                        <a:t>2.07 hrs</a:t>
                      </a:r>
                      <a:endParaRPr lang="en-US" sz="2800" b="1" baseline="0" dirty="0">
                        <a:effectLst/>
                        <a:latin typeface="Calibri"/>
                        <a:ea typeface="Calibri"/>
                        <a:cs typeface="Times New Roman"/>
                      </a:endParaRPr>
                    </a:p>
                  </a:txBody>
                  <a:tcPr marL="68580" marR="68580" marT="0" marB="0" anchor="ctr">
                    <a:lnT w="12700" cap="flat" cmpd="sng" algn="ctr">
                      <a:solidFill>
                        <a:schemeClr val="tx1"/>
                      </a:solidFill>
                      <a:prstDash val="solid"/>
                      <a:round/>
                      <a:headEnd type="none" w="med" len="med"/>
                      <a:tailEnd type="none" w="med" len="med"/>
                    </a:lnT>
                    <a:solidFill>
                      <a:srgbClr val="FFFF00"/>
                    </a:solidFill>
                  </a:tcPr>
                </a:tc>
                <a:tc>
                  <a:txBody>
                    <a:bodyPr/>
                    <a:lstStyle/>
                    <a:p>
                      <a:pPr marL="0" marR="0" algn="ctr">
                        <a:lnSpc>
                          <a:spcPct val="115000"/>
                        </a:lnSpc>
                        <a:spcBef>
                          <a:spcPts val="0"/>
                        </a:spcBef>
                        <a:spcAft>
                          <a:spcPts val="0"/>
                        </a:spcAft>
                      </a:pPr>
                      <a:r>
                        <a:rPr lang="es-GT" sz="2800" b="1" baseline="0" dirty="0">
                          <a:effectLst/>
                        </a:rPr>
                        <a:t>100%</a:t>
                      </a:r>
                      <a:endParaRPr lang="en-US" sz="2800" b="1" baseline="0" dirty="0">
                        <a:effectLst/>
                        <a:latin typeface="Calibri"/>
                        <a:ea typeface="Calibri"/>
                        <a:cs typeface="Times New Roman"/>
                      </a:endParaRPr>
                    </a:p>
                  </a:txBody>
                  <a:tcPr marL="68580" marR="68580" marT="0" marB="0" anchor="ctr">
                    <a:lnT w="12700" cap="flat" cmpd="sng" algn="ctr">
                      <a:solidFill>
                        <a:schemeClr val="tx1"/>
                      </a:solidFill>
                      <a:prstDash val="solid"/>
                      <a:round/>
                      <a:headEnd type="none" w="med" len="med"/>
                      <a:tailEnd type="none" w="med" len="med"/>
                    </a:lnT>
                    <a:solidFill>
                      <a:srgbClr val="FFFF00"/>
                    </a:solidFill>
                  </a:tcPr>
                </a:tc>
                <a:tc>
                  <a:txBody>
                    <a:bodyPr/>
                    <a:lstStyle/>
                    <a:p>
                      <a:pPr marL="0" marR="0" algn="ctr">
                        <a:lnSpc>
                          <a:spcPct val="115000"/>
                        </a:lnSpc>
                        <a:spcBef>
                          <a:spcPts val="0"/>
                        </a:spcBef>
                        <a:spcAft>
                          <a:spcPts val="0"/>
                        </a:spcAft>
                      </a:pPr>
                      <a:r>
                        <a:rPr lang="es-GT" sz="2800" b="1" baseline="0" dirty="0">
                          <a:effectLst/>
                        </a:rPr>
                        <a:t>41%</a:t>
                      </a:r>
                      <a:endParaRPr lang="en-US" sz="2800" b="1" baseline="0" dirty="0">
                        <a:effectLst/>
                        <a:latin typeface="Calibri"/>
                        <a:ea typeface="Calibri"/>
                        <a:cs typeface="Times New Roman"/>
                      </a:endParaRPr>
                    </a:p>
                  </a:txBody>
                  <a:tcPr marL="68580" marR="68580" marT="0" marB="0" anchor="ctr">
                    <a:lnT w="12700" cap="flat" cmpd="sng" algn="ctr">
                      <a:solidFill>
                        <a:schemeClr val="tx1"/>
                      </a:solidFill>
                      <a:prstDash val="solid"/>
                      <a:round/>
                      <a:headEnd type="none" w="med" len="med"/>
                      <a:tailEnd type="none" w="med" len="med"/>
                    </a:lnT>
                    <a:solidFill>
                      <a:srgbClr val="FFFF00"/>
                    </a:solidFill>
                  </a:tcPr>
                </a:tc>
              </a:tr>
              <a:tr h="1033278">
                <a:tc vMerge="1">
                  <a:txBody>
                    <a:bodyPr/>
                    <a:lstStyle/>
                    <a:p>
                      <a:endParaRPr lang="en-US"/>
                    </a:p>
                  </a:txBody>
                  <a:tcPr/>
                </a:tc>
                <a:tc>
                  <a:txBody>
                    <a:bodyPr/>
                    <a:lstStyle/>
                    <a:p>
                      <a:pPr marL="0" marR="0" algn="ctr">
                        <a:lnSpc>
                          <a:spcPct val="115000"/>
                        </a:lnSpc>
                        <a:spcBef>
                          <a:spcPts val="0"/>
                        </a:spcBef>
                        <a:spcAft>
                          <a:spcPts val="0"/>
                        </a:spcAft>
                      </a:pPr>
                      <a:r>
                        <a:rPr lang="es-GT" sz="2800" dirty="0">
                          <a:effectLst/>
                        </a:rPr>
                        <a:t>sinf() cosf()</a:t>
                      </a:r>
                      <a:endParaRPr lang="en-US" sz="2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s-GT" sz="2800" dirty="0">
                          <a:effectLst/>
                        </a:rPr>
                        <a:t>1.97 hrs</a:t>
                      </a:r>
                      <a:endParaRPr lang="en-US" sz="2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s-GT" sz="2800" dirty="0">
                          <a:effectLst/>
                        </a:rPr>
                        <a:t>97%</a:t>
                      </a:r>
                      <a:endParaRPr lang="en-US" sz="2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s-GT" sz="2800" dirty="0">
                          <a:effectLst/>
                        </a:rPr>
                        <a:t>43</a:t>
                      </a:r>
                      <a:r>
                        <a:rPr lang="es-GT" sz="2800" dirty="0" smtClean="0">
                          <a:effectLst/>
                        </a:rPr>
                        <a:t>%</a:t>
                      </a:r>
                      <a:endParaRPr lang="en-US" sz="2800" dirty="0">
                        <a:effectLst/>
                      </a:endParaRPr>
                    </a:p>
                  </a:txBody>
                  <a:tcPr marL="68580" marR="68580" marT="0" marB="0" anchor="ctr"/>
                </a:tc>
              </a:tr>
              <a:tr h="1033278">
                <a:tc vMerge="1">
                  <a:txBody>
                    <a:bodyPr/>
                    <a:lstStyle/>
                    <a:p>
                      <a:endParaRPr lang="en-US"/>
                    </a:p>
                  </a:txBody>
                  <a:tcPr/>
                </a:tc>
                <a:tc>
                  <a:txBody>
                    <a:bodyPr/>
                    <a:lstStyle/>
                    <a:p>
                      <a:pPr marL="0" marR="0" algn="ctr">
                        <a:lnSpc>
                          <a:spcPct val="115000"/>
                        </a:lnSpc>
                        <a:spcBef>
                          <a:spcPts val="0"/>
                        </a:spcBef>
                        <a:spcAft>
                          <a:spcPts val="0"/>
                        </a:spcAft>
                      </a:pPr>
                      <a:r>
                        <a:rPr lang="en-US" sz="2800" dirty="0" smtClean="0">
                          <a:effectLst/>
                          <a:latin typeface="+mn-lt"/>
                          <a:ea typeface="Calibri"/>
                          <a:cs typeface="Times New Roman"/>
                        </a:rPr>
                        <a:t>__sinf()</a:t>
                      </a:r>
                      <a:r>
                        <a:rPr lang="en-US" sz="2800" baseline="0" dirty="0" smtClean="0">
                          <a:effectLst/>
                          <a:latin typeface="+mn-lt"/>
                          <a:ea typeface="Calibri"/>
                          <a:cs typeface="Times New Roman"/>
                        </a:rPr>
                        <a:t> __cosf()*</a:t>
                      </a:r>
                      <a:endParaRPr lang="en-US" sz="2800" dirty="0">
                        <a:effectLst/>
                        <a:latin typeface="+mn-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800" dirty="0" smtClean="0">
                          <a:effectLst/>
                          <a:latin typeface="+mn-lt"/>
                          <a:ea typeface="Calibri"/>
                          <a:cs typeface="Times New Roman"/>
                        </a:rPr>
                        <a:t>1.9</a:t>
                      </a:r>
                      <a:r>
                        <a:rPr lang="en-US" sz="2800" baseline="0" dirty="0" smtClean="0">
                          <a:effectLst/>
                          <a:latin typeface="+mn-lt"/>
                          <a:ea typeface="Calibri"/>
                          <a:cs typeface="Times New Roman"/>
                        </a:rPr>
                        <a:t> hrs</a:t>
                      </a:r>
                      <a:endParaRPr lang="en-US" sz="2800" dirty="0">
                        <a:effectLst/>
                        <a:latin typeface="+mn-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800" dirty="0" smtClean="0">
                          <a:effectLst/>
                          <a:latin typeface="+mn-lt"/>
                          <a:ea typeface="Calibri"/>
                          <a:cs typeface="Times New Roman"/>
                        </a:rPr>
                        <a:t>95%</a:t>
                      </a:r>
                      <a:endParaRPr lang="en-US" sz="2800" dirty="0">
                        <a:effectLst/>
                        <a:latin typeface="+mn-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800" dirty="0" smtClean="0">
                          <a:effectLst/>
                          <a:latin typeface="+mn-lt"/>
                          <a:ea typeface="Calibri"/>
                          <a:cs typeface="Times New Roman"/>
                        </a:rPr>
                        <a:t>46%</a:t>
                      </a:r>
                    </a:p>
                  </a:txBody>
                  <a:tcPr marL="68580" marR="68580" marT="0" marB="0" anchor="ctr"/>
                </a:tc>
              </a:tr>
              <a:tr h="1033278">
                <a:tc vMerge="1">
                  <a:txBody>
                    <a:bodyPr/>
                    <a:lstStyle/>
                    <a:p>
                      <a:endParaRPr lang="en-US"/>
                    </a:p>
                  </a:txBody>
                  <a:tcPr/>
                </a:tc>
                <a:tc>
                  <a:txBody>
                    <a:bodyPr/>
                    <a:lstStyle/>
                    <a:p>
                      <a:pPr marL="0" marR="0" algn="ctr">
                        <a:lnSpc>
                          <a:spcPct val="115000"/>
                        </a:lnSpc>
                        <a:spcBef>
                          <a:spcPts val="0"/>
                        </a:spcBef>
                        <a:spcAft>
                          <a:spcPts val="0"/>
                        </a:spcAft>
                      </a:pPr>
                      <a:r>
                        <a:rPr lang="es-GT" sz="2800" dirty="0">
                          <a:effectLst/>
                        </a:rPr>
                        <a:t>sincos()</a:t>
                      </a:r>
                      <a:endParaRPr lang="en-US" sz="2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s-GT" sz="2800" dirty="0">
                          <a:effectLst/>
                        </a:rPr>
                        <a:t>2.02 h</a:t>
                      </a:r>
                      <a:r>
                        <a:rPr lang="en-US" sz="2800" dirty="0">
                          <a:effectLst/>
                        </a:rPr>
                        <a:t>rs</a:t>
                      </a:r>
                      <a:endParaRPr lang="en-US" sz="2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800" dirty="0">
                          <a:effectLst/>
                        </a:rPr>
                        <a:t>97%</a:t>
                      </a:r>
                      <a:endParaRPr lang="en-US" sz="2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800" dirty="0">
                          <a:effectLst/>
                        </a:rPr>
                        <a:t>42</a:t>
                      </a:r>
                      <a:r>
                        <a:rPr lang="en-US" sz="2800" dirty="0" smtClean="0">
                          <a:effectLst/>
                        </a:rPr>
                        <a:t>%</a:t>
                      </a:r>
                      <a:endParaRPr lang="en-US" sz="2800" dirty="0">
                        <a:effectLst/>
                      </a:endParaRPr>
                    </a:p>
                  </a:txBody>
                  <a:tcPr marL="68580" marR="68580" marT="0" marB="0" anchor="ctr"/>
                </a:tc>
              </a:tr>
              <a:tr h="1033278">
                <a:tc vMerge="1">
                  <a:txBody>
                    <a:bodyPr/>
                    <a:lstStyle/>
                    <a:p>
                      <a:endParaRPr lang="en-US"/>
                    </a:p>
                  </a:txBody>
                  <a:tcPr/>
                </a:tc>
                <a:tc>
                  <a:txBody>
                    <a:bodyPr/>
                    <a:lstStyle/>
                    <a:p>
                      <a:pPr marL="0" marR="0" algn="ctr">
                        <a:lnSpc>
                          <a:spcPct val="115000"/>
                        </a:lnSpc>
                        <a:spcBef>
                          <a:spcPts val="0"/>
                        </a:spcBef>
                        <a:spcAft>
                          <a:spcPts val="0"/>
                        </a:spcAft>
                      </a:pPr>
                      <a:r>
                        <a:rPr lang="en-US" sz="2800" dirty="0">
                          <a:effectLst/>
                        </a:rPr>
                        <a:t>sincosf()</a:t>
                      </a:r>
                      <a:endParaRPr lang="en-US" sz="2800" dirty="0">
                        <a:effectLst/>
                        <a:latin typeface="Calibri"/>
                        <a:ea typeface="Calibri"/>
                        <a:cs typeface="Times New Roman"/>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dirty="0">
                          <a:effectLst/>
                        </a:rPr>
                        <a:t>1.94 hrs</a:t>
                      </a:r>
                      <a:endParaRPr lang="en-US" sz="2800" dirty="0">
                        <a:effectLst/>
                        <a:latin typeface="Calibri"/>
                        <a:ea typeface="Calibri"/>
                        <a:cs typeface="Times New Roman"/>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dirty="0">
                          <a:effectLst/>
                        </a:rPr>
                        <a:t>97%</a:t>
                      </a:r>
                      <a:endParaRPr lang="en-US" sz="2800" dirty="0">
                        <a:effectLst/>
                        <a:latin typeface="Calibri"/>
                        <a:ea typeface="Calibri"/>
                        <a:cs typeface="Times New Roman"/>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dirty="0">
                          <a:effectLst/>
                        </a:rPr>
                        <a:t>45</a:t>
                      </a:r>
                      <a:r>
                        <a:rPr lang="en-US" sz="2800" dirty="0" smtClean="0">
                          <a:effectLst/>
                        </a:rPr>
                        <a:t>%</a:t>
                      </a:r>
                    </a:p>
                  </a:txBody>
                  <a:tcPr marL="68580" marR="68580" marT="0" marB="0" anchor="ctr">
                    <a:lnB w="12700" cap="flat" cmpd="sng" algn="ctr">
                      <a:solidFill>
                        <a:schemeClr val="tx1"/>
                      </a:solidFill>
                      <a:prstDash val="solid"/>
                      <a:round/>
                      <a:headEnd type="none" w="med" len="med"/>
                      <a:tailEnd type="none" w="med" len="med"/>
                    </a:lnB>
                  </a:tcPr>
                </a:tc>
              </a:tr>
              <a:tr h="889312">
                <a:tc>
                  <a:txBody>
                    <a:bodyPr/>
                    <a:lstStyle/>
                    <a:p>
                      <a:pPr marL="0" marR="0" algn="ctr">
                        <a:lnSpc>
                          <a:spcPct val="115000"/>
                        </a:lnSpc>
                        <a:spcBef>
                          <a:spcPts val="0"/>
                        </a:spcBef>
                        <a:spcAft>
                          <a:spcPts val="0"/>
                        </a:spcAft>
                      </a:pPr>
                      <a:r>
                        <a:rPr lang="en-US" sz="2800" dirty="0">
                          <a:solidFill>
                            <a:schemeClr val="tx1"/>
                          </a:solidFill>
                          <a:effectLst/>
                        </a:rPr>
                        <a:t>CPU</a:t>
                      </a:r>
                      <a:endParaRPr lang="en-US" sz="2800" dirty="0">
                        <a:solidFill>
                          <a:schemeClr val="tx1"/>
                        </a:solidFill>
                        <a:effectLst/>
                        <a:latin typeface="Calibri"/>
                        <a:ea typeface="Calibri"/>
                        <a:cs typeface="Times New Roman"/>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b="1" baseline="30000" dirty="0" smtClean="0">
                          <a:effectLst/>
                        </a:rPr>
                        <a:t>†</a:t>
                      </a:r>
                      <a:r>
                        <a:rPr lang="en-US" sz="2800" b="1" dirty="0" smtClean="0">
                          <a:effectLst/>
                        </a:rPr>
                        <a:t>OpenMP </a:t>
                      </a:r>
                    </a:p>
                    <a:p>
                      <a:pPr marL="0" marR="0" algn="ctr">
                        <a:lnSpc>
                          <a:spcPct val="115000"/>
                        </a:lnSpc>
                        <a:spcBef>
                          <a:spcPts val="0"/>
                        </a:spcBef>
                        <a:spcAft>
                          <a:spcPts val="0"/>
                        </a:spcAft>
                      </a:pPr>
                      <a:r>
                        <a:rPr lang="en-US" sz="2800" b="1" dirty="0" smtClean="0">
                          <a:effectLst/>
                        </a:rPr>
                        <a:t>&lt;sin() cos()&gt;</a:t>
                      </a:r>
                      <a:endParaRPr lang="en-US" sz="2800" b="1" dirty="0">
                        <a:effectLst/>
                        <a:latin typeface="Calibri"/>
                        <a:ea typeface="Calibri"/>
                        <a:cs typeface="Times New Roman"/>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2800" b="1" dirty="0">
                          <a:effectLst/>
                        </a:rPr>
                        <a:t>1.5 hrs</a:t>
                      </a:r>
                      <a:endParaRPr lang="en-US" sz="2800" b="1" dirty="0">
                        <a:effectLst/>
                        <a:latin typeface="Calibri"/>
                        <a:ea typeface="Calibri"/>
                        <a:cs typeface="Times New Roman"/>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2800" b="1" dirty="0">
                          <a:effectLst/>
                        </a:rPr>
                        <a:t>100%</a:t>
                      </a:r>
                      <a:endParaRPr lang="en-US" sz="2800" b="1" dirty="0">
                        <a:effectLst/>
                        <a:latin typeface="Calibri"/>
                        <a:ea typeface="Calibri"/>
                        <a:cs typeface="Times New Roman"/>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2800" b="1" dirty="0">
                          <a:effectLst/>
                        </a:rPr>
                        <a:t>57%</a:t>
                      </a:r>
                      <a:endParaRPr lang="en-US" sz="2800" b="1" dirty="0">
                        <a:effectLst/>
                        <a:latin typeface="Calibri"/>
                        <a:ea typeface="Calibri"/>
                        <a:cs typeface="Times New Roman"/>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r>
              <a:tr h="1033278">
                <a:tc>
                  <a:txBody>
                    <a:bodyPr/>
                    <a:lstStyle/>
                    <a:p>
                      <a:pPr marL="0" marR="0" algn="ctr">
                        <a:lnSpc>
                          <a:spcPct val="115000"/>
                        </a:lnSpc>
                        <a:spcBef>
                          <a:spcPts val="0"/>
                        </a:spcBef>
                        <a:spcAft>
                          <a:spcPts val="0"/>
                        </a:spcAft>
                      </a:pPr>
                      <a:r>
                        <a:rPr lang="en-US" sz="2800" dirty="0">
                          <a:solidFill>
                            <a:schemeClr val="tx1"/>
                          </a:solidFill>
                          <a:effectLst/>
                        </a:rPr>
                        <a:t>CPU + </a:t>
                      </a:r>
                      <a:r>
                        <a:rPr lang="en-US" sz="2800" dirty="0" smtClean="0">
                          <a:solidFill>
                            <a:schemeClr val="tx1"/>
                          </a:solidFill>
                          <a:effectLst/>
                        </a:rPr>
                        <a:t>GPU (CUDA)</a:t>
                      </a:r>
                      <a:endParaRPr lang="en-US" sz="2800" dirty="0">
                        <a:solidFill>
                          <a:schemeClr val="tx1"/>
                        </a:solidFill>
                        <a:effectLst/>
                        <a:latin typeface="Calibri"/>
                        <a:ea typeface="Calibri"/>
                        <a:cs typeface="Times New Roman"/>
                      </a:endParaRPr>
                    </a:p>
                  </a:txBody>
                  <a:tcPr marL="68580" marR="68580" marT="0" marB="0">
                    <a:lnT w="12700" cap="flat" cmpd="sng" algn="ctr">
                      <a:noFill/>
                      <a:prstDash val="solid"/>
                      <a:round/>
                      <a:headEnd type="none" w="med" len="med"/>
                      <a:tailEnd type="none" w="med" len="med"/>
                    </a:lnT>
                  </a:tcPr>
                </a:tc>
                <a:tc>
                  <a:txBody>
                    <a:bodyPr/>
                    <a:lstStyle/>
                    <a:p>
                      <a:pPr marL="0" marR="0" algn="ctr">
                        <a:lnSpc>
                          <a:spcPct val="115000"/>
                        </a:lnSpc>
                        <a:spcBef>
                          <a:spcPts val="0"/>
                        </a:spcBef>
                        <a:spcAft>
                          <a:spcPts val="0"/>
                        </a:spcAft>
                      </a:pPr>
                      <a:r>
                        <a:rPr lang="en-US" sz="2800" b="1" baseline="30000" dirty="0" smtClean="0">
                          <a:effectLst/>
                        </a:rPr>
                        <a:t>†</a:t>
                      </a:r>
                      <a:r>
                        <a:rPr lang="en-US" sz="2800" dirty="0" smtClean="0">
                          <a:effectLst/>
                        </a:rPr>
                        <a:t>OpenMP+CUDA </a:t>
                      </a:r>
                      <a:r>
                        <a:rPr lang="en-US" sz="2800" dirty="0">
                          <a:effectLst/>
                        </a:rPr>
                        <a:t>&lt;sin() cos()&gt;</a:t>
                      </a:r>
                      <a:endParaRPr lang="en-US" sz="2800" dirty="0">
                        <a:effectLst/>
                        <a:latin typeface="Calibri"/>
                        <a:ea typeface="Calibri"/>
                        <a:cs typeface="Times New Roman"/>
                      </a:endParaRPr>
                    </a:p>
                  </a:txBody>
                  <a:tcPr marL="68580" marR="68580" marT="0" marB="0" anchor="ctr">
                    <a:lnT w="12700" cap="flat" cmpd="sng" algn="ctr">
                      <a:noFill/>
                      <a:prstDash val="solid"/>
                      <a:round/>
                      <a:headEnd type="none" w="med" len="med"/>
                      <a:tailEnd type="none" w="med" len="med"/>
                    </a:lnT>
                  </a:tcPr>
                </a:tc>
                <a:tc>
                  <a:txBody>
                    <a:bodyPr/>
                    <a:lstStyle/>
                    <a:p>
                      <a:pPr marL="0" marR="0" algn="ctr">
                        <a:lnSpc>
                          <a:spcPct val="115000"/>
                        </a:lnSpc>
                        <a:spcBef>
                          <a:spcPts val="0"/>
                        </a:spcBef>
                        <a:spcAft>
                          <a:spcPts val="0"/>
                        </a:spcAft>
                      </a:pPr>
                      <a:r>
                        <a:rPr lang="en-US" sz="2800" dirty="0">
                          <a:effectLst/>
                        </a:rPr>
                        <a:t>1.9 hrs</a:t>
                      </a:r>
                      <a:endParaRPr lang="en-US" sz="2800" dirty="0">
                        <a:effectLst/>
                        <a:latin typeface="Calibri"/>
                        <a:ea typeface="Calibri"/>
                        <a:cs typeface="Times New Roman"/>
                      </a:endParaRPr>
                    </a:p>
                  </a:txBody>
                  <a:tcPr marL="68580" marR="68580" marT="0" marB="0" anchor="ctr">
                    <a:lnT w="12700" cap="flat" cmpd="sng" algn="ctr">
                      <a:noFill/>
                      <a:prstDash val="solid"/>
                      <a:round/>
                      <a:headEnd type="none" w="med" len="med"/>
                      <a:tailEnd type="none" w="med" len="med"/>
                    </a:lnT>
                  </a:tcPr>
                </a:tc>
                <a:tc>
                  <a:txBody>
                    <a:bodyPr/>
                    <a:lstStyle/>
                    <a:p>
                      <a:pPr marL="0" marR="0" algn="ctr">
                        <a:lnSpc>
                          <a:spcPct val="115000"/>
                        </a:lnSpc>
                        <a:spcBef>
                          <a:spcPts val="0"/>
                        </a:spcBef>
                        <a:spcAft>
                          <a:spcPts val="0"/>
                        </a:spcAft>
                      </a:pPr>
                      <a:r>
                        <a:rPr lang="en-US" sz="2800" dirty="0">
                          <a:effectLst/>
                        </a:rPr>
                        <a:t>98%</a:t>
                      </a:r>
                      <a:endParaRPr lang="en-US" sz="2800" dirty="0">
                        <a:effectLst/>
                        <a:latin typeface="Calibri"/>
                        <a:ea typeface="Calibri"/>
                        <a:cs typeface="Times New Roman"/>
                      </a:endParaRPr>
                    </a:p>
                  </a:txBody>
                  <a:tcPr marL="68580" marR="68580" marT="0" marB="0" anchor="ctr">
                    <a:lnT w="12700" cap="flat" cmpd="sng" algn="ctr">
                      <a:noFill/>
                      <a:prstDash val="solid"/>
                      <a:round/>
                      <a:headEnd type="none" w="med" len="med"/>
                      <a:tailEnd type="none" w="med" len="med"/>
                    </a:lnT>
                  </a:tcPr>
                </a:tc>
                <a:tc>
                  <a:txBody>
                    <a:bodyPr/>
                    <a:lstStyle/>
                    <a:p>
                      <a:pPr marL="0" marR="0" algn="ctr">
                        <a:lnSpc>
                          <a:spcPct val="115000"/>
                        </a:lnSpc>
                        <a:spcBef>
                          <a:spcPts val="0"/>
                        </a:spcBef>
                        <a:spcAft>
                          <a:spcPts val="0"/>
                        </a:spcAft>
                      </a:pPr>
                      <a:r>
                        <a:rPr lang="en-US" sz="2800" dirty="0">
                          <a:effectLst/>
                        </a:rPr>
                        <a:t>46</a:t>
                      </a:r>
                      <a:r>
                        <a:rPr lang="en-US" sz="2800" dirty="0" smtClean="0">
                          <a:effectLst/>
                        </a:rPr>
                        <a:t>%</a:t>
                      </a:r>
                      <a:endParaRPr lang="en-US" sz="2800" dirty="0">
                        <a:effectLst/>
                      </a:endParaRPr>
                    </a:p>
                  </a:txBody>
                  <a:tcPr marL="68580" marR="68580" marT="0" marB="0" anchor="ctr">
                    <a:lnT w="12700" cap="flat" cmpd="sng" algn="ctr">
                      <a:noFill/>
                      <a:prstDash val="solid"/>
                      <a:round/>
                      <a:headEnd type="none" w="med" len="med"/>
                      <a:tailEnd type="none" w="med" len="med"/>
                    </a:lnT>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461679388"/>
              </p:ext>
            </p:extLst>
          </p:nvPr>
        </p:nvGraphicFramePr>
        <p:xfrm>
          <a:off x="13639800" y="17992628"/>
          <a:ext cx="16687800" cy="3827483"/>
        </p:xfrm>
        <a:graphic>
          <a:graphicData uri="http://schemas.openxmlformats.org/drawingml/2006/table">
            <a:tbl>
              <a:tblPr firstRow="1" firstCol="1" bandRow="1">
                <a:tableStyleId>{5C22544A-7EE6-4342-B048-85BDC9FD1C3A}</a:tableStyleId>
              </a:tblPr>
              <a:tblGrid>
                <a:gridCol w="2587982"/>
                <a:gridCol w="3174644"/>
                <a:gridCol w="2695574"/>
                <a:gridCol w="3810000"/>
                <a:gridCol w="4419600"/>
              </a:tblGrid>
              <a:tr h="1673109">
                <a:tc>
                  <a:txBody>
                    <a:bodyPr/>
                    <a:lstStyle/>
                    <a:p>
                      <a:pPr marL="0" marR="0">
                        <a:lnSpc>
                          <a:spcPct val="115000"/>
                        </a:lnSpc>
                        <a:spcBef>
                          <a:spcPts val="0"/>
                        </a:spcBef>
                        <a:spcAft>
                          <a:spcPts val="0"/>
                        </a:spcAft>
                      </a:pPr>
                      <a:r>
                        <a:rPr lang="en-US" sz="2800" dirty="0">
                          <a:solidFill>
                            <a:schemeClr val="tx1"/>
                          </a:solidFill>
                          <a:effectLst/>
                        </a:rPr>
                        <a:t>Processor:</a:t>
                      </a:r>
                      <a:endParaRPr lang="en-US" sz="2800" dirty="0">
                        <a:solidFill>
                          <a:schemeClr val="tx1"/>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smtClean="0">
                          <a:solidFill>
                            <a:schemeClr val="tx1"/>
                          </a:solidFill>
                          <a:effectLst/>
                        </a:rPr>
                        <a:t>Functions:</a:t>
                      </a:r>
                      <a:endParaRPr lang="en-US" sz="2800" dirty="0">
                        <a:solidFill>
                          <a:schemeClr val="tx1"/>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a:solidFill>
                            <a:schemeClr val="tx1"/>
                          </a:solidFill>
                          <a:effectLst/>
                        </a:rPr>
                        <a:t>Avg. Runtime:</a:t>
                      </a:r>
                      <a:endParaRPr lang="en-US" sz="2800" dirty="0">
                        <a:solidFill>
                          <a:schemeClr val="tx1"/>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a:solidFill>
                            <a:schemeClr val="tx1"/>
                          </a:solidFill>
                          <a:effectLst/>
                        </a:rPr>
                        <a:t>Calculation </a:t>
                      </a:r>
                      <a:r>
                        <a:rPr lang="en-US" sz="2800" dirty="0" smtClean="0">
                          <a:solidFill>
                            <a:schemeClr val="tx1"/>
                          </a:solidFill>
                          <a:effectLst/>
                        </a:rPr>
                        <a:t>Precision (relative</a:t>
                      </a:r>
                      <a:r>
                        <a:rPr lang="en-US" sz="2800" baseline="0" dirty="0" smtClean="0">
                          <a:solidFill>
                            <a:schemeClr val="tx1"/>
                          </a:solidFill>
                          <a:effectLst/>
                        </a:rPr>
                        <a:t> to control)</a:t>
                      </a:r>
                      <a:r>
                        <a:rPr lang="en-US" sz="2800" dirty="0" smtClean="0">
                          <a:solidFill>
                            <a:schemeClr val="tx1"/>
                          </a:solidFill>
                          <a:effectLst/>
                        </a:rPr>
                        <a:t>:</a:t>
                      </a:r>
                      <a:endParaRPr lang="en-US" sz="2800" dirty="0">
                        <a:solidFill>
                          <a:schemeClr val="tx1"/>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a:solidFill>
                            <a:schemeClr val="tx1"/>
                          </a:solidFill>
                          <a:effectLst/>
                        </a:rPr>
                        <a:t>Increase in productivity</a:t>
                      </a:r>
                    </a:p>
                    <a:p>
                      <a:pPr marL="0" marR="0">
                        <a:lnSpc>
                          <a:spcPct val="115000"/>
                        </a:lnSpc>
                        <a:spcBef>
                          <a:spcPts val="0"/>
                        </a:spcBef>
                        <a:spcAft>
                          <a:spcPts val="0"/>
                        </a:spcAft>
                      </a:pPr>
                      <a:r>
                        <a:rPr lang="es-GT" sz="2800" dirty="0" smtClean="0">
                          <a:solidFill>
                            <a:schemeClr val="tx1"/>
                          </a:solidFill>
                          <a:effectLst/>
                        </a:rPr>
                        <a:t>(1</a:t>
                      </a:r>
                      <a:r>
                        <a:rPr lang="es-GT" sz="2800" baseline="0" dirty="0" smtClean="0">
                          <a:solidFill>
                            <a:schemeClr val="tx1"/>
                          </a:solidFill>
                          <a:effectLst/>
                        </a:rPr>
                        <a:t> – (runtime / control))</a:t>
                      </a:r>
                      <a:r>
                        <a:rPr lang="es-GT" sz="2800" dirty="0" smtClean="0">
                          <a:solidFill>
                            <a:schemeClr val="tx1"/>
                          </a:solidFill>
                          <a:effectLst/>
                        </a:rPr>
                        <a:t>:</a:t>
                      </a:r>
                      <a:endParaRPr lang="en-US" sz="2800" dirty="0">
                        <a:solidFill>
                          <a:schemeClr val="tx1"/>
                        </a:solidFill>
                        <a:effectLst/>
                        <a:latin typeface="Calibri"/>
                        <a:ea typeface="Calibri"/>
                        <a:cs typeface="Times New Roman"/>
                      </a:endParaRPr>
                    </a:p>
                  </a:txBody>
                  <a:tcPr marL="68580" marR="68580" marT="0" marB="0"/>
                </a:tc>
              </a:tr>
              <a:tr h="682190">
                <a:tc>
                  <a:txBody>
                    <a:bodyPr/>
                    <a:lstStyle/>
                    <a:p>
                      <a:pPr marL="0" marR="0" algn="ctr">
                        <a:lnSpc>
                          <a:spcPct val="115000"/>
                        </a:lnSpc>
                        <a:spcBef>
                          <a:spcPts val="0"/>
                        </a:spcBef>
                        <a:spcAft>
                          <a:spcPts val="0"/>
                        </a:spcAft>
                      </a:pPr>
                      <a:r>
                        <a:rPr lang="es-GT" sz="2800" dirty="0">
                          <a:solidFill>
                            <a:schemeClr val="tx1"/>
                          </a:solidFill>
                          <a:effectLst/>
                        </a:rPr>
                        <a:t>CPU (control)</a:t>
                      </a:r>
                      <a:endParaRPr lang="en-US" sz="2800" dirty="0">
                        <a:solidFill>
                          <a:schemeClr val="tx1"/>
                        </a:solidFill>
                        <a:effectLst/>
                        <a:latin typeface="Calibri"/>
                        <a:ea typeface="Calibri"/>
                        <a:cs typeface="Times New Roman"/>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GT" sz="2800" dirty="0">
                          <a:effectLst/>
                        </a:rPr>
                        <a:t>sin() cos()</a:t>
                      </a:r>
                      <a:endParaRPr lang="en-US" sz="2800" dirty="0">
                        <a:effectLst/>
                        <a:latin typeface="Calibri"/>
                        <a:ea typeface="Calibri"/>
                        <a:cs typeface="Times New Roman"/>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GT" sz="2800" dirty="0">
                          <a:effectLst/>
                        </a:rPr>
                        <a:t>3.5 hrs</a:t>
                      </a:r>
                      <a:endParaRPr lang="en-US" sz="2800" dirty="0">
                        <a:effectLst/>
                        <a:latin typeface="Calibri"/>
                        <a:ea typeface="Calibri"/>
                        <a:cs typeface="Times New Roman"/>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GT" sz="2800" dirty="0">
                          <a:effectLst/>
                        </a:rPr>
                        <a:t>-</a:t>
                      </a:r>
                      <a:endParaRPr lang="en-US" sz="2800" dirty="0">
                        <a:effectLst/>
                        <a:latin typeface="Calibri"/>
                        <a:ea typeface="Calibri"/>
                        <a:cs typeface="Times New Roman"/>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GT" sz="2800" dirty="0">
                          <a:effectLst/>
                        </a:rPr>
                        <a:t>-</a:t>
                      </a:r>
                      <a:endParaRPr lang="en-US" sz="2800" dirty="0">
                        <a:effectLst/>
                        <a:latin typeface="Calibri"/>
                        <a:ea typeface="Calibri"/>
                        <a:cs typeface="Times New Roman"/>
                      </a:endParaRPr>
                    </a:p>
                  </a:txBody>
                  <a:tcPr marL="68580" marR="68580" marT="0" marB="0" anchor="ctr">
                    <a:lnB w="12700" cap="flat" cmpd="sng" algn="ctr">
                      <a:solidFill>
                        <a:schemeClr val="tx1"/>
                      </a:solidFill>
                      <a:prstDash val="solid"/>
                      <a:round/>
                      <a:headEnd type="none" w="med" len="med"/>
                      <a:tailEnd type="none" w="med" len="med"/>
                    </a:lnB>
                  </a:tcPr>
                </a:tc>
              </a:tr>
              <a:tr h="1247997">
                <a:tc>
                  <a:txBody>
                    <a:bodyPr/>
                    <a:lstStyle/>
                    <a:p>
                      <a:pPr marL="0" marR="0">
                        <a:lnSpc>
                          <a:spcPct val="115000"/>
                        </a:lnSpc>
                        <a:spcBef>
                          <a:spcPts val="0"/>
                        </a:spcBef>
                        <a:spcAft>
                          <a:spcPts val="0"/>
                        </a:spcAft>
                      </a:pPr>
                      <a:r>
                        <a:rPr lang="es-GT" sz="2800" dirty="0" smtClean="0">
                          <a:solidFill>
                            <a:schemeClr val="tx1"/>
                          </a:solidFill>
                          <a:effectLst/>
                        </a:rPr>
                        <a:t>GPU </a:t>
                      </a:r>
                      <a:r>
                        <a:rPr lang="es-GT" sz="2800" dirty="0">
                          <a:solidFill>
                            <a:schemeClr val="tx1"/>
                          </a:solidFill>
                          <a:effectLst/>
                        </a:rPr>
                        <a:t>(CUDA)</a:t>
                      </a:r>
                      <a:endParaRPr lang="en-US" sz="2800" dirty="0">
                        <a:solidFill>
                          <a:schemeClr val="tx1"/>
                        </a:solidFill>
                        <a:effectLst/>
                        <a:latin typeface="Calibri"/>
                        <a:ea typeface="Calibri"/>
                        <a:cs typeface="Times New Roman"/>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15000"/>
                        </a:lnSpc>
                        <a:spcBef>
                          <a:spcPts val="0"/>
                        </a:spcBef>
                        <a:spcAft>
                          <a:spcPts val="0"/>
                        </a:spcAft>
                      </a:pPr>
                      <a:r>
                        <a:rPr lang="es-GT" sz="2800" dirty="0" smtClean="0">
                          <a:effectLst/>
                          <a:latin typeface="+mn-lt"/>
                          <a:ea typeface="+mn-ea"/>
                          <a:cs typeface="+mn-cs"/>
                        </a:rPr>
                        <a:t>Stream</a:t>
                      </a:r>
                      <a:r>
                        <a:rPr lang="es-GT" sz="2800" baseline="0" dirty="0" smtClean="0">
                          <a:effectLst/>
                          <a:latin typeface="+mn-lt"/>
                          <a:ea typeface="+mn-ea"/>
                          <a:cs typeface="+mn-cs"/>
                        </a:rPr>
                        <a:t> Concurrency</a:t>
                      </a:r>
                    </a:p>
                    <a:p>
                      <a:pPr marL="0" marR="0" algn="ctr">
                        <a:lnSpc>
                          <a:spcPct val="115000"/>
                        </a:lnSpc>
                        <a:spcBef>
                          <a:spcPts val="0"/>
                        </a:spcBef>
                        <a:spcAft>
                          <a:spcPts val="0"/>
                        </a:spcAft>
                      </a:pPr>
                      <a:r>
                        <a:rPr lang="es-GT" sz="2800" baseline="0" dirty="0" smtClean="0">
                          <a:effectLst/>
                          <a:latin typeface="+mn-lt"/>
                          <a:ea typeface="+mn-ea"/>
                          <a:cs typeface="+mn-cs"/>
                        </a:rPr>
                        <a:t>&lt;sin() cos()&gt;</a:t>
                      </a:r>
                      <a:endParaRPr lang="en-US" sz="2800" dirty="0">
                        <a:effectLst/>
                        <a:latin typeface="Calibri"/>
                        <a:ea typeface="Calibri"/>
                        <a:cs typeface="Times New Roman"/>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dirty="0" smtClean="0">
                          <a:effectLst/>
                          <a:latin typeface="Calibri"/>
                          <a:ea typeface="Calibri"/>
                          <a:cs typeface="Times New Roman"/>
                        </a:rPr>
                        <a:t>2.3 hrs</a:t>
                      </a:r>
                      <a:endParaRPr lang="en-US" sz="2800" dirty="0">
                        <a:effectLst/>
                        <a:latin typeface="Calibri"/>
                        <a:ea typeface="Calibri"/>
                        <a:cs typeface="Times New Roman"/>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15000"/>
                        </a:lnSpc>
                        <a:spcBef>
                          <a:spcPts val="0"/>
                        </a:spcBef>
                        <a:spcAft>
                          <a:spcPts val="0"/>
                        </a:spcAft>
                      </a:pPr>
                      <a:r>
                        <a:rPr lang="es-GT" sz="2800" dirty="0">
                          <a:effectLst/>
                        </a:rPr>
                        <a:t>100%</a:t>
                      </a:r>
                      <a:endParaRPr lang="en-US" sz="2800" dirty="0">
                        <a:effectLst/>
                        <a:latin typeface="Calibri"/>
                        <a:ea typeface="Calibri"/>
                        <a:cs typeface="Times New Roman"/>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15000"/>
                        </a:lnSpc>
                        <a:spcBef>
                          <a:spcPts val="0"/>
                        </a:spcBef>
                        <a:spcAft>
                          <a:spcPts val="0"/>
                        </a:spcAft>
                      </a:pPr>
                      <a:r>
                        <a:rPr lang="es-GT" sz="2800" dirty="0" smtClean="0">
                          <a:effectLst/>
                        </a:rPr>
                        <a:t>34%</a:t>
                      </a:r>
                      <a:endParaRPr lang="en-US" sz="2800" dirty="0">
                        <a:effectLst/>
                        <a:latin typeface="Calibri"/>
                        <a:ea typeface="Calibri"/>
                        <a:cs typeface="Times New Roman"/>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30" name="Text Box 12"/>
          <p:cNvSpPr txBox="1">
            <a:spLocks noChangeArrowheads="1"/>
          </p:cNvSpPr>
          <p:nvPr/>
        </p:nvSpPr>
        <p:spPr bwMode="auto">
          <a:xfrm>
            <a:off x="31737300" y="4419273"/>
            <a:ext cx="11277600" cy="1143000"/>
          </a:xfrm>
          <a:prstGeom prst="rect">
            <a:avLst/>
          </a:prstGeom>
          <a:noFill/>
          <a:ln w="9525">
            <a:noFill/>
            <a:miter lim="800000"/>
            <a:headEnd/>
            <a:tailEnd/>
          </a:ln>
        </p:spPr>
        <p:txBody>
          <a:bodyPr/>
          <a:lstStyle/>
          <a:p>
            <a:pPr algn="ctr" defTabSz="4389438">
              <a:spcBef>
                <a:spcPct val="50000"/>
              </a:spcBef>
            </a:pPr>
            <a:r>
              <a:rPr lang="en-US" sz="4800" b="1" dirty="0" smtClean="0">
                <a:solidFill>
                  <a:srgbClr val="000099"/>
                </a:solidFill>
              </a:rPr>
              <a:t>Method Clarification</a:t>
            </a:r>
            <a:endParaRPr lang="en-US" sz="4800" b="1" dirty="0">
              <a:solidFill>
                <a:srgbClr val="000099"/>
              </a:solidFill>
            </a:endParaRPr>
          </a:p>
        </p:txBody>
      </p:sp>
      <p:sp>
        <p:nvSpPr>
          <p:cNvPr id="31" name="TextBox 109"/>
          <p:cNvSpPr txBox="1">
            <a:spLocks noChangeArrowheads="1"/>
          </p:cNvSpPr>
          <p:nvPr/>
        </p:nvSpPr>
        <p:spPr bwMode="auto">
          <a:xfrm>
            <a:off x="31318200" y="5231367"/>
            <a:ext cx="11696700" cy="12065706"/>
          </a:xfrm>
          <a:prstGeom prst="rect">
            <a:avLst/>
          </a:prstGeom>
          <a:noFill/>
          <a:ln w="9525">
            <a:noFill/>
            <a:miter lim="800000"/>
            <a:headEnd/>
            <a:tailEnd/>
          </a:ln>
        </p:spPr>
        <p:txBody>
          <a:bodyPr/>
          <a:lstStyle/>
          <a:p>
            <a:pPr algn="just"/>
            <a:r>
              <a:rPr lang="en-US" sz="3000" b="1" i="1" dirty="0" smtClean="0"/>
              <a:t>Different Functions</a:t>
            </a:r>
            <a:r>
              <a:rPr lang="en-US" sz="3000" dirty="0" smtClean="0"/>
              <a:t>:  Usage of the available trigonometric functions that come with the CUDA  4.1 SDK package that are variants of the sin() and cos() functions:  </a:t>
            </a:r>
            <a:r>
              <a:rPr lang="en-US" sz="3000" dirty="0"/>
              <a:t>s</a:t>
            </a:r>
            <a:r>
              <a:rPr lang="en-US" sz="3000" dirty="0" smtClean="0"/>
              <a:t>inf(), cosf(), __sinf(), __cosf(), sincos(), and sincosf().</a:t>
            </a:r>
          </a:p>
          <a:p>
            <a:pPr algn="just"/>
            <a:r>
              <a:rPr lang="en-US" sz="3000" dirty="0" smtClean="0"/>
              <a:t>    - sin() &amp; </a:t>
            </a:r>
            <a:r>
              <a:rPr lang="en-US" sz="3000" dirty="0" err="1" smtClean="0"/>
              <a:t>cos</a:t>
            </a:r>
            <a:r>
              <a:rPr lang="en-US" sz="3000" dirty="0" smtClean="0"/>
              <a:t>() are double precision, computed off-chip</a:t>
            </a:r>
          </a:p>
          <a:p>
            <a:pPr algn="just"/>
            <a:r>
              <a:rPr lang="en-US" sz="3000" dirty="0" smtClean="0"/>
              <a:t>    - </a:t>
            </a:r>
            <a:r>
              <a:rPr lang="en-US" sz="3000" dirty="0" err="1" smtClean="0"/>
              <a:t>sinf</a:t>
            </a:r>
            <a:r>
              <a:rPr lang="en-US" sz="3000" dirty="0" smtClean="0"/>
              <a:t>() &amp; </a:t>
            </a:r>
            <a:r>
              <a:rPr lang="en-US" sz="3000" dirty="0" err="1" smtClean="0"/>
              <a:t>cosf</a:t>
            </a:r>
            <a:r>
              <a:rPr lang="en-US" sz="3000" dirty="0" smtClean="0"/>
              <a:t>() are single precision, computed off-chip</a:t>
            </a:r>
          </a:p>
          <a:p>
            <a:pPr algn="just"/>
            <a:r>
              <a:rPr lang="en-US" sz="3000" dirty="0" smtClean="0"/>
              <a:t>    - __</a:t>
            </a:r>
            <a:r>
              <a:rPr lang="en-US" sz="3000" dirty="0" err="1" smtClean="0"/>
              <a:t>sinf</a:t>
            </a:r>
            <a:r>
              <a:rPr lang="en-US" sz="3000" dirty="0" smtClean="0"/>
              <a:t>() &amp; __</a:t>
            </a:r>
            <a:r>
              <a:rPr lang="en-US" sz="3000" dirty="0" err="1" smtClean="0"/>
              <a:t>cosf</a:t>
            </a:r>
            <a:r>
              <a:rPr lang="en-US" sz="3000" dirty="0" smtClean="0"/>
              <a:t>() are single precision “fast compute” on shared 		memory  (approximates), computed </a:t>
            </a:r>
            <a:r>
              <a:rPr lang="en-US" sz="3000" i="1" dirty="0" smtClean="0">
                <a:solidFill>
                  <a:srgbClr val="FF0000"/>
                </a:solidFill>
              </a:rPr>
              <a:t>on-chip</a:t>
            </a:r>
          </a:p>
          <a:p>
            <a:pPr algn="just"/>
            <a:r>
              <a:rPr lang="en-US" sz="3000" dirty="0" smtClean="0"/>
              <a:t>    - sincos() is double precision “optimized”, computed off-chip</a:t>
            </a:r>
          </a:p>
          <a:p>
            <a:pPr algn="just"/>
            <a:r>
              <a:rPr lang="en-US" sz="3000" dirty="0"/>
              <a:t> </a:t>
            </a:r>
            <a:r>
              <a:rPr lang="en-US" sz="3000" dirty="0" smtClean="0"/>
              <a:t>   - </a:t>
            </a:r>
            <a:r>
              <a:rPr lang="en-US" sz="3000" dirty="0" err="1" smtClean="0"/>
              <a:t>sincosf</a:t>
            </a:r>
            <a:r>
              <a:rPr lang="en-US" sz="3000" dirty="0" smtClean="0"/>
              <a:t>() is single precision “optimized”, computed off-chip</a:t>
            </a:r>
          </a:p>
          <a:p>
            <a:pPr algn="just"/>
            <a:endParaRPr lang="en-US" sz="3000" dirty="0"/>
          </a:p>
          <a:p>
            <a:pPr algn="just"/>
            <a:r>
              <a:rPr lang="en-US" sz="3000" b="1" i="1" dirty="0" smtClean="0"/>
              <a:t>Concurrency</a:t>
            </a:r>
            <a:r>
              <a:rPr lang="en-US" sz="3000" dirty="0" smtClean="0"/>
              <a:t>:  Use of multiple streams that can run in parallel, ability to divide up the work even more.</a:t>
            </a:r>
          </a:p>
          <a:p>
            <a:pPr algn="just"/>
            <a:endParaRPr lang="en-US" sz="3000" dirty="0"/>
          </a:p>
          <a:p>
            <a:pPr algn="just"/>
            <a:r>
              <a:rPr lang="en-US" sz="3000" b="1" i="1" dirty="0" smtClean="0"/>
              <a:t>Reduction</a:t>
            </a:r>
            <a:r>
              <a:rPr lang="en-US" sz="3000" dirty="0" smtClean="0"/>
              <a:t>:  Use of the GPU multiprocessor to sum up values right on the chip instead of porting the results to the CPU to be summed.</a:t>
            </a:r>
          </a:p>
          <a:p>
            <a:pPr algn="just"/>
            <a:endParaRPr lang="en-US" sz="3000" dirty="0"/>
          </a:p>
          <a:p>
            <a:pPr algn="just"/>
            <a:r>
              <a:rPr lang="en-US" sz="3000" b="1" i="1" dirty="0" smtClean="0"/>
              <a:t>Direct</a:t>
            </a:r>
            <a:r>
              <a:rPr lang="en-US" sz="3000" b="1" dirty="0" smtClean="0"/>
              <a:t> </a:t>
            </a:r>
            <a:r>
              <a:rPr lang="en-US" sz="3000" b="1" i="1" dirty="0" smtClean="0"/>
              <a:t>GPU</a:t>
            </a:r>
            <a:r>
              <a:rPr lang="en-US" sz="3000" b="1" dirty="0" smtClean="0"/>
              <a:t> </a:t>
            </a:r>
            <a:r>
              <a:rPr lang="en-US" sz="3000" b="1" i="1" dirty="0" smtClean="0"/>
              <a:t>calls</a:t>
            </a:r>
            <a:r>
              <a:rPr lang="en-US" sz="3000" dirty="0" smtClean="0"/>
              <a:t>:  __sinf()  and __cosf()  are computed directly on the local memory portion of the chip for individual threads to access much more quickly than if they were computed on the global memory portion of the chip.</a:t>
            </a:r>
          </a:p>
          <a:p>
            <a:pPr algn="just"/>
            <a:endParaRPr lang="en-US" sz="3000" dirty="0"/>
          </a:p>
          <a:p>
            <a:pPr algn="just"/>
            <a:r>
              <a:rPr lang="en-US" sz="3000" b="1" i="1" dirty="0" smtClean="0"/>
              <a:t>Minimization</a:t>
            </a:r>
            <a:r>
              <a:rPr lang="en-US" sz="3000" dirty="0" smtClean="0"/>
              <a:t>:  Only applying the CUDA  kernel call to a particular part of the main loop instead of applying it to the whole section.</a:t>
            </a:r>
          </a:p>
          <a:p>
            <a:pPr algn="just"/>
            <a:endParaRPr lang="en-US" sz="3000" dirty="0" smtClean="0"/>
          </a:p>
          <a:p>
            <a:pPr algn="just"/>
            <a:r>
              <a:rPr lang="en-US" sz="3000" b="1" dirty="0" smtClean="0"/>
              <a:t>(</a:t>
            </a:r>
            <a:r>
              <a:rPr lang="en-US" sz="3000" b="1" i="1" dirty="0" smtClean="0"/>
              <a:t>Thread</a:t>
            </a:r>
            <a:r>
              <a:rPr lang="en-US" sz="3000" b="1" dirty="0" smtClean="0"/>
              <a:t>) </a:t>
            </a:r>
            <a:r>
              <a:rPr lang="en-US" sz="3000" b="1" i="1" dirty="0" smtClean="0"/>
              <a:t>Syncing</a:t>
            </a:r>
            <a:r>
              <a:rPr lang="en-US" sz="3000" dirty="0" smtClean="0"/>
              <a:t>: Combined with reduction to compute sums correctly; it makes sure that the values to be summed have been computed on a set of threads first.</a:t>
            </a:r>
            <a:endParaRPr lang="en-US" sz="3000" dirty="0"/>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102452" y="1434871"/>
            <a:ext cx="7799041" cy="2008514"/>
          </a:xfrm>
          <a:prstGeom prst="rect">
            <a:avLst/>
          </a:prstGeom>
        </p:spPr>
      </p:pic>
      <p:graphicFrame>
        <p:nvGraphicFramePr>
          <p:cNvPr id="3" name="Chart 2"/>
          <p:cNvGraphicFramePr/>
          <p:nvPr>
            <p:extLst>
              <p:ext uri="{D42A27DB-BD31-4B8C-83A1-F6EECF244321}">
                <p14:modId xmlns:p14="http://schemas.microsoft.com/office/powerpoint/2010/main" val="3856336305"/>
              </p:ext>
            </p:extLst>
          </p:nvPr>
        </p:nvGraphicFramePr>
        <p:xfrm>
          <a:off x="13754100" y="23088600"/>
          <a:ext cx="16573500" cy="7205667"/>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5494</TotalTime>
  <Words>1025</Words>
  <Application>Microsoft Office PowerPoint</Application>
  <PresentationFormat>Custom</PresentationFormat>
  <Paragraphs>163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Carleton College, ITS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Melissa Eblen-Zayas</dc:creator>
  <cp:lastModifiedBy>Alex</cp:lastModifiedBy>
  <cp:revision>181</cp:revision>
  <dcterms:created xsi:type="dcterms:W3CDTF">2009-08-19T17:06:06Z</dcterms:created>
  <dcterms:modified xsi:type="dcterms:W3CDTF">2013-05-16T04:57:05Z</dcterms:modified>
</cp:coreProperties>
</file>