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7" r:id="rId4"/>
    <p:sldId id="258" r:id="rId5"/>
    <p:sldId id="263" r:id="rId6"/>
    <p:sldId id="264" r:id="rId7"/>
    <p:sldId id="265" r:id="rId8"/>
    <p:sldId id="266" r:id="rId9"/>
    <p:sldId id="262" r:id="rId10"/>
    <p:sldId id="268" r:id="rId11"/>
    <p:sldId id="269" r:id="rId12"/>
    <p:sldId id="270" r:id="rId13"/>
    <p:sldId id="271" r:id="rId14"/>
    <p:sldId id="274" r:id="rId15"/>
    <p:sldId id="275" r:id="rId16"/>
    <p:sldId id="2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31419-0DF4-43D0-A256-39B44049C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BF0DB3-BC38-49F3-A9ED-0154598A2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39C28-8A47-44A6-B8F0-CF92BC9C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2F6-DE7D-4EB6-B5C8-685836356C2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7D006-4A67-4C34-A187-87A792EC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F6D71-CDF1-4EA7-BA96-0D10F475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9EF4-DF4B-49EE-9408-9AD7C62D7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3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11F5A-FDD4-4BD1-AF52-0C96D2B5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E50730-8DBC-4303-B4A1-99C9C771D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0FF5C-CCCE-435C-8062-EA5284C9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2F6-DE7D-4EB6-B5C8-685836356C2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0D7CD-1B0A-4EFA-9619-910E12B4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90654-AD7F-4799-BE8C-2DE9FFF0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9EF4-DF4B-49EE-9408-9AD7C62D7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78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8B69FE-19BC-4818-847E-E57E2A1EA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550858-6F4E-4E47-8C8F-7384AB524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66D6B-5A90-4467-9C38-C9C57958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2F6-DE7D-4EB6-B5C8-685836356C2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313EE-8494-44AB-9A8C-A53F7809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22945-3B4C-4C63-B6AE-C3C1B896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9EF4-DF4B-49EE-9408-9AD7C62D7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13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0BA0B-9B0A-425D-A325-422C6DB5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BDEA8-0858-4931-BA21-17623F876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C773A-5B9E-4F8E-B662-838D4AAF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2F6-DE7D-4EB6-B5C8-685836356C2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58150-1DA1-4744-980B-3F17F73E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436F1-229F-4D5C-A46A-B1D422A4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9EF4-DF4B-49EE-9408-9AD7C62D7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52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BA647-4C70-4776-A07B-7670559B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3C3DEA-5295-45B6-8F00-4F3902BD8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FDB4C-FA52-4DD8-9E00-1BE8D5D4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2F6-DE7D-4EB6-B5C8-685836356C2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11A5A-E369-431C-8986-ECDB84BE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4E692-FD9E-47C4-9203-7EA08F35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9EF4-DF4B-49EE-9408-9AD7C62D7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65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F5FD-582D-4B50-A1CC-5F912D0B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66C81-6C00-4F93-8497-0C27E8D25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2D3E2B-A10D-4C25-8FC1-6F40E38A8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F1CE0-F3EA-46B7-B099-D6F8B204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2F6-DE7D-4EB6-B5C8-685836356C2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FCAEC-96B9-4EAF-9BA7-9A57A33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755A71-99C2-4117-B0B2-2982D62A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9EF4-DF4B-49EE-9408-9AD7C62D7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28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D73E7-4A3C-49DC-A5A6-77350588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1304A3-A956-41F7-BEB9-9389A760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D3BD78-6E48-475F-B362-61D9898DD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451578-F52D-4DE1-A46D-ED1AC6203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9FD3CB-20AF-4074-99C9-5A9DE93E8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84D1FC-3197-4DCE-97E4-22BE0BF9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2F6-DE7D-4EB6-B5C8-685836356C2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3CB361-7F9C-4D8B-BD46-03F330A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8A549F-B195-4BF7-A431-3CE45F67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9EF4-DF4B-49EE-9408-9AD7C62D7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4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7B19-522B-4F2F-8995-ADA625A8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8E2E2B-1EF3-44D6-AD93-EABA818E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2F6-DE7D-4EB6-B5C8-685836356C2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636DDD-8DFA-4E6C-B820-B5E9F942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9DC8F2-A2BA-44DD-9B9E-4BE13166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9EF4-DF4B-49EE-9408-9AD7C62D7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3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695CDE-27E1-40AB-A237-F910C550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2F6-DE7D-4EB6-B5C8-685836356C2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A3CEBF-CD0E-470E-99DB-91473DEF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E46EE1-5E76-42A3-B1DC-E70746E9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9EF4-DF4B-49EE-9408-9AD7C62D7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69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32FE2-762E-4895-A48C-4B1466F6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B8C48-FEF8-49A6-AD4D-4AB837A3D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3046CC-79F3-40BE-968D-EB55A3C65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211403-BEAD-4873-813A-E0C1048F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2F6-DE7D-4EB6-B5C8-685836356C2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761BF-F6EE-4AE2-85F1-B37E56F3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047483-E94C-4EB7-B2F3-B6E80579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9EF4-DF4B-49EE-9408-9AD7C62D7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15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DEF85-882F-493C-841A-4AD4893B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F6C849-5F53-41AD-B4B5-133700FA3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ED3CED-5DDE-4A4A-B5F9-34D18D94B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11ABC-4F1C-4162-A6CA-165A0002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62F6-DE7D-4EB6-B5C8-685836356C2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36ADE7-8B95-4BB1-9C27-AA58E55D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08E4A1-7E60-477C-8BB4-20C55BDA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9EF4-DF4B-49EE-9408-9AD7C62D7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83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E3539A-DDF5-4ADC-91E8-1AB6BFF6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5D80A-D7F0-4A2E-8222-728869529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0B9FE-49E3-480C-AAFF-FB1BCC81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A62F6-DE7D-4EB6-B5C8-685836356C2E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22A5C-F5C7-459F-81A6-5DC8AD5E2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823E9-6077-4003-BCD4-367A54F3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C9EF4-DF4B-49EE-9408-9AD7C62D7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9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851D31-A089-4BA9-A27C-573BEE68D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003" cy="912901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5066889-305E-4201-ACB4-16ADE59EAAE1}"/>
              </a:ext>
            </a:extLst>
          </p:cNvPr>
          <p:cNvCxnSpPr>
            <a:cxnSpLocks/>
          </p:cNvCxnSpPr>
          <p:nvPr/>
        </p:nvCxnSpPr>
        <p:spPr>
          <a:xfrm>
            <a:off x="0" y="824459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9A5F106-30CC-4FEE-A93A-838F6333A86C}"/>
              </a:ext>
            </a:extLst>
          </p:cNvPr>
          <p:cNvSpPr txBox="1"/>
          <p:nvPr/>
        </p:nvSpPr>
        <p:spPr>
          <a:xfrm>
            <a:off x="614595" y="1332291"/>
            <a:ext cx="1175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网络智能风扇</a:t>
            </a:r>
            <a:endParaRPr lang="en-US" altLang="zh-CN" sz="6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E4A7FE-F711-40B8-9CA4-D84DA58C349C}"/>
              </a:ext>
            </a:extLst>
          </p:cNvPr>
          <p:cNvSpPr txBox="1"/>
          <p:nvPr/>
        </p:nvSpPr>
        <p:spPr>
          <a:xfrm>
            <a:off x="8640053" y="5618042"/>
            <a:ext cx="3837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</a:rPr>
              <a:t>何超、孙文斌</a:t>
            </a:r>
            <a:endParaRPr lang="en-US" altLang="zh-CN" sz="2400" dirty="0">
              <a:latin typeface="+mj-lt"/>
            </a:endParaRPr>
          </a:p>
          <a:p>
            <a:r>
              <a:rPr lang="zh-CN" altLang="en-US" sz="2400" dirty="0">
                <a:latin typeface="+mj-lt"/>
              </a:rPr>
              <a:t>杨昊明、李超楠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8A3632A-377C-4E67-84E2-5B5C81B201B5}"/>
              </a:ext>
            </a:extLst>
          </p:cNvPr>
          <p:cNvCxnSpPr/>
          <p:nvPr/>
        </p:nvCxnSpPr>
        <p:spPr>
          <a:xfrm>
            <a:off x="434715" y="1035452"/>
            <a:ext cx="0" cy="16938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5F34CD3-8351-4D5F-ABA8-A73ED6AF9DE2}"/>
              </a:ext>
            </a:extLst>
          </p:cNvPr>
          <p:cNvSpPr txBox="1"/>
          <p:nvPr/>
        </p:nvSpPr>
        <p:spPr>
          <a:xfrm>
            <a:off x="614597" y="3082777"/>
            <a:ext cx="449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本项目使用智能风扇模块，显示屏等作为硬件支撑的基础上实现了多种功能</a:t>
            </a:r>
            <a:endParaRPr lang="zh-CN" altLang="en-US" sz="2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C47C6F-8094-484D-9E97-D5328A02BC50}"/>
              </a:ext>
            </a:extLst>
          </p:cNvPr>
          <p:cNvSpPr txBox="1"/>
          <p:nvPr/>
        </p:nvSpPr>
        <p:spPr>
          <a:xfrm>
            <a:off x="614595" y="4329324"/>
            <a:ext cx="69704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温湿度监测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关联模式</a:t>
            </a:r>
            <a:r>
              <a:rPr lang="en-US" altLang="zh-CN" sz="2800" dirty="0"/>
              <a:t>/</a:t>
            </a:r>
            <a:r>
              <a:rPr lang="zh-CN" altLang="en-US" sz="2800" dirty="0"/>
              <a:t>手动模式</a:t>
            </a:r>
            <a:r>
              <a:rPr lang="en-US" altLang="zh-CN" sz="2800" dirty="0"/>
              <a:t>/</a:t>
            </a:r>
            <a:r>
              <a:rPr lang="zh-CN" altLang="en-US" sz="2800" dirty="0"/>
              <a:t>红外模式</a:t>
            </a:r>
            <a:endParaRPr lang="en-US" altLang="zh-CN" sz="2800" dirty="0"/>
          </a:p>
          <a:p>
            <a:r>
              <a:rPr lang="en-US" altLang="zh-CN" sz="2800" dirty="0"/>
              <a:t>3.UDP/</a:t>
            </a:r>
            <a:r>
              <a:rPr lang="zh-CN" altLang="en-US" sz="2800" dirty="0"/>
              <a:t>华为云指令操控</a:t>
            </a:r>
            <a:endParaRPr lang="en-US" altLang="zh-CN" sz="2800" dirty="0"/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红外操作</a:t>
            </a:r>
            <a:r>
              <a:rPr lang="en-US" altLang="zh-CN" sz="2800" dirty="0"/>
              <a:t>/</a:t>
            </a:r>
            <a:r>
              <a:rPr lang="zh-CN" altLang="en-US" sz="2800" dirty="0"/>
              <a:t>局部刷新</a:t>
            </a:r>
            <a:r>
              <a:rPr lang="en-US" altLang="zh-CN" sz="2800" dirty="0"/>
              <a:t>/WIFI</a:t>
            </a:r>
            <a:r>
              <a:rPr lang="zh-CN" altLang="en-US" sz="2800" dirty="0"/>
              <a:t>状态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44C511-262B-A399-CDC6-90CFC6366C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5389" r="-469" b="7966"/>
          <a:stretch/>
        </p:blipFill>
        <p:spPr>
          <a:xfrm>
            <a:off x="6670072" y="1600201"/>
            <a:ext cx="4494731" cy="33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401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851D31-A089-4BA9-A27C-573BEE68D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003" cy="912901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5066889-305E-4201-ACB4-16ADE59EAAE1}"/>
              </a:ext>
            </a:extLst>
          </p:cNvPr>
          <p:cNvCxnSpPr>
            <a:cxnSpLocks/>
          </p:cNvCxnSpPr>
          <p:nvPr/>
        </p:nvCxnSpPr>
        <p:spPr>
          <a:xfrm>
            <a:off x="0" y="824459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C4B30BD-F163-F5BD-1ECD-B75EDC39A409}"/>
              </a:ext>
            </a:extLst>
          </p:cNvPr>
          <p:cNvSpPr txBox="1"/>
          <p:nvPr/>
        </p:nvSpPr>
        <p:spPr>
          <a:xfrm>
            <a:off x="301658" y="1279587"/>
            <a:ext cx="6108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手动模式</a:t>
            </a:r>
            <a:r>
              <a:rPr lang="zh-CN" altLang="en-US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控制风扇</a:t>
            </a:r>
            <a:endParaRPr lang="zh-CN" altLang="zh-CN" sz="2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00F5A1-F4C0-8D64-1ECC-DD97E4C96274}"/>
              </a:ext>
            </a:extLst>
          </p:cNvPr>
          <p:cNvSpPr txBox="1"/>
          <p:nvPr/>
        </p:nvSpPr>
        <p:spPr>
          <a:xfrm>
            <a:off x="6410226" y="1908109"/>
            <a:ext cx="61085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else if(mode == 2){ </a:t>
            </a:r>
          </a:p>
          <a:p>
            <a:r>
              <a:rPr lang="zh-CN" altLang="en-US" dirty="0"/>
              <a:t>        if(RPM != 0){ //手动</a:t>
            </a:r>
          </a:p>
          <a:p>
            <a:r>
              <a:rPr lang="zh-CN" altLang="en-US" dirty="0"/>
              <a:t>            IoTPwmStart(motor_pwm_controller, RPM, freq);</a:t>
            </a:r>
          </a:p>
          <a:p>
            <a:r>
              <a:rPr lang="zh-CN" altLang="en-US" dirty="0"/>
              <a:t>            control_fan_led(1);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    else{</a:t>
            </a:r>
          </a:p>
          <a:p>
            <a:r>
              <a:rPr lang="zh-CN" altLang="en-US" dirty="0"/>
              <a:t>            RPM = 0;</a:t>
            </a:r>
          </a:p>
          <a:p>
            <a:r>
              <a:rPr lang="zh-CN" altLang="en-US" dirty="0"/>
              <a:t>            IoTPwmStop(motor_pwm_controller);</a:t>
            </a:r>
          </a:p>
          <a:p>
            <a:r>
              <a:rPr lang="zh-CN" altLang="en-US" dirty="0"/>
              <a:t>            control_fan_led(0);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else{</a:t>
            </a:r>
          </a:p>
          <a:p>
            <a:r>
              <a:rPr lang="zh-CN" altLang="en-US" dirty="0"/>
              <a:t>        printf("mode error %d\r\n",mode);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4AC210-A2D3-1278-09D9-E8B81AA973BD}"/>
              </a:ext>
            </a:extLst>
          </p:cNvPr>
          <p:cNvSpPr txBox="1"/>
          <p:nvPr/>
        </p:nvSpPr>
        <p:spPr>
          <a:xfrm>
            <a:off x="1399880" y="2923822"/>
            <a:ext cx="3912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按键来控制风扇转速，转速的调节通过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PWM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来实现</a:t>
            </a:r>
          </a:p>
        </p:txBody>
      </p:sp>
    </p:spTree>
    <p:extLst>
      <p:ext uri="{BB962C8B-B14F-4D97-AF65-F5344CB8AC3E}">
        <p14:creationId xmlns:p14="http://schemas.microsoft.com/office/powerpoint/2010/main" val="144356462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851D31-A089-4BA9-A27C-573BEE68D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003" cy="912901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5066889-305E-4201-ACB4-16ADE59EAAE1}"/>
              </a:ext>
            </a:extLst>
          </p:cNvPr>
          <p:cNvCxnSpPr>
            <a:cxnSpLocks/>
          </p:cNvCxnSpPr>
          <p:nvPr/>
        </p:nvCxnSpPr>
        <p:spPr>
          <a:xfrm>
            <a:off x="0" y="824459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E7D2CE5-03E5-8060-FA07-FB2F97692B67}"/>
              </a:ext>
            </a:extLst>
          </p:cNvPr>
          <p:cNvSpPr txBox="1"/>
          <p:nvPr/>
        </p:nvSpPr>
        <p:spPr>
          <a:xfrm>
            <a:off x="301658" y="1279587"/>
            <a:ext cx="6108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温湿度</a:t>
            </a:r>
            <a:r>
              <a:rPr lang="zh-CN" altLang="en-US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控制风扇</a:t>
            </a:r>
            <a:endParaRPr lang="zh-CN" altLang="zh-CN" sz="2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787CF0-DE68-6BA6-D891-89B704EE529E}"/>
              </a:ext>
            </a:extLst>
          </p:cNvPr>
          <p:cNvSpPr txBox="1"/>
          <p:nvPr/>
        </p:nvSpPr>
        <p:spPr>
          <a:xfrm>
            <a:off x="6083432" y="1470253"/>
            <a:ext cx="61085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else if(mode == 1){</a:t>
            </a:r>
          </a:p>
          <a:p>
            <a:r>
              <a:rPr lang="zh-CN" altLang="en-US" dirty="0"/>
              <a:t>        if(Temperature &gt; temp_threshold || Humidity &gt; humi_threshold){//温湿度</a:t>
            </a:r>
          </a:p>
          <a:p>
            <a:r>
              <a:rPr lang="zh-CN" altLang="en-US" dirty="0"/>
              <a:t>            RPM = auto_fan_strength;</a:t>
            </a:r>
          </a:p>
          <a:p>
            <a:r>
              <a:rPr lang="zh-CN" altLang="en-US" dirty="0"/>
              <a:t>            IoTPwmStart(motor_pwm_controller, auto_fan_strength, freq);</a:t>
            </a:r>
          </a:p>
          <a:p>
            <a:r>
              <a:rPr lang="zh-CN" altLang="en-US" dirty="0"/>
              <a:t>            control_fan_led(1);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    else{</a:t>
            </a:r>
          </a:p>
          <a:p>
            <a:r>
              <a:rPr lang="zh-CN" altLang="en-US" dirty="0"/>
              <a:t>            RPM = 0;</a:t>
            </a:r>
          </a:p>
          <a:p>
            <a:r>
              <a:rPr lang="zh-CN" altLang="en-US" dirty="0"/>
              <a:t>            IoTPwmStop(motor_pwm_controller);</a:t>
            </a:r>
          </a:p>
          <a:p>
            <a:r>
              <a:rPr lang="zh-CN" altLang="en-US" dirty="0"/>
              <a:t>            control_fan_led(0);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    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CC0AEE-83D2-FD53-4D55-17EF392A90F7}"/>
              </a:ext>
            </a:extLst>
          </p:cNvPr>
          <p:cNvSpPr txBox="1"/>
          <p:nvPr/>
        </p:nvSpPr>
        <p:spPr>
          <a:xfrm>
            <a:off x="1399880" y="2923822"/>
            <a:ext cx="39121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根据开发板的温湿度检测器得到的值，实现控制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PWM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，进而控制风扇。</a:t>
            </a:r>
          </a:p>
        </p:txBody>
      </p:sp>
    </p:spTree>
    <p:extLst>
      <p:ext uri="{BB962C8B-B14F-4D97-AF65-F5344CB8AC3E}">
        <p14:creationId xmlns:p14="http://schemas.microsoft.com/office/powerpoint/2010/main" val="200296738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851D31-A089-4BA9-A27C-573BEE68D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003" cy="912901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5066889-305E-4201-ACB4-16ADE59EAAE1}"/>
              </a:ext>
            </a:extLst>
          </p:cNvPr>
          <p:cNvCxnSpPr>
            <a:cxnSpLocks/>
          </p:cNvCxnSpPr>
          <p:nvPr/>
        </p:nvCxnSpPr>
        <p:spPr>
          <a:xfrm>
            <a:off x="0" y="824459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69EB86B-C613-482A-AB63-A94926EC76C4}"/>
              </a:ext>
            </a:extLst>
          </p:cNvPr>
          <p:cNvSpPr txBox="1"/>
          <p:nvPr/>
        </p:nvSpPr>
        <p:spPr>
          <a:xfrm>
            <a:off x="6890994" y="1763807"/>
            <a:ext cx="61085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if(mode == 0){</a:t>
            </a:r>
          </a:p>
          <a:p>
            <a:r>
              <a:rPr lang="zh-CN" altLang="en-US" dirty="0"/>
              <a:t>        if(Infrared_info){ //距离</a:t>
            </a:r>
          </a:p>
          <a:p>
            <a:r>
              <a:rPr lang="zh-CN" altLang="en-US" dirty="0"/>
              <a:t>            RPM = auto_fan_strength;</a:t>
            </a:r>
          </a:p>
          <a:p>
            <a:r>
              <a:rPr lang="zh-CN" altLang="en-US" dirty="0"/>
              <a:t>            IoTPwmStart(motor_pwm_controller, auto_fan_strength, freq);</a:t>
            </a:r>
          </a:p>
          <a:p>
            <a:r>
              <a:rPr lang="zh-CN" altLang="en-US" dirty="0"/>
              <a:t>            control_fan_led(1);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    else{</a:t>
            </a:r>
          </a:p>
          <a:p>
            <a:r>
              <a:rPr lang="zh-CN" altLang="en-US" dirty="0"/>
              <a:t>            RPM = 0;</a:t>
            </a:r>
          </a:p>
          <a:p>
            <a:r>
              <a:rPr lang="zh-CN" altLang="en-US" dirty="0"/>
              <a:t>            IoTPwmStop(motor_pwm_controller);</a:t>
            </a:r>
          </a:p>
          <a:p>
            <a:r>
              <a:rPr lang="zh-CN" altLang="en-US" dirty="0"/>
              <a:t>            control_fan_led(0);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6969A2-DD9F-4D9E-C58D-131103B5AF9F}"/>
              </a:ext>
            </a:extLst>
          </p:cNvPr>
          <p:cNvSpPr txBox="1"/>
          <p:nvPr/>
        </p:nvSpPr>
        <p:spPr>
          <a:xfrm>
            <a:off x="320512" y="1275695"/>
            <a:ext cx="6108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距离</a:t>
            </a:r>
            <a:r>
              <a:rPr lang="zh-CN" altLang="en-US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控制风扇</a:t>
            </a:r>
            <a:endParaRPr lang="zh-CN" altLang="zh-CN" sz="2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74171D-073A-49BA-8FB3-E260A4D22816}"/>
              </a:ext>
            </a:extLst>
          </p:cNvPr>
          <p:cNvSpPr txBox="1"/>
          <p:nvPr/>
        </p:nvSpPr>
        <p:spPr>
          <a:xfrm>
            <a:off x="1647334" y="2782669"/>
            <a:ext cx="37353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根据开发板的人体检测器得到的值，实现控制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PWM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，进而控制风扇。</a:t>
            </a:r>
          </a:p>
        </p:txBody>
      </p:sp>
    </p:spTree>
    <p:extLst>
      <p:ext uri="{BB962C8B-B14F-4D97-AF65-F5344CB8AC3E}">
        <p14:creationId xmlns:p14="http://schemas.microsoft.com/office/powerpoint/2010/main" val="323389152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851D31-A089-4BA9-A27C-573BEE68D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003" cy="912901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5066889-305E-4201-ACB4-16ADE59EAAE1}"/>
              </a:ext>
            </a:extLst>
          </p:cNvPr>
          <p:cNvCxnSpPr>
            <a:cxnSpLocks/>
          </p:cNvCxnSpPr>
          <p:nvPr/>
        </p:nvCxnSpPr>
        <p:spPr>
          <a:xfrm>
            <a:off x="0" y="824459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DEA0F21-6067-3CA7-47BB-8863FD39D343}"/>
              </a:ext>
            </a:extLst>
          </p:cNvPr>
          <p:cNvSpPr txBox="1"/>
          <p:nvPr/>
        </p:nvSpPr>
        <p:spPr>
          <a:xfrm>
            <a:off x="562749" y="1112363"/>
            <a:ext cx="5835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zh-CN" altLang="en-US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网络连接，以及使用</a:t>
            </a:r>
            <a:r>
              <a:rPr lang="en-US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控制系统</a:t>
            </a:r>
            <a:endParaRPr lang="zh-CN" altLang="zh-CN" sz="2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CFDCC0-4E5D-7A12-A9C9-089F87643208}"/>
              </a:ext>
            </a:extLst>
          </p:cNvPr>
          <p:cNvSpPr txBox="1"/>
          <p:nvPr/>
        </p:nvSpPr>
        <p:spPr>
          <a:xfrm>
            <a:off x="659877" y="2570492"/>
            <a:ext cx="6108568" cy="3677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900"/>
              </a:lnSpc>
            </a:pPr>
            <a:r>
              <a:rPr lang="zh-CN" altLang="en-US" sz="2000" dirty="0">
                <a:solidFill>
                  <a:srgbClr val="7030A0"/>
                </a:solidFill>
              </a:rPr>
              <a:t>网络连接函数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>
              <a:lnSpc>
                <a:spcPts val="900"/>
              </a:lnSpc>
            </a:pPr>
            <a:endParaRPr lang="en-US" altLang="zh-CN" sz="1050" dirty="0"/>
          </a:p>
          <a:p>
            <a:pPr>
              <a:lnSpc>
                <a:spcPts val="900"/>
              </a:lnSpc>
            </a:pPr>
            <a:r>
              <a:rPr lang="zh-CN" altLang="en-US" sz="1050" dirty="0"/>
              <a:t>static int network_main_entry( void )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{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	WifiConnect(WIFI_SSID,WIFI_PASSWORD);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	device_info_init(CLIENT_ID,USERNAME,PASSWORD);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	oc_mqtt_init();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	oc_set_cmd_rsp_cb(oc_cmd_rsp_cb);</a:t>
            </a:r>
          </a:p>
          <a:p>
            <a:pPr>
              <a:lnSpc>
                <a:spcPts val="900"/>
              </a:lnSpc>
            </a:pPr>
            <a:endParaRPr lang="zh-CN" altLang="en-US" sz="1050" dirty="0"/>
          </a:p>
          <a:p>
            <a:pPr>
              <a:lnSpc>
                <a:spcPts val="900"/>
              </a:lnSpc>
            </a:pPr>
            <a:r>
              <a:rPr lang="zh-CN" altLang="en-US" sz="1050" dirty="0"/>
              <a:t>    while(1){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        if(is_connected){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            update_date();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        }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        app_msg = NULL;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        (void)osMessageQueueGet(mid_MsgQueue,(void **)&amp;app_msg,NULL, 0U);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        if(NULL != app_msg){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            switch(app_msg-&gt;msg_type){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                case en_msg_cmd: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                    deal_cmd_msg(&amp;app_msg-&gt;msg.cmd);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                    break;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                case en_msg_report: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                    deal_report_msg(&amp;app_msg-&gt;msg.report);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                    break;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                default: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                    break;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            }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            free(app_msg);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        }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    }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    return 0;</a:t>
            </a:r>
          </a:p>
          <a:p>
            <a:pPr>
              <a:lnSpc>
                <a:spcPts val="900"/>
              </a:lnSpc>
            </a:pPr>
            <a:r>
              <a:rPr lang="zh-CN" altLang="en-US" sz="1050" dirty="0"/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9C8C5B-F933-FE15-3270-B1B076DB16FA}"/>
              </a:ext>
            </a:extLst>
          </p:cNvPr>
          <p:cNvSpPr txBox="1"/>
          <p:nvPr/>
        </p:nvSpPr>
        <p:spPr>
          <a:xfrm>
            <a:off x="6768445" y="1538895"/>
            <a:ext cx="4637987" cy="2063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900"/>
              </a:lnSpc>
            </a:pPr>
            <a:r>
              <a:rPr lang="zh-CN" altLang="en-US" sz="1100" dirty="0"/>
              <a:t> //创建socket</a:t>
            </a:r>
          </a:p>
          <a:p>
            <a:pPr>
              <a:lnSpc>
                <a:spcPts val="900"/>
              </a:lnSpc>
            </a:pPr>
            <a:r>
              <a:rPr lang="zh-CN" altLang="en-US" sz="1100" dirty="0"/>
              <a:t>	if ((sock_fd = socket(AF_INET, SOCK_DGRAM, 0)) == -1)</a:t>
            </a:r>
          </a:p>
          <a:p>
            <a:pPr>
              <a:lnSpc>
                <a:spcPts val="900"/>
              </a:lnSpc>
            </a:pPr>
            <a:r>
              <a:rPr lang="zh-CN" altLang="en-US" sz="1100" dirty="0"/>
              <a:t>	{</a:t>
            </a:r>
          </a:p>
          <a:p>
            <a:pPr>
              <a:lnSpc>
                <a:spcPts val="900"/>
              </a:lnSpc>
            </a:pPr>
            <a:r>
              <a:rPr lang="zh-CN" altLang="en-US" sz="1100" dirty="0"/>
              <a:t>		perror("socket is error.\r\n");</a:t>
            </a:r>
          </a:p>
          <a:p>
            <a:pPr>
              <a:lnSpc>
                <a:spcPts val="900"/>
              </a:lnSpc>
            </a:pPr>
            <a:r>
              <a:rPr lang="zh-CN" altLang="en-US" sz="1100" dirty="0"/>
              <a:t>	}</a:t>
            </a:r>
          </a:p>
          <a:p>
            <a:pPr>
              <a:lnSpc>
                <a:spcPts val="900"/>
              </a:lnSpc>
            </a:pPr>
            <a:endParaRPr lang="zh-CN" altLang="en-US" sz="1100" dirty="0"/>
          </a:p>
          <a:p>
            <a:pPr>
              <a:lnSpc>
                <a:spcPts val="900"/>
              </a:lnSpc>
            </a:pPr>
            <a:r>
              <a:rPr lang="zh-CN" altLang="en-US" sz="1100" dirty="0"/>
              <a:t>	bzero(&amp;server_sock, sizeof(server_sock));</a:t>
            </a:r>
          </a:p>
          <a:p>
            <a:pPr>
              <a:lnSpc>
                <a:spcPts val="900"/>
              </a:lnSpc>
            </a:pPr>
            <a:r>
              <a:rPr lang="zh-CN" altLang="en-US" sz="1100" dirty="0"/>
              <a:t>	server_sock.sin_family = AF_INET;</a:t>
            </a:r>
          </a:p>
          <a:p>
            <a:pPr>
              <a:lnSpc>
                <a:spcPts val="900"/>
              </a:lnSpc>
            </a:pPr>
            <a:r>
              <a:rPr lang="zh-CN" altLang="en-US" sz="1100" dirty="0"/>
              <a:t>	server_sock.sin_addr.s_addr = htonl(INADDR_ANY);</a:t>
            </a:r>
          </a:p>
          <a:p>
            <a:pPr>
              <a:lnSpc>
                <a:spcPts val="900"/>
              </a:lnSpc>
            </a:pPr>
            <a:r>
              <a:rPr lang="zh-CN" altLang="en-US" sz="1100" dirty="0"/>
              <a:t>	server_sock.sin_port = htons(8888);</a:t>
            </a:r>
          </a:p>
          <a:p>
            <a:pPr>
              <a:lnSpc>
                <a:spcPts val="900"/>
              </a:lnSpc>
            </a:pPr>
            <a:endParaRPr lang="zh-CN" altLang="en-US" sz="1100" dirty="0"/>
          </a:p>
          <a:p>
            <a:pPr>
              <a:lnSpc>
                <a:spcPts val="900"/>
              </a:lnSpc>
            </a:pPr>
            <a:r>
              <a:rPr lang="zh-CN" altLang="en-US" sz="1100" dirty="0"/>
              <a:t>	//调用bind函数绑定socket和地址</a:t>
            </a:r>
          </a:p>
          <a:p>
            <a:pPr>
              <a:lnSpc>
                <a:spcPts val="900"/>
              </a:lnSpc>
            </a:pPr>
            <a:r>
              <a:rPr lang="zh-CN" altLang="en-US" sz="1100" dirty="0"/>
              <a:t>	if (bind(sock_fd, (struct sockaddr *)&amp;server_sock, sizeof(struct sockaddr)) == -1)</a:t>
            </a:r>
          </a:p>
          <a:p>
            <a:pPr>
              <a:lnSpc>
                <a:spcPts val="900"/>
              </a:lnSpc>
            </a:pPr>
            <a:r>
              <a:rPr lang="zh-CN" altLang="en-US" sz="1100" dirty="0"/>
              <a:t>	{</a:t>
            </a:r>
          </a:p>
          <a:p>
            <a:pPr>
              <a:lnSpc>
                <a:spcPts val="900"/>
              </a:lnSpc>
            </a:pPr>
            <a:r>
              <a:rPr lang="zh-CN" altLang="en-US" sz="1100" dirty="0"/>
              <a:t>		perror("bind is error.\r\n");</a:t>
            </a:r>
          </a:p>
          <a:p>
            <a:pPr>
              <a:lnSpc>
                <a:spcPts val="900"/>
              </a:lnSpc>
            </a:pPr>
            <a:r>
              <a:rPr lang="zh-CN" altLang="en-US" sz="11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0316411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851D31-A089-4BA9-A27C-573BEE68D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003" cy="912901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5066889-305E-4201-ACB4-16ADE59EAAE1}"/>
              </a:ext>
            </a:extLst>
          </p:cNvPr>
          <p:cNvCxnSpPr>
            <a:cxnSpLocks/>
          </p:cNvCxnSpPr>
          <p:nvPr/>
        </p:nvCxnSpPr>
        <p:spPr>
          <a:xfrm>
            <a:off x="0" y="824459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DEA0F21-6067-3CA7-47BB-8863FD39D343}"/>
              </a:ext>
            </a:extLst>
          </p:cNvPr>
          <p:cNvSpPr txBox="1"/>
          <p:nvPr/>
        </p:nvSpPr>
        <p:spPr>
          <a:xfrm>
            <a:off x="562749" y="1112363"/>
            <a:ext cx="5835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zh-CN" altLang="en-US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网络连接，以及使用</a:t>
            </a:r>
            <a:r>
              <a:rPr lang="en-US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控制系统</a:t>
            </a:r>
            <a:endParaRPr lang="zh-CN" altLang="zh-CN" sz="2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D7DD4A2-28D4-9EDF-CC94-9256B2C6E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1" y="2017574"/>
            <a:ext cx="11240020" cy="357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524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851D31-A089-4BA9-A27C-573BEE68D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003" cy="912901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5066889-305E-4201-ACB4-16ADE59EAAE1}"/>
              </a:ext>
            </a:extLst>
          </p:cNvPr>
          <p:cNvCxnSpPr>
            <a:cxnSpLocks/>
          </p:cNvCxnSpPr>
          <p:nvPr/>
        </p:nvCxnSpPr>
        <p:spPr>
          <a:xfrm>
            <a:off x="0" y="824459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6939B02-CAFD-B3D0-6ADD-40854E9E5C8D}"/>
              </a:ext>
            </a:extLst>
          </p:cNvPr>
          <p:cNvSpPr txBox="1"/>
          <p:nvPr/>
        </p:nvSpPr>
        <p:spPr>
          <a:xfrm>
            <a:off x="7843101" y="2893448"/>
            <a:ext cx="61085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>
                <a:solidFill>
                  <a:srgbClr val="7030A0"/>
                </a:solidFill>
              </a:rPr>
              <a:t>以控制</a:t>
            </a:r>
            <a:r>
              <a:rPr lang="en-US" altLang="zh-CN" dirty="0">
                <a:solidFill>
                  <a:srgbClr val="7030A0"/>
                </a:solidFill>
              </a:rPr>
              <a:t>LED</a:t>
            </a:r>
            <a:r>
              <a:rPr lang="zh-CN" altLang="en-US" dirty="0">
                <a:solidFill>
                  <a:srgbClr val="7030A0"/>
                </a:solidFill>
              </a:rPr>
              <a:t>为例，解析消息并执行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CN" u="sng" dirty="0"/>
          </a:p>
          <a:p>
            <a:r>
              <a:rPr lang="en-US" altLang="zh-CN" dirty="0"/>
              <a:t>else if(</a:t>
            </a:r>
            <a:r>
              <a:rPr lang="en-US" altLang="zh-CN" dirty="0" err="1"/>
              <a:t>whichdata</a:t>
            </a:r>
            <a:r>
              <a:rPr lang="en-US" altLang="zh-CN" dirty="0"/>
              <a:t> == 2){</a:t>
            </a:r>
          </a:p>
          <a:p>
            <a:r>
              <a:rPr lang="en-US" altLang="zh-CN" dirty="0"/>
              <a:t>        if(value == 1){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locker_lan_led</a:t>
            </a:r>
            <a:r>
              <a:rPr lang="en-US" altLang="zh-CN" dirty="0"/>
              <a:t> = -1;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control_fan_led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locker_lan_led</a:t>
            </a:r>
            <a:r>
              <a:rPr lang="en-US" altLang="zh-CN" dirty="0"/>
              <a:t> = 1;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printf</a:t>
            </a:r>
            <a:r>
              <a:rPr lang="en-US" altLang="zh-CN" dirty="0"/>
              <a:t>("LED ON\r\n");</a:t>
            </a:r>
          </a:p>
          <a:p>
            <a:r>
              <a:rPr lang="en-US" altLang="zh-CN" dirty="0"/>
              <a:t>            return "LED ON\r\n";</a:t>
            </a:r>
          </a:p>
          <a:p>
            <a:r>
              <a:rPr lang="en-US" altLang="zh-CN" dirty="0"/>
              <a:t>        }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BDD0CC-5760-3468-FC65-F5D5B517DA41}"/>
              </a:ext>
            </a:extLst>
          </p:cNvPr>
          <p:cNvSpPr txBox="1"/>
          <p:nvPr/>
        </p:nvSpPr>
        <p:spPr>
          <a:xfrm>
            <a:off x="301658" y="1279587"/>
            <a:ext cx="6108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网络连接，以及使用</a:t>
            </a:r>
            <a:r>
              <a:rPr lang="en-US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控制系统</a:t>
            </a:r>
            <a:endParaRPr lang="zh-CN" altLang="zh-CN" sz="2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0DBD0C-53FD-E647-616D-BCAF2E620A4B}"/>
              </a:ext>
            </a:extLst>
          </p:cNvPr>
          <p:cNvSpPr txBox="1"/>
          <p:nvPr/>
        </p:nvSpPr>
        <p:spPr>
          <a:xfrm>
            <a:off x="301658" y="2447303"/>
            <a:ext cx="754144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While</a:t>
            </a:r>
            <a:r>
              <a:rPr lang="zh-CN" altLang="en-US" sz="2000" dirty="0">
                <a:solidFill>
                  <a:srgbClr val="7030A0"/>
                </a:solidFill>
              </a:rPr>
              <a:t>循坏接收</a:t>
            </a:r>
            <a:r>
              <a:rPr lang="en-US" altLang="zh-CN" sz="2000" dirty="0">
                <a:solidFill>
                  <a:srgbClr val="7030A0"/>
                </a:solidFill>
              </a:rPr>
              <a:t>socket</a:t>
            </a:r>
            <a:r>
              <a:rPr lang="zh-CN" altLang="en-US" sz="2000" dirty="0">
                <a:solidFill>
                  <a:srgbClr val="7030A0"/>
                </a:solidFill>
              </a:rPr>
              <a:t>消息</a:t>
            </a:r>
            <a:endParaRPr lang="en-US" altLang="zh-CN" sz="2000" dirty="0">
              <a:solidFill>
                <a:srgbClr val="7030A0"/>
              </a:solidFill>
            </a:endParaRPr>
          </a:p>
          <a:p>
            <a:endParaRPr lang="en-US" altLang="zh-CN" sz="1100" dirty="0"/>
          </a:p>
          <a:p>
            <a:r>
              <a:rPr lang="zh-CN" altLang="en-US" sz="1100" dirty="0"/>
              <a:t> while (1)</a:t>
            </a:r>
          </a:p>
          <a:p>
            <a:r>
              <a:rPr lang="zh-CN" altLang="en-US" sz="1100" dirty="0"/>
              <a:t>    {</a:t>
            </a:r>
          </a:p>
          <a:p>
            <a:r>
              <a:rPr lang="zh-CN" altLang="en-US" sz="1100" dirty="0"/>
              <a:t>        printf("Waiting to receive data...\r\n");</a:t>
            </a:r>
          </a:p>
          <a:p>
            <a:r>
              <a:rPr lang="zh-CN" altLang="en-US" sz="1100" dirty="0"/>
              <a:t>        memset(recvBuf, 0, sizeof(recvBuf));</a:t>
            </a:r>
          </a:p>
          <a:p>
            <a:r>
              <a:rPr lang="zh-CN" altLang="en-US" sz="1100" dirty="0"/>
              <a:t>        ret = recvfrom(sock_fd, recvBuf, sizeof(recvBuf), 0, (struct      </a:t>
            </a:r>
            <a:r>
              <a:rPr lang="en-US" altLang="zh-CN" sz="1100" dirty="0"/>
              <a:t>    </a:t>
            </a:r>
            <a:r>
              <a:rPr lang="zh-CN" altLang="en-US" sz="1100" dirty="0"/>
              <a:t>sockaddr*)&amp;client_addr,(socklen_t*)&amp;size_client_addr);</a:t>
            </a:r>
          </a:p>
          <a:p>
            <a:r>
              <a:rPr lang="zh-CN" altLang="en-US" sz="1100" dirty="0"/>
              <a:t>printf("receive %d bytes of data from ipaddr = %s, port = %d.\r\n", ret, inet_ntoa(client_addr.sin_addr), ntohs(client_addr.sin_port));</a:t>
            </a:r>
          </a:p>
          <a:p>
            <a:r>
              <a:rPr lang="zh-CN" altLang="en-US" sz="1100" dirty="0"/>
              <a:t>        printf("data is %s\r\n",recvBuf);</a:t>
            </a:r>
          </a:p>
          <a:p>
            <a:r>
              <a:rPr lang="zh-CN" altLang="en-US" sz="1100" dirty="0"/>
              <a:t>        //发回==================</a:t>
            </a:r>
          </a:p>
          <a:p>
            <a:r>
              <a:rPr lang="zh-CN" altLang="en-US" sz="1100" dirty="0"/>
              <a:t>        ret = sendto(sock_fd, exec_udp(recvBuf), strlen(recvBuf), 0, (struct sockaddr *)&amp;client_addr, sizeof(client_addr));</a:t>
            </a:r>
          </a:p>
          <a:p>
            <a:endParaRPr lang="en-US" altLang="zh-CN" sz="1100" dirty="0"/>
          </a:p>
          <a:p>
            <a:r>
              <a:rPr lang="zh-CN" altLang="en-US" sz="1100" dirty="0"/>
              <a:t>memset(recvBuf, 0, sizeof(recvBuf));</a:t>
            </a:r>
          </a:p>
          <a:p>
            <a:r>
              <a:rPr lang="zh-CN" altLang="en-US" sz="1100" dirty="0"/>
              <a:t>        client_addr.sin_port = htons(123);</a:t>
            </a:r>
          </a:p>
          <a:p>
            <a:r>
              <a:rPr lang="zh-CN" altLang="en-US" sz="1100" dirty="0"/>
              <a:t>        client_addr.sin_family = AF_INET;</a:t>
            </a:r>
          </a:p>
          <a:p>
            <a:r>
              <a:rPr lang="zh-CN" altLang="en-US" sz="1100" dirty="0"/>
              <a:t>        client_addr.sin_addr.s_addr = inet_addr("210.72.145.44");</a:t>
            </a:r>
          </a:p>
          <a:p>
            <a:r>
              <a:rPr lang="zh-CN" altLang="en-US" sz="1100" dirty="0"/>
              <a:t>       ret = sendto(sock_fd, sendBuf, strlen(sendBuf), 0, (struct sockaddr *)&amp;client_addr, sizeof(client_addr));</a:t>
            </a:r>
          </a:p>
          <a:p>
            <a:r>
              <a:rPr lang="zh-CN" altLang="en-US" sz="1100" dirty="0"/>
              <a:t>memset(recvBuf, 0, sizeof(recvBuf));</a:t>
            </a:r>
          </a:p>
          <a:p>
            <a:r>
              <a:rPr lang="zh-CN" altLang="en-US" sz="1100" dirty="0"/>
              <a:t>        ret = recvfrom(sock_fd, recvBuf, sizeof(recvBuf), 0, (struct       sockaddr*)&amp;client_addr,(socklen_t*)&amp;size_client_addr);</a:t>
            </a:r>
          </a:p>
          <a:p>
            <a:r>
              <a:rPr lang="zh-CN" altLang="en-US" sz="11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006784443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851D31-A089-4BA9-A27C-573BEE68D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003" cy="912901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5066889-305E-4201-ACB4-16ADE59EAAE1}"/>
              </a:ext>
            </a:extLst>
          </p:cNvPr>
          <p:cNvCxnSpPr>
            <a:cxnSpLocks/>
          </p:cNvCxnSpPr>
          <p:nvPr/>
        </p:nvCxnSpPr>
        <p:spPr>
          <a:xfrm>
            <a:off x="0" y="813533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3CF8FE5-F931-00FC-71E2-9C72EE65CEF3}"/>
              </a:ext>
            </a:extLst>
          </p:cNvPr>
          <p:cNvSpPr txBox="1"/>
          <p:nvPr/>
        </p:nvSpPr>
        <p:spPr>
          <a:xfrm>
            <a:off x="7376862" y="1627067"/>
            <a:ext cx="3962944" cy="4826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zh-CN" altLang="en-US" sz="2400" dirty="0">
                <a:solidFill>
                  <a:srgbClr val="7030A0"/>
                </a:solidFill>
              </a:rPr>
              <a:t>以智能风扇的操控为例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</a:p>
          <a:p>
            <a:pPr>
              <a:lnSpc>
                <a:spcPts val="900"/>
              </a:lnSpc>
            </a:pPr>
            <a:endParaRPr lang="en-US" altLang="zh-CN" sz="2400" dirty="0"/>
          </a:p>
          <a:p>
            <a:pPr>
              <a:lnSpc>
                <a:spcPts val="900"/>
              </a:lnSpc>
            </a:pPr>
            <a:endParaRPr lang="en-US" altLang="zh-CN" sz="2400" dirty="0"/>
          </a:p>
          <a:p>
            <a:pPr>
              <a:lnSpc>
                <a:spcPts val="900"/>
              </a:lnSpc>
            </a:pPr>
            <a:r>
              <a:rPr lang="en-US" altLang="zh-CN" sz="900" dirty="0"/>
              <a:t>if(0 == </a:t>
            </a:r>
            <a:r>
              <a:rPr lang="en-US" altLang="zh-CN" sz="900" dirty="0" err="1"/>
              <a:t>strcmp</a:t>
            </a:r>
            <a:r>
              <a:rPr lang="en-US" altLang="zh-CN" sz="900" dirty="0"/>
              <a:t>(</a:t>
            </a:r>
            <a:r>
              <a:rPr lang="en-US" altLang="zh-CN" sz="900" dirty="0" err="1"/>
              <a:t>cJSON_GetStringValue</a:t>
            </a:r>
            <a:r>
              <a:rPr lang="en-US" altLang="zh-CN" sz="900" dirty="0"/>
              <a:t>(</a:t>
            </a:r>
            <a:r>
              <a:rPr lang="en-US" altLang="zh-CN" sz="900" dirty="0" err="1"/>
              <a:t>obj_cmdname</a:t>
            </a:r>
            <a:r>
              <a:rPr lang="en-US" altLang="zh-CN" sz="900" dirty="0"/>
              <a:t>),"</a:t>
            </a:r>
            <a:r>
              <a:rPr lang="en-US" altLang="zh-CN" sz="900" dirty="0" err="1"/>
              <a:t>Fan_Status_Control</a:t>
            </a:r>
            <a:r>
              <a:rPr lang="en-US" altLang="zh-CN" sz="900" dirty="0"/>
              <a:t>")){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</a:t>
            </a:r>
            <a:r>
              <a:rPr lang="en-US" altLang="zh-CN" sz="900" dirty="0" err="1"/>
              <a:t>printf</a:t>
            </a:r>
            <a:r>
              <a:rPr lang="en-US" altLang="zh-CN" sz="900" dirty="0"/>
              <a:t>("fun1\r\n");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</a:t>
            </a:r>
            <a:r>
              <a:rPr lang="en-US" altLang="zh-CN" sz="900" dirty="0" err="1"/>
              <a:t>obj_para</a:t>
            </a:r>
            <a:r>
              <a:rPr lang="en-US" altLang="zh-CN" sz="900" dirty="0"/>
              <a:t> = </a:t>
            </a:r>
            <a:r>
              <a:rPr lang="en-US" altLang="zh-CN" sz="900" dirty="0" err="1"/>
              <a:t>cJSON_GetObjectItem</a:t>
            </a:r>
            <a:r>
              <a:rPr lang="en-US" altLang="zh-CN" sz="900" dirty="0"/>
              <a:t>(obj_paras,"</a:t>
            </a:r>
            <a:r>
              <a:rPr lang="en-US" altLang="zh-CN" sz="900" dirty="0" err="1"/>
              <a:t>Fan_Status</a:t>
            </a:r>
            <a:r>
              <a:rPr lang="en-US" altLang="zh-CN" sz="900" dirty="0"/>
              <a:t>");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mode = 2;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if(NULL == </a:t>
            </a:r>
            <a:r>
              <a:rPr lang="en-US" altLang="zh-CN" sz="900" dirty="0" err="1"/>
              <a:t>obj_para</a:t>
            </a:r>
            <a:r>
              <a:rPr lang="en-US" altLang="zh-CN" sz="900" dirty="0"/>
              <a:t>){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    </a:t>
            </a:r>
            <a:r>
              <a:rPr lang="en-US" altLang="zh-CN" sz="900" dirty="0" err="1"/>
              <a:t>printf</a:t>
            </a:r>
            <a:r>
              <a:rPr lang="en-US" altLang="zh-CN" sz="900" dirty="0"/>
              <a:t>("OBJ_PARA_NULL\r\n");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    return;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}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else if(0 == </a:t>
            </a:r>
            <a:r>
              <a:rPr lang="en-US" altLang="zh-CN" sz="900" dirty="0" err="1"/>
              <a:t>strcmp</a:t>
            </a:r>
            <a:r>
              <a:rPr lang="en-US" altLang="zh-CN" sz="900" dirty="0"/>
              <a:t>(</a:t>
            </a:r>
            <a:r>
              <a:rPr lang="en-US" altLang="zh-CN" sz="900" dirty="0" err="1"/>
              <a:t>cJSON_GetStringValue</a:t>
            </a:r>
            <a:r>
              <a:rPr lang="en-US" altLang="zh-CN" sz="900" dirty="0"/>
              <a:t>(</a:t>
            </a:r>
            <a:r>
              <a:rPr lang="en-US" altLang="zh-CN" sz="900" dirty="0" err="1"/>
              <a:t>obj_para</a:t>
            </a:r>
            <a:r>
              <a:rPr lang="en-US" altLang="zh-CN" sz="900" dirty="0"/>
              <a:t>),"LEVEL01")){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    RPM = 1;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    </a:t>
            </a:r>
            <a:r>
              <a:rPr lang="en-US" altLang="zh-CN" sz="900" dirty="0" err="1"/>
              <a:t>IoTPwmStart</a:t>
            </a:r>
            <a:r>
              <a:rPr lang="en-US" altLang="zh-CN" sz="900" dirty="0"/>
              <a:t>(</a:t>
            </a:r>
            <a:r>
              <a:rPr lang="en-US" altLang="zh-CN" sz="900" dirty="0" err="1"/>
              <a:t>motor_pwm_controller</a:t>
            </a:r>
            <a:r>
              <a:rPr lang="en-US" altLang="zh-CN" sz="900" dirty="0"/>
              <a:t>, 1, </a:t>
            </a:r>
            <a:r>
              <a:rPr lang="en-US" altLang="zh-CN" sz="900" dirty="0" err="1"/>
              <a:t>freq</a:t>
            </a:r>
            <a:r>
              <a:rPr lang="en-US" altLang="zh-CN" sz="900" dirty="0"/>
              <a:t>);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    </a:t>
            </a:r>
            <a:r>
              <a:rPr lang="en-US" altLang="zh-CN" sz="900" dirty="0" err="1"/>
              <a:t>printf</a:t>
            </a:r>
            <a:r>
              <a:rPr lang="en-US" altLang="zh-CN" sz="900" dirty="0"/>
              <a:t>("LEVEL01\r\n");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}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else if(0 == </a:t>
            </a:r>
            <a:r>
              <a:rPr lang="en-US" altLang="zh-CN" sz="900" dirty="0" err="1"/>
              <a:t>strcmp</a:t>
            </a:r>
            <a:r>
              <a:rPr lang="en-US" altLang="zh-CN" sz="900" dirty="0"/>
              <a:t>(</a:t>
            </a:r>
            <a:r>
              <a:rPr lang="en-US" altLang="zh-CN" sz="900" dirty="0" err="1"/>
              <a:t>cJSON_GetStringValue</a:t>
            </a:r>
            <a:r>
              <a:rPr lang="en-US" altLang="zh-CN" sz="900" dirty="0"/>
              <a:t>(</a:t>
            </a:r>
            <a:r>
              <a:rPr lang="en-US" altLang="zh-CN" sz="900" dirty="0" err="1"/>
              <a:t>obj_para</a:t>
            </a:r>
            <a:r>
              <a:rPr lang="en-US" altLang="zh-CN" sz="900" dirty="0"/>
              <a:t>),"LEVEL02")){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    RPM = 20;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    </a:t>
            </a:r>
            <a:r>
              <a:rPr lang="en-US" altLang="zh-CN" sz="900" dirty="0" err="1"/>
              <a:t>IoTPwmStart</a:t>
            </a:r>
            <a:r>
              <a:rPr lang="en-US" altLang="zh-CN" sz="900" dirty="0"/>
              <a:t>(</a:t>
            </a:r>
            <a:r>
              <a:rPr lang="en-US" altLang="zh-CN" sz="900" dirty="0" err="1"/>
              <a:t>motor_pwm_controller</a:t>
            </a:r>
            <a:r>
              <a:rPr lang="en-US" altLang="zh-CN" sz="900" dirty="0"/>
              <a:t>, 10, </a:t>
            </a:r>
            <a:r>
              <a:rPr lang="en-US" altLang="zh-CN" sz="900" dirty="0" err="1"/>
              <a:t>freq</a:t>
            </a:r>
            <a:r>
              <a:rPr lang="en-US" altLang="zh-CN" sz="900" dirty="0"/>
              <a:t>);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    </a:t>
            </a:r>
            <a:r>
              <a:rPr lang="en-US" altLang="zh-CN" sz="900" dirty="0" err="1"/>
              <a:t>printf</a:t>
            </a:r>
            <a:r>
              <a:rPr lang="en-US" altLang="zh-CN" sz="900" dirty="0"/>
              <a:t>("LEVEL02\r\n");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}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else if(0 == </a:t>
            </a:r>
            <a:r>
              <a:rPr lang="en-US" altLang="zh-CN" sz="900" dirty="0" err="1"/>
              <a:t>strcmp</a:t>
            </a:r>
            <a:r>
              <a:rPr lang="en-US" altLang="zh-CN" sz="900" dirty="0"/>
              <a:t>(</a:t>
            </a:r>
            <a:r>
              <a:rPr lang="en-US" altLang="zh-CN" sz="900" dirty="0" err="1"/>
              <a:t>cJSON_GetStringValue</a:t>
            </a:r>
            <a:r>
              <a:rPr lang="en-US" altLang="zh-CN" sz="900" dirty="0"/>
              <a:t>(</a:t>
            </a:r>
            <a:r>
              <a:rPr lang="en-US" altLang="zh-CN" sz="900" dirty="0" err="1"/>
              <a:t>obj_para</a:t>
            </a:r>
            <a:r>
              <a:rPr lang="en-US" altLang="zh-CN" sz="900" dirty="0"/>
              <a:t>),"LEVEL03")){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    RPM = 40;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    </a:t>
            </a:r>
            <a:r>
              <a:rPr lang="en-US" altLang="zh-CN" sz="900" dirty="0" err="1"/>
              <a:t>IoTPwmStart</a:t>
            </a:r>
            <a:r>
              <a:rPr lang="en-US" altLang="zh-CN" sz="900" dirty="0"/>
              <a:t>(</a:t>
            </a:r>
            <a:r>
              <a:rPr lang="en-US" altLang="zh-CN" sz="900" dirty="0" err="1"/>
              <a:t>motor_pwm_controller</a:t>
            </a:r>
            <a:r>
              <a:rPr lang="en-US" altLang="zh-CN" sz="900" dirty="0"/>
              <a:t>, 40, </a:t>
            </a:r>
            <a:r>
              <a:rPr lang="en-US" altLang="zh-CN" sz="900" dirty="0" err="1"/>
              <a:t>freq</a:t>
            </a:r>
            <a:r>
              <a:rPr lang="en-US" altLang="zh-CN" sz="900" dirty="0"/>
              <a:t>);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    </a:t>
            </a:r>
            <a:r>
              <a:rPr lang="en-US" altLang="zh-CN" sz="900" dirty="0" err="1"/>
              <a:t>printf</a:t>
            </a:r>
            <a:r>
              <a:rPr lang="en-US" altLang="zh-CN" sz="900" dirty="0"/>
              <a:t>("LEVEL03\r\n");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}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else if(0 == </a:t>
            </a:r>
            <a:r>
              <a:rPr lang="en-US" altLang="zh-CN" sz="900" dirty="0" err="1"/>
              <a:t>strcmp</a:t>
            </a:r>
            <a:r>
              <a:rPr lang="en-US" altLang="zh-CN" sz="900" dirty="0"/>
              <a:t>(</a:t>
            </a:r>
            <a:r>
              <a:rPr lang="en-US" altLang="zh-CN" sz="900" dirty="0" err="1"/>
              <a:t>cJSON_GetStringValue</a:t>
            </a:r>
            <a:r>
              <a:rPr lang="en-US" altLang="zh-CN" sz="900" dirty="0"/>
              <a:t>(</a:t>
            </a:r>
            <a:r>
              <a:rPr lang="en-US" altLang="zh-CN" sz="900" dirty="0" err="1"/>
              <a:t>obj_para</a:t>
            </a:r>
            <a:r>
              <a:rPr lang="en-US" altLang="zh-CN" sz="900" dirty="0"/>
              <a:t>),"LEVEL04")){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    RPM = 70;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    </a:t>
            </a:r>
            <a:r>
              <a:rPr lang="en-US" altLang="zh-CN" sz="900" dirty="0" err="1"/>
              <a:t>IoTPwmStart</a:t>
            </a:r>
            <a:r>
              <a:rPr lang="en-US" altLang="zh-CN" sz="900" dirty="0"/>
              <a:t>(</a:t>
            </a:r>
            <a:r>
              <a:rPr lang="en-US" altLang="zh-CN" sz="900" dirty="0" err="1"/>
              <a:t>motor_pwm_controller</a:t>
            </a:r>
            <a:r>
              <a:rPr lang="en-US" altLang="zh-CN" sz="900" dirty="0"/>
              <a:t>, 70, </a:t>
            </a:r>
            <a:r>
              <a:rPr lang="en-US" altLang="zh-CN" sz="900" dirty="0" err="1"/>
              <a:t>freq</a:t>
            </a:r>
            <a:r>
              <a:rPr lang="en-US" altLang="zh-CN" sz="900" dirty="0"/>
              <a:t>);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    </a:t>
            </a:r>
            <a:r>
              <a:rPr lang="en-US" altLang="zh-CN" sz="900" dirty="0" err="1"/>
              <a:t>printf</a:t>
            </a:r>
            <a:r>
              <a:rPr lang="en-US" altLang="zh-CN" sz="900" dirty="0"/>
              <a:t>("LEVEL04\r\n");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}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else if(0 == </a:t>
            </a:r>
            <a:r>
              <a:rPr lang="en-US" altLang="zh-CN" sz="900" dirty="0" err="1"/>
              <a:t>strcmp</a:t>
            </a:r>
            <a:r>
              <a:rPr lang="en-US" altLang="zh-CN" sz="900" dirty="0"/>
              <a:t>(</a:t>
            </a:r>
            <a:r>
              <a:rPr lang="en-US" altLang="zh-CN" sz="900" dirty="0" err="1"/>
              <a:t>cJSON_GetStringValue</a:t>
            </a:r>
            <a:r>
              <a:rPr lang="en-US" altLang="zh-CN" sz="900" dirty="0"/>
              <a:t>(</a:t>
            </a:r>
            <a:r>
              <a:rPr lang="en-US" altLang="zh-CN" sz="900" dirty="0" err="1"/>
              <a:t>obj_para</a:t>
            </a:r>
            <a:r>
              <a:rPr lang="en-US" altLang="zh-CN" sz="900" dirty="0"/>
              <a:t>),"OFF")){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    RPM = 0;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    </a:t>
            </a:r>
            <a:r>
              <a:rPr lang="en-US" altLang="zh-CN" sz="900" dirty="0" err="1"/>
              <a:t>IoTPwmStop</a:t>
            </a:r>
            <a:r>
              <a:rPr lang="en-US" altLang="zh-CN" sz="900" dirty="0"/>
              <a:t>(</a:t>
            </a:r>
            <a:r>
              <a:rPr lang="en-US" altLang="zh-CN" sz="900" dirty="0" err="1"/>
              <a:t>motor_pwm_controller</a:t>
            </a:r>
            <a:r>
              <a:rPr lang="en-US" altLang="zh-CN" sz="900" dirty="0"/>
              <a:t>);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    </a:t>
            </a:r>
            <a:r>
              <a:rPr lang="en-US" altLang="zh-CN" sz="900" dirty="0" err="1"/>
              <a:t>printf</a:t>
            </a:r>
            <a:r>
              <a:rPr lang="en-US" altLang="zh-CN" sz="900" dirty="0"/>
              <a:t>("OFF\r\n");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}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else{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    </a:t>
            </a:r>
            <a:r>
              <a:rPr lang="en-US" altLang="zh-CN" sz="900" dirty="0" err="1"/>
              <a:t>printf</a:t>
            </a:r>
            <a:r>
              <a:rPr lang="en-US" altLang="zh-CN" sz="900" dirty="0"/>
              <a:t>("MODE_UNKNOWN %s\r\n", </a:t>
            </a:r>
            <a:r>
              <a:rPr lang="en-US" altLang="zh-CN" sz="900" dirty="0" err="1"/>
              <a:t>cJSON_GetStringValue</a:t>
            </a:r>
            <a:r>
              <a:rPr lang="en-US" altLang="zh-CN" sz="900" dirty="0"/>
              <a:t>(</a:t>
            </a:r>
            <a:r>
              <a:rPr lang="en-US" altLang="zh-CN" sz="900" dirty="0" err="1"/>
              <a:t>obj_para</a:t>
            </a:r>
            <a:r>
              <a:rPr lang="en-US" altLang="zh-CN" sz="900" dirty="0"/>
              <a:t>));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}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    </a:t>
            </a:r>
            <a:r>
              <a:rPr lang="en-US" altLang="zh-CN" sz="900" dirty="0" err="1"/>
              <a:t>cmdret</a:t>
            </a:r>
            <a:r>
              <a:rPr lang="en-US" altLang="zh-CN" sz="900" dirty="0"/>
              <a:t> = 0;</a:t>
            </a:r>
          </a:p>
          <a:p>
            <a:pPr>
              <a:lnSpc>
                <a:spcPts val="900"/>
              </a:lnSpc>
            </a:pPr>
            <a:r>
              <a:rPr lang="en-US" altLang="zh-CN" sz="900" dirty="0"/>
              <a:t>    }</a:t>
            </a:r>
            <a:endParaRPr lang="zh-CN" altLang="en-US" sz="9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90A709-2E23-7DCC-44B2-BD0B15C90809}"/>
              </a:ext>
            </a:extLst>
          </p:cNvPr>
          <p:cNvSpPr txBox="1"/>
          <p:nvPr/>
        </p:nvSpPr>
        <p:spPr>
          <a:xfrm>
            <a:off x="1156254" y="3713875"/>
            <a:ext cx="610856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Json</a:t>
            </a:r>
            <a:r>
              <a:rPr lang="zh-CN" altLang="en-US" sz="2400" dirty="0">
                <a:solidFill>
                  <a:srgbClr val="7030A0"/>
                </a:solidFill>
              </a:rPr>
              <a:t>命令格式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900" dirty="0"/>
              <a:t> // {"paras":{"LED_Satus":"ON"},"service_id":"SmartFan_Service","command_name":"LED_Status_Control"}</a:t>
            </a:r>
          </a:p>
          <a:p>
            <a:r>
              <a:rPr lang="zh-CN" altLang="en-US" sz="900" dirty="0"/>
              <a:t>    cJSON *obj_root;</a:t>
            </a:r>
          </a:p>
          <a:p>
            <a:r>
              <a:rPr lang="zh-CN" altLang="en-US" sz="900" dirty="0"/>
              <a:t>    cJSON *obj_cmdname;</a:t>
            </a:r>
          </a:p>
          <a:p>
            <a:r>
              <a:rPr lang="zh-CN" altLang="en-US" sz="900" dirty="0"/>
              <a:t>    cJSON *obj_paras;</a:t>
            </a:r>
          </a:p>
          <a:p>
            <a:r>
              <a:rPr lang="zh-CN" altLang="en-US" sz="900" dirty="0"/>
              <a:t>    cJSON *obj_para;</a:t>
            </a:r>
          </a:p>
          <a:p>
            <a:r>
              <a:rPr lang="zh-CN" altLang="en-US" sz="900" dirty="0"/>
              <a:t>    int cmdret = 1;</a:t>
            </a:r>
          </a:p>
          <a:p>
            <a:r>
              <a:rPr lang="zh-CN" altLang="en-US" sz="900" dirty="0"/>
              <a:t>    oc_mqtt_profile_cmdresp_t cmdresp;</a:t>
            </a:r>
          </a:p>
          <a:p>
            <a:r>
              <a:rPr lang="zh-CN" altLang="en-US" sz="900" dirty="0"/>
              <a:t>    obj_root = cJSON_Parse(cmd-&gt;payload);</a:t>
            </a:r>
          </a:p>
          <a:p>
            <a:r>
              <a:rPr lang="zh-CN" altLang="en-US" sz="900" dirty="0"/>
              <a:t>    if(NULL == obj_root){</a:t>
            </a:r>
          </a:p>
          <a:p>
            <a:r>
              <a:rPr lang="zh-CN" altLang="en-US" sz="900" dirty="0"/>
              <a:t>        printf("OBJ_ROOT_NULL\r\n");</a:t>
            </a:r>
          </a:p>
          <a:p>
            <a:r>
              <a:rPr lang="zh-CN" altLang="en-US" sz="900" dirty="0"/>
              <a:t>        return;</a:t>
            </a:r>
          </a:p>
          <a:p>
            <a:r>
              <a:rPr lang="zh-CN" altLang="en-US" sz="900" dirty="0"/>
              <a:t>    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3DC4C1-9FDA-FBD5-1114-8B722DC3DEEC}"/>
              </a:ext>
            </a:extLst>
          </p:cNvPr>
          <p:cNvSpPr txBox="1"/>
          <p:nvPr/>
        </p:nvSpPr>
        <p:spPr>
          <a:xfrm>
            <a:off x="949946" y="1883535"/>
            <a:ext cx="61085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华为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IoT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平台支持下发命令，命令是自定义的。接收到命令后会将命令数据发送到队列中，在函数中读取队列数据并调用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deal_cmd_msg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函数进行处理，代码示例如下：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E757D0-A913-9907-E14F-DDE4DB9F87DE}"/>
              </a:ext>
            </a:extLst>
          </p:cNvPr>
          <p:cNvSpPr txBox="1"/>
          <p:nvPr/>
        </p:nvSpPr>
        <p:spPr>
          <a:xfrm>
            <a:off x="562749" y="1112363"/>
            <a:ext cx="5835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手动模式下，可以通过华为云控制风扇</a:t>
            </a:r>
          </a:p>
        </p:txBody>
      </p:sp>
    </p:spTree>
    <p:extLst>
      <p:ext uri="{BB962C8B-B14F-4D97-AF65-F5344CB8AC3E}">
        <p14:creationId xmlns:p14="http://schemas.microsoft.com/office/powerpoint/2010/main" val="156946723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CB7627BC-90E9-FAB8-040A-7E8EED045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003" y="974361"/>
            <a:ext cx="9004881" cy="54727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679E72C-FF47-44A8-9E32-40A498E59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4361" cy="9743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BCB014-2507-49AC-A93E-57036E1C6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003" cy="912901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C6EEAF9-378E-4659-BC35-7C4FC53D84B9}"/>
              </a:ext>
            </a:extLst>
          </p:cNvPr>
          <p:cNvCxnSpPr>
            <a:cxnSpLocks/>
          </p:cNvCxnSpPr>
          <p:nvPr/>
        </p:nvCxnSpPr>
        <p:spPr>
          <a:xfrm>
            <a:off x="0" y="824459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400C2B2-A71D-8D63-67D9-B384CE17B152}"/>
              </a:ext>
            </a:extLst>
          </p:cNvPr>
          <p:cNvSpPr txBox="1"/>
          <p:nvPr/>
        </p:nvSpPr>
        <p:spPr>
          <a:xfrm>
            <a:off x="320892" y="1198655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项目主要结构</a:t>
            </a:r>
            <a:endParaRPr lang="en-US" altLang="zh-CN" sz="3600" dirty="0"/>
          </a:p>
          <a:p>
            <a:r>
              <a:rPr lang="zh-CN" altLang="en-US" sz="3600" dirty="0"/>
              <a:t>如右所示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21C0A2-8924-6D23-1782-88FF80EDC047}"/>
              </a:ext>
            </a:extLst>
          </p:cNvPr>
          <p:cNvSpPr txBox="1"/>
          <p:nvPr/>
        </p:nvSpPr>
        <p:spPr>
          <a:xfrm>
            <a:off x="427219" y="2684738"/>
            <a:ext cx="2848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按进程进行分类，本项目的所有代码可如右图进行解释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项目创建</a:t>
            </a:r>
            <a:r>
              <a:rPr lang="en-US" altLang="zh-CN" dirty="0"/>
              <a:t>5</a:t>
            </a:r>
            <a:r>
              <a:rPr lang="zh-CN" altLang="en-US" dirty="0"/>
              <a:t>个进程：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温湿度传感器进程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风扇</a:t>
            </a:r>
            <a:r>
              <a:rPr lang="en-US" altLang="zh-CN" dirty="0"/>
              <a:t>LED</a:t>
            </a:r>
            <a:r>
              <a:rPr lang="zh-CN" altLang="en-US" dirty="0"/>
              <a:t>按键红外进程</a:t>
            </a:r>
            <a:endParaRPr lang="en-US" altLang="zh-CN" dirty="0"/>
          </a:p>
          <a:p>
            <a:r>
              <a:rPr lang="en-US" altLang="zh-CN" dirty="0"/>
              <a:t>3.OLED</a:t>
            </a:r>
            <a:r>
              <a:rPr lang="zh-CN" altLang="en-US" dirty="0"/>
              <a:t>屏幕打印进程</a:t>
            </a:r>
            <a:endParaRPr lang="en-US" altLang="zh-CN" dirty="0"/>
          </a:p>
          <a:p>
            <a:r>
              <a:rPr lang="en-US" altLang="zh-CN" dirty="0"/>
              <a:t>4.WIFI</a:t>
            </a:r>
            <a:r>
              <a:rPr lang="zh-CN" altLang="en-US" dirty="0"/>
              <a:t>、日期、云指令进程</a:t>
            </a:r>
            <a:endParaRPr lang="en-US" altLang="zh-CN" dirty="0"/>
          </a:p>
          <a:p>
            <a:r>
              <a:rPr lang="en-US" altLang="zh-CN" dirty="0"/>
              <a:t>5.UDP</a:t>
            </a:r>
            <a:r>
              <a:rPr lang="zh-CN" altLang="en-US" dirty="0"/>
              <a:t>服务</a:t>
            </a:r>
            <a:r>
              <a:rPr lang="en-US" altLang="zh-CN" dirty="0"/>
              <a:t>&amp;&amp;</a:t>
            </a:r>
            <a:r>
              <a:rPr lang="zh-CN" altLang="en-US" dirty="0"/>
              <a:t>解析进程</a:t>
            </a:r>
          </a:p>
        </p:txBody>
      </p:sp>
    </p:spTree>
    <p:extLst>
      <p:ext uri="{BB962C8B-B14F-4D97-AF65-F5344CB8AC3E}">
        <p14:creationId xmlns:p14="http://schemas.microsoft.com/office/powerpoint/2010/main" val="231587727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851D31-A089-4BA9-A27C-573BEE68D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003" cy="912901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5066889-305E-4201-ACB4-16ADE59EAAE1}"/>
              </a:ext>
            </a:extLst>
          </p:cNvPr>
          <p:cNvCxnSpPr>
            <a:cxnSpLocks/>
          </p:cNvCxnSpPr>
          <p:nvPr/>
        </p:nvCxnSpPr>
        <p:spPr>
          <a:xfrm>
            <a:off x="0" y="824459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30FF879-3409-4E17-91B2-13ED12CEEFDB}"/>
              </a:ext>
            </a:extLst>
          </p:cNvPr>
          <p:cNvSpPr txBox="1"/>
          <p:nvPr/>
        </p:nvSpPr>
        <p:spPr>
          <a:xfrm>
            <a:off x="539647" y="1091029"/>
            <a:ext cx="7000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全局控制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B88A0F-4F03-4CD6-A24B-E5CC8DA88823}"/>
              </a:ext>
            </a:extLst>
          </p:cNvPr>
          <p:cNvSpPr txBox="1"/>
          <p:nvPr/>
        </p:nvSpPr>
        <p:spPr>
          <a:xfrm>
            <a:off x="539647" y="2065484"/>
            <a:ext cx="4676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Infrared_info</a:t>
            </a:r>
            <a:br>
              <a:rPr lang="en-US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　　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该变量在传感器进程中高速刷新，红外探头的值被简化为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代表探头前是否有物体遮挡。我们利用该值进行了：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、在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CLOSER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贴近模式中，当用户靠近探头时，利用对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Infrared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的检索启动电机。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、在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ADJUST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手动模式中，使用红外探头实现手指悬浮调值功能。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、同时在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OLED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屏幕进程中，手指靠近时屏幕右上角显示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CLOS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，否则显示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AWAY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1C8783-10B7-FA6F-3533-A7885E672F5B}"/>
              </a:ext>
            </a:extLst>
          </p:cNvPr>
          <p:cNvSpPr txBox="1"/>
          <p:nvPr/>
        </p:nvSpPr>
        <p:spPr>
          <a:xfrm>
            <a:off x="539647" y="4897113"/>
            <a:ext cx="4676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Temperature/Humidity</a:t>
            </a:r>
            <a:br>
              <a:rPr lang="en-US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　　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传感器进程共享的检测信息。所有进程在需要温湿度查询时只需要读取即可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4F3CBA-F5F4-939D-DAD8-8E2AB5488667}"/>
              </a:ext>
            </a:extLst>
          </p:cNvPr>
          <p:cNvSpPr txBox="1"/>
          <p:nvPr/>
        </p:nvSpPr>
        <p:spPr>
          <a:xfrm>
            <a:off x="6096000" y="1091029"/>
            <a:ext cx="5489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Temperature/Humidity--Threshold</a:t>
            </a:r>
            <a:br>
              <a:rPr lang="en-US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　　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自动模式（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AUTO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，根据温湿度触发）的温湿度触发阈值，可以根据华为云和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UDP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终端更改该阈值。所以程序中写定的阈值只是初始状态。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8AF17-2213-39DA-2CA6-61D1E8FB6278}"/>
              </a:ext>
            </a:extLst>
          </p:cNvPr>
          <p:cNvSpPr txBox="1"/>
          <p:nvPr/>
        </p:nvSpPr>
        <p:spPr>
          <a:xfrm>
            <a:off x="6095999" y="2389458"/>
            <a:ext cx="5385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kern="100" dirty="0" err="1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auto_fan_strength</a:t>
            </a:r>
            <a:br>
              <a:rPr lang="en-US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　　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自动模式的风扇执行强度，可以根据华为云和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UDP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终端更改。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87431E-E769-D15D-DD1E-07179012EF4C}"/>
              </a:ext>
            </a:extLst>
          </p:cNvPr>
          <p:cNvSpPr txBox="1"/>
          <p:nvPr/>
        </p:nvSpPr>
        <p:spPr>
          <a:xfrm>
            <a:off x="6095999" y="3496645"/>
            <a:ext cx="5272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RPM</a:t>
            </a:r>
            <a:br>
              <a:rPr lang="en-US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　　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当前状态下的风扇强度，在各个模式下均需要被调用，当其接受到华为云或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UDP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终端的修改命令后，转速即刻改变，同时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MODE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强制归为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ADJUST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（手动）。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75F1B6-0AF9-0100-8984-A6BBEDAD7D73}"/>
              </a:ext>
            </a:extLst>
          </p:cNvPr>
          <p:cNvSpPr txBox="1"/>
          <p:nvPr/>
        </p:nvSpPr>
        <p:spPr>
          <a:xfrm>
            <a:off x="6095999" y="5166806"/>
            <a:ext cx="5385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kern="100" dirty="0" err="1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locker_lan_led</a:t>
            </a:r>
            <a:br>
              <a:rPr lang="en-US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　　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LED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锁，当其为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-1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时不加锁，所有进程都可操作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LED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灯，否则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LED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被强制点亮（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）或熄灭（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受控于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UDP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和华为云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010B34-5290-3E4D-4F24-F679C9DD5DA8}"/>
              </a:ext>
            </a:extLst>
          </p:cNvPr>
          <p:cNvSpPr txBox="1"/>
          <p:nvPr/>
        </p:nvSpPr>
        <p:spPr>
          <a:xfrm>
            <a:off x="539647" y="5766971"/>
            <a:ext cx="5385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kern="100" dirty="0" err="1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is_connected</a:t>
            </a:r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US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　　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WIFI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连接状态，关联于屏幕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WIFI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状态，指令接受，日期刷新等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10849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851D31-A089-4BA9-A27C-573BEE68D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003" cy="912901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5066889-305E-4201-ACB4-16ADE59EAAE1}"/>
              </a:ext>
            </a:extLst>
          </p:cNvPr>
          <p:cNvCxnSpPr>
            <a:cxnSpLocks/>
          </p:cNvCxnSpPr>
          <p:nvPr/>
        </p:nvCxnSpPr>
        <p:spPr>
          <a:xfrm>
            <a:off x="0" y="824459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30FF879-3409-4E17-91B2-13ED12CEEFDB}"/>
              </a:ext>
            </a:extLst>
          </p:cNvPr>
          <p:cNvSpPr txBox="1"/>
          <p:nvPr/>
        </p:nvSpPr>
        <p:spPr>
          <a:xfrm>
            <a:off x="539647" y="1091029"/>
            <a:ext cx="7000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按键、</a:t>
            </a:r>
            <a:r>
              <a:rPr lang="en-US" altLang="zh-CN" sz="4000" dirty="0"/>
              <a:t>LED</a:t>
            </a:r>
            <a:r>
              <a:rPr lang="zh-CN" altLang="en-US" sz="4000" dirty="0"/>
              <a:t>、红外、电机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B88A0F-4F03-4CD6-A24B-E5CC8DA88823}"/>
              </a:ext>
            </a:extLst>
          </p:cNvPr>
          <p:cNvSpPr txBox="1"/>
          <p:nvPr/>
        </p:nvSpPr>
        <p:spPr>
          <a:xfrm>
            <a:off x="536838" y="1798915"/>
            <a:ext cx="46769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LED</a:t>
            </a:r>
            <a:r>
              <a:rPr lang="zh-CN" altLang="en-US" b="1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控制锁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　　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LED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控制锁主要服务于云控制，当锁禁止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LED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后，马达的启动将与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LED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断开关联。锁关闭时则同步执行</a:t>
            </a: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b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en-US" b="1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风扇电机</a:t>
            </a:r>
            <a:b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　　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当为手动模式时，电机关联于手动调节数值，通过按键与红外协同控制强度，当为距离模式时，仅通过红外与默认风扇强度启动电机。为温湿度传感模式时，根据传感器与阈值来执行电机操作。无论在哪个模式下，都可以通过华为云与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UDP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来控制</a:t>
            </a: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按键防抖</a:t>
            </a:r>
            <a:br>
              <a:rPr lang="en-US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　　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通过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SLEEP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(1)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函数防止一次点击被识别多次</a:t>
            </a: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898510-95E1-0301-8CD5-6FC2FA5EF9C0}"/>
              </a:ext>
            </a:extLst>
          </p:cNvPr>
          <p:cNvSpPr txBox="1"/>
          <p:nvPr/>
        </p:nvSpPr>
        <p:spPr>
          <a:xfrm>
            <a:off x="6096000" y="1798915"/>
            <a:ext cx="46769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红外操控</a:t>
            </a:r>
            <a:br>
              <a:rPr lang="en-US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　　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ADJUST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模式下，按键上升调整数值过于繁琐，而长按识别误触率高，所以我们使用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ADJUST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红外通过手指触发上升操作，只需要用手指在红外探头前轻勾即可调整强度。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按键，红外综合逻辑判断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　　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读取当前数据池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MODE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以及点击次数、红外探头数值后执行跳转动作，分别是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CLOSER-&gt;AUTO-&gt;ADJUST(0~100)</a:t>
            </a:r>
          </a:p>
          <a:p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71446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851D31-A089-4BA9-A27C-573BEE68D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003" cy="912901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5066889-305E-4201-ACB4-16ADE59EAAE1}"/>
              </a:ext>
            </a:extLst>
          </p:cNvPr>
          <p:cNvCxnSpPr>
            <a:cxnSpLocks/>
          </p:cNvCxnSpPr>
          <p:nvPr/>
        </p:nvCxnSpPr>
        <p:spPr>
          <a:xfrm>
            <a:off x="0" y="824459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30FF879-3409-4E17-91B2-13ED12CEEFDB}"/>
              </a:ext>
            </a:extLst>
          </p:cNvPr>
          <p:cNvSpPr txBox="1"/>
          <p:nvPr/>
        </p:nvSpPr>
        <p:spPr>
          <a:xfrm>
            <a:off x="539647" y="1091029"/>
            <a:ext cx="7000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OLED</a:t>
            </a:r>
            <a:r>
              <a:rPr lang="zh-CN" altLang="en-US" sz="4000" dirty="0"/>
              <a:t>屏幕</a:t>
            </a:r>
            <a:r>
              <a:rPr lang="en-US" altLang="zh-CN" sz="4000" dirty="0"/>
              <a:t>  --</a:t>
            </a:r>
            <a:r>
              <a:rPr lang="zh-CN" altLang="en-US" sz="4000" dirty="0"/>
              <a:t>部分刷新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B88A0F-4F03-4CD6-A24B-E5CC8DA88823}"/>
              </a:ext>
            </a:extLst>
          </p:cNvPr>
          <p:cNvSpPr txBox="1"/>
          <p:nvPr/>
        </p:nvSpPr>
        <p:spPr>
          <a:xfrm>
            <a:off x="536838" y="1798915"/>
            <a:ext cx="4676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局部刷新</a:t>
            </a:r>
            <a:br>
              <a:rPr lang="en-US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　　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我们在实验初期发现屏幕的刷新率上限很低，即使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SLEEP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函数被禁用仍然无效。且每次刷新的速度都很慢，影响操作。所以我们将内容分为两部分，固定不刷新部分和更新部分，然后不使用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CLEAR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命令，直接覆盖，实现刷新。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基础框架</a:t>
            </a:r>
            <a:br>
              <a:rPr lang="en-US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　　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屏幕只打印一次的四个部分，横线竖线，以及数值标题。这一部分不需要刷新，所以只在初始化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INIT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阶段打印一次。</a:t>
            </a: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b="1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变化部分</a:t>
            </a:r>
            <a:endParaRPr lang="en-US" altLang="zh-CN" b="1" kern="100" dirty="0">
              <a:latin typeface="等线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　　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变化数值部分包括：日期，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WIFI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状态，红外状态，温度，湿度，风扇转速，模式。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84D3A5-E722-F7A9-4FD7-2C8509BC7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86" y="1091029"/>
            <a:ext cx="5151566" cy="1844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211EFD-CB72-BBE7-5720-FE53927A2E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691" r="37264" b="21222"/>
          <a:stretch/>
        </p:blipFill>
        <p:spPr>
          <a:xfrm>
            <a:off x="6096000" y="3201798"/>
            <a:ext cx="5681599" cy="331267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9AC7576-4AFF-080B-66F2-217E0E51E6EE}"/>
              </a:ext>
            </a:extLst>
          </p:cNvPr>
          <p:cNvSpPr txBox="1"/>
          <p:nvPr/>
        </p:nvSpPr>
        <p:spPr>
          <a:xfrm>
            <a:off x="9601102" y="10654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局部固定部分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4CF70C-55A0-A17D-E2C5-3941CB32B0B9}"/>
              </a:ext>
            </a:extLst>
          </p:cNvPr>
          <p:cNvSpPr txBox="1"/>
          <p:nvPr/>
        </p:nvSpPr>
        <p:spPr>
          <a:xfrm>
            <a:off x="9597297" y="35994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局部刷新部分</a:t>
            </a:r>
          </a:p>
        </p:txBody>
      </p:sp>
    </p:spTree>
    <p:extLst>
      <p:ext uri="{BB962C8B-B14F-4D97-AF65-F5344CB8AC3E}">
        <p14:creationId xmlns:p14="http://schemas.microsoft.com/office/powerpoint/2010/main" val="271535172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851D31-A089-4BA9-A27C-573BEE68D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003" cy="912901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5066889-305E-4201-ACB4-16ADE59EAAE1}"/>
              </a:ext>
            </a:extLst>
          </p:cNvPr>
          <p:cNvCxnSpPr>
            <a:cxnSpLocks/>
          </p:cNvCxnSpPr>
          <p:nvPr/>
        </p:nvCxnSpPr>
        <p:spPr>
          <a:xfrm>
            <a:off x="0" y="824459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30FF879-3409-4E17-91B2-13ED12CEEFDB}"/>
              </a:ext>
            </a:extLst>
          </p:cNvPr>
          <p:cNvSpPr txBox="1"/>
          <p:nvPr/>
        </p:nvSpPr>
        <p:spPr>
          <a:xfrm>
            <a:off x="539647" y="1091029"/>
            <a:ext cx="7000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温湿度监控进程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B88A0F-4F03-4CD6-A24B-E5CC8DA88823}"/>
              </a:ext>
            </a:extLst>
          </p:cNvPr>
          <p:cNvSpPr txBox="1"/>
          <p:nvPr/>
        </p:nvSpPr>
        <p:spPr>
          <a:xfrm>
            <a:off x="536838" y="1798915"/>
            <a:ext cx="4676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数据共享</a:t>
            </a:r>
            <a:br>
              <a:rPr lang="en-US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　　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温湿度监控主要算法在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sht3x_i2c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文件中来实现，其他程序使用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EXTERN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来共享读取这些数据</a:t>
            </a: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5E8716-8A7B-359C-D504-631AE7C0F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38" y="2999244"/>
            <a:ext cx="3703641" cy="134123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B13E2E1-71F0-FCEC-580A-0180E123F8E9}"/>
              </a:ext>
            </a:extLst>
          </p:cNvPr>
          <p:cNvSpPr txBox="1"/>
          <p:nvPr/>
        </p:nvSpPr>
        <p:spPr>
          <a:xfrm>
            <a:off x="536838" y="4496833"/>
            <a:ext cx="46101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温湿度防抖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　　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温湿度数据收到各种干扰的情况下会发生异变。为了消除这些错误数据，我们设计了防抖算法。如右所示。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AD7B49A-2F76-CEB8-0C83-11C40E233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70" y="1273164"/>
            <a:ext cx="3177815" cy="47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6750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851D31-A089-4BA9-A27C-573BEE68D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003" cy="912901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5066889-305E-4201-ACB4-16ADE59EAAE1}"/>
              </a:ext>
            </a:extLst>
          </p:cNvPr>
          <p:cNvCxnSpPr>
            <a:cxnSpLocks/>
          </p:cNvCxnSpPr>
          <p:nvPr/>
        </p:nvCxnSpPr>
        <p:spPr>
          <a:xfrm>
            <a:off x="0" y="824459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30FF879-3409-4E17-91B2-13ED12CEEFDB}"/>
              </a:ext>
            </a:extLst>
          </p:cNvPr>
          <p:cNvSpPr txBox="1"/>
          <p:nvPr/>
        </p:nvSpPr>
        <p:spPr>
          <a:xfrm>
            <a:off x="539647" y="1091029"/>
            <a:ext cx="7000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WIFI&amp;&amp;</a:t>
            </a:r>
            <a:r>
              <a:rPr lang="zh-CN" altLang="en-US" sz="4000" dirty="0"/>
              <a:t>日期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B88A0F-4F03-4CD6-A24B-E5CC8DA88823}"/>
              </a:ext>
            </a:extLst>
          </p:cNvPr>
          <p:cNvSpPr txBox="1"/>
          <p:nvPr/>
        </p:nvSpPr>
        <p:spPr>
          <a:xfrm>
            <a:off x="536838" y="1798915"/>
            <a:ext cx="4676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日期更新</a:t>
            </a:r>
            <a:br>
              <a:rPr lang="en-US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　　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访问国家授时中心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IP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获取时间戳，转换后赋给全局变量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YEAR,MONTH,DAY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，以供屏幕下次刷新时显示最新日期。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1AF691-B840-67A2-13F6-523F4A82F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70" y="1798915"/>
            <a:ext cx="5822973" cy="12499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6DBAB54-A0FC-AA72-96F9-7EA6CE142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70" y="3276243"/>
            <a:ext cx="6149873" cy="327688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66CD261-9E3A-4880-AB5D-F6E14F4FCDDB}"/>
              </a:ext>
            </a:extLst>
          </p:cNvPr>
          <p:cNvSpPr txBox="1"/>
          <p:nvPr/>
        </p:nvSpPr>
        <p:spPr>
          <a:xfrm>
            <a:off x="536838" y="3796010"/>
            <a:ext cx="4676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网络命令解析</a:t>
            </a:r>
            <a:br>
              <a:rPr lang="en-US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　　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重写函数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DEAL_CMD_MSG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，通过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JSON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解包获取各个字符串，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判断执行对应命令的对应值修改或者通过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cJSON_GetNumber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Value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解析发来的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值，直接进行赋值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85D0935-F73B-3569-00B3-70B6D82DF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97" y="5500682"/>
            <a:ext cx="4673273" cy="10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3050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851D31-A089-4BA9-A27C-573BEE68D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003" cy="912901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5066889-305E-4201-ACB4-16ADE59EAAE1}"/>
              </a:ext>
            </a:extLst>
          </p:cNvPr>
          <p:cNvCxnSpPr>
            <a:cxnSpLocks/>
          </p:cNvCxnSpPr>
          <p:nvPr/>
        </p:nvCxnSpPr>
        <p:spPr>
          <a:xfrm>
            <a:off x="0" y="824459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30FF879-3409-4E17-91B2-13ED12CEEFDB}"/>
              </a:ext>
            </a:extLst>
          </p:cNvPr>
          <p:cNvSpPr txBox="1"/>
          <p:nvPr/>
        </p:nvSpPr>
        <p:spPr>
          <a:xfrm>
            <a:off x="539647" y="1091029"/>
            <a:ext cx="7000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UDP</a:t>
            </a:r>
            <a:endParaRPr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B88A0F-4F03-4CD6-A24B-E5CC8DA88823}"/>
              </a:ext>
            </a:extLst>
          </p:cNvPr>
          <p:cNvSpPr txBox="1"/>
          <p:nvPr/>
        </p:nvSpPr>
        <p:spPr>
          <a:xfrm>
            <a:off x="536837" y="1798915"/>
            <a:ext cx="5175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连接华为云</a:t>
            </a:r>
            <a:br>
              <a:rPr lang="en-US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　　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配置华为云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IP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与端口后，循环检查是否收到了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UDP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数据包，如下所示，当检测到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UDP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数据包后进行解析，同时类似于华为云云控解析函数类似的进行命令执行，如下所示。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304BB1-279C-E4EC-2069-5FAF6A85D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48" y="1444543"/>
            <a:ext cx="4813238" cy="45889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C428300-28BA-C43A-F3A9-D09647739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37" y="3452963"/>
            <a:ext cx="5221978" cy="258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3175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851D31-A089-4BA9-A27C-573BEE68D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003" cy="912901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5066889-305E-4201-ACB4-16ADE59EAAE1}"/>
              </a:ext>
            </a:extLst>
          </p:cNvPr>
          <p:cNvCxnSpPr>
            <a:cxnSpLocks/>
          </p:cNvCxnSpPr>
          <p:nvPr/>
        </p:nvCxnSpPr>
        <p:spPr>
          <a:xfrm>
            <a:off x="0" y="824459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9A5F106-30CC-4FEE-A93A-838F6333A86C}"/>
              </a:ext>
            </a:extLst>
          </p:cNvPr>
          <p:cNvSpPr txBox="1"/>
          <p:nvPr/>
        </p:nvSpPr>
        <p:spPr>
          <a:xfrm>
            <a:off x="614597" y="1374564"/>
            <a:ext cx="1175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演示</a:t>
            </a:r>
            <a:endParaRPr lang="en-US" altLang="zh-CN" sz="60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8A3632A-377C-4E67-84E2-5B5C81B201B5}"/>
              </a:ext>
            </a:extLst>
          </p:cNvPr>
          <p:cNvCxnSpPr/>
          <p:nvPr/>
        </p:nvCxnSpPr>
        <p:spPr>
          <a:xfrm>
            <a:off x="434715" y="1035452"/>
            <a:ext cx="0" cy="16938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EA40191-D9B5-5A3A-E56F-F9955B81E5CB}"/>
              </a:ext>
            </a:extLst>
          </p:cNvPr>
          <p:cNvSpPr txBox="1"/>
          <p:nvPr/>
        </p:nvSpPr>
        <p:spPr>
          <a:xfrm>
            <a:off x="614595" y="4329324"/>
            <a:ext cx="111217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温湿度监测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关联模式</a:t>
            </a:r>
            <a:r>
              <a:rPr lang="en-US" altLang="zh-CN" sz="2800" dirty="0"/>
              <a:t>/</a:t>
            </a:r>
            <a:r>
              <a:rPr lang="zh-CN" altLang="en-US" sz="2800" dirty="0"/>
              <a:t>手动模式</a:t>
            </a:r>
            <a:r>
              <a:rPr lang="en-US" altLang="zh-CN" sz="2800" dirty="0"/>
              <a:t>/</a:t>
            </a:r>
            <a:r>
              <a:rPr lang="zh-CN" altLang="en-US" sz="2800" dirty="0"/>
              <a:t>红外模式</a:t>
            </a:r>
            <a:endParaRPr lang="en-US" altLang="zh-CN" sz="2800" dirty="0"/>
          </a:p>
          <a:p>
            <a:r>
              <a:rPr lang="en-US" altLang="zh-CN" sz="2800" dirty="0"/>
              <a:t>3.UDP/</a:t>
            </a:r>
            <a:r>
              <a:rPr lang="zh-CN" altLang="en-US" sz="2800" dirty="0"/>
              <a:t>华为云指令操控：即刻转速，默认转速，模式，阈值，</a:t>
            </a:r>
            <a:r>
              <a:rPr lang="en-US" altLang="zh-CN" sz="2800" dirty="0"/>
              <a:t>LED</a:t>
            </a:r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红外操作</a:t>
            </a:r>
            <a:r>
              <a:rPr lang="en-US" altLang="zh-CN" sz="2800" dirty="0"/>
              <a:t>/</a:t>
            </a:r>
            <a:r>
              <a:rPr lang="zh-CN" altLang="en-US" sz="2800" dirty="0"/>
              <a:t>局部刷新</a:t>
            </a:r>
            <a:r>
              <a:rPr lang="en-US" altLang="zh-CN" sz="2800" dirty="0"/>
              <a:t>/WIFI</a:t>
            </a:r>
            <a:r>
              <a:rPr lang="zh-CN" altLang="en-US" sz="2800" dirty="0"/>
              <a:t>状态</a:t>
            </a:r>
          </a:p>
        </p:txBody>
      </p:sp>
    </p:spTree>
    <p:extLst>
      <p:ext uri="{BB962C8B-B14F-4D97-AF65-F5344CB8AC3E}">
        <p14:creationId xmlns:p14="http://schemas.microsoft.com/office/powerpoint/2010/main" val="28037440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2694</Words>
  <Application>Microsoft Office PowerPoint</Application>
  <PresentationFormat>宽屏</PresentationFormat>
  <Paragraphs>239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华文新魏</vt:lpstr>
      <vt:lpstr>Arial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超</dc:creator>
  <cp:lastModifiedBy>何 超</cp:lastModifiedBy>
  <cp:revision>21</cp:revision>
  <dcterms:created xsi:type="dcterms:W3CDTF">2020-12-06T13:07:04Z</dcterms:created>
  <dcterms:modified xsi:type="dcterms:W3CDTF">2023-07-08T05:43:13Z</dcterms:modified>
</cp:coreProperties>
</file>