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0" r:id="rId5"/>
    <p:sldMasterId id="2147483736" r:id="rId6"/>
  </p:sldMasterIdLst>
  <p:notesMasterIdLst>
    <p:notesMasterId r:id="rId13"/>
  </p:notesMasterIdLst>
  <p:handoutMasterIdLst>
    <p:handoutMasterId r:id="rId14"/>
  </p:handoutMasterIdLst>
  <p:sldIdLst>
    <p:sldId id="732" r:id="rId7"/>
    <p:sldId id="734" r:id="rId8"/>
    <p:sldId id="735" r:id="rId9"/>
    <p:sldId id="742" r:id="rId10"/>
    <p:sldId id="736" r:id="rId11"/>
    <p:sldId id="738" r:id="rId12"/>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800"/>
    <a:srgbClr val="00EC38"/>
    <a:srgbClr val="EC008C"/>
    <a:srgbClr val="4472C4"/>
    <a:srgbClr val="CA483E"/>
    <a:srgbClr val="44C8F5"/>
    <a:srgbClr val="009A93"/>
    <a:srgbClr val="FFE3F5"/>
    <a:srgbClr val="FFFCDD"/>
    <a:srgbClr val="F9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D9C37-0417-2CBC-5F71-367FC6690A97}" v="24" dt="2024-10-15T09:42:03.450"/>
    <p1510:client id="{9105670E-4F72-AB14-9A97-763395C96289}" v="16" dt="2024-10-15T09:49:41.776"/>
    <p1510:client id="{9ECA6004-646D-97F1-C996-C4191726ACDB}" v="39" dt="2024-10-15T10:24:48.843"/>
    <p1510:client id="{BD5DE004-0E3E-40B2-824E-E85EDF9B8B24}" v="1419" dt="2024-10-16T08:32:58.326"/>
    <p1510:client id="{F31657F5-CAFE-268F-A103-4FE671E377D3}" v="232" dt="2024-10-15T15:38:26.356"/>
    <p1510:client id="{F9810F3D-906F-0517-CF43-031015D0277B}" v="497" dt="2024-10-15T15:13:20.12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58" y="8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9550E8D-2687-4B55-AC6F-1FBD87CF06BB}"/>
              </a:ext>
            </a:extLst>
          </p:cNvPr>
          <p:cNvSpPr>
            <a:spLocks noGrp="1"/>
          </p:cNvSpPr>
          <p:nvPr>
            <p:ph type="hdr" sz="quarter"/>
          </p:nvPr>
        </p:nvSpPr>
        <p:spPr>
          <a:xfrm>
            <a:off x="1505588" y="108502"/>
            <a:ext cx="5539587" cy="216755"/>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62C4A80C-7EC9-478E-BFC2-BEAEB6355605}"/>
              </a:ext>
            </a:extLst>
          </p:cNvPr>
          <p:cNvSpPr>
            <a:spLocks noGrp="1"/>
          </p:cNvSpPr>
          <p:nvPr>
            <p:ph type="dt" sz="quarter" idx="1"/>
          </p:nvPr>
        </p:nvSpPr>
        <p:spPr>
          <a:xfrm>
            <a:off x="4633297" y="108502"/>
            <a:ext cx="3962400" cy="216755"/>
          </a:xfrm>
          <a:prstGeom prst="rect">
            <a:avLst/>
          </a:prstGeom>
        </p:spPr>
        <p:txBody>
          <a:bodyPr vert="horz" lIns="91440" tIns="45720" rIns="91440" bIns="45720" rtlCol="0"/>
          <a:lstStyle>
            <a:lvl1pPr algn="r">
              <a:defRPr sz="1200"/>
            </a:lvl1pPr>
          </a:lstStyle>
          <a:p>
            <a:fld id="{B851D6B0-C309-4360-AADA-E0100A701C51}" type="datetimeFigureOut">
              <a:rPr lang="nl-BE" smtClean="0"/>
              <a:t>16/10/2024</a:t>
            </a:fld>
            <a:endParaRPr lang="nl-BE"/>
          </a:p>
        </p:txBody>
      </p:sp>
      <p:sp>
        <p:nvSpPr>
          <p:cNvPr id="4" name="Tijdelijke aanduiding voor voettekst 3">
            <a:extLst>
              <a:ext uri="{FF2B5EF4-FFF2-40B4-BE49-F238E27FC236}">
                <a16:creationId xmlns:a16="http://schemas.microsoft.com/office/drawing/2014/main" id="{EEAA731C-3B25-44FC-ABC1-2A77BCFD587A}"/>
              </a:ext>
            </a:extLst>
          </p:cNvPr>
          <p:cNvSpPr>
            <a:spLocks noGrp="1"/>
          </p:cNvSpPr>
          <p:nvPr>
            <p:ph type="ftr" sz="quarter" idx="2"/>
          </p:nvPr>
        </p:nvSpPr>
        <p:spPr>
          <a:xfrm>
            <a:off x="523045" y="6218916"/>
            <a:ext cx="7043767" cy="21675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509BC4C9-5927-4A4C-9D62-F4FCB8CB3205}"/>
              </a:ext>
            </a:extLst>
          </p:cNvPr>
          <p:cNvSpPr>
            <a:spLocks noGrp="1"/>
          </p:cNvSpPr>
          <p:nvPr>
            <p:ph type="sldNum" sz="quarter" idx="3"/>
          </p:nvPr>
        </p:nvSpPr>
        <p:spPr>
          <a:xfrm>
            <a:off x="8049510" y="6237326"/>
            <a:ext cx="546187" cy="198345"/>
          </a:xfrm>
          <a:prstGeom prst="rect">
            <a:avLst/>
          </a:prstGeom>
        </p:spPr>
        <p:txBody>
          <a:bodyPr vert="horz" lIns="91440" tIns="45720" rIns="91440" bIns="45720" rtlCol="0" anchor="b"/>
          <a:lstStyle>
            <a:lvl1pPr algn="r">
              <a:defRPr sz="1200"/>
            </a:lvl1pPr>
          </a:lstStyle>
          <a:p>
            <a:fld id="{08C79EED-929D-483E-9007-D3F59A4C8C3F}" type="slidenum">
              <a:rPr lang="nl-BE" smtClean="0"/>
              <a:t>‹#›</a:t>
            </a:fld>
            <a:endParaRPr lang="nl-BE"/>
          </a:p>
        </p:txBody>
      </p:sp>
      <p:pic>
        <p:nvPicPr>
          <p:cNvPr id="7" name="Afbeelding 6">
            <a:extLst>
              <a:ext uri="{FF2B5EF4-FFF2-40B4-BE49-F238E27FC236}">
                <a16:creationId xmlns:a16="http://schemas.microsoft.com/office/drawing/2014/main" id="{41A637C1-C271-414F-B837-89650030AD6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8" name="Rechte verbindingslijn 7">
            <a:extLst>
              <a:ext uri="{FF2B5EF4-FFF2-40B4-BE49-F238E27FC236}">
                <a16:creationId xmlns:a16="http://schemas.microsoft.com/office/drawing/2014/main" id="{2EAA0E41-0FD2-4F96-9F26-A36EB18A8771}"/>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2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1C07673-66AC-46B1-89BD-061114F0C338}" type="datetimeFigureOut">
              <a:rPr lang="nl-BE" smtClean="0"/>
              <a:t>16/10/2024</a:t>
            </a:fld>
            <a:endParaRPr lang="nl-BE"/>
          </a:p>
        </p:txBody>
      </p:sp>
      <p:sp>
        <p:nvSpPr>
          <p:cNvPr id="4" name="Tijdelijke aanduiding voor dia-afbeelding 3"/>
          <p:cNvSpPr>
            <a:spLocks noGrp="1" noRot="1" noChangeAspect="1"/>
          </p:cNvSpPr>
          <p:nvPr>
            <p:ph type="sldImg" idx="2"/>
          </p:nvPr>
        </p:nvSpPr>
        <p:spPr>
          <a:xfrm>
            <a:off x="615157" y="702310"/>
            <a:ext cx="3996267" cy="2247900"/>
          </a:xfrm>
          <a:prstGeom prst="rect">
            <a:avLst/>
          </a:prstGeom>
          <a:noFill/>
          <a:ln w="12700">
            <a:solidFill>
              <a:prstClr val="black"/>
            </a:solidFill>
          </a:ln>
        </p:spPr>
        <p:txBody>
          <a:bodyPr vert="horz" lIns="91440" tIns="45720" rIns="91440" bIns="45720" rtlCol="0" anchor="ctr"/>
          <a:lstStyle/>
          <a:p>
            <a:endParaRPr lang="nl-BE"/>
          </a:p>
        </p:txBody>
      </p:sp>
      <p:sp>
        <p:nvSpPr>
          <p:cNvPr id="6" name="Tijdelijke aanduiding voor voettekst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23E295-A1A5-4488-BC09-D942F81F4A15}" type="slidenum">
              <a:rPr lang="nl-BE" smtClean="0"/>
              <a:t>‹#›</a:t>
            </a:fld>
            <a:endParaRPr lang="nl-BE"/>
          </a:p>
        </p:txBody>
      </p:sp>
      <p:sp>
        <p:nvSpPr>
          <p:cNvPr id="8" name="Tijdelijke aanduiding voor datum 2">
            <a:extLst>
              <a:ext uri="{FF2B5EF4-FFF2-40B4-BE49-F238E27FC236}">
                <a16:creationId xmlns:a16="http://schemas.microsoft.com/office/drawing/2014/main" id="{944846E0-E852-40C1-B969-83476F3B76F7}"/>
              </a:ext>
            </a:extLst>
          </p:cNvPr>
          <p:cNvSpPr txBox="1">
            <a:spLocks/>
          </p:cNvSpPr>
          <p:nvPr/>
        </p:nvSpPr>
        <p:spPr>
          <a:xfrm>
            <a:off x="4633297" y="108502"/>
            <a:ext cx="3962400" cy="216755"/>
          </a:xfrm>
          <a:prstGeom prst="rect">
            <a:avLst/>
          </a:prstGeom>
        </p:spPr>
        <p:txBody>
          <a:bodyPr vert="horz" lIns="91440" tIns="45720" rIns="91440" bIns="45720" rtlCol="0"/>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51D6B0-C309-4360-AADA-E0100A701C51}" type="datetimeFigureOut">
              <a:rPr lang="nl-BE" smtClean="0"/>
              <a:pPr/>
              <a:t>16/10/2024</a:t>
            </a:fld>
            <a:endParaRPr lang="nl-BE"/>
          </a:p>
        </p:txBody>
      </p:sp>
      <p:pic>
        <p:nvPicPr>
          <p:cNvPr id="10" name="Afbeelding 9">
            <a:extLst>
              <a:ext uri="{FF2B5EF4-FFF2-40B4-BE49-F238E27FC236}">
                <a16:creationId xmlns:a16="http://schemas.microsoft.com/office/drawing/2014/main" id="{CABF7A55-6C0F-4E87-AFC0-BB240FFF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11" name="Rechte verbindingslijn 10">
            <a:extLst>
              <a:ext uri="{FF2B5EF4-FFF2-40B4-BE49-F238E27FC236}">
                <a16:creationId xmlns:a16="http://schemas.microsoft.com/office/drawing/2014/main" id="{0778B21D-7FB4-4703-A374-CC34AE860216}"/>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ijdelijke aanduiding voor notities 4">
            <a:extLst>
              <a:ext uri="{FF2B5EF4-FFF2-40B4-BE49-F238E27FC236}">
                <a16:creationId xmlns:a16="http://schemas.microsoft.com/office/drawing/2014/main" id="{CC94D0D5-1E80-4534-99C4-6E80E3027CAD}"/>
              </a:ext>
            </a:extLst>
          </p:cNvPr>
          <p:cNvSpPr>
            <a:spLocks noGrp="1"/>
          </p:cNvSpPr>
          <p:nvPr>
            <p:ph type="body" sz="quarter" idx="3"/>
          </p:nvPr>
        </p:nvSpPr>
        <p:spPr>
          <a:xfrm>
            <a:off x="615156" y="3043270"/>
            <a:ext cx="8281193" cy="3283879"/>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242333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r>
              <a:rPr lang="en-GB"/>
              <a:t>Bert is the best overall, but </a:t>
            </a:r>
            <a:r>
              <a:rPr lang="en-GB" err="1"/>
              <a:t>Distilbert</a:t>
            </a:r>
            <a:r>
              <a:rPr lang="en-GB"/>
              <a:t> is faster and not that much less performant</a:t>
            </a:r>
          </a:p>
        </p:txBody>
      </p:sp>
      <p:sp>
        <p:nvSpPr>
          <p:cNvPr id="4" name="Slide Number Placeholder 3"/>
          <p:cNvSpPr>
            <a:spLocks noGrp="1"/>
          </p:cNvSpPr>
          <p:nvPr>
            <p:ph type="sldNum" sz="quarter" idx="5"/>
          </p:nvPr>
        </p:nvSpPr>
        <p:spPr/>
        <p:txBody>
          <a:bodyPr/>
          <a:lstStyle/>
          <a:p>
            <a:fld id="{6C23E295-A1A5-4488-BC09-D942F81F4A15}" type="slidenum">
              <a:rPr lang="nl-BE" smtClean="0"/>
              <a:t>4</a:t>
            </a:fld>
            <a:endParaRPr lang="nl-BE"/>
          </a:p>
        </p:txBody>
      </p:sp>
    </p:spTree>
    <p:extLst>
      <p:ext uri="{BB962C8B-B14F-4D97-AF65-F5344CB8AC3E}">
        <p14:creationId xmlns:p14="http://schemas.microsoft.com/office/powerpoint/2010/main" val="192168515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8.jpeg"/><Relationship Id="rId5" Type="http://schemas.openxmlformats.org/officeDocument/2006/relationships/image" Target="../media/image4.jpeg"/><Relationship Id="rId10" Type="http://schemas.openxmlformats.org/officeDocument/2006/relationships/image" Target="../media/image7.jpeg"/><Relationship Id="rId4" Type="http://schemas.openxmlformats.org/officeDocument/2006/relationships/hyperlink" Target="https://www.flickr.com/photos/howestbe/albums" TargetMode="External"/><Relationship Id="rId9" Type="http://schemas.openxmlformats.org/officeDocument/2006/relationships/hyperlink" Target="https://studenthowest.sharepoint.com/sites/staff/COMM/SitePages/Huisstijl.aspx"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5.jpeg"/><Relationship Id="rId11" Type="http://schemas.openxmlformats.org/officeDocument/2006/relationships/image" Target="../media/image8.jpeg"/><Relationship Id="rId5" Type="http://schemas.openxmlformats.org/officeDocument/2006/relationships/image" Target="../media/image4.jpeg"/><Relationship Id="rId10" Type="http://schemas.openxmlformats.org/officeDocument/2006/relationships/image" Target="../media/image7.jpe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image" Target="../media/image5.jpeg"/><Relationship Id="rId11" Type="http://schemas.openxmlformats.org/officeDocument/2006/relationships/image" Target="../media/image8.jpeg"/><Relationship Id="rId5" Type="http://schemas.openxmlformats.org/officeDocument/2006/relationships/image" Target="../media/image4.jpeg"/><Relationship Id="rId10" Type="http://schemas.openxmlformats.org/officeDocument/2006/relationships/image" Target="../media/image7.jpe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Info slide</a:t>
            </a:r>
            <a:endParaRPr lang="en-US" sz="2000" b="1">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Afbeelding invoegen</a:t>
            </a:r>
            <a:endParaRPr lang="en-US" sz="1400" b="1">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a:latin typeface="+mn-lt"/>
                <a:cs typeface="Arial" panose="020B0604020202020204" pitchFamily="34" charset="0"/>
              </a:rPr>
              <a:t>Klik op het pictogram dat vervolgens verschijnt om een afbeelding in te voegen.</a:t>
            </a:r>
          </a:p>
          <a:p>
            <a:endParaRPr lang="nl-NL" sz="1000">
              <a:latin typeface="+mn-lt"/>
              <a:cs typeface="Arial" panose="020B0604020202020204" pitchFamily="34" charset="0"/>
            </a:endParaRPr>
          </a:p>
          <a:p>
            <a:r>
              <a:rPr lang="nl-NL" sz="1000">
                <a:latin typeface="+mn-lt"/>
                <a:cs typeface="Arial" panose="020B0604020202020204" pitchFamily="34" charset="0"/>
              </a:rPr>
              <a:t>Voor </a:t>
            </a:r>
            <a:r>
              <a:rPr lang="nl-NL" sz="1000" err="1">
                <a:latin typeface="+mn-lt"/>
                <a:cs typeface="Arial" panose="020B0604020202020204" pitchFamily="34" charset="0"/>
              </a:rPr>
              <a:t>copy+paste</a:t>
            </a:r>
            <a:r>
              <a:rPr lang="nl-NL" sz="1000">
                <a:latin typeface="+mn-lt"/>
                <a:cs typeface="Arial" panose="020B0604020202020204" pitchFamily="34" charset="0"/>
              </a:rPr>
              <a:t> commando:</a:t>
            </a:r>
          </a:p>
          <a:p>
            <a:r>
              <a:rPr lang="nl-NL" sz="1000">
                <a:latin typeface="+mn-lt"/>
                <a:cs typeface="Arial" panose="020B0604020202020204" pitchFamily="34" charset="0"/>
              </a:rPr>
              <a:t>Selecteer de </a:t>
            </a:r>
            <a:r>
              <a:rPr lang="nl-NL" sz="1000" err="1">
                <a:latin typeface="+mn-lt"/>
                <a:cs typeface="Arial" panose="020B0604020202020204" pitchFamily="34" charset="0"/>
              </a:rPr>
              <a:t>placeholder</a:t>
            </a:r>
            <a:r>
              <a:rPr lang="nl-NL" sz="100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a:latin typeface="+mn-lt"/>
                <a:cs typeface="Arial" panose="020B0604020202020204" pitchFamily="34" charset="0"/>
              </a:rPr>
              <a:t>Wanneer je de afbeelding wilt schalen of verslepen, ga dan naar </a:t>
            </a:r>
          </a:p>
          <a:p>
            <a:r>
              <a:rPr lang="nl-NL" sz="1000" b="1">
                <a:latin typeface="+mn-lt"/>
                <a:cs typeface="Arial" panose="020B0604020202020204" pitchFamily="34" charset="0"/>
              </a:rPr>
              <a:t>‘Hulpmiddelen voor afbeeldingen’ </a:t>
            </a:r>
          </a:p>
          <a:p>
            <a:r>
              <a:rPr lang="nl-NL" sz="1000">
                <a:latin typeface="+mn-lt"/>
                <a:cs typeface="Arial" panose="020B0604020202020204" pitchFamily="34" charset="0"/>
              </a:rPr>
              <a:t>en klik op </a:t>
            </a:r>
            <a:r>
              <a:rPr lang="nl-NL" sz="1000" b="1">
                <a:latin typeface="+mn-lt"/>
                <a:cs typeface="Arial" panose="020B0604020202020204" pitchFamily="34" charset="0"/>
              </a:rPr>
              <a:t>‘Bijsnijden’. </a:t>
            </a:r>
            <a:r>
              <a:rPr lang="nl-NL" sz="1000">
                <a:latin typeface="+mn-lt"/>
                <a:cs typeface="Arial" panose="020B0604020202020204" pitchFamily="34" charset="0"/>
              </a:rPr>
              <a:t>Met de witte bolletjes schaal je de afbeelding, met de zwarte haakjes schaal je het afbeeldingskader. </a:t>
            </a:r>
            <a:endParaRPr lang="en-US" sz="100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a:latin typeface="+mn-lt"/>
                <a:cs typeface="Arial" panose="020B0604020202020204" pitchFamily="34" charset="0"/>
              </a:rPr>
              <a:t>Howest stock Afbeeldingen kan je downloaden op</a:t>
            </a:r>
          </a:p>
          <a:p>
            <a:r>
              <a:rPr lang="nl-NL" sz="1000">
                <a:latin typeface="+mn-lt"/>
                <a:cs typeface="Arial" panose="020B0604020202020204" pitchFamily="34" charset="0"/>
              </a:rPr>
              <a:t> </a:t>
            </a:r>
            <a:r>
              <a:rPr lang="nl-BE" sz="1000">
                <a:latin typeface="+mn-lt"/>
                <a:hlinkClick r:id="rId4"/>
              </a:rPr>
              <a:t>https://www.flickr.com/photos/howestbe/albums</a:t>
            </a:r>
            <a:endParaRPr lang="nl-NL" sz="100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Afbeelding optimaliseren</a:t>
            </a:r>
            <a:endParaRPr lang="en-US" sz="1400" b="1">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a:latin typeface="+mn-lt"/>
                <a:cs typeface="Arial" panose="020B0604020202020204" pitchFamily="34" charset="0"/>
              </a:rPr>
              <a:t>Afbeeldingen maken je PPT vaak heel groot, indien nodig kan je ze comprimeren door ze te selecteren naar </a:t>
            </a:r>
            <a:r>
              <a:rPr lang="nl-NL" sz="1000" b="1">
                <a:latin typeface="+mn-lt"/>
                <a:cs typeface="Arial" panose="020B0604020202020204" pitchFamily="34" charset="0"/>
              </a:rPr>
              <a:t>opmaak</a:t>
            </a:r>
            <a:r>
              <a:rPr lang="nl-NL" sz="1000">
                <a:latin typeface="+mn-lt"/>
                <a:cs typeface="Arial" panose="020B0604020202020204" pitchFamily="34" charset="0"/>
              </a:rPr>
              <a:t> te gaan</a:t>
            </a:r>
          </a:p>
          <a:p>
            <a:endParaRPr lang="nl-NL" sz="1000">
              <a:latin typeface="+mn-lt"/>
              <a:cs typeface="Arial" panose="020B0604020202020204" pitchFamily="34" charset="0"/>
            </a:endParaRPr>
          </a:p>
          <a:p>
            <a:r>
              <a:rPr lang="nl-NL" sz="1000">
                <a:latin typeface="+mn-lt"/>
                <a:cs typeface="Arial" panose="020B0604020202020204" pitchFamily="34" charset="0"/>
              </a:rPr>
              <a:t>Daar kan je volgende optie vinden:</a:t>
            </a:r>
          </a:p>
          <a:p>
            <a:endParaRPr lang="nl-NL" sz="1000">
              <a:latin typeface="+mn-lt"/>
              <a:cs typeface="Arial" panose="020B0604020202020204" pitchFamily="34" charset="0"/>
            </a:endParaRPr>
          </a:p>
          <a:p>
            <a:endParaRPr lang="nl-NL" sz="1000">
              <a:latin typeface="+mn-lt"/>
              <a:cs typeface="Arial" panose="020B0604020202020204" pitchFamily="34" charset="0"/>
            </a:endParaRPr>
          </a:p>
          <a:p>
            <a:r>
              <a:rPr lang="nl-NL" sz="100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Gebruik iconen /logo`s</a:t>
            </a:r>
            <a:endParaRPr lang="en-US" sz="1400" b="1">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a:latin typeface="+mn-lt"/>
              <a:cs typeface="Arial" panose="020B0604020202020204" pitchFamily="34" charset="0"/>
            </a:endParaRPr>
          </a:p>
          <a:p>
            <a:r>
              <a:rPr lang="nl-NL" sz="1000">
                <a:latin typeface="+mn-lt"/>
                <a:cs typeface="Arial" panose="020B0604020202020204" pitchFamily="34" charset="0"/>
              </a:rPr>
              <a:t> </a:t>
            </a:r>
            <a:r>
              <a:rPr lang="nl-NL" sz="1000" b="1">
                <a:latin typeface="+mn-lt"/>
                <a:cs typeface="Arial" panose="020B0604020202020204" pitchFamily="34" charset="0"/>
              </a:rPr>
              <a:t>Sleep hiervoor aan de witte bolletjes op de hoeken maar hou SHIFT ingedrukt</a:t>
            </a:r>
          </a:p>
          <a:p>
            <a:endParaRPr lang="nl-NL" sz="1000">
              <a:latin typeface="+mn-lt"/>
              <a:cs typeface="Arial" panose="020B0604020202020204" pitchFamily="34" charset="0"/>
            </a:endParaRPr>
          </a:p>
          <a:p>
            <a:endParaRPr lang="nl-NL" sz="100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Aanpassen datum en voettekst</a:t>
            </a:r>
            <a:endParaRPr lang="en-US" sz="1400" b="1">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a:latin typeface="+mn-lt"/>
                <a:cs typeface="Arial" panose="020B0604020202020204" pitchFamily="34" charset="0"/>
              </a:rPr>
              <a:t>Pas de voettekst niet rechtstreeks aan maar ga via invoegen en klik op:</a:t>
            </a: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r>
              <a:rPr lang="nl-NL" sz="1000" b="0">
                <a:latin typeface="+mn-lt"/>
                <a:cs typeface="Arial" panose="020B0604020202020204" pitchFamily="34" charset="0"/>
              </a:rPr>
              <a:t>Daar kan je deze aanpassen en toepassen op de slide of op alle slides.</a:t>
            </a:r>
          </a:p>
          <a:p>
            <a:endParaRPr lang="nl-NL" sz="1000">
              <a:latin typeface="+mn-lt"/>
              <a:cs typeface="Arial" panose="020B0604020202020204" pitchFamily="34" charset="0"/>
            </a:endParaRPr>
          </a:p>
          <a:p>
            <a:endParaRPr lang="nl-NL" sz="100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a:latin typeface="+mn-lt"/>
                <a:cs typeface="Arial" panose="020B0604020202020204" pitchFamily="34" charset="0"/>
              </a:rPr>
              <a:t>Indien je per ongeluk elementen verschoven hebt in de </a:t>
            </a:r>
            <a:r>
              <a:rPr lang="nl-NL" sz="1000" err="1">
                <a:latin typeface="+mn-lt"/>
                <a:cs typeface="Arial" panose="020B0604020202020204" pitchFamily="34" charset="0"/>
              </a:rPr>
              <a:t>layout</a:t>
            </a:r>
            <a:r>
              <a:rPr lang="nl-NL" sz="1000">
                <a:latin typeface="+mn-lt"/>
                <a:cs typeface="Arial" panose="020B0604020202020204" pitchFamily="34" charset="0"/>
              </a:rPr>
              <a:t>, pas opnieuw de juiste template toe:</a:t>
            </a:r>
          </a:p>
          <a:p>
            <a:endParaRPr lang="nl-NL" sz="1000" b="1">
              <a:latin typeface="+mn-lt"/>
              <a:cs typeface="Arial" panose="020B0604020202020204" pitchFamily="34" charset="0"/>
            </a:endParaRPr>
          </a:p>
          <a:p>
            <a:r>
              <a:rPr lang="nl-NL" sz="1000" b="1">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Reset </a:t>
            </a:r>
            <a:r>
              <a:rPr lang="nl-NL" sz="1400" b="1" err="1">
                <a:solidFill>
                  <a:schemeClr val="tx2"/>
                </a:solidFill>
                <a:latin typeface="+mn-lt"/>
                <a:cs typeface="Arial" panose="020B0604020202020204" pitchFamily="34" charset="0"/>
              </a:rPr>
              <a:t>layout</a:t>
            </a:r>
            <a:endParaRPr lang="en-US" sz="1400" b="1">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a:latin typeface="Arial Rounded MT Bold" panose="020F0704030504030204" pitchFamily="34" charset="0"/>
              </a:rPr>
              <a:t>Gebruik Howest template </a:t>
            </a:r>
            <a:r>
              <a:rPr lang="nl-NL" sz="1100">
                <a:latin typeface="Arial Rounded MT Bold" panose="020F0704030504030204" pitchFamily="34" charset="0"/>
              </a:rPr>
              <a:t>versie 2.0</a:t>
            </a:r>
            <a:endParaRPr lang="nl-BE" sz="110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Tekst niveaus</a:t>
            </a:r>
            <a:endParaRPr lang="en-US" sz="1400" b="1">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a:t>Titelfont is </a:t>
            </a:r>
            <a:r>
              <a:rPr lang="nl-BE" sz="1000" err="1"/>
              <a:t>Arial</a:t>
            </a:r>
            <a:r>
              <a:rPr lang="nl-BE" sz="1000"/>
              <a:t> </a:t>
            </a:r>
            <a:r>
              <a:rPr lang="nl-BE" sz="1000" err="1"/>
              <a:t>Rounded</a:t>
            </a:r>
            <a:r>
              <a:rPr lang="nl-BE" sz="1000"/>
              <a:t> MT </a:t>
            </a:r>
            <a:r>
              <a:rPr lang="nl-BE" sz="1000" err="1"/>
              <a:t>Bold</a:t>
            </a:r>
            <a:endParaRPr lang="nl-BE" sz="1000"/>
          </a:p>
          <a:p>
            <a:r>
              <a:rPr lang="en-US" sz="1000" err="1"/>
              <a:t>Daarnaast</a:t>
            </a:r>
            <a:r>
              <a:rPr lang="en-US" sz="1000"/>
              <a:t> </a:t>
            </a:r>
            <a:r>
              <a:rPr lang="en-US" sz="1000" err="1"/>
              <a:t>voor</a:t>
            </a:r>
            <a:r>
              <a:rPr lang="en-US" sz="1000"/>
              <a:t> </a:t>
            </a:r>
            <a:r>
              <a:rPr lang="en-US" sz="1000" err="1"/>
              <a:t>tekst</a:t>
            </a:r>
            <a:r>
              <a:rPr lang="en-US" sz="1000"/>
              <a:t> Calibri </a:t>
            </a:r>
            <a:r>
              <a:rPr lang="en-US" sz="1000" err="1"/>
              <a:t>gebruiken</a:t>
            </a:r>
            <a:endParaRPr lang="en-US" sz="100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a:solidFill>
                  <a:schemeClr val="tx2"/>
                </a:solidFill>
                <a:latin typeface="Arial" panose="020B0604020202020204" pitchFamily="34" charset="0"/>
                <a:cs typeface="Arial" panose="020B0604020202020204" pitchFamily="34" charset="0"/>
              </a:rPr>
              <a:t>Tekstgroottes</a:t>
            </a:r>
            <a:endParaRPr lang="en-US" sz="1000" b="1">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a:latin typeface="+mj-lt"/>
                <a:cs typeface="Arial" panose="020B0604020202020204" pitchFamily="34" charset="0"/>
              </a:rPr>
              <a:t>Platte tekst (36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err="1">
                <a:latin typeface="+mj-lt"/>
                <a:cs typeface="Arial" panose="020B0604020202020204" pitchFamily="34" charset="0"/>
              </a:rPr>
              <a:t>Bullet</a:t>
            </a:r>
            <a:r>
              <a:rPr lang="nl-NL" sz="1000">
                <a:latin typeface="+mj-lt"/>
                <a:cs typeface="Arial" panose="020B0604020202020204" pitchFamily="34" charset="0"/>
              </a:rPr>
              <a:t> (36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a:latin typeface="+mj-lt"/>
                <a:cs typeface="Arial" panose="020B0604020202020204" pitchFamily="34" charset="0"/>
              </a:rPr>
              <a:t>Sub </a:t>
            </a:r>
            <a:r>
              <a:rPr lang="nl-NL" sz="1000" err="1">
                <a:latin typeface="+mj-lt"/>
                <a:cs typeface="Arial" panose="020B0604020202020204" pitchFamily="34" charset="0"/>
              </a:rPr>
              <a:t>Bullet</a:t>
            </a:r>
            <a:r>
              <a:rPr lang="nl-NL" sz="1000">
                <a:latin typeface="+mj-lt"/>
                <a:cs typeface="Arial" panose="020B0604020202020204" pitchFamily="34" charset="0"/>
              </a:rPr>
              <a:t> (30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a:solidFill>
                  <a:schemeClr val="tx2"/>
                </a:solidFill>
                <a:latin typeface="+mj-lt"/>
                <a:cs typeface="Arial" panose="020B0604020202020204" pitchFamily="34" charset="0"/>
              </a:rPr>
              <a:t>Kopje (24 </a:t>
            </a:r>
            <a:r>
              <a:rPr lang="nl-NL" sz="1000" b="1" err="1">
                <a:solidFill>
                  <a:schemeClr val="tx2"/>
                </a:solidFill>
                <a:latin typeface="+mj-lt"/>
                <a:cs typeface="Arial" panose="020B0604020202020204" pitchFamily="34" charset="0"/>
              </a:rPr>
              <a:t>pt</a:t>
            </a:r>
            <a:r>
              <a:rPr lang="nl-NL" sz="1000" b="1">
                <a:solidFill>
                  <a:schemeClr val="tx2"/>
                </a:solidFill>
                <a:latin typeface="+mj-lt"/>
                <a:cs typeface="Arial" panose="020B0604020202020204" pitchFamily="34" charset="0"/>
              </a:rPr>
              <a:t>)</a:t>
            </a:r>
            <a:endParaRPr lang="en-US" sz="1000" b="1">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a:solidFill>
                  <a:schemeClr val="tx2"/>
                </a:solidFill>
                <a:latin typeface="+mj-lt"/>
                <a:cs typeface="Arial" panose="020B0604020202020204" pitchFamily="34" charset="0"/>
              </a:rPr>
              <a:t>Kopje (16 </a:t>
            </a:r>
            <a:r>
              <a:rPr lang="nl-NL" sz="1000" i="1" err="1">
                <a:solidFill>
                  <a:schemeClr val="tx2"/>
                </a:solidFill>
                <a:latin typeface="+mj-lt"/>
                <a:cs typeface="Arial" panose="020B0604020202020204" pitchFamily="34" charset="0"/>
              </a:rPr>
              <a:t>pt</a:t>
            </a:r>
            <a:r>
              <a:rPr lang="nl-NL" sz="1000" i="1">
                <a:solidFill>
                  <a:schemeClr val="tx2"/>
                </a:solidFill>
                <a:latin typeface="+mj-lt"/>
                <a:cs typeface="Arial" panose="020B0604020202020204" pitchFamily="34" charset="0"/>
              </a:rPr>
              <a:t>)</a:t>
            </a:r>
            <a:endParaRPr lang="en-US" sz="1000" i="1">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1</a:t>
              </a:r>
              <a:endParaRPr lang="en-US" sz="1200" b="1">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2</a:t>
              </a:r>
              <a:endParaRPr lang="en-US" sz="1200" b="1">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3</a:t>
              </a:r>
              <a:endParaRPr lang="en-US" sz="1200" b="1">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4</a:t>
              </a:r>
              <a:endParaRPr lang="en-US" sz="1200" b="1">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5</a:t>
              </a:r>
              <a:endParaRPr lang="en-US" sz="1200" b="1">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Kaart aanpassen</a:t>
            </a:r>
            <a:endParaRPr lang="en-US" sz="1400" b="1">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a:latin typeface="+mn-lt"/>
                <a:cs typeface="Arial" panose="020B0604020202020204" pitchFamily="34" charset="0"/>
              </a:rPr>
              <a:t>Selecteer eerst de kaart en vervolgens het deel dat je wenst te kleuren. Klik naast de kaart om deze weer te verlaten.</a:t>
            </a:r>
          </a:p>
          <a:p>
            <a:endParaRPr lang="nl-NL" sz="1000">
              <a:latin typeface="+mn-lt"/>
              <a:cs typeface="Arial" panose="020B0604020202020204" pitchFamily="34" charset="0"/>
            </a:endParaRPr>
          </a:p>
          <a:p>
            <a:r>
              <a:rPr lang="nl-NL" sz="1000">
                <a:latin typeface="+mn-lt"/>
                <a:cs typeface="Arial" panose="020B0604020202020204" pitchFamily="34" charset="0"/>
              </a:rPr>
              <a:t>Copier de </a:t>
            </a:r>
            <a:r>
              <a:rPr lang="nl-NL" sz="1000" err="1">
                <a:latin typeface="+mn-lt"/>
                <a:cs typeface="Arial" panose="020B0604020202020204" pitchFamily="34" charset="0"/>
              </a:rPr>
              <a:t>pushpin</a:t>
            </a:r>
            <a:r>
              <a:rPr lang="nl-NL" sz="100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Grafieken aanpassen</a:t>
            </a:r>
            <a:endParaRPr lang="en-US" sz="1400" b="1">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a:latin typeface="+mn-lt"/>
                <a:cs typeface="Arial" panose="020B0604020202020204" pitchFamily="34" charset="0"/>
              </a:rPr>
              <a:t>Klik rechts op de grafiek en kies voor:</a:t>
            </a:r>
          </a:p>
          <a:p>
            <a:endParaRPr lang="nl-NL" sz="1000">
              <a:latin typeface="+mn-lt"/>
              <a:cs typeface="Arial" panose="020B0604020202020204" pitchFamily="34" charset="0"/>
            </a:endParaRPr>
          </a:p>
          <a:p>
            <a:endParaRPr lang="nl-NL" sz="1000">
              <a:latin typeface="+mn-lt"/>
              <a:cs typeface="Arial" panose="020B0604020202020204" pitchFamily="34" charset="0"/>
            </a:endParaRPr>
          </a:p>
          <a:p>
            <a:endParaRPr lang="nl-NL" sz="1000">
              <a:latin typeface="+mn-lt"/>
              <a:cs typeface="Arial" panose="020B0604020202020204" pitchFamily="34" charset="0"/>
            </a:endParaRPr>
          </a:p>
          <a:p>
            <a:endParaRPr lang="nl-NL" sz="1000">
              <a:latin typeface="+mn-lt"/>
              <a:cs typeface="Arial" panose="020B0604020202020204" pitchFamily="34" charset="0"/>
            </a:endParaRPr>
          </a:p>
          <a:p>
            <a:r>
              <a:rPr lang="nl-NL" sz="100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Vragen of hulp</a:t>
            </a:r>
            <a:endParaRPr lang="en-US" sz="1400" b="1">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a:latin typeface="+mn-lt"/>
                <a:cs typeface="Arial" panose="020B0604020202020204" pitchFamily="34" charset="0"/>
              </a:rPr>
              <a:t>Contacteer de dienst communicatie of </a:t>
            </a:r>
            <a:r>
              <a:rPr lang="nl-NL" sz="1000">
                <a:latin typeface="+mn-lt"/>
                <a:cs typeface="Arial" panose="020B0604020202020204" pitchFamily="34" charset="0"/>
                <a:hlinkClick r:id="rId8"/>
              </a:rPr>
              <a:t>regis.le.roy@howest.be</a:t>
            </a:r>
            <a:r>
              <a:rPr lang="nl-NL" sz="100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err="1">
                <a:solidFill>
                  <a:schemeClr val="tx2"/>
                </a:solidFill>
                <a:latin typeface="+mn-lt"/>
                <a:cs typeface="Arial" panose="020B0604020202020204" pitchFamily="34" charset="0"/>
              </a:rPr>
              <a:t>SmartArt</a:t>
            </a:r>
            <a:r>
              <a:rPr lang="nl-NL" sz="1400" b="1">
                <a:solidFill>
                  <a:schemeClr val="tx2"/>
                </a:solidFill>
                <a:latin typeface="+mn-lt"/>
                <a:cs typeface="Arial" panose="020B0604020202020204" pitchFamily="34" charset="0"/>
              </a:rPr>
              <a:t> aanpassen</a:t>
            </a:r>
            <a:endParaRPr lang="en-US" sz="1400" b="1">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a:latin typeface="+mn-lt"/>
                <a:cs typeface="Arial" panose="020B0604020202020204" pitchFamily="34" charset="0"/>
              </a:rPr>
              <a:t>Copier de </a:t>
            </a:r>
            <a:r>
              <a:rPr lang="nl-NL" sz="1000" err="1">
                <a:latin typeface="+mn-lt"/>
                <a:cs typeface="Arial" panose="020B0604020202020204" pitchFamily="34" charset="0"/>
              </a:rPr>
              <a:t>smartart</a:t>
            </a:r>
            <a:r>
              <a:rPr lang="nl-NL" sz="1000">
                <a:latin typeface="+mn-lt"/>
                <a:cs typeface="Arial" panose="020B0604020202020204" pitchFamily="34" charset="0"/>
              </a:rPr>
              <a:t> naar de template je slide.</a:t>
            </a:r>
          </a:p>
          <a:p>
            <a:endParaRPr lang="nl-NL" sz="1000">
              <a:latin typeface="+mn-lt"/>
              <a:cs typeface="Arial" panose="020B0604020202020204" pitchFamily="34" charset="0"/>
            </a:endParaRPr>
          </a:p>
          <a:p>
            <a:r>
              <a:rPr lang="nl-NL" sz="100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a:latin typeface="+mn-lt"/>
                <a:cs typeface="Arial" panose="020B0604020202020204" pitchFamily="34" charset="0"/>
              </a:rPr>
              <a:t>Gelieve steeds de laatste versie af te halen van dit bestand! Via het intranet op </a:t>
            </a:r>
          </a:p>
          <a:p>
            <a:r>
              <a:rPr lang="nl-BE" sz="1000">
                <a:hlinkClick r:id="rId9"/>
              </a:rPr>
              <a:t>https://studenthowest.sharepoint.com/sites/staff/COMM/SitePages/Huisstijl.aspx</a:t>
            </a:r>
            <a:endParaRPr lang="nl-BE" sz="100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Over deze template</a:t>
            </a:r>
            <a:endParaRPr lang="en-US" sz="1400" b="1">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Kleuren</a:t>
            </a:r>
            <a:endParaRPr lang="en-US" sz="1400" b="1">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a:t>H</a:t>
              </a:r>
              <a:r>
                <a:rPr lang="nl-BE" sz="1000" err="1"/>
                <a:t>oofdkleur</a:t>
              </a:r>
              <a:endParaRPr lang="nl-BE" sz="1000"/>
            </a:p>
            <a:p>
              <a:pPr marL="0" indent="0" algn="l">
                <a:buFontTx/>
                <a:buNone/>
              </a:pPr>
              <a:r>
                <a:rPr lang="nl-BE" sz="1000"/>
                <a:t>Blauw (RGB: 68,200,245)</a:t>
              </a:r>
            </a:p>
            <a:p>
              <a:pPr marL="0" indent="0">
                <a:buFontTx/>
                <a:buNone/>
              </a:pPr>
              <a:r>
                <a:rPr lang="en-US" sz="1000"/>
                <a:t>1</a:t>
              </a:r>
              <a:r>
                <a:rPr lang="en-US" sz="1000" baseline="30000"/>
                <a:t>ste </a:t>
              </a:r>
              <a:r>
                <a:rPr lang="nl-BE" sz="1000"/>
                <a:t> Tekstkleur </a:t>
              </a:r>
            </a:p>
            <a:p>
              <a:pPr marL="0" indent="0">
                <a:buFontTx/>
                <a:buNone/>
              </a:pPr>
              <a:r>
                <a:rPr lang="nl-BE" sz="1000"/>
                <a:t>Wit (RGB:255,255,255)</a:t>
              </a:r>
            </a:p>
            <a:p>
              <a:pPr marL="0" indent="0">
                <a:buFontTx/>
                <a:buNone/>
              </a:pPr>
              <a:r>
                <a:rPr lang="en-US" sz="1000"/>
                <a:t>2</a:t>
              </a:r>
              <a:r>
                <a:rPr lang="en-US" sz="1000" baseline="30000"/>
                <a:t>de</a:t>
              </a:r>
              <a:r>
                <a:rPr lang="en-US" sz="1000"/>
                <a:t>   </a:t>
              </a:r>
              <a:r>
                <a:rPr lang="en-US" sz="1000" err="1"/>
                <a:t>Tekstkleur</a:t>
              </a:r>
              <a:endParaRPr lang="en-US" sz="1000"/>
            </a:p>
            <a:p>
              <a:pPr marL="0" indent="0">
                <a:buFontTx/>
                <a:buNone/>
              </a:pPr>
              <a:r>
                <a:rPr lang="en-US" sz="1000"/>
                <a:t>Z</a:t>
              </a:r>
              <a:r>
                <a:rPr lang="nl-BE" sz="1000"/>
                <a:t>wart (RGB:0,0,0)</a:t>
              </a:r>
            </a:p>
            <a:p>
              <a:pPr marL="0" indent="0">
                <a:buFontTx/>
                <a:buNone/>
              </a:pPr>
              <a:r>
                <a:rPr lang="en-US" sz="1000"/>
                <a:t>Extra: </a:t>
              </a:r>
            </a:p>
            <a:p>
              <a:pPr marL="0" indent="0">
                <a:buFontTx/>
                <a:buNone/>
              </a:pPr>
              <a:r>
                <a:rPr lang="en-US" sz="1000"/>
                <a:t>Magenta</a:t>
              </a:r>
              <a:r>
                <a:rPr lang="nl-BE" sz="1000"/>
                <a:t> (RGB: 236,0,140)</a:t>
              </a:r>
            </a:p>
            <a:p>
              <a:pPr marL="0" indent="0">
                <a:buFontTx/>
                <a:buNone/>
              </a:pPr>
              <a:r>
                <a:rPr lang="nl-BE" sz="1000"/>
                <a:t>Extra:</a:t>
              </a:r>
            </a:p>
            <a:p>
              <a:pPr marL="0" indent="0">
                <a:buFontTx/>
                <a:buNone/>
              </a:pPr>
              <a:r>
                <a:rPr lang="nl-BE" sz="100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Hulplijnen tonen aanpassen</a:t>
            </a:r>
            <a:endParaRPr lang="en-US" sz="1400" b="1">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a:latin typeface="+mn-lt"/>
                <a:cs typeface="Arial" panose="020B0604020202020204" pitchFamily="34" charset="0"/>
              </a:rPr>
              <a:t>In elke slide </a:t>
            </a:r>
            <a:r>
              <a:rPr lang="nl-NL" sz="1000" err="1">
                <a:latin typeface="+mn-lt"/>
                <a:cs typeface="Arial" panose="020B0604020202020204" pitchFamily="34" charset="0"/>
              </a:rPr>
              <a:t>layout</a:t>
            </a:r>
            <a:r>
              <a:rPr lang="nl-NL" sz="100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Tabellen aanpassen</a:t>
            </a:r>
            <a:endParaRPr lang="en-US" sz="1400" b="1">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a:latin typeface="+mn-lt"/>
                <a:cs typeface="Arial" panose="020B0604020202020204" pitchFamily="34" charset="0"/>
              </a:rPr>
              <a:t>Tabellen werkt niet altijd even vlot in PowerPoint. </a:t>
            </a:r>
          </a:p>
          <a:p>
            <a:endParaRPr lang="nl-NL" sz="1000">
              <a:latin typeface="+mn-lt"/>
              <a:cs typeface="Arial" panose="020B0604020202020204" pitchFamily="34" charset="0"/>
            </a:endParaRPr>
          </a:p>
          <a:p>
            <a:r>
              <a:rPr lang="nl-NL" sz="100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a:latin typeface="+mn-lt"/>
              <a:cs typeface="Arial" panose="020B0604020202020204" pitchFamily="34" charset="0"/>
            </a:endParaRPr>
          </a:p>
          <a:p>
            <a:r>
              <a:rPr lang="nl-NL" sz="100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0736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16/10/2024</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noProof="0" smtClean="0"/>
              <a:pPr/>
              <a:t>‹#›</a:t>
            </a:fld>
            <a:endParaRPr lang="nl-BE" noProof="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Grote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01517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16/10/2024</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Grote afbeelding + </a:t>
            </a:r>
            <a:r>
              <a:rPr lang="nl-NL" sz="2000" b="1" err="1">
                <a:solidFill>
                  <a:schemeClr val="tx1"/>
                </a:solidFill>
                <a:latin typeface="+mn-lt"/>
                <a:cs typeface="Arial" panose="020B0604020202020204" pitchFamily="34" charset="0"/>
              </a:rPr>
              <a:t>floating</a:t>
            </a:r>
            <a:r>
              <a:rPr lang="nl-NL" sz="2000" b="1">
                <a:solidFill>
                  <a:schemeClr val="tx1"/>
                </a:solidFill>
                <a:latin typeface="+mn-lt"/>
                <a:cs typeface="Arial" panose="020B0604020202020204" pitchFamily="34" charset="0"/>
              </a:rPr>
              <a:t> titel slide</a:t>
            </a:r>
            <a:endParaRPr lang="en-US" sz="2000" b="1">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a:latin typeface="+mn-lt"/>
                <a:cs typeface="Arial" panose="020B0604020202020204" pitchFamily="34" charset="0"/>
              </a:rPr>
              <a:t>Verplaats na het invoegen van de foto deze weer naar de achtergrond zodat de titel terug vooraan kom te staan. </a:t>
            </a:r>
            <a:r>
              <a:rPr lang="nl-NL" sz="1000" b="1">
                <a:latin typeface="+mn-lt"/>
                <a:cs typeface="Arial" panose="020B0604020202020204" pitchFamily="34" charset="0"/>
              </a:rPr>
              <a:t>(rechtsklikken&gt; naar achtergrond&gt; naar achtergrond)</a:t>
            </a:r>
          </a:p>
          <a:p>
            <a:endParaRPr lang="nl-NL" sz="1000">
              <a:latin typeface="+mn-lt"/>
              <a:cs typeface="Arial" panose="020B0604020202020204" pitchFamily="34" charset="0"/>
            </a:endParaRPr>
          </a:p>
          <a:p>
            <a:r>
              <a:rPr lang="nl-NL" sz="100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1613752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Tekst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02834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Tabel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7018830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Lege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1238711"/>
      </p:ext>
    </p:extLst>
  </p:cSld>
  <p:clrMapOvr>
    <a:masterClrMapping/>
  </p:clrMapOvr>
  <p:extLst>
    <p:ext uri="{DCECCB84-F9BA-43D5-87BE-67443E8EF086}">
      <p15:sldGuideLst xmlns:p15="http://schemas.microsoft.com/office/powerpoint/2012/main">
        <p15:guide id="4" pos="1109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Leeg zonder 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15514383"/>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1/2 Tekst en 1/2 afbeelding</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1632732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2/3 Tekst en 1/3 afbeelding</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2371907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Afbeelding en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9673714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2 x 2 afbeeldingen slide</a:t>
            </a:r>
            <a:endParaRPr lang="en-US" sz="2000" b="1">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a:p>
        </p:txBody>
      </p:sp>
    </p:spTree>
    <p:extLst>
      <p:ext uri="{BB962C8B-B14F-4D97-AF65-F5344CB8AC3E}">
        <p14:creationId xmlns:p14="http://schemas.microsoft.com/office/powerpoint/2010/main" val="20511290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3 x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75477018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4 x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86804945"/>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3 x Afbeelding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2811451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4 x Afbeelding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3554308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4 x Grafiek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1791551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1/3 Tekst en 2/3 grafiek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94656123"/>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Grafiek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230516"/>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1/2 Tekst en 1/2 tekst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19207618"/>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797915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Tekst en 3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76262081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Tussentitel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Info slide</a:t>
            </a:r>
            <a:endParaRPr lang="en-US" sz="2000" b="1">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Afbeelding invoegen</a:t>
            </a:r>
            <a:endParaRPr lang="en-US" sz="1400" b="1">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a:latin typeface="+mn-lt"/>
                <a:cs typeface="Arial" panose="020B0604020202020204" pitchFamily="34" charset="0"/>
              </a:rPr>
              <a:t>Klik op het pictogram dat vervolgens verschijnt om een afbeelding in te voegen.</a:t>
            </a:r>
          </a:p>
          <a:p>
            <a:endParaRPr lang="nl-NL" sz="1000">
              <a:latin typeface="+mn-lt"/>
              <a:cs typeface="Arial" panose="020B0604020202020204" pitchFamily="34" charset="0"/>
            </a:endParaRPr>
          </a:p>
          <a:p>
            <a:r>
              <a:rPr lang="nl-NL" sz="1000">
                <a:latin typeface="+mn-lt"/>
                <a:cs typeface="Arial" panose="020B0604020202020204" pitchFamily="34" charset="0"/>
              </a:rPr>
              <a:t>Voor </a:t>
            </a:r>
            <a:r>
              <a:rPr lang="nl-NL" sz="1000" err="1">
                <a:latin typeface="+mn-lt"/>
                <a:cs typeface="Arial" panose="020B0604020202020204" pitchFamily="34" charset="0"/>
              </a:rPr>
              <a:t>copy+paste</a:t>
            </a:r>
            <a:r>
              <a:rPr lang="nl-NL" sz="1000">
                <a:latin typeface="+mn-lt"/>
                <a:cs typeface="Arial" panose="020B0604020202020204" pitchFamily="34" charset="0"/>
              </a:rPr>
              <a:t> commando:</a:t>
            </a:r>
          </a:p>
          <a:p>
            <a:r>
              <a:rPr lang="nl-NL" sz="1000">
                <a:latin typeface="+mn-lt"/>
                <a:cs typeface="Arial" panose="020B0604020202020204" pitchFamily="34" charset="0"/>
              </a:rPr>
              <a:t>Selecteer de </a:t>
            </a:r>
            <a:r>
              <a:rPr lang="nl-NL" sz="1000" err="1">
                <a:latin typeface="+mn-lt"/>
                <a:cs typeface="Arial" panose="020B0604020202020204" pitchFamily="34" charset="0"/>
              </a:rPr>
              <a:t>placeholder</a:t>
            </a:r>
            <a:r>
              <a:rPr lang="nl-NL" sz="100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a:latin typeface="+mn-lt"/>
                <a:cs typeface="Arial" panose="020B0604020202020204" pitchFamily="34" charset="0"/>
              </a:rPr>
              <a:t>Wanneer je de afbeelding wilt schalen of verslepen, ga dan naar </a:t>
            </a:r>
          </a:p>
          <a:p>
            <a:r>
              <a:rPr lang="nl-NL" sz="1000" b="1">
                <a:latin typeface="+mn-lt"/>
                <a:cs typeface="Arial" panose="020B0604020202020204" pitchFamily="34" charset="0"/>
              </a:rPr>
              <a:t>‘Hulpmiddelen voor afbeeldingen’ </a:t>
            </a:r>
          </a:p>
          <a:p>
            <a:r>
              <a:rPr lang="nl-NL" sz="1000">
                <a:latin typeface="+mn-lt"/>
                <a:cs typeface="Arial" panose="020B0604020202020204" pitchFamily="34" charset="0"/>
              </a:rPr>
              <a:t>en klik op </a:t>
            </a:r>
            <a:r>
              <a:rPr lang="nl-NL" sz="1000" b="1">
                <a:latin typeface="+mn-lt"/>
                <a:cs typeface="Arial" panose="020B0604020202020204" pitchFamily="34" charset="0"/>
              </a:rPr>
              <a:t>‘Bijsnijden’. </a:t>
            </a:r>
            <a:r>
              <a:rPr lang="nl-NL" sz="1000">
                <a:latin typeface="+mn-lt"/>
                <a:cs typeface="Arial" panose="020B0604020202020204" pitchFamily="34" charset="0"/>
              </a:rPr>
              <a:t>Met de witte bolletjes schaal je de afbeelding, met de zwarte haakjes schaal je het afbeeldingskader. </a:t>
            </a:r>
            <a:endParaRPr lang="en-US" sz="100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a:latin typeface="+mn-lt"/>
                <a:cs typeface="Arial" panose="020B0604020202020204" pitchFamily="34" charset="0"/>
              </a:rPr>
              <a:t>Howest stock Afbeeldingen kan je downloaden op</a:t>
            </a:r>
          </a:p>
          <a:p>
            <a:r>
              <a:rPr lang="nl-NL" sz="1000">
                <a:latin typeface="+mn-lt"/>
                <a:cs typeface="Arial" panose="020B0604020202020204" pitchFamily="34" charset="0"/>
              </a:rPr>
              <a:t> </a:t>
            </a:r>
            <a:r>
              <a:rPr lang="nl-BE" sz="1000">
                <a:latin typeface="+mn-lt"/>
                <a:hlinkClick r:id="rId4"/>
              </a:rPr>
              <a:t>https://www.flickr.com/photos/howestbe/albums</a:t>
            </a:r>
            <a:endParaRPr lang="nl-NL" sz="100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Afbeelding optimaliseren</a:t>
            </a:r>
            <a:endParaRPr lang="en-US" sz="1400" b="1">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a:latin typeface="+mn-lt"/>
                <a:cs typeface="Arial" panose="020B0604020202020204" pitchFamily="34" charset="0"/>
              </a:rPr>
              <a:t>Afbeeldingen maken je PPT vaak heel groot, indien nodig kan je ze comprimeren door ze te selecteren naar </a:t>
            </a:r>
            <a:r>
              <a:rPr lang="nl-NL" sz="1000" b="1">
                <a:latin typeface="+mn-lt"/>
                <a:cs typeface="Arial" panose="020B0604020202020204" pitchFamily="34" charset="0"/>
              </a:rPr>
              <a:t>opmaak</a:t>
            </a:r>
            <a:r>
              <a:rPr lang="nl-NL" sz="1000">
                <a:latin typeface="+mn-lt"/>
                <a:cs typeface="Arial" panose="020B0604020202020204" pitchFamily="34" charset="0"/>
              </a:rPr>
              <a:t> te gaan</a:t>
            </a:r>
          </a:p>
          <a:p>
            <a:endParaRPr lang="nl-NL" sz="1000">
              <a:latin typeface="+mn-lt"/>
              <a:cs typeface="Arial" panose="020B0604020202020204" pitchFamily="34" charset="0"/>
            </a:endParaRPr>
          </a:p>
          <a:p>
            <a:r>
              <a:rPr lang="nl-NL" sz="1000">
                <a:latin typeface="+mn-lt"/>
                <a:cs typeface="Arial" panose="020B0604020202020204" pitchFamily="34" charset="0"/>
              </a:rPr>
              <a:t>Daar kan je volgende optie vinden:</a:t>
            </a:r>
          </a:p>
          <a:p>
            <a:endParaRPr lang="nl-NL" sz="1000">
              <a:latin typeface="+mn-lt"/>
              <a:cs typeface="Arial" panose="020B0604020202020204" pitchFamily="34" charset="0"/>
            </a:endParaRPr>
          </a:p>
          <a:p>
            <a:endParaRPr lang="nl-NL" sz="1000">
              <a:latin typeface="+mn-lt"/>
              <a:cs typeface="Arial" panose="020B0604020202020204" pitchFamily="34" charset="0"/>
            </a:endParaRPr>
          </a:p>
          <a:p>
            <a:r>
              <a:rPr lang="nl-NL" sz="100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Gebruik iconen /logo`s</a:t>
            </a:r>
            <a:endParaRPr lang="en-US" sz="1400" b="1">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a:latin typeface="+mn-lt"/>
              <a:cs typeface="Arial" panose="020B0604020202020204" pitchFamily="34" charset="0"/>
            </a:endParaRPr>
          </a:p>
          <a:p>
            <a:r>
              <a:rPr lang="nl-NL" sz="1000">
                <a:latin typeface="+mn-lt"/>
                <a:cs typeface="Arial" panose="020B0604020202020204" pitchFamily="34" charset="0"/>
              </a:rPr>
              <a:t> </a:t>
            </a:r>
            <a:r>
              <a:rPr lang="nl-NL" sz="1000" b="1">
                <a:latin typeface="+mn-lt"/>
                <a:cs typeface="Arial" panose="020B0604020202020204" pitchFamily="34" charset="0"/>
              </a:rPr>
              <a:t>Sleep hiervoor aan de witte bolletjes op de hoeken maar hou SHIFT ingedrukt</a:t>
            </a:r>
          </a:p>
          <a:p>
            <a:endParaRPr lang="nl-NL" sz="1000">
              <a:latin typeface="+mn-lt"/>
              <a:cs typeface="Arial" panose="020B0604020202020204" pitchFamily="34" charset="0"/>
            </a:endParaRPr>
          </a:p>
          <a:p>
            <a:endParaRPr lang="nl-NL" sz="100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Aanpassen datum en voettekst</a:t>
            </a:r>
            <a:endParaRPr lang="en-US" sz="1400" b="1">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a:latin typeface="+mn-lt"/>
                <a:cs typeface="Arial" panose="020B0604020202020204" pitchFamily="34" charset="0"/>
              </a:rPr>
              <a:t>Pas de voettekst niet rechtstreeks aan maar ga via invoegen en klik op:</a:t>
            </a: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r>
              <a:rPr lang="nl-NL" sz="1000" b="0">
                <a:latin typeface="+mn-lt"/>
                <a:cs typeface="Arial" panose="020B0604020202020204" pitchFamily="34" charset="0"/>
              </a:rPr>
              <a:t>Daar kan je deze aanpassen en toepassen op de slide of op alle slides.</a:t>
            </a:r>
          </a:p>
          <a:p>
            <a:endParaRPr lang="nl-NL" sz="1000">
              <a:latin typeface="+mn-lt"/>
              <a:cs typeface="Arial" panose="020B0604020202020204" pitchFamily="34" charset="0"/>
            </a:endParaRPr>
          </a:p>
          <a:p>
            <a:endParaRPr lang="nl-NL" sz="100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a:latin typeface="+mn-lt"/>
                <a:cs typeface="Arial" panose="020B0604020202020204" pitchFamily="34" charset="0"/>
              </a:rPr>
              <a:t>Indien je per ongeluk elementen verschoven hebt in de </a:t>
            </a:r>
            <a:r>
              <a:rPr lang="nl-NL" sz="1000" err="1">
                <a:latin typeface="+mn-lt"/>
                <a:cs typeface="Arial" panose="020B0604020202020204" pitchFamily="34" charset="0"/>
              </a:rPr>
              <a:t>layout</a:t>
            </a:r>
            <a:r>
              <a:rPr lang="nl-NL" sz="1000">
                <a:latin typeface="+mn-lt"/>
                <a:cs typeface="Arial" panose="020B0604020202020204" pitchFamily="34" charset="0"/>
              </a:rPr>
              <a:t>, pas opnieuw de juiste template toe:</a:t>
            </a:r>
          </a:p>
          <a:p>
            <a:endParaRPr lang="nl-NL" sz="1000" b="1">
              <a:latin typeface="+mn-lt"/>
              <a:cs typeface="Arial" panose="020B0604020202020204" pitchFamily="34" charset="0"/>
            </a:endParaRPr>
          </a:p>
          <a:p>
            <a:r>
              <a:rPr lang="nl-NL" sz="1000" b="1">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Reset </a:t>
            </a:r>
            <a:r>
              <a:rPr lang="nl-NL" sz="1400" b="1" err="1">
                <a:solidFill>
                  <a:schemeClr val="tx2"/>
                </a:solidFill>
                <a:latin typeface="+mn-lt"/>
                <a:cs typeface="Arial" panose="020B0604020202020204" pitchFamily="34" charset="0"/>
              </a:rPr>
              <a:t>layout</a:t>
            </a:r>
            <a:endParaRPr lang="en-US" sz="1400" b="1">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a:latin typeface="Arial Rounded MT Bold" panose="020F0704030504030204" pitchFamily="34" charset="0"/>
              </a:rPr>
              <a:t>Gebruik Howest template </a:t>
            </a:r>
            <a:r>
              <a:rPr lang="nl-NL" sz="1100">
                <a:latin typeface="Arial Rounded MT Bold" panose="020F0704030504030204" pitchFamily="34" charset="0"/>
              </a:rPr>
              <a:t>versie 1.0</a:t>
            </a:r>
            <a:endParaRPr lang="nl-BE" sz="110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Tekst niveaus</a:t>
            </a:r>
            <a:endParaRPr lang="en-US" sz="1400" b="1">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a:t>Titelfont is </a:t>
            </a:r>
            <a:r>
              <a:rPr lang="nl-BE" sz="1000" err="1"/>
              <a:t>Arial</a:t>
            </a:r>
            <a:r>
              <a:rPr lang="nl-BE" sz="1000"/>
              <a:t> </a:t>
            </a:r>
            <a:r>
              <a:rPr lang="nl-BE" sz="1000" err="1"/>
              <a:t>Rounded</a:t>
            </a:r>
            <a:r>
              <a:rPr lang="nl-BE" sz="1000"/>
              <a:t> MT </a:t>
            </a:r>
            <a:r>
              <a:rPr lang="nl-BE" sz="1000" err="1"/>
              <a:t>Bold</a:t>
            </a:r>
            <a:endParaRPr lang="nl-BE" sz="1000"/>
          </a:p>
          <a:p>
            <a:r>
              <a:rPr lang="en-US" sz="1000" err="1"/>
              <a:t>Daarnaast</a:t>
            </a:r>
            <a:r>
              <a:rPr lang="en-US" sz="1000"/>
              <a:t> </a:t>
            </a:r>
            <a:r>
              <a:rPr lang="en-US" sz="1000" err="1"/>
              <a:t>voor</a:t>
            </a:r>
            <a:r>
              <a:rPr lang="en-US" sz="1000"/>
              <a:t> </a:t>
            </a:r>
            <a:r>
              <a:rPr lang="en-US" sz="1000" err="1"/>
              <a:t>tekst</a:t>
            </a:r>
            <a:r>
              <a:rPr lang="en-US" sz="1000"/>
              <a:t> Calibri </a:t>
            </a:r>
            <a:r>
              <a:rPr lang="en-US" sz="1000" err="1"/>
              <a:t>gebruiken</a:t>
            </a:r>
            <a:endParaRPr lang="en-US" sz="100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a:solidFill>
                  <a:schemeClr val="tx2"/>
                </a:solidFill>
                <a:latin typeface="Arial" panose="020B0604020202020204" pitchFamily="34" charset="0"/>
                <a:cs typeface="Arial" panose="020B0604020202020204" pitchFamily="34" charset="0"/>
              </a:rPr>
              <a:t>Tekstgroottes</a:t>
            </a:r>
            <a:endParaRPr lang="en-US" sz="1000" b="1">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a:latin typeface="+mj-lt"/>
                <a:cs typeface="Arial" panose="020B0604020202020204" pitchFamily="34" charset="0"/>
              </a:rPr>
              <a:t>Platte tekst (36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err="1">
                <a:latin typeface="+mj-lt"/>
                <a:cs typeface="Arial" panose="020B0604020202020204" pitchFamily="34" charset="0"/>
              </a:rPr>
              <a:t>Bullet</a:t>
            </a:r>
            <a:r>
              <a:rPr lang="nl-NL" sz="1000">
                <a:latin typeface="+mj-lt"/>
                <a:cs typeface="Arial" panose="020B0604020202020204" pitchFamily="34" charset="0"/>
              </a:rPr>
              <a:t> (36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a:latin typeface="+mj-lt"/>
                <a:cs typeface="Arial" panose="020B0604020202020204" pitchFamily="34" charset="0"/>
              </a:rPr>
              <a:t>Sub </a:t>
            </a:r>
            <a:r>
              <a:rPr lang="nl-NL" sz="1000" err="1">
                <a:latin typeface="+mj-lt"/>
                <a:cs typeface="Arial" panose="020B0604020202020204" pitchFamily="34" charset="0"/>
              </a:rPr>
              <a:t>Bullet</a:t>
            </a:r>
            <a:r>
              <a:rPr lang="nl-NL" sz="1000">
                <a:latin typeface="+mj-lt"/>
                <a:cs typeface="Arial" panose="020B0604020202020204" pitchFamily="34" charset="0"/>
              </a:rPr>
              <a:t> (30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a:solidFill>
                  <a:schemeClr val="tx2"/>
                </a:solidFill>
                <a:latin typeface="+mj-lt"/>
                <a:cs typeface="Arial" panose="020B0604020202020204" pitchFamily="34" charset="0"/>
              </a:rPr>
              <a:t>Kopje (24 </a:t>
            </a:r>
            <a:r>
              <a:rPr lang="nl-NL" sz="1000" b="1" err="1">
                <a:solidFill>
                  <a:schemeClr val="tx2"/>
                </a:solidFill>
                <a:latin typeface="+mj-lt"/>
                <a:cs typeface="Arial" panose="020B0604020202020204" pitchFamily="34" charset="0"/>
              </a:rPr>
              <a:t>pt</a:t>
            </a:r>
            <a:r>
              <a:rPr lang="nl-NL" sz="1000" b="1">
                <a:solidFill>
                  <a:schemeClr val="tx2"/>
                </a:solidFill>
                <a:latin typeface="+mj-lt"/>
                <a:cs typeface="Arial" panose="020B0604020202020204" pitchFamily="34" charset="0"/>
              </a:rPr>
              <a:t>)</a:t>
            </a:r>
            <a:endParaRPr lang="en-US" sz="1000" b="1">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a:solidFill>
                  <a:schemeClr val="tx2"/>
                </a:solidFill>
                <a:latin typeface="+mj-lt"/>
                <a:cs typeface="Arial" panose="020B0604020202020204" pitchFamily="34" charset="0"/>
              </a:rPr>
              <a:t>Kopje (16 </a:t>
            </a:r>
            <a:r>
              <a:rPr lang="nl-NL" sz="1000" i="1" err="1">
                <a:solidFill>
                  <a:schemeClr val="tx2"/>
                </a:solidFill>
                <a:latin typeface="+mj-lt"/>
                <a:cs typeface="Arial" panose="020B0604020202020204" pitchFamily="34" charset="0"/>
              </a:rPr>
              <a:t>pt</a:t>
            </a:r>
            <a:r>
              <a:rPr lang="nl-NL" sz="1000" i="1">
                <a:solidFill>
                  <a:schemeClr val="tx2"/>
                </a:solidFill>
                <a:latin typeface="+mj-lt"/>
                <a:cs typeface="Arial" panose="020B0604020202020204" pitchFamily="34" charset="0"/>
              </a:rPr>
              <a:t>)</a:t>
            </a:r>
            <a:endParaRPr lang="en-US" sz="1000" i="1">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1</a:t>
              </a:r>
              <a:endParaRPr lang="en-US" sz="1200" b="1">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2</a:t>
              </a:r>
              <a:endParaRPr lang="en-US" sz="1200" b="1">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3</a:t>
              </a:r>
              <a:endParaRPr lang="en-US" sz="1200" b="1">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4</a:t>
              </a:r>
              <a:endParaRPr lang="en-US" sz="1200" b="1">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5</a:t>
              </a:r>
              <a:endParaRPr lang="en-US" sz="1200" b="1">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Kaart aanpassen</a:t>
            </a:r>
            <a:endParaRPr lang="en-US" sz="1400" b="1">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a:latin typeface="+mn-lt"/>
                <a:cs typeface="Arial" panose="020B0604020202020204" pitchFamily="34" charset="0"/>
              </a:rPr>
              <a:t>Selecteer eerst de kaart en vervolgens het deel dat je wenst te kleuren. Klik naast de kaart om deze weer te verlaten.</a:t>
            </a:r>
          </a:p>
          <a:p>
            <a:endParaRPr lang="nl-NL" sz="1000">
              <a:latin typeface="+mn-lt"/>
              <a:cs typeface="Arial" panose="020B0604020202020204" pitchFamily="34" charset="0"/>
            </a:endParaRPr>
          </a:p>
          <a:p>
            <a:r>
              <a:rPr lang="nl-NL" sz="1000">
                <a:latin typeface="+mn-lt"/>
                <a:cs typeface="Arial" panose="020B0604020202020204" pitchFamily="34" charset="0"/>
              </a:rPr>
              <a:t>Copier de </a:t>
            </a:r>
            <a:r>
              <a:rPr lang="nl-NL" sz="1000" err="1">
                <a:latin typeface="+mn-lt"/>
                <a:cs typeface="Arial" panose="020B0604020202020204" pitchFamily="34" charset="0"/>
              </a:rPr>
              <a:t>pushpin</a:t>
            </a:r>
            <a:r>
              <a:rPr lang="nl-NL" sz="100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Grafieken aanpassen</a:t>
            </a:r>
            <a:endParaRPr lang="en-US" sz="1400" b="1">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a:latin typeface="+mn-lt"/>
                <a:cs typeface="Arial" panose="020B0604020202020204" pitchFamily="34" charset="0"/>
              </a:rPr>
              <a:t>Klik rechts op de grafiek en kies voor:</a:t>
            </a:r>
          </a:p>
          <a:p>
            <a:endParaRPr lang="nl-NL" sz="1000">
              <a:latin typeface="+mn-lt"/>
              <a:cs typeface="Arial" panose="020B0604020202020204" pitchFamily="34" charset="0"/>
            </a:endParaRPr>
          </a:p>
          <a:p>
            <a:endParaRPr lang="nl-NL" sz="1000">
              <a:latin typeface="+mn-lt"/>
              <a:cs typeface="Arial" panose="020B0604020202020204" pitchFamily="34" charset="0"/>
            </a:endParaRPr>
          </a:p>
          <a:p>
            <a:endParaRPr lang="nl-NL" sz="1000">
              <a:latin typeface="+mn-lt"/>
              <a:cs typeface="Arial" panose="020B0604020202020204" pitchFamily="34" charset="0"/>
            </a:endParaRPr>
          </a:p>
          <a:p>
            <a:endParaRPr lang="nl-NL" sz="1000">
              <a:latin typeface="+mn-lt"/>
              <a:cs typeface="Arial" panose="020B0604020202020204" pitchFamily="34" charset="0"/>
            </a:endParaRPr>
          </a:p>
          <a:p>
            <a:r>
              <a:rPr lang="nl-NL" sz="100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Vragen of hulp</a:t>
            </a:r>
            <a:endParaRPr lang="en-US" sz="1400" b="1">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a:latin typeface="+mn-lt"/>
                <a:cs typeface="Arial" panose="020B0604020202020204" pitchFamily="34" charset="0"/>
              </a:rPr>
              <a:t>Contacteer de dienst communicatie of </a:t>
            </a:r>
            <a:r>
              <a:rPr lang="nl-NL" sz="1000">
                <a:latin typeface="+mn-lt"/>
                <a:cs typeface="Arial" panose="020B0604020202020204" pitchFamily="34" charset="0"/>
                <a:hlinkClick r:id="rId8"/>
              </a:rPr>
              <a:t>regis.le.roy@howest.be</a:t>
            </a:r>
            <a:r>
              <a:rPr lang="nl-NL" sz="100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err="1">
                <a:solidFill>
                  <a:schemeClr val="tx2"/>
                </a:solidFill>
                <a:latin typeface="+mn-lt"/>
                <a:cs typeface="Arial" panose="020B0604020202020204" pitchFamily="34" charset="0"/>
              </a:rPr>
              <a:t>SmartArt</a:t>
            </a:r>
            <a:r>
              <a:rPr lang="nl-NL" sz="1400" b="1">
                <a:solidFill>
                  <a:schemeClr val="tx2"/>
                </a:solidFill>
                <a:latin typeface="+mn-lt"/>
                <a:cs typeface="Arial" panose="020B0604020202020204" pitchFamily="34" charset="0"/>
              </a:rPr>
              <a:t> aanpassen</a:t>
            </a:r>
            <a:endParaRPr lang="en-US" sz="1400" b="1">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a:latin typeface="+mn-lt"/>
                <a:cs typeface="Arial" panose="020B0604020202020204" pitchFamily="34" charset="0"/>
              </a:rPr>
              <a:t>Copier de </a:t>
            </a:r>
            <a:r>
              <a:rPr lang="nl-NL" sz="1000" err="1">
                <a:latin typeface="+mn-lt"/>
                <a:cs typeface="Arial" panose="020B0604020202020204" pitchFamily="34" charset="0"/>
              </a:rPr>
              <a:t>smartart</a:t>
            </a:r>
            <a:r>
              <a:rPr lang="nl-NL" sz="1000">
                <a:latin typeface="+mn-lt"/>
                <a:cs typeface="Arial" panose="020B0604020202020204" pitchFamily="34" charset="0"/>
              </a:rPr>
              <a:t> naar de template je slide.</a:t>
            </a:r>
          </a:p>
          <a:p>
            <a:endParaRPr lang="nl-NL" sz="1000">
              <a:latin typeface="+mn-lt"/>
              <a:cs typeface="Arial" panose="020B0604020202020204" pitchFamily="34" charset="0"/>
            </a:endParaRPr>
          </a:p>
          <a:p>
            <a:r>
              <a:rPr lang="nl-NL" sz="100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a:latin typeface="+mn-lt"/>
                <a:cs typeface="Arial" panose="020B0604020202020204" pitchFamily="34" charset="0"/>
              </a:rPr>
              <a:t>Gelieve steeds de laatste versie af te halen van dit bestand! Via het intranet op </a:t>
            </a:r>
          </a:p>
          <a:p>
            <a:r>
              <a:rPr lang="nl-BE" sz="1000">
                <a:latin typeface="+mn-lt"/>
                <a:cs typeface="Arial" panose="020B0604020202020204" pitchFamily="34" charset="0"/>
                <a:hlinkClick r:id="rId9"/>
              </a:rPr>
              <a:t>https://start.howest.be/StrategieCommunicatie/Communicatie</a:t>
            </a:r>
            <a:endParaRPr lang="nl-BE" sz="100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Over deze template</a:t>
            </a:r>
            <a:endParaRPr lang="en-US" sz="1400" b="1">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Kleuren</a:t>
            </a:r>
            <a:endParaRPr lang="en-US" sz="1400" b="1">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a:t>H</a:t>
              </a:r>
              <a:r>
                <a:rPr lang="nl-BE" sz="1000" err="1"/>
                <a:t>oofdkleur</a:t>
              </a:r>
              <a:endParaRPr lang="nl-BE" sz="1000"/>
            </a:p>
            <a:p>
              <a:pPr marL="0" indent="0" algn="l">
                <a:buFontTx/>
                <a:buNone/>
              </a:pPr>
              <a:r>
                <a:rPr lang="nl-BE" sz="1000"/>
                <a:t>Blauw (RGB: 68,200,245)</a:t>
              </a:r>
            </a:p>
            <a:p>
              <a:pPr marL="0" indent="0">
                <a:buFontTx/>
                <a:buNone/>
              </a:pPr>
              <a:r>
                <a:rPr lang="en-US" sz="1000"/>
                <a:t>1</a:t>
              </a:r>
              <a:r>
                <a:rPr lang="en-US" sz="1000" baseline="30000"/>
                <a:t>ste </a:t>
              </a:r>
              <a:r>
                <a:rPr lang="nl-BE" sz="1000"/>
                <a:t> Tekstkleur </a:t>
              </a:r>
            </a:p>
            <a:p>
              <a:pPr marL="0" indent="0">
                <a:buFontTx/>
                <a:buNone/>
              </a:pPr>
              <a:r>
                <a:rPr lang="nl-BE" sz="1000"/>
                <a:t>Wit (RGB:255,255,255)</a:t>
              </a:r>
            </a:p>
            <a:p>
              <a:pPr marL="0" indent="0">
                <a:buFontTx/>
                <a:buNone/>
              </a:pPr>
              <a:r>
                <a:rPr lang="en-US" sz="1000"/>
                <a:t>2</a:t>
              </a:r>
              <a:r>
                <a:rPr lang="en-US" sz="1000" baseline="30000"/>
                <a:t>de</a:t>
              </a:r>
              <a:r>
                <a:rPr lang="en-US" sz="1000"/>
                <a:t>   </a:t>
              </a:r>
              <a:r>
                <a:rPr lang="en-US" sz="1000" err="1"/>
                <a:t>Tekstkleur</a:t>
              </a:r>
              <a:endParaRPr lang="en-US" sz="1000"/>
            </a:p>
            <a:p>
              <a:pPr marL="0" indent="0">
                <a:buFontTx/>
                <a:buNone/>
              </a:pPr>
              <a:r>
                <a:rPr lang="en-US" sz="1000"/>
                <a:t>Z</a:t>
              </a:r>
              <a:r>
                <a:rPr lang="nl-BE" sz="1000"/>
                <a:t>wart (RGB:0,0,0)</a:t>
              </a:r>
            </a:p>
            <a:p>
              <a:pPr marL="0" indent="0">
                <a:buFontTx/>
                <a:buNone/>
              </a:pPr>
              <a:r>
                <a:rPr lang="en-US" sz="1000"/>
                <a:t>Extra: </a:t>
              </a:r>
            </a:p>
            <a:p>
              <a:pPr marL="0" indent="0">
                <a:buFontTx/>
                <a:buNone/>
              </a:pPr>
              <a:r>
                <a:rPr lang="en-US" sz="1000"/>
                <a:t>Magenta</a:t>
              </a:r>
              <a:r>
                <a:rPr lang="nl-BE" sz="1000"/>
                <a:t> (RGB: 236,0,140)</a:t>
              </a:r>
            </a:p>
            <a:p>
              <a:pPr marL="0" indent="0">
                <a:buFontTx/>
                <a:buNone/>
              </a:pPr>
              <a:r>
                <a:rPr lang="nl-BE" sz="1000"/>
                <a:t>Extra:</a:t>
              </a:r>
            </a:p>
            <a:p>
              <a:pPr marL="0" indent="0">
                <a:buFontTx/>
                <a:buNone/>
              </a:pPr>
              <a:r>
                <a:rPr lang="nl-BE" sz="100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Hulplijnen tonen aanpassen</a:t>
            </a:r>
            <a:endParaRPr lang="en-US" sz="1400" b="1">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a:latin typeface="+mn-lt"/>
                <a:cs typeface="Arial" panose="020B0604020202020204" pitchFamily="34" charset="0"/>
              </a:rPr>
              <a:t>In elke slide </a:t>
            </a:r>
            <a:r>
              <a:rPr lang="nl-NL" sz="1000" err="1">
                <a:latin typeface="+mn-lt"/>
                <a:cs typeface="Arial" panose="020B0604020202020204" pitchFamily="34" charset="0"/>
              </a:rPr>
              <a:t>layout</a:t>
            </a:r>
            <a:r>
              <a:rPr lang="nl-NL" sz="100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Tabellen aanpassen</a:t>
            </a:r>
            <a:endParaRPr lang="en-US" sz="1400" b="1">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a:latin typeface="+mn-lt"/>
                <a:cs typeface="Arial" panose="020B0604020202020204" pitchFamily="34" charset="0"/>
              </a:rPr>
              <a:t>Tabellen werkt niet altijd even vlot in PowerPoint. </a:t>
            </a:r>
          </a:p>
          <a:p>
            <a:endParaRPr lang="nl-NL" sz="1000">
              <a:latin typeface="+mn-lt"/>
              <a:cs typeface="Arial" panose="020B0604020202020204" pitchFamily="34" charset="0"/>
            </a:endParaRPr>
          </a:p>
          <a:p>
            <a:r>
              <a:rPr lang="nl-NL" sz="100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a:latin typeface="+mn-lt"/>
              <a:cs typeface="Arial" panose="020B0604020202020204" pitchFamily="34" charset="0"/>
            </a:endParaRPr>
          </a:p>
          <a:p>
            <a:r>
              <a:rPr lang="nl-NL" sz="100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727203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65262"/>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en-GB" noProof="0"/>
            </a:br>
            <a:br>
              <a:rPr lang="en-GB" noProof="0"/>
            </a:br>
            <a:r>
              <a:rPr lang="en-GB"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Ondertitel tekst</a:t>
            </a:r>
          </a:p>
        </p:txBody>
      </p:sp>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1" y="357904"/>
            <a:ext cx="7601331" cy="3895344"/>
          </a:xfrm>
          <a:prstGeom prst="rect">
            <a:avLst/>
          </a:prstGeom>
        </p:spPr>
      </p:pic>
    </p:spTree>
    <p:extLst>
      <p:ext uri="{BB962C8B-B14F-4D97-AF65-F5344CB8AC3E}">
        <p14:creationId xmlns:p14="http://schemas.microsoft.com/office/powerpoint/2010/main" val="3543459042"/>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en-GB"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Klikken om de ondertitelstijl </a:t>
            </a:r>
          </a:p>
          <a:p>
            <a:r>
              <a:rPr lang="en-GB" noProof="0"/>
              <a:t>van het model </a:t>
            </a:r>
          </a:p>
          <a:p>
            <a:r>
              <a:rPr lang="en-GB" noProof="0"/>
              <a:t>te bewerken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Tussentitel slide</a:t>
            </a:r>
            <a:endParaRPr lang="en-US" sz="2000" b="1">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32904365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en-GB" noProof="0"/>
              <a:t>“Klik om quote </a:t>
            </a:r>
            <a:br>
              <a:rPr lang="en-GB" noProof="0"/>
            </a:br>
            <a:r>
              <a:rPr lang="en-GB"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 om de Naam en Voornaam in te voegen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Quote slide</a:t>
            </a:r>
            <a:endParaRPr lang="en-US" sz="2000" b="1">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283708918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en-GB"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Agendapunt 1</a:t>
            </a:r>
          </a:p>
          <a:p>
            <a:r>
              <a:rPr lang="en-GB" noProof="0"/>
              <a:t>Agendapunt 2</a:t>
            </a:r>
          </a:p>
          <a:p>
            <a:r>
              <a:rPr lang="en-GB" noProof="0"/>
              <a:t>Agendapunt 3</a:t>
            </a:r>
          </a:p>
          <a:p>
            <a:r>
              <a:rPr lang="en-GB" noProof="0"/>
              <a:t>Agendapunt 4</a:t>
            </a:r>
          </a:p>
          <a:p>
            <a:r>
              <a:rPr lang="en-GB" noProof="0"/>
              <a:t>Agendapunt 5</a:t>
            </a:r>
          </a:p>
          <a:p>
            <a:r>
              <a:rPr lang="en-GB" noProof="0"/>
              <a:t>Agendapunt 6</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Inhoud slide</a:t>
            </a:r>
            <a:endParaRPr lang="en-US" sz="2000" b="1">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1097409208"/>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Grote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017041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Grote afbeelding + </a:t>
            </a:r>
            <a:r>
              <a:rPr lang="nl-NL" sz="2000" b="1" err="1">
                <a:solidFill>
                  <a:schemeClr val="tx1"/>
                </a:solidFill>
                <a:latin typeface="+mn-lt"/>
                <a:cs typeface="Arial" panose="020B0604020202020204" pitchFamily="34" charset="0"/>
              </a:rPr>
              <a:t>floating</a:t>
            </a:r>
            <a:r>
              <a:rPr lang="nl-NL" sz="2000" b="1">
                <a:solidFill>
                  <a:schemeClr val="tx1"/>
                </a:solidFill>
                <a:latin typeface="+mn-lt"/>
                <a:cs typeface="Arial" panose="020B0604020202020204" pitchFamily="34" charset="0"/>
              </a:rPr>
              <a:t> titel slide</a:t>
            </a:r>
            <a:endParaRPr lang="en-US" sz="2000" b="1">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a:latin typeface="+mn-lt"/>
                <a:cs typeface="Arial" panose="020B0604020202020204" pitchFamily="34" charset="0"/>
              </a:rPr>
              <a:t>Verplaats na het invoegen van de foto deze weer naar de achtergrond zodat de titel terug vooraan kom te staan. </a:t>
            </a:r>
            <a:r>
              <a:rPr lang="nl-NL" sz="1000" b="1">
                <a:latin typeface="+mn-lt"/>
                <a:cs typeface="Arial" panose="020B0604020202020204" pitchFamily="34" charset="0"/>
              </a:rPr>
              <a:t>(rechtsklikken&gt; naar achtergrond&gt; naar achtergrond)</a:t>
            </a:r>
          </a:p>
          <a:p>
            <a:endParaRPr lang="nl-NL" sz="1000">
              <a:latin typeface="+mn-lt"/>
              <a:cs typeface="Arial" panose="020B0604020202020204" pitchFamily="34" charset="0"/>
            </a:endParaRPr>
          </a:p>
          <a:p>
            <a:r>
              <a:rPr lang="nl-NL" sz="100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7884447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Tekst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222264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Quote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en-GB"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Tabel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0901551"/>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Lege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22381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Leeg zonder 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863784025"/>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1/2 Tekst en 1/2 afbeelding</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304497994"/>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2/3 Tekst en 1/3 afbeelding</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29578281"/>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Afbeelding en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94986153"/>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2 x 2 afbeeldingen slide</a:t>
            </a:r>
            <a:endParaRPr lang="en-US" sz="2000" b="1">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a:p>
        </p:txBody>
      </p:sp>
    </p:spTree>
    <p:extLst>
      <p:ext uri="{BB962C8B-B14F-4D97-AF65-F5344CB8AC3E}">
        <p14:creationId xmlns:p14="http://schemas.microsoft.com/office/powerpoint/2010/main" val="1723938962"/>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3 x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326048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4 x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61945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3 x Afbeelding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967724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Inhoud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4 x Afbeelding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48749984"/>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4 x Grafiek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93989386"/>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1/3 Tekst en 2/3 grafiek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373337553"/>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Grafiek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60713780"/>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1/2 Tekst en 1/2 tekst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85532684"/>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a:t>Titel</a:t>
            </a:r>
            <a:endParaRPr lang="nl-BE"/>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03895135"/>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Tekst en 3 afbeelding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83348632"/>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4126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Info slide</a:t>
            </a:r>
            <a:endParaRPr lang="en-US" sz="2000" b="1">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Afbeelding invoegen</a:t>
            </a:r>
            <a:endParaRPr lang="en-US" sz="1400" b="1">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a:latin typeface="+mn-lt"/>
                <a:cs typeface="Arial" panose="020B0604020202020204" pitchFamily="34" charset="0"/>
              </a:rPr>
              <a:t>Klik op het pictogram dat vervolgens verschijnt om een afbeelding in te voegen.</a:t>
            </a:r>
          </a:p>
          <a:p>
            <a:endParaRPr lang="nl-NL" sz="1000">
              <a:latin typeface="+mn-lt"/>
              <a:cs typeface="Arial" panose="020B0604020202020204" pitchFamily="34" charset="0"/>
            </a:endParaRPr>
          </a:p>
          <a:p>
            <a:r>
              <a:rPr lang="nl-NL" sz="1000">
                <a:latin typeface="+mn-lt"/>
                <a:cs typeface="Arial" panose="020B0604020202020204" pitchFamily="34" charset="0"/>
              </a:rPr>
              <a:t>Voor </a:t>
            </a:r>
            <a:r>
              <a:rPr lang="nl-NL" sz="1000" err="1">
                <a:latin typeface="+mn-lt"/>
                <a:cs typeface="Arial" panose="020B0604020202020204" pitchFamily="34" charset="0"/>
              </a:rPr>
              <a:t>copy+paste</a:t>
            </a:r>
            <a:r>
              <a:rPr lang="nl-NL" sz="1000">
                <a:latin typeface="+mn-lt"/>
                <a:cs typeface="Arial" panose="020B0604020202020204" pitchFamily="34" charset="0"/>
              </a:rPr>
              <a:t> commando:</a:t>
            </a:r>
          </a:p>
          <a:p>
            <a:r>
              <a:rPr lang="nl-NL" sz="1000">
                <a:latin typeface="+mn-lt"/>
                <a:cs typeface="Arial" panose="020B0604020202020204" pitchFamily="34" charset="0"/>
              </a:rPr>
              <a:t>Selecteer de </a:t>
            </a:r>
            <a:r>
              <a:rPr lang="nl-NL" sz="1000" err="1">
                <a:latin typeface="+mn-lt"/>
                <a:cs typeface="Arial" panose="020B0604020202020204" pitchFamily="34" charset="0"/>
              </a:rPr>
              <a:t>placeholder</a:t>
            </a:r>
            <a:r>
              <a:rPr lang="nl-NL" sz="100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a:latin typeface="+mn-lt"/>
                <a:cs typeface="Arial" panose="020B0604020202020204" pitchFamily="34" charset="0"/>
              </a:rPr>
              <a:t>Wanneer je de afbeelding wilt schalen of verslepen, ga dan naar </a:t>
            </a:r>
          </a:p>
          <a:p>
            <a:r>
              <a:rPr lang="nl-NL" sz="1000" b="1">
                <a:latin typeface="+mn-lt"/>
                <a:cs typeface="Arial" panose="020B0604020202020204" pitchFamily="34" charset="0"/>
              </a:rPr>
              <a:t>‘Hulpmiddelen voor afbeeldingen’ </a:t>
            </a:r>
          </a:p>
          <a:p>
            <a:r>
              <a:rPr lang="nl-NL" sz="1000">
                <a:latin typeface="+mn-lt"/>
                <a:cs typeface="Arial" panose="020B0604020202020204" pitchFamily="34" charset="0"/>
              </a:rPr>
              <a:t>en klik op </a:t>
            </a:r>
            <a:r>
              <a:rPr lang="nl-NL" sz="1000" b="1">
                <a:latin typeface="+mn-lt"/>
                <a:cs typeface="Arial" panose="020B0604020202020204" pitchFamily="34" charset="0"/>
              </a:rPr>
              <a:t>‘Bijsnijden’. </a:t>
            </a:r>
            <a:r>
              <a:rPr lang="nl-NL" sz="1000">
                <a:latin typeface="+mn-lt"/>
                <a:cs typeface="Arial" panose="020B0604020202020204" pitchFamily="34" charset="0"/>
              </a:rPr>
              <a:t>Met de witte bolletjes schaal je de afbeelding, met de zwarte haakjes schaal je het afbeeldingskader. </a:t>
            </a:r>
            <a:endParaRPr lang="en-US" sz="100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a:latin typeface="+mn-lt"/>
                <a:cs typeface="Arial" panose="020B0604020202020204" pitchFamily="34" charset="0"/>
              </a:rPr>
              <a:t>Howest stock Afbeeldingen kan je downloaden op</a:t>
            </a:r>
          </a:p>
          <a:p>
            <a:r>
              <a:rPr lang="nl-NL" sz="1000">
                <a:latin typeface="+mn-lt"/>
                <a:cs typeface="Arial" panose="020B0604020202020204" pitchFamily="34" charset="0"/>
              </a:rPr>
              <a:t> </a:t>
            </a:r>
            <a:r>
              <a:rPr lang="nl-BE" sz="1000">
                <a:latin typeface="+mn-lt"/>
                <a:hlinkClick r:id="rId4"/>
              </a:rPr>
              <a:t>https://www.flickr.com/photos/howestbe/albums</a:t>
            </a:r>
            <a:endParaRPr lang="nl-NL" sz="100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Afbeelding optimaliseren</a:t>
            </a:r>
            <a:endParaRPr lang="en-US" sz="1400" b="1">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a:latin typeface="+mn-lt"/>
                <a:cs typeface="Arial" panose="020B0604020202020204" pitchFamily="34" charset="0"/>
              </a:rPr>
              <a:t>Afbeeldingen maken je PPT vaak heel groot, indien nodig kan je ze comprimeren door ze te selecteren naar </a:t>
            </a:r>
            <a:r>
              <a:rPr lang="nl-NL" sz="1000" b="1">
                <a:latin typeface="+mn-lt"/>
                <a:cs typeface="Arial" panose="020B0604020202020204" pitchFamily="34" charset="0"/>
              </a:rPr>
              <a:t>opmaak</a:t>
            </a:r>
            <a:r>
              <a:rPr lang="nl-NL" sz="1000">
                <a:latin typeface="+mn-lt"/>
                <a:cs typeface="Arial" panose="020B0604020202020204" pitchFamily="34" charset="0"/>
              </a:rPr>
              <a:t> te gaan</a:t>
            </a:r>
          </a:p>
          <a:p>
            <a:endParaRPr lang="nl-NL" sz="1000">
              <a:latin typeface="+mn-lt"/>
              <a:cs typeface="Arial" panose="020B0604020202020204" pitchFamily="34" charset="0"/>
            </a:endParaRPr>
          </a:p>
          <a:p>
            <a:r>
              <a:rPr lang="nl-NL" sz="1000">
                <a:latin typeface="+mn-lt"/>
                <a:cs typeface="Arial" panose="020B0604020202020204" pitchFamily="34" charset="0"/>
              </a:rPr>
              <a:t>Daar kan je volgende optie vinden:</a:t>
            </a:r>
          </a:p>
          <a:p>
            <a:endParaRPr lang="nl-NL" sz="1000">
              <a:latin typeface="+mn-lt"/>
              <a:cs typeface="Arial" panose="020B0604020202020204" pitchFamily="34" charset="0"/>
            </a:endParaRPr>
          </a:p>
          <a:p>
            <a:endParaRPr lang="nl-NL" sz="1000">
              <a:latin typeface="+mn-lt"/>
              <a:cs typeface="Arial" panose="020B0604020202020204" pitchFamily="34" charset="0"/>
            </a:endParaRPr>
          </a:p>
          <a:p>
            <a:r>
              <a:rPr lang="nl-NL" sz="100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Gebruik iconen /logo`s</a:t>
            </a:r>
            <a:endParaRPr lang="en-US" sz="1400" b="1">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a:latin typeface="+mn-lt"/>
              <a:cs typeface="Arial" panose="020B0604020202020204" pitchFamily="34" charset="0"/>
            </a:endParaRPr>
          </a:p>
          <a:p>
            <a:r>
              <a:rPr lang="nl-NL" sz="1000">
                <a:latin typeface="+mn-lt"/>
                <a:cs typeface="Arial" panose="020B0604020202020204" pitchFamily="34" charset="0"/>
              </a:rPr>
              <a:t> </a:t>
            </a:r>
            <a:r>
              <a:rPr lang="nl-NL" sz="1000" b="1">
                <a:latin typeface="+mn-lt"/>
                <a:cs typeface="Arial" panose="020B0604020202020204" pitchFamily="34" charset="0"/>
              </a:rPr>
              <a:t>Sleep hiervoor aan de witte bolletjes op de hoeken maar hou SHIFT ingedrukt</a:t>
            </a:r>
          </a:p>
          <a:p>
            <a:endParaRPr lang="nl-NL" sz="1000">
              <a:latin typeface="+mn-lt"/>
              <a:cs typeface="Arial" panose="020B0604020202020204" pitchFamily="34" charset="0"/>
            </a:endParaRPr>
          </a:p>
          <a:p>
            <a:endParaRPr lang="nl-NL" sz="100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Aanpassen datum en voettekst</a:t>
            </a:r>
            <a:endParaRPr lang="en-US" sz="1400" b="1">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a:latin typeface="+mn-lt"/>
                <a:cs typeface="Arial" panose="020B0604020202020204" pitchFamily="34" charset="0"/>
              </a:rPr>
              <a:t>Pas de voettekst niet rechtstreeks aan maar ga via invoegen en klik op:</a:t>
            </a: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endParaRPr lang="nl-NL" sz="1000" b="1">
              <a:latin typeface="+mn-lt"/>
              <a:cs typeface="Arial" panose="020B0604020202020204" pitchFamily="34" charset="0"/>
            </a:endParaRPr>
          </a:p>
          <a:p>
            <a:r>
              <a:rPr lang="nl-NL" sz="1000" b="0">
                <a:latin typeface="+mn-lt"/>
                <a:cs typeface="Arial" panose="020B0604020202020204" pitchFamily="34" charset="0"/>
              </a:rPr>
              <a:t>Daar kan je deze aanpassen en toepassen op de slide of op alle slides.</a:t>
            </a:r>
          </a:p>
          <a:p>
            <a:endParaRPr lang="nl-NL" sz="1000">
              <a:latin typeface="+mn-lt"/>
              <a:cs typeface="Arial" panose="020B0604020202020204" pitchFamily="34" charset="0"/>
            </a:endParaRPr>
          </a:p>
          <a:p>
            <a:endParaRPr lang="nl-NL" sz="100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a:latin typeface="+mn-lt"/>
                <a:cs typeface="Arial" panose="020B0604020202020204" pitchFamily="34" charset="0"/>
              </a:rPr>
              <a:t>Indien je per ongeluk elementen verschoven hebt in de </a:t>
            </a:r>
            <a:r>
              <a:rPr lang="nl-NL" sz="1000" err="1">
                <a:latin typeface="+mn-lt"/>
                <a:cs typeface="Arial" panose="020B0604020202020204" pitchFamily="34" charset="0"/>
              </a:rPr>
              <a:t>layout</a:t>
            </a:r>
            <a:r>
              <a:rPr lang="nl-NL" sz="1000">
                <a:latin typeface="+mn-lt"/>
                <a:cs typeface="Arial" panose="020B0604020202020204" pitchFamily="34" charset="0"/>
              </a:rPr>
              <a:t>, pas opnieuw de juiste template toe:</a:t>
            </a:r>
          </a:p>
          <a:p>
            <a:endParaRPr lang="nl-NL" sz="1000" b="1">
              <a:latin typeface="+mn-lt"/>
              <a:cs typeface="Arial" panose="020B0604020202020204" pitchFamily="34" charset="0"/>
            </a:endParaRPr>
          </a:p>
          <a:p>
            <a:r>
              <a:rPr lang="nl-NL" sz="1000" b="1">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Reset </a:t>
            </a:r>
            <a:r>
              <a:rPr lang="nl-NL" sz="1400" b="1" err="1">
                <a:solidFill>
                  <a:schemeClr val="tx2"/>
                </a:solidFill>
                <a:latin typeface="+mn-lt"/>
                <a:cs typeface="Arial" panose="020B0604020202020204" pitchFamily="34" charset="0"/>
              </a:rPr>
              <a:t>layout</a:t>
            </a:r>
            <a:endParaRPr lang="en-US" sz="1400" b="1">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a:latin typeface="Arial Rounded MT Bold" panose="020F0704030504030204" pitchFamily="34" charset="0"/>
              </a:rPr>
              <a:t>Gebruik Howest template </a:t>
            </a:r>
            <a:r>
              <a:rPr lang="nl-NL" sz="1100">
                <a:latin typeface="Arial Rounded MT Bold" panose="020F0704030504030204" pitchFamily="34" charset="0"/>
              </a:rPr>
              <a:t>versie 1.0</a:t>
            </a:r>
            <a:endParaRPr lang="nl-BE" sz="110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Tekst niveaus</a:t>
            </a:r>
            <a:endParaRPr lang="en-US" sz="1400" b="1">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a:t>Titelfont is </a:t>
            </a:r>
            <a:r>
              <a:rPr lang="nl-BE" sz="1000" err="1"/>
              <a:t>Arial</a:t>
            </a:r>
            <a:r>
              <a:rPr lang="nl-BE" sz="1000"/>
              <a:t> </a:t>
            </a:r>
            <a:r>
              <a:rPr lang="nl-BE" sz="1000" err="1"/>
              <a:t>Rounded</a:t>
            </a:r>
            <a:r>
              <a:rPr lang="nl-BE" sz="1000"/>
              <a:t> MT </a:t>
            </a:r>
            <a:r>
              <a:rPr lang="nl-BE" sz="1000" err="1"/>
              <a:t>Bold</a:t>
            </a:r>
            <a:endParaRPr lang="nl-BE" sz="1000"/>
          </a:p>
          <a:p>
            <a:r>
              <a:rPr lang="en-US" sz="1000" err="1"/>
              <a:t>Daarnaast</a:t>
            </a:r>
            <a:r>
              <a:rPr lang="en-US" sz="1000"/>
              <a:t> </a:t>
            </a:r>
            <a:r>
              <a:rPr lang="en-US" sz="1000" err="1"/>
              <a:t>voor</a:t>
            </a:r>
            <a:r>
              <a:rPr lang="en-US" sz="1000"/>
              <a:t> </a:t>
            </a:r>
            <a:r>
              <a:rPr lang="en-US" sz="1000" err="1"/>
              <a:t>tekst</a:t>
            </a:r>
            <a:r>
              <a:rPr lang="en-US" sz="1000"/>
              <a:t> Calibri </a:t>
            </a:r>
            <a:r>
              <a:rPr lang="en-US" sz="1000" err="1"/>
              <a:t>gebruiken</a:t>
            </a:r>
            <a:endParaRPr lang="en-US" sz="100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a:solidFill>
                  <a:schemeClr val="tx2"/>
                </a:solidFill>
                <a:latin typeface="Arial" panose="020B0604020202020204" pitchFamily="34" charset="0"/>
                <a:cs typeface="Arial" panose="020B0604020202020204" pitchFamily="34" charset="0"/>
              </a:rPr>
              <a:t>Tekstgroottes</a:t>
            </a:r>
            <a:endParaRPr lang="en-US" sz="1000" b="1">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a:latin typeface="+mj-lt"/>
                <a:cs typeface="Arial" panose="020B0604020202020204" pitchFamily="34" charset="0"/>
              </a:rPr>
              <a:t>Platte tekst (36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err="1">
                <a:latin typeface="+mj-lt"/>
                <a:cs typeface="Arial" panose="020B0604020202020204" pitchFamily="34" charset="0"/>
              </a:rPr>
              <a:t>Bullet</a:t>
            </a:r>
            <a:r>
              <a:rPr lang="nl-NL" sz="1000">
                <a:latin typeface="+mj-lt"/>
                <a:cs typeface="Arial" panose="020B0604020202020204" pitchFamily="34" charset="0"/>
              </a:rPr>
              <a:t> (36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a:latin typeface="+mj-lt"/>
                <a:cs typeface="Arial" panose="020B0604020202020204" pitchFamily="34" charset="0"/>
              </a:rPr>
              <a:t>Sub </a:t>
            </a:r>
            <a:r>
              <a:rPr lang="nl-NL" sz="1000" err="1">
                <a:latin typeface="+mj-lt"/>
                <a:cs typeface="Arial" panose="020B0604020202020204" pitchFamily="34" charset="0"/>
              </a:rPr>
              <a:t>Bullet</a:t>
            </a:r>
            <a:r>
              <a:rPr lang="nl-NL" sz="1000">
                <a:latin typeface="+mj-lt"/>
                <a:cs typeface="Arial" panose="020B0604020202020204" pitchFamily="34" charset="0"/>
              </a:rPr>
              <a:t> (30 </a:t>
            </a:r>
            <a:r>
              <a:rPr lang="nl-NL" sz="1000" err="1">
                <a:latin typeface="+mj-lt"/>
                <a:cs typeface="Arial" panose="020B0604020202020204" pitchFamily="34" charset="0"/>
              </a:rPr>
              <a:t>pt</a:t>
            </a:r>
            <a:r>
              <a:rPr lang="nl-NL" sz="1000">
                <a:latin typeface="+mj-lt"/>
                <a:cs typeface="Arial" panose="020B0604020202020204" pitchFamily="34" charset="0"/>
              </a:rPr>
              <a:t>.)</a:t>
            </a:r>
            <a:endParaRPr lang="en-US" sz="100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a:solidFill>
                  <a:schemeClr val="tx2"/>
                </a:solidFill>
                <a:latin typeface="+mj-lt"/>
                <a:cs typeface="Arial" panose="020B0604020202020204" pitchFamily="34" charset="0"/>
              </a:rPr>
              <a:t>Kopje (24 </a:t>
            </a:r>
            <a:r>
              <a:rPr lang="nl-NL" sz="1000" b="1" err="1">
                <a:solidFill>
                  <a:schemeClr val="tx2"/>
                </a:solidFill>
                <a:latin typeface="+mj-lt"/>
                <a:cs typeface="Arial" panose="020B0604020202020204" pitchFamily="34" charset="0"/>
              </a:rPr>
              <a:t>pt</a:t>
            </a:r>
            <a:r>
              <a:rPr lang="nl-NL" sz="1000" b="1">
                <a:solidFill>
                  <a:schemeClr val="tx2"/>
                </a:solidFill>
                <a:latin typeface="+mj-lt"/>
                <a:cs typeface="Arial" panose="020B0604020202020204" pitchFamily="34" charset="0"/>
              </a:rPr>
              <a:t>)</a:t>
            </a:r>
            <a:endParaRPr lang="en-US" sz="1000" b="1">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a:solidFill>
                  <a:schemeClr val="tx2"/>
                </a:solidFill>
                <a:latin typeface="+mj-lt"/>
                <a:cs typeface="Arial" panose="020B0604020202020204" pitchFamily="34" charset="0"/>
              </a:rPr>
              <a:t>Kopje (16 </a:t>
            </a:r>
            <a:r>
              <a:rPr lang="nl-NL" sz="1000" i="1" err="1">
                <a:solidFill>
                  <a:schemeClr val="tx2"/>
                </a:solidFill>
                <a:latin typeface="+mj-lt"/>
                <a:cs typeface="Arial" panose="020B0604020202020204" pitchFamily="34" charset="0"/>
              </a:rPr>
              <a:t>pt</a:t>
            </a:r>
            <a:r>
              <a:rPr lang="nl-NL" sz="1000" i="1">
                <a:solidFill>
                  <a:schemeClr val="tx2"/>
                </a:solidFill>
                <a:latin typeface="+mj-lt"/>
                <a:cs typeface="Arial" panose="020B0604020202020204" pitchFamily="34" charset="0"/>
              </a:rPr>
              <a:t>)</a:t>
            </a:r>
            <a:endParaRPr lang="en-US" sz="1000" i="1">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1</a:t>
              </a:r>
              <a:endParaRPr lang="en-US" sz="1200" b="1">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2</a:t>
              </a:r>
              <a:endParaRPr lang="en-US" sz="1200" b="1">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3</a:t>
              </a:r>
              <a:endParaRPr lang="en-US" sz="1200" b="1">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4</a:t>
              </a:r>
              <a:endParaRPr lang="en-US" sz="1200" b="1">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a:solidFill>
                    <a:schemeClr val="tx1"/>
                  </a:solidFill>
                  <a:latin typeface="Arial" panose="020B0604020202020204" pitchFamily="34" charset="0"/>
                  <a:cs typeface="Arial" panose="020B0604020202020204" pitchFamily="34" charset="0"/>
                </a:rPr>
                <a:t>5</a:t>
              </a:r>
              <a:endParaRPr lang="en-US" sz="1200" b="1">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Kaart aanpassen</a:t>
            </a:r>
            <a:endParaRPr lang="en-US" sz="1400" b="1">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a:latin typeface="+mn-lt"/>
                <a:cs typeface="Arial" panose="020B0604020202020204" pitchFamily="34" charset="0"/>
              </a:rPr>
              <a:t>Selecteer eerst de kaart en vervolgens het deel dat je wenst te kleuren. Klik naast de kaart om deze weer te verlaten.</a:t>
            </a:r>
          </a:p>
          <a:p>
            <a:endParaRPr lang="nl-NL" sz="1000">
              <a:latin typeface="+mn-lt"/>
              <a:cs typeface="Arial" panose="020B0604020202020204" pitchFamily="34" charset="0"/>
            </a:endParaRPr>
          </a:p>
          <a:p>
            <a:r>
              <a:rPr lang="nl-NL" sz="1000">
                <a:latin typeface="+mn-lt"/>
                <a:cs typeface="Arial" panose="020B0604020202020204" pitchFamily="34" charset="0"/>
              </a:rPr>
              <a:t>Copier de </a:t>
            </a:r>
            <a:r>
              <a:rPr lang="nl-NL" sz="1000" err="1">
                <a:latin typeface="+mn-lt"/>
                <a:cs typeface="Arial" panose="020B0604020202020204" pitchFamily="34" charset="0"/>
              </a:rPr>
              <a:t>pushpin</a:t>
            </a:r>
            <a:r>
              <a:rPr lang="nl-NL" sz="100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Grafieken aanpassen</a:t>
            </a:r>
            <a:endParaRPr lang="en-US" sz="1400" b="1">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a:latin typeface="+mn-lt"/>
                <a:cs typeface="Arial" panose="020B0604020202020204" pitchFamily="34" charset="0"/>
              </a:rPr>
              <a:t>Klik rechts op de grafiek en kies voor:</a:t>
            </a:r>
          </a:p>
          <a:p>
            <a:endParaRPr lang="nl-NL" sz="1000">
              <a:latin typeface="+mn-lt"/>
              <a:cs typeface="Arial" panose="020B0604020202020204" pitchFamily="34" charset="0"/>
            </a:endParaRPr>
          </a:p>
          <a:p>
            <a:endParaRPr lang="nl-NL" sz="1000">
              <a:latin typeface="+mn-lt"/>
              <a:cs typeface="Arial" panose="020B0604020202020204" pitchFamily="34" charset="0"/>
            </a:endParaRPr>
          </a:p>
          <a:p>
            <a:endParaRPr lang="nl-NL" sz="1000">
              <a:latin typeface="+mn-lt"/>
              <a:cs typeface="Arial" panose="020B0604020202020204" pitchFamily="34" charset="0"/>
            </a:endParaRPr>
          </a:p>
          <a:p>
            <a:endParaRPr lang="nl-NL" sz="1000">
              <a:latin typeface="+mn-lt"/>
              <a:cs typeface="Arial" panose="020B0604020202020204" pitchFamily="34" charset="0"/>
            </a:endParaRPr>
          </a:p>
          <a:p>
            <a:r>
              <a:rPr lang="nl-NL" sz="100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Vragen of hulp</a:t>
            </a:r>
            <a:endParaRPr lang="en-US" sz="1400" b="1">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a:latin typeface="+mn-lt"/>
                <a:cs typeface="Arial" panose="020B0604020202020204" pitchFamily="34" charset="0"/>
              </a:rPr>
              <a:t>Contacteer de dienst communicatie of </a:t>
            </a:r>
            <a:r>
              <a:rPr lang="nl-NL" sz="1000">
                <a:latin typeface="+mn-lt"/>
                <a:cs typeface="Arial" panose="020B0604020202020204" pitchFamily="34" charset="0"/>
                <a:hlinkClick r:id="rId8"/>
              </a:rPr>
              <a:t>regis.le.roy@howest.be</a:t>
            </a:r>
            <a:r>
              <a:rPr lang="nl-NL" sz="100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err="1">
                <a:solidFill>
                  <a:schemeClr val="tx2"/>
                </a:solidFill>
                <a:latin typeface="+mn-lt"/>
                <a:cs typeface="Arial" panose="020B0604020202020204" pitchFamily="34" charset="0"/>
              </a:rPr>
              <a:t>SmartArt</a:t>
            </a:r>
            <a:r>
              <a:rPr lang="nl-NL" sz="1400" b="1">
                <a:solidFill>
                  <a:schemeClr val="tx2"/>
                </a:solidFill>
                <a:latin typeface="+mn-lt"/>
                <a:cs typeface="Arial" panose="020B0604020202020204" pitchFamily="34" charset="0"/>
              </a:rPr>
              <a:t> aanpassen</a:t>
            </a:r>
            <a:endParaRPr lang="en-US" sz="1400" b="1">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a:latin typeface="+mn-lt"/>
                <a:cs typeface="Arial" panose="020B0604020202020204" pitchFamily="34" charset="0"/>
              </a:rPr>
              <a:t>Copier de </a:t>
            </a:r>
            <a:r>
              <a:rPr lang="nl-NL" sz="1000" err="1">
                <a:latin typeface="+mn-lt"/>
                <a:cs typeface="Arial" panose="020B0604020202020204" pitchFamily="34" charset="0"/>
              </a:rPr>
              <a:t>smartart</a:t>
            </a:r>
            <a:r>
              <a:rPr lang="nl-NL" sz="1000">
                <a:latin typeface="+mn-lt"/>
                <a:cs typeface="Arial" panose="020B0604020202020204" pitchFamily="34" charset="0"/>
              </a:rPr>
              <a:t> naar de template je slide.</a:t>
            </a:r>
          </a:p>
          <a:p>
            <a:endParaRPr lang="nl-NL" sz="1000">
              <a:latin typeface="+mn-lt"/>
              <a:cs typeface="Arial" panose="020B0604020202020204" pitchFamily="34" charset="0"/>
            </a:endParaRPr>
          </a:p>
          <a:p>
            <a:r>
              <a:rPr lang="nl-NL" sz="100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a:latin typeface="+mn-lt"/>
                <a:cs typeface="Arial" panose="020B0604020202020204" pitchFamily="34" charset="0"/>
              </a:rPr>
              <a:t>Gelieve steeds de laatste versie af te halen van dit bestand! Via het intranet op </a:t>
            </a:r>
          </a:p>
          <a:p>
            <a:r>
              <a:rPr lang="nl-BE" sz="1000">
                <a:latin typeface="+mn-lt"/>
                <a:cs typeface="Arial" panose="020B0604020202020204" pitchFamily="34" charset="0"/>
                <a:hlinkClick r:id="rId9"/>
              </a:rPr>
              <a:t>https://start.howest.be/StrategieCommunicatie/Communicatie</a:t>
            </a:r>
            <a:endParaRPr lang="nl-BE" sz="100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Over deze template</a:t>
            </a:r>
            <a:endParaRPr lang="en-US" sz="1400" b="1">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Kleuren</a:t>
            </a:r>
            <a:endParaRPr lang="en-US" sz="1400" b="1">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a:t>H</a:t>
              </a:r>
              <a:r>
                <a:rPr lang="nl-BE" sz="1000" err="1"/>
                <a:t>oofdkleur</a:t>
              </a:r>
              <a:endParaRPr lang="nl-BE" sz="1000"/>
            </a:p>
            <a:p>
              <a:pPr marL="0" indent="0" algn="l">
                <a:buFontTx/>
                <a:buNone/>
              </a:pPr>
              <a:r>
                <a:rPr lang="nl-BE" sz="1000"/>
                <a:t>Blauw (RGB: 68,200,245)</a:t>
              </a:r>
            </a:p>
            <a:p>
              <a:pPr marL="0" indent="0">
                <a:buFontTx/>
                <a:buNone/>
              </a:pPr>
              <a:r>
                <a:rPr lang="en-US" sz="1000"/>
                <a:t>1</a:t>
              </a:r>
              <a:r>
                <a:rPr lang="en-US" sz="1000" baseline="30000"/>
                <a:t>ste </a:t>
              </a:r>
              <a:r>
                <a:rPr lang="nl-BE" sz="1000"/>
                <a:t> Tekstkleur </a:t>
              </a:r>
            </a:p>
            <a:p>
              <a:pPr marL="0" indent="0">
                <a:buFontTx/>
                <a:buNone/>
              </a:pPr>
              <a:r>
                <a:rPr lang="nl-BE" sz="1000"/>
                <a:t>Wit (RGB:255,255,255)</a:t>
              </a:r>
            </a:p>
            <a:p>
              <a:pPr marL="0" indent="0">
                <a:buFontTx/>
                <a:buNone/>
              </a:pPr>
              <a:r>
                <a:rPr lang="en-US" sz="1000"/>
                <a:t>2</a:t>
              </a:r>
              <a:r>
                <a:rPr lang="en-US" sz="1000" baseline="30000"/>
                <a:t>de</a:t>
              </a:r>
              <a:r>
                <a:rPr lang="en-US" sz="1000"/>
                <a:t>   </a:t>
              </a:r>
              <a:r>
                <a:rPr lang="en-US" sz="1000" err="1"/>
                <a:t>Tekstkleur</a:t>
              </a:r>
              <a:endParaRPr lang="en-US" sz="1000"/>
            </a:p>
            <a:p>
              <a:pPr marL="0" indent="0">
                <a:buFontTx/>
                <a:buNone/>
              </a:pPr>
              <a:r>
                <a:rPr lang="en-US" sz="1000"/>
                <a:t>Z</a:t>
              </a:r>
              <a:r>
                <a:rPr lang="nl-BE" sz="1000"/>
                <a:t>wart (RGB:0,0,0)</a:t>
              </a:r>
            </a:p>
            <a:p>
              <a:pPr marL="0" indent="0">
                <a:buFontTx/>
                <a:buNone/>
              </a:pPr>
              <a:r>
                <a:rPr lang="en-US" sz="1000"/>
                <a:t>Extra: </a:t>
              </a:r>
            </a:p>
            <a:p>
              <a:pPr marL="0" indent="0">
                <a:buFontTx/>
                <a:buNone/>
              </a:pPr>
              <a:r>
                <a:rPr lang="en-US" sz="1000"/>
                <a:t>Magenta</a:t>
              </a:r>
              <a:r>
                <a:rPr lang="nl-BE" sz="1000"/>
                <a:t> (RGB: 236,0,140)</a:t>
              </a:r>
            </a:p>
            <a:p>
              <a:pPr marL="0" indent="0">
                <a:buFontTx/>
                <a:buNone/>
              </a:pPr>
              <a:r>
                <a:rPr lang="nl-BE" sz="1000"/>
                <a:t>Extra:</a:t>
              </a:r>
            </a:p>
            <a:p>
              <a:pPr marL="0" indent="0">
                <a:buFontTx/>
                <a:buNone/>
              </a:pPr>
              <a:r>
                <a:rPr lang="nl-BE" sz="100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Hulplijnen tonen aanpassen</a:t>
            </a:r>
            <a:endParaRPr lang="en-US" sz="1400" b="1">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a:latin typeface="+mn-lt"/>
                <a:cs typeface="Arial" panose="020B0604020202020204" pitchFamily="34" charset="0"/>
              </a:rPr>
              <a:t>In elke slide </a:t>
            </a:r>
            <a:r>
              <a:rPr lang="nl-NL" sz="1000" err="1">
                <a:latin typeface="+mn-lt"/>
                <a:cs typeface="Arial" panose="020B0604020202020204" pitchFamily="34" charset="0"/>
              </a:rPr>
              <a:t>layout</a:t>
            </a:r>
            <a:r>
              <a:rPr lang="nl-NL" sz="100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a:solidFill>
                  <a:schemeClr val="tx2"/>
                </a:solidFill>
                <a:latin typeface="+mn-lt"/>
                <a:cs typeface="Arial" panose="020B0604020202020204" pitchFamily="34" charset="0"/>
              </a:rPr>
              <a:t>Tabellen aanpassen</a:t>
            </a:r>
            <a:endParaRPr lang="en-US" sz="1400" b="1">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a:latin typeface="+mn-lt"/>
                <a:cs typeface="Arial" panose="020B0604020202020204" pitchFamily="34" charset="0"/>
              </a:rPr>
              <a:t>Tabellen werkt niet altijd even vlot in PowerPoint. </a:t>
            </a:r>
          </a:p>
          <a:p>
            <a:endParaRPr lang="nl-NL" sz="1000">
              <a:latin typeface="+mn-lt"/>
              <a:cs typeface="Arial" panose="020B0604020202020204" pitchFamily="34" charset="0"/>
            </a:endParaRPr>
          </a:p>
          <a:p>
            <a:r>
              <a:rPr lang="nl-NL" sz="100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a:latin typeface="+mn-lt"/>
              <a:cs typeface="Arial" panose="020B0604020202020204" pitchFamily="34" charset="0"/>
            </a:endParaRPr>
          </a:p>
          <a:p>
            <a:r>
              <a:rPr lang="nl-NL" sz="100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8372444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Tussentitel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524649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040869"/>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Quote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35915536"/>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Inhoud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23027432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Grote afbeelding slide</a:t>
            </a:r>
            <a:endParaRPr lang="en-US" sz="2000" b="1">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4228369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Grote afbeelding + </a:t>
            </a:r>
            <a:r>
              <a:rPr lang="nl-NL" sz="2000" b="1" err="1">
                <a:solidFill>
                  <a:schemeClr val="tx1"/>
                </a:solidFill>
                <a:latin typeface="+mn-lt"/>
                <a:cs typeface="Arial" panose="020B0604020202020204" pitchFamily="34" charset="0"/>
              </a:rPr>
              <a:t>floating</a:t>
            </a:r>
            <a:r>
              <a:rPr lang="nl-NL" sz="2000" b="1">
                <a:solidFill>
                  <a:schemeClr val="tx1"/>
                </a:solidFill>
                <a:latin typeface="+mn-lt"/>
                <a:cs typeface="Arial" panose="020B0604020202020204" pitchFamily="34" charset="0"/>
              </a:rPr>
              <a:t> titel slide</a:t>
            </a:r>
            <a:endParaRPr lang="en-US" sz="2000" b="1">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a:latin typeface="+mn-lt"/>
                <a:cs typeface="Arial" panose="020B0604020202020204" pitchFamily="34" charset="0"/>
              </a:rPr>
              <a:t>Verplaats na het invoegen van de foto deze weer naar de achtergrond zodat de titel terug vooraan kom te staan. </a:t>
            </a:r>
            <a:r>
              <a:rPr lang="nl-NL" sz="1000" b="1">
                <a:latin typeface="+mn-lt"/>
                <a:cs typeface="Arial" panose="020B0604020202020204" pitchFamily="34" charset="0"/>
              </a:rPr>
              <a:t>(rechtsklikken&gt; naar achtergrond&gt; naar achtergrond)</a:t>
            </a:r>
          </a:p>
          <a:p>
            <a:endParaRPr lang="nl-NL" sz="1000">
              <a:latin typeface="+mn-lt"/>
              <a:cs typeface="Arial" panose="020B0604020202020204" pitchFamily="34" charset="0"/>
            </a:endParaRPr>
          </a:p>
          <a:p>
            <a:r>
              <a:rPr lang="nl-NL" sz="1000">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9189965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Tekst slide</a:t>
            </a:r>
            <a:endParaRPr lang="en-US" sz="2000" b="1">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709396467"/>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Tabel slide</a:t>
            </a:r>
            <a:endParaRPr lang="en-US" sz="2000" b="1">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489056685"/>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Lege slide</a:t>
            </a:r>
            <a:endParaRPr lang="en-US" sz="2000" b="1">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363498780"/>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Leeg zonder titel slide</a:t>
            </a:r>
            <a:endParaRPr lang="en-US" sz="2000" b="1">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8170975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1/2 Tekst en 1/2 afbeelding</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403536618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Tussentitel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2/3 Tekst en 1/3 afbeelding</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677616355"/>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Afbeelding en afbeelding slide</a:t>
            </a:r>
            <a:endParaRPr lang="en-US" sz="2000" b="1">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845866888"/>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2 x 2 afbeeldingen slide</a:t>
            </a:r>
            <a:endParaRPr lang="en-US" sz="2000" b="1">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605891243"/>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3 x Afbeelding slide</a:t>
            </a:r>
            <a:endParaRPr lang="en-US" sz="2000"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591389218"/>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a:t>Titel</a:t>
            </a:r>
            <a:endParaRPr lang="en-US"/>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4 x Afbeelding slide</a:t>
            </a:r>
            <a:endParaRPr lang="en-US" sz="2000" b="1">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280927994"/>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3 x Afbeelding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258748530"/>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4 x Afbeelding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888011576"/>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a:solidFill>
                  <a:schemeClr val="tx1"/>
                </a:solidFill>
                <a:latin typeface="+mn-lt"/>
                <a:cs typeface="Arial" panose="020B0604020202020204" pitchFamily="34" charset="0"/>
              </a:rPr>
              <a:t>4 x Grafiek en tekst</a:t>
            </a:r>
            <a:r>
              <a:rPr lang="nl-NL" sz="2000" b="1">
                <a:solidFill>
                  <a:schemeClr val="tx1"/>
                </a:solidFill>
                <a:latin typeface="+mn-lt"/>
                <a:cs typeface="Arial" panose="020B0604020202020204" pitchFamily="34" charset="0"/>
              </a:rPr>
              <a:t> slide</a:t>
            </a:r>
            <a:endParaRPr lang="en-US" sz="2000" b="1">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3298399701"/>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1/3 Tekst en 2/3 grafiek slide</a:t>
            </a:r>
            <a:endParaRPr lang="en-US" sz="2000"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4145390681"/>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Grafiek slide</a:t>
            </a:r>
            <a:endParaRPr lang="en-US" sz="2000" b="1">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42902720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Quote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1/2 Tekst en 1/2 tekst slide</a:t>
            </a:r>
            <a:endParaRPr lang="en-US" sz="2000" b="1">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766994925"/>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Titel slide</a:t>
            </a:r>
            <a:endParaRPr lang="en-US" sz="2000" b="1">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1375719772"/>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16/10/2024</a:t>
            </a:fld>
            <a:endParaRPr lang="nl-BE"/>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Tekst en 3 afbeelding slide</a:t>
            </a:r>
            <a:endParaRPr lang="en-US" sz="2000" b="1">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Tree>
    <p:extLst>
      <p:ext uri="{BB962C8B-B14F-4D97-AF65-F5344CB8AC3E}">
        <p14:creationId xmlns:p14="http://schemas.microsoft.com/office/powerpoint/2010/main" val="2641883746"/>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76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a:solidFill>
                  <a:schemeClr val="tx1"/>
                </a:solidFill>
                <a:latin typeface="+mn-lt"/>
                <a:cs typeface="Arial" panose="020B0604020202020204" pitchFamily="34" charset="0"/>
              </a:rPr>
              <a:t>Inhoud slide</a:t>
            </a:r>
            <a:endParaRPr lang="en-US" sz="2000" b="1">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image" Target="../media/image14.sv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image" Target="../media/image13.png"/><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4.sv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image" Target="../media/image13.png"/><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noProof="0" smtClean="0"/>
              <a:t>16/10/2024</a:t>
            </a:fld>
            <a:endParaRPr lang="nl-BE" noProof="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noProof="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noProof="0" smtClean="0"/>
              <a:t>‹#›</a:t>
            </a:fld>
            <a:endParaRPr lang="nl-BE" noProof="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userDrawn="1"/>
        </p:nvPicPr>
        <p:blipFill>
          <a:blip r:embed="rId33" cstate="hqprint">
            <a:extLst>
              <a:ext uri="{28A0092B-C50C-407E-A947-70E740481C1C}">
                <a14:useLocalDpi xmlns:a14="http://schemas.microsoft.com/office/drawing/2010/main" val="0"/>
              </a:ext>
            </a:extLst>
          </a:blip>
          <a:stretch>
            <a:fillRect/>
          </a:stretch>
        </p:blipFill>
        <p:spPr>
          <a:xfrm>
            <a:off x="15988887" y="9145588"/>
            <a:ext cx="1841761" cy="943903"/>
          </a:xfrm>
          <a:prstGeom prst="rect">
            <a:avLst/>
          </a:prstGeom>
        </p:spPr>
      </p:pic>
    </p:spTree>
    <p:extLst>
      <p:ext uri="{BB962C8B-B14F-4D97-AF65-F5344CB8AC3E}">
        <p14:creationId xmlns:p14="http://schemas.microsoft.com/office/powerpoint/2010/main" val="2587856834"/>
      </p:ext>
    </p:extLst>
  </p:cSld>
  <p:clrMap bg1="lt1" tx1="dk1" bg2="lt2" tx2="dk2" accent1="accent1" accent2="accent2" accent3="accent3" accent4="accent4" accent5="accent5" accent6="accent6" hlink="hlink" folHlink="folHlink"/>
  <p:sldLayoutIdLst>
    <p:sldLayoutId id="2147483707" r:id="rId1"/>
    <p:sldLayoutId id="2147483765" r:id="rId2"/>
    <p:sldLayoutId id="2147483766" r:id="rId3"/>
    <p:sldLayoutId id="2147483767" r:id="rId4"/>
    <p:sldLayoutId id="2147483768" r:id="rId5"/>
    <p:sldLayoutId id="2147483673" r:id="rId6"/>
    <p:sldLayoutId id="2147483686" r:id="rId7"/>
    <p:sldLayoutId id="2147483708" r:id="rId8"/>
    <p:sldLayoutId id="2147483709" r:id="rId9"/>
    <p:sldLayoutId id="2147483684" r:id="rId10"/>
    <p:sldLayoutId id="2147483696" r:id="rId11"/>
    <p:sldLayoutId id="2147483688" r:id="rId12"/>
    <p:sldLayoutId id="2147483706" r:id="rId13"/>
    <p:sldLayoutId id="2147483697" r:id="rId14"/>
    <p:sldLayoutId id="2147483703" r:id="rId15"/>
    <p:sldLayoutId id="2147483687" r:id="rId16"/>
    <p:sldLayoutId id="2147483702" r:id="rId17"/>
    <p:sldLayoutId id="2147483693" r:id="rId18"/>
    <p:sldLayoutId id="2147483705" r:id="rId19"/>
    <p:sldLayoutId id="2147483698" r:id="rId20"/>
    <p:sldLayoutId id="2147483694" r:id="rId21"/>
    <p:sldLayoutId id="2147483699" r:id="rId22"/>
    <p:sldLayoutId id="2147483695" r:id="rId23"/>
    <p:sldLayoutId id="2147483700" r:id="rId24"/>
    <p:sldLayoutId id="2147483691" r:id="rId25"/>
    <p:sldLayoutId id="2147483704" r:id="rId26"/>
    <p:sldLayoutId id="2147483689" r:id="rId27"/>
    <p:sldLayoutId id="2147483692" r:id="rId28"/>
    <p:sldLayoutId id="2147483685" r:id="rId29"/>
    <p:sldLayoutId id="2147483769" r:id="rId30"/>
    <p:sldLayoutId id="2147483764" r:id="rId31"/>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userDrawn="1">
          <p15:clr>
            <a:srgbClr val="5ACBF0"/>
          </p15:clr>
        </p15:guide>
        <p15:guide id="2" pos="11094" userDrawn="1">
          <p15:clr>
            <a:srgbClr val="5ACBF0"/>
          </p15:clr>
        </p15:guide>
        <p15:guide id="3" pos="5877" userDrawn="1">
          <p15:clr>
            <a:srgbClr val="5ACBF0"/>
          </p15:clr>
        </p15:guide>
        <p15:guide id="4" orient="horz" pos="1475" userDrawn="1">
          <p15:clr>
            <a:srgbClr val="5ACBF0"/>
          </p15:clr>
        </p15:guide>
        <p15:guide id="5" orient="horz" pos="5327" userDrawn="1">
          <p15:clr>
            <a:srgbClr val="5ACBF0"/>
          </p15:clr>
        </p15:guide>
        <p15:guide id="6" orient="horz" pos="5765" userDrawn="1">
          <p15:clr>
            <a:srgbClr val="5ACBF0"/>
          </p15:clr>
        </p15:guide>
        <p15:guide id="7" orient="horz" pos="1037" userDrawn="1">
          <p15:clr>
            <a:srgbClr val="5ACBF0"/>
          </p15:clr>
        </p15:guide>
        <p15:guide id="8" orient="horz" pos="339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GB"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16/10/2024</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cstate="hq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Tree>
    <p:extLst>
      <p:ext uri="{BB962C8B-B14F-4D97-AF65-F5344CB8AC3E}">
        <p14:creationId xmlns:p14="http://schemas.microsoft.com/office/powerpoint/2010/main" val="41727844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62"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userDrawn="1"/>
        </p:nvSpPr>
        <p:spPr>
          <a:xfrm>
            <a:off x="-5644" y="9306131"/>
            <a:ext cx="13481537" cy="552245"/>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highlight>
                <a:srgbClr val="FFFF00"/>
              </a:highlight>
            </a:endParaRPr>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16/10/2024</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cstate="hq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userDrawn="1"/>
        </p:nvSpPr>
        <p:spPr>
          <a:xfrm>
            <a:off x="13857675" y="9308422"/>
            <a:ext cx="1714500" cy="547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err="1"/>
              <a:t>Plaats</a:t>
            </a:r>
            <a:r>
              <a:rPr lang="en-US" sz="1100"/>
              <a:t> logo </a:t>
            </a:r>
            <a:r>
              <a:rPr lang="en-US" sz="1100" err="1"/>
              <a:t>hier</a:t>
            </a:r>
            <a:r>
              <a:rPr lang="en-US" sz="1100"/>
              <a:t> in het </a:t>
            </a:r>
            <a:r>
              <a:rPr lang="en-US" sz="1100" err="1"/>
              <a:t>diamodel</a:t>
            </a:r>
            <a:endParaRPr lang="nl-BE" sz="1100"/>
          </a:p>
        </p:txBody>
      </p:sp>
    </p:spTree>
    <p:extLst>
      <p:ext uri="{BB962C8B-B14F-4D97-AF65-F5344CB8AC3E}">
        <p14:creationId xmlns:p14="http://schemas.microsoft.com/office/powerpoint/2010/main" val="3064038114"/>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3"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drive/1lqI3DC7thwUJibRiFVNzcZ0uK2BBwiv-#scrollTo=KaMXoI6gdQZU" TargetMode="External"/><Relationship Id="rId2" Type="http://schemas.openxmlformats.org/officeDocument/2006/relationships/hyperlink" Target="https://colab.research.google.com/drive/1p5Mxgdg5NbEgNzGbo2In6Dg335RkdOG7#scrollTo=RBN-OxEhXy74" TargetMode="External"/><Relationship Id="rId1" Type="http://schemas.openxmlformats.org/officeDocument/2006/relationships/slideLayout" Target="../slideLayouts/slideLayout39.xml"/><Relationship Id="rId4" Type="http://schemas.openxmlformats.org/officeDocument/2006/relationships/hyperlink" Target="https://github.com/Harmxn02/TTAI_Assignment_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0A46A0-6FCB-45B9-8D6C-93E047CCE4D2}"/>
              </a:ext>
            </a:extLst>
          </p:cNvPr>
          <p:cNvSpPr>
            <a:spLocks noGrp="1"/>
          </p:cNvSpPr>
          <p:nvPr>
            <p:ph type="ctrTitle"/>
          </p:nvPr>
        </p:nvSpPr>
        <p:spPr/>
        <p:txBody>
          <a:bodyPr/>
          <a:lstStyle/>
          <a:p>
            <a:r>
              <a:rPr lang="nl-BE"/>
              <a:t>Trending Topics in AI</a:t>
            </a:r>
          </a:p>
        </p:txBody>
      </p:sp>
      <p:sp>
        <p:nvSpPr>
          <p:cNvPr id="3" name="Ondertitel 2">
            <a:extLst>
              <a:ext uri="{FF2B5EF4-FFF2-40B4-BE49-F238E27FC236}">
                <a16:creationId xmlns:a16="http://schemas.microsoft.com/office/drawing/2014/main" id="{8D1A4EE2-3CA0-473B-AF66-4EA240C7D4AF}"/>
              </a:ext>
            </a:extLst>
          </p:cNvPr>
          <p:cNvSpPr>
            <a:spLocks noGrp="1"/>
          </p:cNvSpPr>
          <p:nvPr>
            <p:ph type="subTitle" idx="1"/>
          </p:nvPr>
        </p:nvSpPr>
        <p:spPr/>
        <p:txBody>
          <a:bodyPr/>
          <a:lstStyle/>
          <a:p>
            <a:r>
              <a:rPr lang="nl-BE"/>
              <a:t>Assignment 1: Apply and </a:t>
            </a:r>
            <a:r>
              <a:rPr lang="nl-BE" err="1"/>
              <a:t>fine-tune</a:t>
            </a:r>
            <a:r>
              <a:rPr lang="nl-BE"/>
              <a:t> </a:t>
            </a:r>
            <a:r>
              <a:rPr lang="nl-BE" err="1"/>
              <a:t>transformer</a:t>
            </a:r>
            <a:r>
              <a:rPr lang="nl-BE"/>
              <a:t> </a:t>
            </a:r>
            <a:r>
              <a:rPr lang="nl-BE" err="1"/>
              <a:t>models</a:t>
            </a:r>
            <a:endParaRPr lang="nl-BE"/>
          </a:p>
        </p:txBody>
      </p:sp>
    </p:spTree>
    <p:extLst>
      <p:ext uri="{BB962C8B-B14F-4D97-AF65-F5344CB8AC3E}">
        <p14:creationId xmlns:p14="http://schemas.microsoft.com/office/powerpoint/2010/main" val="159775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E237AE2-52DA-4821-A2E4-DF947990B9FC}"/>
              </a:ext>
            </a:extLst>
          </p:cNvPr>
          <p:cNvSpPr>
            <a:spLocks noGrp="1"/>
          </p:cNvSpPr>
          <p:nvPr>
            <p:ph type="body" sz="quarter" idx="17"/>
          </p:nvPr>
        </p:nvSpPr>
        <p:spPr/>
        <p:txBody>
          <a:bodyPr/>
          <a:lstStyle/>
          <a:p>
            <a:pPr marL="571500" indent="-571500">
              <a:buFont typeface="Arial" panose="020B0604020202020204" pitchFamily="34" charset="0"/>
              <a:buChar char="•"/>
            </a:pPr>
            <a:r>
              <a:rPr lang="en-US"/>
              <a:t>Analysis</a:t>
            </a:r>
          </a:p>
          <a:p>
            <a:pPr marL="571500" indent="-571500">
              <a:buFont typeface="Arial" panose="020B0604020202020204" pitchFamily="34" charset="0"/>
              <a:buChar char="•"/>
            </a:pPr>
            <a:r>
              <a:rPr lang="en-US"/>
              <a:t>Code presentation</a:t>
            </a:r>
          </a:p>
          <a:p>
            <a:pPr marL="571500" indent="-571500">
              <a:buFont typeface="Arial" panose="020B0604020202020204" pitchFamily="34" charset="0"/>
              <a:buChar char="•"/>
            </a:pPr>
            <a:r>
              <a:rPr lang="en-US"/>
              <a:t>Reflection</a:t>
            </a:r>
          </a:p>
        </p:txBody>
      </p:sp>
      <p:sp>
        <p:nvSpPr>
          <p:cNvPr id="3" name="Tijdelijke aanduiding voor dianummer 2">
            <a:extLst>
              <a:ext uri="{FF2B5EF4-FFF2-40B4-BE49-F238E27FC236}">
                <a16:creationId xmlns:a16="http://schemas.microsoft.com/office/drawing/2014/main" id="{C16D2080-B18F-4E21-9DC8-F74B826BEF6F}"/>
              </a:ext>
            </a:extLst>
          </p:cNvPr>
          <p:cNvSpPr>
            <a:spLocks noGrp="1"/>
          </p:cNvSpPr>
          <p:nvPr>
            <p:ph type="sldNum" sz="quarter" idx="12"/>
          </p:nvPr>
        </p:nvSpPr>
        <p:spPr/>
        <p:txBody>
          <a:bodyPr/>
          <a:lstStyle/>
          <a:p>
            <a:fld id="{B7527A74-2D87-4307-9531-5A57D9647EEB}" type="slidenum">
              <a:rPr lang="en-US" smtClean="0"/>
              <a:pPr/>
              <a:t>2</a:t>
            </a:fld>
            <a:endParaRPr lang="en-US"/>
          </a:p>
        </p:txBody>
      </p:sp>
      <p:sp>
        <p:nvSpPr>
          <p:cNvPr id="4" name="Titel 3">
            <a:extLst>
              <a:ext uri="{FF2B5EF4-FFF2-40B4-BE49-F238E27FC236}">
                <a16:creationId xmlns:a16="http://schemas.microsoft.com/office/drawing/2014/main" id="{DE6B393F-55C5-4542-82AB-D6A7251D5F6C}"/>
              </a:ext>
            </a:extLst>
          </p:cNvPr>
          <p:cNvSpPr>
            <a:spLocks noGrp="1"/>
          </p:cNvSpPr>
          <p:nvPr>
            <p:ph type="title"/>
          </p:nvPr>
        </p:nvSpPr>
        <p:spPr/>
        <p:txBody>
          <a:bodyPr/>
          <a:lstStyle/>
          <a:p>
            <a:r>
              <a:rPr lang="en-US"/>
              <a:t>Contents</a:t>
            </a:r>
          </a:p>
        </p:txBody>
      </p:sp>
      <p:sp>
        <p:nvSpPr>
          <p:cNvPr id="5" name="Tijdelijke aanduiding voor datum 4">
            <a:extLst>
              <a:ext uri="{FF2B5EF4-FFF2-40B4-BE49-F238E27FC236}">
                <a16:creationId xmlns:a16="http://schemas.microsoft.com/office/drawing/2014/main" id="{C0C66F36-31A3-4BB2-8AB9-AA1AC32D98B6}"/>
              </a:ext>
            </a:extLst>
          </p:cNvPr>
          <p:cNvSpPr>
            <a:spLocks noGrp="1"/>
          </p:cNvSpPr>
          <p:nvPr>
            <p:ph type="dt" sz="half" idx="10"/>
          </p:nvPr>
        </p:nvSpPr>
        <p:spPr/>
        <p:txBody>
          <a:bodyPr/>
          <a:lstStyle/>
          <a:p>
            <a:fld id="{05BECE69-6D6D-45FE-97AF-CD990EAE32BF}" type="datetime1">
              <a:rPr lang="en-US" smtClean="0"/>
              <a:t>10/16/2024</a:t>
            </a:fld>
            <a:endParaRPr lang="en-US"/>
          </a:p>
        </p:txBody>
      </p:sp>
      <p:sp>
        <p:nvSpPr>
          <p:cNvPr id="6" name="Tijdelijke aanduiding voor voettekst 5">
            <a:extLst>
              <a:ext uri="{FF2B5EF4-FFF2-40B4-BE49-F238E27FC236}">
                <a16:creationId xmlns:a16="http://schemas.microsoft.com/office/drawing/2014/main" id="{530AB30D-8E47-4B9A-A6C2-7D61DC8B3814}"/>
              </a:ext>
            </a:extLst>
          </p:cNvPr>
          <p:cNvSpPr>
            <a:spLocks noGrp="1"/>
          </p:cNvSpPr>
          <p:nvPr>
            <p:ph type="ftr" sz="quarter" idx="11"/>
          </p:nvPr>
        </p:nvSpPr>
        <p:spPr/>
        <p:txBody>
          <a:bodyPr/>
          <a:lstStyle/>
          <a:p>
            <a:r>
              <a:rPr lang="en-US"/>
              <a:t>Voettekst</a:t>
            </a:r>
          </a:p>
        </p:txBody>
      </p:sp>
    </p:spTree>
    <p:extLst>
      <p:ext uri="{BB962C8B-B14F-4D97-AF65-F5344CB8AC3E}">
        <p14:creationId xmlns:p14="http://schemas.microsoft.com/office/powerpoint/2010/main" val="415405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E237AE2-52DA-4821-A2E4-DF947990B9FC}"/>
              </a:ext>
            </a:extLst>
          </p:cNvPr>
          <p:cNvSpPr>
            <a:spLocks noGrp="1"/>
          </p:cNvSpPr>
          <p:nvPr>
            <p:ph type="body" sz="quarter" idx="17"/>
          </p:nvPr>
        </p:nvSpPr>
        <p:spPr/>
        <p:txBody>
          <a:bodyPr vert="horz" lIns="91440" tIns="45720" rIns="91440" bIns="45720" rtlCol="0" anchor="t">
            <a:noAutofit/>
          </a:bodyPr>
          <a:lstStyle/>
          <a:p>
            <a:pPr marL="571500" indent="-571500">
              <a:buFont typeface="Arial" panose="020B0604020202020204" pitchFamily="34" charset="0"/>
              <a:buChar char="•"/>
            </a:pPr>
            <a:r>
              <a:rPr lang="en-US"/>
              <a:t>Pre-trained models </a:t>
            </a:r>
            <a:r>
              <a:rPr lang="en-US" sz="2000"/>
              <a:t>(every model is suffixed with </a:t>
            </a:r>
            <a:r>
              <a:rPr lang="en-US" sz="2000" err="1"/>
              <a:t>ForSequenceClassification</a:t>
            </a:r>
            <a:r>
              <a:rPr lang="en-US" sz="2000"/>
              <a:t>, e.g., </a:t>
            </a:r>
            <a:r>
              <a:rPr lang="en-US" sz="2000" err="1"/>
              <a:t>BertForSequenceClassification</a:t>
            </a:r>
            <a:r>
              <a:rPr lang="en-US" sz="2000"/>
              <a:t>)</a:t>
            </a:r>
            <a:endParaRPr lang="en-US" sz="2000">
              <a:cs typeface="Calibri"/>
            </a:endParaRPr>
          </a:p>
          <a:p>
            <a:pPr marL="1257300" lvl="1" indent="-571500">
              <a:buFont typeface="Arial" panose="020B0604020202020204" pitchFamily="34" charset="0"/>
              <a:buChar char="•"/>
            </a:pPr>
            <a:r>
              <a:rPr lang="en-US">
                <a:solidFill>
                  <a:srgbClr val="000000"/>
                </a:solidFill>
                <a:latin typeface="Calibri"/>
                <a:cs typeface="Calibri"/>
              </a:rPr>
              <a:t>Bert (</a:t>
            </a:r>
            <a:r>
              <a:rPr lang="en-US" sz="2800" b="1" err="1">
                <a:solidFill>
                  <a:srgbClr val="4472C4"/>
                </a:solidFill>
                <a:latin typeface="Consolas"/>
                <a:cs typeface="Calibri"/>
              </a:rPr>
              <a:t>bert</a:t>
            </a:r>
            <a:r>
              <a:rPr lang="en-US" sz="2800" b="1">
                <a:solidFill>
                  <a:srgbClr val="4472C4"/>
                </a:solidFill>
                <a:latin typeface="Consolas"/>
                <a:cs typeface="Calibri"/>
              </a:rPr>
              <a:t>-base-uncased</a:t>
            </a:r>
            <a:r>
              <a:rPr lang="en-US">
                <a:solidFill>
                  <a:srgbClr val="000000"/>
                </a:solidFill>
                <a:latin typeface="Calibri"/>
                <a:cs typeface="Calibri"/>
              </a:rPr>
              <a:t>)</a:t>
            </a:r>
            <a:endParaRPr lang="en-US">
              <a:cs typeface="Calibri"/>
            </a:endParaRPr>
          </a:p>
          <a:p>
            <a:pPr marL="1257300" lvl="1" indent="-571500">
              <a:buFont typeface="Arial" panose="020B0604020202020204" pitchFamily="34" charset="0"/>
              <a:buChar char="•"/>
            </a:pPr>
            <a:r>
              <a:rPr lang="en-US" err="1"/>
              <a:t>DistilBert</a:t>
            </a:r>
            <a:r>
              <a:rPr lang="en-US"/>
              <a:t> (</a:t>
            </a:r>
            <a:r>
              <a:rPr lang="en-US" sz="2800" b="1" err="1">
                <a:solidFill>
                  <a:srgbClr val="4472C4"/>
                </a:solidFill>
                <a:latin typeface="Consolas"/>
                <a:cs typeface="Calibri"/>
              </a:rPr>
              <a:t>distilbert</a:t>
            </a:r>
            <a:r>
              <a:rPr lang="en-US" sz="2800" b="1">
                <a:solidFill>
                  <a:srgbClr val="4472C4"/>
                </a:solidFill>
                <a:latin typeface="Consolas"/>
                <a:cs typeface="Calibri"/>
              </a:rPr>
              <a:t>-base-uncased</a:t>
            </a:r>
            <a:r>
              <a:rPr lang="en-US"/>
              <a:t>)</a:t>
            </a:r>
            <a:endParaRPr lang="en-US">
              <a:cs typeface="Calibri"/>
            </a:endParaRPr>
          </a:p>
          <a:p>
            <a:pPr marL="1257300" lvl="1" indent="-571500">
              <a:buChar char="•"/>
            </a:pPr>
            <a:r>
              <a:rPr lang="en-US">
                <a:cs typeface="Calibri"/>
              </a:rPr>
              <a:t>Roberta (</a:t>
            </a:r>
            <a:r>
              <a:rPr lang="en-US" sz="2800" b="1" err="1">
                <a:solidFill>
                  <a:srgbClr val="4472C4"/>
                </a:solidFill>
                <a:latin typeface="Consolas"/>
                <a:cs typeface="Calibri"/>
              </a:rPr>
              <a:t>roberta</a:t>
            </a:r>
            <a:r>
              <a:rPr lang="en-US" sz="2800" b="1">
                <a:solidFill>
                  <a:srgbClr val="4472C4"/>
                </a:solidFill>
                <a:latin typeface="Consolas"/>
                <a:cs typeface="Calibri"/>
              </a:rPr>
              <a:t>-base</a:t>
            </a:r>
            <a:r>
              <a:rPr lang="en-US">
                <a:cs typeface="Calibri"/>
              </a:rPr>
              <a:t>)</a:t>
            </a:r>
          </a:p>
          <a:p>
            <a:pPr marL="1257300" lvl="1" indent="-571500">
              <a:buChar char="•"/>
            </a:pPr>
            <a:r>
              <a:rPr lang="en-US" err="1">
                <a:cs typeface="Calibri"/>
              </a:rPr>
              <a:t>XLNet</a:t>
            </a:r>
            <a:r>
              <a:rPr lang="en-US">
                <a:cs typeface="Calibri"/>
              </a:rPr>
              <a:t> (</a:t>
            </a:r>
            <a:r>
              <a:rPr lang="en-US" sz="2800" b="1" err="1">
                <a:solidFill>
                  <a:srgbClr val="4472C4"/>
                </a:solidFill>
                <a:latin typeface="Consolas"/>
                <a:cs typeface="Calibri"/>
              </a:rPr>
              <a:t>xlnet</a:t>
            </a:r>
            <a:r>
              <a:rPr lang="en-US" sz="2800" b="1">
                <a:solidFill>
                  <a:srgbClr val="4472C4"/>
                </a:solidFill>
                <a:latin typeface="Consolas"/>
                <a:cs typeface="Calibri"/>
              </a:rPr>
              <a:t>-base-uncased</a:t>
            </a:r>
            <a:r>
              <a:rPr lang="en-US">
                <a:cs typeface="Calibri"/>
              </a:rPr>
              <a:t>)</a:t>
            </a:r>
            <a:endParaRPr lang="en-US">
              <a:solidFill>
                <a:srgbClr val="000000"/>
              </a:solidFill>
              <a:latin typeface="Calibri"/>
              <a:cs typeface="Calibri"/>
            </a:endParaRPr>
          </a:p>
          <a:p>
            <a:pPr marL="571500" indent="-571500">
              <a:buChar char="•"/>
            </a:pPr>
            <a:r>
              <a:rPr lang="en-US"/>
              <a:t>Fine-tuned model</a:t>
            </a:r>
            <a:endParaRPr lang="en-US">
              <a:cs typeface="Calibri"/>
            </a:endParaRPr>
          </a:p>
          <a:p>
            <a:pPr marL="1257300" marR="0" lvl="1" indent="-571500" algn="l" defTabSz="13716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3600" b="0" i="0" u="none" strike="noStrike" kern="1200" cap="none" spc="0" normalizeH="0" baseline="0" noProof="0">
                <a:ln>
                  <a:noFill/>
                </a:ln>
                <a:solidFill>
                  <a:srgbClr val="000000"/>
                </a:solidFill>
                <a:effectLst/>
                <a:uLnTx/>
                <a:uFillTx/>
                <a:latin typeface="Calibri"/>
                <a:ea typeface="+mn-ea"/>
                <a:cs typeface="Calibri"/>
              </a:rPr>
              <a:t>Bert (</a:t>
            </a:r>
            <a:r>
              <a:rPr kumimoji="0" lang="en-US" sz="2800" b="1" i="0" u="none" strike="noStrike" kern="1200" cap="none" spc="0" normalizeH="0" baseline="0" noProof="0" err="1">
                <a:ln>
                  <a:noFill/>
                </a:ln>
                <a:solidFill>
                  <a:srgbClr val="4472C4"/>
                </a:solidFill>
                <a:effectLst/>
                <a:uLnTx/>
                <a:uFillTx/>
                <a:latin typeface="Consolas"/>
                <a:ea typeface="+mn-ea"/>
                <a:cs typeface="Calibri"/>
              </a:rPr>
              <a:t>bert</a:t>
            </a:r>
            <a:r>
              <a:rPr kumimoji="0" lang="en-US" sz="2800" b="1" i="0" u="none" strike="noStrike" kern="1200" cap="none" spc="0" normalizeH="0" baseline="0" noProof="0">
                <a:ln>
                  <a:noFill/>
                </a:ln>
                <a:solidFill>
                  <a:srgbClr val="4472C4"/>
                </a:solidFill>
                <a:effectLst/>
                <a:uLnTx/>
                <a:uFillTx/>
                <a:latin typeface="Consolas"/>
                <a:ea typeface="+mn-ea"/>
                <a:cs typeface="Calibri"/>
              </a:rPr>
              <a:t>-base-uncased</a:t>
            </a:r>
            <a:r>
              <a:rPr kumimoji="0" lang="en-US" sz="3600" b="0" i="0" u="none" strike="noStrike" kern="1200" cap="none" spc="0" normalizeH="0" baseline="0" noProof="0">
                <a:ln>
                  <a:noFill/>
                </a:ln>
                <a:solidFill>
                  <a:srgbClr val="000000"/>
                </a:solidFill>
                <a:effectLst/>
                <a:uLnTx/>
                <a:uFillTx/>
                <a:latin typeface="Calibri"/>
                <a:ea typeface="+mn-ea"/>
                <a:cs typeface="Calibri"/>
              </a:rPr>
              <a:t>)</a:t>
            </a:r>
          </a:p>
        </p:txBody>
      </p:sp>
      <p:sp>
        <p:nvSpPr>
          <p:cNvPr id="3" name="Tijdelijke aanduiding voor dianummer 2">
            <a:extLst>
              <a:ext uri="{FF2B5EF4-FFF2-40B4-BE49-F238E27FC236}">
                <a16:creationId xmlns:a16="http://schemas.microsoft.com/office/drawing/2014/main" id="{C16D2080-B18F-4E21-9DC8-F74B826BEF6F}"/>
              </a:ext>
            </a:extLst>
          </p:cNvPr>
          <p:cNvSpPr>
            <a:spLocks noGrp="1"/>
          </p:cNvSpPr>
          <p:nvPr>
            <p:ph type="sldNum" sz="quarter" idx="12"/>
          </p:nvPr>
        </p:nvSpPr>
        <p:spPr/>
        <p:txBody>
          <a:bodyPr/>
          <a:lstStyle/>
          <a:p>
            <a:fld id="{B7527A74-2D87-4307-9531-5A57D9647EEB}" type="slidenum">
              <a:rPr lang="en-US" smtClean="0"/>
              <a:pPr/>
              <a:t>3</a:t>
            </a:fld>
            <a:endParaRPr lang="en-US"/>
          </a:p>
        </p:txBody>
      </p:sp>
      <p:sp>
        <p:nvSpPr>
          <p:cNvPr id="4" name="Titel 3">
            <a:extLst>
              <a:ext uri="{FF2B5EF4-FFF2-40B4-BE49-F238E27FC236}">
                <a16:creationId xmlns:a16="http://schemas.microsoft.com/office/drawing/2014/main" id="{DE6B393F-55C5-4542-82AB-D6A7251D5F6C}"/>
              </a:ext>
            </a:extLst>
          </p:cNvPr>
          <p:cNvSpPr>
            <a:spLocks noGrp="1"/>
          </p:cNvSpPr>
          <p:nvPr>
            <p:ph type="title"/>
          </p:nvPr>
        </p:nvSpPr>
        <p:spPr/>
        <p:txBody>
          <a:bodyPr/>
          <a:lstStyle/>
          <a:p>
            <a:r>
              <a:rPr lang="en-US"/>
              <a:t>Analysis</a:t>
            </a:r>
          </a:p>
        </p:txBody>
      </p:sp>
      <p:sp>
        <p:nvSpPr>
          <p:cNvPr id="5" name="Tijdelijke aanduiding voor datum 4">
            <a:extLst>
              <a:ext uri="{FF2B5EF4-FFF2-40B4-BE49-F238E27FC236}">
                <a16:creationId xmlns:a16="http://schemas.microsoft.com/office/drawing/2014/main" id="{C0C66F36-31A3-4BB2-8AB9-AA1AC32D98B6}"/>
              </a:ext>
            </a:extLst>
          </p:cNvPr>
          <p:cNvSpPr>
            <a:spLocks noGrp="1"/>
          </p:cNvSpPr>
          <p:nvPr>
            <p:ph type="dt" sz="half" idx="10"/>
          </p:nvPr>
        </p:nvSpPr>
        <p:spPr/>
        <p:txBody>
          <a:bodyPr/>
          <a:lstStyle/>
          <a:p>
            <a:fld id="{05BECE69-6D6D-45FE-97AF-CD990EAE32BF}" type="datetime1">
              <a:rPr lang="en-US" smtClean="0"/>
              <a:t>10/16/2024</a:t>
            </a:fld>
            <a:endParaRPr lang="en-US"/>
          </a:p>
        </p:txBody>
      </p:sp>
      <p:sp>
        <p:nvSpPr>
          <p:cNvPr id="6" name="Tijdelijke aanduiding voor voettekst 5">
            <a:extLst>
              <a:ext uri="{FF2B5EF4-FFF2-40B4-BE49-F238E27FC236}">
                <a16:creationId xmlns:a16="http://schemas.microsoft.com/office/drawing/2014/main" id="{530AB30D-8E47-4B9A-A6C2-7D61DC8B3814}"/>
              </a:ext>
            </a:extLst>
          </p:cNvPr>
          <p:cNvSpPr>
            <a:spLocks noGrp="1"/>
          </p:cNvSpPr>
          <p:nvPr>
            <p:ph type="ftr" sz="quarter" idx="11"/>
          </p:nvPr>
        </p:nvSpPr>
        <p:spPr/>
        <p:txBody>
          <a:bodyPr/>
          <a:lstStyle/>
          <a:p>
            <a:r>
              <a:rPr lang="en-US"/>
              <a:t>Voettekst</a:t>
            </a:r>
          </a:p>
        </p:txBody>
      </p:sp>
    </p:spTree>
    <p:extLst>
      <p:ext uri="{BB962C8B-B14F-4D97-AF65-F5344CB8AC3E}">
        <p14:creationId xmlns:p14="http://schemas.microsoft.com/office/powerpoint/2010/main" val="48913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715C0C6-E72D-40D9-AC78-63CD896C7C49}"/>
              </a:ext>
            </a:extLst>
          </p:cNvPr>
          <p:cNvPicPr>
            <a:picLocks noChangeAspect="1"/>
          </p:cNvPicPr>
          <p:nvPr/>
        </p:nvPicPr>
        <p:blipFill>
          <a:blip r:embed="rId3"/>
          <a:stretch>
            <a:fillRect/>
          </a:stretch>
        </p:blipFill>
        <p:spPr>
          <a:xfrm>
            <a:off x="185048" y="1850324"/>
            <a:ext cx="17917901" cy="3389873"/>
          </a:xfrm>
          <a:prstGeom prst="rect">
            <a:avLst/>
          </a:prstGeom>
        </p:spPr>
      </p:pic>
      <p:sp>
        <p:nvSpPr>
          <p:cNvPr id="3" name="Tijdelijke aanduiding voor dianummer 2">
            <a:extLst>
              <a:ext uri="{FF2B5EF4-FFF2-40B4-BE49-F238E27FC236}">
                <a16:creationId xmlns:a16="http://schemas.microsoft.com/office/drawing/2014/main" id="{C16D2080-B18F-4E21-9DC8-F74B826BEF6F}"/>
              </a:ext>
            </a:extLst>
          </p:cNvPr>
          <p:cNvSpPr>
            <a:spLocks noGrp="1"/>
          </p:cNvSpPr>
          <p:nvPr>
            <p:ph type="sldNum" sz="quarter" idx="12"/>
          </p:nvPr>
        </p:nvSpPr>
        <p:spPr/>
        <p:txBody>
          <a:bodyPr/>
          <a:lstStyle/>
          <a:p>
            <a:fld id="{B7527A74-2D87-4307-9531-5A57D9647EEB}" type="slidenum">
              <a:rPr lang="en-US" smtClean="0"/>
              <a:pPr/>
              <a:t>4</a:t>
            </a:fld>
            <a:endParaRPr lang="en-US"/>
          </a:p>
        </p:txBody>
      </p:sp>
      <p:sp>
        <p:nvSpPr>
          <p:cNvPr id="4" name="Titel 3">
            <a:extLst>
              <a:ext uri="{FF2B5EF4-FFF2-40B4-BE49-F238E27FC236}">
                <a16:creationId xmlns:a16="http://schemas.microsoft.com/office/drawing/2014/main" id="{DE6B393F-55C5-4542-82AB-D6A7251D5F6C}"/>
              </a:ext>
            </a:extLst>
          </p:cNvPr>
          <p:cNvSpPr>
            <a:spLocks noGrp="1"/>
          </p:cNvSpPr>
          <p:nvPr>
            <p:ph type="title"/>
          </p:nvPr>
        </p:nvSpPr>
        <p:spPr/>
        <p:txBody>
          <a:bodyPr/>
          <a:lstStyle/>
          <a:p>
            <a:r>
              <a:rPr lang="en-US"/>
              <a:t>Analysis</a:t>
            </a:r>
          </a:p>
        </p:txBody>
      </p:sp>
      <p:sp>
        <p:nvSpPr>
          <p:cNvPr id="5" name="Tijdelijke aanduiding voor datum 4">
            <a:extLst>
              <a:ext uri="{FF2B5EF4-FFF2-40B4-BE49-F238E27FC236}">
                <a16:creationId xmlns:a16="http://schemas.microsoft.com/office/drawing/2014/main" id="{C0C66F36-31A3-4BB2-8AB9-AA1AC32D98B6}"/>
              </a:ext>
            </a:extLst>
          </p:cNvPr>
          <p:cNvSpPr>
            <a:spLocks noGrp="1"/>
          </p:cNvSpPr>
          <p:nvPr>
            <p:ph type="dt" sz="half" idx="10"/>
          </p:nvPr>
        </p:nvSpPr>
        <p:spPr/>
        <p:txBody>
          <a:bodyPr/>
          <a:lstStyle/>
          <a:p>
            <a:fld id="{05BECE69-6D6D-45FE-97AF-CD990EAE32BF}" type="datetime1">
              <a:rPr lang="en-US" smtClean="0"/>
              <a:t>10/16/2024</a:t>
            </a:fld>
            <a:endParaRPr lang="en-US"/>
          </a:p>
        </p:txBody>
      </p:sp>
      <p:sp>
        <p:nvSpPr>
          <p:cNvPr id="6" name="Tijdelijke aanduiding voor voettekst 5">
            <a:extLst>
              <a:ext uri="{FF2B5EF4-FFF2-40B4-BE49-F238E27FC236}">
                <a16:creationId xmlns:a16="http://schemas.microsoft.com/office/drawing/2014/main" id="{530AB30D-8E47-4B9A-A6C2-7D61DC8B3814}"/>
              </a:ext>
            </a:extLst>
          </p:cNvPr>
          <p:cNvSpPr>
            <a:spLocks noGrp="1"/>
          </p:cNvSpPr>
          <p:nvPr>
            <p:ph type="ftr" sz="quarter" idx="11"/>
          </p:nvPr>
        </p:nvSpPr>
        <p:spPr/>
        <p:txBody>
          <a:bodyPr/>
          <a:lstStyle/>
          <a:p>
            <a:r>
              <a:rPr lang="en-US"/>
              <a:t>Voettekst</a:t>
            </a:r>
          </a:p>
        </p:txBody>
      </p:sp>
      <p:sp>
        <p:nvSpPr>
          <p:cNvPr id="14" name="Rechthoek 10">
            <a:extLst>
              <a:ext uri="{FF2B5EF4-FFF2-40B4-BE49-F238E27FC236}">
                <a16:creationId xmlns:a16="http://schemas.microsoft.com/office/drawing/2014/main" id="{AB0C1081-7178-462D-83FC-69707805800E}"/>
              </a:ext>
            </a:extLst>
          </p:cNvPr>
          <p:cNvSpPr/>
          <p:nvPr/>
        </p:nvSpPr>
        <p:spPr>
          <a:xfrm>
            <a:off x="13878153" y="2892560"/>
            <a:ext cx="671512" cy="371475"/>
          </a:xfrm>
          <a:prstGeom prst="rect">
            <a:avLst/>
          </a:prstGeom>
          <a:solidFill>
            <a:srgbClr val="00EC38">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0">
            <a:extLst>
              <a:ext uri="{FF2B5EF4-FFF2-40B4-BE49-F238E27FC236}">
                <a16:creationId xmlns:a16="http://schemas.microsoft.com/office/drawing/2014/main" id="{9EC04813-F9FE-4A61-ADA0-6F1BFD9614D5}"/>
              </a:ext>
            </a:extLst>
          </p:cNvPr>
          <p:cNvSpPr/>
          <p:nvPr/>
        </p:nvSpPr>
        <p:spPr>
          <a:xfrm>
            <a:off x="15470790" y="2895599"/>
            <a:ext cx="671512" cy="371475"/>
          </a:xfrm>
          <a:prstGeom prst="rect">
            <a:avLst/>
          </a:prstGeom>
          <a:solidFill>
            <a:srgbClr val="00EC38">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0">
            <a:extLst>
              <a:ext uri="{FF2B5EF4-FFF2-40B4-BE49-F238E27FC236}">
                <a16:creationId xmlns:a16="http://schemas.microsoft.com/office/drawing/2014/main" id="{AFA60DEF-F6BD-4437-8ACF-5D478470184B}"/>
              </a:ext>
            </a:extLst>
          </p:cNvPr>
          <p:cNvSpPr/>
          <p:nvPr/>
        </p:nvSpPr>
        <p:spPr>
          <a:xfrm>
            <a:off x="17044514" y="2892560"/>
            <a:ext cx="671512" cy="371475"/>
          </a:xfrm>
          <a:prstGeom prst="rect">
            <a:avLst/>
          </a:prstGeom>
          <a:solidFill>
            <a:srgbClr val="00EC38">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0">
            <a:extLst>
              <a:ext uri="{FF2B5EF4-FFF2-40B4-BE49-F238E27FC236}">
                <a16:creationId xmlns:a16="http://schemas.microsoft.com/office/drawing/2014/main" id="{18217CBA-D958-4670-B514-3210F499FACA}"/>
              </a:ext>
            </a:extLst>
          </p:cNvPr>
          <p:cNvSpPr/>
          <p:nvPr/>
        </p:nvSpPr>
        <p:spPr>
          <a:xfrm>
            <a:off x="6827836" y="3842017"/>
            <a:ext cx="798513" cy="371475"/>
          </a:xfrm>
          <a:prstGeom prst="rect">
            <a:avLst/>
          </a:prstGeom>
          <a:solidFill>
            <a:srgbClr val="00EC38">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ijdelijke aanduiding voor tekst 1">
            <a:extLst>
              <a:ext uri="{FF2B5EF4-FFF2-40B4-BE49-F238E27FC236}">
                <a16:creationId xmlns:a16="http://schemas.microsoft.com/office/drawing/2014/main" id="{EE8B6CFD-A796-42CA-A078-AD1D653AEC16}"/>
              </a:ext>
            </a:extLst>
          </p:cNvPr>
          <p:cNvSpPr>
            <a:spLocks noGrp="1"/>
          </p:cNvSpPr>
          <p:nvPr>
            <p:ph type="body" sz="quarter" idx="17"/>
          </p:nvPr>
        </p:nvSpPr>
        <p:spPr>
          <a:xfrm>
            <a:off x="856185" y="5571284"/>
            <a:ext cx="16575629" cy="3196478"/>
          </a:xfrm>
        </p:spPr>
        <p:txBody>
          <a:bodyPr vert="horz" lIns="91440" tIns="45720" rIns="91440" bIns="45720" rtlCol="0" anchor="t">
            <a:noAutofit/>
          </a:bodyPr>
          <a:lstStyle/>
          <a:p>
            <a:pPr marL="742950" indent="-742950">
              <a:buFont typeface="Arial" panose="020B0604020202020204" pitchFamily="34" charset="0"/>
              <a:buChar char="•"/>
            </a:pPr>
            <a:r>
              <a:rPr lang="en-US" dirty="0">
                <a:cs typeface="Calibri"/>
              </a:rPr>
              <a:t>Training time</a:t>
            </a:r>
          </a:p>
          <a:p>
            <a:pPr marL="742950" indent="-742950">
              <a:buFont typeface="Arial" panose="020B0604020202020204" pitchFamily="34" charset="0"/>
              <a:buChar char="•"/>
            </a:pPr>
            <a:r>
              <a:rPr lang="en-US" dirty="0">
                <a:cs typeface="Calibri"/>
              </a:rPr>
              <a:t>Evaluation</a:t>
            </a:r>
          </a:p>
          <a:p>
            <a:pPr marL="1428750" lvl="1" indent="-742950">
              <a:buFont typeface="Arial" panose="020B0604020202020204" pitchFamily="34" charset="0"/>
              <a:buChar char="•"/>
            </a:pPr>
            <a:r>
              <a:rPr lang="en-US" dirty="0">
                <a:cs typeface="Calibri"/>
              </a:rPr>
              <a:t>Accuracy</a:t>
            </a:r>
          </a:p>
          <a:p>
            <a:pPr marL="1428750" lvl="1" indent="-742950">
              <a:buFont typeface="Arial" panose="020B0604020202020204" pitchFamily="34" charset="0"/>
              <a:buChar char="•"/>
            </a:pPr>
            <a:r>
              <a:rPr lang="en-US" dirty="0">
                <a:cs typeface="Calibri"/>
              </a:rPr>
              <a:t>Loss</a:t>
            </a:r>
          </a:p>
          <a:p>
            <a:pPr marL="1428750" lvl="1" indent="-742950">
              <a:buFont typeface="Arial" panose="020B0604020202020204" pitchFamily="34" charset="0"/>
              <a:buChar char="•"/>
            </a:pPr>
            <a:r>
              <a:rPr lang="en-US" dirty="0">
                <a:cs typeface="Calibri"/>
              </a:rPr>
              <a:t>F1</a:t>
            </a:r>
            <a:endParaRPr lang="en-US" sz="2400" b="0" i="0" dirty="0">
              <a:solidFill>
                <a:srgbClr val="FF0000"/>
              </a:solidFill>
              <a:effectLst/>
              <a:latin typeface="JetBrains Mono" panose="02000009000000000000" pitchFamily="49" charset="0"/>
            </a:endParaRPr>
          </a:p>
        </p:txBody>
      </p:sp>
      <p:sp>
        <p:nvSpPr>
          <p:cNvPr id="15" name="Rechthoek 10">
            <a:extLst>
              <a:ext uri="{FF2B5EF4-FFF2-40B4-BE49-F238E27FC236}">
                <a16:creationId xmlns:a16="http://schemas.microsoft.com/office/drawing/2014/main" id="{9AD1478C-9966-412D-A672-C49BBDBEA445}"/>
              </a:ext>
            </a:extLst>
          </p:cNvPr>
          <p:cNvSpPr/>
          <p:nvPr/>
        </p:nvSpPr>
        <p:spPr>
          <a:xfrm>
            <a:off x="13871803" y="3828390"/>
            <a:ext cx="671512" cy="371475"/>
          </a:xfrm>
          <a:prstGeom prst="rect">
            <a:avLst/>
          </a:prstGeom>
          <a:solidFill>
            <a:srgbClr val="EC38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0">
            <a:extLst>
              <a:ext uri="{FF2B5EF4-FFF2-40B4-BE49-F238E27FC236}">
                <a16:creationId xmlns:a16="http://schemas.microsoft.com/office/drawing/2014/main" id="{CEC7021C-4ED8-424E-837F-35DD1F5F5348}"/>
              </a:ext>
            </a:extLst>
          </p:cNvPr>
          <p:cNvSpPr/>
          <p:nvPr/>
        </p:nvSpPr>
        <p:spPr>
          <a:xfrm>
            <a:off x="15451740" y="3828390"/>
            <a:ext cx="671512" cy="371475"/>
          </a:xfrm>
          <a:prstGeom prst="rect">
            <a:avLst/>
          </a:prstGeom>
          <a:solidFill>
            <a:srgbClr val="EC38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0">
            <a:extLst>
              <a:ext uri="{FF2B5EF4-FFF2-40B4-BE49-F238E27FC236}">
                <a16:creationId xmlns:a16="http://schemas.microsoft.com/office/drawing/2014/main" id="{78DCC0E0-DFD6-4D75-8727-6E43DD00A16D}"/>
              </a:ext>
            </a:extLst>
          </p:cNvPr>
          <p:cNvSpPr/>
          <p:nvPr/>
        </p:nvSpPr>
        <p:spPr>
          <a:xfrm>
            <a:off x="17044514" y="3828390"/>
            <a:ext cx="671512" cy="371475"/>
          </a:xfrm>
          <a:prstGeom prst="rect">
            <a:avLst/>
          </a:prstGeom>
          <a:solidFill>
            <a:srgbClr val="EC38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10">
            <a:extLst>
              <a:ext uri="{FF2B5EF4-FFF2-40B4-BE49-F238E27FC236}">
                <a16:creationId xmlns:a16="http://schemas.microsoft.com/office/drawing/2014/main" id="{45A2FBCD-A89A-4300-8D89-226650CFE2DE}"/>
              </a:ext>
            </a:extLst>
          </p:cNvPr>
          <p:cNvSpPr/>
          <p:nvPr/>
        </p:nvSpPr>
        <p:spPr>
          <a:xfrm>
            <a:off x="6834096" y="4751949"/>
            <a:ext cx="798513" cy="371475"/>
          </a:xfrm>
          <a:prstGeom prst="rect">
            <a:avLst/>
          </a:prstGeom>
          <a:solidFill>
            <a:srgbClr val="EC38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extBox 1">
            <a:extLst>
              <a:ext uri="{FF2B5EF4-FFF2-40B4-BE49-F238E27FC236}">
                <a16:creationId xmlns:a16="http://schemas.microsoft.com/office/drawing/2014/main" id="{3BA5F273-952A-41AF-B198-7CF5DAA77947}"/>
              </a:ext>
            </a:extLst>
          </p:cNvPr>
          <p:cNvSpPr txBox="1"/>
          <p:nvPr/>
        </p:nvSpPr>
        <p:spPr>
          <a:xfrm>
            <a:off x="6021747" y="6444190"/>
            <a:ext cx="10856755" cy="2246769"/>
          </a:xfrm>
          <a:prstGeom prst="rect">
            <a:avLst/>
          </a:prstGeom>
          <a:noFill/>
        </p:spPr>
        <p:txBody>
          <a:bodyPr wrap="none" rtlCol="0">
            <a:spAutoFit/>
          </a:bodyPr>
          <a:lstStyle/>
          <a:p>
            <a:pPr lvl="1"/>
            <a:r>
              <a:rPr lang="en-US" sz="2800" b="1" dirty="0">
                <a:solidFill>
                  <a:srgbClr val="FF0000"/>
                </a:solidFill>
              </a:rPr>
              <a:t>Our fine-tuned model:</a:t>
            </a:r>
            <a:r>
              <a:rPr lang="en-US" sz="2800" dirty="0">
                <a:solidFill>
                  <a:srgbClr val="FF0000"/>
                </a:solidFill>
              </a:rPr>
              <a:t> (training time = 8m09, 5 epochs, 32 batch size)</a:t>
            </a:r>
          </a:p>
          <a:p>
            <a:pPr marL="1028700" lvl="1" indent="-342900">
              <a:buFont typeface="Arial" panose="020B0604020202020204" pitchFamily="34" charset="0"/>
              <a:buChar char="•"/>
            </a:pPr>
            <a:r>
              <a:rPr lang="en-US" sz="2800" b="0" i="0" dirty="0">
                <a:solidFill>
                  <a:srgbClr val="FF0000"/>
                </a:solidFill>
                <a:effectLst/>
              </a:rPr>
              <a:t>Test Accuracy: 0.823</a:t>
            </a:r>
          </a:p>
          <a:p>
            <a:pPr marL="1028700" lvl="1" indent="-342900">
              <a:buFont typeface="Arial" panose="020B0604020202020204" pitchFamily="34" charset="0"/>
              <a:buChar char="•"/>
            </a:pPr>
            <a:r>
              <a:rPr lang="en-US" sz="2800" b="0" i="0" dirty="0">
                <a:solidFill>
                  <a:srgbClr val="FF0000"/>
                </a:solidFill>
                <a:effectLst/>
              </a:rPr>
              <a:t>Test Loss: 0.609</a:t>
            </a:r>
          </a:p>
          <a:p>
            <a:pPr marL="1028700" lvl="1" indent="-342900">
              <a:buFont typeface="Arial" panose="020B0604020202020204" pitchFamily="34" charset="0"/>
              <a:buChar char="•"/>
            </a:pPr>
            <a:r>
              <a:rPr lang="en-US" sz="2800" b="0" i="0" dirty="0">
                <a:solidFill>
                  <a:srgbClr val="FF0000"/>
                </a:solidFill>
                <a:effectLst/>
              </a:rPr>
              <a:t>Test F1 Score: 0.823</a:t>
            </a:r>
            <a:endParaRPr lang="en-US" sz="2800" dirty="0">
              <a:solidFill>
                <a:srgbClr val="FF0000"/>
              </a:solidFill>
              <a:cs typeface="Calibri"/>
            </a:endParaRPr>
          </a:p>
          <a:p>
            <a:endParaRPr lang="en-GB" sz="2800" dirty="0"/>
          </a:p>
        </p:txBody>
      </p:sp>
    </p:spTree>
    <p:extLst>
      <p:ext uri="{BB962C8B-B14F-4D97-AF65-F5344CB8AC3E}">
        <p14:creationId xmlns:p14="http://schemas.microsoft.com/office/powerpoint/2010/main" val="92167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1D46B15-C8AD-4F1E-9C61-9B97894381FA}"/>
              </a:ext>
            </a:extLst>
          </p:cNvPr>
          <p:cNvSpPr>
            <a:spLocks noGrp="1"/>
          </p:cNvSpPr>
          <p:nvPr>
            <p:ph type="title"/>
          </p:nvPr>
        </p:nvSpPr>
        <p:spPr/>
        <p:txBody>
          <a:bodyPr/>
          <a:lstStyle/>
          <a:p>
            <a:r>
              <a:rPr lang="en-US"/>
              <a:t>Code presentation</a:t>
            </a:r>
          </a:p>
        </p:txBody>
      </p:sp>
      <p:sp>
        <p:nvSpPr>
          <p:cNvPr id="2" name="Tijdelijke aanduiding voor dianummer 2">
            <a:extLst>
              <a:ext uri="{FF2B5EF4-FFF2-40B4-BE49-F238E27FC236}">
                <a16:creationId xmlns:a16="http://schemas.microsoft.com/office/drawing/2014/main" id="{B82571DB-32A9-1004-F2D2-0E2DBDFE8F32}"/>
              </a:ext>
            </a:extLst>
          </p:cNvPr>
          <p:cNvSpPr>
            <a:spLocks noGrp="1"/>
          </p:cNvSpPr>
          <p:nvPr>
            <p:ph type="sldNum" sz="quarter" idx="12"/>
          </p:nvPr>
        </p:nvSpPr>
        <p:spPr>
          <a:xfrm>
            <a:off x="14543315" y="9306717"/>
            <a:ext cx="1001264" cy="547688"/>
          </a:xfrm>
        </p:spPr>
        <p:txBody>
          <a:bodyPr/>
          <a:lstStyle/>
          <a:p>
            <a:fld id="{B7527A74-2D87-4307-9531-5A57D9647EEB}" type="slidenum">
              <a:rPr lang="en-US" smtClean="0"/>
              <a:pPr/>
              <a:t>5</a:t>
            </a:fld>
            <a:endParaRPr lang="en-US"/>
          </a:p>
        </p:txBody>
      </p:sp>
      <p:sp>
        <p:nvSpPr>
          <p:cNvPr id="3" name="Tijdelijke aanduiding voor datum 4">
            <a:extLst>
              <a:ext uri="{FF2B5EF4-FFF2-40B4-BE49-F238E27FC236}">
                <a16:creationId xmlns:a16="http://schemas.microsoft.com/office/drawing/2014/main" id="{A046A7F1-2B34-7312-2731-02259417AEF3}"/>
              </a:ext>
            </a:extLst>
          </p:cNvPr>
          <p:cNvSpPr>
            <a:spLocks noGrp="1"/>
          </p:cNvSpPr>
          <p:nvPr>
            <p:ph type="dt" sz="half" idx="10"/>
          </p:nvPr>
        </p:nvSpPr>
        <p:spPr>
          <a:xfrm>
            <a:off x="1057276" y="9306717"/>
            <a:ext cx="1217614" cy="547688"/>
          </a:xfrm>
        </p:spPr>
        <p:txBody>
          <a:bodyPr/>
          <a:lstStyle/>
          <a:p>
            <a:fld id="{05BECE69-6D6D-45FE-97AF-CD990EAE32BF}" type="datetime1">
              <a:rPr lang="en-US" smtClean="0"/>
              <a:t>10/16/2024</a:t>
            </a:fld>
            <a:endParaRPr lang="en-US"/>
          </a:p>
        </p:txBody>
      </p:sp>
      <p:sp>
        <p:nvSpPr>
          <p:cNvPr id="4" name="Tijdelijke aanduiding voor voettekst 5">
            <a:extLst>
              <a:ext uri="{FF2B5EF4-FFF2-40B4-BE49-F238E27FC236}">
                <a16:creationId xmlns:a16="http://schemas.microsoft.com/office/drawing/2014/main" id="{9B6B97E7-C0C8-3CA4-140E-11F4A512126A}"/>
              </a:ext>
            </a:extLst>
          </p:cNvPr>
          <p:cNvSpPr>
            <a:spLocks noGrp="1"/>
          </p:cNvSpPr>
          <p:nvPr>
            <p:ph type="ftr" sz="quarter" idx="11"/>
          </p:nvPr>
        </p:nvSpPr>
        <p:spPr>
          <a:xfrm>
            <a:off x="2253323" y="9306717"/>
            <a:ext cx="6172200" cy="547688"/>
          </a:xfrm>
        </p:spPr>
        <p:txBody>
          <a:bodyPr/>
          <a:lstStyle/>
          <a:p>
            <a:r>
              <a:rPr lang="en-US"/>
              <a:t>Voettekst</a:t>
            </a:r>
          </a:p>
        </p:txBody>
      </p:sp>
      <p:sp>
        <p:nvSpPr>
          <p:cNvPr id="10" name="Tijdelijke aanduiding voor tekst 1">
            <a:extLst>
              <a:ext uri="{FF2B5EF4-FFF2-40B4-BE49-F238E27FC236}">
                <a16:creationId xmlns:a16="http://schemas.microsoft.com/office/drawing/2014/main" id="{FA536C3B-87DF-48F4-B2F5-7F94B230A043}"/>
              </a:ext>
            </a:extLst>
          </p:cNvPr>
          <p:cNvSpPr>
            <a:spLocks noGrp="1"/>
          </p:cNvSpPr>
          <p:nvPr>
            <p:ph type="body" sz="quarter" idx="17"/>
          </p:nvPr>
        </p:nvSpPr>
        <p:spPr>
          <a:xfrm>
            <a:off x="1050131" y="2354401"/>
            <a:ext cx="16575629" cy="6103800"/>
          </a:xfrm>
        </p:spPr>
        <p:txBody>
          <a:bodyPr vert="horz" lIns="91440" tIns="45720" rIns="91440" bIns="45720" rtlCol="0" anchor="t">
            <a:noAutofit/>
          </a:bodyPr>
          <a:lstStyle/>
          <a:p>
            <a:pPr marL="571500" indent="-571500">
              <a:buFont typeface="Arial" panose="020B0604020202020204" pitchFamily="34" charset="0"/>
              <a:buChar char="•"/>
            </a:pPr>
            <a:r>
              <a:rPr lang="en-US" dirty="0"/>
              <a:t>Pre-trained models in </a:t>
            </a:r>
            <a:r>
              <a:rPr lang="en-US" sz="2800" b="1" dirty="0" err="1">
                <a:solidFill>
                  <a:srgbClr val="4472C4"/>
                </a:solidFill>
                <a:latin typeface="Consolas"/>
                <a:cs typeface="Calibri"/>
              </a:rPr>
              <a:t>part_one.ipynb</a:t>
            </a:r>
            <a:endParaRPr lang="en-US" sz="2800" b="1" dirty="0">
              <a:solidFill>
                <a:srgbClr val="4472C4"/>
              </a:solidFill>
              <a:latin typeface="Consolas"/>
              <a:cs typeface="Calibri"/>
            </a:endParaRPr>
          </a:p>
          <a:p>
            <a:pPr marL="571500" indent="-571500">
              <a:buFont typeface="Arial" panose="020B0604020202020204" pitchFamily="34" charset="0"/>
              <a:buChar char="•"/>
            </a:pPr>
            <a:r>
              <a:rPr lang="en-US" dirty="0">
                <a:cs typeface="Calibri"/>
              </a:rPr>
              <a:t>Fine-tuned model in </a:t>
            </a:r>
            <a:r>
              <a:rPr lang="en-US" sz="2800" b="1" dirty="0" err="1">
                <a:solidFill>
                  <a:srgbClr val="4472C4"/>
                </a:solidFill>
                <a:latin typeface="Consolas"/>
                <a:cs typeface="Calibri"/>
              </a:rPr>
              <a:t>part_two_optimized.ipynb</a:t>
            </a:r>
            <a:endParaRPr lang="en-US" sz="2800" b="1" dirty="0">
              <a:solidFill>
                <a:srgbClr val="4472C4"/>
              </a:solidFill>
              <a:latin typeface="Consolas"/>
              <a:cs typeface="Calibri"/>
            </a:endParaRPr>
          </a:p>
          <a:p>
            <a:pPr marL="571500" indent="-571500">
              <a:buFont typeface="Arial" panose="020B0604020202020204" pitchFamily="34" charset="0"/>
              <a:buChar char="•"/>
            </a:pPr>
            <a:endParaRPr lang="en-US" dirty="0">
              <a:cs typeface="Calibri"/>
            </a:endParaRPr>
          </a:p>
          <a:p>
            <a:pPr marL="571500" indent="-571500">
              <a:buFont typeface="Arial" panose="020B0604020202020204" pitchFamily="34" charset="0"/>
              <a:buChar char="•"/>
            </a:pPr>
            <a:r>
              <a:rPr lang="en-US" dirty="0">
                <a:cs typeface="Calibri"/>
              </a:rPr>
              <a:t>Google </a:t>
            </a:r>
            <a:r>
              <a:rPr lang="en-US" dirty="0" err="1">
                <a:cs typeface="Calibri"/>
              </a:rPr>
              <a:t>Colab</a:t>
            </a:r>
            <a:endParaRPr lang="en-US" dirty="0">
              <a:cs typeface="Calibri"/>
            </a:endParaRPr>
          </a:p>
          <a:p>
            <a:pPr marL="1257300" lvl="1" indent="-571500">
              <a:buFont typeface="Arial" panose="020B0604020202020204" pitchFamily="34" charset="0"/>
              <a:buChar char="•"/>
            </a:pPr>
            <a:r>
              <a:rPr lang="en-US" dirty="0">
                <a:cs typeface="Calibri"/>
              </a:rPr>
              <a:t>Part one: </a:t>
            </a:r>
            <a:r>
              <a:rPr lang="en-US" sz="2800" b="1" dirty="0">
                <a:solidFill>
                  <a:srgbClr val="4472C4"/>
                </a:solidFill>
                <a:latin typeface="Consolas"/>
                <a:cs typeface="Calibri"/>
                <a:hlinkClick r:id="rId2">
                  <a:extLst>
                    <a:ext uri="{A12FA001-AC4F-418D-AE19-62706E023703}">
                      <ahyp:hlinkClr xmlns:ahyp="http://schemas.microsoft.com/office/drawing/2018/hyperlinkcolor" val="tx"/>
                    </a:ext>
                  </a:extLst>
                </a:hlinkClick>
              </a:rPr>
              <a:t>link</a:t>
            </a:r>
            <a:endParaRPr lang="en-US" sz="2800" b="1" dirty="0">
              <a:solidFill>
                <a:srgbClr val="4472C4"/>
              </a:solidFill>
              <a:latin typeface="Consolas"/>
              <a:cs typeface="Calibri"/>
            </a:endParaRPr>
          </a:p>
          <a:p>
            <a:pPr marL="1257300" lvl="1" indent="-571500">
              <a:buFont typeface="Arial" panose="020B0604020202020204" pitchFamily="34" charset="0"/>
              <a:buChar char="•"/>
            </a:pPr>
            <a:r>
              <a:rPr lang="en-US" dirty="0">
                <a:solidFill>
                  <a:srgbClr val="000000"/>
                </a:solidFill>
                <a:latin typeface="Calibri"/>
                <a:cs typeface="Calibri"/>
              </a:rPr>
              <a:t>Part two: </a:t>
            </a:r>
            <a:r>
              <a:rPr lang="en-US" sz="2800" b="1" dirty="0">
                <a:solidFill>
                  <a:srgbClr val="4472C4"/>
                </a:solidFill>
                <a:latin typeface="Consolas"/>
                <a:cs typeface="Calibri"/>
                <a:hlinkClick r:id="rId3">
                  <a:extLst>
                    <a:ext uri="{A12FA001-AC4F-418D-AE19-62706E023703}">
                      <ahyp:hlinkClr xmlns:ahyp="http://schemas.microsoft.com/office/drawing/2018/hyperlinkcolor" val="tx"/>
                    </a:ext>
                  </a:extLst>
                </a:hlinkClick>
              </a:rPr>
              <a:t>link</a:t>
            </a:r>
            <a:endParaRPr lang="en-US" sz="2800" b="1" dirty="0">
              <a:solidFill>
                <a:srgbClr val="4472C4"/>
              </a:solidFill>
              <a:latin typeface="Consolas"/>
              <a:cs typeface="Calibri"/>
            </a:endParaRPr>
          </a:p>
          <a:p>
            <a:endParaRPr lang="en-US" dirty="0">
              <a:solidFill>
                <a:srgbClr val="000000"/>
              </a:solidFill>
              <a:latin typeface="Calibri" panose="020F0502020204030204"/>
              <a:cs typeface="Calibri"/>
            </a:endParaRPr>
          </a:p>
          <a:p>
            <a:pPr marL="571500" indent="-571500">
              <a:buFont typeface="Arial" panose="020B0604020202020204" pitchFamily="34" charset="0"/>
              <a:buChar char="•"/>
            </a:pPr>
            <a:r>
              <a:rPr lang="en-US" dirty="0">
                <a:cs typeface="Calibri"/>
              </a:rPr>
              <a:t>GitHub repository</a:t>
            </a:r>
            <a:r>
              <a:rPr lang="en-US" sz="2800" dirty="0">
                <a:cs typeface="Calibri"/>
              </a:rPr>
              <a:t>: </a:t>
            </a:r>
            <a:r>
              <a:rPr lang="en-US" sz="2800" b="1" dirty="0">
                <a:solidFill>
                  <a:srgbClr val="4472C4"/>
                </a:solidFill>
                <a:latin typeface="Consolas"/>
                <a:cs typeface="Calibri"/>
                <a:hlinkClick r:id="rId4">
                  <a:extLst>
                    <a:ext uri="{A12FA001-AC4F-418D-AE19-62706E023703}">
                      <ahyp:hlinkClr xmlns:ahyp="http://schemas.microsoft.com/office/drawing/2018/hyperlinkcolor" val="tx"/>
                    </a:ext>
                  </a:extLst>
                </a:hlinkClick>
              </a:rPr>
              <a:t>link</a:t>
            </a:r>
            <a:endParaRPr lang="en-US" sz="2800" b="1" dirty="0">
              <a:solidFill>
                <a:srgbClr val="4472C4"/>
              </a:solidFill>
              <a:latin typeface="Consolas"/>
              <a:cs typeface="Calibri"/>
            </a:endParaRPr>
          </a:p>
          <a:p>
            <a:pPr marL="571500" indent="-571500">
              <a:buFont typeface="Arial" panose="020B0604020202020204" pitchFamily="34" charset="0"/>
              <a:buChar char="•"/>
            </a:pPr>
            <a:endParaRPr lang="en-US" sz="2800" dirty="0">
              <a:cs typeface="Calibri"/>
            </a:endParaRPr>
          </a:p>
        </p:txBody>
      </p:sp>
    </p:spTree>
    <p:extLst>
      <p:ext uri="{BB962C8B-B14F-4D97-AF65-F5344CB8AC3E}">
        <p14:creationId xmlns:p14="http://schemas.microsoft.com/office/powerpoint/2010/main" val="130644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1D46B15-C8AD-4F1E-9C61-9B97894381FA}"/>
              </a:ext>
            </a:extLst>
          </p:cNvPr>
          <p:cNvSpPr>
            <a:spLocks noGrp="1"/>
          </p:cNvSpPr>
          <p:nvPr>
            <p:ph type="title"/>
          </p:nvPr>
        </p:nvSpPr>
        <p:spPr/>
        <p:txBody>
          <a:bodyPr/>
          <a:lstStyle/>
          <a:p>
            <a:r>
              <a:rPr lang="en-US"/>
              <a:t>Reflection</a:t>
            </a:r>
          </a:p>
        </p:txBody>
      </p:sp>
      <p:sp>
        <p:nvSpPr>
          <p:cNvPr id="2" name="Tijdelijke aanduiding voor dianummer 2">
            <a:extLst>
              <a:ext uri="{FF2B5EF4-FFF2-40B4-BE49-F238E27FC236}">
                <a16:creationId xmlns:a16="http://schemas.microsoft.com/office/drawing/2014/main" id="{B82571DB-32A9-1004-F2D2-0E2DBDFE8F32}"/>
              </a:ext>
            </a:extLst>
          </p:cNvPr>
          <p:cNvSpPr>
            <a:spLocks noGrp="1"/>
          </p:cNvSpPr>
          <p:nvPr>
            <p:ph type="sldNum" sz="quarter" idx="12"/>
          </p:nvPr>
        </p:nvSpPr>
        <p:spPr>
          <a:xfrm>
            <a:off x="14543315" y="9306717"/>
            <a:ext cx="1001264" cy="547688"/>
          </a:xfrm>
        </p:spPr>
        <p:txBody>
          <a:bodyPr/>
          <a:lstStyle/>
          <a:p>
            <a:fld id="{B7527A74-2D87-4307-9531-5A57D9647EEB}" type="slidenum">
              <a:rPr lang="en-US" smtClean="0"/>
              <a:pPr/>
              <a:t>6</a:t>
            </a:fld>
            <a:endParaRPr lang="en-US"/>
          </a:p>
        </p:txBody>
      </p:sp>
      <p:sp>
        <p:nvSpPr>
          <p:cNvPr id="3" name="Tijdelijke aanduiding voor datum 4">
            <a:extLst>
              <a:ext uri="{FF2B5EF4-FFF2-40B4-BE49-F238E27FC236}">
                <a16:creationId xmlns:a16="http://schemas.microsoft.com/office/drawing/2014/main" id="{A046A7F1-2B34-7312-2731-02259417AEF3}"/>
              </a:ext>
            </a:extLst>
          </p:cNvPr>
          <p:cNvSpPr>
            <a:spLocks noGrp="1"/>
          </p:cNvSpPr>
          <p:nvPr>
            <p:ph type="dt" sz="half" idx="10"/>
          </p:nvPr>
        </p:nvSpPr>
        <p:spPr>
          <a:xfrm>
            <a:off x="1057276" y="9306717"/>
            <a:ext cx="1217614" cy="547688"/>
          </a:xfrm>
        </p:spPr>
        <p:txBody>
          <a:bodyPr/>
          <a:lstStyle/>
          <a:p>
            <a:fld id="{05BECE69-6D6D-45FE-97AF-CD990EAE32BF}" type="datetime1">
              <a:rPr lang="en-US" smtClean="0"/>
              <a:t>10/16/2024</a:t>
            </a:fld>
            <a:endParaRPr lang="en-US"/>
          </a:p>
        </p:txBody>
      </p:sp>
      <p:sp>
        <p:nvSpPr>
          <p:cNvPr id="4" name="Tijdelijke aanduiding voor voettekst 5">
            <a:extLst>
              <a:ext uri="{FF2B5EF4-FFF2-40B4-BE49-F238E27FC236}">
                <a16:creationId xmlns:a16="http://schemas.microsoft.com/office/drawing/2014/main" id="{9B6B97E7-C0C8-3CA4-140E-11F4A512126A}"/>
              </a:ext>
            </a:extLst>
          </p:cNvPr>
          <p:cNvSpPr>
            <a:spLocks noGrp="1"/>
          </p:cNvSpPr>
          <p:nvPr>
            <p:ph type="ftr" sz="quarter" idx="11"/>
          </p:nvPr>
        </p:nvSpPr>
        <p:spPr>
          <a:xfrm>
            <a:off x="2274889" y="9306717"/>
            <a:ext cx="6172200" cy="547688"/>
          </a:xfrm>
        </p:spPr>
        <p:txBody>
          <a:bodyPr/>
          <a:lstStyle/>
          <a:p>
            <a:r>
              <a:rPr lang="en-US"/>
              <a:t>Voettekst</a:t>
            </a:r>
          </a:p>
        </p:txBody>
      </p:sp>
      <p:sp>
        <p:nvSpPr>
          <p:cNvPr id="8" name="Tijdelijke aanduiding voor tekst 1">
            <a:extLst>
              <a:ext uri="{FF2B5EF4-FFF2-40B4-BE49-F238E27FC236}">
                <a16:creationId xmlns:a16="http://schemas.microsoft.com/office/drawing/2014/main" id="{488410B0-B78D-4445-A39A-2D1F41AED863}"/>
              </a:ext>
            </a:extLst>
          </p:cNvPr>
          <p:cNvSpPr txBox="1">
            <a:spLocks/>
          </p:cNvSpPr>
          <p:nvPr/>
        </p:nvSpPr>
        <p:spPr>
          <a:xfrm>
            <a:off x="1050131" y="2354401"/>
            <a:ext cx="16575629" cy="6103800"/>
          </a:xfrm>
          <a:prstGeom prst="rect">
            <a:avLst/>
          </a:prstGeom>
        </p:spPr>
        <p:txBody>
          <a:bodyPr vert="horz" lIns="91440" tIns="45720" rIns="91440" bIns="45720" rtlCol="0" anchor="t">
            <a:noAutofit/>
          </a:bodyPr>
          <a:lstStyle>
            <a:lvl1pPr marL="0" indent="0" algn="l" defTabSz="1371600" rtl="0" eaLnBrk="1" latinLnBrk="0" hangingPunct="1">
              <a:lnSpc>
                <a:spcPct val="90000"/>
              </a:lnSpc>
              <a:spcBef>
                <a:spcPts val="1500"/>
              </a:spcBef>
              <a:buFont typeface="Arial" panose="020B0604020202020204" pitchFamily="34" charset="0"/>
              <a:buNone/>
              <a:defRPr sz="3600" kern="1200">
                <a:solidFill>
                  <a:schemeClr val="tx1"/>
                </a:solidFill>
                <a:latin typeface="+mn-lt"/>
                <a:ea typeface="+mn-ea"/>
                <a:cs typeface="+mn-cs"/>
              </a:defRPr>
            </a:lvl1pPr>
            <a:lvl2pPr marL="685800" indent="0" algn="l" defTabSz="1371600" rtl="0" eaLnBrk="1" latinLnBrk="0" hangingPunct="1">
              <a:lnSpc>
                <a:spcPct val="90000"/>
              </a:lnSpc>
              <a:spcBef>
                <a:spcPts val="750"/>
              </a:spcBef>
              <a:buFont typeface="Arial" panose="020B0604020202020204" pitchFamily="34" charset="0"/>
              <a:buNone/>
              <a:defRPr sz="3600" kern="1200">
                <a:solidFill>
                  <a:schemeClr val="tx1"/>
                </a:solidFill>
                <a:latin typeface="+mn-lt"/>
                <a:ea typeface="+mn-ea"/>
                <a:cs typeface="+mn-cs"/>
              </a:defRPr>
            </a:lvl2pPr>
            <a:lvl3pPr marL="1371600" indent="0" algn="l" defTabSz="1371600" rtl="0" eaLnBrk="1" latinLnBrk="0" hangingPunct="1">
              <a:lnSpc>
                <a:spcPct val="90000"/>
              </a:lnSpc>
              <a:spcBef>
                <a:spcPts val="750"/>
              </a:spcBef>
              <a:buFont typeface="Arial" panose="020B0604020202020204" pitchFamily="34" charset="0"/>
              <a:buNone/>
              <a:defRPr sz="3000" kern="1200">
                <a:solidFill>
                  <a:schemeClr val="tx1"/>
                </a:solidFill>
                <a:latin typeface="+mn-lt"/>
                <a:ea typeface="+mn-ea"/>
                <a:cs typeface="+mn-cs"/>
              </a:defRPr>
            </a:lvl3pPr>
            <a:lvl4pPr marL="2057400" indent="0" algn="l" defTabSz="1371600" rtl="0" eaLnBrk="1" latinLnBrk="0" hangingPunct="1">
              <a:lnSpc>
                <a:spcPct val="90000"/>
              </a:lnSpc>
              <a:spcBef>
                <a:spcPts val="750"/>
              </a:spcBef>
              <a:buFont typeface="Arial" panose="020B0604020202020204" pitchFamily="34" charset="0"/>
              <a:buNone/>
              <a:defRPr sz="2700" kern="1200">
                <a:solidFill>
                  <a:schemeClr val="tx1"/>
                </a:solidFill>
                <a:latin typeface="+mn-lt"/>
                <a:ea typeface="+mn-ea"/>
                <a:cs typeface="+mn-cs"/>
              </a:defRPr>
            </a:lvl4pPr>
            <a:lvl5pPr marL="2743200" indent="0" algn="l" defTabSz="1371600" rtl="0" eaLnBrk="1" latinLnBrk="0" hangingPunct="1">
              <a:lnSpc>
                <a:spcPct val="90000"/>
              </a:lnSpc>
              <a:spcBef>
                <a:spcPts val="750"/>
              </a:spcBef>
              <a:buFont typeface="Arial" panose="020B0604020202020204" pitchFamily="34" charset="0"/>
              <a:buNone/>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742950" indent="-742950">
              <a:buAutoNum type="arabicPeriod"/>
            </a:pPr>
            <a:r>
              <a:rPr lang="en-US" dirty="0">
                <a:ea typeface="+mn-lt"/>
                <a:cs typeface="+mn-lt"/>
              </a:rPr>
              <a:t>Our Findings</a:t>
            </a:r>
          </a:p>
          <a:p>
            <a:pPr marL="1428750" lvl="1" indent="-742950">
              <a:buChar char="•"/>
            </a:pPr>
            <a:r>
              <a:rPr lang="en-US" dirty="0">
                <a:ea typeface="+mn-lt"/>
                <a:cs typeface="+mn-lt"/>
              </a:rPr>
              <a:t>High accuracy of BERT</a:t>
            </a:r>
          </a:p>
          <a:p>
            <a:pPr marL="1428750" lvl="1" indent="-742950">
              <a:buChar char="•"/>
            </a:pPr>
            <a:r>
              <a:rPr lang="en-US" dirty="0">
                <a:ea typeface="+mn-lt"/>
                <a:cs typeface="+mn-lt"/>
              </a:rPr>
              <a:t>The balance of speed and accuracy in </a:t>
            </a:r>
            <a:r>
              <a:rPr lang="en-US" dirty="0" err="1">
                <a:ea typeface="+mn-lt"/>
                <a:cs typeface="+mn-lt"/>
              </a:rPr>
              <a:t>DistilBERT</a:t>
            </a:r>
            <a:endParaRPr lang="en-US" dirty="0">
              <a:ea typeface="+mn-lt"/>
              <a:cs typeface="+mn-lt"/>
            </a:endParaRPr>
          </a:p>
          <a:p>
            <a:pPr marL="1428750" lvl="1" indent="-742950">
              <a:buChar char="•"/>
            </a:pPr>
            <a:r>
              <a:rPr lang="en-US" strike="sngStrike" dirty="0">
                <a:ea typeface="+mn-lt"/>
                <a:cs typeface="+mn-lt"/>
              </a:rPr>
              <a:t>Our fine-tuned model was 3x faster than BERT, but was less accurate</a:t>
            </a:r>
          </a:p>
          <a:p>
            <a:pPr marL="1428750" lvl="1" indent="-742950">
              <a:buChar char="•"/>
            </a:pPr>
            <a:r>
              <a:rPr lang="en-US" dirty="0">
                <a:solidFill>
                  <a:srgbClr val="FF0000"/>
                </a:solidFill>
                <a:ea typeface="+mn-lt"/>
                <a:cs typeface="+mn-lt"/>
              </a:rPr>
              <a:t>Our fine-tuned model was about the same speed, about as accurate</a:t>
            </a:r>
          </a:p>
          <a:p>
            <a:pPr marL="742950" indent="-742950">
              <a:buAutoNum type="arabicPeriod"/>
            </a:pPr>
            <a:r>
              <a:rPr lang="en-US" dirty="0">
                <a:cs typeface="Calibri"/>
              </a:rPr>
              <a:t>Conclusion</a:t>
            </a:r>
          </a:p>
          <a:p>
            <a:pPr marL="1428750" lvl="1" indent="-742950">
              <a:buFont typeface="Arial,Sans-Serif" panose="020B0604020202020204" pitchFamily="34" charset="0"/>
              <a:buChar char="•"/>
            </a:pPr>
            <a:r>
              <a:rPr lang="en-US" dirty="0">
                <a:cs typeface="Calibri"/>
              </a:rPr>
              <a:t>Importance of adjusting parameters </a:t>
            </a:r>
          </a:p>
          <a:p>
            <a:pPr marL="1428750" lvl="1" indent="-742950">
              <a:buFont typeface="Arial,Sans-Serif" panose="020B0604020202020204" pitchFamily="34" charset="0"/>
              <a:buChar char="•"/>
            </a:pPr>
            <a:r>
              <a:rPr lang="en-US" dirty="0">
                <a:cs typeface="Calibri"/>
              </a:rPr>
              <a:t>Exploring further optimizations.</a:t>
            </a:r>
            <a:endParaRPr lang="en-US" dirty="0"/>
          </a:p>
          <a:p>
            <a:pPr lvl="1"/>
            <a:endParaRPr lang="en-US" sz="2800" b="1" dirty="0">
              <a:solidFill>
                <a:srgbClr val="4472C4"/>
              </a:solidFill>
              <a:latin typeface="Consolas"/>
              <a:cs typeface="Calibri"/>
            </a:endParaRPr>
          </a:p>
        </p:txBody>
      </p:sp>
    </p:spTree>
    <p:extLst>
      <p:ext uri="{BB962C8B-B14F-4D97-AF65-F5344CB8AC3E}">
        <p14:creationId xmlns:p14="http://schemas.microsoft.com/office/powerpoint/2010/main" val="646880831"/>
      </p:ext>
    </p:extLst>
  </p:cSld>
  <p:clrMapOvr>
    <a:masterClrMapping/>
  </p:clrMapOvr>
</p:sld>
</file>

<file path=ppt/theme/theme1.xml><?xml version="1.0" encoding="utf-8"?>
<a:theme xmlns:a="http://schemas.openxmlformats.org/drawingml/2006/main" name="Howest NL">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8E21219D47574B975C83C716F8CF43" ma:contentTypeVersion="17" ma:contentTypeDescription="Een nieuw document maken." ma:contentTypeScope="" ma:versionID="33c9ae1f23b7fa5a692594643063d2fb">
  <xsd:schema xmlns:xsd="http://www.w3.org/2001/XMLSchema" xmlns:xs="http://www.w3.org/2001/XMLSchema" xmlns:p="http://schemas.microsoft.com/office/2006/metadata/properties" xmlns:ns3="15296b91-a101-4f7f-9c10-0e1910aea90c" xmlns:ns4="e620426b-f35c-4dfe-ad4e-93e7f3007dd3" targetNamespace="http://schemas.microsoft.com/office/2006/metadata/properties" ma:root="true" ma:fieldsID="562b89bd9def16efbec72a2ba6bd4aff" ns3:_="" ns4:_="">
    <xsd:import namespace="15296b91-a101-4f7f-9c10-0e1910aea90c"/>
    <xsd:import namespace="e620426b-f35c-4dfe-ad4e-93e7f3007dd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AutoKeyPoints" minOccurs="0"/>
                <xsd:element ref="ns4:MediaServiceKeyPoints" minOccurs="0"/>
                <xsd:element ref="ns4:_activity" minOccurs="0"/>
                <xsd:element ref="ns4:MediaServiceObjectDetectorVersions" minOccurs="0"/>
                <xsd:element ref="ns4:MediaServiceSystemTags" minOccurs="0"/>
                <xsd:element ref="ns4:MediaServiceSearchPropertie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296b91-a101-4f7f-9c10-0e1910aea90c"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internalName="SharedWithDetails" ma:readOnly="true">
      <xsd:simpleType>
        <xsd:restriction base="dms:Note">
          <xsd:maxLength value="255"/>
        </xsd:restriction>
      </xsd:simpleType>
    </xsd:element>
    <xsd:element name="SharingHintHash" ma:index="10" nillable="true" ma:displayName="Hint-hash dele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20426b-f35c-4dfe-ad4e-93e7f3007dd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ateTaken" ma:index="24"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620426b-f35c-4dfe-ad4e-93e7f3007dd3" xsi:nil="true"/>
  </documentManagement>
</p:properties>
</file>

<file path=customXml/itemProps1.xml><?xml version="1.0" encoding="utf-8"?>
<ds:datastoreItem xmlns:ds="http://schemas.openxmlformats.org/officeDocument/2006/customXml" ds:itemID="{F2874744-FB68-4A3F-AE7A-F6C0B47F0005}">
  <ds:schemaRefs>
    <ds:schemaRef ds:uri="15296b91-a101-4f7f-9c10-0e1910aea90c"/>
    <ds:schemaRef ds:uri="e620426b-f35c-4dfe-ad4e-93e7f3007dd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7E805CF-5123-4B02-8348-B20123482E1D}">
  <ds:schemaRefs>
    <ds:schemaRef ds:uri="http://schemas.microsoft.com/sharepoint/v3/contenttype/forms"/>
  </ds:schemaRefs>
</ds:datastoreItem>
</file>

<file path=customXml/itemProps3.xml><?xml version="1.0" encoding="utf-8"?>
<ds:datastoreItem xmlns:ds="http://schemas.openxmlformats.org/officeDocument/2006/customXml" ds:itemID="{C89D7BF5-FA67-45FF-A287-CE11E2521B25}">
  <ds:schemaRefs>
    <ds:schemaRef ds:uri="15296b91-a101-4f7f-9c10-0e1910aea90c"/>
    <ds:schemaRef ds:uri="http://purl.org/dc/terms/"/>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e620426b-f35c-4dfe-ad4e-93e7f3007dd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208</Words>
  <Application>Microsoft Office PowerPoint</Application>
  <PresentationFormat>Custom</PresentationFormat>
  <Paragraphs>59</Paragraphs>
  <Slides>6</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vt:i4>
      </vt:variant>
    </vt:vector>
  </HeadingPairs>
  <TitlesOfParts>
    <vt:vector size="16" baseType="lpstr">
      <vt:lpstr>Arial</vt:lpstr>
      <vt:lpstr>Arial Rounded MT Bold</vt:lpstr>
      <vt:lpstr>Arial,Sans-Serif</vt:lpstr>
      <vt:lpstr>Calibri</vt:lpstr>
      <vt:lpstr>Calibri Light</vt:lpstr>
      <vt:lpstr>Consolas</vt:lpstr>
      <vt:lpstr>JetBrains Mono</vt:lpstr>
      <vt:lpstr>Howest NL</vt:lpstr>
      <vt:lpstr>Howest EN</vt:lpstr>
      <vt:lpstr>Howest NL met tweede logo</vt:lpstr>
      <vt:lpstr>Trending Topics in AI</vt:lpstr>
      <vt:lpstr>Contents</vt:lpstr>
      <vt:lpstr>Analysis</vt:lpstr>
      <vt:lpstr>Analysis</vt:lpstr>
      <vt:lpstr>Code presentation</vt:lpstr>
      <vt:lpstr>Reflection</vt:lpstr>
    </vt:vector>
  </TitlesOfParts>
  <Company>Howest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regis.le.roy@howest.be</dc:creator>
  <cp:lastModifiedBy>Harman</cp:lastModifiedBy>
  <cp:revision>2</cp:revision>
  <dcterms:created xsi:type="dcterms:W3CDTF">2019-05-02T19:50:51Z</dcterms:created>
  <dcterms:modified xsi:type="dcterms:W3CDTF">2024-10-16T08:34:05Z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0x010100928E21219D47574B975C83C716F8CF43</vt:lpwstr>
  </property>
</Properties>
</file>