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322" r:id="rId5"/>
    <p:sldId id="321" r:id="rId6"/>
    <p:sldId id="318" r:id="rId7"/>
    <p:sldId id="329" r:id="rId8"/>
    <p:sldId id="323" r:id="rId9"/>
    <p:sldId id="324" r:id="rId10"/>
    <p:sldId id="325" r:id="rId11"/>
    <p:sldId id="326" r:id="rId12"/>
    <p:sldId id="327" r:id="rId13"/>
    <p:sldId id="328" r:id="rId14"/>
    <p:sldId id="330" r:id="rId15"/>
    <p:sldId id="31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2FE64-989B-4835-855C-3B9729F06BA8}" v="21" dt="2025-05-22T11:41:29.867"/>
  </p1510:revLst>
</p1510:revInfo>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5388" autoAdjust="0"/>
  </p:normalViewPr>
  <p:slideViewPr>
    <p:cSldViewPr snapToGrid="0">
      <p:cViewPr varScale="1">
        <p:scale>
          <a:sx n="79" d="100"/>
          <a:sy n="79" d="100"/>
        </p:scale>
        <p:origin x="115" y="77"/>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naman Singh" userId="4dcc3abe4eac2e49" providerId="LiveId" clId="{B872FE64-989B-4835-855C-3B9729F06BA8}"/>
    <pc:docChg chg="undo redo custSel addSld delSld modSld">
      <pc:chgData name="Harnaman Singh" userId="4dcc3abe4eac2e49" providerId="LiveId" clId="{B872FE64-989B-4835-855C-3B9729F06BA8}" dt="2025-05-22T12:11:24.175" v="1202" actId="113"/>
      <pc:docMkLst>
        <pc:docMk/>
      </pc:docMkLst>
      <pc:sldChg chg="modSp mod">
        <pc:chgData name="Harnaman Singh" userId="4dcc3abe4eac2e49" providerId="LiveId" clId="{B872FE64-989B-4835-855C-3B9729F06BA8}" dt="2025-05-22T12:10:38.579" v="1200" actId="14100"/>
        <pc:sldMkLst>
          <pc:docMk/>
          <pc:sldMk cId="704370842" sldId="310"/>
        </pc:sldMkLst>
        <pc:spChg chg="mod">
          <ac:chgData name="Harnaman Singh" userId="4dcc3abe4eac2e49" providerId="LiveId" clId="{B872FE64-989B-4835-855C-3B9729F06BA8}" dt="2025-05-22T11:37:01.456" v="928" actId="20577"/>
          <ac:spMkLst>
            <pc:docMk/>
            <pc:sldMk cId="704370842" sldId="310"/>
            <ac:spMk id="2" creationId="{70ECFE66-A9E7-A365-967B-2FD670CB3923}"/>
          </ac:spMkLst>
        </pc:spChg>
        <pc:spChg chg="mod">
          <ac:chgData name="Harnaman Singh" userId="4dcc3abe4eac2e49" providerId="LiveId" clId="{B872FE64-989B-4835-855C-3B9729F06BA8}" dt="2025-05-22T12:10:38.579" v="1200" actId="14100"/>
          <ac:spMkLst>
            <pc:docMk/>
            <pc:sldMk cId="704370842" sldId="310"/>
            <ac:spMk id="3" creationId="{F101732C-7338-DBA0-BD19-1FA88304749F}"/>
          </ac:spMkLst>
        </pc:spChg>
      </pc:sldChg>
      <pc:sldChg chg="del">
        <pc:chgData name="Harnaman Singh" userId="4dcc3abe4eac2e49" providerId="LiveId" clId="{B872FE64-989B-4835-855C-3B9729F06BA8}" dt="2025-05-22T11:36:02.528" v="838" actId="47"/>
        <pc:sldMkLst>
          <pc:docMk/>
          <pc:sldMk cId="1669023770" sldId="311"/>
        </pc:sldMkLst>
      </pc:sldChg>
      <pc:sldChg chg="del">
        <pc:chgData name="Harnaman Singh" userId="4dcc3abe4eac2e49" providerId="LiveId" clId="{B872FE64-989B-4835-855C-3B9729F06BA8}" dt="2025-05-22T07:59:26.278" v="361" actId="2696"/>
        <pc:sldMkLst>
          <pc:docMk/>
          <pc:sldMk cId="952135350" sldId="312"/>
        </pc:sldMkLst>
      </pc:sldChg>
      <pc:sldChg chg="del">
        <pc:chgData name="Harnaman Singh" userId="4dcc3abe4eac2e49" providerId="LiveId" clId="{B872FE64-989B-4835-855C-3B9729F06BA8}" dt="2025-05-22T07:59:21.946" v="360" actId="2696"/>
        <pc:sldMkLst>
          <pc:docMk/>
          <pc:sldMk cId="2224546682" sldId="313"/>
        </pc:sldMkLst>
      </pc:sldChg>
      <pc:sldChg chg="del">
        <pc:chgData name="Harnaman Singh" userId="4dcc3abe4eac2e49" providerId="LiveId" clId="{B872FE64-989B-4835-855C-3B9729F06BA8}" dt="2025-05-22T11:36:01.628" v="837" actId="47"/>
        <pc:sldMkLst>
          <pc:docMk/>
          <pc:sldMk cId="82250651" sldId="314"/>
        </pc:sldMkLst>
      </pc:sldChg>
      <pc:sldChg chg="del">
        <pc:chgData name="Harnaman Singh" userId="4dcc3abe4eac2e49" providerId="LiveId" clId="{B872FE64-989B-4835-855C-3B9729F06BA8}" dt="2025-05-22T07:59:18.774" v="359" actId="2696"/>
        <pc:sldMkLst>
          <pc:docMk/>
          <pc:sldMk cId="2302010161" sldId="315"/>
        </pc:sldMkLst>
      </pc:sldChg>
      <pc:sldChg chg="del">
        <pc:chgData name="Harnaman Singh" userId="4dcc3abe4eac2e49" providerId="LiveId" clId="{B872FE64-989B-4835-855C-3B9729F06BA8}" dt="2025-05-22T07:59:15.866" v="358" actId="2696"/>
        <pc:sldMkLst>
          <pc:docMk/>
          <pc:sldMk cId="554382460" sldId="316"/>
        </pc:sldMkLst>
      </pc:sldChg>
      <pc:sldChg chg="addSp delSp modSp del mod">
        <pc:chgData name="Harnaman Singh" userId="4dcc3abe4eac2e49" providerId="LiveId" clId="{B872FE64-989B-4835-855C-3B9729F06BA8}" dt="2025-05-22T11:36:00.198" v="836" actId="47"/>
        <pc:sldMkLst>
          <pc:docMk/>
          <pc:sldMk cId="4011334062" sldId="317"/>
        </pc:sldMkLst>
        <pc:spChg chg="mod">
          <ac:chgData name="Harnaman Singh" userId="4dcc3abe4eac2e49" providerId="LiveId" clId="{B872FE64-989B-4835-855C-3B9729F06BA8}" dt="2025-05-22T07:58:19.442" v="353" actId="20577"/>
          <ac:spMkLst>
            <pc:docMk/>
            <pc:sldMk cId="4011334062" sldId="317"/>
            <ac:spMk id="2" creationId="{1B061384-8C2A-AC46-D296-2DF95CBF10BB}"/>
          </ac:spMkLst>
        </pc:spChg>
        <pc:spChg chg="del mod">
          <ac:chgData name="Harnaman Singh" userId="4dcc3abe4eac2e49" providerId="LiveId" clId="{B872FE64-989B-4835-855C-3B9729F06BA8}" dt="2025-05-22T07:58:28.496" v="355" actId="478"/>
          <ac:spMkLst>
            <pc:docMk/>
            <pc:sldMk cId="4011334062" sldId="317"/>
            <ac:spMk id="3" creationId="{FEF606B8-D15C-3916-2C66-49DEC593A3C2}"/>
          </ac:spMkLst>
        </pc:spChg>
        <pc:spChg chg="add del mod">
          <ac:chgData name="Harnaman Singh" userId="4dcc3abe4eac2e49" providerId="LiveId" clId="{B872FE64-989B-4835-855C-3B9729F06BA8}" dt="2025-05-22T07:58:30.673" v="356" actId="478"/>
          <ac:spMkLst>
            <pc:docMk/>
            <pc:sldMk cId="4011334062" sldId="317"/>
            <ac:spMk id="5" creationId="{9108EFAA-8C3C-B70C-DC1F-F11EF28DCECE}"/>
          </ac:spMkLst>
        </pc:spChg>
      </pc:sldChg>
      <pc:sldChg chg="modSp mod">
        <pc:chgData name="Harnaman Singh" userId="4dcc3abe4eac2e49" providerId="LiveId" clId="{B872FE64-989B-4835-855C-3B9729F06BA8}" dt="2025-05-22T07:57:33.843" v="333" actId="20577"/>
        <pc:sldMkLst>
          <pc:docMk/>
          <pc:sldMk cId="2906152353" sldId="318"/>
        </pc:sldMkLst>
        <pc:spChg chg="mod">
          <ac:chgData name="Harnaman Singh" userId="4dcc3abe4eac2e49" providerId="LiveId" clId="{B872FE64-989B-4835-855C-3B9729F06BA8}" dt="2025-05-22T06:30:06.318" v="265" actId="14100"/>
          <ac:spMkLst>
            <pc:docMk/>
            <pc:sldMk cId="2906152353" sldId="318"/>
            <ac:spMk id="2" creationId="{CFDEBC60-AA38-5DEF-3160-0CAA68F3D28C}"/>
          </ac:spMkLst>
        </pc:spChg>
        <pc:spChg chg="mod">
          <ac:chgData name="Harnaman Singh" userId="4dcc3abe4eac2e49" providerId="LiveId" clId="{B872FE64-989B-4835-855C-3B9729F06BA8}" dt="2025-05-22T07:57:33.843" v="333" actId="20577"/>
          <ac:spMkLst>
            <pc:docMk/>
            <pc:sldMk cId="2906152353" sldId="318"/>
            <ac:spMk id="3" creationId="{1EBEE570-1B5E-FFD1-485D-D77E4E6FE7C0}"/>
          </ac:spMkLst>
        </pc:spChg>
      </pc:sldChg>
      <pc:sldChg chg="del">
        <pc:chgData name="Harnaman Singh" userId="4dcc3abe4eac2e49" providerId="LiveId" clId="{B872FE64-989B-4835-855C-3B9729F06BA8}" dt="2025-05-22T11:31:07.104" v="653" actId="47"/>
        <pc:sldMkLst>
          <pc:docMk/>
          <pc:sldMk cId="3421680658" sldId="319"/>
        </pc:sldMkLst>
      </pc:sldChg>
      <pc:sldChg chg="del">
        <pc:chgData name="Harnaman Singh" userId="4dcc3abe4eac2e49" providerId="LiveId" clId="{B872FE64-989B-4835-855C-3B9729F06BA8}" dt="2025-05-22T11:31:08.931" v="654" actId="47"/>
        <pc:sldMkLst>
          <pc:docMk/>
          <pc:sldMk cId="3752118431" sldId="320"/>
        </pc:sldMkLst>
      </pc:sldChg>
      <pc:sldChg chg="modSp mod">
        <pc:chgData name="Harnaman Singh" userId="4dcc3abe4eac2e49" providerId="LiveId" clId="{B872FE64-989B-4835-855C-3B9729F06BA8}" dt="2025-05-22T06:19:42.487" v="166" actId="313"/>
        <pc:sldMkLst>
          <pc:docMk/>
          <pc:sldMk cId="1607455252" sldId="321"/>
        </pc:sldMkLst>
        <pc:spChg chg="mod">
          <ac:chgData name="Harnaman Singh" userId="4dcc3abe4eac2e49" providerId="LiveId" clId="{B872FE64-989B-4835-855C-3B9729F06BA8}" dt="2025-05-22T06:19:42.487" v="166" actId="313"/>
          <ac:spMkLst>
            <pc:docMk/>
            <pc:sldMk cId="1607455252" sldId="321"/>
            <ac:spMk id="3" creationId="{02BA04E6-CD61-B962-4287-DEC1993C32D6}"/>
          </ac:spMkLst>
        </pc:spChg>
      </pc:sldChg>
      <pc:sldChg chg="modSp mod">
        <pc:chgData name="Harnaman Singh" userId="4dcc3abe4eac2e49" providerId="LiveId" clId="{B872FE64-989B-4835-855C-3B9729F06BA8}" dt="2025-05-22T12:11:24.175" v="1202" actId="113"/>
        <pc:sldMkLst>
          <pc:docMk/>
          <pc:sldMk cId="3378822495" sldId="322"/>
        </pc:sldMkLst>
        <pc:spChg chg="mod">
          <ac:chgData name="Harnaman Singh" userId="4dcc3abe4eac2e49" providerId="LiveId" clId="{B872FE64-989B-4835-855C-3B9729F06BA8}" dt="2025-05-22T12:11:24.175" v="1202" actId="113"/>
          <ac:spMkLst>
            <pc:docMk/>
            <pc:sldMk cId="3378822495" sldId="322"/>
            <ac:spMk id="2" creationId="{75454C9E-20FB-B999-9303-C71D1334BAD7}"/>
          </ac:spMkLst>
        </pc:spChg>
      </pc:sldChg>
      <pc:sldChg chg="modSp add mod">
        <pc:chgData name="Harnaman Singh" userId="4dcc3abe4eac2e49" providerId="LiveId" clId="{B872FE64-989B-4835-855C-3B9729F06BA8}" dt="2025-05-22T08:01:37.699" v="400" actId="14100"/>
        <pc:sldMkLst>
          <pc:docMk/>
          <pc:sldMk cId="1710149741" sldId="323"/>
        </pc:sldMkLst>
        <pc:spChg chg="mod">
          <ac:chgData name="Harnaman Singh" userId="4dcc3abe4eac2e49" providerId="LiveId" clId="{B872FE64-989B-4835-855C-3B9729F06BA8}" dt="2025-05-22T08:01:37.699" v="400" actId="14100"/>
          <ac:spMkLst>
            <pc:docMk/>
            <pc:sldMk cId="1710149741" sldId="323"/>
            <ac:spMk id="2" creationId="{EC60D7C7-1AFE-9992-CF92-B611A182B4B3}"/>
          </ac:spMkLst>
        </pc:spChg>
        <pc:spChg chg="mod">
          <ac:chgData name="Harnaman Singh" userId="4dcc3abe4eac2e49" providerId="LiveId" clId="{B872FE64-989B-4835-855C-3B9729F06BA8}" dt="2025-05-22T08:01:34.019" v="399" actId="14100"/>
          <ac:spMkLst>
            <pc:docMk/>
            <pc:sldMk cId="1710149741" sldId="323"/>
            <ac:spMk id="3" creationId="{0E846F15-69E4-2B76-A36F-D2FD3FDE355B}"/>
          </ac:spMkLst>
        </pc:spChg>
      </pc:sldChg>
      <pc:sldChg chg="add del">
        <pc:chgData name="Harnaman Singh" userId="4dcc3abe4eac2e49" providerId="LiveId" clId="{B872FE64-989B-4835-855C-3B9729F06BA8}" dt="2025-05-22T07:59:06.386" v="357" actId="2696"/>
        <pc:sldMkLst>
          <pc:docMk/>
          <pc:sldMk cId="3780156414" sldId="323"/>
        </pc:sldMkLst>
      </pc:sldChg>
      <pc:sldChg chg="modSp add mod">
        <pc:chgData name="Harnaman Singh" userId="4dcc3abe4eac2e49" providerId="LiveId" clId="{B872FE64-989B-4835-855C-3B9729F06BA8}" dt="2025-05-22T08:15:22.645" v="444" actId="255"/>
        <pc:sldMkLst>
          <pc:docMk/>
          <pc:sldMk cId="3167330720" sldId="324"/>
        </pc:sldMkLst>
        <pc:spChg chg="mod">
          <ac:chgData name="Harnaman Singh" userId="4dcc3abe4eac2e49" providerId="LiveId" clId="{B872FE64-989B-4835-855C-3B9729F06BA8}" dt="2025-05-22T08:15:22.645" v="444" actId="255"/>
          <ac:spMkLst>
            <pc:docMk/>
            <pc:sldMk cId="3167330720" sldId="324"/>
            <ac:spMk id="2" creationId="{51416E86-921D-710E-18EB-C4984837B6C9}"/>
          </ac:spMkLst>
        </pc:spChg>
        <pc:spChg chg="mod">
          <ac:chgData name="Harnaman Singh" userId="4dcc3abe4eac2e49" providerId="LiveId" clId="{B872FE64-989B-4835-855C-3B9729F06BA8}" dt="2025-05-22T08:14:51.559" v="423" actId="113"/>
          <ac:spMkLst>
            <pc:docMk/>
            <pc:sldMk cId="3167330720" sldId="324"/>
            <ac:spMk id="3" creationId="{C6AE3B02-ED1E-F8B3-33FE-87A38974AF55}"/>
          </ac:spMkLst>
        </pc:spChg>
      </pc:sldChg>
      <pc:sldChg chg="addSp delSp modSp add mod">
        <pc:chgData name="Harnaman Singh" userId="4dcc3abe4eac2e49" providerId="LiveId" clId="{B872FE64-989B-4835-855C-3B9729F06BA8}" dt="2025-05-22T11:11:45.696" v="600" actId="22"/>
        <pc:sldMkLst>
          <pc:docMk/>
          <pc:sldMk cId="3712663800" sldId="325"/>
        </pc:sldMkLst>
        <pc:spChg chg="mod">
          <ac:chgData name="Harnaman Singh" userId="4dcc3abe4eac2e49" providerId="LiveId" clId="{B872FE64-989B-4835-855C-3B9729F06BA8}" dt="2025-05-22T11:11:09.226" v="593" actId="255"/>
          <ac:spMkLst>
            <pc:docMk/>
            <pc:sldMk cId="3712663800" sldId="325"/>
            <ac:spMk id="2" creationId="{F52FE10F-187E-BBCC-DA29-213B19CF0A51}"/>
          </ac:spMkLst>
        </pc:spChg>
        <pc:spChg chg="mod">
          <ac:chgData name="Harnaman Singh" userId="4dcc3abe4eac2e49" providerId="LiveId" clId="{B872FE64-989B-4835-855C-3B9729F06BA8}" dt="2025-05-22T11:11:15.016" v="594" actId="14100"/>
          <ac:spMkLst>
            <pc:docMk/>
            <pc:sldMk cId="3712663800" sldId="325"/>
            <ac:spMk id="3" creationId="{BCC104D2-9F48-46A8-AB4B-AADBFB952E25}"/>
          </ac:spMkLst>
        </pc:spChg>
        <pc:spChg chg="add del">
          <ac:chgData name="Harnaman Singh" userId="4dcc3abe4eac2e49" providerId="LiveId" clId="{B872FE64-989B-4835-855C-3B9729F06BA8}" dt="2025-05-22T11:11:45.696" v="600" actId="22"/>
          <ac:spMkLst>
            <pc:docMk/>
            <pc:sldMk cId="3712663800" sldId="325"/>
            <ac:spMk id="6" creationId="{18EB8B2A-CF33-BE2B-3262-333C87E6B060}"/>
          </ac:spMkLst>
        </pc:spChg>
      </pc:sldChg>
      <pc:sldChg chg="add del">
        <pc:chgData name="Harnaman Singh" userId="4dcc3abe4eac2e49" providerId="LiveId" clId="{B872FE64-989B-4835-855C-3B9729F06BA8}" dt="2025-05-22T08:24:46.260" v="460" actId="47"/>
        <pc:sldMkLst>
          <pc:docMk/>
          <pc:sldMk cId="2669141530" sldId="326"/>
        </pc:sldMkLst>
      </pc:sldChg>
      <pc:sldChg chg="modSp add mod">
        <pc:chgData name="Harnaman Singh" userId="4dcc3abe4eac2e49" providerId="LiveId" clId="{B872FE64-989B-4835-855C-3B9729F06BA8}" dt="2025-05-22T11:11:41.697" v="598" actId="14100"/>
        <pc:sldMkLst>
          <pc:docMk/>
          <pc:sldMk cId="3907824198" sldId="326"/>
        </pc:sldMkLst>
        <pc:spChg chg="mod">
          <ac:chgData name="Harnaman Singh" userId="4dcc3abe4eac2e49" providerId="LiveId" clId="{B872FE64-989B-4835-855C-3B9729F06BA8}" dt="2025-05-22T11:11:38.357" v="597"/>
          <ac:spMkLst>
            <pc:docMk/>
            <pc:sldMk cId="3907824198" sldId="326"/>
            <ac:spMk id="2" creationId="{D0829D93-8104-97FB-9FF7-98EF431AF350}"/>
          </ac:spMkLst>
        </pc:spChg>
        <pc:spChg chg="mod">
          <ac:chgData name="Harnaman Singh" userId="4dcc3abe4eac2e49" providerId="LiveId" clId="{B872FE64-989B-4835-855C-3B9729F06BA8}" dt="2025-05-22T11:11:41.697" v="598" actId="14100"/>
          <ac:spMkLst>
            <pc:docMk/>
            <pc:sldMk cId="3907824198" sldId="326"/>
            <ac:spMk id="3" creationId="{8A0B31FD-DD0B-124C-046D-5FABC63DF1C4}"/>
          </ac:spMkLst>
        </pc:spChg>
      </pc:sldChg>
      <pc:sldChg chg="modSp add mod">
        <pc:chgData name="Harnaman Singh" userId="4dcc3abe4eac2e49" providerId="LiveId" clId="{B872FE64-989B-4835-855C-3B9729F06BA8}" dt="2025-05-22T11:12:48.483" v="623" actId="113"/>
        <pc:sldMkLst>
          <pc:docMk/>
          <pc:sldMk cId="117027941" sldId="327"/>
        </pc:sldMkLst>
        <pc:spChg chg="mod">
          <ac:chgData name="Harnaman Singh" userId="4dcc3abe4eac2e49" providerId="LiveId" clId="{B872FE64-989B-4835-855C-3B9729F06BA8}" dt="2025-05-22T11:11:55.151" v="609" actId="20577"/>
          <ac:spMkLst>
            <pc:docMk/>
            <pc:sldMk cId="117027941" sldId="327"/>
            <ac:spMk id="2" creationId="{96394C8E-DA85-4128-F09B-2C112490827E}"/>
          </ac:spMkLst>
        </pc:spChg>
        <pc:spChg chg="mod">
          <ac:chgData name="Harnaman Singh" userId="4dcc3abe4eac2e49" providerId="LiveId" clId="{B872FE64-989B-4835-855C-3B9729F06BA8}" dt="2025-05-22T11:12:48.483" v="623" actId="113"/>
          <ac:spMkLst>
            <pc:docMk/>
            <pc:sldMk cId="117027941" sldId="327"/>
            <ac:spMk id="3" creationId="{C48E4D34-4A9F-F576-87C6-004FDDD0A8FC}"/>
          </ac:spMkLst>
        </pc:spChg>
      </pc:sldChg>
      <pc:sldChg chg="add del">
        <pc:chgData name="Harnaman Singh" userId="4dcc3abe4eac2e49" providerId="LiveId" clId="{B872FE64-989B-4835-855C-3B9729F06BA8}" dt="2025-05-22T11:09:25.588" v="535" actId="47"/>
        <pc:sldMkLst>
          <pc:docMk/>
          <pc:sldMk cId="3465647817" sldId="327"/>
        </pc:sldMkLst>
      </pc:sldChg>
      <pc:sldChg chg="modSp add mod">
        <pc:chgData name="Harnaman Singh" userId="4dcc3abe4eac2e49" providerId="LiveId" clId="{B872FE64-989B-4835-855C-3B9729F06BA8}" dt="2025-05-22T11:13:59.096" v="652" actId="20577"/>
        <pc:sldMkLst>
          <pc:docMk/>
          <pc:sldMk cId="837194527" sldId="328"/>
        </pc:sldMkLst>
        <pc:spChg chg="mod">
          <ac:chgData name="Harnaman Singh" userId="4dcc3abe4eac2e49" providerId="LiveId" clId="{B872FE64-989B-4835-855C-3B9729F06BA8}" dt="2025-05-22T11:13:59.096" v="652" actId="20577"/>
          <ac:spMkLst>
            <pc:docMk/>
            <pc:sldMk cId="837194527" sldId="328"/>
            <ac:spMk id="3" creationId="{DC7F8CBE-75FC-365C-F261-BFD28749AA2E}"/>
          </ac:spMkLst>
        </pc:spChg>
      </pc:sldChg>
      <pc:sldChg chg="modSp add mod">
        <pc:chgData name="Harnaman Singh" userId="4dcc3abe4eac2e49" providerId="LiveId" clId="{B872FE64-989B-4835-855C-3B9729F06BA8}" dt="2025-05-22T11:35:42.590" v="835" actId="5793"/>
        <pc:sldMkLst>
          <pc:docMk/>
          <pc:sldMk cId="3011713290" sldId="329"/>
        </pc:sldMkLst>
        <pc:spChg chg="mod">
          <ac:chgData name="Harnaman Singh" userId="4dcc3abe4eac2e49" providerId="LiveId" clId="{B872FE64-989B-4835-855C-3B9729F06BA8}" dt="2025-05-22T11:34:47.976" v="809" actId="14100"/>
          <ac:spMkLst>
            <pc:docMk/>
            <pc:sldMk cId="3011713290" sldId="329"/>
            <ac:spMk id="2" creationId="{9BD5BC30-8BC4-37FB-E1E0-7886CCA351DE}"/>
          </ac:spMkLst>
        </pc:spChg>
        <pc:spChg chg="mod">
          <ac:chgData name="Harnaman Singh" userId="4dcc3abe4eac2e49" providerId="LiveId" clId="{B872FE64-989B-4835-855C-3B9729F06BA8}" dt="2025-05-22T11:35:42.590" v="835" actId="5793"/>
          <ac:spMkLst>
            <pc:docMk/>
            <pc:sldMk cId="3011713290" sldId="329"/>
            <ac:spMk id="3" creationId="{22677B32-CB37-5D21-74E7-E7497DB3255C}"/>
          </ac:spMkLst>
        </pc:spChg>
      </pc:sldChg>
      <pc:sldChg chg="add del">
        <pc:chgData name="Harnaman Singh" userId="4dcc3abe4eac2e49" providerId="LiveId" clId="{B872FE64-989B-4835-855C-3B9729F06BA8}" dt="2025-05-22T11:13:19.189" v="626" actId="47"/>
        <pc:sldMkLst>
          <pc:docMk/>
          <pc:sldMk cId="3547855483" sldId="329"/>
        </pc:sldMkLst>
      </pc:sldChg>
      <pc:sldChg chg="addSp delSp modSp add mod">
        <pc:chgData name="Harnaman Singh" userId="4dcc3abe4eac2e49" providerId="LiveId" clId="{B872FE64-989B-4835-855C-3B9729F06BA8}" dt="2025-05-22T11:43:07.275" v="1003" actId="20577"/>
        <pc:sldMkLst>
          <pc:docMk/>
          <pc:sldMk cId="2240846532" sldId="330"/>
        </pc:sldMkLst>
        <pc:spChg chg="mod">
          <ac:chgData name="Harnaman Singh" userId="4dcc3abe4eac2e49" providerId="LiveId" clId="{B872FE64-989B-4835-855C-3B9729F06BA8}" dt="2025-05-22T11:42:47.256" v="991" actId="123"/>
          <ac:spMkLst>
            <pc:docMk/>
            <pc:sldMk cId="2240846532" sldId="330"/>
            <ac:spMk id="2" creationId="{F96CFA25-6A8F-CF39-D22B-000AA942AF7A}"/>
          </ac:spMkLst>
        </pc:spChg>
        <pc:spChg chg="add del mod">
          <ac:chgData name="Harnaman Singh" userId="4dcc3abe4eac2e49" providerId="LiveId" clId="{B872FE64-989B-4835-855C-3B9729F06BA8}" dt="2025-05-22T11:43:07.275" v="1003" actId="20577"/>
          <ac:spMkLst>
            <pc:docMk/>
            <pc:sldMk cId="2240846532" sldId="330"/>
            <ac:spMk id="3" creationId="{9EB81916-514D-8674-33E8-18566E42A261}"/>
          </ac:spMkLst>
        </pc:spChg>
        <pc:spChg chg="mod">
          <ac:chgData name="Harnaman Singh" userId="4dcc3abe4eac2e49" providerId="LiveId" clId="{B872FE64-989B-4835-855C-3B9729F06BA8}" dt="2025-05-22T11:42:47.256" v="991" actId="123"/>
          <ac:spMkLst>
            <pc:docMk/>
            <pc:sldMk cId="2240846532" sldId="330"/>
            <ac:spMk id="4" creationId="{A4F1DD2D-6BB4-3698-4A20-76E49CB33A46}"/>
          </ac:spMkLst>
        </pc:spChg>
        <pc:spChg chg="add">
          <ac:chgData name="Harnaman Singh" userId="4dcc3abe4eac2e49" providerId="LiveId" clId="{B872FE64-989B-4835-855C-3B9729F06BA8}" dt="2025-05-22T11:41:21.646" v="930"/>
          <ac:spMkLst>
            <pc:docMk/>
            <pc:sldMk cId="2240846532" sldId="330"/>
            <ac:spMk id="5" creationId="{457D435B-6470-A6CC-1D75-0B9819F2C23F}"/>
          </ac:spMkLst>
        </pc:spChg>
        <pc:spChg chg="add mod">
          <ac:chgData name="Harnaman Singh" userId="4dcc3abe4eac2e49" providerId="LiveId" clId="{B872FE64-989B-4835-855C-3B9729F06BA8}" dt="2025-05-22T11:41:24.532" v="932"/>
          <ac:spMkLst>
            <pc:docMk/>
            <pc:sldMk cId="2240846532" sldId="330"/>
            <ac:spMk id="6" creationId="{2FB747D1-7A25-320A-2A82-431358CA3BCB}"/>
          </ac:spMkLst>
        </pc:spChg>
        <pc:spChg chg="add mod">
          <ac:chgData name="Harnaman Singh" userId="4dcc3abe4eac2e49" providerId="LiveId" clId="{B872FE64-989B-4835-855C-3B9729F06BA8}" dt="2025-05-22T11:41:29.805" v="939"/>
          <ac:spMkLst>
            <pc:docMk/>
            <pc:sldMk cId="2240846532" sldId="330"/>
            <ac:spMk id="7" creationId="{D13F7703-3EB8-31F5-1415-6683C32154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5/21/2025</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5/21/2025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5233481" y="1935805"/>
            <a:ext cx="6177063" cy="1935804"/>
          </a:xfrm>
        </p:spPr>
        <p:txBody>
          <a:bodyPr>
            <a:normAutofit/>
          </a:bodyPr>
          <a:lstStyle/>
          <a:p>
            <a:r>
              <a:rPr lang="en-US" sz="2200" b="1" dirty="0"/>
              <a:t>Project Name</a:t>
            </a:r>
            <a:r>
              <a:rPr lang="en-US" sz="2200" dirty="0"/>
              <a:t>: Business Intelligence for Understanding Career Aspirations of Gen-Z</a:t>
            </a:r>
            <a:br>
              <a:rPr lang="en-US" sz="2200" dirty="0"/>
            </a:br>
            <a:br>
              <a:rPr lang="en-US" sz="2200" b="1" dirty="0"/>
            </a:br>
            <a:r>
              <a:rPr lang="en-US" sz="2200" b="1" dirty="0"/>
              <a:t>Presented By</a:t>
            </a:r>
            <a:r>
              <a:rPr lang="en-US" sz="2200" dirty="0"/>
              <a:t>: Harnaman Singh</a:t>
            </a:r>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98F4A-32D1-A791-83C9-5071399562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60EA70-437C-1C7F-852C-05D1139D206B}"/>
              </a:ext>
            </a:extLst>
          </p:cNvPr>
          <p:cNvSpPr>
            <a:spLocks noGrp="1"/>
          </p:cNvSpPr>
          <p:nvPr>
            <p:ph type="title"/>
          </p:nvPr>
        </p:nvSpPr>
        <p:spPr>
          <a:xfrm>
            <a:off x="1468815" y="369651"/>
            <a:ext cx="9150675" cy="710119"/>
          </a:xfrm>
        </p:spPr>
        <p:txBody>
          <a:bodyPr>
            <a:normAutofit/>
          </a:bodyPr>
          <a:lstStyle/>
          <a:p>
            <a:pPr algn="ctr"/>
            <a:r>
              <a:rPr lang="en-ZA" sz="3200" dirty="0"/>
              <a:t>Managers Dashboards: Key Findings and Insights</a:t>
            </a:r>
          </a:p>
        </p:txBody>
      </p:sp>
      <p:sp>
        <p:nvSpPr>
          <p:cNvPr id="3" name="Content Placeholder 2">
            <a:extLst>
              <a:ext uri="{FF2B5EF4-FFF2-40B4-BE49-F238E27FC236}">
                <a16:creationId xmlns:a16="http://schemas.microsoft.com/office/drawing/2014/main" id="{DC7F8CBE-75FC-365C-F261-BFD28749AA2E}"/>
              </a:ext>
            </a:extLst>
          </p:cNvPr>
          <p:cNvSpPr>
            <a:spLocks noGrp="1"/>
          </p:cNvSpPr>
          <p:nvPr>
            <p:ph sz="quarter" idx="12"/>
          </p:nvPr>
        </p:nvSpPr>
        <p:spPr>
          <a:xfrm>
            <a:off x="1450152" y="1507786"/>
            <a:ext cx="9308639" cy="4720399"/>
          </a:xfrm>
        </p:spPr>
        <p:txBody>
          <a:bodyPr>
            <a:noAutofit/>
          </a:bodyPr>
          <a:lstStyle/>
          <a:p>
            <a:pPr marL="0" lvl="0" indent="0">
              <a:lnSpc>
                <a:spcPct val="115000"/>
              </a:lnSpc>
              <a:buNone/>
              <a:tabLst>
                <a:tab pos="457200" algn="l"/>
              </a:tabLst>
            </a:pPr>
            <a:r>
              <a:rPr lang="en-US" sz="1600" b="1" dirty="0">
                <a:effectLst/>
                <a:highlight>
                  <a:srgbClr val="C0C0C0"/>
                </a:highlight>
                <a:latin typeface="Calibri" panose="020F0502020204030204" pitchFamily="34" charset="0"/>
                <a:ea typeface="Calibri" panose="020F0502020204030204" pitchFamily="34" charset="0"/>
                <a:cs typeface="Calibri" panose="020F0502020204030204" pitchFamily="34" charset="0"/>
              </a:rPr>
              <a:t>4.   Preferred Learning Environment</a:t>
            </a:r>
            <a:endParaRPr lang="en-US" sz="16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Gen Z prefers instructor-led programs (7.2K), followed by self-paced learning portals and trial-and-error learning.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Indicates a blend of structured and flexible learning approaches.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tabLst>
                <a:tab pos="457200" algn="l"/>
              </a:tabLst>
            </a:pPr>
            <a:endParaRPr lang="en-US" sz="1600" b="1" dirty="0">
              <a:effectLst/>
              <a:highlight>
                <a:srgbClr val="C0C0C0"/>
              </a:highligh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buNone/>
              <a:tabLst>
                <a:tab pos="457200" algn="l"/>
              </a:tabLst>
            </a:pPr>
            <a:r>
              <a:rPr lang="en-US" sz="1600" b="1" dirty="0">
                <a:highlight>
                  <a:srgbClr val="C0C0C0"/>
                </a:highlight>
                <a:latin typeface="Calibri" panose="020F0502020204030204" pitchFamily="34" charset="0"/>
                <a:ea typeface="Calibri" panose="020F0502020204030204" pitchFamily="34" charset="0"/>
                <a:cs typeface="Calibri" panose="020F0502020204030204" pitchFamily="34" charset="0"/>
              </a:rPr>
              <a:t>5.   </a:t>
            </a:r>
            <a:r>
              <a:rPr lang="en-US" sz="1600" b="1" dirty="0">
                <a:effectLst/>
                <a:highlight>
                  <a:srgbClr val="C0C0C0"/>
                </a:highlight>
                <a:latin typeface="Calibri" panose="020F0502020204030204" pitchFamily="34" charset="0"/>
                <a:ea typeface="Calibri" panose="020F0502020204030204" pitchFamily="34" charset="0"/>
                <a:cs typeface="Calibri" panose="020F0502020204030204" pitchFamily="34" charset="0"/>
              </a:rPr>
              <a:t>Best Employer Characteristics</a:t>
            </a:r>
            <a:endParaRPr lang="en-US" sz="16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The majority (12.7K) prefer employers offering motivation with rewards, followed by those with a learning-friendly environment (9.1K).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Companies lacking learning support or rewards are significantly less attractive.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15000"/>
              </a:lnSpc>
              <a:spcAft>
                <a:spcPts val="1000"/>
              </a:spcAft>
            </a:pPr>
            <a:r>
              <a:rPr lang="en-US" sz="16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51C330-8D7B-3811-C8C3-9967F22EF53B}"/>
              </a:ext>
            </a:extLst>
          </p:cNvPr>
          <p:cNvSpPr>
            <a:spLocks noGrp="1"/>
          </p:cNvSpPr>
          <p:nvPr>
            <p:ph type="sldNum" sz="quarter" idx="15"/>
          </p:nvPr>
        </p:nvSpPr>
        <p:spPr/>
        <p:txBody>
          <a:bodyPr/>
          <a:lstStyle/>
          <a:p>
            <a:fld id="{18D65601-5AE2-46FC-B138-694DDD2B510D}" type="slidenum">
              <a:rPr lang="en-US" smtClean="0"/>
              <a:pPr/>
              <a:t>10</a:t>
            </a:fld>
            <a:endParaRPr lang="en-US" dirty="0"/>
          </a:p>
        </p:txBody>
      </p:sp>
    </p:spTree>
    <p:extLst>
      <p:ext uri="{BB962C8B-B14F-4D97-AF65-F5344CB8AC3E}">
        <p14:creationId xmlns:p14="http://schemas.microsoft.com/office/powerpoint/2010/main" val="837194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0BFD8-48AF-46EA-6D21-29218BDFE3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6CFA25-6A8F-CF39-D22B-000AA942AF7A}"/>
              </a:ext>
            </a:extLst>
          </p:cNvPr>
          <p:cNvSpPr>
            <a:spLocks noGrp="1"/>
          </p:cNvSpPr>
          <p:nvPr>
            <p:ph type="title"/>
          </p:nvPr>
        </p:nvSpPr>
        <p:spPr>
          <a:xfrm>
            <a:off x="1468815" y="369651"/>
            <a:ext cx="9150675" cy="710119"/>
          </a:xfrm>
        </p:spPr>
        <p:txBody>
          <a:bodyPr>
            <a:normAutofit/>
          </a:bodyPr>
          <a:lstStyle/>
          <a:p>
            <a:pPr algn="ctr"/>
            <a:r>
              <a:rPr lang="en-ZA" sz="3200" dirty="0"/>
              <a:t>Summary</a:t>
            </a:r>
          </a:p>
        </p:txBody>
      </p:sp>
      <p:sp>
        <p:nvSpPr>
          <p:cNvPr id="3" name="Content Placeholder 2">
            <a:extLst>
              <a:ext uri="{FF2B5EF4-FFF2-40B4-BE49-F238E27FC236}">
                <a16:creationId xmlns:a16="http://schemas.microsoft.com/office/drawing/2014/main" id="{9EB81916-514D-8674-33E8-18566E42A261}"/>
              </a:ext>
            </a:extLst>
          </p:cNvPr>
          <p:cNvSpPr>
            <a:spLocks noGrp="1"/>
          </p:cNvSpPr>
          <p:nvPr>
            <p:ph sz="quarter" idx="12"/>
          </p:nvPr>
        </p:nvSpPr>
        <p:spPr>
          <a:xfrm>
            <a:off x="1450152" y="1449422"/>
            <a:ext cx="9736657" cy="4778764"/>
          </a:xfrm>
        </p:spPr>
        <p:txBody>
          <a:bodyPr>
            <a:noAutofit/>
          </a:bodyPr>
          <a:lstStyle/>
          <a:p>
            <a:pPr marL="342900" lvl="0" indent="-342900" algn="just">
              <a:lnSpc>
                <a:spcPct val="115000"/>
              </a:lnSpc>
              <a:buFont typeface="+mj-lt"/>
              <a:buAutoNum type="arabicPeriod"/>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This project explores the evolving career aspirations, work preferences, and workplace expectations of Gen Z (born 1997–2012) across India. </a:t>
            </a:r>
          </a:p>
          <a:p>
            <a:pPr marL="342900" lvl="0" indent="-342900" algn="just">
              <a:lnSpc>
                <a:spcPct val="115000"/>
              </a:lnSpc>
              <a:buFont typeface="+mj-lt"/>
              <a:buAutoNum type="arabicPeriod"/>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We have recorded the responses from 22,500 participants across 379 pin codes, the study focuses on Gen Z’s views on company mission alignment, salary expectations, preferred work environments, and ideal managerial qualities.</a:t>
            </a:r>
          </a:p>
          <a:p>
            <a:pPr marL="342900" lvl="0" indent="-342900" algn="just">
              <a:lnSpc>
                <a:spcPct val="115000"/>
              </a:lnSpc>
              <a:buFont typeface="+mj-lt"/>
              <a:buAutoNum type="arabicPeriod"/>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Key findings includes that Gen Z values purpose-driven organizations, supportive leadership, structured work hours, and growth-oriented learning environments. They have ambitious financial goals, with many expecting significant salary growth within five years. The study also reveals a strong aversion to toxic workplaces and a clear preference for companies that offer motivation, rewards, and professional development. </a:t>
            </a:r>
          </a:p>
          <a:p>
            <a:pPr marL="342900" lvl="0" indent="-342900" algn="just">
              <a:lnSpc>
                <a:spcPct val="115000"/>
              </a:lnSpc>
              <a:buFont typeface="+mj-lt"/>
              <a:buAutoNum type="arabicPeriod"/>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Through surveys, data analysis using tools like Power BI, Excel, and SQL, and comparative frameworks with other generations, the project offers valuable insights to employers, HR professionals, and educational institutions aiming to align with the expectations of the Gen Z workforce.</a:t>
            </a:r>
          </a:p>
        </p:txBody>
      </p:sp>
      <p:sp>
        <p:nvSpPr>
          <p:cNvPr id="4" name="Slide Number Placeholder 3">
            <a:extLst>
              <a:ext uri="{FF2B5EF4-FFF2-40B4-BE49-F238E27FC236}">
                <a16:creationId xmlns:a16="http://schemas.microsoft.com/office/drawing/2014/main" id="{A4F1DD2D-6BB4-3698-4A20-76E49CB33A46}"/>
              </a:ext>
            </a:extLst>
          </p:cNvPr>
          <p:cNvSpPr>
            <a:spLocks noGrp="1"/>
          </p:cNvSpPr>
          <p:nvPr>
            <p:ph type="sldNum" sz="quarter" idx="15"/>
          </p:nvPr>
        </p:nvSpPr>
        <p:spPr/>
        <p:txBody>
          <a:bodyPr/>
          <a:lstStyle/>
          <a:p>
            <a:fld id="{18D65601-5AE2-46FC-B138-694DDD2B510D}" type="slidenum">
              <a:rPr lang="en-US" smtClean="0"/>
              <a:pPr/>
              <a:t>11</a:t>
            </a:fld>
            <a:endParaRPr lang="en-US" dirty="0"/>
          </a:p>
        </p:txBody>
      </p:sp>
    </p:spTree>
    <p:extLst>
      <p:ext uri="{BB962C8B-B14F-4D97-AF65-F5344CB8AC3E}">
        <p14:creationId xmlns:p14="http://schemas.microsoft.com/office/powerpoint/2010/main" val="2240846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6096000" y="690512"/>
            <a:ext cx="4867072" cy="2033234"/>
          </a:xfrm>
        </p:spPr>
        <p:txBody>
          <a:bodyPr/>
          <a:lstStyle/>
          <a:p>
            <a:r>
              <a:rPr lang="en-US" dirty="0"/>
              <a:t>Thank You</a:t>
            </a:r>
          </a:p>
        </p:txBody>
      </p:sp>
      <p:sp>
        <p:nvSpPr>
          <p:cNvPr id="2" name="Content Placeholder 1">
            <a:extLst>
              <a:ext uri="{FF2B5EF4-FFF2-40B4-BE49-F238E27FC236}">
                <a16:creationId xmlns:a16="http://schemas.microsoft.com/office/drawing/2014/main" id="{70ECFE66-A9E7-A365-967B-2FD670CB3923}"/>
              </a:ext>
            </a:extLst>
          </p:cNvPr>
          <p:cNvSpPr>
            <a:spLocks noGrp="1"/>
          </p:cNvSpPr>
          <p:nvPr>
            <p:ph sz="quarter" idx="10"/>
          </p:nvPr>
        </p:nvSpPr>
        <p:spPr>
          <a:xfrm>
            <a:off x="6282286" y="690465"/>
            <a:ext cx="4784372" cy="5253089"/>
          </a:xfrm>
        </p:spPr>
        <p:txBody>
          <a:bodyPr/>
          <a:lstStyle/>
          <a:p>
            <a:endParaRPr lang="en-US" dirty="0"/>
          </a:p>
          <a:p>
            <a:r>
              <a:rPr lang="en-US" dirty="0"/>
              <a:t>Prepared by: Harnaman Singh</a:t>
            </a:r>
          </a:p>
          <a:p>
            <a:r>
              <a:rPr lang="en-US" dirty="0" err="1"/>
              <a:t>KultureHire</a:t>
            </a:r>
            <a:r>
              <a:rPr lang="en-US" dirty="0"/>
              <a:t> Intern</a:t>
            </a:r>
          </a:p>
        </p:txBody>
      </p:sp>
    </p:spTree>
    <p:extLst>
      <p:ext uri="{BB962C8B-B14F-4D97-AF65-F5344CB8AC3E}">
        <p14:creationId xmlns:p14="http://schemas.microsoft.com/office/powerpoint/2010/main" val="70437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455583" y="737115"/>
            <a:ext cx="4640418" cy="5407091"/>
          </a:xfrm>
        </p:spPr>
        <p:txBody>
          <a:bodyPr/>
          <a:lstStyle/>
          <a:p>
            <a:r>
              <a:rPr lang="en-US" dirty="0"/>
              <a:t>Agenda</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6388461" y="737115"/>
            <a:ext cx="4449712" cy="5407091"/>
          </a:xfrm>
        </p:spPr>
        <p:txBody>
          <a:bodyPr/>
          <a:lstStyle/>
          <a:p>
            <a:r>
              <a:rPr lang="en-US" dirty="0"/>
              <a:t>Introduction</a:t>
            </a:r>
          </a:p>
          <a:p>
            <a:r>
              <a:rPr lang="en-US" dirty="0"/>
              <a:t>Stakeholders Involved</a:t>
            </a:r>
          </a:p>
          <a:p>
            <a:r>
              <a:rPr lang="en-US" dirty="0"/>
              <a:t>Project Overview</a:t>
            </a:r>
          </a:p>
          <a:p>
            <a:r>
              <a:rPr lang="en-US" dirty="0"/>
              <a:t>Methodologies Used </a:t>
            </a:r>
          </a:p>
          <a:p>
            <a:r>
              <a:rPr lang="en-US" dirty="0"/>
              <a:t>Key Findings and Insights</a:t>
            </a:r>
          </a:p>
          <a:p>
            <a:r>
              <a:rPr lang="en-US" dirty="0"/>
              <a:t>Summarization</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1468815" y="503853"/>
            <a:ext cx="9150675" cy="994208"/>
          </a:xfrm>
        </p:spPr>
        <p:txBody>
          <a:bodyPr/>
          <a:lstStyle/>
          <a:p>
            <a:pPr algn="ctr"/>
            <a:r>
              <a:rPr lang="en-US" dirty="0"/>
              <a:t>Introduction</a:t>
            </a:r>
            <a:endParaRPr lang="en-ZA" dirty="0"/>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1450152" y="1712068"/>
            <a:ext cx="9308639" cy="4516117"/>
          </a:xfrm>
        </p:spPr>
        <p:txBody>
          <a:bodyPr/>
          <a:lstStyle/>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Gen Z, born between 1997 and 2012, is a digitally native generation recognized for its tech-savviness, social awareness, and preference for authenticity and instant communication. </a:t>
            </a: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outlines the scope and key findings related to the career aspirations of Gen Z, aiming to bridge the gap between Gen Z employees and employers. It offers insights for all stakeholders </a:t>
            </a:r>
            <a:r>
              <a:rPr lang="en-US" sz="1800" dirty="0">
                <a:latin typeface="Calibri" panose="020F0502020204030204" pitchFamily="34" charset="0"/>
                <a:ea typeface="Calibri" panose="020F0502020204030204" pitchFamily="34" charset="0"/>
                <a:cs typeface="Times New Roman" panose="02020603050405020304" pitchFamily="18" charset="0"/>
              </a:rPr>
              <a:t>such as </a:t>
            </a:r>
            <a:r>
              <a:rPr lang="en-US" sz="1800" dirty="0">
                <a:effectLst/>
                <a:latin typeface="Calibri" panose="020F0502020204030204" pitchFamily="34" charset="0"/>
                <a:ea typeface="Calibri" panose="020F0502020204030204" pitchFamily="34" charset="0"/>
                <a:cs typeface="Times New Roman" panose="02020603050405020304" pitchFamily="18" charset="0"/>
              </a:rPr>
              <a:t>educational institutions, managers or employers, employees.</a:t>
            </a:r>
          </a:p>
          <a:p>
            <a:pPr algn="just"/>
            <a:r>
              <a:rPr lang="en-US" sz="1800" dirty="0">
                <a:effectLst/>
                <a:latin typeface="Calibri" panose="020F0502020204030204" pitchFamily="34" charset="0"/>
                <a:ea typeface="Calibri" panose="020F0502020204030204" pitchFamily="34" charset="0"/>
                <a:cs typeface="Times New Roman" panose="02020603050405020304" pitchFamily="18" charset="0"/>
              </a:rPr>
              <a:t>The study explores root causes behind difference in understanding from both employer and Gen-Z perspectives, supported by stakeholder analysis, influencing their career aspirations.</a:t>
            </a:r>
            <a:endParaRPr lang="en-US" dirty="0"/>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3</a:t>
            </a:fld>
            <a:endParaRPr lang="en-US" dirty="0"/>
          </a:p>
        </p:txBody>
      </p:sp>
    </p:spTree>
    <p:extLst>
      <p:ext uri="{BB962C8B-B14F-4D97-AF65-F5344CB8AC3E}">
        <p14:creationId xmlns:p14="http://schemas.microsoft.com/office/powerpoint/2010/main" val="290615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9015F-FC6E-3C92-65E7-3086DA387B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D5BC30-8BC4-37FB-E1E0-7886CCA351DE}"/>
              </a:ext>
            </a:extLst>
          </p:cNvPr>
          <p:cNvSpPr>
            <a:spLocks noGrp="1"/>
          </p:cNvSpPr>
          <p:nvPr>
            <p:ph type="title"/>
          </p:nvPr>
        </p:nvSpPr>
        <p:spPr>
          <a:xfrm>
            <a:off x="1450152" y="107005"/>
            <a:ext cx="9150675" cy="904672"/>
          </a:xfrm>
        </p:spPr>
        <p:txBody>
          <a:bodyPr/>
          <a:lstStyle/>
          <a:p>
            <a:pPr algn="ctr"/>
            <a:r>
              <a:rPr lang="en-US" dirty="0"/>
              <a:t>Stakeholders Involved</a:t>
            </a:r>
            <a:endParaRPr lang="en-ZA" dirty="0"/>
          </a:p>
        </p:txBody>
      </p:sp>
      <p:sp>
        <p:nvSpPr>
          <p:cNvPr id="3" name="Content Placeholder 2">
            <a:extLst>
              <a:ext uri="{FF2B5EF4-FFF2-40B4-BE49-F238E27FC236}">
                <a16:creationId xmlns:a16="http://schemas.microsoft.com/office/drawing/2014/main" id="{22677B32-CB37-5D21-74E7-E7497DB3255C}"/>
              </a:ext>
            </a:extLst>
          </p:cNvPr>
          <p:cNvSpPr>
            <a:spLocks noGrp="1"/>
          </p:cNvSpPr>
          <p:nvPr>
            <p:ph sz="quarter" idx="12"/>
          </p:nvPr>
        </p:nvSpPr>
        <p:spPr>
          <a:xfrm>
            <a:off x="1450152" y="1011678"/>
            <a:ext cx="9308639" cy="5216508"/>
          </a:xfrm>
        </p:spPr>
        <p:txBody>
          <a:bodyPr>
            <a:noAutofit/>
          </a:bodyPr>
          <a:lstStyle/>
          <a:p>
            <a:pPr marL="571500" indent="-342900">
              <a:buAutoNum type="alphaLcPeriod"/>
            </a:pPr>
            <a:r>
              <a:rPr lang="en-US" sz="1500" b="1" dirty="0">
                <a:effectLst/>
                <a:highlight>
                  <a:srgbClr val="C0C0C0"/>
                </a:highlight>
                <a:latin typeface="Calibri" panose="020F0502020204030204" pitchFamily="34" charset="0"/>
                <a:ea typeface="Times New Roman" panose="02020603050405020304" pitchFamily="18" charset="0"/>
              </a:rPr>
              <a:t>Gen Z Employees</a:t>
            </a:r>
          </a:p>
          <a:p>
            <a:pPr indent="0">
              <a:buNone/>
            </a:pPr>
            <a:r>
              <a:rPr lang="en-US" sz="1500" dirty="0">
                <a:effectLst/>
                <a:latin typeface="Calibri" panose="020F0502020204030204" pitchFamily="34" charset="0"/>
                <a:ea typeface="Times New Roman" panose="02020603050405020304" pitchFamily="18" charset="0"/>
              </a:rPr>
              <a:t>As the primary focus of the study, Gen Z brings new expectations into the workforce—prioritizing flexibility, purpose-driven work, mental health, and continuous learning. Their aspirations are reshaping workplace norms and expectations.</a:t>
            </a:r>
            <a:endParaRPr lang="en-US" sz="1500" dirty="0">
              <a:effectLst/>
              <a:latin typeface="Times New Roman" panose="02020603050405020304" pitchFamily="18" charset="0"/>
              <a:ea typeface="Times New Roman" panose="02020603050405020304" pitchFamily="18" charset="0"/>
            </a:endParaRPr>
          </a:p>
          <a:p>
            <a:pPr marL="571500" indent="-342900">
              <a:buAutoNum type="alphaLcPeriod" startAt="2"/>
            </a:pPr>
            <a:r>
              <a:rPr lang="en-US" sz="1500" b="1" dirty="0">
                <a:effectLst/>
                <a:highlight>
                  <a:srgbClr val="C0C0C0"/>
                </a:highlight>
                <a:latin typeface="Calibri" panose="020F0502020204030204" pitchFamily="34" charset="0"/>
                <a:ea typeface="Times New Roman" panose="02020603050405020304" pitchFamily="18" charset="0"/>
              </a:rPr>
              <a:t>HR and Talent Acquisition Teams</a:t>
            </a:r>
          </a:p>
          <a:p>
            <a:pPr indent="0">
              <a:buNone/>
            </a:pPr>
            <a:r>
              <a:rPr lang="en-US" sz="1500" dirty="0">
                <a:effectLst/>
                <a:latin typeface="Calibri" panose="020F0502020204030204" pitchFamily="34" charset="0"/>
                <a:ea typeface="Times New Roman" panose="02020603050405020304" pitchFamily="18" charset="0"/>
              </a:rPr>
              <a:t>They are responsible for attracting, hiring, and retaining Gen Z talent. Their interest lies in adapting policies and creating work environments that align with Gen Z’s values and enhance employer branding.</a:t>
            </a:r>
            <a:endParaRPr lang="en-US" sz="1500" dirty="0">
              <a:effectLst/>
              <a:latin typeface="Times New Roman" panose="02020603050405020304" pitchFamily="18" charset="0"/>
              <a:ea typeface="Times New Roman" panose="02020603050405020304" pitchFamily="18" charset="0"/>
            </a:endParaRPr>
          </a:p>
          <a:p>
            <a:pPr marL="457200">
              <a:buNone/>
            </a:pPr>
            <a:r>
              <a:rPr lang="en-US" sz="1500" b="1" dirty="0">
                <a:latin typeface="Calibri" panose="020F0502020204030204" pitchFamily="34" charset="0"/>
                <a:ea typeface="Times New Roman" panose="02020603050405020304" pitchFamily="18" charset="0"/>
              </a:rPr>
              <a:t>c.   </a:t>
            </a:r>
            <a:r>
              <a:rPr lang="en-US" sz="1500" b="1" dirty="0">
                <a:highlight>
                  <a:srgbClr val="C0C0C0"/>
                </a:highlight>
                <a:latin typeface="Calibri" panose="020F0502020204030204" pitchFamily="34" charset="0"/>
                <a:ea typeface="Times New Roman" panose="02020603050405020304" pitchFamily="18" charset="0"/>
              </a:rPr>
              <a:t>C</a:t>
            </a:r>
            <a:r>
              <a:rPr lang="en-US" sz="1500" b="1" dirty="0">
                <a:effectLst/>
                <a:highlight>
                  <a:srgbClr val="C0C0C0"/>
                </a:highlight>
                <a:latin typeface="Calibri" panose="020F0502020204030204" pitchFamily="34" charset="0"/>
                <a:ea typeface="Times New Roman" panose="02020603050405020304" pitchFamily="18" charset="0"/>
              </a:rPr>
              <a:t>ompany Leadership and Management</a:t>
            </a:r>
          </a:p>
          <a:p>
            <a:pPr marL="457200">
              <a:buNone/>
            </a:pPr>
            <a:r>
              <a:rPr lang="en-US" sz="1500" dirty="0">
                <a:effectLst/>
                <a:latin typeface="Calibri" panose="020F0502020204030204" pitchFamily="34" charset="0"/>
                <a:ea typeface="Times New Roman" panose="02020603050405020304" pitchFamily="18" charset="0"/>
              </a:rPr>
              <a:t>Leadership sets the strategic and cultural tone of organizations. By aligning company goals with Gen Z’s aspirations, they can drive innovation, reduce turnover, and cultivate an inclusive and adaptive workplace.</a:t>
            </a:r>
            <a:endParaRPr lang="en-US" sz="1500" dirty="0">
              <a:latin typeface="Times New Roman" panose="02020603050405020304" pitchFamily="18" charset="0"/>
              <a:ea typeface="Times New Roman" panose="02020603050405020304" pitchFamily="18" charset="0"/>
            </a:endParaRPr>
          </a:p>
          <a:p>
            <a:pPr marL="457200">
              <a:buNone/>
            </a:pPr>
            <a:r>
              <a:rPr lang="en-US" sz="1500" b="1" dirty="0">
                <a:effectLst/>
                <a:latin typeface="Calibri" panose="020F0502020204030204" pitchFamily="34" charset="0"/>
                <a:ea typeface="Times New Roman" panose="02020603050405020304" pitchFamily="18" charset="0"/>
              </a:rPr>
              <a:t>d.   </a:t>
            </a:r>
            <a:r>
              <a:rPr lang="en-US" sz="1500" b="1" dirty="0">
                <a:effectLst/>
                <a:highlight>
                  <a:srgbClr val="C0C0C0"/>
                </a:highlight>
                <a:latin typeface="Calibri" panose="020F0502020204030204" pitchFamily="34" charset="0"/>
                <a:ea typeface="Times New Roman" panose="02020603050405020304" pitchFamily="18" charset="0"/>
              </a:rPr>
              <a:t>Millennial Employees and Other Generations</a:t>
            </a:r>
          </a:p>
          <a:p>
            <a:pPr marL="457200">
              <a:buNone/>
            </a:pPr>
            <a:r>
              <a:rPr lang="en-US" sz="1500" dirty="0">
                <a:effectLst/>
                <a:latin typeface="Calibri" panose="020F0502020204030204" pitchFamily="34" charset="0"/>
                <a:ea typeface="Times New Roman" panose="02020603050405020304" pitchFamily="18" charset="0"/>
              </a:rPr>
              <a:t>Often colleagues or mentors to Gen Z, they experience the cultural shifts influenced by Gen Z’s expectations. Their collaboration is crucial to bridging generational gaps and fostering a balanced, diverse work environment.</a:t>
            </a:r>
            <a:endParaRPr lang="en-US" sz="1500" dirty="0">
              <a:latin typeface="Times New Roman" panose="02020603050405020304" pitchFamily="18" charset="0"/>
              <a:ea typeface="Times New Roman" panose="02020603050405020304" pitchFamily="18" charset="0"/>
            </a:endParaRPr>
          </a:p>
          <a:p>
            <a:pPr marL="457200">
              <a:buNone/>
            </a:pPr>
            <a:r>
              <a:rPr lang="en-US" sz="1500" b="1" dirty="0">
                <a:effectLst/>
                <a:latin typeface="Calibri" panose="020F0502020204030204" pitchFamily="34" charset="0"/>
                <a:ea typeface="Times New Roman" panose="02020603050405020304" pitchFamily="18" charset="0"/>
              </a:rPr>
              <a:t>e.   </a:t>
            </a:r>
            <a:r>
              <a:rPr lang="en-US" sz="1500" b="1" dirty="0">
                <a:effectLst/>
                <a:highlight>
                  <a:srgbClr val="C0C0C0"/>
                </a:highlight>
                <a:latin typeface="Calibri" panose="020F0502020204030204" pitchFamily="34" charset="0"/>
                <a:ea typeface="Times New Roman" panose="02020603050405020304" pitchFamily="18" charset="0"/>
              </a:rPr>
              <a:t>Learning and Development (L&amp;D) Teams</a:t>
            </a:r>
          </a:p>
          <a:p>
            <a:pPr marL="457200">
              <a:buNone/>
            </a:pPr>
            <a:r>
              <a:rPr lang="en-US" sz="1500" dirty="0">
                <a:effectLst/>
                <a:latin typeface="Calibri" panose="020F0502020204030204" pitchFamily="34" charset="0"/>
                <a:ea typeface="Times New Roman" panose="02020603050405020304" pitchFamily="18" charset="0"/>
              </a:rPr>
              <a:t>L&amp;D teams design training and career growth programs. By aligning initiatives with Gen Z’s learning preferences, they boost engagement, skill development, and long-term retention.</a:t>
            </a:r>
            <a:endParaRPr lang="en-US" sz="15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73D9A53E-2118-15F5-9220-F14A9813147C}"/>
              </a:ext>
            </a:extLst>
          </p:cNvPr>
          <p:cNvSpPr>
            <a:spLocks noGrp="1"/>
          </p:cNvSpPr>
          <p:nvPr>
            <p:ph type="sldNum" sz="quarter" idx="15"/>
          </p:nvPr>
        </p:nvSpPr>
        <p:spPr/>
        <p:txBody>
          <a:bodyPr/>
          <a:lstStyle/>
          <a:p>
            <a:fld id="{18D65601-5AE2-46FC-B138-694DDD2B510D}" type="slidenum">
              <a:rPr lang="en-US" smtClean="0"/>
              <a:pPr/>
              <a:t>4</a:t>
            </a:fld>
            <a:endParaRPr lang="en-US" dirty="0"/>
          </a:p>
        </p:txBody>
      </p:sp>
    </p:spTree>
    <p:extLst>
      <p:ext uri="{BB962C8B-B14F-4D97-AF65-F5344CB8AC3E}">
        <p14:creationId xmlns:p14="http://schemas.microsoft.com/office/powerpoint/2010/main" val="301171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18DC0-2C37-8EBF-8789-079CE8FF54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0D7C7-1AFE-9992-CF92-B611A182B4B3}"/>
              </a:ext>
            </a:extLst>
          </p:cNvPr>
          <p:cNvSpPr>
            <a:spLocks noGrp="1"/>
          </p:cNvSpPr>
          <p:nvPr>
            <p:ph type="title"/>
          </p:nvPr>
        </p:nvSpPr>
        <p:spPr>
          <a:xfrm>
            <a:off x="1468815" y="503853"/>
            <a:ext cx="9150675" cy="848292"/>
          </a:xfrm>
        </p:spPr>
        <p:txBody>
          <a:bodyPr/>
          <a:lstStyle/>
          <a:p>
            <a:pPr algn="ctr"/>
            <a:r>
              <a:rPr lang="en-US" dirty="0"/>
              <a:t>Project Objectives</a:t>
            </a:r>
            <a:endParaRPr lang="en-ZA" dirty="0"/>
          </a:p>
        </p:txBody>
      </p:sp>
      <p:sp>
        <p:nvSpPr>
          <p:cNvPr id="3" name="Content Placeholder 2">
            <a:extLst>
              <a:ext uri="{FF2B5EF4-FFF2-40B4-BE49-F238E27FC236}">
                <a16:creationId xmlns:a16="http://schemas.microsoft.com/office/drawing/2014/main" id="{0E846F15-69E4-2B76-A36F-D2FD3FDE355B}"/>
              </a:ext>
            </a:extLst>
          </p:cNvPr>
          <p:cNvSpPr>
            <a:spLocks noGrp="1"/>
          </p:cNvSpPr>
          <p:nvPr>
            <p:ph sz="quarter" idx="12"/>
          </p:nvPr>
        </p:nvSpPr>
        <p:spPr>
          <a:xfrm>
            <a:off x="1450152" y="1595336"/>
            <a:ext cx="9308639" cy="4632849"/>
          </a:xfrm>
        </p:spPr>
        <p:txBody>
          <a:bodyPr>
            <a:normAutofit lnSpcReduction="10000"/>
          </a:bodyPr>
          <a:lstStyle/>
          <a:p>
            <a:pPr marL="342900" lvl="0" indent="-342900">
              <a:lnSpc>
                <a:spcPct val="115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analyze the career expectations and aspirations of Gen Z in the modern workforce.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identify key factors influencing Gen Z’s career choices, such as work-life balance, growth opportunities, values, and technology.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understand the challenges faced by Gen Z employees in aligning their goals with organizational expectations.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explore employers’ perspectives and expectations from Gen Z employees in the workplace.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conduct stakeholder analysis involving Gen Z, employers, and educational institutions for a holistic view.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uncover gaps in understanding between Gen Z and employers and identify ways to bridge them.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provide actionable recommendations for employers, educators, and policymakers to better support Gen Z in achieving their career goals.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BCEC490-AACA-92B1-9557-83337E5A51EF}"/>
              </a:ext>
            </a:extLst>
          </p:cNvPr>
          <p:cNvSpPr>
            <a:spLocks noGrp="1"/>
          </p:cNvSpPr>
          <p:nvPr>
            <p:ph type="sldNum" sz="quarter" idx="15"/>
          </p:nvPr>
        </p:nvSpPr>
        <p:spPr/>
        <p:txBody>
          <a:bodyPr/>
          <a:lstStyle/>
          <a:p>
            <a:fld id="{18D65601-5AE2-46FC-B138-694DDD2B510D}" type="slidenum">
              <a:rPr lang="en-US" smtClean="0"/>
              <a:pPr/>
              <a:t>5</a:t>
            </a:fld>
            <a:endParaRPr lang="en-US" dirty="0"/>
          </a:p>
        </p:txBody>
      </p:sp>
    </p:spTree>
    <p:extLst>
      <p:ext uri="{BB962C8B-B14F-4D97-AF65-F5344CB8AC3E}">
        <p14:creationId xmlns:p14="http://schemas.microsoft.com/office/powerpoint/2010/main" val="171014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DC139-73EB-8766-AF78-792A42505B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416E86-921D-710E-18EB-C4984837B6C9}"/>
              </a:ext>
            </a:extLst>
          </p:cNvPr>
          <p:cNvSpPr>
            <a:spLocks noGrp="1"/>
          </p:cNvSpPr>
          <p:nvPr>
            <p:ph type="title"/>
          </p:nvPr>
        </p:nvSpPr>
        <p:spPr>
          <a:xfrm>
            <a:off x="1468815" y="503853"/>
            <a:ext cx="9150675" cy="848292"/>
          </a:xfrm>
        </p:spPr>
        <p:txBody>
          <a:bodyPr>
            <a:normAutofit/>
          </a:bodyPr>
          <a:lstStyle/>
          <a:p>
            <a:pPr algn="ctr"/>
            <a:r>
              <a:rPr lang="en-US" sz="3400" dirty="0"/>
              <a:t>Methodologies Used</a:t>
            </a:r>
            <a:endParaRPr lang="en-ZA" sz="3400" dirty="0"/>
          </a:p>
        </p:txBody>
      </p:sp>
      <p:sp>
        <p:nvSpPr>
          <p:cNvPr id="3" name="Content Placeholder 2">
            <a:extLst>
              <a:ext uri="{FF2B5EF4-FFF2-40B4-BE49-F238E27FC236}">
                <a16:creationId xmlns:a16="http://schemas.microsoft.com/office/drawing/2014/main" id="{C6AE3B02-ED1E-F8B3-33FE-87A38974AF55}"/>
              </a:ext>
            </a:extLst>
          </p:cNvPr>
          <p:cNvSpPr>
            <a:spLocks noGrp="1"/>
          </p:cNvSpPr>
          <p:nvPr>
            <p:ph sz="quarter" idx="12"/>
          </p:nvPr>
        </p:nvSpPr>
        <p:spPr>
          <a:xfrm>
            <a:off x="1450152" y="1595336"/>
            <a:ext cx="9308639" cy="4632849"/>
          </a:xfrm>
        </p:spPr>
        <p:txBody>
          <a:bodyPr>
            <a:normAutofit fontScale="92500" lnSpcReduction="10000"/>
          </a:bodyPr>
          <a:lstStyle/>
          <a:p>
            <a:pPr marL="342900" lvl="0" indent="-342900">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A survey was conducted among Gen Z individuals (born between 1997–2012) across various regions of India to understand their career-related aspirations and preferences.</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The survey was designed using Google Forms, and responses were collected on topics such as career interests, aspirations related to mission and management, industry preferences, work-life balance, and more.</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Post data collection, responses were pre-processed and cleaned using Power Query and advanced data transformation tools in MS Excel to ensure accuracy and consistency.</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A comparative analysis was conducted between Millennials and Gen Z to identify generational gaps in the workplace. This included exploring collaboration challenges and solutions, using the 5W1H (What, why, When, Where, Who, and How) framework to analyze Gen Z career expectations.</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Key insights on industry preferences, influencing career factors, preferred work environments (Office, Hybrid, or Remote), and financial goals were extracted and analyzed using SQL for deeper data manipulation.</a:t>
            </a:r>
            <a:endParaRPr lang="en-US" sz="18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Interactive dashboards were created using MS Excel and Power BI to visualize the data and insights for stakeholder understanding and decision-making.</a:t>
            </a:r>
            <a:endParaRPr lang="en-US"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78F89BAD-0FF1-D1BA-E3DD-1374ADE693A0}"/>
              </a:ext>
            </a:extLst>
          </p:cNvPr>
          <p:cNvSpPr>
            <a:spLocks noGrp="1"/>
          </p:cNvSpPr>
          <p:nvPr>
            <p:ph type="sldNum" sz="quarter" idx="15"/>
          </p:nvPr>
        </p:nvSpPr>
        <p:spPr/>
        <p:txBody>
          <a:bodyPr/>
          <a:lstStyle/>
          <a:p>
            <a:fld id="{18D65601-5AE2-46FC-B138-694DDD2B510D}" type="slidenum">
              <a:rPr lang="en-US" smtClean="0"/>
              <a:pPr/>
              <a:t>6</a:t>
            </a:fld>
            <a:endParaRPr lang="en-US" dirty="0"/>
          </a:p>
        </p:txBody>
      </p:sp>
    </p:spTree>
    <p:extLst>
      <p:ext uri="{BB962C8B-B14F-4D97-AF65-F5344CB8AC3E}">
        <p14:creationId xmlns:p14="http://schemas.microsoft.com/office/powerpoint/2010/main" val="3167330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69A6C-929D-42A6-2B3D-686A7BB6F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2FE10F-187E-BBCC-DA29-213B19CF0A51}"/>
              </a:ext>
            </a:extLst>
          </p:cNvPr>
          <p:cNvSpPr>
            <a:spLocks noGrp="1"/>
          </p:cNvSpPr>
          <p:nvPr>
            <p:ph type="title"/>
          </p:nvPr>
        </p:nvSpPr>
        <p:spPr>
          <a:xfrm>
            <a:off x="1468815" y="369651"/>
            <a:ext cx="9150675" cy="710119"/>
          </a:xfrm>
        </p:spPr>
        <p:txBody>
          <a:bodyPr>
            <a:normAutofit/>
          </a:bodyPr>
          <a:lstStyle/>
          <a:p>
            <a:pPr algn="ctr"/>
            <a:r>
              <a:rPr lang="en-ZA" sz="3200" dirty="0"/>
              <a:t>Mission Dashboards: Key Findings and Insights</a:t>
            </a:r>
          </a:p>
        </p:txBody>
      </p:sp>
      <p:sp>
        <p:nvSpPr>
          <p:cNvPr id="3" name="Content Placeholder 2">
            <a:extLst>
              <a:ext uri="{FF2B5EF4-FFF2-40B4-BE49-F238E27FC236}">
                <a16:creationId xmlns:a16="http://schemas.microsoft.com/office/drawing/2014/main" id="{BCC104D2-9F48-46A8-AB4B-AADBFB952E25}"/>
              </a:ext>
            </a:extLst>
          </p:cNvPr>
          <p:cNvSpPr>
            <a:spLocks noGrp="1"/>
          </p:cNvSpPr>
          <p:nvPr>
            <p:ph sz="quarter" idx="12"/>
          </p:nvPr>
        </p:nvSpPr>
        <p:spPr>
          <a:xfrm>
            <a:off x="1450152" y="1381328"/>
            <a:ext cx="9308639" cy="4846858"/>
          </a:xfrm>
        </p:spPr>
        <p:txBody>
          <a:bodyPr>
            <a:normAutofit/>
          </a:bodyPr>
          <a:lstStyle/>
          <a:p>
            <a:pPr marL="342900" lvl="0" indent="-342900">
              <a:lnSpc>
                <a:spcPct val="115000"/>
              </a:lnSpc>
              <a:buFont typeface="+mj-lt"/>
              <a:buAutoNum type="arabicPeriod"/>
              <a:tabLst>
                <a:tab pos="685800" algn="l"/>
              </a:tabLst>
            </a:pPr>
            <a:r>
              <a:rPr lang="en-US" sz="1600" b="1" dirty="0">
                <a:effectLst/>
                <a:highlight>
                  <a:srgbClr val="C0C0C0"/>
                </a:highlight>
                <a:latin typeface="Calibri" panose="020F0502020204030204" pitchFamily="34" charset="0"/>
                <a:ea typeface="Calibri" panose="020F0502020204030204" pitchFamily="34" charset="0"/>
                <a:cs typeface="Calibri" panose="020F0502020204030204" pitchFamily="34" charset="0"/>
              </a:rPr>
              <a:t>Company Mission Matters:</a:t>
            </a:r>
            <a:endParaRPr lang="en-US" sz="16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11430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73.44% of Gen Z participants prefer to work with companies that have a clear mission, indicating a strong desire for purpose-driven employment.</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mj-lt"/>
              <a:buAutoNum type="arabicPeriod"/>
              <a:tabLst>
                <a:tab pos="685800" algn="l"/>
              </a:tabLst>
            </a:pPr>
            <a:r>
              <a:rPr lang="en-US" sz="1600" b="1" dirty="0">
                <a:effectLst/>
                <a:highlight>
                  <a:srgbClr val="C0C0C0"/>
                </a:highlight>
                <a:latin typeface="Calibri" panose="020F0502020204030204" pitchFamily="34" charset="0"/>
                <a:ea typeface="Calibri" panose="020F0502020204030204" pitchFamily="34" charset="0"/>
                <a:cs typeface="Calibri" panose="020F0502020204030204" pitchFamily="34" charset="0"/>
              </a:rPr>
              <a:t>Initial Salary Expectations</a:t>
            </a:r>
            <a:endParaRPr lang="en-US" sz="16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11430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A majority (11.5K participants) expect an initial monthly salary between ₹31K–₹40K, followed by ₹26K–₹30K.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11430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This suggests Gen Z has relatively high starting salary expectations.</a:t>
            </a:r>
          </a:p>
          <a:p>
            <a:pPr marL="342900" lvl="0" indent="-342900">
              <a:lnSpc>
                <a:spcPct val="115000"/>
              </a:lnSpc>
              <a:buFont typeface="+mj-lt"/>
              <a:buAutoNum type="arabicPeriod"/>
              <a:tabLst>
                <a:tab pos="685800" algn="l"/>
              </a:tabLst>
            </a:pPr>
            <a:r>
              <a:rPr lang="en-US" sz="1600" b="1" dirty="0">
                <a:effectLst/>
                <a:highlight>
                  <a:srgbClr val="C0C0C0"/>
                </a:highlight>
                <a:latin typeface="Calibri" panose="020F0502020204030204" pitchFamily="34" charset="0"/>
                <a:ea typeface="Calibri" panose="020F0502020204030204" pitchFamily="34" charset="0"/>
                <a:cs typeface="Calibri" panose="020F0502020204030204" pitchFamily="34" charset="0"/>
              </a:rPr>
              <a:t>Salary Expectation After 5 Years</a:t>
            </a:r>
            <a:endParaRPr lang="en-US" sz="16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11430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5.7K expect over ₹1.5L/month after 5 years, showing ambitious long-term financial goals.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tabLst>
                <a:tab pos="685800" algn="l"/>
              </a:tabLst>
            </a:pPr>
            <a:r>
              <a:rPr lang="en-US" sz="1600" b="1" dirty="0">
                <a:effectLst/>
                <a:highlight>
                  <a:srgbClr val="C0C0C0"/>
                </a:highlight>
                <a:latin typeface="Calibri" panose="020F0502020204030204" pitchFamily="34" charset="0"/>
                <a:ea typeface="Calibri" panose="020F0502020204030204" pitchFamily="34" charset="0"/>
                <a:cs typeface="Calibri" panose="020F0502020204030204" pitchFamily="34" charset="0"/>
              </a:rPr>
              <a:t>Working Hour Preferences</a:t>
            </a:r>
            <a:endParaRPr lang="en-US" sz="16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11430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A large portion (14K) prefers 8-hour workdays, showing a desire for standard, structured work hours.</a:t>
            </a:r>
          </a:p>
          <a:p>
            <a:pPr marL="742950" lvl="1" indent="-285750">
              <a:lnSpc>
                <a:spcPct val="115000"/>
              </a:lnSpc>
              <a:spcAft>
                <a:spcPts val="1000"/>
              </a:spcAft>
              <a:buSzPts val="1000"/>
              <a:buFont typeface="Courier New" panose="02070309020205020404" pitchFamily="49" charset="0"/>
              <a:buChar char="o"/>
              <a:tabLst>
                <a:tab pos="1143000" algn="l"/>
              </a:tabLs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1143000" algn="l"/>
              </a:tabLs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1143000" algn="l"/>
              </a:tabLst>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49F992B-B635-40D1-F59D-EBC278AD5890}"/>
              </a:ext>
            </a:extLst>
          </p:cNvPr>
          <p:cNvSpPr>
            <a:spLocks noGrp="1"/>
          </p:cNvSpPr>
          <p:nvPr>
            <p:ph type="sldNum" sz="quarter" idx="15"/>
          </p:nvPr>
        </p:nvSpPr>
        <p:spPr/>
        <p:txBody>
          <a:bodyPr/>
          <a:lstStyle/>
          <a:p>
            <a:fld id="{18D65601-5AE2-46FC-B138-694DDD2B510D}" type="slidenum">
              <a:rPr lang="en-US" smtClean="0"/>
              <a:pPr/>
              <a:t>7</a:t>
            </a:fld>
            <a:endParaRPr lang="en-US" dirty="0"/>
          </a:p>
        </p:txBody>
      </p:sp>
    </p:spTree>
    <p:extLst>
      <p:ext uri="{BB962C8B-B14F-4D97-AF65-F5344CB8AC3E}">
        <p14:creationId xmlns:p14="http://schemas.microsoft.com/office/powerpoint/2010/main" val="371266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0EC75-CCE9-6C22-0726-8E6236826C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829D93-8104-97FB-9FF7-98EF431AF350}"/>
              </a:ext>
            </a:extLst>
          </p:cNvPr>
          <p:cNvSpPr>
            <a:spLocks noGrp="1"/>
          </p:cNvSpPr>
          <p:nvPr>
            <p:ph type="title"/>
          </p:nvPr>
        </p:nvSpPr>
        <p:spPr>
          <a:xfrm>
            <a:off x="1468815" y="369651"/>
            <a:ext cx="9150675" cy="710119"/>
          </a:xfrm>
        </p:spPr>
        <p:txBody>
          <a:bodyPr>
            <a:normAutofit/>
          </a:bodyPr>
          <a:lstStyle/>
          <a:p>
            <a:pPr algn="ctr"/>
            <a:r>
              <a:rPr lang="en-ZA" sz="3200" dirty="0"/>
              <a:t>Mission Dashboards: Key Findings and Insights</a:t>
            </a:r>
          </a:p>
        </p:txBody>
      </p:sp>
      <p:sp>
        <p:nvSpPr>
          <p:cNvPr id="3" name="Content Placeholder 2">
            <a:extLst>
              <a:ext uri="{FF2B5EF4-FFF2-40B4-BE49-F238E27FC236}">
                <a16:creationId xmlns:a16="http://schemas.microsoft.com/office/drawing/2014/main" id="{8A0B31FD-DD0B-124C-046D-5FABC63DF1C4}"/>
              </a:ext>
            </a:extLst>
          </p:cNvPr>
          <p:cNvSpPr>
            <a:spLocks noGrp="1"/>
          </p:cNvSpPr>
          <p:nvPr>
            <p:ph sz="quarter" idx="12"/>
          </p:nvPr>
        </p:nvSpPr>
        <p:spPr>
          <a:xfrm>
            <a:off x="1450152" y="1507786"/>
            <a:ext cx="9308639" cy="4720399"/>
          </a:xfrm>
        </p:spPr>
        <p:txBody>
          <a:bodyPr>
            <a:normAutofit/>
          </a:bodyPr>
          <a:lstStyle/>
          <a:p>
            <a:pPr marL="0" lvl="0" indent="0">
              <a:lnSpc>
                <a:spcPct val="115000"/>
              </a:lnSpc>
              <a:buNone/>
              <a:tabLst>
                <a:tab pos="685800" algn="l"/>
              </a:tabLst>
            </a:pPr>
            <a:r>
              <a:rPr lang="en-US" sz="1600" b="1" dirty="0">
                <a:effectLst/>
                <a:latin typeface="Calibri" panose="020F0502020204030204" pitchFamily="34" charset="0"/>
                <a:ea typeface="Calibri" panose="020F0502020204030204" pitchFamily="34" charset="0"/>
                <a:cs typeface="Calibri" panose="020F0502020204030204" pitchFamily="34" charset="0"/>
              </a:rPr>
              <a:t>5.   </a:t>
            </a:r>
            <a:r>
              <a:rPr lang="en-US" sz="1600" b="1" dirty="0">
                <a:effectLst/>
                <a:highlight>
                  <a:srgbClr val="C0C0C0"/>
                </a:highlight>
                <a:latin typeface="Calibri" panose="020F0502020204030204" pitchFamily="34" charset="0"/>
                <a:ea typeface="Calibri" panose="020F0502020204030204" pitchFamily="34" charset="0"/>
                <a:cs typeface="Calibri" panose="020F0502020204030204" pitchFamily="34" charset="0"/>
              </a:rPr>
              <a:t>Working Hour Preferences:</a:t>
            </a:r>
            <a:endParaRPr lang="en-US" sz="16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11430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A large portion (14K) prefers 8-hour workdays, showing a desire for standard, structured work hours.</a:t>
            </a:r>
          </a:p>
          <a:p>
            <a:pPr marL="0" lvl="0" indent="0">
              <a:lnSpc>
                <a:spcPct val="115000"/>
              </a:lnSpc>
              <a:buNone/>
              <a:tabLst>
                <a:tab pos="685800" algn="l"/>
              </a:tabLst>
            </a:pPr>
            <a:endParaRPr lang="en-US" sz="1600" b="1"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buNone/>
              <a:tabLst>
                <a:tab pos="685800" algn="l"/>
              </a:tabLs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6.   </a:t>
            </a:r>
            <a:r>
              <a:rPr lang="en-US" sz="1600" b="1" dirty="0">
                <a:effectLst/>
                <a:highlight>
                  <a:srgbClr val="C0C0C0"/>
                </a:highlight>
                <a:latin typeface="Calibri" panose="020F0502020204030204" pitchFamily="34" charset="0"/>
                <a:ea typeface="Calibri" panose="020F0502020204030204" pitchFamily="34" charset="0"/>
                <a:cs typeface="Calibri" panose="020F0502020204030204" pitchFamily="34" charset="0"/>
              </a:rPr>
              <a:t>Preferred Company Size</a:t>
            </a:r>
            <a:endParaRPr lang="en-US" sz="16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11430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Mid-size companies (251–1000 employees) are most preferred (6.79K), followed by corporations (3000+ employees) and startups.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SzPts val="1000"/>
              <a:buFont typeface="Courier New" panose="02070309020205020404" pitchFamily="49" charset="0"/>
              <a:buChar char="o"/>
              <a:tabLst>
                <a:tab pos="11430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Gen Z seems to value a balance between structure and agility.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F88334F-CA0E-63AB-DC0D-4D0C00EDC64B}"/>
              </a:ext>
            </a:extLst>
          </p:cNvPr>
          <p:cNvSpPr>
            <a:spLocks noGrp="1"/>
          </p:cNvSpPr>
          <p:nvPr>
            <p:ph type="sldNum" sz="quarter" idx="15"/>
          </p:nvPr>
        </p:nvSpPr>
        <p:spPr/>
        <p:txBody>
          <a:bodyPr/>
          <a:lstStyle/>
          <a:p>
            <a:fld id="{18D65601-5AE2-46FC-B138-694DDD2B510D}" type="slidenum">
              <a:rPr lang="en-US" smtClean="0"/>
              <a:pPr/>
              <a:t>8</a:t>
            </a:fld>
            <a:endParaRPr lang="en-US" dirty="0"/>
          </a:p>
        </p:txBody>
      </p:sp>
    </p:spTree>
    <p:extLst>
      <p:ext uri="{BB962C8B-B14F-4D97-AF65-F5344CB8AC3E}">
        <p14:creationId xmlns:p14="http://schemas.microsoft.com/office/powerpoint/2010/main" val="3907824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58303-D82A-94B1-B03D-90A2D52B7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94C8E-DA85-4128-F09B-2C112490827E}"/>
              </a:ext>
            </a:extLst>
          </p:cNvPr>
          <p:cNvSpPr>
            <a:spLocks noGrp="1"/>
          </p:cNvSpPr>
          <p:nvPr>
            <p:ph type="title"/>
          </p:nvPr>
        </p:nvSpPr>
        <p:spPr>
          <a:xfrm>
            <a:off x="1468815" y="369651"/>
            <a:ext cx="9150675" cy="710119"/>
          </a:xfrm>
        </p:spPr>
        <p:txBody>
          <a:bodyPr>
            <a:normAutofit/>
          </a:bodyPr>
          <a:lstStyle/>
          <a:p>
            <a:pPr algn="ctr"/>
            <a:r>
              <a:rPr lang="en-ZA" sz="3200" dirty="0"/>
              <a:t>Managers Dashboards: Key Findings and Insights</a:t>
            </a:r>
          </a:p>
        </p:txBody>
      </p:sp>
      <p:sp>
        <p:nvSpPr>
          <p:cNvPr id="3" name="Content Placeholder 2">
            <a:extLst>
              <a:ext uri="{FF2B5EF4-FFF2-40B4-BE49-F238E27FC236}">
                <a16:creationId xmlns:a16="http://schemas.microsoft.com/office/drawing/2014/main" id="{C48E4D34-4A9F-F576-87C6-004FDDD0A8FC}"/>
              </a:ext>
            </a:extLst>
          </p:cNvPr>
          <p:cNvSpPr>
            <a:spLocks noGrp="1"/>
          </p:cNvSpPr>
          <p:nvPr>
            <p:ph sz="quarter" idx="12"/>
          </p:nvPr>
        </p:nvSpPr>
        <p:spPr>
          <a:xfrm>
            <a:off x="1450152" y="1507786"/>
            <a:ext cx="9308639" cy="4720399"/>
          </a:xfrm>
        </p:spPr>
        <p:txBody>
          <a:bodyPr>
            <a:noAutofit/>
          </a:bodyPr>
          <a:lstStyle/>
          <a:p>
            <a:pPr marL="342900" lvl="0" indent="-342900">
              <a:lnSpc>
                <a:spcPct val="115000"/>
              </a:lnSpc>
              <a:buFont typeface="+mj-lt"/>
              <a:buAutoNum type="arabicPeriod"/>
              <a:tabLst>
                <a:tab pos="457200" algn="l"/>
              </a:tabLst>
            </a:pPr>
            <a:r>
              <a:rPr lang="en-US" sz="1600" b="1" dirty="0">
                <a:effectLst/>
                <a:highlight>
                  <a:srgbClr val="C0C0C0"/>
                </a:highlight>
                <a:latin typeface="Calibri" panose="020F0502020204030204" pitchFamily="34" charset="0"/>
                <a:ea typeface="Calibri" panose="020F0502020204030204" pitchFamily="34" charset="0"/>
                <a:cs typeface="Calibri" panose="020F0502020204030204" pitchFamily="34" charset="0"/>
              </a:rPr>
              <a:t>Unwillingness to Tolerate Abusive Managers:</a:t>
            </a:r>
            <a:endParaRPr lang="en-US" sz="16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82.24% of respondents (18.5K) would not work under abusive management, emphasizing the importance of respectful leadership.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tabLst>
                <a:tab pos="457200" algn="l"/>
              </a:tabLst>
            </a:pPr>
            <a:r>
              <a:rPr lang="en-US" sz="1600" b="1" dirty="0">
                <a:effectLst/>
                <a:highlight>
                  <a:srgbClr val="C0C0C0"/>
                </a:highlight>
                <a:latin typeface="Calibri" panose="020F0502020204030204" pitchFamily="34" charset="0"/>
                <a:ea typeface="Calibri" panose="020F0502020204030204" pitchFamily="34" charset="0"/>
                <a:cs typeface="Calibri" panose="020F0502020204030204" pitchFamily="34" charset="0"/>
              </a:rPr>
              <a:t>Ideal Manager Traits:</a:t>
            </a:r>
            <a:endParaRPr lang="en-US" sz="16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17.6K prefer managers who define goals and help achieve them, indicating a preference for supportive and empowering leadership.</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mj-lt"/>
              <a:buAutoNum type="arabicPeriod"/>
              <a:tabLst>
                <a:tab pos="457200" algn="l"/>
              </a:tabLst>
            </a:pPr>
            <a:r>
              <a:rPr lang="en-US" sz="1600" b="1" dirty="0">
                <a:effectLst/>
                <a:highlight>
                  <a:srgbClr val="C0C0C0"/>
                </a:highlight>
                <a:latin typeface="Calibri" panose="020F0502020204030204" pitchFamily="34" charset="0"/>
                <a:ea typeface="Calibri" panose="020F0502020204030204" pitchFamily="34" charset="0"/>
                <a:cs typeface="Calibri" panose="020F0502020204030204" pitchFamily="34" charset="0"/>
              </a:rPr>
              <a:t>Motivation Factors:</a:t>
            </a:r>
            <a:endParaRPr lang="en-US" sz="1600" b="1"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Top motivators include: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15000"/>
              </a:lnSpc>
              <a:buSzPts val="1000"/>
              <a:buFont typeface="Wingdings" panose="05000000000000000000" pitchFamily="2" charset="2"/>
              <a:buChar char=""/>
              <a:tabLst>
                <a:tab pos="13716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Meaningful work (5K)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15000"/>
              </a:lnSpc>
              <a:buSzPts val="1000"/>
              <a:buFont typeface="Wingdings" panose="05000000000000000000" pitchFamily="2" charset="2"/>
              <a:buChar char=""/>
              <a:tabLst>
                <a:tab pos="13716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Supportive managers (4.5K)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15000"/>
              </a:lnSpc>
              <a:buSzPts val="1000"/>
              <a:buFont typeface="Wingdings" panose="05000000000000000000" pitchFamily="2" charset="2"/>
              <a:buChar char=""/>
              <a:tabLst>
                <a:tab pos="1371600" algn="l"/>
              </a:tabLst>
            </a:pPr>
            <a:r>
              <a:rPr lang="en-US" sz="1600" dirty="0">
                <a:effectLst/>
                <a:latin typeface="Calibri" panose="020F0502020204030204" pitchFamily="34" charset="0"/>
                <a:ea typeface="Calibri" panose="020F0502020204030204" pitchFamily="34" charset="0"/>
                <a:cs typeface="Calibri" panose="020F0502020204030204" pitchFamily="34" charset="0"/>
              </a:rPr>
              <a:t>Making an impact and competitive salaries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FFE1642-EDA3-5C64-3B26-4ABE86537A72}"/>
              </a:ext>
            </a:extLst>
          </p:cNvPr>
          <p:cNvSpPr>
            <a:spLocks noGrp="1"/>
          </p:cNvSpPr>
          <p:nvPr>
            <p:ph type="sldNum" sz="quarter" idx="15"/>
          </p:nvPr>
        </p:nvSpPr>
        <p:spPr/>
        <p:txBody>
          <a:bodyPr/>
          <a:lstStyle/>
          <a:p>
            <a:fld id="{18D65601-5AE2-46FC-B138-694DDD2B510D}" type="slidenum">
              <a:rPr lang="en-US" smtClean="0"/>
              <a:pPr/>
              <a:t>9</a:t>
            </a:fld>
            <a:endParaRPr lang="en-US" dirty="0"/>
          </a:p>
        </p:txBody>
      </p:sp>
    </p:spTree>
    <p:extLst>
      <p:ext uri="{BB962C8B-B14F-4D97-AF65-F5344CB8AC3E}">
        <p14:creationId xmlns:p14="http://schemas.microsoft.com/office/powerpoint/2010/main" val="117027941"/>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DD27D0-5B6E-4A0E-95B2-BB37F9D8861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98CD342-50C4-441F-B4A3-7D5ADB057132}">
  <ds:schemaRefs>
    <ds:schemaRef ds:uri="http://schemas.microsoft.com/sharepoint/v3/contenttype/forms"/>
  </ds:schemaRefs>
</ds:datastoreItem>
</file>

<file path=customXml/itemProps3.xml><?xml version="1.0" encoding="utf-8"?>
<ds:datastoreItem xmlns:ds="http://schemas.openxmlformats.org/officeDocument/2006/customXml" ds:itemID="{3FAE0208-DBD5-43E1-AC6B-D2AD9623F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361</TotalTime>
  <Words>1217</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Courier New</vt:lpstr>
      <vt:lpstr>Symbol</vt:lpstr>
      <vt:lpstr>Times New Roman</vt:lpstr>
      <vt:lpstr>Tisa Offc Serif Pro</vt:lpstr>
      <vt:lpstr>Univers Light</vt:lpstr>
      <vt:lpstr>Wingdings</vt:lpstr>
      <vt:lpstr>Custom</vt:lpstr>
      <vt:lpstr>Project Name: Business Intelligence for Understanding Career Aspirations of Gen-Z  Presented By: Harnaman Singh</vt:lpstr>
      <vt:lpstr>Agenda</vt:lpstr>
      <vt:lpstr>Introduction</vt:lpstr>
      <vt:lpstr>Stakeholders Involved</vt:lpstr>
      <vt:lpstr>Project Objectives</vt:lpstr>
      <vt:lpstr>Methodologies Used</vt:lpstr>
      <vt:lpstr>Mission Dashboards: Key Findings and Insights</vt:lpstr>
      <vt:lpstr>Mission Dashboards: Key Findings and Insights</vt:lpstr>
      <vt:lpstr>Managers Dashboards: Key Findings and Insights</vt:lpstr>
      <vt:lpstr>Managers Dashboards: Key Findings and Insights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Harnaman Singh</cp:lastModifiedBy>
  <cp:revision>1</cp:revision>
  <dcterms:created xsi:type="dcterms:W3CDTF">2024-01-11T18:09:01Z</dcterms:created>
  <dcterms:modified xsi:type="dcterms:W3CDTF">2025-05-22T12:11:34Z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