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29"/>
  </p:notesMasterIdLst>
  <p:sldIdLst>
    <p:sldId id="256" r:id="rId3"/>
    <p:sldId id="257" r:id="rId4"/>
    <p:sldId id="258" r:id="rId5"/>
    <p:sldId id="259" r:id="rId6"/>
    <p:sldId id="277" r:id="rId7"/>
    <p:sldId id="260" r:id="rId8"/>
    <p:sldId id="262" r:id="rId9"/>
    <p:sldId id="272" r:id="rId10"/>
    <p:sldId id="278" r:id="rId11"/>
    <p:sldId id="264" r:id="rId12"/>
    <p:sldId id="273" r:id="rId13"/>
    <p:sldId id="280" r:id="rId14"/>
    <p:sldId id="281" r:id="rId15"/>
    <p:sldId id="265" r:id="rId16"/>
    <p:sldId id="282" r:id="rId17"/>
    <p:sldId id="274" r:id="rId18"/>
    <p:sldId id="276" r:id="rId19"/>
    <p:sldId id="283" r:id="rId20"/>
    <p:sldId id="284" r:id="rId21"/>
    <p:sldId id="285" r:id="rId22"/>
    <p:sldId id="286" r:id="rId23"/>
    <p:sldId id="269" r:id="rId24"/>
    <p:sldId id="287" r:id="rId25"/>
    <p:sldId id="288" r:id="rId26"/>
    <p:sldId id="270" r:id="rId27"/>
    <p:sldId id="271" r:id="rId28"/>
  </p:sldIdLst>
  <p:sldSz cx="9144000" cy="6858000" type="screen4x3"/>
  <p:notesSz cx="6858000" cy="9144000"/>
  <p:embeddedFontLst>
    <p:embeddedFont>
      <p:font typeface="Bodoni MT" panose="02070603080606020203" pitchFamily="18" charset="0"/>
      <p:regular r:id="rId30"/>
      <p:bold r:id="rId31"/>
      <p:italic r:id="rId32"/>
      <p:boldItalic r:id="rId33"/>
    </p:embeddedFont>
    <p:embeddedFont>
      <p:font typeface="Brush Script MT" panose="03060802040406070304" pitchFamily="66" charset="0"/>
      <p:italic r:id="rId34"/>
    </p:embeddedFont>
    <p:embeddedFont>
      <p:font typeface="Calibri" panose="020F0502020204030204" pitchFamily="34" charset="0"/>
      <p:regular r:id="rId35"/>
      <p:bold r:id="rId36"/>
      <p:italic r:id="rId37"/>
      <p:boldItalic r:id="rId38"/>
    </p:embeddedFont>
    <p:embeddedFont>
      <p:font typeface="Century Gothic" panose="020B050202020202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IqDTvNGybqYxNkJMrCnQhAtPB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2" name="TextBox 1">
            <a:extLst>
              <a:ext uri="{FF2B5EF4-FFF2-40B4-BE49-F238E27FC236}">
                <a16:creationId xmlns:a16="http://schemas.microsoft.com/office/drawing/2014/main" id="{76A90B64-E9F8-FBA2-20AA-41B3DA0B65E3}"/>
              </a:ext>
            </a:extLst>
          </p:cNvPr>
          <p:cNvSpPr txBox="1"/>
          <p:nvPr/>
        </p:nvSpPr>
        <p:spPr>
          <a:xfrm>
            <a:off x="-1033153" y="807522"/>
            <a:ext cx="11400311" cy="5786199"/>
          </a:xfrm>
          <a:prstGeom prst="rect">
            <a:avLst/>
          </a:prstGeom>
          <a:noFill/>
        </p:spPr>
        <p:txBody>
          <a:bodyPr wrap="square" rtlCol="0">
            <a:spAutoFit/>
          </a:bodyPr>
          <a:lstStyle/>
          <a:p>
            <a:pPr marL="0" marR="0" lvl="0" indent="0" algn="ctr" rtl="0">
              <a:lnSpc>
                <a:spcPct val="100000"/>
              </a:lnSpc>
              <a:spcBef>
                <a:spcPts val="0"/>
              </a:spcBef>
              <a:spcAft>
                <a:spcPts val="0"/>
              </a:spcAft>
              <a:buClr>
                <a:srgbClr val="002776"/>
              </a:buClr>
              <a:buSzPts val="3600"/>
              <a:buFont typeface="Verdana"/>
              <a:buNone/>
            </a:pPr>
            <a:r>
              <a:rPr lang="en-US" sz="4400" b="1" i="1" strike="noStrike" cap="none" dirty="0">
                <a:solidFill>
                  <a:schemeClr val="accent1">
                    <a:lumMod val="50000"/>
                  </a:schemeClr>
                </a:solidFill>
                <a:latin typeface="Verdana" panose="020B0604030504040204" pitchFamily="34" charset="0"/>
                <a:ea typeface="Verdana" panose="020B0604030504040204" pitchFamily="34" charset="0"/>
                <a:sym typeface="Arial"/>
              </a:rPr>
              <a:t> </a:t>
            </a:r>
            <a:r>
              <a:rPr lang="en-US" sz="4400" b="1" i="1" dirty="0">
                <a:solidFill>
                  <a:schemeClr val="accent1">
                    <a:lumMod val="50000"/>
                  </a:schemeClr>
                </a:solidFill>
                <a:latin typeface="Verdana" panose="020B0604030504040204" pitchFamily="34" charset="0"/>
                <a:ea typeface="Verdana" panose="020B0604030504040204" pitchFamily="34" charset="0"/>
              </a:rPr>
              <a:t>Fake Bills Predi</a:t>
            </a:r>
            <a:r>
              <a:rPr lang="en-US" sz="4400" b="1" i="1" strike="noStrike" cap="none" dirty="0">
                <a:solidFill>
                  <a:schemeClr val="accent1">
                    <a:lumMod val="50000"/>
                  </a:schemeClr>
                </a:solidFill>
                <a:latin typeface="Verdana" panose="020B0604030504040204" pitchFamily="34" charset="0"/>
                <a:ea typeface="Verdana" panose="020B0604030504040204" pitchFamily="34" charset="0"/>
                <a:sym typeface="Arial"/>
              </a:rPr>
              <a:t>ction</a:t>
            </a:r>
            <a:endParaRPr lang="en-US" sz="2400" b="1" dirty="0">
              <a:solidFill>
                <a:schemeClr val="bg2">
                  <a:lumMod val="50000"/>
                </a:schemeClr>
              </a:solidFill>
              <a:latin typeface="+mj-lt"/>
              <a:ea typeface="Verdana"/>
              <a:cs typeface="Verdana"/>
              <a:sym typeface="Verdana"/>
            </a:endParaRPr>
          </a:p>
          <a:p>
            <a:pPr marL="0" marR="0" lvl="0" indent="0" algn="ctr" rtl="0">
              <a:lnSpc>
                <a:spcPct val="100000"/>
              </a:lnSpc>
              <a:spcBef>
                <a:spcPts val="0"/>
              </a:spcBef>
              <a:spcAft>
                <a:spcPts val="0"/>
              </a:spcAft>
              <a:buClr>
                <a:srgbClr val="002776"/>
              </a:buClr>
              <a:buSzPts val="3600"/>
              <a:buFont typeface="Verdana"/>
              <a:buNone/>
            </a:pPr>
            <a:endParaRPr lang="en-US" sz="2400" b="1" i="0" u="none" strike="noStrike" cap="none" dirty="0">
              <a:solidFill>
                <a:schemeClr val="bg2">
                  <a:lumMod val="50000"/>
                </a:schemeClr>
              </a:solidFill>
              <a:latin typeface="+mj-lt"/>
              <a:ea typeface="Verdana"/>
              <a:cs typeface="Verdana"/>
              <a:sym typeface="Verdana"/>
            </a:endParaRPr>
          </a:p>
          <a:p>
            <a:pPr marR="0" lvl="0" algn="ctr" rtl="0">
              <a:lnSpc>
                <a:spcPct val="100000"/>
              </a:lnSpc>
              <a:spcBef>
                <a:spcPts val="0"/>
              </a:spcBef>
              <a:spcAft>
                <a:spcPts val="0"/>
              </a:spcAft>
              <a:buClr>
                <a:srgbClr val="002776"/>
              </a:buClr>
              <a:buSzPts val="3600"/>
            </a:pPr>
            <a:r>
              <a:rPr lang="en-US" sz="2400" b="1" i="1" u="sng" strike="noStrike" cap="none" dirty="0">
                <a:solidFill>
                  <a:schemeClr val="accent1">
                    <a:lumMod val="75000"/>
                  </a:schemeClr>
                </a:solidFill>
                <a:latin typeface="+mj-lt"/>
                <a:ea typeface="Verdana"/>
                <a:cs typeface="Verdana"/>
                <a:sym typeface="Verdana"/>
              </a:rPr>
              <a:t>Team </a:t>
            </a:r>
            <a:r>
              <a:rPr lang="en-US" sz="2400" b="1" i="1" u="sng" dirty="0">
                <a:solidFill>
                  <a:schemeClr val="accent1">
                    <a:lumMod val="75000"/>
                  </a:schemeClr>
                </a:solidFill>
                <a:latin typeface="+mj-lt"/>
                <a:ea typeface="Verdana"/>
                <a:cs typeface="Verdana"/>
                <a:sym typeface="Verdana"/>
              </a:rPr>
              <a:t>5:-</a:t>
            </a:r>
          </a:p>
          <a:p>
            <a:pPr marR="0" lvl="0" algn="ctr" rtl="0">
              <a:lnSpc>
                <a:spcPct val="100000"/>
              </a:lnSpc>
              <a:spcBef>
                <a:spcPts val="0"/>
              </a:spcBef>
              <a:spcAft>
                <a:spcPts val="0"/>
              </a:spcAft>
              <a:buClr>
                <a:srgbClr val="002776"/>
              </a:buClr>
              <a:buSzPts val="3600"/>
            </a:pP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dirty="0">
                <a:solidFill>
                  <a:schemeClr val="bg2">
                    <a:lumMod val="50000"/>
                  </a:schemeClr>
                </a:solidFill>
                <a:latin typeface="+mj-lt"/>
                <a:ea typeface="Verdana"/>
                <a:sym typeface="Verdana"/>
              </a:rPr>
              <a:t>Amisha Yadav</a:t>
            </a:r>
          </a:p>
          <a:p>
            <a:pPr marR="0" lvl="0" algn="ctr" rtl="0">
              <a:lnSpc>
                <a:spcPct val="100000"/>
              </a:lnSpc>
              <a:spcBef>
                <a:spcPts val="0"/>
              </a:spcBef>
              <a:spcAft>
                <a:spcPts val="0"/>
              </a:spcAft>
              <a:buClr>
                <a:srgbClr val="002776"/>
              </a:buClr>
              <a:buSzPts val="3600"/>
            </a:pPr>
            <a:r>
              <a:rPr lang="en-US" sz="2400" b="1" dirty="0">
                <a:solidFill>
                  <a:schemeClr val="bg2">
                    <a:lumMod val="50000"/>
                  </a:schemeClr>
                </a:solidFill>
                <a:latin typeface="+mj-lt"/>
                <a:ea typeface="Verdana"/>
                <a:sym typeface="Verdana"/>
              </a:rPr>
              <a:t>Prajwal </a:t>
            </a:r>
            <a:r>
              <a:rPr lang="en-US" sz="2400" b="1" dirty="0" err="1">
                <a:solidFill>
                  <a:schemeClr val="bg2">
                    <a:lumMod val="50000"/>
                  </a:schemeClr>
                </a:solidFill>
                <a:latin typeface="+mj-lt"/>
                <a:ea typeface="Verdana"/>
                <a:sym typeface="Verdana"/>
              </a:rPr>
              <a:t>Sonawale</a:t>
            </a: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i="0" u="none" strike="noStrike" cap="none" dirty="0">
                <a:solidFill>
                  <a:schemeClr val="bg2">
                    <a:lumMod val="50000"/>
                  </a:schemeClr>
                </a:solidFill>
                <a:latin typeface="+mj-lt"/>
                <a:ea typeface="Verdana"/>
                <a:sym typeface="Verdana"/>
              </a:rPr>
              <a:t>Akshay Shinde</a:t>
            </a:r>
          </a:p>
          <a:p>
            <a:pPr marR="0" lvl="0" algn="ctr" rtl="0">
              <a:lnSpc>
                <a:spcPct val="100000"/>
              </a:lnSpc>
              <a:spcBef>
                <a:spcPts val="0"/>
              </a:spcBef>
              <a:spcAft>
                <a:spcPts val="0"/>
              </a:spcAft>
              <a:buClr>
                <a:srgbClr val="002776"/>
              </a:buClr>
              <a:buSzPts val="3600"/>
            </a:pPr>
            <a:r>
              <a:rPr lang="en-US" sz="2400" b="1" dirty="0">
                <a:solidFill>
                  <a:schemeClr val="bg2">
                    <a:lumMod val="50000"/>
                  </a:schemeClr>
                </a:solidFill>
                <a:latin typeface="+mj-lt"/>
                <a:ea typeface="Verdana"/>
                <a:sym typeface="Verdana"/>
              </a:rPr>
              <a:t>Vivek </a:t>
            </a:r>
            <a:r>
              <a:rPr lang="en-US" sz="2400" b="1" dirty="0" err="1">
                <a:solidFill>
                  <a:schemeClr val="bg2">
                    <a:lumMod val="50000"/>
                  </a:schemeClr>
                </a:solidFill>
                <a:latin typeface="+mj-lt"/>
                <a:ea typeface="Verdana"/>
                <a:sym typeface="Verdana"/>
              </a:rPr>
              <a:t>Tawalare</a:t>
            </a: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i="0" u="none" strike="noStrike" cap="none" dirty="0">
                <a:solidFill>
                  <a:schemeClr val="bg2">
                    <a:lumMod val="50000"/>
                  </a:schemeClr>
                </a:solidFill>
                <a:latin typeface="+mj-lt"/>
                <a:ea typeface="Verdana"/>
                <a:sym typeface="Verdana"/>
              </a:rPr>
              <a:t>Mujahid </a:t>
            </a:r>
            <a:r>
              <a:rPr lang="en-US" sz="2400" b="1" i="0" u="none" strike="noStrike" cap="none" dirty="0" err="1">
                <a:solidFill>
                  <a:schemeClr val="bg2">
                    <a:lumMod val="50000"/>
                  </a:schemeClr>
                </a:solidFill>
                <a:latin typeface="+mj-lt"/>
                <a:ea typeface="Verdana"/>
                <a:sym typeface="Verdana"/>
              </a:rPr>
              <a:t>Bagwan</a:t>
            </a:r>
            <a:endParaRPr lang="en-US" sz="2400" b="1" i="0" u="none" strike="noStrike" cap="none"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dirty="0">
                <a:solidFill>
                  <a:schemeClr val="bg2">
                    <a:lumMod val="50000"/>
                  </a:schemeClr>
                </a:solidFill>
                <a:latin typeface="+mj-lt"/>
                <a:ea typeface="Verdana"/>
                <a:sym typeface="Verdana"/>
              </a:rPr>
              <a:t>Harneet Kaur </a:t>
            </a:r>
            <a:r>
              <a:rPr lang="en-US" sz="2400" b="1" dirty="0" err="1">
                <a:solidFill>
                  <a:schemeClr val="bg2">
                    <a:lumMod val="50000"/>
                  </a:schemeClr>
                </a:solidFill>
                <a:latin typeface="+mj-lt"/>
                <a:ea typeface="Verdana"/>
                <a:sym typeface="Verdana"/>
              </a:rPr>
              <a:t>Ghai</a:t>
            </a: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endParaRPr lang="en-US" sz="2400" b="1" dirty="0">
              <a:solidFill>
                <a:schemeClr val="bg2">
                  <a:lumMod val="50000"/>
                </a:schemeClr>
              </a:solidFill>
              <a:latin typeface="+mj-lt"/>
              <a:ea typeface="Verdana"/>
              <a:sym typeface="Verdana"/>
            </a:endParaRPr>
          </a:p>
          <a:p>
            <a:pPr marR="0" lvl="0" algn="ctr" rtl="0">
              <a:lnSpc>
                <a:spcPct val="100000"/>
              </a:lnSpc>
              <a:spcBef>
                <a:spcPts val="0"/>
              </a:spcBef>
              <a:spcAft>
                <a:spcPts val="0"/>
              </a:spcAft>
              <a:buClr>
                <a:srgbClr val="002776"/>
              </a:buClr>
              <a:buSzPts val="3600"/>
            </a:pPr>
            <a:r>
              <a:rPr lang="en-US" sz="2400" b="1" i="1" u="sng" strike="noStrike" cap="none" dirty="0">
                <a:solidFill>
                  <a:schemeClr val="accent1">
                    <a:lumMod val="75000"/>
                  </a:schemeClr>
                </a:solidFill>
                <a:latin typeface="+mj-lt"/>
                <a:ea typeface="Verdana"/>
                <a:sym typeface="Verdana"/>
              </a:rPr>
              <a:t>Mentor:-</a:t>
            </a:r>
            <a:endParaRPr lang="en-US" sz="2400" b="1" i="1" u="sng" strike="noStrike" cap="none" dirty="0">
              <a:solidFill>
                <a:schemeClr val="accent1">
                  <a:lumMod val="75000"/>
                </a:schemeClr>
              </a:solidFill>
              <a:latin typeface="+mj-lt"/>
              <a:sym typeface="Arial"/>
            </a:endParaRPr>
          </a:p>
          <a:p>
            <a:pPr marR="0" lvl="0" algn="ctr" rtl="0">
              <a:lnSpc>
                <a:spcPct val="100000"/>
              </a:lnSpc>
              <a:spcBef>
                <a:spcPts val="0"/>
              </a:spcBef>
              <a:spcAft>
                <a:spcPts val="0"/>
              </a:spcAft>
              <a:buClr>
                <a:srgbClr val="002776"/>
              </a:buClr>
              <a:buSzPts val="2400"/>
            </a:pPr>
            <a:r>
              <a:rPr lang="en-US" sz="2400" b="1" i="0" u="none" strike="noStrike" cap="none" dirty="0">
                <a:solidFill>
                  <a:schemeClr val="bg2">
                    <a:lumMod val="50000"/>
                  </a:schemeClr>
                </a:solidFill>
                <a:latin typeface="+mj-lt"/>
                <a:ea typeface="Verdana"/>
                <a:cs typeface="Verdana"/>
                <a:sym typeface="Verdana"/>
              </a:rPr>
              <a:t> </a:t>
            </a:r>
            <a:r>
              <a:rPr lang="en-US" sz="2400" b="1" dirty="0">
                <a:solidFill>
                  <a:schemeClr val="bg2">
                    <a:lumMod val="50000"/>
                  </a:schemeClr>
                </a:solidFill>
                <a:latin typeface="+mj-lt"/>
                <a:ea typeface="Verdana"/>
                <a:cs typeface="Verdana"/>
                <a:sym typeface="Verdana"/>
              </a:rPr>
              <a:t>  Neha Ramchandani</a:t>
            </a:r>
            <a:endParaRPr lang="en-US" sz="2400" b="1" i="0" u="none" strike="noStrike" cap="none" dirty="0">
              <a:solidFill>
                <a:schemeClr val="bg2">
                  <a:lumMod val="50000"/>
                </a:schemeClr>
              </a:solidFill>
              <a:latin typeface="+mj-lt"/>
              <a:sym typeface="Arial"/>
            </a:endParaRPr>
          </a:p>
          <a:p>
            <a:pPr marL="0" marR="0" lvl="0" indent="0" algn="ctr" rtl="0">
              <a:lnSpc>
                <a:spcPct val="100000"/>
              </a:lnSpc>
              <a:spcBef>
                <a:spcPts val="0"/>
              </a:spcBef>
              <a:spcAft>
                <a:spcPts val="0"/>
              </a:spcAft>
              <a:buClr>
                <a:srgbClr val="002776"/>
              </a:buClr>
              <a:buSzPts val="2400"/>
              <a:buFont typeface="Verdana"/>
              <a:buNone/>
            </a:pPr>
            <a:r>
              <a:rPr lang="en-US" sz="2400" b="1" i="0" u="none" strike="noStrike" cap="none" dirty="0">
                <a:solidFill>
                  <a:schemeClr val="bg2">
                    <a:lumMod val="50000"/>
                  </a:schemeClr>
                </a:solidFill>
                <a:latin typeface="+mj-lt"/>
                <a:ea typeface="Verdana"/>
                <a:cs typeface="Verdana"/>
                <a:sym typeface="Verdana"/>
              </a:rPr>
              <a:t>   28/03/2023</a:t>
            </a:r>
          </a:p>
          <a:p>
            <a:pPr marL="0" marR="0" lvl="0" indent="0" algn="ctr" rtl="0">
              <a:lnSpc>
                <a:spcPct val="100000"/>
              </a:lnSpc>
              <a:spcBef>
                <a:spcPts val="0"/>
              </a:spcBef>
              <a:spcAft>
                <a:spcPts val="0"/>
              </a:spcAft>
              <a:buClr>
                <a:srgbClr val="002776"/>
              </a:buClr>
              <a:buSzPts val="2400"/>
              <a:buFont typeface="Verdana"/>
              <a:buNone/>
            </a:pPr>
            <a:endParaRPr lang="en-US" b="1" dirty="0">
              <a:solidFill>
                <a:schemeClr val="bg2">
                  <a:lumMod val="50000"/>
                </a:schemeClr>
              </a:solidFill>
              <a:latin typeface="Bodoni MT" panose="02070603080606020203" pitchFamily="18" charset="0"/>
              <a:ea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92"/>
        <p:cNvGrpSpPr/>
        <p:nvPr/>
      </p:nvGrpSpPr>
      <p:grpSpPr>
        <a:xfrm>
          <a:off x="0" y="0"/>
          <a:ext cx="0" cy="0"/>
          <a:chOff x="0" y="0"/>
          <a:chExt cx="0" cy="0"/>
        </a:xfrm>
      </p:grpSpPr>
      <p:pic>
        <p:nvPicPr>
          <p:cNvPr id="394" name="Google Shape;394;p8"/>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5" name="Picture 4">
            <a:extLst>
              <a:ext uri="{FF2B5EF4-FFF2-40B4-BE49-F238E27FC236}">
                <a16:creationId xmlns:a16="http://schemas.microsoft.com/office/drawing/2014/main" id="{84D525B9-9EDE-8164-8110-001F1D9C26E7}"/>
              </a:ext>
            </a:extLst>
          </p:cNvPr>
          <p:cNvPicPr>
            <a:picLocks noChangeAspect="1"/>
          </p:cNvPicPr>
          <p:nvPr/>
        </p:nvPicPr>
        <p:blipFill rotWithShape="1">
          <a:blip r:embed="rId4"/>
          <a:srcRect b="36952"/>
          <a:stretch/>
        </p:blipFill>
        <p:spPr>
          <a:xfrm>
            <a:off x="875348" y="511604"/>
            <a:ext cx="7393303" cy="2694734"/>
          </a:xfrm>
          <a:prstGeom prst="rect">
            <a:avLst/>
          </a:prstGeom>
        </p:spPr>
      </p:pic>
      <p:sp>
        <p:nvSpPr>
          <p:cNvPr id="6" name="TextBox 5">
            <a:extLst>
              <a:ext uri="{FF2B5EF4-FFF2-40B4-BE49-F238E27FC236}">
                <a16:creationId xmlns:a16="http://schemas.microsoft.com/office/drawing/2014/main" id="{19ABA0F0-127E-B9EA-7DA6-D41872A8BA2D}"/>
              </a:ext>
            </a:extLst>
          </p:cNvPr>
          <p:cNvSpPr txBox="1"/>
          <p:nvPr/>
        </p:nvSpPr>
        <p:spPr>
          <a:xfrm>
            <a:off x="1199407" y="3752602"/>
            <a:ext cx="7588333" cy="646331"/>
          </a:xfrm>
          <a:prstGeom prst="rect">
            <a:avLst/>
          </a:prstGeom>
          <a:noFill/>
        </p:spPr>
        <p:txBody>
          <a:bodyPr wrap="square" rtlCol="0">
            <a:spAutoFit/>
          </a:bodyPr>
          <a:lstStyle/>
          <a:p>
            <a:r>
              <a:rPr lang="en-US" sz="1800" b="1" dirty="0"/>
              <a:t>Here we have divided is genuine column values true and false to 1 and 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4B6F08-6523-804D-5D0D-3351B8FA700A}"/>
              </a:ext>
            </a:extLst>
          </p:cNvPr>
          <p:cNvSpPr>
            <a:spLocks noGrp="1"/>
          </p:cNvSpPr>
          <p:nvPr>
            <p:ph type="body" idx="1"/>
          </p:nvPr>
        </p:nvSpPr>
        <p:spPr>
          <a:xfrm>
            <a:off x="443593" y="0"/>
            <a:ext cx="7886700" cy="623661"/>
          </a:xfrm>
        </p:spPr>
        <p:txBody>
          <a:bodyPr>
            <a:normAutofit/>
          </a:bodyPr>
          <a:lstStyle/>
          <a:p>
            <a:pPr marL="114300" indent="0" algn="ctr">
              <a:buNone/>
            </a:pPr>
            <a:r>
              <a:rPr lang="en-US" b="1" u="sng" dirty="0">
                <a:solidFill>
                  <a:schemeClr val="accent6">
                    <a:lumMod val="50000"/>
                  </a:schemeClr>
                </a:solidFill>
                <a:latin typeface="+mj-lt"/>
              </a:rPr>
              <a:t>Visualization of our data wi</a:t>
            </a:r>
            <a:r>
              <a:rPr lang="en-US" b="1" i="0" u="sng" dirty="0">
                <a:solidFill>
                  <a:schemeClr val="accent6">
                    <a:lumMod val="50000"/>
                  </a:schemeClr>
                </a:solidFill>
                <a:effectLst/>
                <a:latin typeface="+mj-lt"/>
              </a:rPr>
              <a:t>th Auto Viz</a:t>
            </a:r>
          </a:p>
          <a:p>
            <a:pPr marL="114300" indent="0" algn="ctr">
              <a:buNone/>
            </a:pPr>
            <a:endParaRPr lang="en-US" b="1" u="sng" dirty="0">
              <a:latin typeface="+mj-lt"/>
            </a:endParaRPr>
          </a:p>
        </p:txBody>
      </p:sp>
      <p:pic>
        <p:nvPicPr>
          <p:cNvPr id="5" name="Picture 4">
            <a:extLst>
              <a:ext uri="{FF2B5EF4-FFF2-40B4-BE49-F238E27FC236}">
                <a16:creationId xmlns:a16="http://schemas.microsoft.com/office/drawing/2014/main" id="{68D85597-EB32-50D2-802A-6BDC5FE09048}"/>
              </a:ext>
            </a:extLst>
          </p:cNvPr>
          <p:cNvPicPr>
            <a:picLocks noChangeAspect="1"/>
          </p:cNvPicPr>
          <p:nvPr/>
        </p:nvPicPr>
        <p:blipFill>
          <a:blip r:embed="rId2"/>
          <a:stretch>
            <a:fillRect/>
          </a:stretch>
        </p:blipFill>
        <p:spPr>
          <a:xfrm>
            <a:off x="122959" y="816983"/>
            <a:ext cx="7886700" cy="3146057"/>
          </a:xfrm>
          <a:prstGeom prst="rect">
            <a:avLst/>
          </a:prstGeom>
        </p:spPr>
      </p:pic>
      <p:sp>
        <p:nvSpPr>
          <p:cNvPr id="11" name="TextBox 10">
            <a:extLst>
              <a:ext uri="{FF2B5EF4-FFF2-40B4-BE49-F238E27FC236}">
                <a16:creationId xmlns:a16="http://schemas.microsoft.com/office/drawing/2014/main" id="{443921A4-8389-6741-DDF7-D7700DECA831}"/>
              </a:ext>
            </a:extLst>
          </p:cNvPr>
          <p:cNvSpPr txBox="1"/>
          <p:nvPr/>
        </p:nvSpPr>
        <p:spPr>
          <a:xfrm>
            <a:off x="443593" y="4049486"/>
            <a:ext cx="8332272" cy="2308324"/>
          </a:xfrm>
          <a:prstGeom prst="rect">
            <a:avLst/>
          </a:prstGeom>
          <a:noFill/>
        </p:spPr>
        <p:txBody>
          <a:bodyPr wrap="square" rtlCol="0">
            <a:spAutoFit/>
          </a:bodyPr>
          <a:lstStyle/>
          <a:p>
            <a:pPr algn="just"/>
            <a:r>
              <a:rPr lang="en-US" sz="1800" b="1" dirty="0">
                <a:latin typeface="+mn-lt"/>
              </a:rPr>
              <a:t>After replacing the missing values, we have made some graphs to have better understanding of data. Firstly to see the correlations between dependent and independent columns, we have plotted Heatmap and  from that we are able to understand that the diagonal line is showing 100% relation as it is corelating with itself. And the Ingenuine column and length column have 85% correlation between them. Also Margin up and Ingenuine have -0:61 relation n margin low n Ingenuine have -0.79 . That means there are also have correlation but they are inversely proportionated. </a:t>
            </a:r>
          </a:p>
        </p:txBody>
      </p:sp>
    </p:spTree>
    <p:extLst>
      <p:ext uri="{BB962C8B-B14F-4D97-AF65-F5344CB8AC3E}">
        <p14:creationId xmlns:p14="http://schemas.microsoft.com/office/powerpoint/2010/main" val="55318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0543DE-14C3-1207-EDFE-421A96770D99}"/>
              </a:ext>
            </a:extLst>
          </p:cNvPr>
          <p:cNvPicPr>
            <a:picLocks noChangeAspect="1"/>
          </p:cNvPicPr>
          <p:nvPr/>
        </p:nvPicPr>
        <p:blipFill>
          <a:blip r:embed="rId2"/>
          <a:stretch>
            <a:fillRect/>
          </a:stretch>
        </p:blipFill>
        <p:spPr>
          <a:xfrm>
            <a:off x="225630" y="920337"/>
            <a:ext cx="8003969" cy="2826328"/>
          </a:xfrm>
          <a:prstGeom prst="rect">
            <a:avLst/>
          </a:prstGeom>
        </p:spPr>
      </p:pic>
      <p:sp>
        <p:nvSpPr>
          <p:cNvPr id="7" name="TextBox 6">
            <a:extLst>
              <a:ext uri="{FF2B5EF4-FFF2-40B4-BE49-F238E27FC236}">
                <a16:creationId xmlns:a16="http://schemas.microsoft.com/office/drawing/2014/main" id="{63DBB46F-DD13-E1EB-BE25-429FDDE89FE8}"/>
              </a:ext>
            </a:extLst>
          </p:cNvPr>
          <p:cNvSpPr txBox="1"/>
          <p:nvPr/>
        </p:nvSpPr>
        <p:spPr>
          <a:xfrm>
            <a:off x="570015" y="4524499"/>
            <a:ext cx="8003969" cy="1200329"/>
          </a:xfrm>
          <a:prstGeom prst="rect">
            <a:avLst/>
          </a:prstGeom>
          <a:noFill/>
        </p:spPr>
        <p:txBody>
          <a:bodyPr wrap="square" rtlCol="0">
            <a:spAutoFit/>
          </a:bodyPr>
          <a:lstStyle/>
          <a:p>
            <a:pPr algn="just"/>
            <a:r>
              <a:rPr lang="en-US" sz="1800" b="1" dirty="0">
                <a:latin typeface="+mn-lt"/>
              </a:rPr>
              <a:t>Violin graph is like box plot, but better, violin plot is showing the whole range of data set and the distribution of data. All the information that a box plot would have plus its shape displaying frequencies of values.</a:t>
            </a:r>
          </a:p>
          <a:p>
            <a:pPr algn="just"/>
            <a:endParaRPr lang="en-US" sz="1800" b="1" dirty="0">
              <a:latin typeface="+mn-lt"/>
            </a:endParaRPr>
          </a:p>
        </p:txBody>
      </p:sp>
    </p:spTree>
    <p:extLst>
      <p:ext uri="{BB962C8B-B14F-4D97-AF65-F5344CB8AC3E}">
        <p14:creationId xmlns:p14="http://schemas.microsoft.com/office/powerpoint/2010/main" val="120546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D17C4D-0DFE-CE5E-9AD9-598DF7B80703}"/>
              </a:ext>
            </a:extLst>
          </p:cNvPr>
          <p:cNvSpPr>
            <a:spLocks noGrp="1"/>
          </p:cNvSpPr>
          <p:nvPr>
            <p:ph type="body" idx="1"/>
          </p:nvPr>
        </p:nvSpPr>
        <p:spPr>
          <a:xfrm>
            <a:off x="718086" y="5412029"/>
            <a:ext cx="7886700" cy="1224954"/>
          </a:xfrm>
        </p:spPr>
        <p:txBody>
          <a:bodyPr>
            <a:normAutofit/>
          </a:bodyPr>
          <a:lstStyle/>
          <a:p>
            <a:pPr marL="114300" indent="0" algn="just">
              <a:buNone/>
            </a:pPr>
            <a:r>
              <a:rPr lang="en-US" sz="2000" b="1" dirty="0">
                <a:latin typeface="+mn-lt"/>
              </a:rPr>
              <a:t>Then We have plotted Pair plot and it show that there is so specific trend in data set.</a:t>
            </a:r>
          </a:p>
          <a:p>
            <a:pPr marL="114300" indent="0" algn="just">
              <a:buNone/>
            </a:pPr>
            <a:endParaRPr lang="en-US" sz="2000" b="1" dirty="0">
              <a:latin typeface="+mn-lt"/>
            </a:endParaRPr>
          </a:p>
        </p:txBody>
      </p:sp>
      <p:pic>
        <p:nvPicPr>
          <p:cNvPr id="5" name="Picture 4">
            <a:extLst>
              <a:ext uri="{FF2B5EF4-FFF2-40B4-BE49-F238E27FC236}">
                <a16:creationId xmlns:a16="http://schemas.microsoft.com/office/drawing/2014/main" id="{B09E1089-B15D-2036-3DD5-AC94F3C0C475}"/>
              </a:ext>
            </a:extLst>
          </p:cNvPr>
          <p:cNvPicPr>
            <a:picLocks noChangeAspect="1"/>
          </p:cNvPicPr>
          <p:nvPr/>
        </p:nvPicPr>
        <p:blipFill>
          <a:blip r:embed="rId2"/>
          <a:stretch>
            <a:fillRect/>
          </a:stretch>
        </p:blipFill>
        <p:spPr>
          <a:xfrm>
            <a:off x="718086" y="221017"/>
            <a:ext cx="7707827" cy="5324760"/>
          </a:xfrm>
          <a:prstGeom prst="rect">
            <a:avLst/>
          </a:prstGeom>
        </p:spPr>
      </p:pic>
    </p:spTree>
    <p:extLst>
      <p:ext uri="{BB962C8B-B14F-4D97-AF65-F5344CB8AC3E}">
        <p14:creationId xmlns:p14="http://schemas.microsoft.com/office/powerpoint/2010/main" val="249137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2933954" y="100245"/>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dirty="0">
                <a:solidFill>
                  <a:schemeClr val="accent6">
                    <a:lumMod val="50000"/>
                  </a:schemeClr>
                </a:solidFill>
                <a:latin typeface="Arial"/>
                <a:ea typeface="Arial"/>
                <a:cs typeface="Arial"/>
                <a:sym typeface="Arial"/>
              </a:rPr>
              <a:t>Model Building</a:t>
            </a:r>
            <a:endParaRPr sz="1400" b="0" i="0" u="sng" strike="noStrike" cap="none" dirty="0">
              <a:solidFill>
                <a:schemeClr val="accent6">
                  <a:lumMod val="50000"/>
                </a:schemeClr>
              </a:solidFill>
              <a:latin typeface="Arial"/>
              <a:ea typeface="Arial"/>
              <a:cs typeface="Arial"/>
              <a:sym typeface="Arial"/>
            </a:endParaRPr>
          </a:p>
        </p:txBody>
      </p:sp>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7DE5DA95-87EC-EDC9-7BB7-9442C1C85BB8}"/>
              </a:ext>
            </a:extLst>
          </p:cNvPr>
          <p:cNvSpPr txBox="1"/>
          <p:nvPr/>
        </p:nvSpPr>
        <p:spPr>
          <a:xfrm>
            <a:off x="349117" y="623465"/>
            <a:ext cx="8555044" cy="584775"/>
          </a:xfrm>
          <a:prstGeom prst="rect">
            <a:avLst/>
          </a:prstGeom>
          <a:noFill/>
        </p:spPr>
        <p:txBody>
          <a:bodyPr wrap="square" rtlCol="0">
            <a:spAutoFit/>
          </a:bodyPr>
          <a:lstStyle/>
          <a:p>
            <a:pPr algn="ctr"/>
            <a:r>
              <a:rPr lang="en-US" sz="1600" b="1" dirty="0"/>
              <a:t>We have did the model building part by building each model separately and via pipeline also.</a:t>
            </a:r>
          </a:p>
        </p:txBody>
      </p:sp>
      <p:graphicFrame>
        <p:nvGraphicFramePr>
          <p:cNvPr id="17" name="Table 17">
            <a:extLst>
              <a:ext uri="{FF2B5EF4-FFF2-40B4-BE49-F238E27FC236}">
                <a16:creationId xmlns:a16="http://schemas.microsoft.com/office/drawing/2014/main" id="{AEE74B4F-9146-1178-5A95-16BFDA955BB9}"/>
              </a:ext>
            </a:extLst>
          </p:cNvPr>
          <p:cNvGraphicFramePr>
            <a:graphicFrameLocks noGrp="1"/>
          </p:cNvGraphicFramePr>
          <p:nvPr>
            <p:extLst>
              <p:ext uri="{D42A27DB-BD31-4B8C-83A1-F6EECF244321}">
                <p14:modId xmlns:p14="http://schemas.microsoft.com/office/powerpoint/2010/main" val="856544988"/>
              </p:ext>
            </p:extLst>
          </p:nvPr>
        </p:nvGraphicFramePr>
        <p:xfrm>
          <a:off x="239834" y="1240875"/>
          <a:ext cx="8664327" cy="5516880"/>
        </p:xfrm>
        <a:graphic>
          <a:graphicData uri="http://schemas.openxmlformats.org/drawingml/2006/table">
            <a:tbl>
              <a:tblPr firstRow="1" bandRow="1">
                <a:tableStyleId>{16D9F66E-5EB9-4882-86FB-DCBF35E3C3E4}</a:tableStyleId>
              </a:tblPr>
              <a:tblGrid>
                <a:gridCol w="2453903">
                  <a:extLst>
                    <a:ext uri="{9D8B030D-6E8A-4147-A177-3AD203B41FA5}">
                      <a16:colId xmlns:a16="http://schemas.microsoft.com/office/drawing/2014/main" val="1418753332"/>
                    </a:ext>
                  </a:extLst>
                </a:gridCol>
                <a:gridCol w="1552606">
                  <a:extLst>
                    <a:ext uri="{9D8B030D-6E8A-4147-A177-3AD203B41FA5}">
                      <a16:colId xmlns:a16="http://schemas.microsoft.com/office/drawing/2014/main" val="2250811831"/>
                    </a:ext>
                  </a:extLst>
                </a:gridCol>
                <a:gridCol w="1552606">
                  <a:extLst>
                    <a:ext uri="{9D8B030D-6E8A-4147-A177-3AD203B41FA5}">
                      <a16:colId xmlns:a16="http://schemas.microsoft.com/office/drawing/2014/main" val="4113511038"/>
                    </a:ext>
                  </a:extLst>
                </a:gridCol>
                <a:gridCol w="1552606">
                  <a:extLst>
                    <a:ext uri="{9D8B030D-6E8A-4147-A177-3AD203B41FA5}">
                      <a16:colId xmlns:a16="http://schemas.microsoft.com/office/drawing/2014/main" val="1287676573"/>
                    </a:ext>
                  </a:extLst>
                </a:gridCol>
                <a:gridCol w="1552606">
                  <a:extLst>
                    <a:ext uri="{9D8B030D-6E8A-4147-A177-3AD203B41FA5}">
                      <a16:colId xmlns:a16="http://schemas.microsoft.com/office/drawing/2014/main" val="2048080635"/>
                    </a:ext>
                  </a:extLst>
                </a:gridCol>
              </a:tblGrid>
              <a:tr h="297742">
                <a:tc>
                  <a:txBody>
                    <a:bodyPr/>
                    <a:lstStyle/>
                    <a:p>
                      <a:pPr algn="l"/>
                      <a:r>
                        <a:rPr lang="en-US" sz="1600" b="1" dirty="0">
                          <a:latin typeface="+mj-lt"/>
                        </a:rPr>
                        <a:t>MODEL’S</a:t>
                      </a:r>
                    </a:p>
                  </a:txBody>
                  <a:tcPr>
                    <a:solidFill>
                      <a:schemeClr val="accent6">
                        <a:lumMod val="60000"/>
                        <a:lumOff val="40000"/>
                      </a:schemeClr>
                    </a:solidFill>
                  </a:tcPr>
                </a:tc>
                <a:tc>
                  <a:txBody>
                    <a:bodyPr/>
                    <a:lstStyle/>
                    <a:p>
                      <a:r>
                        <a:rPr lang="en-US" b="1" dirty="0"/>
                        <a:t>ACCURACY</a:t>
                      </a:r>
                    </a:p>
                  </a:txBody>
                  <a:tcPr/>
                </a:tc>
                <a:tc>
                  <a:txBody>
                    <a:bodyPr/>
                    <a:lstStyle/>
                    <a:p>
                      <a:r>
                        <a:rPr lang="en-US" b="1" dirty="0"/>
                        <a:t>PRECISON</a:t>
                      </a:r>
                    </a:p>
                  </a:txBody>
                  <a:tcPr/>
                </a:tc>
                <a:tc>
                  <a:txBody>
                    <a:bodyPr/>
                    <a:lstStyle/>
                    <a:p>
                      <a:r>
                        <a:rPr lang="en-US" b="1" dirty="0"/>
                        <a:t>RECALL</a:t>
                      </a:r>
                    </a:p>
                  </a:txBody>
                  <a:tcPr/>
                </a:tc>
                <a:tc>
                  <a:txBody>
                    <a:bodyPr/>
                    <a:lstStyle/>
                    <a:p>
                      <a:r>
                        <a:rPr lang="en-US" b="1" dirty="0"/>
                        <a:t>SUPPORT</a:t>
                      </a:r>
                    </a:p>
                  </a:txBody>
                  <a:tcPr/>
                </a:tc>
                <a:extLst>
                  <a:ext uri="{0D108BD9-81ED-4DB2-BD59-A6C34878D82A}">
                    <a16:rowId xmlns:a16="http://schemas.microsoft.com/office/drawing/2014/main" val="1583654934"/>
                  </a:ext>
                </a:extLst>
              </a:tr>
              <a:tr h="460147">
                <a:tc>
                  <a:txBody>
                    <a:bodyPr/>
                    <a:lstStyle/>
                    <a:p>
                      <a:pPr algn="l"/>
                      <a:r>
                        <a:rPr lang="en-US" sz="1600" b="1" dirty="0">
                          <a:latin typeface="+mj-lt"/>
                        </a:rPr>
                        <a:t>1 Bagging</a:t>
                      </a:r>
                    </a:p>
                  </a:txBody>
                  <a:tcPr>
                    <a:solidFill>
                      <a:schemeClr val="accent6">
                        <a:lumMod val="60000"/>
                        <a:lumOff val="40000"/>
                      </a:schemeClr>
                    </a:solidFill>
                  </a:tcPr>
                </a:tc>
                <a:tc>
                  <a:txBody>
                    <a:bodyPr/>
                    <a:lstStyle/>
                    <a:p>
                      <a:r>
                        <a:rPr lang="en-US" b="1" dirty="0"/>
                        <a:t>0.98</a:t>
                      </a:r>
                    </a:p>
                  </a:txBody>
                  <a:tcPr/>
                </a:tc>
                <a:tc>
                  <a:txBody>
                    <a:bodyPr/>
                    <a:lstStyle/>
                    <a:p>
                      <a:pPr marL="0" indent="0">
                        <a:buFont typeface="Arial" panose="020B0604020202020204" pitchFamily="34" charset="0"/>
                        <a:buNone/>
                      </a:pPr>
                      <a:r>
                        <a:rPr lang="en-US" b="1" dirty="0"/>
                        <a:t>0:-    0.99 </a:t>
                      </a:r>
                    </a:p>
                    <a:p>
                      <a:pPr marL="0" indent="0">
                        <a:buFont typeface="Arial" panose="020B0604020202020204" pitchFamily="34" charset="0"/>
                        <a:buNone/>
                      </a:pPr>
                      <a:r>
                        <a:rPr lang="en-US" b="1" dirty="0"/>
                        <a:t>1:-    0.98</a:t>
                      </a:r>
                    </a:p>
                  </a:txBody>
                  <a:tcPr/>
                </a:tc>
                <a:tc>
                  <a:txBody>
                    <a:bodyPr/>
                    <a:lstStyle/>
                    <a:p>
                      <a:pPr marL="0" indent="0">
                        <a:buFont typeface="Arial" panose="020B0604020202020204" pitchFamily="34" charset="0"/>
                        <a:buNone/>
                      </a:pPr>
                      <a:r>
                        <a:rPr lang="en-US" b="1" dirty="0"/>
                        <a:t>0:-    0.96 </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96</a:t>
                      </a:r>
                    </a:p>
                    <a:p>
                      <a:pPr marL="0" indent="0">
                        <a:buFont typeface="Arial" panose="020B0604020202020204" pitchFamily="34" charset="0"/>
                        <a:buNone/>
                      </a:pPr>
                      <a:r>
                        <a:rPr lang="en-US" b="1" dirty="0"/>
                        <a:t>1:-    204</a:t>
                      </a:r>
                    </a:p>
                  </a:txBody>
                  <a:tcPr/>
                </a:tc>
                <a:extLst>
                  <a:ext uri="{0D108BD9-81ED-4DB2-BD59-A6C34878D82A}">
                    <a16:rowId xmlns:a16="http://schemas.microsoft.com/office/drawing/2014/main" val="1130167371"/>
                  </a:ext>
                </a:extLst>
              </a:tr>
              <a:tr h="460147">
                <a:tc>
                  <a:txBody>
                    <a:bodyPr/>
                    <a:lstStyle/>
                    <a:p>
                      <a:pPr algn="l"/>
                      <a:r>
                        <a:rPr lang="en-US" sz="1600" b="1" dirty="0">
                          <a:latin typeface="+mj-lt"/>
                        </a:rPr>
                        <a:t>2 Boosting </a:t>
                      </a:r>
                    </a:p>
                  </a:txBody>
                  <a:tcPr>
                    <a:solidFill>
                      <a:schemeClr val="accent6">
                        <a:lumMod val="60000"/>
                        <a:lumOff val="40000"/>
                      </a:schemeClr>
                    </a:solidFill>
                  </a:tcPr>
                </a:tc>
                <a:tc>
                  <a:txBody>
                    <a:bodyPr/>
                    <a:lstStyle/>
                    <a:p>
                      <a:r>
                        <a:rPr lang="en-US" b="1" dirty="0"/>
                        <a:t>0.98</a:t>
                      </a:r>
                    </a:p>
                  </a:txBody>
                  <a:tcPr/>
                </a:tc>
                <a:tc>
                  <a:txBody>
                    <a:bodyPr/>
                    <a:lstStyle/>
                    <a:p>
                      <a:pPr marL="0" indent="0">
                        <a:buFont typeface="Arial" panose="020B0604020202020204" pitchFamily="34" charset="0"/>
                        <a:buNone/>
                      </a:pPr>
                      <a:r>
                        <a:rPr lang="en-US" b="1" dirty="0"/>
                        <a:t>0:-    1.00</a:t>
                      </a:r>
                    </a:p>
                    <a:p>
                      <a:pPr marL="0" indent="0">
                        <a:buFont typeface="Arial" panose="020B0604020202020204" pitchFamily="34" charset="0"/>
                        <a:buNone/>
                      </a:pPr>
                      <a:r>
                        <a:rPr lang="en-US" b="1" dirty="0"/>
                        <a:t>1:-    0.98 </a:t>
                      </a:r>
                    </a:p>
                  </a:txBody>
                  <a:tcPr/>
                </a:tc>
                <a:tc>
                  <a:txBody>
                    <a:bodyPr/>
                    <a:lstStyle/>
                    <a:p>
                      <a:pPr marL="0" indent="0">
                        <a:buFont typeface="Arial" panose="020B0604020202020204" pitchFamily="34" charset="0"/>
                        <a:buNone/>
                      </a:pPr>
                      <a:r>
                        <a:rPr lang="en-US" b="1" dirty="0"/>
                        <a:t>0:-     0.95</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96</a:t>
                      </a:r>
                    </a:p>
                    <a:p>
                      <a:pPr marL="0" indent="0">
                        <a:buFont typeface="Arial" panose="020B0604020202020204" pitchFamily="34" charset="0"/>
                        <a:buNone/>
                      </a:pPr>
                      <a:r>
                        <a:rPr lang="en-US" b="1" dirty="0"/>
                        <a:t>1:-    204</a:t>
                      </a:r>
                    </a:p>
                  </a:txBody>
                  <a:tcPr/>
                </a:tc>
                <a:extLst>
                  <a:ext uri="{0D108BD9-81ED-4DB2-BD59-A6C34878D82A}">
                    <a16:rowId xmlns:a16="http://schemas.microsoft.com/office/drawing/2014/main" val="4719111"/>
                  </a:ext>
                </a:extLst>
              </a:tr>
              <a:tr h="460147">
                <a:tc>
                  <a:txBody>
                    <a:bodyPr/>
                    <a:lstStyle/>
                    <a:p>
                      <a:pPr algn="l"/>
                      <a:r>
                        <a:rPr lang="en-US" sz="1600" b="1" dirty="0">
                          <a:latin typeface="+mj-lt"/>
                        </a:rPr>
                        <a:t>3 Stacking</a:t>
                      </a:r>
                    </a:p>
                  </a:txBody>
                  <a:tcPr>
                    <a:solidFill>
                      <a:schemeClr val="accent6">
                        <a:lumMod val="60000"/>
                        <a:lumOff val="40000"/>
                      </a:schemeClr>
                    </a:solidFill>
                  </a:tcPr>
                </a:tc>
                <a:tc>
                  <a:txBody>
                    <a:bodyPr/>
                    <a:lstStyle/>
                    <a:p>
                      <a:r>
                        <a:rPr lang="en-US" b="1" dirty="0"/>
                        <a:t>0.97</a:t>
                      </a:r>
                    </a:p>
                  </a:txBody>
                  <a:tcPr/>
                </a:tc>
                <a:tc>
                  <a:txBody>
                    <a:bodyPr/>
                    <a:lstStyle/>
                    <a:p>
                      <a:pPr marL="0" indent="0">
                        <a:buFont typeface="Arial" panose="020B0604020202020204" pitchFamily="34" charset="0"/>
                        <a:buNone/>
                      </a:pPr>
                      <a:r>
                        <a:rPr lang="en-US" b="1" dirty="0"/>
                        <a:t>0:-    0.97</a:t>
                      </a:r>
                    </a:p>
                    <a:p>
                      <a:pPr marL="0" indent="0">
                        <a:buFont typeface="Arial" panose="020B0604020202020204" pitchFamily="34" charset="0"/>
                        <a:buNone/>
                      </a:pPr>
                      <a:r>
                        <a:rPr lang="en-US" b="1" dirty="0"/>
                        <a:t>1:-    0.98</a:t>
                      </a:r>
                    </a:p>
                  </a:txBody>
                  <a:tcPr/>
                </a:tc>
                <a:tc>
                  <a:txBody>
                    <a:bodyPr/>
                    <a:lstStyle/>
                    <a:p>
                      <a:pPr marL="0" indent="0">
                        <a:buFont typeface="Arial" panose="020B0604020202020204" pitchFamily="34" charset="0"/>
                        <a:buNone/>
                      </a:pPr>
                      <a:r>
                        <a:rPr lang="en-US" b="1" dirty="0"/>
                        <a:t>0:-     0.95</a:t>
                      </a:r>
                    </a:p>
                    <a:p>
                      <a:pPr marL="0" indent="0">
                        <a:buFont typeface="Arial" panose="020B0604020202020204" pitchFamily="34" charset="0"/>
                        <a:buNone/>
                      </a:pPr>
                      <a:r>
                        <a:rPr lang="en-US" b="1" dirty="0"/>
                        <a:t>1:-     0.99 </a:t>
                      </a:r>
                    </a:p>
                  </a:txBody>
                  <a:tcPr/>
                </a:tc>
                <a:tc>
                  <a:txBody>
                    <a:bodyPr/>
                    <a:lstStyle/>
                    <a:p>
                      <a:pPr marL="0" indent="0">
                        <a:buFont typeface="Arial" panose="020B0604020202020204" pitchFamily="34" charset="0"/>
                        <a:buNone/>
                      </a:pPr>
                      <a:r>
                        <a:rPr lang="en-US" b="1" dirty="0"/>
                        <a:t>0:-    96</a:t>
                      </a:r>
                    </a:p>
                    <a:p>
                      <a:pPr marL="0" indent="0">
                        <a:buFont typeface="Arial" panose="020B0604020202020204" pitchFamily="34" charset="0"/>
                        <a:buNone/>
                      </a:pPr>
                      <a:r>
                        <a:rPr lang="en-US" b="1" dirty="0"/>
                        <a:t>1:-    204</a:t>
                      </a:r>
                    </a:p>
                  </a:txBody>
                  <a:tcPr/>
                </a:tc>
                <a:extLst>
                  <a:ext uri="{0D108BD9-81ED-4DB2-BD59-A6C34878D82A}">
                    <a16:rowId xmlns:a16="http://schemas.microsoft.com/office/drawing/2014/main" val="1754871"/>
                  </a:ext>
                </a:extLst>
              </a:tr>
              <a:tr h="460147">
                <a:tc>
                  <a:txBody>
                    <a:bodyPr/>
                    <a:lstStyle/>
                    <a:p>
                      <a:pPr algn="l"/>
                      <a:r>
                        <a:rPr lang="en-US" sz="1600" b="1" dirty="0">
                          <a:latin typeface="+mj-lt"/>
                        </a:rPr>
                        <a:t>4 Random Forest  </a:t>
                      </a:r>
                    </a:p>
                  </a:txBody>
                  <a:tcPr>
                    <a:solidFill>
                      <a:schemeClr val="accent6">
                        <a:lumMod val="60000"/>
                        <a:lumOff val="40000"/>
                      </a:schemeClr>
                    </a:solidFill>
                  </a:tcPr>
                </a:tc>
                <a:tc>
                  <a:txBody>
                    <a:bodyPr/>
                    <a:lstStyle/>
                    <a:p>
                      <a:r>
                        <a:rPr lang="en-US" b="1" dirty="0"/>
                        <a:t>0.99</a:t>
                      </a:r>
                    </a:p>
                  </a:txBody>
                  <a:tcPr/>
                </a:tc>
                <a:tc>
                  <a:txBody>
                    <a:bodyPr/>
                    <a:lstStyle/>
                    <a:p>
                      <a:pPr marL="0" indent="0">
                        <a:buFont typeface="Arial" panose="020B0604020202020204" pitchFamily="34" charset="0"/>
                        <a:buNone/>
                      </a:pPr>
                      <a:r>
                        <a:rPr lang="en-US" b="1" dirty="0"/>
                        <a:t>0:-     1.00</a:t>
                      </a:r>
                    </a:p>
                    <a:p>
                      <a:pPr marL="0" indent="0">
                        <a:buFont typeface="Arial" panose="020B0604020202020204" pitchFamily="34" charset="0"/>
                        <a:buNone/>
                      </a:pPr>
                      <a:r>
                        <a:rPr lang="en-US" b="1" dirty="0"/>
                        <a:t>1:-     0.99</a:t>
                      </a:r>
                    </a:p>
                  </a:txBody>
                  <a:tcPr/>
                </a:tc>
                <a:tc>
                  <a:txBody>
                    <a:bodyPr/>
                    <a:lstStyle/>
                    <a:p>
                      <a:pPr marL="0" indent="0">
                        <a:buFont typeface="Arial" panose="020B0604020202020204" pitchFamily="34" charset="0"/>
                        <a:buNone/>
                      </a:pPr>
                      <a:r>
                        <a:rPr lang="en-US" b="1" dirty="0"/>
                        <a:t>0:-     0.97</a:t>
                      </a:r>
                    </a:p>
                    <a:p>
                      <a:pPr marL="0" indent="0">
                        <a:buFont typeface="Arial" panose="020B0604020202020204" pitchFamily="34" charset="0"/>
                        <a:buNone/>
                      </a:pPr>
                      <a:r>
                        <a:rPr lang="en-US" b="1" dirty="0"/>
                        <a:t>1:-     1.00 </a:t>
                      </a:r>
                    </a:p>
                  </a:txBody>
                  <a:tcPr/>
                </a:tc>
                <a:tc>
                  <a:txBody>
                    <a:bodyPr/>
                    <a:lstStyle/>
                    <a:p>
                      <a:pPr marL="0" indent="0">
                        <a:buFont typeface="Arial" panose="020B0604020202020204" pitchFamily="34" charset="0"/>
                        <a:buNone/>
                      </a:pPr>
                      <a:r>
                        <a:rPr lang="en-US" b="1" dirty="0"/>
                        <a:t>0:-    100 </a:t>
                      </a:r>
                    </a:p>
                    <a:p>
                      <a:pPr marL="0" indent="0">
                        <a:buFont typeface="Arial" panose="020B0604020202020204" pitchFamily="34" charset="0"/>
                        <a:buNone/>
                      </a:pPr>
                      <a:r>
                        <a:rPr lang="en-US" b="1" dirty="0"/>
                        <a:t>1:-     200</a:t>
                      </a:r>
                    </a:p>
                  </a:txBody>
                  <a:tcPr/>
                </a:tc>
                <a:extLst>
                  <a:ext uri="{0D108BD9-81ED-4DB2-BD59-A6C34878D82A}">
                    <a16:rowId xmlns:a16="http://schemas.microsoft.com/office/drawing/2014/main" val="479706390"/>
                  </a:ext>
                </a:extLst>
              </a:tr>
              <a:tr h="460147">
                <a:tc>
                  <a:txBody>
                    <a:bodyPr/>
                    <a:lstStyle/>
                    <a:p>
                      <a:pPr algn="l"/>
                      <a:r>
                        <a:rPr lang="en-US" sz="1600" b="1" dirty="0">
                          <a:latin typeface="+mj-lt"/>
                        </a:rPr>
                        <a:t>5 SVM</a:t>
                      </a:r>
                    </a:p>
                  </a:txBody>
                  <a:tcPr>
                    <a:solidFill>
                      <a:schemeClr val="accent6">
                        <a:lumMod val="60000"/>
                        <a:lumOff val="40000"/>
                      </a:schemeClr>
                    </a:solidFill>
                  </a:tcPr>
                </a:tc>
                <a:tc>
                  <a:txBody>
                    <a:bodyPr/>
                    <a:lstStyle/>
                    <a:p>
                      <a:r>
                        <a:rPr lang="en-US" b="1" dirty="0"/>
                        <a:t>1.00</a:t>
                      </a:r>
                    </a:p>
                  </a:txBody>
                  <a:tcPr/>
                </a:tc>
                <a:tc>
                  <a:txBody>
                    <a:bodyPr/>
                    <a:lstStyle/>
                    <a:p>
                      <a:pPr marL="0" indent="0">
                        <a:buFont typeface="Arial" panose="020B0604020202020204" pitchFamily="34" charset="0"/>
                        <a:buNone/>
                      </a:pPr>
                      <a:r>
                        <a:rPr lang="en-US" b="1" dirty="0"/>
                        <a:t>0:-     0.99 </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0.99</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150 </a:t>
                      </a:r>
                    </a:p>
                    <a:p>
                      <a:pPr marL="0" indent="0">
                        <a:buFont typeface="Arial" panose="020B0604020202020204" pitchFamily="34" charset="0"/>
                        <a:buNone/>
                      </a:pPr>
                      <a:r>
                        <a:rPr lang="en-US" b="1" dirty="0"/>
                        <a:t>1:-     300</a:t>
                      </a:r>
                    </a:p>
                  </a:txBody>
                  <a:tcPr/>
                </a:tc>
                <a:extLst>
                  <a:ext uri="{0D108BD9-81ED-4DB2-BD59-A6C34878D82A}">
                    <a16:rowId xmlns:a16="http://schemas.microsoft.com/office/drawing/2014/main" val="1993838516"/>
                  </a:ext>
                </a:extLst>
              </a:tr>
              <a:tr h="460147">
                <a:tc>
                  <a:txBody>
                    <a:bodyPr/>
                    <a:lstStyle/>
                    <a:p>
                      <a:pPr algn="l"/>
                      <a:r>
                        <a:rPr lang="en-US" sz="1600" b="1" dirty="0">
                          <a:latin typeface="+mj-lt"/>
                        </a:rPr>
                        <a:t> 6 KNN</a:t>
                      </a:r>
                    </a:p>
                  </a:txBody>
                  <a:tcPr>
                    <a:solidFill>
                      <a:schemeClr val="accent6">
                        <a:lumMod val="60000"/>
                        <a:lumOff val="40000"/>
                      </a:schemeClr>
                    </a:solidFill>
                  </a:tcPr>
                </a:tc>
                <a:tc>
                  <a:txBody>
                    <a:bodyPr/>
                    <a:lstStyle/>
                    <a:p>
                      <a:r>
                        <a:rPr lang="en-US" b="1" dirty="0"/>
                        <a:t>0.99</a:t>
                      </a:r>
                    </a:p>
                  </a:txBody>
                  <a:tcPr/>
                </a:tc>
                <a:tc>
                  <a:txBody>
                    <a:bodyPr/>
                    <a:lstStyle/>
                    <a:p>
                      <a:pPr marL="0" indent="0">
                        <a:buFont typeface="Arial" panose="020B0604020202020204" pitchFamily="34" charset="0"/>
                        <a:buNone/>
                      </a:pPr>
                      <a:r>
                        <a:rPr lang="en-US" b="1" dirty="0"/>
                        <a:t>0:-    0.99</a:t>
                      </a:r>
                    </a:p>
                    <a:p>
                      <a:pPr marL="0" indent="0">
                        <a:buFont typeface="Arial" panose="020B0604020202020204" pitchFamily="34" charset="0"/>
                        <a:buNone/>
                      </a:pPr>
                      <a:r>
                        <a:rPr lang="en-US" b="1" dirty="0"/>
                        <a:t>1:-    0.99</a:t>
                      </a:r>
                    </a:p>
                  </a:txBody>
                  <a:tcPr/>
                </a:tc>
                <a:tc>
                  <a:txBody>
                    <a:bodyPr/>
                    <a:lstStyle/>
                    <a:p>
                      <a:pPr marL="0" indent="0">
                        <a:buFont typeface="Arial" panose="020B0604020202020204" pitchFamily="34" charset="0"/>
                        <a:buNone/>
                      </a:pPr>
                      <a:r>
                        <a:rPr lang="en-US" b="1" dirty="0"/>
                        <a:t>0:-     0.98 </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125</a:t>
                      </a:r>
                    </a:p>
                    <a:p>
                      <a:pPr marL="0" indent="0">
                        <a:buFont typeface="Arial" panose="020B0604020202020204" pitchFamily="34" charset="0"/>
                        <a:buNone/>
                      </a:pPr>
                      <a:r>
                        <a:rPr lang="en-US" b="1" dirty="0"/>
                        <a:t>1:-      250</a:t>
                      </a:r>
                    </a:p>
                  </a:txBody>
                  <a:tcPr/>
                </a:tc>
                <a:extLst>
                  <a:ext uri="{0D108BD9-81ED-4DB2-BD59-A6C34878D82A}">
                    <a16:rowId xmlns:a16="http://schemas.microsoft.com/office/drawing/2014/main" val="177589840"/>
                  </a:ext>
                </a:extLst>
              </a:tr>
              <a:tr h="460147">
                <a:tc>
                  <a:txBody>
                    <a:bodyPr/>
                    <a:lstStyle/>
                    <a:p>
                      <a:pPr algn="l"/>
                      <a:r>
                        <a:rPr lang="en-US" sz="1600" b="1" dirty="0">
                          <a:latin typeface="+mj-lt"/>
                        </a:rPr>
                        <a:t>7 ANN</a:t>
                      </a:r>
                    </a:p>
                  </a:txBody>
                  <a:tcPr>
                    <a:solidFill>
                      <a:schemeClr val="accent6">
                        <a:lumMod val="60000"/>
                        <a:lumOff val="40000"/>
                      </a:schemeClr>
                    </a:solidFill>
                  </a:tcPr>
                </a:tc>
                <a:tc>
                  <a:txBody>
                    <a:bodyPr/>
                    <a:lstStyle/>
                    <a:p>
                      <a:r>
                        <a:rPr lang="en-US" b="1" dirty="0"/>
                        <a:t>0.99</a:t>
                      </a:r>
                    </a:p>
                  </a:txBody>
                  <a:tcPr/>
                </a:tc>
                <a:tc>
                  <a:txBody>
                    <a:bodyPr/>
                    <a:lstStyle/>
                    <a:p>
                      <a:pPr marL="0" indent="0">
                        <a:buFont typeface="Arial" panose="020B0604020202020204" pitchFamily="34" charset="0"/>
                        <a:buNone/>
                      </a:pPr>
                      <a:r>
                        <a:rPr lang="en-US" b="1" dirty="0"/>
                        <a:t>0:-     1.00</a:t>
                      </a:r>
                    </a:p>
                    <a:p>
                      <a:pPr marL="0" indent="0">
                        <a:buFont typeface="Arial" panose="020B0604020202020204" pitchFamily="34" charset="0"/>
                        <a:buNone/>
                      </a:pPr>
                      <a:r>
                        <a:rPr lang="en-US" b="1" dirty="0"/>
                        <a:t>1:-     0.98</a:t>
                      </a:r>
                    </a:p>
                  </a:txBody>
                  <a:tcPr/>
                </a:tc>
                <a:tc>
                  <a:txBody>
                    <a:bodyPr/>
                    <a:lstStyle/>
                    <a:p>
                      <a:pPr marL="0" indent="0">
                        <a:buFont typeface="Arial" panose="020B0604020202020204" pitchFamily="34" charset="0"/>
                        <a:buNone/>
                      </a:pPr>
                      <a:r>
                        <a:rPr lang="en-US" b="1" dirty="0"/>
                        <a:t>0:-     0.96</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96</a:t>
                      </a:r>
                    </a:p>
                    <a:p>
                      <a:pPr marL="0" indent="0">
                        <a:buFont typeface="Arial" panose="020B0604020202020204" pitchFamily="34" charset="0"/>
                        <a:buNone/>
                      </a:pPr>
                      <a:r>
                        <a:rPr lang="en-US" b="1" dirty="0"/>
                        <a:t>1:-      204</a:t>
                      </a:r>
                    </a:p>
                  </a:txBody>
                  <a:tcPr/>
                </a:tc>
                <a:extLst>
                  <a:ext uri="{0D108BD9-81ED-4DB2-BD59-A6C34878D82A}">
                    <a16:rowId xmlns:a16="http://schemas.microsoft.com/office/drawing/2014/main" val="917078850"/>
                  </a:ext>
                </a:extLst>
              </a:tr>
              <a:tr h="460147">
                <a:tc>
                  <a:txBody>
                    <a:bodyPr/>
                    <a:lstStyle/>
                    <a:p>
                      <a:pPr algn="l"/>
                      <a:r>
                        <a:rPr lang="en-US" sz="1600" b="1" dirty="0">
                          <a:latin typeface="+mj-lt"/>
                        </a:rPr>
                        <a:t>8 Logistic Regression</a:t>
                      </a:r>
                    </a:p>
                  </a:txBody>
                  <a:tcPr>
                    <a:solidFill>
                      <a:schemeClr val="accent6">
                        <a:lumMod val="60000"/>
                        <a:lumOff val="40000"/>
                      </a:schemeClr>
                    </a:solidFill>
                  </a:tcPr>
                </a:tc>
                <a:tc>
                  <a:txBody>
                    <a:bodyPr/>
                    <a:lstStyle/>
                    <a:p>
                      <a:r>
                        <a:rPr lang="en-US" b="1" dirty="0"/>
                        <a:t>0.99</a:t>
                      </a:r>
                    </a:p>
                  </a:txBody>
                  <a:tcPr/>
                </a:tc>
                <a:tc>
                  <a:txBody>
                    <a:bodyPr/>
                    <a:lstStyle/>
                    <a:p>
                      <a:pPr marL="0" indent="0">
                        <a:buFont typeface="Arial" panose="020B0604020202020204" pitchFamily="34" charset="0"/>
                        <a:buNone/>
                      </a:pPr>
                      <a:r>
                        <a:rPr lang="en-US" b="1" dirty="0"/>
                        <a:t>0:-     0.98</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0.99</a:t>
                      </a:r>
                    </a:p>
                    <a:p>
                      <a:pPr marL="0" indent="0">
                        <a:buFont typeface="Arial" panose="020B0604020202020204" pitchFamily="34" charset="0"/>
                        <a:buNone/>
                      </a:pPr>
                      <a:r>
                        <a:rPr lang="en-US" b="1" dirty="0"/>
                        <a:t>1:-     0.99</a:t>
                      </a:r>
                    </a:p>
                  </a:txBody>
                  <a:tcPr/>
                </a:tc>
                <a:tc>
                  <a:txBody>
                    <a:bodyPr/>
                    <a:lstStyle/>
                    <a:p>
                      <a:pPr marL="0" indent="0">
                        <a:buFont typeface="Arial" panose="020B0604020202020204" pitchFamily="34" charset="0"/>
                        <a:buNone/>
                      </a:pPr>
                      <a:r>
                        <a:rPr lang="en-US" b="1" dirty="0"/>
                        <a:t>0:-     125</a:t>
                      </a:r>
                    </a:p>
                    <a:p>
                      <a:pPr marL="0" indent="0">
                        <a:buFont typeface="Arial" panose="020B0604020202020204" pitchFamily="34" charset="0"/>
                        <a:buNone/>
                      </a:pPr>
                      <a:r>
                        <a:rPr lang="en-US" b="1" dirty="0"/>
                        <a:t>1:-      250</a:t>
                      </a:r>
                    </a:p>
                  </a:txBody>
                  <a:tcPr/>
                </a:tc>
                <a:extLst>
                  <a:ext uri="{0D108BD9-81ED-4DB2-BD59-A6C34878D82A}">
                    <a16:rowId xmlns:a16="http://schemas.microsoft.com/office/drawing/2014/main" val="1138813617"/>
                  </a:ext>
                </a:extLst>
              </a:tr>
              <a:tr h="460147">
                <a:tc>
                  <a:txBody>
                    <a:bodyPr/>
                    <a:lstStyle/>
                    <a:p>
                      <a:pPr algn="l"/>
                      <a:r>
                        <a:rPr lang="en-US" sz="1600" b="1" dirty="0">
                          <a:latin typeface="+mj-lt"/>
                        </a:rPr>
                        <a:t>9 Naïve Bayes</a:t>
                      </a:r>
                    </a:p>
                  </a:txBody>
                  <a:tcPr>
                    <a:solidFill>
                      <a:schemeClr val="accent6">
                        <a:lumMod val="60000"/>
                        <a:lumOff val="40000"/>
                      </a:schemeClr>
                    </a:solidFill>
                  </a:tcPr>
                </a:tc>
                <a:tc>
                  <a:txBody>
                    <a:bodyPr/>
                    <a:lstStyle/>
                    <a:p>
                      <a:r>
                        <a:rPr lang="en-US" b="1" dirty="0"/>
                        <a:t>0.97</a:t>
                      </a:r>
                    </a:p>
                  </a:txBody>
                  <a:tcPr/>
                </a:tc>
                <a:tc>
                  <a:txBody>
                    <a:bodyPr/>
                    <a:lstStyle/>
                    <a:p>
                      <a:pPr marL="0" indent="0">
                        <a:buFont typeface="Arial" panose="020B0604020202020204" pitchFamily="34" charset="0"/>
                        <a:buNone/>
                      </a:pPr>
                      <a:r>
                        <a:rPr lang="en-US" b="1" dirty="0"/>
                        <a:t>0:-     0.98</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0.96</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96</a:t>
                      </a:r>
                    </a:p>
                    <a:p>
                      <a:pPr marL="0" indent="0">
                        <a:buFont typeface="Arial" panose="020B0604020202020204" pitchFamily="34" charset="0"/>
                        <a:buNone/>
                      </a:pPr>
                      <a:r>
                        <a:rPr lang="en-US" b="1" dirty="0"/>
                        <a:t>1:-      204</a:t>
                      </a:r>
                    </a:p>
                  </a:txBody>
                  <a:tcPr/>
                </a:tc>
                <a:extLst>
                  <a:ext uri="{0D108BD9-81ED-4DB2-BD59-A6C34878D82A}">
                    <a16:rowId xmlns:a16="http://schemas.microsoft.com/office/drawing/2014/main" val="3856211301"/>
                  </a:ext>
                </a:extLst>
              </a:tr>
              <a:tr h="460147">
                <a:tc>
                  <a:txBody>
                    <a:bodyPr/>
                    <a:lstStyle/>
                    <a:p>
                      <a:pPr algn="l"/>
                      <a:r>
                        <a:rPr lang="en-US" sz="1600" b="1" dirty="0">
                          <a:latin typeface="+mj-lt"/>
                        </a:rPr>
                        <a:t>10 Decision Tree</a:t>
                      </a:r>
                    </a:p>
                  </a:txBody>
                  <a:tcPr>
                    <a:solidFill>
                      <a:schemeClr val="accent6">
                        <a:lumMod val="60000"/>
                        <a:lumOff val="40000"/>
                      </a:schemeClr>
                    </a:solidFill>
                  </a:tcPr>
                </a:tc>
                <a:tc>
                  <a:txBody>
                    <a:bodyPr/>
                    <a:lstStyle/>
                    <a:p>
                      <a:r>
                        <a:rPr lang="en-US" b="1" dirty="0"/>
                        <a:t>0.99</a:t>
                      </a:r>
                    </a:p>
                  </a:txBody>
                  <a:tcPr/>
                </a:tc>
                <a:tc>
                  <a:txBody>
                    <a:bodyPr/>
                    <a:lstStyle/>
                    <a:p>
                      <a:pPr marL="0" indent="0">
                        <a:buFont typeface="Arial" panose="020B0604020202020204" pitchFamily="34" charset="0"/>
                        <a:buNone/>
                      </a:pPr>
                      <a:r>
                        <a:rPr lang="en-US" b="1" dirty="0"/>
                        <a:t>0:-     0.98</a:t>
                      </a:r>
                    </a:p>
                    <a:p>
                      <a:pPr marL="0" indent="0">
                        <a:buFont typeface="Arial" panose="020B0604020202020204" pitchFamily="34" charset="0"/>
                        <a:buNone/>
                      </a:pPr>
                      <a:r>
                        <a:rPr lang="en-US" b="1" dirty="0"/>
                        <a:t>1:-     1.00</a:t>
                      </a:r>
                    </a:p>
                  </a:txBody>
                  <a:tcPr/>
                </a:tc>
                <a:tc>
                  <a:txBody>
                    <a:bodyPr/>
                    <a:lstStyle/>
                    <a:p>
                      <a:pPr marL="0" indent="0">
                        <a:buFont typeface="Arial" panose="020B0604020202020204" pitchFamily="34" charset="0"/>
                        <a:buNone/>
                      </a:pPr>
                      <a:r>
                        <a:rPr lang="en-US" b="1" dirty="0"/>
                        <a:t>0:-      0.99</a:t>
                      </a:r>
                    </a:p>
                    <a:p>
                      <a:pPr marL="0" indent="0">
                        <a:buFont typeface="Arial" panose="020B0604020202020204" pitchFamily="34" charset="0"/>
                        <a:buNone/>
                      </a:pPr>
                      <a:r>
                        <a:rPr lang="en-US" b="1" dirty="0"/>
                        <a:t>1:-      0.99</a:t>
                      </a:r>
                    </a:p>
                  </a:txBody>
                  <a:tcPr/>
                </a:tc>
                <a:tc>
                  <a:txBody>
                    <a:bodyPr/>
                    <a:lstStyle/>
                    <a:p>
                      <a:pPr marL="0" indent="0">
                        <a:buFont typeface="Arial" panose="020B0604020202020204" pitchFamily="34" charset="0"/>
                        <a:buNone/>
                      </a:pPr>
                      <a:r>
                        <a:rPr lang="en-US" b="1" dirty="0"/>
                        <a:t>0:-     125</a:t>
                      </a:r>
                    </a:p>
                    <a:p>
                      <a:pPr marL="0" indent="0">
                        <a:buFont typeface="Arial" panose="020B0604020202020204" pitchFamily="34" charset="0"/>
                        <a:buNone/>
                      </a:pPr>
                      <a:r>
                        <a:rPr lang="en-US" b="1" dirty="0"/>
                        <a:t>1:-     250</a:t>
                      </a:r>
                    </a:p>
                  </a:txBody>
                  <a:tcPr/>
                </a:tc>
                <a:extLst>
                  <a:ext uri="{0D108BD9-81ED-4DB2-BD59-A6C34878D82A}">
                    <a16:rowId xmlns:a16="http://schemas.microsoft.com/office/drawing/2014/main" val="42153268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6E3585-8068-1C45-9C67-0398B0C0410C}"/>
              </a:ext>
            </a:extLst>
          </p:cNvPr>
          <p:cNvSpPr txBox="1"/>
          <p:nvPr/>
        </p:nvSpPr>
        <p:spPr>
          <a:xfrm>
            <a:off x="558140" y="475013"/>
            <a:ext cx="8051470" cy="461665"/>
          </a:xfrm>
          <a:prstGeom prst="rect">
            <a:avLst/>
          </a:prstGeom>
          <a:noFill/>
        </p:spPr>
        <p:txBody>
          <a:bodyPr wrap="square" rtlCol="0">
            <a:spAutoFit/>
          </a:bodyPr>
          <a:lstStyle/>
          <a:p>
            <a:pPr algn="ctr"/>
            <a:r>
              <a:rPr lang="en-US" sz="2400" b="1" dirty="0">
                <a:solidFill>
                  <a:schemeClr val="accent6">
                    <a:lumMod val="50000"/>
                  </a:schemeClr>
                </a:solidFill>
                <a:latin typeface="+mn-lt"/>
              </a:rPr>
              <a:t>Pipeline Result:-</a:t>
            </a:r>
          </a:p>
        </p:txBody>
      </p:sp>
      <p:pic>
        <p:nvPicPr>
          <p:cNvPr id="6" name="Picture 5">
            <a:extLst>
              <a:ext uri="{FF2B5EF4-FFF2-40B4-BE49-F238E27FC236}">
                <a16:creationId xmlns:a16="http://schemas.microsoft.com/office/drawing/2014/main" id="{83C79372-E7C5-0C94-7B68-2F55367ED5D2}"/>
              </a:ext>
            </a:extLst>
          </p:cNvPr>
          <p:cNvPicPr>
            <a:picLocks noChangeAspect="1"/>
          </p:cNvPicPr>
          <p:nvPr/>
        </p:nvPicPr>
        <p:blipFill>
          <a:blip r:embed="rId2"/>
          <a:stretch>
            <a:fillRect/>
          </a:stretch>
        </p:blipFill>
        <p:spPr>
          <a:xfrm>
            <a:off x="1922396" y="1100266"/>
            <a:ext cx="5065314" cy="3578612"/>
          </a:xfrm>
          <a:prstGeom prst="rect">
            <a:avLst/>
          </a:prstGeom>
        </p:spPr>
      </p:pic>
      <p:sp>
        <p:nvSpPr>
          <p:cNvPr id="7" name="TextBox 6">
            <a:extLst>
              <a:ext uri="{FF2B5EF4-FFF2-40B4-BE49-F238E27FC236}">
                <a16:creationId xmlns:a16="http://schemas.microsoft.com/office/drawing/2014/main" id="{6E914F22-4C94-7D32-F4B1-A34C72463EE5}"/>
              </a:ext>
            </a:extLst>
          </p:cNvPr>
          <p:cNvSpPr txBox="1"/>
          <p:nvPr/>
        </p:nvSpPr>
        <p:spPr>
          <a:xfrm>
            <a:off x="558140" y="4880758"/>
            <a:ext cx="8051470" cy="646331"/>
          </a:xfrm>
          <a:prstGeom prst="rect">
            <a:avLst/>
          </a:prstGeom>
          <a:noFill/>
        </p:spPr>
        <p:txBody>
          <a:bodyPr wrap="square" rtlCol="0">
            <a:spAutoFit/>
          </a:bodyPr>
          <a:lstStyle/>
          <a:p>
            <a:r>
              <a:rPr lang="en-US" sz="1800" b="1" dirty="0"/>
              <a:t>The accuracy of all models are almost near to 1.  We have selected Random Forest as our Final Model.</a:t>
            </a:r>
          </a:p>
        </p:txBody>
      </p:sp>
    </p:spTree>
    <p:extLst>
      <p:ext uri="{BB962C8B-B14F-4D97-AF65-F5344CB8AC3E}">
        <p14:creationId xmlns:p14="http://schemas.microsoft.com/office/powerpoint/2010/main" val="2704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9A684-9731-D8F3-FC94-1BB93ADF7E71}"/>
              </a:ext>
            </a:extLst>
          </p:cNvPr>
          <p:cNvSpPr txBox="1"/>
          <p:nvPr/>
        </p:nvSpPr>
        <p:spPr>
          <a:xfrm>
            <a:off x="730331" y="356751"/>
            <a:ext cx="7475517" cy="461665"/>
          </a:xfrm>
          <a:prstGeom prst="rect">
            <a:avLst/>
          </a:prstGeom>
          <a:noFill/>
        </p:spPr>
        <p:txBody>
          <a:bodyPr wrap="square">
            <a:spAutoFit/>
          </a:bodyPr>
          <a:lstStyle/>
          <a:p>
            <a:pPr marR="0" lvl="0" algn="ctr" rtl="0">
              <a:lnSpc>
                <a:spcPct val="100000"/>
              </a:lnSpc>
              <a:spcBef>
                <a:spcPts val="0"/>
              </a:spcBef>
              <a:spcAft>
                <a:spcPts val="0"/>
              </a:spcAft>
              <a:buClr>
                <a:srgbClr val="000000"/>
              </a:buClr>
              <a:buSzPts val="1300"/>
            </a:pPr>
            <a:r>
              <a:rPr lang="en-US" sz="2400" b="1" u="sng" cap="none" dirty="0">
                <a:solidFill>
                  <a:schemeClr val="accent6">
                    <a:lumMod val="50000"/>
                  </a:schemeClr>
                </a:solidFill>
                <a:latin typeface="+mj-lt"/>
                <a:ea typeface="Verdana"/>
                <a:cs typeface="Times New Roman" panose="02020603050405020304" pitchFamily="18" charset="0"/>
                <a:sym typeface="Verdana"/>
              </a:rPr>
              <a:t>Compare logistic with K-Means</a:t>
            </a:r>
          </a:p>
        </p:txBody>
      </p:sp>
      <p:pic>
        <p:nvPicPr>
          <p:cNvPr id="11" name="Picture 10">
            <a:extLst>
              <a:ext uri="{FF2B5EF4-FFF2-40B4-BE49-F238E27FC236}">
                <a16:creationId xmlns:a16="http://schemas.microsoft.com/office/drawing/2014/main" id="{65176727-A17C-1E91-461A-B25E01DD5956}"/>
              </a:ext>
            </a:extLst>
          </p:cNvPr>
          <p:cNvPicPr>
            <a:picLocks noChangeAspect="1"/>
          </p:cNvPicPr>
          <p:nvPr/>
        </p:nvPicPr>
        <p:blipFill>
          <a:blip r:embed="rId2"/>
          <a:stretch>
            <a:fillRect/>
          </a:stretch>
        </p:blipFill>
        <p:spPr>
          <a:xfrm>
            <a:off x="188905" y="997741"/>
            <a:ext cx="8558368" cy="4123854"/>
          </a:xfrm>
          <a:prstGeom prst="rect">
            <a:avLst/>
          </a:prstGeom>
        </p:spPr>
      </p:pic>
      <p:sp>
        <p:nvSpPr>
          <p:cNvPr id="12" name="TextBox 11">
            <a:extLst>
              <a:ext uri="{FF2B5EF4-FFF2-40B4-BE49-F238E27FC236}">
                <a16:creationId xmlns:a16="http://schemas.microsoft.com/office/drawing/2014/main" id="{45517E57-0362-3EB7-E124-6AAD00C4088D}"/>
              </a:ext>
            </a:extLst>
          </p:cNvPr>
          <p:cNvSpPr txBox="1"/>
          <p:nvPr/>
        </p:nvSpPr>
        <p:spPr>
          <a:xfrm>
            <a:off x="534390" y="5462649"/>
            <a:ext cx="8212883" cy="2031325"/>
          </a:xfrm>
          <a:prstGeom prst="rect">
            <a:avLst/>
          </a:prstGeom>
          <a:noFill/>
        </p:spPr>
        <p:txBody>
          <a:bodyPr wrap="square" rtlCol="0">
            <a:spAutoFit/>
          </a:bodyPr>
          <a:lstStyle/>
          <a:p>
            <a:r>
              <a:rPr lang="en-US" sz="1800" b="1" dirty="0"/>
              <a:t>We have imported logistic and Kmeans and split our data into xtrain and ytrain and. Then we predicted Ypred and did standard scaler, and made data frame. Then clusters were formed.</a:t>
            </a:r>
          </a:p>
          <a:p>
            <a:r>
              <a:rPr lang="en-US" sz="1800" b="1" dirty="0"/>
              <a:t> </a:t>
            </a:r>
          </a:p>
          <a:p>
            <a:endParaRPr lang="en-US" sz="1800" b="1" dirty="0"/>
          </a:p>
          <a:p>
            <a:endParaRPr lang="en-US" sz="1800" b="1" dirty="0"/>
          </a:p>
          <a:p>
            <a:endParaRPr lang="en-US" sz="1800" b="1" dirty="0"/>
          </a:p>
        </p:txBody>
      </p:sp>
    </p:spTree>
    <p:extLst>
      <p:ext uri="{BB962C8B-B14F-4D97-AF65-F5344CB8AC3E}">
        <p14:creationId xmlns:p14="http://schemas.microsoft.com/office/powerpoint/2010/main" val="153404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B1380C-D006-5603-DEB2-57FE6FE2F4CC}"/>
              </a:ext>
            </a:extLst>
          </p:cNvPr>
          <p:cNvSpPr txBox="1"/>
          <p:nvPr/>
        </p:nvSpPr>
        <p:spPr>
          <a:xfrm>
            <a:off x="730331" y="5300920"/>
            <a:ext cx="7172696" cy="1200329"/>
          </a:xfrm>
          <a:prstGeom prst="rect">
            <a:avLst/>
          </a:prstGeom>
          <a:noFill/>
        </p:spPr>
        <p:txBody>
          <a:bodyPr wrap="square" rtlCol="0">
            <a:spAutoFit/>
          </a:bodyPr>
          <a:lstStyle/>
          <a:p>
            <a:r>
              <a:rPr lang="en-US" sz="1800" b="1" i="1" dirty="0"/>
              <a:t>After doing the comparison, we have come to the conclusion that our data is authentic as our model is predicting 2 clusters one for fake and other for genuine bill, and is also showing 98% accuracy.</a:t>
            </a:r>
          </a:p>
        </p:txBody>
      </p:sp>
      <p:pic>
        <p:nvPicPr>
          <p:cNvPr id="13" name="Picture 12">
            <a:extLst>
              <a:ext uri="{FF2B5EF4-FFF2-40B4-BE49-F238E27FC236}">
                <a16:creationId xmlns:a16="http://schemas.microsoft.com/office/drawing/2014/main" id="{871F3C3A-962C-FB84-A86E-7AACF42884A0}"/>
              </a:ext>
            </a:extLst>
          </p:cNvPr>
          <p:cNvPicPr>
            <a:picLocks noChangeAspect="1"/>
          </p:cNvPicPr>
          <p:nvPr/>
        </p:nvPicPr>
        <p:blipFill>
          <a:blip r:embed="rId2"/>
          <a:stretch>
            <a:fillRect/>
          </a:stretch>
        </p:blipFill>
        <p:spPr>
          <a:xfrm>
            <a:off x="558140" y="135805"/>
            <a:ext cx="3443844" cy="4683628"/>
          </a:xfrm>
          <a:prstGeom prst="rect">
            <a:avLst/>
          </a:prstGeom>
        </p:spPr>
      </p:pic>
      <p:pic>
        <p:nvPicPr>
          <p:cNvPr id="15" name="Picture 14">
            <a:extLst>
              <a:ext uri="{FF2B5EF4-FFF2-40B4-BE49-F238E27FC236}">
                <a16:creationId xmlns:a16="http://schemas.microsoft.com/office/drawing/2014/main" id="{6AA1DC49-8A20-F9F2-BFF7-7292C401022C}"/>
              </a:ext>
            </a:extLst>
          </p:cNvPr>
          <p:cNvPicPr>
            <a:picLocks noChangeAspect="1"/>
          </p:cNvPicPr>
          <p:nvPr/>
        </p:nvPicPr>
        <p:blipFill>
          <a:blip r:embed="rId3"/>
          <a:stretch>
            <a:fillRect/>
          </a:stretch>
        </p:blipFill>
        <p:spPr>
          <a:xfrm>
            <a:off x="4091062" y="546265"/>
            <a:ext cx="4824346" cy="3759542"/>
          </a:xfrm>
          <a:prstGeom prst="rect">
            <a:avLst/>
          </a:prstGeom>
        </p:spPr>
      </p:pic>
    </p:spTree>
    <p:extLst>
      <p:ext uri="{BB962C8B-B14F-4D97-AF65-F5344CB8AC3E}">
        <p14:creationId xmlns:p14="http://schemas.microsoft.com/office/powerpoint/2010/main" val="350224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558D5F-DD82-BDD0-68AA-897890E31E0D}"/>
              </a:ext>
            </a:extLst>
          </p:cNvPr>
          <p:cNvSpPr txBox="1"/>
          <p:nvPr/>
        </p:nvSpPr>
        <p:spPr>
          <a:xfrm>
            <a:off x="475014" y="190005"/>
            <a:ext cx="7980218" cy="1508105"/>
          </a:xfrm>
          <a:prstGeom prst="rect">
            <a:avLst/>
          </a:prstGeom>
          <a:noFill/>
        </p:spPr>
        <p:txBody>
          <a:bodyPr wrap="square" rtlCol="0">
            <a:spAutoFit/>
          </a:bodyPr>
          <a:lstStyle/>
          <a:p>
            <a:pPr algn="ctr"/>
            <a:r>
              <a:rPr lang="en-US" sz="2400" b="1" dirty="0">
                <a:solidFill>
                  <a:schemeClr val="accent6">
                    <a:lumMod val="50000"/>
                  </a:schemeClr>
                </a:solidFill>
                <a:latin typeface="+mj-lt"/>
              </a:rPr>
              <a:t>PCA </a:t>
            </a:r>
            <a:r>
              <a:rPr lang="en-US" sz="2400" b="1" i="0" u="none" strike="noStrike" dirty="0">
                <a:solidFill>
                  <a:schemeClr val="accent6">
                    <a:lumMod val="50000"/>
                  </a:schemeClr>
                </a:solidFill>
                <a:effectLst/>
                <a:latin typeface="+mj-lt"/>
                <a:cs typeface="Times New Roman" panose="02020603050405020304" pitchFamily="18" charset="0"/>
              </a:rPr>
              <a:t>to get a clearer separation between the Genuine and Fake Bills.</a:t>
            </a:r>
            <a:endParaRPr lang="en-US" sz="2000" b="1" i="0" u="none" strike="noStrike" dirty="0">
              <a:solidFill>
                <a:schemeClr val="accent6">
                  <a:lumMod val="50000"/>
                </a:schemeClr>
              </a:solidFill>
              <a:effectLst/>
              <a:latin typeface="+mj-lt"/>
              <a:cs typeface="Times New Roman" panose="02020603050405020304" pitchFamily="18" charset="0"/>
            </a:endParaRPr>
          </a:p>
          <a:p>
            <a:pPr algn="ctr"/>
            <a:endParaRPr lang="en-US" sz="2000" b="1" dirty="0">
              <a:solidFill>
                <a:schemeClr val="accent6">
                  <a:lumMod val="50000"/>
                </a:schemeClr>
              </a:solidFill>
              <a:latin typeface="+mj-lt"/>
              <a:cs typeface="Times New Roman" panose="02020603050405020304" pitchFamily="18" charset="0"/>
            </a:endParaRPr>
          </a:p>
          <a:p>
            <a:pPr algn="ctr"/>
            <a:endParaRPr lang="en-US" sz="2400" b="1" dirty="0">
              <a:solidFill>
                <a:schemeClr val="accent6">
                  <a:lumMod val="50000"/>
                </a:schemeClr>
              </a:solidFill>
              <a:latin typeface="+mj-lt"/>
            </a:endParaRPr>
          </a:p>
        </p:txBody>
      </p:sp>
      <p:pic>
        <p:nvPicPr>
          <p:cNvPr id="8" name="Picture 7">
            <a:extLst>
              <a:ext uri="{FF2B5EF4-FFF2-40B4-BE49-F238E27FC236}">
                <a16:creationId xmlns:a16="http://schemas.microsoft.com/office/drawing/2014/main" id="{346FCC43-3CEB-17C4-FDD8-BB84F16FDFFB}"/>
              </a:ext>
            </a:extLst>
          </p:cNvPr>
          <p:cNvPicPr>
            <a:picLocks noChangeAspect="1"/>
          </p:cNvPicPr>
          <p:nvPr/>
        </p:nvPicPr>
        <p:blipFill>
          <a:blip r:embed="rId2"/>
          <a:stretch>
            <a:fillRect/>
          </a:stretch>
        </p:blipFill>
        <p:spPr>
          <a:xfrm>
            <a:off x="849085" y="1223159"/>
            <a:ext cx="7445829" cy="4233314"/>
          </a:xfrm>
          <a:prstGeom prst="rect">
            <a:avLst/>
          </a:prstGeom>
        </p:spPr>
      </p:pic>
      <p:sp>
        <p:nvSpPr>
          <p:cNvPr id="9" name="TextBox 8">
            <a:extLst>
              <a:ext uri="{FF2B5EF4-FFF2-40B4-BE49-F238E27FC236}">
                <a16:creationId xmlns:a16="http://schemas.microsoft.com/office/drawing/2014/main" id="{0A3766B6-CCE6-1AC2-7A3B-936CED27002B}"/>
              </a:ext>
            </a:extLst>
          </p:cNvPr>
          <p:cNvSpPr txBox="1"/>
          <p:nvPr/>
        </p:nvSpPr>
        <p:spPr>
          <a:xfrm>
            <a:off x="629392" y="5688281"/>
            <a:ext cx="8087096" cy="830997"/>
          </a:xfrm>
          <a:prstGeom prst="rect">
            <a:avLst/>
          </a:prstGeom>
          <a:noFill/>
        </p:spPr>
        <p:txBody>
          <a:bodyPr wrap="square" rtlCol="0">
            <a:spAutoFit/>
          </a:bodyPr>
          <a:lstStyle/>
          <a:p>
            <a:r>
              <a:rPr lang="en-US" sz="1600" b="1" dirty="0">
                <a:latin typeface="+mn-lt"/>
              </a:rPr>
              <a:t>For PCA Part, we performed standard scaler, and fitted our data into PCA model</a:t>
            </a:r>
          </a:p>
          <a:p>
            <a:endParaRPr lang="en-US" sz="1600" b="1" dirty="0">
              <a:latin typeface="+mn-lt"/>
            </a:endParaRPr>
          </a:p>
          <a:p>
            <a:endParaRPr lang="en-US" sz="1600" b="1" dirty="0">
              <a:latin typeface="+mn-lt"/>
            </a:endParaRPr>
          </a:p>
        </p:txBody>
      </p:sp>
    </p:spTree>
    <p:extLst>
      <p:ext uri="{BB962C8B-B14F-4D97-AF65-F5344CB8AC3E}">
        <p14:creationId xmlns:p14="http://schemas.microsoft.com/office/powerpoint/2010/main" val="189481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3C2EA2-DD04-18B5-1BEE-233B0014E1E3}"/>
              </a:ext>
            </a:extLst>
          </p:cNvPr>
          <p:cNvPicPr>
            <a:picLocks noChangeAspect="1"/>
          </p:cNvPicPr>
          <p:nvPr/>
        </p:nvPicPr>
        <p:blipFill>
          <a:blip r:embed="rId2"/>
          <a:stretch>
            <a:fillRect/>
          </a:stretch>
        </p:blipFill>
        <p:spPr>
          <a:xfrm>
            <a:off x="656155" y="317342"/>
            <a:ext cx="6477904" cy="1971950"/>
          </a:xfrm>
          <a:prstGeom prst="rect">
            <a:avLst/>
          </a:prstGeom>
        </p:spPr>
      </p:pic>
      <p:sp>
        <p:nvSpPr>
          <p:cNvPr id="6" name="TextBox 5">
            <a:extLst>
              <a:ext uri="{FF2B5EF4-FFF2-40B4-BE49-F238E27FC236}">
                <a16:creationId xmlns:a16="http://schemas.microsoft.com/office/drawing/2014/main" id="{6FD58E1E-C290-3AAA-51A7-77185268025F}"/>
              </a:ext>
            </a:extLst>
          </p:cNvPr>
          <p:cNvSpPr txBox="1"/>
          <p:nvPr/>
        </p:nvSpPr>
        <p:spPr>
          <a:xfrm>
            <a:off x="774908" y="2378399"/>
            <a:ext cx="7953455" cy="523220"/>
          </a:xfrm>
          <a:prstGeom prst="rect">
            <a:avLst/>
          </a:prstGeom>
          <a:noFill/>
        </p:spPr>
        <p:txBody>
          <a:bodyPr wrap="square" rtlCol="0">
            <a:spAutoFit/>
          </a:bodyPr>
          <a:lstStyle/>
          <a:p>
            <a:r>
              <a:rPr lang="en-US" b="1" dirty="0"/>
              <a:t>Then we calculated Variance Ratio, and from first 4 output, we are getting highest variance value.</a:t>
            </a:r>
          </a:p>
        </p:txBody>
      </p:sp>
      <p:pic>
        <p:nvPicPr>
          <p:cNvPr id="8" name="Picture 7">
            <a:extLst>
              <a:ext uri="{FF2B5EF4-FFF2-40B4-BE49-F238E27FC236}">
                <a16:creationId xmlns:a16="http://schemas.microsoft.com/office/drawing/2014/main" id="{A06CDFB0-EC6A-2DA4-A31A-6EB9E42E7D38}"/>
              </a:ext>
            </a:extLst>
          </p:cNvPr>
          <p:cNvPicPr>
            <a:picLocks noChangeAspect="1"/>
          </p:cNvPicPr>
          <p:nvPr/>
        </p:nvPicPr>
        <p:blipFill rotWithShape="1">
          <a:blip r:embed="rId3"/>
          <a:srcRect l="1842" t="-1845" r="-1842" b="69834"/>
          <a:stretch/>
        </p:blipFill>
        <p:spPr>
          <a:xfrm>
            <a:off x="894247" y="3008855"/>
            <a:ext cx="6480328" cy="2180662"/>
          </a:xfrm>
          <a:prstGeom prst="rect">
            <a:avLst/>
          </a:prstGeom>
        </p:spPr>
      </p:pic>
      <p:sp>
        <p:nvSpPr>
          <p:cNvPr id="10" name="TextBox 9">
            <a:extLst>
              <a:ext uri="{FF2B5EF4-FFF2-40B4-BE49-F238E27FC236}">
                <a16:creationId xmlns:a16="http://schemas.microsoft.com/office/drawing/2014/main" id="{2E28DBBC-B22C-4E2A-DFD2-909CDC12E473}"/>
              </a:ext>
            </a:extLst>
          </p:cNvPr>
          <p:cNvSpPr txBox="1"/>
          <p:nvPr/>
        </p:nvSpPr>
        <p:spPr>
          <a:xfrm>
            <a:off x="1261797" y="5734118"/>
            <a:ext cx="7240936" cy="954107"/>
          </a:xfrm>
          <a:prstGeom prst="rect">
            <a:avLst/>
          </a:prstGeom>
          <a:noFill/>
        </p:spPr>
        <p:txBody>
          <a:bodyPr wrap="square" rtlCol="0">
            <a:spAutoFit/>
          </a:bodyPr>
          <a:lstStyle/>
          <a:p>
            <a:r>
              <a:rPr lang="en-US" b="1" dirty="0"/>
              <a:t>We took first 4 components from variance ratio  and fitted it in our PCA model and calculated PCA values.</a:t>
            </a:r>
          </a:p>
          <a:p>
            <a:endParaRPr lang="en-US" b="1" dirty="0"/>
          </a:p>
          <a:p>
            <a:r>
              <a:rPr lang="en-US" b="1" dirty="0"/>
              <a:t> </a:t>
            </a:r>
          </a:p>
        </p:txBody>
      </p:sp>
    </p:spTree>
    <p:extLst>
      <p:ext uri="{BB962C8B-B14F-4D97-AF65-F5344CB8AC3E}">
        <p14:creationId xmlns:p14="http://schemas.microsoft.com/office/powerpoint/2010/main" val="283669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2454728" y="731998"/>
            <a:ext cx="4234543"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800"/>
              <a:buFont typeface="Arial"/>
              <a:buNone/>
            </a:pPr>
            <a:r>
              <a:rPr lang="en-US" sz="2400" b="1" i="0" u="none" strike="noStrike" cap="none" dirty="0">
                <a:solidFill>
                  <a:schemeClr val="accent6">
                    <a:lumMod val="50000"/>
                  </a:schemeClr>
                </a:solidFill>
                <a:latin typeface="Verdana" panose="020B0604030504040204" pitchFamily="34" charset="0"/>
                <a:ea typeface="Verdana" panose="020B0604030504040204" pitchFamily="34" charset="0"/>
                <a:sym typeface="Arial"/>
              </a:rPr>
              <a:t>Problem </a:t>
            </a:r>
            <a:r>
              <a:rPr lang="en-US" sz="2400" b="1" i="0" u="none" strike="noStrike" cap="none" dirty="0">
                <a:solidFill>
                  <a:schemeClr val="accent6">
                    <a:lumMod val="50000"/>
                  </a:schemeClr>
                </a:solidFill>
                <a:latin typeface="+mj-lt"/>
                <a:ea typeface="Verdana" panose="020B0604030504040204" pitchFamily="34" charset="0"/>
                <a:sym typeface="Arial"/>
              </a:rPr>
              <a:t>Statement</a:t>
            </a:r>
            <a:r>
              <a:rPr lang="en-US" sz="2400" b="1" i="0" u="none" strike="noStrike" cap="none" dirty="0">
                <a:solidFill>
                  <a:schemeClr val="accent6">
                    <a:lumMod val="50000"/>
                  </a:schemeClr>
                </a:solidFill>
                <a:latin typeface="Verdana" panose="020B0604030504040204" pitchFamily="34" charset="0"/>
                <a:ea typeface="Verdana" panose="020B0604030504040204" pitchFamily="34" charset="0"/>
                <a:sym typeface="Arial"/>
              </a:rPr>
              <a:t>:</a:t>
            </a:r>
            <a:endParaRPr sz="1200" b="0" i="0" u="none" strike="noStrike" cap="none" dirty="0">
              <a:solidFill>
                <a:schemeClr val="accent6">
                  <a:lumMod val="50000"/>
                </a:schemeClr>
              </a:solidFill>
              <a:latin typeface="Verdana" panose="020B0604030504040204" pitchFamily="34" charset="0"/>
              <a:ea typeface="Verdana" panose="020B0604030504040204" pitchFamily="34" charset="0"/>
              <a:sym typeface="Arial"/>
            </a:endParaRPr>
          </a:p>
        </p:txBody>
      </p:sp>
      <p:sp>
        <p:nvSpPr>
          <p:cNvPr id="340" name="Google Shape;340;p2"/>
          <p:cNvSpPr txBox="1"/>
          <p:nvPr/>
        </p:nvSpPr>
        <p:spPr>
          <a:xfrm>
            <a:off x="82500" y="4402777"/>
            <a:ext cx="8979000" cy="187739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300"/>
              <a:buFont typeface="Arial" panose="020B0604020202020204" pitchFamily="34" charset="0"/>
              <a:buChar char="•"/>
            </a:pPr>
            <a:r>
              <a:rPr lang="en-US" sz="2000" b="1" i="0" u="none" strike="noStrike" dirty="0">
                <a:solidFill>
                  <a:schemeClr val="tx1"/>
                </a:solidFill>
                <a:effectLst/>
                <a:latin typeface="+mn-lt"/>
                <a:cs typeface="Times New Roman" panose="02020603050405020304" pitchFamily="18" charset="0"/>
              </a:rPr>
              <a:t>Predicting the missing values with a linear regression. </a:t>
            </a:r>
          </a:p>
          <a:p>
            <a:pPr marL="285750" marR="0" lvl="0" indent="-285750" algn="just" rtl="0">
              <a:lnSpc>
                <a:spcPct val="100000"/>
              </a:lnSpc>
              <a:spcBef>
                <a:spcPts val="0"/>
              </a:spcBef>
              <a:spcAft>
                <a:spcPts val="0"/>
              </a:spcAft>
              <a:buClr>
                <a:srgbClr val="000000"/>
              </a:buClr>
              <a:buSzPts val="1300"/>
              <a:buFont typeface="Arial" panose="020B0604020202020204" pitchFamily="34" charset="0"/>
              <a:buChar char="•"/>
            </a:pPr>
            <a:r>
              <a:rPr lang="en-US" sz="2000" b="1" cap="none" dirty="0">
                <a:solidFill>
                  <a:schemeClr val="tx1"/>
                </a:solidFill>
                <a:latin typeface="+mn-lt"/>
                <a:ea typeface="Verdana"/>
                <a:cs typeface="Times New Roman" panose="02020603050405020304" pitchFamily="18" charset="0"/>
                <a:sym typeface="Verdana"/>
              </a:rPr>
              <a:t>Compare logistic with K-Means.</a:t>
            </a:r>
          </a:p>
          <a:p>
            <a:pPr marL="285750" indent="-285750" algn="just">
              <a:buSzPts val="1300"/>
              <a:buFont typeface="Arial" panose="020B0604020202020204" pitchFamily="34" charset="0"/>
              <a:buChar char="•"/>
            </a:pPr>
            <a:r>
              <a:rPr lang="en-US" sz="2000" b="1" i="0" u="none" strike="noStrike" dirty="0">
                <a:solidFill>
                  <a:schemeClr val="tx1"/>
                </a:solidFill>
                <a:effectLst/>
                <a:latin typeface="+mn-lt"/>
                <a:cs typeface="Times New Roman" panose="02020603050405020304" pitchFamily="18" charset="0"/>
              </a:rPr>
              <a:t>Trying to do a PCA  to get a clearer separation between </a:t>
            </a:r>
            <a:r>
              <a:rPr lang="en-US" sz="1800" b="1" i="0" u="none" strike="noStrike" dirty="0">
                <a:solidFill>
                  <a:schemeClr val="tx1"/>
                </a:solidFill>
                <a:effectLst/>
                <a:latin typeface="+mn-lt"/>
                <a:cs typeface="Times New Roman" panose="02020603050405020304" pitchFamily="18" charset="0"/>
              </a:rPr>
              <a:t>the Genuine and Fake Bills.</a:t>
            </a:r>
          </a:p>
          <a:p>
            <a:pPr marL="285750" indent="-285750" algn="just">
              <a:buSzPts val="1300"/>
              <a:buFont typeface="Arial" panose="020B0604020202020204" pitchFamily="34" charset="0"/>
              <a:buChar char="•"/>
            </a:pPr>
            <a:r>
              <a:rPr lang="en-US" sz="2000" b="1" dirty="0">
                <a:solidFill>
                  <a:schemeClr val="tx1"/>
                </a:solidFill>
                <a:latin typeface="+mn-lt"/>
                <a:ea typeface="Verdana"/>
                <a:cs typeface="Times New Roman" panose="02020603050405020304" pitchFamily="18" charset="0"/>
                <a:sym typeface="Verdana"/>
              </a:rPr>
              <a:t>T</a:t>
            </a:r>
            <a:r>
              <a:rPr lang="en-US" sz="2000" b="1" i="0" u="none" strike="noStrike" cap="none" dirty="0">
                <a:solidFill>
                  <a:schemeClr val="tx1"/>
                </a:solidFill>
                <a:latin typeface="+mn-lt"/>
                <a:ea typeface="Verdana"/>
                <a:cs typeface="Times New Roman" panose="02020603050405020304" pitchFamily="18" charset="0"/>
                <a:sym typeface="Verdana"/>
              </a:rPr>
              <a:t>o predict model which will give t</a:t>
            </a:r>
            <a:r>
              <a:rPr lang="en-US" sz="2000" b="1" dirty="0">
                <a:solidFill>
                  <a:schemeClr val="tx1"/>
                </a:solidFill>
                <a:latin typeface="+mn-lt"/>
                <a:ea typeface="Verdana"/>
                <a:cs typeface="Times New Roman" panose="02020603050405020304" pitchFamily="18" charset="0"/>
                <a:sym typeface="Verdana"/>
              </a:rPr>
              <a:t>he best accuracy</a:t>
            </a:r>
            <a:r>
              <a:rPr lang="en-US" sz="1600" b="1" dirty="0">
                <a:solidFill>
                  <a:schemeClr val="tx1"/>
                </a:solidFill>
                <a:latin typeface="+mn-lt"/>
                <a:ea typeface="Verdana"/>
                <a:cs typeface="Times New Roman" panose="02020603050405020304" pitchFamily="18" charset="0"/>
                <a:sym typeface="Verdana"/>
              </a:rPr>
              <a:t>.</a:t>
            </a:r>
            <a:endParaRPr lang="en-US" sz="1600" b="1" dirty="0">
              <a:solidFill>
                <a:schemeClr val="tx1"/>
              </a:solidFill>
              <a:effectLst/>
              <a:latin typeface="+mn-lt"/>
              <a:ea typeface="Verdana"/>
              <a:cs typeface="Times New Roman" panose="02020603050405020304" pitchFamily="18" charset="0"/>
              <a:sym typeface="Verdana"/>
            </a:endParaRPr>
          </a:p>
          <a:p>
            <a:pPr marL="285750" indent="-285750" algn="just">
              <a:buSzPts val="1300"/>
              <a:buFont typeface="Arial" panose="020B0604020202020204" pitchFamily="34" charset="0"/>
              <a:buChar char="•"/>
            </a:pPr>
            <a:endParaRPr lang="en-US" sz="1800" b="1" i="0" u="none" strike="noStrike" dirty="0">
              <a:solidFill>
                <a:schemeClr val="tx1"/>
              </a:solidFill>
              <a:effectLst/>
              <a:latin typeface="+mn-lt"/>
              <a:cs typeface="Times New Roman" panose="02020603050405020304" pitchFamily="18" charset="0"/>
            </a:endParaRPr>
          </a:p>
        </p:txBody>
      </p:sp>
      <p:sp>
        <p:nvSpPr>
          <p:cNvPr id="341" name="Google Shape;341;p2"/>
          <p:cNvSpPr txBox="1"/>
          <p:nvPr/>
        </p:nvSpPr>
        <p:spPr>
          <a:xfrm>
            <a:off x="3598223" y="3448544"/>
            <a:ext cx="25695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800" b="1" i="0" u="none" strike="noStrike" cap="none" dirty="0">
                <a:solidFill>
                  <a:schemeClr val="accent6">
                    <a:lumMod val="50000"/>
                  </a:schemeClr>
                </a:solidFill>
                <a:latin typeface="+mj-lt"/>
                <a:ea typeface="Verdana" panose="020B0604030504040204" pitchFamily="34" charset="0"/>
                <a:cs typeface="Century Gothic"/>
                <a:sym typeface="Century Gothic"/>
              </a:rPr>
              <a:t>Objective</a:t>
            </a:r>
            <a:r>
              <a:rPr lang="en-US" sz="2400" b="1" i="0" u="none" strike="noStrike" cap="none" dirty="0">
                <a:solidFill>
                  <a:schemeClr val="accent6">
                    <a:lumMod val="50000"/>
                  </a:schemeClr>
                </a:solidFill>
                <a:latin typeface="+mj-lt"/>
                <a:ea typeface="Century Gothic"/>
                <a:cs typeface="Century Gothic"/>
                <a:sym typeface="Century Gothic"/>
              </a:rPr>
              <a:t>:</a:t>
            </a:r>
            <a:endParaRPr sz="2400" b="0" i="0" u="none" strike="noStrike" cap="none" dirty="0">
              <a:solidFill>
                <a:schemeClr val="accent6">
                  <a:lumMod val="50000"/>
                </a:schemeClr>
              </a:solidFill>
              <a:latin typeface="+mj-lt"/>
              <a:ea typeface="Arial"/>
              <a:cs typeface="Arial"/>
              <a:sym typeface="Arial"/>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82500" y="1519345"/>
            <a:ext cx="8680854" cy="160347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2000" b="1" i="0" u="none" strike="noStrike" cap="none" dirty="0">
                <a:solidFill>
                  <a:schemeClr val="dk1"/>
                </a:solidFill>
                <a:latin typeface="+mn-lt"/>
                <a:cs typeface="Times New Roman" panose="02020603050405020304" pitchFamily="18" charset="0"/>
                <a:sym typeface="Arial"/>
              </a:rPr>
              <a:t>To build model which will predict how </a:t>
            </a:r>
            <a:r>
              <a:rPr lang="en-US" sz="2000" b="1" dirty="0">
                <a:solidFill>
                  <a:schemeClr val="dk1"/>
                </a:solidFill>
                <a:latin typeface="+mn-lt"/>
                <a:cs typeface="Times New Roman" panose="02020603050405020304" pitchFamily="18" charset="0"/>
              </a:rPr>
              <a:t>many </a:t>
            </a:r>
            <a:r>
              <a:rPr lang="en-US" sz="2000" b="1" i="0" u="none" strike="noStrike" cap="none" dirty="0">
                <a:solidFill>
                  <a:schemeClr val="dk1"/>
                </a:solidFill>
                <a:latin typeface="+mn-lt"/>
                <a:cs typeface="Times New Roman" panose="02020603050405020304" pitchFamily="18" charset="0"/>
                <a:sym typeface="Arial"/>
              </a:rPr>
              <a:t>bills are fake and how many are genuine? .</a:t>
            </a:r>
          </a:p>
          <a:p>
            <a:pPr marL="0" marR="0" lvl="0" indent="0" algn="l" rtl="0">
              <a:lnSpc>
                <a:spcPct val="115000"/>
              </a:lnSpc>
              <a:spcBef>
                <a:spcPts val="0"/>
              </a:spcBef>
              <a:spcAft>
                <a:spcPts val="0"/>
              </a:spcAft>
              <a:buClr>
                <a:schemeClr val="dk1"/>
              </a:buClr>
              <a:buSzPts val="1100"/>
              <a:buFont typeface="Arial"/>
              <a:buNone/>
            </a:pPr>
            <a:endParaRPr lang="en-US" b="1" i="0" u="none" strike="noStrike" cap="none" dirty="0">
              <a:solidFill>
                <a:schemeClr val="dk1"/>
              </a:solidFill>
              <a:latin typeface="+mn-lt"/>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lang="en-US" b="1" i="0" u="none" strike="noStrike" cap="none" dirty="0">
              <a:solidFill>
                <a:schemeClr val="dk1"/>
              </a:solidFill>
              <a:latin typeface="+mn-lt"/>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2000" b="1" i="0" u="none" strike="noStrike" cap="none" dirty="0">
              <a:solidFill>
                <a:schemeClr val="dk1"/>
              </a:solidFill>
              <a:latin typeface="+mn-lt"/>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4F54D8-4F4E-A93E-F063-D6E324E57D6F}"/>
              </a:ext>
            </a:extLst>
          </p:cNvPr>
          <p:cNvPicPr>
            <a:picLocks noChangeAspect="1"/>
          </p:cNvPicPr>
          <p:nvPr/>
        </p:nvPicPr>
        <p:blipFill>
          <a:blip r:embed="rId2"/>
          <a:stretch>
            <a:fillRect/>
          </a:stretch>
        </p:blipFill>
        <p:spPr>
          <a:xfrm>
            <a:off x="844118" y="344384"/>
            <a:ext cx="6386983" cy="4702629"/>
          </a:xfrm>
          <a:prstGeom prst="rect">
            <a:avLst/>
          </a:prstGeom>
        </p:spPr>
      </p:pic>
      <p:sp>
        <p:nvSpPr>
          <p:cNvPr id="6" name="TextBox 5">
            <a:extLst>
              <a:ext uri="{FF2B5EF4-FFF2-40B4-BE49-F238E27FC236}">
                <a16:creationId xmlns:a16="http://schemas.microsoft.com/office/drawing/2014/main" id="{030F0A32-2C24-5922-329D-F62C2ED55288}"/>
              </a:ext>
            </a:extLst>
          </p:cNvPr>
          <p:cNvSpPr txBox="1"/>
          <p:nvPr/>
        </p:nvSpPr>
        <p:spPr>
          <a:xfrm>
            <a:off x="844118" y="5248893"/>
            <a:ext cx="7907996" cy="523220"/>
          </a:xfrm>
          <a:prstGeom prst="rect">
            <a:avLst/>
          </a:prstGeom>
          <a:noFill/>
        </p:spPr>
        <p:txBody>
          <a:bodyPr wrap="square" rtlCol="0">
            <a:spAutoFit/>
          </a:bodyPr>
          <a:lstStyle/>
          <a:p>
            <a:pPr algn="just"/>
            <a:r>
              <a:rPr lang="en-US" b="1" dirty="0"/>
              <a:t>We created data frame with 4 PCA components and added our target column at last in our dataset</a:t>
            </a:r>
          </a:p>
        </p:txBody>
      </p:sp>
    </p:spTree>
    <p:extLst>
      <p:ext uri="{BB962C8B-B14F-4D97-AF65-F5344CB8AC3E}">
        <p14:creationId xmlns:p14="http://schemas.microsoft.com/office/powerpoint/2010/main" val="3931121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DFE4FA-EBC8-455F-204B-36DB3DA74390}"/>
              </a:ext>
            </a:extLst>
          </p:cNvPr>
          <p:cNvPicPr>
            <a:picLocks noChangeAspect="1"/>
          </p:cNvPicPr>
          <p:nvPr/>
        </p:nvPicPr>
        <p:blipFill>
          <a:blip r:embed="rId2"/>
          <a:stretch>
            <a:fillRect/>
          </a:stretch>
        </p:blipFill>
        <p:spPr>
          <a:xfrm>
            <a:off x="311967" y="274349"/>
            <a:ext cx="8068801" cy="4155148"/>
          </a:xfrm>
          <a:prstGeom prst="rect">
            <a:avLst/>
          </a:prstGeom>
        </p:spPr>
      </p:pic>
      <p:sp>
        <p:nvSpPr>
          <p:cNvPr id="6" name="TextBox 5">
            <a:extLst>
              <a:ext uri="{FF2B5EF4-FFF2-40B4-BE49-F238E27FC236}">
                <a16:creationId xmlns:a16="http://schemas.microsoft.com/office/drawing/2014/main" id="{657AFD6A-4121-FCAF-4E23-B25E74CF72C0}"/>
              </a:ext>
            </a:extLst>
          </p:cNvPr>
          <p:cNvSpPr txBox="1"/>
          <p:nvPr/>
        </p:nvSpPr>
        <p:spPr>
          <a:xfrm>
            <a:off x="605642" y="4631377"/>
            <a:ext cx="8068801" cy="307777"/>
          </a:xfrm>
          <a:prstGeom prst="rect">
            <a:avLst/>
          </a:prstGeom>
          <a:noFill/>
        </p:spPr>
        <p:txBody>
          <a:bodyPr wrap="square" rtlCol="0">
            <a:spAutoFit/>
          </a:bodyPr>
          <a:lstStyle/>
          <a:p>
            <a:pPr algn="just"/>
            <a:r>
              <a:rPr lang="en-US" b="1" dirty="0"/>
              <a:t>We performed xtrain ytrain on our Random Forest Classifier and got 98% accuracy. </a:t>
            </a:r>
          </a:p>
        </p:txBody>
      </p:sp>
    </p:spTree>
    <p:extLst>
      <p:ext uri="{BB962C8B-B14F-4D97-AF65-F5344CB8AC3E}">
        <p14:creationId xmlns:p14="http://schemas.microsoft.com/office/powerpoint/2010/main" val="70889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1049714" y="533465"/>
            <a:ext cx="6925292"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strike="noStrike" cap="none" dirty="0">
                <a:solidFill>
                  <a:schemeClr val="accent6">
                    <a:lumMod val="50000"/>
                  </a:schemeClr>
                </a:solidFill>
                <a:ea typeface="Arial"/>
                <a:cs typeface="Arial"/>
                <a:sym typeface="Arial"/>
              </a:rPr>
              <a:t>Model Deployment using </a:t>
            </a:r>
            <a:r>
              <a:rPr lang="en-US" sz="2800" b="1" dirty="0">
                <a:solidFill>
                  <a:schemeClr val="accent6">
                    <a:lumMod val="50000"/>
                  </a:schemeClr>
                </a:solidFill>
              </a:rPr>
              <a:t>Stream lit </a:t>
            </a:r>
            <a:r>
              <a:rPr lang="en-US" sz="2800" b="1" i="0" u="none" strike="noStrike" cap="none" dirty="0">
                <a:solidFill>
                  <a:schemeClr val="accent6">
                    <a:lumMod val="50000"/>
                  </a:schemeClr>
                </a:solidFill>
                <a:latin typeface="Arial"/>
                <a:ea typeface="Arial"/>
                <a:cs typeface="Arial"/>
                <a:sym typeface="Arial"/>
              </a:rPr>
              <a:t>method</a:t>
            </a:r>
            <a:endParaRPr sz="1400" b="0" i="0" strike="noStrike" cap="none" dirty="0">
              <a:solidFill>
                <a:schemeClr val="accent6">
                  <a:lumMod val="50000"/>
                </a:schemeClr>
              </a:solidFill>
              <a:ea typeface="Arial"/>
              <a:cs typeface="Arial"/>
              <a:sym typeface="Arial"/>
            </a:endParaRPr>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270D82F2-450C-0435-A069-7D71F436E4A8}"/>
              </a:ext>
            </a:extLst>
          </p:cNvPr>
          <p:cNvSpPr txBox="1"/>
          <p:nvPr/>
        </p:nvSpPr>
        <p:spPr>
          <a:xfrm>
            <a:off x="845575" y="1613118"/>
            <a:ext cx="7787148" cy="1815882"/>
          </a:xfrm>
          <a:prstGeom prst="rect">
            <a:avLst/>
          </a:prstGeom>
          <a:noFill/>
        </p:spPr>
        <p:txBody>
          <a:bodyPr wrap="square" rtlCol="0">
            <a:spAutoFit/>
          </a:bodyPr>
          <a:lstStyle/>
          <a:p>
            <a:pPr marL="285750" indent="-285750">
              <a:buFont typeface="Arial" panose="020B0604020202020204" pitchFamily="34" charset="0"/>
              <a:buChar char="•"/>
            </a:pPr>
            <a:r>
              <a:rPr lang="en-IN" sz="1600" b="1" dirty="0"/>
              <a:t>We used Stream lit for deployment of our Project Fake bills detection.</a:t>
            </a:r>
          </a:p>
          <a:p>
            <a:pPr marL="285750" indent="-285750">
              <a:buFont typeface="Arial" panose="020B0604020202020204" pitchFamily="34" charset="0"/>
              <a:buChar char="•"/>
            </a:pPr>
            <a:r>
              <a:rPr lang="en-IN" sz="1600" b="1" dirty="0"/>
              <a:t>First we developed model in Python using Random forest algorithm.</a:t>
            </a:r>
          </a:p>
          <a:p>
            <a:pPr marL="285750" indent="-285750">
              <a:buFont typeface="Arial" panose="020B0604020202020204" pitchFamily="34" charset="0"/>
              <a:buChar char="•"/>
            </a:pPr>
            <a:r>
              <a:rPr lang="en-IN" sz="1600" b="1" dirty="0"/>
              <a:t>Then using pickle library we exported model in required format.</a:t>
            </a:r>
          </a:p>
          <a:p>
            <a:pPr marL="285750" indent="-285750">
              <a:buFont typeface="Arial" panose="020B0604020202020204" pitchFamily="34" charset="0"/>
              <a:buChar char="•"/>
            </a:pPr>
            <a:r>
              <a:rPr lang="en-IN" sz="1600" b="1" dirty="0"/>
              <a:t>We developed front end in Spyder using python language.</a:t>
            </a:r>
          </a:p>
          <a:p>
            <a:pPr marL="342900" indent="-342900">
              <a:buFont typeface="Arial" panose="020B0604020202020204" pitchFamily="34" charset="0"/>
              <a:buChar char="•"/>
            </a:pPr>
            <a:r>
              <a:rPr lang="en-IN" sz="1600" b="1" dirty="0"/>
              <a:t>Below are the screenshots of 1. Random forest model</a:t>
            </a:r>
          </a:p>
          <a:p>
            <a:pPr lvl="4"/>
            <a:r>
              <a:rPr lang="en-IN" sz="1600" b="1" dirty="0"/>
              <a:t>		                         2. Front end coding</a:t>
            </a:r>
          </a:p>
          <a:p>
            <a:pPr lvl="4"/>
            <a:r>
              <a:rPr lang="en-IN" sz="1600" b="1" dirty="0"/>
              <a:t>		                         3. Front end.</a:t>
            </a:r>
          </a:p>
        </p:txBody>
      </p:sp>
      <p:pic>
        <p:nvPicPr>
          <p:cNvPr id="4" name="Picture 3">
            <a:extLst>
              <a:ext uri="{FF2B5EF4-FFF2-40B4-BE49-F238E27FC236}">
                <a16:creationId xmlns:a16="http://schemas.microsoft.com/office/drawing/2014/main" id="{292D3D87-EE84-5C25-B931-A17802D230BA}"/>
              </a:ext>
            </a:extLst>
          </p:cNvPr>
          <p:cNvPicPr>
            <a:picLocks noChangeAspect="1"/>
          </p:cNvPicPr>
          <p:nvPr/>
        </p:nvPicPr>
        <p:blipFill>
          <a:blip r:embed="rId4"/>
          <a:stretch>
            <a:fillRect/>
          </a:stretch>
        </p:blipFill>
        <p:spPr>
          <a:xfrm>
            <a:off x="1252967" y="3603349"/>
            <a:ext cx="6518787" cy="315440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A2D90F-D585-D6E2-B286-8BA8584D5ED1}"/>
              </a:ext>
            </a:extLst>
          </p:cNvPr>
          <p:cNvPicPr>
            <a:picLocks noChangeAspect="1"/>
          </p:cNvPicPr>
          <p:nvPr/>
        </p:nvPicPr>
        <p:blipFill>
          <a:blip r:embed="rId2"/>
          <a:stretch>
            <a:fillRect/>
          </a:stretch>
        </p:blipFill>
        <p:spPr>
          <a:xfrm>
            <a:off x="1051255" y="445511"/>
            <a:ext cx="7041490" cy="5966977"/>
          </a:xfrm>
          <a:prstGeom prst="rect">
            <a:avLst/>
          </a:prstGeom>
        </p:spPr>
      </p:pic>
    </p:spTree>
    <p:extLst>
      <p:ext uri="{BB962C8B-B14F-4D97-AF65-F5344CB8AC3E}">
        <p14:creationId xmlns:p14="http://schemas.microsoft.com/office/powerpoint/2010/main" val="1493850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A35940-B425-0EC0-6D63-249ACF7E00CA}"/>
              </a:ext>
            </a:extLst>
          </p:cNvPr>
          <p:cNvPicPr>
            <a:picLocks noChangeAspect="1"/>
          </p:cNvPicPr>
          <p:nvPr/>
        </p:nvPicPr>
        <p:blipFill>
          <a:blip r:embed="rId2"/>
          <a:stretch>
            <a:fillRect/>
          </a:stretch>
        </p:blipFill>
        <p:spPr>
          <a:xfrm>
            <a:off x="374131" y="711538"/>
            <a:ext cx="8395738" cy="5434923"/>
          </a:xfrm>
          <a:prstGeom prst="rect">
            <a:avLst/>
          </a:prstGeom>
        </p:spPr>
      </p:pic>
    </p:spTree>
    <p:extLst>
      <p:ext uri="{BB962C8B-B14F-4D97-AF65-F5344CB8AC3E}">
        <p14:creationId xmlns:p14="http://schemas.microsoft.com/office/powerpoint/2010/main" val="1752800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4"/>
          <p:cNvSpPr txBox="1"/>
          <p:nvPr/>
        </p:nvSpPr>
        <p:spPr>
          <a:xfrm>
            <a:off x="569753" y="690564"/>
            <a:ext cx="7387704"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dirty="0">
                <a:solidFill>
                  <a:schemeClr val="accent6">
                    <a:lumMod val="50000"/>
                  </a:schemeClr>
                </a:solidFill>
              </a:rPr>
              <a:t>Obstacles </a:t>
            </a:r>
            <a:r>
              <a:rPr lang="en-US" sz="2800" b="1" i="0" u="none" strike="noStrike" cap="none" dirty="0">
                <a:solidFill>
                  <a:schemeClr val="accent6">
                    <a:lumMod val="50000"/>
                  </a:schemeClr>
                </a:solidFill>
                <a:latin typeface="Arial"/>
                <a:ea typeface="Arial"/>
                <a:cs typeface="Arial"/>
                <a:sym typeface="Arial"/>
              </a:rPr>
              <a:t>encountered and how we found solution for it.</a:t>
            </a:r>
            <a:endParaRPr sz="1400" b="0" i="0" u="none" strike="noStrike" cap="none" dirty="0">
              <a:solidFill>
                <a:schemeClr val="accent6">
                  <a:lumMod val="50000"/>
                </a:schemeClr>
              </a:solidFill>
              <a:latin typeface="Arial"/>
              <a:ea typeface="Arial"/>
              <a:cs typeface="Arial"/>
              <a:sym typeface="Arial"/>
            </a:endParaRPr>
          </a:p>
        </p:txBody>
      </p:sp>
      <p:pic>
        <p:nvPicPr>
          <p:cNvPr id="447" name="Google Shape;447;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a:extLst>
              <a:ext uri="{FF2B5EF4-FFF2-40B4-BE49-F238E27FC236}">
                <a16:creationId xmlns:a16="http://schemas.microsoft.com/office/drawing/2014/main" id="{DB880F86-4FE9-2179-EAE7-06FECE12D1AD}"/>
              </a:ext>
            </a:extLst>
          </p:cNvPr>
          <p:cNvSpPr txBox="1"/>
          <p:nvPr/>
        </p:nvSpPr>
        <p:spPr>
          <a:xfrm>
            <a:off x="380999" y="2013856"/>
            <a:ext cx="840377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t>Finding Missing Values using Linear Regression was a new approach for all of us, but with team suggestions and better understanding on how the concept of linear regression will work then we made missing values column as target, and went on with that process. Hence, we got the output what we needed i.e. Our data was free from missing values.</a:t>
            </a:r>
          </a:p>
          <a:p>
            <a:pPr algn="just"/>
            <a:endParaRPr lang="en-US" sz="1800" b="1" dirty="0"/>
          </a:p>
          <a:p>
            <a:pPr marL="285750" indent="-285750" algn="just">
              <a:buFont typeface="Arial" panose="020B0604020202020204" pitchFamily="34" charset="0"/>
              <a:buChar char="•"/>
            </a:pPr>
            <a:r>
              <a:rPr lang="en-US" sz="1800" b="1" dirty="0"/>
              <a:t>Second challenge we face was after manipulating the data, i.e. after replacing missing value  and concatenating datasets, the columns got placed at the bottom of our dataset. So we used reset indexing function to overcome this issue.</a:t>
            </a:r>
          </a:p>
          <a:p>
            <a:pPr algn="just"/>
            <a:endParaRPr lang="en-US" sz="1800" b="1" dirty="0"/>
          </a:p>
          <a:p>
            <a:pPr marL="285750" indent="-285750" algn="just">
              <a:buFont typeface="Arial" panose="020B0604020202020204" pitchFamily="34" charset="0"/>
              <a:buChar char="•"/>
            </a:pPr>
            <a:endParaRPr lang="en-US" sz="1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243071" y="2745761"/>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accent6">
                    <a:lumMod val="50000"/>
                  </a:schemeClr>
                </a:solidFill>
                <a:latin typeface="Arial"/>
                <a:ea typeface="Arial"/>
                <a:cs typeface="Arial"/>
                <a:sym typeface="Arial"/>
              </a:rPr>
              <a:t>Thank you</a:t>
            </a:r>
            <a:endParaRPr sz="1400" b="0" i="0" u="none" strike="noStrike" cap="none" dirty="0">
              <a:solidFill>
                <a:schemeClr val="accent6">
                  <a:lumMod val="50000"/>
                </a:schemeClr>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1023533" y="219683"/>
            <a:ext cx="6134581" cy="11387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bg2">
                    <a:lumMod val="50000"/>
                  </a:schemeClr>
                </a:solidFill>
                <a:latin typeface="Arial"/>
                <a:ea typeface="Arial"/>
                <a:cs typeface="Arial"/>
                <a:sym typeface="Arial"/>
              </a:rPr>
              <a:t> </a:t>
            </a:r>
            <a:r>
              <a:rPr lang="en-US" sz="2800" b="1" i="0" u="none" strike="noStrike" cap="none" dirty="0">
                <a:solidFill>
                  <a:schemeClr val="bg2">
                    <a:lumMod val="50000"/>
                  </a:schemeClr>
                </a:solidFill>
                <a:latin typeface="Verdana" panose="020B0604030504040204" pitchFamily="34" charset="0"/>
                <a:ea typeface="Verdana" panose="020B0604030504040204" pitchFamily="34" charset="0"/>
                <a:sym typeface="Arial"/>
              </a:rPr>
              <a:t>Project</a:t>
            </a:r>
            <a:r>
              <a:rPr lang="en-US" sz="2800" b="1" i="0" u="none" strike="noStrike" cap="none" dirty="0">
                <a:solidFill>
                  <a:schemeClr val="bg2">
                    <a:lumMod val="50000"/>
                  </a:schemeClr>
                </a:solidFill>
                <a:latin typeface="Arial"/>
                <a:ea typeface="Arial"/>
                <a:cs typeface="Arial"/>
                <a:sym typeface="Arial"/>
              </a:rPr>
              <a:t> </a:t>
            </a:r>
            <a:r>
              <a:rPr lang="en-US" sz="2800" b="1" i="0" u="none" strike="noStrike" cap="none" dirty="0">
                <a:solidFill>
                  <a:schemeClr val="bg2">
                    <a:lumMod val="50000"/>
                  </a:schemeClr>
                </a:solidFill>
                <a:latin typeface="Verdana" panose="020B0604030504040204" pitchFamily="34" charset="0"/>
                <a:ea typeface="Verdana" panose="020B0604030504040204" pitchFamily="34" charset="0"/>
                <a:sym typeface="Arial"/>
              </a:rPr>
              <a:t>Flow:-</a:t>
            </a:r>
          </a:p>
          <a:p>
            <a:pPr marL="0" marR="0" lvl="0" indent="0" algn="ctr" rtl="0">
              <a:lnSpc>
                <a:spcPct val="100000"/>
              </a:lnSpc>
              <a:spcBef>
                <a:spcPts val="0"/>
              </a:spcBef>
              <a:spcAft>
                <a:spcPts val="0"/>
              </a:spcAft>
              <a:buClr>
                <a:srgbClr val="000000"/>
              </a:buClr>
              <a:buSzPts val="2800"/>
              <a:buFont typeface="Arial"/>
              <a:buNone/>
            </a:pPr>
            <a:r>
              <a:rPr lang="en-US" sz="4000" b="1" dirty="0">
                <a:solidFill>
                  <a:schemeClr val="accent1">
                    <a:lumMod val="50000"/>
                  </a:schemeClr>
                </a:solidFill>
                <a:latin typeface="Brush Script MT" panose="03060802040406070304" pitchFamily="66" charset="0"/>
                <a:ea typeface="SimSun" panose="02010600030101010101" pitchFamily="2" charset="-122"/>
              </a:rPr>
              <a:t>         </a:t>
            </a:r>
            <a:r>
              <a:rPr lang="en-US" sz="4000" b="1" u="sng" dirty="0">
                <a:solidFill>
                  <a:schemeClr val="accent1">
                    <a:lumMod val="50000"/>
                  </a:schemeClr>
                </a:solidFill>
                <a:latin typeface="+mj-lt"/>
                <a:ea typeface="SimSun" panose="02010600030101010101" pitchFamily="2" charset="-122"/>
              </a:rPr>
              <a:t>Data</a:t>
            </a:r>
            <a:endParaRPr lang="en-US" sz="2800" b="1" u="sng" strike="noStrike" cap="none" dirty="0">
              <a:solidFill>
                <a:schemeClr val="accent1">
                  <a:lumMod val="50000"/>
                </a:schemeClr>
              </a:solidFill>
              <a:latin typeface="+mj-lt"/>
              <a:ea typeface="SimSun" panose="02010600030101010101" pitchFamily="2" charset="-122"/>
              <a:sym typeface="Arial"/>
            </a:endParaRPr>
          </a:p>
        </p:txBody>
      </p:sp>
      <p:pic>
        <p:nvPicPr>
          <p:cNvPr id="3" name="Picture 2">
            <a:extLst>
              <a:ext uri="{FF2B5EF4-FFF2-40B4-BE49-F238E27FC236}">
                <a16:creationId xmlns:a16="http://schemas.microsoft.com/office/drawing/2014/main" id="{D6E4BCF7-01C9-8C14-7AD3-FE46B1E581FB}"/>
              </a:ext>
            </a:extLst>
          </p:cNvPr>
          <p:cNvPicPr>
            <a:picLocks noChangeAspect="1"/>
          </p:cNvPicPr>
          <p:nvPr/>
        </p:nvPicPr>
        <p:blipFill>
          <a:blip r:embed="rId4"/>
          <a:stretch>
            <a:fillRect/>
          </a:stretch>
        </p:blipFill>
        <p:spPr>
          <a:xfrm>
            <a:off x="300390" y="1358416"/>
            <a:ext cx="8069254" cy="51838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e3bb489db2_4_0"/>
          <p:cNvSpPr txBox="1">
            <a:spLocks noGrp="1"/>
          </p:cNvSpPr>
          <p:nvPr>
            <p:ph type="title"/>
          </p:nvPr>
        </p:nvSpPr>
        <p:spPr>
          <a:xfrm>
            <a:off x="115050" y="0"/>
            <a:ext cx="8865664" cy="116739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3600"/>
              <a:buNone/>
            </a:pPr>
            <a:r>
              <a:rPr lang="en-US" sz="2000" b="1" u="sng" dirty="0">
                <a:solidFill>
                  <a:schemeClr val="accent1">
                    <a:lumMod val="50000"/>
                  </a:schemeClr>
                </a:solidFill>
                <a:latin typeface="+mj-lt"/>
              </a:rPr>
              <a:t>EDA</a:t>
            </a:r>
            <a:br>
              <a:rPr lang="en-US" sz="2000" b="1" u="sng" dirty="0">
                <a:solidFill>
                  <a:schemeClr val="accent1">
                    <a:lumMod val="50000"/>
                  </a:schemeClr>
                </a:solidFill>
                <a:latin typeface="+mj-lt"/>
              </a:rPr>
            </a:br>
            <a:r>
              <a:rPr lang="en-US" sz="2000" b="1" i="0" dirty="0">
                <a:solidFill>
                  <a:schemeClr val="accent1">
                    <a:lumMod val="50000"/>
                  </a:schemeClr>
                </a:solidFill>
                <a:effectLst/>
                <a:latin typeface="+mj-lt"/>
              </a:rPr>
              <a:t>Now let’s start exploring the dataset. </a:t>
            </a:r>
            <a:endParaRPr sz="2000" b="1" u="sng" dirty="0">
              <a:solidFill>
                <a:schemeClr val="accent1">
                  <a:lumMod val="50000"/>
                </a:schemeClr>
              </a:solidFill>
              <a:latin typeface="+mj-lt"/>
            </a:endParaRPr>
          </a:p>
        </p:txBody>
      </p:sp>
      <p:pic>
        <p:nvPicPr>
          <p:cNvPr id="3" name="Picture 2">
            <a:extLst>
              <a:ext uri="{FF2B5EF4-FFF2-40B4-BE49-F238E27FC236}">
                <a16:creationId xmlns:a16="http://schemas.microsoft.com/office/drawing/2014/main" id="{722C91E8-2773-3F01-E92E-14167C704E8D}"/>
              </a:ext>
            </a:extLst>
          </p:cNvPr>
          <p:cNvPicPr>
            <a:picLocks noChangeAspect="1"/>
          </p:cNvPicPr>
          <p:nvPr/>
        </p:nvPicPr>
        <p:blipFill rotWithShape="1">
          <a:blip r:embed="rId3"/>
          <a:srcRect t="-1" b="54883"/>
          <a:stretch/>
        </p:blipFill>
        <p:spPr>
          <a:xfrm>
            <a:off x="115050" y="903360"/>
            <a:ext cx="8691709" cy="2530929"/>
          </a:xfrm>
          <a:prstGeom prst="rect">
            <a:avLst/>
          </a:prstGeom>
        </p:spPr>
      </p:pic>
      <p:sp>
        <p:nvSpPr>
          <p:cNvPr id="4" name="TextBox 3">
            <a:extLst>
              <a:ext uri="{FF2B5EF4-FFF2-40B4-BE49-F238E27FC236}">
                <a16:creationId xmlns:a16="http://schemas.microsoft.com/office/drawing/2014/main" id="{1B3A0427-6EB5-79FE-B724-FCFA11993F06}"/>
              </a:ext>
            </a:extLst>
          </p:cNvPr>
          <p:cNvSpPr txBox="1"/>
          <p:nvPr/>
        </p:nvSpPr>
        <p:spPr>
          <a:xfrm>
            <a:off x="570016" y="3681351"/>
            <a:ext cx="7956467" cy="3170099"/>
          </a:xfrm>
          <a:prstGeom prst="rect">
            <a:avLst/>
          </a:prstGeom>
          <a:noFill/>
        </p:spPr>
        <p:txBody>
          <a:bodyPr wrap="square" rtlCol="0">
            <a:spAutoFit/>
          </a:bodyPr>
          <a:lstStyle/>
          <a:p>
            <a:pPr algn="just"/>
            <a:r>
              <a:rPr lang="en-US" sz="2000" b="1" dirty="0">
                <a:latin typeface="+mn-lt"/>
              </a:rPr>
              <a:t>From the describe function we got to know about the count having missing values (So we will have to fill the missing value for making our data read for model building.), the mean, medium, standard deviation of our dataset. The data is normally distributed as mean and medium range is close to each other. And there are no outliers present in our data set.</a:t>
            </a:r>
          </a:p>
          <a:p>
            <a:pPr algn="just"/>
            <a:endParaRPr lang="en-US" sz="2000" b="1" dirty="0">
              <a:latin typeface="+mn-lt"/>
            </a:endParaRPr>
          </a:p>
          <a:p>
            <a:pPr algn="just"/>
            <a:endParaRPr lang="en-US" sz="2000" b="1" dirty="0">
              <a:latin typeface="+mn-lt"/>
            </a:endParaRPr>
          </a:p>
          <a:p>
            <a:pPr algn="just"/>
            <a:endParaRPr lang="en-US" sz="2000" b="1" dirty="0">
              <a:latin typeface="+mn-lt"/>
            </a:endParaRPr>
          </a:p>
          <a:p>
            <a:pPr algn="just"/>
            <a:r>
              <a:rPr lang="en-US" sz="2000" b="1" dirty="0">
                <a:latin typeface="+mn-lt"/>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E31223-D957-E11A-A661-641CBDDEBA4B}"/>
              </a:ext>
            </a:extLst>
          </p:cNvPr>
          <p:cNvPicPr>
            <a:picLocks noChangeAspect="1"/>
          </p:cNvPicPr>
          <p:nvPr/>
        </p:nvPicPr>
        <p:blipFill>
          <a:blip r:embed="rId2"/>
          <a:stretch>
            <a:fillRect/>
          </a:stretch>
        </p:blipFill>
        <p:spPr>
          <a:xfrm>
            <a:off x="337503" y="492685"/>
            <a:ext cx="7191451" cy="3521175"/>
          </a:xfrm>
          <a:prstGeom prst="rect">
            <a:avLst/>
          </a:prstGeom>
        </p:spPr>
      </p:pic>
      <p:sp>
        <p:nvSpPr>
          <p:cNvPr id="6" name="TextBox 5">
            <a:extLst>
              <a:ext uri="{FF2B5EF4-FFF2-40B4-BE49-F238E27FC236}">
                <a16:creationId xmlns:a16="http://schemas.microsoft.com/office/drawing/2014/main" id="{00484F75-2E32-2D4F-3295-C79AF5A94AFB}"/>
              </a:ext>
            </a:extLst>
          </p:cNvPr>
          <p:cNvSpPr txBox="1"/>
          <p:nvPr/>
        </p:nvSpPr>
        <p:spPr>
          <a:xfrm>
            <a:off x="570016" y="4310743"/>
            <a:ext cx="7920841" cy="1631216"/>
          </a:xfrm>
          <a:prstGeom prst="rect">
            <a:avLst/>
          </a:prstGeom>
          <a:noFill/>
        </p:spPr>
        <p:txBody>
          <a:bodyPr wrap="square" rtlCol="0">
            <a:spAutoFit/>
          </a:bodyPr>
          <a:lstStyle/>
          <a:p>
            <a:pPr algn="just"/>
            <a:r>
              <a:rPr lang="en-US" sz="2000" b="1" dirty="0">
                <a:latin typeface="+mn-lt"/>
              </a:rPr>
              <a:t>From info function we got to know about data types of all columns. </a:t>
            </a:r>
          </a:p>
          <a:p>
            <a:pPr algn="just"/>
            <a:endParaRPr lang="en-US" sz="2000" b="1" dirty="0">
              <a:latin typeface="+mn-lt"/>
            </a:endParaRPr>
          </a:p>
          <a:p>
            <a:pPr algn="just"/>
            <a:endParaRPr lang="en-US" sz="2000" b="1" dirty="0">
              <a:latin typeface="+mn-lt"/>
            </a:endParaRPr>
          </a:p>
          <a:p>
            <a:pPr algn="just"/>
            <a:endParaRPr lang="en-US" sz="2000" b="1" dirty="0">
              <a:latin typeface="+mn-lt"/>
            </a:endParaRPr>
          </a:p>
        </p:txBody>
      </p:sp>
    </p:spTree>
    <p:extLst>
      <p:ext uri="{BB962C8B-B14F-4D97-AF65-F5344CB8AC3E}">
        <p14:creationId xmlns:p14="http://schemas.microsoft.com/office/powerpoint/2010/main" val="276730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2" name="Google Shape;362;p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7A5B0F86-9F23-A12B-E519-C2F769A4ECAF}"/>
              </a:ext>
            </a:extLst>
          </p:cNvPr>
          <p:cNvPicPr>
            <a:picLocks noChangeAspect="1"/>
          </p:cNvPicPr>
          <p:nvPr/>
        </p:nvPicPr>
        <p:blipFill rotWithShape="1">
          <a:blip r:embed="rId4"/>
          <a:srcRect t="26137"/>
          <a:stretch/>
        </p:blipFill>
        <p:spPr>
          <a:xfrm>
            <a:off x="1089274" y="2555815"/>
            <a:ext cx="6324600" cy="3815082"/>
          </a:xfrm>
          <a:prstGeom prst="rect">
            <a:avLst/>
          </a:prstGeom>
        </p:spPr>
      </p:pic>
      <p:sp>
        <p:nvSpPr>
          <p:cNvPr id="4" name="TextBox 3">
            <a:extLst>
              <a:ext uri="{FF2B5EF4-FFF2-40B4-BE49-F238E27FC236}">
                <a16:creationId xmlns:a16="http://schemas.microsoft.com/office/drawing/2014/main" id="{46879957-74E4-2422-0003-E1381D396BED}"/>
              </a:ext>
            </a:extLst>
          </p:cNvPr>
          <p:cNvSpPr txBox="1"/>
          <p:nvPr/>
        </p:nvSpPr>
        <p:spPr>
          <a:xfrm>
            <a:off x="2992581" y="6442501"/>
            <a:ext cx="7920841" cy="830997"/>
          </a:xfrm>
          <a:prstGeom prst="rect">
            <a:avLst/>
          </a:prstGeom>
          <a:noFill/>
        </p:spPr>
        <p:txBody>
          <a:bodyPr wrap="square" rtlCol="0">
            <a:spAutoFit/>
          </a:bodyPr>
          <a:lstStyle/>
          <a:p>
            <a:pPr algn="just"/>
            <a:r>
              <a:rPr lang="en-US" sz="1600" b="1" dirty="0">
                <a:latin typeface="+mn-lt"/>
              </a:rPr>
              <a:t>We have define our data in ‘X’ variable.</a:t>
            </a:r>
          </a:p>
          <a:p>
            <a:pPr algn="just"/>
            <a:endParaRPr lang="en-US" sz="1600" b="1" dirty="0">
              <a:latin typeface="+mn-lt"/>
            </a:endParaRPr>
          </a:p>
          <a:p>
            <a:pPr algn="just"/>
            <a:endParaRPr lang="en-US" sz="1600" b="1" dirty="0">
              <a:latin typeface="+mn-lt"/>
            </a:endParaRPr>
          </a:p>
        </p:txBody>
      </p:sp>
      <p:sp>
        <p:nvSpPr>
          <p:cNvPr id="5" name="Google Shape;376;p6">
            <a:extLst>
              <a:ext uri="{FF2B5EF4-FFF2-40B4-BE49-F238E27FC236}">
                <a16:creationId xmlns:a16="http://schemas.microsoft.com/office/drawing/2014/main" id="{853E7A02-7236-463C-0F71-E85AB9938B77}"/>
              </a:ext>
            </a:extLst>
          </p:cNvPr>
          <p:cNvSpPr txBox="1"/>
          <p:nvPr/>
        </p:nvSpPr>
        <p:spPr>
          <a:xfrm>
            <a:off x="1" y="35626"/>
            <a:ext cx="7707086" cy="617517"/>
          </a:xfrm>
          <a:prstGeom prst="rect">
            <a:avLst/>
          </a:prstGeom>
          <a:noFill/>
          <a:ln>
            <a:noFill/>
          </a:ln>
        </p:spPr>
        <p:txBody>
          <a:bodyPr spcFirstLastPara="1" wrap="square" lIns="0" tIns="0" rIns="0" bIns="0" anchor="t" anchorCtr="0">
            <a:noAutofit/>
          </a:bodyPr>
          <a:lstStyle/>
          <a:p>
            <a:pPr algn="ctr">
              <a:buClr>
                <a:srgbClr val="002776"/>
              </a:buClr>
              <a:buSzPts val="2800"/>
            </a:pPr>
            <a:r>
              <a:rPr lang="en-US" sz="2400" b="1" strike="noStrike" dirty="0">
                <a:solidFill>
                  <a:srgbClr val="3C4043"/>
                </a:solidFill>
                <a:effectLst/>
                <a:latin typeface="+mj-lt"/>
                <a:cs typeface="Times New Roman" panose="02020603050405020304" pitchFamily="18" charset="0"/>
              </a:rPr>
              <a:t>  </a:t>
            </a:r>
            <a:r>
              <a:rPr lang="en-US" sz="2400" b="1" u="sng" strike="noStrike" dirty="0">
                <a:solidFill>
                  <a:srgbClr val="3C4043"/>
                </a:solidFill>
                <a:effectLst/>
                <a:latin typeface="+mj-lt"/>
                <a:cs typeface="Times New Roman" panose="02020603050405020304" pitchFamily="18" charset="0"/>
              </a:rPr>
              <a:t> </a:t>
            </a:r>
            <a:r>
              <a:rPr lang="en-US" sz="2400" b="1" u="sng" strike="noStrike" dirty="0">
                <a:solidFill>
                  <a:schemeClr val="accent6">
                    <a:lumMod val="50000"/>
                  </a:schemeClr>
                </a:solidFill>
                <a:effectLst/>
                <a:latin typeface="+mj-lt"/>
                <a:cs typeface="Times New Roman" panose="02020603050405020304" pitchFamily="18" charset="0"/>
              </a:rPr>
              <a:t>Predicting the missing values with a linear </a:t>
            </a:r>
          </a:p>
          <a:p>
            <a:pPr algn="ctr">
              <a:buClr>
                <a:srgbClr val="002776"/>
              </a:buClr>
              <a:buSzPts val="2800"/>
            </a:pPr>
            <a:r>
              <a:rPr lang="en-US" sz="2400" b="1" strike="noStrike" dirty="0">
                <a:solidFill>
                  <a:schemeClr val="accent6">
                    <a:lumMod val="50000"/>
                  </a:schemeClr>
                </a:solidFill>
                <a:effectLst/>
                <a:latin typeface="+mj-lt"/>
                <a:cs typeface="Times New Roman" panose="02020603050405020304" pitchFamily="18" charset="0"/>
              </a:rPr>
              <a:t>   </a:t>
            </a:r>
            <a:r>
              <a:rPr lang="en-US" sz="2400" b="1" u="sng" strike="noStrike" dirty="0">
                <a:solidFill>
                  <a:schemeClr val="accent6">
                    <a:lumMod val="50000"/>
                  </a:schemeClr>
                </a:solidFill>
                <a:effectLst/>
                <a:latin typeface="+mj-lt"/>
                <a:cs typeface="Times New Roman" panose="02020603050405020304" pitchFamily="18" charset="0"/>
              </a:rPr>
              <a:t>regression. </a:t>
            </a:r>
          </a:p>
          <a:p>
            <a:pPr algn="ctr">
              <a:buClr>
                <a:srgbClr val="002776"/>
              </a:buClr>
              <a:buSzPts val="2800"/>
            </a:pPr>
            <a:endParaRPr lang="en-US" b="1" strike="noStrike" dirty="0">
              <a:solidFill>
                <a:srgbClr val="3C4043"/>
              </a:solidFill>
              <a:effectLst/>
              <a:latin typeface="+mj-lt"/>
              <a:cs typeface="Times New Roman" panose="02020603050405020304" pitchFamily="18" charset="0"/>
            </a:endParaRPr>
          </a:p>
          <a:p>
            <a:pPr marL="0" marR="0" lvl="0" indent="0" algn="ctr" rtl="0">
              <a:lnSpc>
                <a:spcPct val="100000"/>
              </a:lnSpc>
              <a:spcBef>
                <a:spcPts val="0"/>
              </a:spcBef>
              <a:spcAft>
                <a:spcPts val="0"/>
              </a:spcAft>
              <a:buClr>
                <a:srgbClr val="002776"/>
              </a:buClr>
              <a:buSzPts val="2800"/>
              <a:buFont typeface="Arial"/>
              <a:buNone/>
            </a:pPr>
            <a:endParaRPr sz="1200" b="0" i="0" u="none" strike="noStrike" cap="none" dirty="0">
              <a:solidFill>
                <a:srgbClr val="000000"/>
              </a:solidFill>
              <a:latin typeface="+mj-lt"/>
              <a:ea typeface="Arial"/>
              <a:cs typeface="Arial"/>
              <a:sym typeface="Arial"/>
            </a:endParaRPr>
          </a:p>
        </p:txBody>
      </p:sp>
      <p:sp>
        <p:nvSpPr>
          <p:cNvPr id="6" name="TextBox 5">
            <a:extLst>
              <a:ext uri="{FF2B5EF4-FFF2-40B4-BE49-F238E27FC236}">
                <a16:creationId xmlns:a16="http://schemas.microsoft.com/office/drawing/2014/main" id="{C55BC1C9-3A49-76B0-C2A7-1F24827359BC}"/>
              </a:ext>
            </a:extLst>
          </p:cNvPr>
          <p:cNvSpPr txBox="1"/>
          <p:nvPr/>
        </p:nvSpPr>
        <p:spPr>
          <a:xfrm>
            <a:off x="1104405" y="914089"/>
            <a:ext cx="7707085" cy="1754326"/>
          </a:xfrm>
          <a:prstGeom prst="rect">
            <a:avLst/>
          </a:prstGeom>
          <a:noFill/>
        </p:spPr>
        <p:txBody>
          <a:bodyPr wrap="square" rtlCol="0">
            <a:spAutoFit/>
          </a:bodyPr>
          <a:lstStyle/>
          <a:p>
            <a:pPr algn="just">
              <a:buClr>
                <a:srgbClr val="002776"/>
              </a:buClr>
              <a:buSzPts val="2800"/>
            </a:pPr>
            <a:r>
              <a:rPr lang="en-US" sz="1800" b="1" strike="noStrike" dirty="0">
                <a:solidFill>
                  <a:srgbClr val="3C4043"/>
                </a:solidFill>
                <a:effectLst/>
                <a:latin typeface="+mj-lt"/>
                <a:cs typeface="Times New Roman" panose="02020603050405020304" pitchFamily="18" charset="0"/>
              </a:rPr>
              <a:t>So as our data contains missing values, we can remove it by</a:t>
            </a:r>
          </a:p>
          <a:p>
            <a:pPr marL="285750" indent="-285750" algn="just">
              <a:buClr>
                <a:srgbClr val="002776"/>
              </a:buClr>
              <a:buSzPts val="2800"/>
              <a:buFont typeface="Arial" panose="020B0604020202020204" pitchFamily="34" charset="0"/>
              <a:buChar char="•"/>
            </a:pPr>
            <a:r>
              <a:rPr lang="en-US" sz="1800" b="1" dirty="0">
                <a:solidFill>
                  <a:srgbClr val="3C4043"/>
                </a:solidFill>
                <a:latin typeface="+mj-lt"/>
                <a:cs typeface="Times New Roman" panose="02020603050405020304" pitchFamily="18" charset="0"/>
              </a:rPr>
              <a:t>M</a:t>
            </a:r>
            <a:r>
              <a:rPr lang="en-US" sz="1800" b="1" strike="noStrike" dirty="0">
                <a:solidFill>
                  <a:srgbClr val="3C4043"/>
                </a:solidFill>
                <a:effectLst/>
                <a:latin typeface="+mj-lt"/>
                <a:cs typeface="Times New Roman" panose="02020603050405020304" pitchFamily="18" charset="0"/>
              </a:rPr>
              <a:t>ean </a:t>
            </a:r>
          </a:p>
          <a:p>
            <a:pPr marL="285750" indent="-285750" algn="just">
              <a:buClr>
                <a:srgbClr val="002776"/>
              </a:buClr>
              <a:buSzPts val="2800"/>
              <a:buFont typeface="Arial" panose="020B0604020202020204" pitchFamily="34" charset="0"/>
              <a:buChar char="•"/>
            </a:pPr>
            <a:r>
              <a:rPr lang="en-US" sz="1800" b="1" dirty="0">
                <a:solidFill>
                  <a:srgbClr val="3C4043"/>
                </a:solidFill>
                <a:latin typeface="+mj-lt"/>
                <a:cs typeface="Times New Roman" panose="02020603050405020304" pitchFamily="18" charset="0"/>
              </a:rPr>
              <a:t>M</a:t>
            </a:r>
            <a:r>
              <a:rPr lang="en-US" sz="1800" b="1" strike="noStrike" dirty="0">
                <a:solidFill>
                  <a:srgbClr val="3C4043"/>
                </a:solidFill>
                <a:effectLst/>
                <a:latin typeface="+mj-lt"/>
                <a:cs typeface="Times New Roman" panose="02020603050405020304" pitchFamily="18" charset="0"/>
              </a:rPr>
              <a:t>edium </a:t>
            </a:r>
          </a:p>
          <a:p>
            <a:pPr marL="285750" indent="-285750" algn="just">
              <a:buClr>
                <a:srgbClr val="002776"/>
              </a:buClr>
              <a:buSzPts val="2800"/>
              <a:buFont typeface="Arial" panose="020B0604020202020204" pitchFamily="34" charset="0"/>
              <a:buChar char="•"/>
            </a:pPr>
            <a:r>
              <a:rPr lang="en-US" sz="1800" b="1" dirty="0">
                <a:solidFill>
                  <a:srgbClr val="3C4043"/>
                </a:solidFill>
                <a:latin typeface="+mj-lt"/>
                <a:cs typeface="Times New Roman" panose="02020603050405020304" pitchFamily="18" charset="0"/>
              </a:rPr>
              <a:t>Kmeans Imputer</a:t>
            </a:r>
          </a:p>
          <a:p>
            <a:pPr marL="285750" indent="-285750" algn="just">
              <a:buClr>
                <a:srgbClr val="002776"/>
              </a:buClr>
              <a:buSzPts val="2800"/>
              <a:buFont typeface="Arial" panose="020B0604020202020204" pitchFamily="34" charset="0"/>
              <a:buChar char="•"/>
            </a:pPr>
            <a:r>
              <a:rPr lang="en-US" sz="1800" b="1" strike="noStrike" dirty="0">
                <a:solidFill>
                  <a:srgbClr val="3C4043"/>
                </a:solidFill>
                <a:effectLst/>
                <a:latin typeface="+mj-lt"/>
                <a:cs typeface="Times New Roman" panose="02020603050405020304" pitchFamily="18" charset="0"/>
              </a:rPr>
              <a:t>L</a:t>
            </a:r>
            <a:r>
              <a:rPr lang="en-US" sz="1800" b="1" dirty="0">
                <a:solidFill>
                  <a:srgbClr val="3C4043"/>
                </a:solidFill>
                <a:latin typeface="+mj-lt"/>
                <a:cs typeface="Times New Roman" panose="02020603050405020304" pitchFamily="18" charset="0"/>
              </a:rPr>
              <a:t>inear Regression.</a:t>
            </a:r>
          </a:p>
          <a:p>
            <a:pPr algn="just">
              <a:buClr>
                <a:srgbClr val="002776"/>
              </a:buClr>
              <a:buSzPts val="2800"/>
            </a:pPr>
            <a:r>
              <a:rPr lang="en-US" sz="1800" b="1" strike="noStrike" dirty="0">
                <a:solidFill>
                  <a:srgbClr val="3C4043"/>
                </a:solidFill>
                <a:effectLst/>
                <a:latin typeface="+mj-lt"/>
                <a:cs typeface="Times New Roman" panose="02020603050405020304" pitchFamily="18" charset="0"/>
              </a:rPr>
              <a:t> we did it by using linear regression as asked in 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pic>
        <p:nvPicPr>
          <p:cNvPr id="378" name="Google Shape;378;p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6" name="Picture 5">
            <a:extLst>
              <a:ext uri="{FF2B5EF4-FFF2-40B4-BE49-F238E27FC236}">
                <a16:creationId xmlns:a16="http://schemas.microsoft.com/office/drawing/2014/main" id="{143540AD-06F0-6457-BCD5-10216578E672}"/>
              </a:ext>
            </a:extLst>
          </p:cNvPr>
          <p:cNvPicPr>
            <a:picLocks noChangeAspect="1"/>
          </p:cNvPicPr>
          <p:nvPr/>
        </p:nvPicPr>
        <p:blipFill rotWithShape="1">
          <a:blip r:embed="rId4"/>
          <a:srcRect b="68591"/>
          <a:stretch/>
        </p:blipFill>
        <p:spPr>
          <a:xfrm>
            <a:off x="458504" y="511604"/>
            <a:ext cx="8347938" cy="1604486"/>
          </a:xfrm>
          <a:prstGeom prst="rect">
            <a:avLst/>
          </a:prstGeom>
        </p:spPr>
      </p:pic>
      <p:sp>
        <p:nvSpPr>
          <p:cNvPr id="7" name="TextBox 6">
            <a:extLst>
              <a:ext uri="{FF2B5EF4-FFF2-40B4-BE49-F238E27FC236}">
                <a16:creationId xmlns:a16="http://schemas.microsoft.com/office/drawing/2014/main" id="{1ACF1FCE-A7AB-54BF-9592-1C46D80AE712}"/>
              </a:ext>
            </a:extLst>
          </p:cNvPr>
          <p:cNvSpPr txBox="1"/>
          <p:nvPr/>
        </p:nvSpPr>
        <p:spPr>
          <a:xfrm>
            <a:off x="577257" y="2266889"/>
            <a:ext cx="7945009" cy="369332"/>
          </a:xfrm>
          <a:prstGeom prst="rect">
            <a:avLst/>
          </a:prstGeom>
          <a:noFill/>
        </p:spPr>
        <p:txBody>
          <a:bodyPr wrap="square" rtlCol="0">
            <a:spAutoFit/>
          </a:bodyPr>
          <a:lstStyle/>
          <a:p>
            <a:pPr algn="ctr"/>
            <a:r>
              <a:rPr lang="en-US" sz="1800" b="1" dirty="0">
                <a:latin typeface="+mn-lt"/>
              </a:rPr>
              <a:t>We used dropna function to drop null values from our dataset. </a:t>
            </a:r>
          </a:p>
        </p:txBody>
      </p:sp>
      <p:pic>
        <p:nvPicPr>
          <p:cNvPr id="8" name="Picture 7">
            <a:extLst>
              <a:ext uri="{FF2B5EF4-FFF2-40B4-BE49-F238E27FC236}">
                <a16:creationId xmlns:a16="http://schemas.microsoft.com/office/drawing/2014/main" id="{98B98F8E-9755-DE7F-D4C4-CBE30E3C0D75}"/>
              </a:ext>
            </a:extLst>
          </p:cNvPr>
          <p:cNvPicPr>
            <a:picLocks noChangeAspect="1"/>
          </p:cNvPicPr>
          <p:nvPr/>
        </p:nvPicPr>
        <p:blipFill>
          <a:blip r:embed="rId5"/>
          <a:stretch>
            <a:fillRect/>
          </a:stretch>
        </p:blipFill>
        <p:spPr>
          <a:xfrm>
            <a:off x="979253" y="2886170"/>
            <a:ext cx="7070452" cy="2926235"/>
          </a:xfrm>
          <a:prstGeom prst="rect">
            <a:avLst/>
          </a:prstGeom>
        </p:spPr>
      </p:pic>
      <p:sp>
        <p:nvSpPr>
          <p:cNvPr id="9" name="TextBox 8">
            <a:extLst>
              <a:ext uri="{FF2B5EF4-FFF2-40B4-BE49-F238E27FC236}">
                <a16:creationId xmlns:a16="http://schemas.microsoft.com/office/drawing/2014/main" id="{2654F7A3-0C5D-E0AA-937C-564B574603AB}"/>
              </a:ext>
            </a:extLst>
          </p:cNvPr>
          <p:cNvSpPr txBox="1"/>
          <p:nvPr/>
        </p:nvSpPr>
        <p:spPr>
          <a:xfrm>
            <a:off x="577257" y="5949538"/>
            <a:ext cx="7472448" cy="707886"/>
          </a:xfrm>
          <a:prstGeom prst="rect">
            <a:avLst/>
          </a:prstGeom>
          <a:noFill/>
        </p:spPr>
        <p:txBody>
          <a:bodyPr wrap="square" rtlCol="0">
            <a:spAutoFit/>
          </a:bodyPr>
          <a:lstStyle/>
          <a:p>
            <a:r>
              <a:rPr lang="en-US" sz="2000" b="1" dirty="0">
                <a:latin typeface="+mn-lt"/>
              </a:rPr>
              <a:t>We have defined y as all independent column except margin low and imported linear regression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CEED1F-0F5E-137A-A6EF-3E67C4526B4E}"/>
              </a:ext>
            </a:extLst>
          </p:cNvPr>
          <p:cNvPicPr>
            <a:picLocks noChangeAspect="1"/>
          </p:cNvPicPr>
          <p:nvPr/>
        </p:nvPicPr>
        <p:blipFill>
          <a:blip r:embed="rId2"/>
          <a:stretch>
            <a:fillRect/>
          </a:stretch>
        </p:blipFill>
        <p:spPr>
          <a:xfrm>
            <a:off x="278080" y="653668"/>
            <a:ext cx="8382000" cy="3638737"/>
          </a:xfrm>
          <a:prstGeom prst="rect">
            <a:avLst/>
          </a:prstGeom>
        </p:spPr>
      </p:pic>
      <p:sp>
        <p:nvSpPr>
          <p:cNvPr id="8" name="TextBox 7">
            <a:extLst>
              <a:ext uri="{FF2B5EF4-FFF2-40B4-BE49-F238E27FC236}">
                <a16:creationId xmlns:a16="http://schemas.microsoft.com/office/drawing/2014/main" id="{587C3FC2-225E-E943-6289-6AED50345609}"/>
              </a:ext>
            </a:extLst>
          </p:cNvPr>
          <p:cNvSpPr txBox="1"/>
          <p:nvPr/>
        </p:nvSpPr>
        <p:spPr>
          <a:xfrm>
            <a:off x="413657" y="4726379"/>
            <a:ext cx="8110846" cy="1200329"/>
          </a:xfrm>
          <a:prstGeom prst="rect">
            <a:avLst/>
          </a:prstGeom>
          <a:noFill/>
        </p:spPr>
        <p:txBody>
          <a:bodyPr wrap="square" rtlCol="0">
            <a:spAutoFit/>
          </a:bodyPr>
          <a:lstStyle/>
          <a:p>
            <a:r>
              <a:rPr lang="en-US" sz="1800" b="1" dirty="0">
                <a:latin typeface="+mn-lt"/>
              </a:rPr>
              <a:t>We have split our data into two variables , one have all independent columns except margin low and other having only margin low column.  And we have predicted </a:t>
            </a:r>
            <a:r>
              <a:rPr lang="en-US" sz="1800" b="1" dirty="0" err="1">
                <a:latin typeface="+mn-lt"/>
              </a:rPr>
              <a:t>ypred</a:t>
            </a:r>
            <a:r>
              <a:rPr lang="en-US" sz="1800" b="1" dirty="0">
                <a:latin typeface="+mn-lt"/>
              </a:rPr>
              <a:t> using </a:t>
            </a:r>
            <a:r>
              <a:rPr lang="en-US" sz="1800" b="1" dirty="0" err="1">
                <a:latin typeface="+mn-lt"/>
              </a:rPr>
              <a:t>lg.predict</a:t>
            </a:r>
            <a:r>
              <a:rPr lang="en-US" sz="1800" b="1" dirty="0">
                <a:latin typeface="+mn-lt"/>
              </a:rPr>
              <a:t>. After predicting missing values, we have added it in y Column. </a:t>
            </a:r>
          </a:p>
        </p:txBody>
      </p:sp>
    </p:spTree>
    <p:extLst>
      <p:ext uri="{BB962C8B-B14F-4D97-AF65-F5344CB8AC3E}">
        <p14:creationId xmlns:p14="http://schemas.microsoft.com/office/powerpoint/2010/main" val="278751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8263CE-336F-BBED-ED65-D191EE0E8777}"/>
              </a:ext>
            </a:extLst>
          </p:cNvPr>
          <p:cNvPicPr>
            <a:picLocks noChangeAspect="1"/>
          </p:cNvPicPr>
          <p:nvPr/>
        </p:nvPicPr>
        <p:blipFill rotWithShape="1">
          <a:blip r:embed="rId2"/>
          <a:srcRect t="59664"/>
          <a:stretch/>
        </p:blipFill>
        <p:spPr>
          <a:xfrm>
            <a:off x="316922" y="800069"/>
            <a:ext cx="8082644" cy="2382518"/>
          </a:xfrm>
          <a:prstGeom prst="rect">
            <a:avLst/>
          </a:prstGeom>
        </p:spPr>
      </p:pic>
      <p:sp>
        <p:nvSpPr>
          <p:cNvPr id="5" name="TextBox 4">
            <a:extLst>
              <a:ext uri="{FF2B5EF4-FFF2-40B4-BE49-F238E27FC236}">
                <a16:creationId xmlns:a16="http://schemas.microsoft.com/office/drawing/2014/main" id="{F14061C3-4547-FFD2-7CFB-AEB071AFDF5D}"/>
              </a:ext>
            </a:extLst>
          </p:cNvPr>
          <p:cNvSpPr txBox="1"/>
          <p:nvPr/>
        </p:nvSpPr>
        <p:spPr>
          <a:xfrm>
            <a:off x="383722" y="5501896"/>
            <a:ext cx="8015844" cy="707886"/>
          </a:xfrm>
          <a:prstGeom prst="rect">
            <a:avLst/>
          </a:prstGeom>
          <a:noFill/>
        </p:spPr>
        <p:txBody>
          <a:bodyPr wrap="square" rtlCol="0">
            <a:spAutoFit/>
          </a:bodyPr>
          <a:lstStyle/>
          <a:p>
            <a:pPr algn="just"/>
            <a:r>
              <a:rPr lang="en-US" sz="2000" b="1" dirty="0">
                <a:latin typeface="+mn-lt"/>
              </a:rPr>
              <a:t>Later we concatenated x and y into one. And our data got free from null values. We have reassigned the index values.</a:t>
            </a:r>
          </a:p>
        </p:txBody>
      </p:sp>
      <p:pic>
        <p:nvPicPr>
          <p:cNvPr id="6" name="Picture 5">
            <a:extLst>
              <a:ext uri="{FF2B5EF4-FFF2-40B4-BE49-F238E27FC236}">
                <a16:creationId xmlns:a16="http://schemas.microsoft.com/office/drawing/2014/main" id="{227A509D-1C61-F461-5AEC-8D7B1A3F16B0}"/>
              </a:ext>
            </a:extLst>
          </p:cNvPr>
          <p:cNvPicPr>
            <a:picLocks noChangeAspect="1"/>
          </p:cNvPicPr>
          <p:nvPr/>
        </p:nvPicPr>
        <p:blipFill>
          <a:blip r:embed="rId3"/>
          <a:stretch>
            <a:fillRect/>
          </a:stretch>
        </p:blipFill>
        <p:spPr>
          <a:xfrm>
            <a:off x="546265" y="3429000"/>
            <a:ext cx="7432222" cy="1581635"/>
          </a:xfrm>
          <a:prstGeom prst="rect">
            <a:avLst/>
          </a:prstGeom>
        </p:spPr>
      </p:pic>
    </p:spTree>
    <p:extLst>
      <p:ext uri="{BB962C8B-B14F-4D97-AF65-F5344CB8AC3E}">
        <p14:creationId xmlns:p14="http://schemas.microsoft.com/office/powerpoint/2010/main" val="3524563358"/>
      </p:ext>
    </p:extLst>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TotalTime>
  <Words>1182</Words>
  <Application>Microsoft Office PowerPoint</Application>
  <PresentationFormat>On-screen Show (4:3)</PresentationFormat>
  <Paragraphs>166</Paragraphs>
  <Slides>26</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Verdana</vt:lpstr>
      <vt:lpstr>Bodoni MT</vt:lpstr>
      <vt:lpstr>Brush Script MT</vt:lpstr>
      <vt:lpstr>Noto Sans Symbols</vt:lpstr>
      <vt:lpstr>Century Gothic</vt:lpstr>
      <vt:lpstr>Perception</vt:lpstr>
      <vt:lpstr>Office Theme</vt:lpstr>
      <vt:lpstr>PowerPoint Presentation</vt:lpstr>
      <vt:lpstr>PowerPoint Presentation</vt:lpstr>
      <vt:lpstr>PowerPoint Presentation</vt:lpstr>
      <vt:lpstr>EDA Now let’s start exploring the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Harneet Kaur</cp:lastModifiedBy>
  <cp:revision>12</cp:revision>
  <dcterms:created xsi:type="dcterms:W3CDTF">2012-08-17T07:00:49Z</dcterms:created>
  <dcterms:modified xsi:type="dcterms:W3CDTF">2023-03-29T11:47:06Z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