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17"/>
  </p:notesMasterIdLst>
  <p:handoutMasterIdLst>
    <p:handoutMasterId r:id="rId18"/>
  </p:handoutMasterIdLst>
  <p:sldIdLst>
    <p:sldId id="256" r:id="rId5"/>
    <p:sldId id="273" r:id="rId6"/>
    <p:sldId id="257" r:id="rId7"/>
    <p:sldId id="259" r:id="rId8"/>
    <p:sldId id="267" r:id="rId9"/>
    <p:sldId id="268" r:id="rId10"/>
    <p:sldId id="266" r:id="rId11"/>
    <p:sldId id="275" r:id="rId12"/>
    <p:sldId id="271" r:id="rId13"/>
    <p:sldId id="265" r:id="rId14"/>
    <p:sldId id="270" r:id="rId15"/>
    <p:sldId id="274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71E42"/>
    <a:srgbClr val="920021"/>
    <a:srgbClr val="C00000"/>
    <a:srgbClr val="E2DED9"/>
    <a:srgbClr val="FDFDFD"/>
    <a:srgbClr val="DEDB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C2FFA5D-87B4-456A-9821-1D502468CF0F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AD81DDF-98D4-498E-A94D-DDD7A807AD4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91BFCE-55A1-4C09-B4B5-9359AD6F4DF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E4FA28-26D5-4BDF-9A75-C27596ADE055}" type="datetimeFigureOut">
              <a:rPr lang="en-US" smtClean="0"/>
              <a:t>4/16/2021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EEB1F3-97EE-4F0D-B402-E34820EC684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54877F-A04A-4D6A-A0A8-95CC6E2D2A3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507CFE-5866-4B40-8953-42375E9B5DB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2507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FE1D6F-8584-4A53-833D-DCA47225B220}" type="datetimeFigureOut">
              <a:rPr lang="en-US" smtClean="0"/>
              <a:t>4/16/2021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F3874D-A20A-4B3E-9C12-F524953D5B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305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7464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7464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13821" y="6370429"/>
            <a:ext cx="3500715" cy="309201"/>
          </a:xfrm>
        </p:spPr>
        <p:txBody>
          <a:bodyPr/>
          <a:lstStyle/>
          <a:p>
            <a:fld id="{2D202488-4139-4052-B998-251C9C912739}" type="datetimeFigureOut">
              <a:rPr lang="en-US" noProof="0" smtClean="0"/>
              <a:t>4/16/2021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77464" y="6370430"/>
            <a:ext cx="4973915" cy="309201"/>
          </a:xfrm>
        </p:spPr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1777464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6400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Gallery 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0394" y="3128470"/>
            <a:ext cx="3024000" cy="1906565"/>
          </a:xfrm>
        </p:spPr>
        <p:txBody>
          <a:bodyPr anchor="ctr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3638" y="5144980"/>
            <a:ext cx="3036438" cy="807405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4/16/2021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CC09F73-0AD6-4A1E-A331-75A00B808982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DE9A20D-024F-4A17-9B20-526AA4037253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02108" y="3128470"/>
            <a:ext cx="3024000" cy="1906565"/>
          </a:xfrm>
        </p:spPr>
        <p:txBody>
          <a:bodyPr anchor="ctr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7D8F60F-F9DD-4AAC-BF28-C004CCDF2D6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7873638" y="3128470"/>
            <a:ext cx="3024000" cy="1906565"/>
          </a:xfrm>
        </p:spPr>
        <p:txBody>
          <a:bodyPr anchor="ctr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8F09FDD8-5B1C-4AAA-8EEC-0A77C9E477D1}"/>
              </a:ext>
            </a:extLst>
          </p:cNvPr>
          <p:cNvSpPr>
            <a:spLocks noGrp="1"/>
          </p:cNvSpPr>
          <p:nvPr>
            <p:ph type="body" sz="half" idx="14"/>
          </p:nvPr>
        </p:nvSpPr>
        <p:spPr>
          <a:xfrm>
            <a:off x="4595889" y="5144979"/>
            <a:ext cx="3036438" cy="807405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E6DF0B7E-E17E-4875-966D-4DE67F755B71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1306587" y="5144978"/>
            <a:ext cx="3036438" cy="807405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685D963-B130-47E9-AFCC-AEBED2B1155B}"/>
              </a:ext>
            </a:extLst>
          </p:cNvPr>
          <p:cNvCxnSpPr>
            <a:cxnSpLocks/>
          </p:cNvCxnSpPr>
          <p:nvPr userDrawn="1"/>
        </p:nvCxnSpPr>
        <p:spPr>
          <a:xfrm>
            <a:off x="4484077" y="5144978"/>
            <a:ext cx="0" cy="807405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FA9B6CF-713A-4942-BE35-A61AFCDDFD3D}"/>
              </a:ext>
            </a:extLst>
          </p:cNvPr>
          <p:cNvCxnSpPr>
            <a:cxnSpLocks/>
          </p:cNvCxnSpPr>
          <p:nvPr userDrawn="1"/>
        </p:nvCxnSpPr>
        <p:spPr>
          <a:xfrm>
            <a:off x="7757747" y="5144978"/>
            <a:ext cx="0" cy="807405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93809A32-C7A4-4739-994B-BE492F855AC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0908" y="1617663"/>
            <a:ext cx="9618391" cy="1336675"/>
          </a:xfrm>
        </p:spPr>
        <p:txBody>
          <a:bodyPr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2C1ABD52-D5FE-4FC2-8449-5DA0E5285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42703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6069" y="6332578"/>
            <a:ext cx="4315852" cy="320123"/>
          </a:xfrm>
        </p:spPr>
        <p:txBody>
          <a:bodyPr/>
          <a:lstStyle>
            <a:lvl1pPr algn="r">
              <a:defRPr/>
            </a:lvl1pPr>
          </a:lstStyle>
          <a:p>
            <a:fld id="{2D202488-4139-4052-B998-251C9C912739}" type="datetimeFigureOut">
              <a:rPr lang="en-US" noProof="0" smtClean="0"/>
              <a:pPr/>
              <a:t>4/16/2021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6332578"/>
            <a:ext cx="5541004" cy="320931"/>
          </a:xfrm>
        </p:spPr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1589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4/16/2021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33" name="Straight Connector 32"/>
          <p:cNvCxnSpPr/>
          <p:nvPr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Title 5">
            <a:extLst>
              <a:ext uri="{FF2B5EF4-FFF2-40B4-BE49-F238E27FC236}">
                <a16:creationId xmlns:a16="http://schemas.microsoft.com/office/drawing/2014/main" id="{C414FF1F-6558-4E39-87DB-276E44F54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6888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0777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4/16/2021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1780777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0136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2239" y="2161853"/>
            <a:ext cx="4645152" cy="344859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8679" y="2168318"/>
            <a:ext cx="4645152" cy="344152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4/16/2021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715607D-9DE2-4687-AAF8-EF2427252A90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2F96D46B-C1B8-46AB-87DF-61A8058B1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7750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7315" y="1950795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87315" y="2755515"/>
            <a:ext cx="4645152" cy="264445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2486" y="1954249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2486" y="2752737"/>
            <a:ext cx="4645152" cy="2637371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4/16/2021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384AA55-1960-47F4-BA3C-E97A6F2D0B19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itle 8">
            <a:extLst>
              <a:ext uri="{FF2B5EF4-FFF2-40B4-BE49-F238E27FC236}">
                <a16:creationId xmlns:a16="http://schemas.microsoft.com/office/drawing/2014/main" id="{09471694-1220-4CFC-A31F-622E5D3DE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81749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4/16/2021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B55B52-B62C-4800-AAC1-B15AF2FE1F45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Title 4">
            <a:extLst>
              <a:ext uri="{FF2B5EF4-FFF2-40B4-BE49-F238E27FC236}">
                <a16:creationId xmlns:a16="http://schemas.microsoft.com/office/drawing/2014/main" id="{3DF0054B-B64C-418E-A1B8-428EE4A1D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53955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4/16/2021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B55B52-B62C-4800-AAC1-B15AF2FE1F45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Title 4">
            <a:extLst>
              <a:ext uri="{FF2B5EF4-FFF2-40B4-BE49-F238E27FC236}">
                <a16:creationId xmlns:a16="http://schemas.microsoft.com/office/drawing/2014/main" id="{3DF0054B-B64C-418E-A1B8-428EE4A1D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5A680F6-C147-410B-94DF-19850752D7D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694656" y="1865037"/>
            <a:ext cx="8802688" cy="3127927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/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10242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4/16/2021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 </a:t>
            </a:r>
          </a:p>
        </p:txBody>
      </p:sp>
    </p:spTree>
    <p:extLst>
      <p:ext uri="{BB962C8B-B14F-4D97-AF65-F5344CB8AC3E}">
        <p14:creationId xmlns:p14="http://schemas.microsoft.com/office/powerpoint/2010/main" val="3771245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95246" y="1645522"/>
            <a:ext cx="5807176" cy="3840852"/>
          </a:xfrm>
        </p:spPr>
        <p:txBody>
          <a:bodyPr anchor="ctr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0909" y="1645522"/>
            <a:ext cx="3600000" cy="3836725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4/16/2021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CC09F73-0AD6-4A1E-A331-75A00B808982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1B74F78C-6D32-47C3-ABB2-6E7092A9C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81653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3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screen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b="-1562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4363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96923" y="6340793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2D202488-4139-4052-B998-251C9C912739}" type="datetimeFigureOut">
              <a:rPr lang="en-US" noProof="0" smtClean="0"/>
              <a:pPr/>
              <a:t>4/16/2021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4364" y="6339730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Add Footer Here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7587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7" r:id="rId7"/>
    <p:sldLayoutId id="2147483691" r:id="rId8"/>
    <p:sldLayoutId id="2147483692" r:id="rId9"/>
    <p:sldLayoutId id="2147483696" r:id="rId10"/>
    <p:sldLayoutId id="214748369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2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en/docs/" TargetMode="External"/><Relationship Id="rId2" Type="http://schemas.openxmlformats.org/officeDocument/2006/relationships/hyperlink" Target="https://socket.io/docs/v3/index.html" TargetMode="External"/><Relationship Id="rId1" Type="http://schemas.openxmlformats.org/officeDocument/2006/relationships/slideLayout" Target="../slideLayouts/slideLayout2.xml"/><Relationship Id="rId6" Type="http://schemas.microsoft.com/office/2007/relationships/hdphoto" Target="../media/hdphoto13.wdp"/><Relationship Id="rId5" Type="http://schemas.openxmlformats.org/officeDocument/2006/relationships/image" Target="../media/image17.png"/><Relationship Id="rId4" Type="http://schemas.openxmlformats.org/officeDocument/2006/relationships/hyperlink" Target="https://expressjs.com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4.wdp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microsoft.com/office/2007/relationships/hdphoto" Target="../media/hdphoto9.wdp"/><Relationship Id="rId5" Type="http://schemas.openxmlformats.org/officeDocument/2006/relationships/image" Target="../media/image11.png"/><Relationship Id="rId4" Type="http://schemas.microsoft.com/office/2007/relationships/hdphoto" Target="../media/hdphoto8.wdp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0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microsoft.com/office/2007/relationships/hdphoto" Target="../media/hdphoto11.wdp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CA56C-7A25-4BD4-AA72-5256E68BE4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7465" y="934273"/>
            <a:ext cx="6659526" cy="2541431"/>
          </a:xfrm>
        </p:spPr>
        <p:txBody>
          <a:bodyPr/>
          <a:lstStyle/>
          <a:p>
            <a:r>
              <a:rPr lang="en-US" dirty="0"/>
              <a:t>Chat APPLICATION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BCF363-1123-45B1-8A9A-ABCDA40EF3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7464" y="3575164"/>
            <a:ext cx="8637072" cy="977621"/>
          </a:xfrm>
        </p:spPr>
        <p:txBody>
          <a:bodyPr/>
          <a:lstStyle/>
          <a:p>
            <a:endParaRPr lang="en-US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/>
          </a:p>
        </p:txBody>
      </p:sp>
      <p:pic>
        <p:nvPicPr>
          <p:cNvPr id="1028" name="Picture 4" descr="Image result for sandesh chat app logo">
            <a:extLst>
              <a:ext uri="{FF2B5EF4-FFF2-40B4-BE49-F238E27FC236}">
                <a16:creationId xmlns:a16="http://schemas.microsoft.com/office/drawing/2014/main" id="{CF8ED0B1-B03D-44EC-94C2-9DD98A375B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3058" y="1315679"/>
            <a:ext cx="1917715" cy="1917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1262112-9D3E-46B0-AEAF-75795347EB62}"/>
              </a:ext>
            </a:extLst>
          </p:cNvPr>
          <p:cNvSpPr txBox="1"/>
          <p:nvPr/>
        </p:nvSpPr>
        <p:spPr>
          <a:xfrm>
            <a:off x="3089635" y="3553062"/>
            <a:ext cx="61038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“WE SIMPLIFY YOUR NEEDS”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29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6DD4389-3F9E-4319-A55C-6CBFE9F829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Personal Privacy</a:t>
            </a:r>
          </a:p>
          <a:p>
            <a:r>
              <a:rPr lang="en-IN" dirty="0"/>
              <a:t>Instant Chat</a:t>
            </a:r>
          </a:p>
          <a:p>
            <a:r>
              <a:rPr lang="en-IN" dirty="0"/>
              <a:t>Secure Rooms</a:t>
            </a:r>
          </a:p>
          <a:p>
            <a:r>
              <a:rPr lang="en-IN" dirty="0"/>
              <a:t>Display Active User</a:t>
            </a:r>
          </a:p>
          <a:p>
            <a:r>
              <a:rPr lang="en-IN" dirty="0"/>
              <a:t>Emoji Support</a:t>
            </a:r>
          </a:p>
          <a:p>
            <a:r>
              <a:rPr lang="en-IN" dirty="0"/>
              <a:t>All Language Support</a:t>
            </a:r>
          </a:p>
          <a:p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9FAF81F-2068-44A5-9106-B1D1046CB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solidFill>
                  <a:srgbClr val="B71E4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Features</a:t>
            </a:r>
            <a:endParaRPr lang="en-IN" b="1" dirty="0">
              <a:solidFill>
                <a:srgbClr val="B71E42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4FE066-B31C-48A3-97B0-AFE3DD01B7E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34564" y1="16568" x2="34564" y2="16568"/>
                        <a14:foregroundMark x1="46309" y1="18343" x2="46309" y2="18343"/>
                        <a14:foregroundMark x1="64765" y1="27219" x2="64765" y2="27219"/>
                        <a14:foregroundMark x1="89597" y1="72781" x2="89597" y2="72781"/>
                        <a14:foregroundMark x1="90268" y1="7692" x2="90268" y2="7692"/>
                      </a14:backgroundRemoval>
                    </a14:imgEffect>
                    <a14:imgEffect>
                      <a14:sharpenSoften amount="100000"/>
                    </a14:imgEffect>
                    <a14:imgEffect>
                      <a14:brightnessContrast bright="-21000" contrast="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276990" y="461912"/>
            <a:ext cx="1526128" cy="865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2062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459F77D-F64D-40BF-9D35-65537524DA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Socket programming by Michael J. Donahoo</a:t>
            </a:r>
          </a:p>
          <a:p>
            <a:r>
              <a:rPr lang="en-IN" dirty="0">
                <a:hlinkClick r:id="rId2"/>
              </a:rPr>
              <a:t>https://socket.io/docs/v3/index.html</a:t>
            </a:r>
            <a:endParaRPr lang="en-IN" dirty="0"/>
          </a:p>
          <a:p>
            <a:r>
              <a:rPr lang="en-IN" dirty="0">
                <a:hlinkClick r:id="rId3"/>
              </a:rPr>
              <a:t>https://nodejs.org/en/docs/</a:t>
            </a:r>
            <a:endParaRPr lang="en-IN" dirty="0"/>
          </a:p>
          <a:p>
            <a:r>
              <a:rPr lang="en-IN" dirty="0">
                <a:hlinkClick r:id="rId4"/>
              </a:rPr>
              <a:t>https://expressjs.com/</a:t>
            </a:r>
            <a:endParaRPr lang="en-IN" dirty="0"/>
          </a:p>
          <a:p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E96FD5A-3F83-4D8A-84F9-C8A8CBCDE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solidFill>
                  <a:srgbClr val="B71E4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References</a:t>
            </a:r>
            <a:endParaRPr lang="en-IN" b="1" dirty="0">
              <a:solidFill>
                <a:srgbClr val="B71E42"/>
              </a:solidFill>
            </a:endParaRPr>
          </a:p>
        </p:txBody>
      </p:sp>
      <p:pic>
        <p:nvPicPr>
          <p:cNvPr id="4098" name="Picture 2" descr="Image result for reference symbols">
            <a:extLst>
              <a:ext uri="{FF2B5EF4-FFF2-40B4-BE49-F238E27FC236}">
                <a16:creationId xmlns:a16="http://schemas.microsoft.com/office/drawing/2014/main" id="{6BB54B79-91DD-4A55-B8D7-7BDBA3EE18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rgbClr val="B71E42">
                <a:shade val="45000"/>
                <a:satMod val="135000"/>
              </a:srgb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0" r="100000">
                        <a14:foregroundMark x1="31884" y1="29508" x2="31884" y2="29508"/>
                        <a14:foregroundMark x1="43961" y1="40574" x2="43961" y2="40574"/>
                        <a14:foregroundMark x1="43961" y1="49180" x2="43961" y2="49180"/>
                        <a14:foregroundMark x1="43961" y1="56967" x2="43961" y2="56967"/>
                        <a14:foregroundMark x1="46860" y1="63934" x2="46860" y2="63934"/>
                        <a14:foregroundMark x1="54106" y1="78279" x2="54106" y2="78279"/>
                        <a14:foregroundMark x1="65217" y1="72951" x2="65217" y2="72951"/>
                        <a14:foregroundMark x1="86957" y1="77869" x2="86957" y2="77869"/>
                        <a14:foregroundMark x1="90338" y1="86885" x2="90338" y2="86885"/>
                        <a14:backgroundMark x1="43961" y1="29918" x2="43961" y2="29918"/>
                        <a14:backgroundMark x1="37681" y1="21721" x2="37681" y2="21721"/>
                        <a14:backgroundMark x1="30918" y1="33607" x2="30918" y2="33607"/>
                        <a14:backgroundMark x1="32850" y1="28689" x2="32850" y2="28689"/>
                      </a14:backgroundRemoval>
                    </a14:imgEffect>
                    <a14:imgEffect>
                      <a14:sharpenSoften amount="100000"/>
                    </a14:imgEffect>
                    <a14:imgEffect>
                      <a14:colorTemperature colorTemp="1500"/>
                    </a14:imgEffect>
                    <a14:imgEffect>
                      <a14:saturation sat="292000"/>
                    </a14:imgEffect>
                    <a14:imgEffect>
                      <a14:brightnessContrast bright="67000" contrast="-5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9052" y="254523"/>
            <a:ext cx="1023825" cy="1206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42291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D455680-0AD0-4C7C-A633-1D3953D1B7F6}"/>
              </a:ext>
            </a:extLst>
          </p:cNvPr>
          <p:cNvSpPr txBox="1">
            <a:spLocks/>
          </p:cNvSpPr>
          <p:nvPr/>
        </p:nvSpPr>
        <p:spPr>
          <a:xfrm>
            <a:off x="226243" y="2268057"/>
            <a:ext cx="12192001" cy="1184668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6600" b="1" dirty="0">
                <a:solidFill>
                  <a:srgbClr val="B71E42"/>
                </a:solidFill>
              </a:rPr>
              <a:t>THANK YOU </a:t>
            </a:r>
            <a:endParaRPr lang="en-IN" sz="6600" b="1" dirty="0">
              <a:solidFill>
                <a:srgbClr val="B71E42"/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5300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612BE-0402-40CB-9B25-9B464B630A94}"/>
              </a:ext>
            </a:extLst>
          </p:cNvPr>
          <p:cNvSpPr txBox="1">
            <a:spLocks/>
          </p:cNvSpPr>
          <p:nvPr/>
        </p:nvSpPr>
        <p:spPr>
          <a:xfrm>
            <a:off x="1380088" y="823569"/>
            <a:ext cx="9603275" cy="1049235"/>
          </a:xfrm>
          <a:prstGeom prst="rect">
            <a:avLst/>
          </a:prstGeom>
        </p:spPr>
        <p:txBody>
          <a:bodyPr spcFirstLastPara="1" numCol="1">
            <a:prstTxWarp prst="textArchUp">
              <a:avLst>
                <a:gd name="adj" fmla="val 10602355"/>
              </a:avLst>
            </a:prstTxWarp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/>
              <a:t>KOLHAPUR INSTITUTE OF TECHNOLOGY </a:t>
            </a:r>
            <a:br>
              <a:rPr lang="en-US" sz="2000"/>
            </a:br>
            <a:r>
              <a:rPr lang="en-US" sz="2000"/>
              <a:t>COLLEGE OF ENGINEERING, KOLHAPUR</a:t>
            </a:r>
            <a:endParaRPr lang="en-US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E96831-F492-45E9-A32A-2BDFFDADB866}"/>
              </a:ext>
            </a:extLst>
          </p:cNvPr>
          <p:cNvSpPr txBox="1">
            <a:spLocks/>
          </p:cNvSpPr>
          <p:nvPr/>
        </p:nvSpPr>
        <p:spPr>
          <a:xfrm>
            <a:off x="1389613" y="2063357"/>
            <a:ext cx="9603275" cy="4794643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800" dirty="0"/>
              <a:t>PROJECT ON :   CHAT APPLICATION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rgbClr val="C00000"/>
                </a:solidFill>
              </a:rPr>
              <a:t>Guided By,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Mr. Samadhan Palkar,  Asst. Professor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rgbClr val="C00000"/>
                </a:solidFill>
              </a:rPr>
              <a:t>Presented By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C02 Prasad Sutar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C09 Ashwith Bhatt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C10 Siddharth Powar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C12 Harnish Savsani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44F2A0-96D1-4212-898E-934059C9E9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39500" y1="36500" x2="39500" y2="36500"/>
                        <a14:foregroundMark x1="57000" y1="52500" x2="57000" y2="52500"/>
                        <a14:foregroundMark x1="76000" y1="52000" x2="76000" y2="52000"/>
                        <a14:foregroundMark x1="76500" y1="42000" x2="76500" y2="42000"/>
                        <a14:foregroundMark x1="30500" y1="52000" x2="30500" y2="52000"/>
                        <a14:foregroundMark x1="6500" y1="68000" x2="6500" y2="68000"/>
                        <a14:foregroundMark x1="59500" y1="87000" x2="59500" y2="870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419725" y="1066800"/>
            <a:ext cx="1466850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360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/>
          <a:lstStyle/>
          <a:p>
            <a:pPr algn="ctr"/>
            <a:r>
              <a:rPr lang="en-IN" b="1" dirty="0">
                <a:solidFill>
                  <a:srgbClr val="B71E4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INTRODUCTION</a:t>
            </a:r>
            <a:endParaRPr lang="en-US" dirty="0">
              <a:solidFill>
                <a:srgbClr val="B71E4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project is an example of chat application which is basically based on public chatting </a:t>
            </a:r>
          </a:p>
          <a:p>
            <a:r>
              <a:rPr lang="en-US" dirty="0"/>
              <a:t>It is made of two applications</a:t>
            </a:r>
          </a:p>
          <a:p>
            <a:r>
              <a:rPr lang="en-US" dirty="0"/>
              <a:t>New trend </a:t>
            </a:r>
          </a:p>
          <a:p>
            <a:r>
              <a:rPr lang="en-US" dirty="0"/>
              <a:t>Digital platforms </a:t>
            </a:r>
          </a:p>
          <a:p>
            <a:r>
              <a:rPr lang="en-US" dirty="0"/>
              <a:t>Communicate, Share, View, and Learn</a:t>
            </a:r>
          </a:p>
          <a:p>
            <a:r>
              <a:rPr lang="en-US" dirty="0"/>
              <a:t>Collaborative and Conversational</a:t>
            </a:r>
            <a:endParaRPr lang="en-IN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170" name="Picture 2" descr="Image result for introduction symbol">
            <a:extLst>
              <a:ext uri="{FF2B5EF4-FFF2-40B4-BE49-F238E27FC236}">
                <a16:creationId xmlns:a16="http://schemas.microsoft.com/office/drawing/2014/main" id="{E8EA7C9A-58DB-4BCE-8793-BCE4BDB2B9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2878" r="95683"/>
                    </a14:imgEffect>
                    <a14:imgEffect>
                      <a14:sharpenSoften amount="100000"/>
                    </a14:imgEffect>
                    <a14:imgEffect>
                      <a14:colorTemperature colorTemp="1500"/>
                    </a14:imgEffect>
                    <a14:imgEffect>
                      <a14:saturation sat="400000"/>
                    </a14:imgEffect>
                    <a14:imgEffect>
                      <a14:brightnessContrast bright="-57000" contrast="4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0754" y="422370"/>
            <a:ext cx="1424528" cy="927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4298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/>
          <a:lstStyle/>
          <a:p>
            <a:pPr algn="ctr"/>
            <a:r>
              <a:rPr lang="en-IN" b="1" dirty="0">
                <a:solidFill>
                  <a:srgbClr val="B71E4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Literature Review</a:t>
            </a:r>
            <a:endParaRPr lang="en-US" dirty="0">
              <a:solidFill>
                <a:srgbClr val="B71E4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Internet communication is getting more and more popular among the public. </a:t>
            </a:r>
          </a:p>
          <a:p>
            <a:r>
              <a:rPr lang="en-US" dirty="0"/>
              <a:t>Human-to-human communication</a:t>
            </a:r>
          </a:p>
          <a:p>
            <a:r>
              <a:rPr lang="en-US" dirty="0"/>
              <a:t>Brave Correspondence</a:t>
            </a:r>
            <a:endParaRPr lang="en-IN" dirty="0"/>
          </a:p>
          <a:p>
            <a:pPr lvl="0"/>
            <a:endParaRPr lang="en-US" dirty="0"/>
          </a:p>
        </p:txBody>
      </p:sp>
      <p:pic>
        <p:nvPicPr>
          <p:cNvPr id="1026" name="Picture 2" descr="Image result for literature symbols">
            <a:extLst>
              <a:ext uri="{FF2B5EF4-FFF2-40B4-BE49-F238E27FC236}">
                <a16:creationId xmlns:a16="http://schemas.microsoft.com/office/drawing/2014/main" id="{527296C3-D13B-4656-BF0F-81038712F2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39726" y1="69565" x2="39726" y2="69565"/>
                        <a14:foregroundMark x1="38356" y1="76087" x2="38356" y2="7608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7696" y="235150"/>
            <a:ext cx="1256662" cy="131978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12936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FEC4248-D38A-45AB-AB59-B17ACF26D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6941" y="1496443"/>
            <a:ext cx="9603275" cy="3450613"/>
          </a:xfrm>
        </p:spPr>
        <p:txBody>
          <a:bodyPr/>
          <a:lstStyle/>
          <a:p>
            <a:pPr marL="0" indent="0">
              <a:lnSpc>
                <a:spcPct val="250000"/>
              </a:lnSpc>
              <a:buNone/>
            </a:pPr>
            <a:r>
              <a:rPr lang="en-US" dirty="0"/>
              <a:t>System consists of following modules :</a:t>
            </a:r>
          </a:p>
          <a:p>
            <a:r>
              <a:rPr lang="en-US" dirty="0"/>
              <a:t>Server Module</a:t>
            </a:r>
          </a:p>
          <a:p>
            <a:r>
              <a:rPr lang="en-US" dirty="0"/>
              <a:t>Client Module</a:t>
            </a:r>
          </a:p>
          <a:p>
            <a:r>
              <a:rPr lang="en-US" dirty="0"/>
              <a:t>Join Module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3FFF657-1AA2-489F-A031-01F278B0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solidFill>
                  <a:srgbClr val="B71E4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Module</a:t>
            </a:r>
            <a:endParaRPr lang="en-IN" b="1" dirty="0">
              <a:solidFill>
                <a:srgbClr val="B71E42"/>
              </a:solidFill>
            </a:endParaRPr>
          </a:p>
        </p:txBody>
      </p:sp>
      <p:pic>
        <p:nvPicPr>
          <p:cNvPr id="6146" name="Picture 2" descr="Image result for arrange symbol">
            <a:extLst>
              <a:ext uri="{FF2B5EF4-FFF2-40B4-BE49-F238E27FC236}">
                <a16:creationId xmlns:a16="http://schemas.microsoft.com/office/drawing/2014/main" id="{55FE7478-D4C3-46C0-A0DB-5D460A2308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  <a14:imgEffect>
                      <a14:colorTemperature colorTemp="53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6336" y="150828"/>
            <a:ext cx="1483986" cy="1483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2450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86C2D06-3C18-476B-9961-4ACFBB6B9D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IN" dirty="0"/>
              <a:t>Languages :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dirty="0"/>
              <a:t>               HTML, CSS, JavaScript </a:t>
            </a:r>
          </a:p>
          <a:p>
            <a:pPr>
              <a:lnSpc>
                <a:spcPct val="150000"/>
              </a:lnSpc>
            </a:pPr>
            <a:r>
              <a:rPr lang="en-IN" dirty="0"/>
              <a:t>Tools : </a:t>
            </a:r>
          </a:p>
          <a:p>
            <a:pPr marL="0" indent="0">
              <a:buNone/>
            </a:pPr>
            <a:r>
              <a:rPr lang="en-IN" dirty="0"/>
              <a:t>                Visual Studio Code, NodeJS, ExpressJS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886E649-9265-489C-B7CF-ECF1641E9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solidFill>
                  <a:srgbClr val="B71E4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Technology</a:t>
            </a:r>
            <a:endParaRPr lang="en-IN" b="1" dirty="0">
              <a:solidFill>
                <a:srgbClr val="B71E42"/>
              </a:solidFill>
            </a:endParaRPr>
          </a:p>
        </p:txBody>
      </p:sp>
      <p:pic>
        <p:nvPicPr>
          <p:cNvPr id="2050" name="Picture 2" descr="Image result for technology symbols">
            <a:extLst>
              <a:ext uri="{FF2B5EF4-FFF2-40B4-BE49-F238E27FC236}">
                <a16:creationId xmlns:a16="http://schemas.microsoft.com/office/drawing/2014/main" id="{D9798E28-F69E-40D5-8623-6B99C2FF96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5313" l="0" r="89734">
                        <a14:backgroundMark x1="43726" y1="41667" x2="43726" y2="41667"/>
                      </a14:backgroundRemoval>
                    </a14:imgEffect>
                    <a14:imgEffect>
                      <a14:sharpenSoften amount="100000"/>
                    </a14:imgEffect>
                    <a14:imgEffect>
                      <a14:colorTemperature colorTemp="7648"/>
                    </a14:imgEffect>
                    <a14:imgEffect>
                      <a14:saturation sat="185000"/>
                    </a14:imgEffect>
                    <a14:imgEffect>
                      <a14:brightnessContrast bright="-47000" contrast="7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7122" y="291308"/>
            <a:ext cx="1560481" cy="1139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8614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ADBCFD4-B89C-42D0-AE9D-8E4498183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9030" y="1646328"/>
            <a:ext cx="9603275" cy="1049235"/>
          </a:xfrm>
        </p:spPr>
        <p:txBody>
          <a:bodyPr/>
          <a:lstStyle/>
          <a:p>
            <a:pPr algn="ctr"/>
            <a:r>
              <a:rPr lang="en-IN" sz="3200" b="1" dirty="0">
                <a:solidFill>
                  <a:srgbClr val="B71E42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Open Sans Semibold" panose="020B0706030804020204" pitchFamily="34" charset="0"/>
              </a:rPr>
              <a:t>-:- Server -:-</a:t>
            </a:r>
            <a:endParaRPr lang="en-IN" b="1" dirty="0">
              <a:solidFill>
                <a:srgbClr val="B71E42"/>
              </a:solidFill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ECF9834-6790-4A53-8A73-31A1699C9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363" y="201706"/>
            <a:ext cx="9603275" cy="5264639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System consists of two major parts: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Chat Server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Chat App(Client Part) 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r>
              <a:rPr lang="en-US" dirty="0"/>
              <a:t>Chat Web Socket Server Library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lnSpc>
                <a:spcPct val="150000"/>
              </a:lnSpc>
            </a:pPr>
            <a:r>
              <a:rPr lang="en-IN" dirty="0"/>
              <a:t>Chat Web Socket Client Library</a:t>
            </a:r>
          </a:p>
          <a:p>
            <a:pPr>
              <a:lnSpc>
                <a:spcPct val="150000"/>
              </a:lnSpc>
            </a:pPr>
            <a:r>
              <a:rPr lang="en-IN" dirty="0"/>
              <a:t>Chat Device Storage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0B740464-033A-4173-B04F-773567F085FF}"/>
              </a:ext>
            </a:extLst>
          </p:cNvPr>
          <p:cNvSpPr txBox="1">
            <a:spLocks/>
          </p:cNvSpPr>
          <p:nvPr/>
        </p:nvSpPr>
        <p:spPr>
          <a:xfrm>
            <a:off x="1379030" y="33953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b="1" dirty="0">
                <a:solidFill>
                  <a:srgbClr val="B71E42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Open Sans Semibold" panose="020B0706030804020204" pitchFamily="34" charset="0"/>
              </a:rPr>
              <a:t>-:- Client -:-</a:t>
            </a:r>
            <a:endParaRPr lang="en-IN" b="1" dirty="0">
              <a:solidFill>
                <a:srgbClr val="B71E42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28C690-D956-4F91-945D-E177E4348A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-1" y="6196259"/>
            <a:ext cx="12192001" cy="76258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C748E3E-B060-48FF-8671-856F1362EFE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29545" y1="13100" x2="29545" y2="13100"/>
                        <a14:foregroundMark x1="78182" y1="12664" x2="78182" y2="12664"/>
                        <a14:foregroundMark x1="80000" y1="35371" x2="80000" y2="35371"/>
                        <a14:foregroundMark x1="80455" y1="55895" x2="80455" y2="55895"/>
                        <a14:foregroundMark x1="82273" y1="77729" x2="82273" y2="77729"/>
                        <a14:foregroundMark x1="66364" y1="77293" x2="66364" y2="77293"/>
                        <a14:foregroundMark x1="65909" y1="58952" x2="65909" y2="58952"/>
                        <a14:foregroundMark x1="63636" y1="38428" x2="63636" y2="38428"/>
                        <a14:foregroundMark x1="51364" y1="37555" x2="51364" y2="37555"/>
                        <a14:foregroundMark x1="51364" y1="56332" x2="51364" y2="56332"/>
                        <a14:foregroundMark x1="51818" y1="77293" x2="51818" y2="77293"/>
                        <a14:foregroundMark x1="43182" y1="77729" x2="43182" y2="77729"/>
                        <a14:foregroundMark x1="34091" y1="78166" x2="34091" y2="78166"/>
                        <a14:foregroundMark x1="25909" y1="78166" x2="25909" y2="78166"/>
                        <a14:foregroundMark x1="17273" y1="77729" x2="17273" y2="77729"/>
                        <a14:foregroundMark x1="17273" y1="60262" x2="17273" y2="60262"/>
                        <a14:foregroundMark x1="26364" y1="59825" x2="26364" y2="59825"/>
                        <a14:foregroundMark x1="34545" y1="58952" x2="34545" y2="58952"/>
                        <a14:foregroundMark x1="42727" y1="58515" x2="42727" y2="58515"/>
                        <a14:foregroundMark x1="42727" y1="39301" x2="42727" y2="39301"/>
                        <a14:foregroundMark x1="34545" y1="38865" x2="34545" y2="38865"/>
                        <a14:foregroundMark x1="25000" y1="37991" x2="25000" y2="37991"/>
                        <a14:foregroundMark x1="17727" y1="37118" x2="17727" y2="3711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672659" y="2090246"/>
            <a:ext cx="1253782" cy="1305073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7B842794-B3DD-4DBB-9F01-3BF685F62C87}"/>
              </a:ext>
            </a:extLst>
          </p:cNvPr>
          <p:cNvGrpSpPr/>
          <p:nvPr/>
        </p:nvGrpSpPr>
        <p:grpSpPr>
          <a:xfrm>
            <a:off x="8672659" y="3987538"/>
            <a:ext cx="1596321" cy="1757361"/>
            <a:chOff x="8154136" y="3252983"/>
            <a:chExt cx="2143125" cy="2143125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259A76CB-B882-4C8E-9F22-2A46FC394E5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0" b="100000" l="0" r="100000">
                          <a14:foregroundMark x1="31556" y1="32000" x2="31556" y2="32000"/>
                          <a14:foregroundMark x1="35111" y1="61333" x2="35111" y2="61333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154136" y="3252983"/>
              <a:ext cx="2143125" cy="2143125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FA390B4-E685-44AB-942E-87A3A3FED272}"/>
                </a:ext>
              </a:extLst>
            </p:cNvPr>
            <p:cNvSpPr/>
            <p:nvPr/>
          </p:nvSpPr>
          <p:spPr>
            <a:xfrm>
              <a:off x="9209988" y="4147794"/>
              <a:ext cx="895546" cy="480767"/>
            </a:xfrm>
            <a:prstGeom prst="rect">
              <a:avLst/>
            </a:prstGeom>
            <a:solidFill>
              <a:srgbClr val="920021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520110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1940211E-84E2-44F3-9998-041462E6BF9B}"/>
              </a:ext>
            </a:extLst>
          </p:cNvPr>
          <p:cNvSpPr txBox="1">
            <a:spLocks/>
          </p:cNvSpPr>
          <p:nvPr/>
        </p:nvSpPr>
        <p:spPr>
          <a:xfrm>
            <a:off x="2974019" y="230820"/>
            <a:ext cx="5983550" cy="101925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dirty="0">
                <a:solidFill>
                  <a:srgbClr val="B71E4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BACKEND FLOW DIAGRAM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073E45-DD9E-42C9-8570-DB19230B59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1763" y="1287262"/>
            <a:ext cx="8034291" cy="4827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4519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 result for server symbol">
            <a:extLst>
              <a:ext uri="{FF2B5EF4-FFF2-40B4-BE49-F238E27FC236}">
                <a16:creationId xmlns:a16="http://schemas.microsoft.com/office/drawing/2014/main" id="{ABED7B1A-232A-4420-84B0-209326B905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1550" y="1977390"/>
            <a:ext cx="2751773" cy="2751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Image result for computer symbol">
            <a:extLst>
              <a:ext uri="{FF2B5EF4-FFF2-40B4-BE49-F238E27FC236}">
                <a16:creationId xmlns:a16="http://schemas.microsoft.com/office/drawing/2014/main" id="{B5D050B0-BB4F-466D-809C-56E962BCB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>
                        <a14:foregroundMark x1="76500" y1="79000" x2="76500" y2="79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420" y="796290"/>
            <a:ext cx="1809750" cy="180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Image result for computer symbol">
            <a:extLst>
              <a:ext uri="{FF2B5EF4-FFF2-40B4-BE49-F238E27FC236}">
                <a16:creationId xmlns:a16="http://schemas.microsoft.com/office/drawing/2014/main" id="{FDC4775F-3B0F-4C20-8EC4-BE78805C59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>
                        <a14:foregroundMark x1="76000" y1="77000" x2="76000" y2="77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5860" y="425958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Image result for computer symbol">
            <a:extLst>
              <a:ext uri="{FF2B5EF4-FFF2-40B4-BE49-F238E27FC236}">
                <a16:creationId xmlns:a16="http://schemas.microsoft.com/office/drawing/2014/main" id="{CD924BA3-9770-4CD3-98D8-59B6959DF2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>
                        <a14:foregroundMark x1="22000" y1="79500" x2="22000" y2="79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6400" y="72009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Image result for computer symbol">
            <a:extLst>
              <a:ext uri="{FF2B5EF4-FFF2-40B4-BE49-F238E27FC236}">
                <a16:creationId xmlns:a16="http://schemas.microsoft.com/office/drawing/2014/main" id="{EA66EF2A-A992-4D03-A078-26288E445E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77500" y1="73500" x2="77500" y2="73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3060" y="433578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99525DF-503B-4FE5-A185-0BABEEF061E0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2884170" y="1701165"/>
            <a:ext cx="2453640" cy="1259205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DC92279-DAE7-451D-AD03-3A579A9397A1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6972300" y="1672590"/>
            <a:ext cx="2324100" cy="13335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9E42ADA-F660-4FF2-A497-643A85443528}"/>
              </a:ext>
            </a:extLst>
          </p:cNvPr>
          <p:cNvCxnSpPr>
            <a:cxnSpLocks/>
            <a:stCxn id="8" idx="1"/>
          </p:cNvCxnSpPr>
          <p:nvPr/>
        </p:nvCxnSpPr>
        <p:spPr>
          <a:xfrm flipH="1" flipV="1">
            <a:off x="6972300" y="3897630"/>
            <a:ext cx="2270760" cy="139065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425E17F-0B51-441C-A7F6-8A4FD97A40C2}"/>
              </a:ext>
            </a:extLst>
          </p:cNvPr>
          <p:cNvCxnSpPr>
            <a:cxnSpLocks/>
            <a:endCxn id="6" idx="3"/>
          </p:cNvCxnSpPr>
          <p:nvPr/>
        </p:nvCxnSpPr>
        <p:spPr>
          <a:xfrm flipH="1">
            <a:off x="3070860" y="3920490"/>
            <a:ext cx="2278380" cy="129159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A8722FBA-31AD-4619-BBA8-1F034D278362}"/>
              </a:ext>
            </a:extLst>
          </p:cNvPr>
          <p:cNvSpPr/>
          <p:nvPr/>
        </p:nvSpPr>
        <p:spPr>
          <a:xfrm rot="7220025">
            <a:off x="2857500" y="1645920"/>
            <a:ext cx="274320" cy="251460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E4FB07E8-4311-4849-8C81-D8797044EE11}"/>
              </a:ext>
            </a:extLst>
          </p:cNvPr>
          <p:cNvSpPr/>
          <p:nvPr/>
        </p:nvSpPr>
        <p:spPr>
          <a:xfrm rot="3914483">
            <a:off x="3044190" y="5021580"/>
            <a:ext cx="274320" cy="251460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A9BB6C40-A427-4B5B-B4DB-69613C60E785}"/>
              </a:ext>
            </a:extLst>
          </p:cNvPr>
          <p:cNvSpPr/>
          <p:nvPr/>
        </p:nvSpPr>
        <p:spPr>
          <a:xfrm rot="3608178">
            <a:off x="7082789" y="2750821"/>
            <a:ext cx="274320" cy="251460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1363A2D9-F0BD-4FF7-92F1-5D77221930BF}"/>
              </a:ext>
            </a:extLst>
          </p:cNvPr>
          <p:cNvSpPr/>
          <p:nvPr/>
        </p:nvSpPr>
        <p:spPr>
          <a:xfrm rot="7221453">
            <a:off x="6983727" y="3863343"/>
            <a:ext cx="274320" cy="251460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1343C05-7075-4093-81B4-D13E823D9ACD}"/>
              </a:ext>
            </a:extLst>
          </p:cNvPr>
          <p:cNvSpPr txBox="1"/>
          <p:nvPr/>
        </p:nvSpPr>
        <p:spPr>
          <a:xfrm>
            <a:off x="5752729" y="4731798"/>
            <a:ext cx="9321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844B410-B460-4D59-BCF5-A2B8499D9FE3}"/>
              </a:ext>
            </a:extLst>
          </p:cNvPr>
          <p:cNvSpPr txBox="1"/>
          <p:nvPr/>
        </p:nvSpPr>
        <p:spPr>
          <a:xfrm>
            <a:off x="1322773" y="2290440"/>
            <a:ext cx="13227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2770060-0DD2-4EEB-87A3-3B12B4E76D1F}"/>
              </a:ext>
            </a:extLst>
          </p:cNvPr>
          <p:cNvSpPr txBox="1"/>
          <p:nvPr/>
        </p:nvSpPr>
        <p:spPr>
          <a:xfrm>
            <a:off x="1420427" y="5807476"/>
            <a:ext cx="13937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1550B3-9DE3-45B8-9638-4582E16AE75A}"/>
              </a:ext>
            </a:extLst>
          </p:cNvPr>
          <p:cNvSpPr txBox="1"/>
          <p:nvPr/>
        </p:nvSpPr>
        <p:spPr>
          <a:xfrm>
            <a:off x="9580485" y="2293398"/>
            <a:ext cx="13937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F740C0C-556C-4D0E-827B-77D0844CE78C}"/>
              </a:ext>
            </a:extLst>
          </p:cNvPr>
          <p:cNvSpPr txBox="1"/>
          <p:nvPr/>
        </p:nvSpPr>
        <p:spPr>
          <a:xfrm>
            <a:off x="9502066" y="5908088"/>
            <a:ext cx="13937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29A4442-58A3-4BE7-96CF-27161A630B21}"/>
              </a:ext>
            </a:extLst>
          </p:cNvPr>
          <p:cNvSpPr txBox="1"/>
          <p:nvPr/>
        </p:nvSpPr>
        <p:spPr>
          <a:xfrm>
            <a:off x="0" y="166003"/>
            <a:ext cx="1219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4000" b="1" dirty="0">
                <a:solidFill>
                  <a:srgbClr val="B71E4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How It Works ?</a:t>
            </a:r>
            <a:endParaRPr lang="en-IN" sz="4000" dirty="0">
              <a:solidFill>
                <a:srgbClr val="B71E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6090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accel="50000" decel="50000" fill="hold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2.91667E-6 -3.33333E-6 L 0.18008 0.1634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997" y="817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2.5E-6 -2.96296E-6 L 0.1638 -0.16389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190" y="-8194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repeatCount="indefinite" accel="50000" decel="50000" fill="hold" grpId="0" nodeType="withEffect">
                                  <p:stCondLst>
                                    <p:cond delay="20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2.5E-6 -4.44444E-6 L 0.1737 -0.17939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685" y="-8981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repeatCount="indefinite" accel="50000" decel="50000" fill="hold" grpId="0" nodeType="withEffect">
                                  <p:stCondLst>
                                    <p:cond delay="20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3.95833E-6 -3.33333E-6 L 0.18099 0.19676 " pathEditMode="relative" rAng="0" ptsTypes="AA">
                                      <p:cBhvr>
                                        <p:cTn id="12" dur="2033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49" y="98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</p:bldLst>
  </p:timing>
</p:sld>
</file>

<file path=ppt/theme/theme1.xml><?xml version="1.0" encoding="utf-8"?>
<a:theme xmlns:a="http://schemas.openxmlformats.org/drawingml/2006/main" name="Gallery">
  <a:themeElements>
    <a:clrScheme name="Custom 10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84582C"/>
      </a:accent2>
      <a:accent3>
        <a:srgbClr val="002060"/>
      </a:accent3>
      <a:accent4>
        <a:srgbClr val="586EA6"/>
      </a:accent4>
      <a:accent5>
        <a:srgbClr val="586EA6"/>
      </a:accent5>
      <a:accent6>
        <a:srgbClr val="6892A0"/>
      </a:accent6>
      <a:hlink>
        <a:srgbClr val="B71E42"/>
      </a:hlink>
      <a:folHlink>
        <a:srgbClr val="586EA6"/>
      </a:folHlink>
    </a:clrScheme>
    <a:fontScheme name="Default">
      <a:majorFont>
        <a:latin typeface="Gill Sans MT"/>
        <a:ea typeface=""/>
        <a:cs typeface=""/>
      </a:majorFont>
      <a:minorFont>
        <a:latin typeface="Gill Sans MT"/>
        <a:ea typeface=""/>
        <a:cs typeface="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>
    <a:spDef>
      <a:spPr>
        <a:solidFill>
          <a:srgbClr val="B71E4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31750"/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F66921596_My invention presentation_AAS_v5" id="{87E5ADC5-22B1-48B6-A377-CC62C9F76903}" vid="{35D6D025-A430-4CAD-B81F-81678F6B39C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59C8665-7E41-4E8E-957E-307F6F826AF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FA01955-FFEB-4169-B0BF-D790410D62E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A1DB373-C1A1-4924-9AF2-F0436820150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My invention</Template>
  <TotalTime>0</TotalTime>
  <Words>239</Words>
  <Application>Microsoft Office PowerPoint</Application>
  <PresentationFormat>Widescreen</PresentationFormat>
  <Paragraphs>68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Cambria</vt:lpstr>
      <vt:lpstr>Cambria Math</vt:lpstr>
      <vt:lpstr>Gill Sans MT</vt:lpstr>
      <vt:lpstr>Times New Roman</vt:lpstr>
      <vt:lpstr>Gallery</vt:lpstr>
      <vt:lpstr>Chat APPLICATION</vt:lpstr>
      <vt:lpstr>PowerPoint Presentation</vt:lpstr>
      <vt:lpstr>INTRODUCTION</vt:lpstr>
      <vt:lpstr>Literature Review</vt:lpstr>
      <vt:lpstr>Module</vt:lpstr>
      <vt:lpstr>Technology</vt:lpstr>
      <vt:lpstr>-:- Server -:-</vt:lpstr>
      <vt:lpstr>PowerPoint Presentation</vt:lpstr>
      <vt:lpstr>PowerPoint Presentation</vt:lpstr>
      <vt:lpstr>Features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Chat APPLICATION</dc:title>
  <dc:creator>Harnish Savsani</dc:creator>
  <cp:lastModifiedBy>Harnish Savsani</cp:lastModifiedBy>
  <cp:revision>20</cp:revision>
  <dcterms:created xsi:type="dcterms:W3CDTF">2021-02-19T18:03:33Z</dcterms:created>
  <dcterms:modified xsi:type="dcterms:W3CDTF">2021-04-16T17:13:34Z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