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8" r:id="rId3"/>
    <p:sldId id="260" r:id="rId4"/>
    <p:sldId id="261"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14" r:id="rId35"/>
    <p:sldId id="315" r:id="rId36"/>
    <p:sldId id="316" r:id="rId37"/>
    <p:sldId id="317" r:id="rId38"/>
    <p:sldId id="318" r:id="rId39"/>
    <p:sldId id="319" r:id="rId40"/>
    <p:sldId id="320" r:id="rId41"/>
    <p:sldId id="321" r:id="rId42"/>
    <p:sldId id="322" r:id="rId43"/>
    <p:sldId id="323" r:id="rId44"/>
    <p:sldId id="324" r:id="rId45"/>
    <p:sldId id="325" r:id="rId46"/>
    <p:sldId id="326" r:id="rId47"/>
    <p:sldId id="327" r:id="rId48"/>
    <p:sldId id="328" r:id="rId49"/>
    <p:sldId id="329" r:id="rId50"/>
    <p:sldId id="330" r:id="rId51"/>
    <p:sldId id="269" r:id="rId52"/>
    <p:sldId id="284" r:id="rId5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111" d="100"/>
          <a:sy n="111" d="100"/>
        </p:scale>
        <p:origin x="7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408BD-9CD8-4C51-9CB5-9E3110849CB6}" type="datetimeFigureOut">
              <a:rPr lang="es-ES" smtClean="0"/>
              <a:t>14/08/2023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8B320-D964-4478-B7DE-9AC54DA10534}" type="slidenum">
              <a:rPr lang="es-ES" smtClean="0"/>
              <a:t>‹Nº›</a:t>
            </a:fld>
            <a:endParaRPr lang="es-ES"/>
          </a:p>
        </p:txBody>
      </p:sp>
    </p:spTree>
    <p:extLst>
      <p:ext uri="{BB962C8B-B14F-4D97-AF65-F5344CB8AC3E}">
        <p14:creationId xmlns:p14="http://schemas.microsoft.com/office/powerpoint/2010/main" val="159461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274135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Rounded Rectangle 10">
            <a:extLst>
              <a:ext uri="{FF2B5EF4-FFF2-40B4-BE49-F238E27FC236}">
                <a16:creationId xmlns:a16="http://schemas.microsoft.com/office/drawing/2014/main" id="{7EE22269-350E-471D-ADC7-68FE0D576763}"/>
              </a:ext>
            </a:extLst>
          </p:cNvPr>
          <p:cNvSpPr/>
          <p:nvPr userDrawn="1"/>
        </p:nvSpPr>
        <p:spPr>
          <a:xfrm>
            <a:off x="7035800" y="1263650"/>
            <a:ext cx="3111500" cy="4330700"/>
          </a:xfrm>
          <a:prstGeom prst="roundRect">
            <a:avLst>
              <a:gd name="adj" fmla="val 2419"/>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9"/>
          <p:cNvSpPr>
            <a:spLocks noGrp="1"/>
          </p:cNvSpPr>
          <p:nvPr>
            <p:ph type="pic" sz="quarter" idx="10"/>
          </p:nvPr>
        </p:nvSpPr>
        <p:spPr>
          <a:xfrm>
            <a:off x="6083300" y="1587500"/>
            <a:ext cx="3683000" cy="3683000"/>
          </a:xfrm>
          <a:custGeom>
            <a:avLst/>
            <a:gdLst>
              <a:gd name="connsiteX0" fmla="*/ 130305 w 3683000"/>
              <a:gd name="connsiteY0" fmla="*/ 0 h 3683000"/>
              <a:gd name="connsiteX1" fmla="*/ 3552695 w 3683000"/>
              <a:gd name="connsiteY1" fmla="*/ 0 h 3683000"/>
              <a:gd name="connsiteX2" fmla="*/ 3683000 w 3683000"/>
              <a:gd name="connsiteY2" fmla="*/ 130305 h 3683000"/>
              <a:gd name="connsiteX3" fmla="*/ 3683000 w 3683000"/>
              <a:gd name="connsiteY3" fmla="*/ 3552695 h 3683000"/>
              <a:gd name="connsiteX4" fmla="*/ 3552695 w 3683000"/>
              <a:gd name="connsiteY4" fmla="*/ 3683000 h 3683000"/>
              <a:gd name="connsiteX5" fmla="*/ 130305 w 3683000"/>
              <a:gd name="connsiteY5" fmla="*/ 3683000 h 3683000"/>
              <a:gd name="connsiteX6" fmla="*/ 0 w 3683000"/>
              <a:gd name="connsiteY6" fmla="*/ 3552695 h 3683000"/>
              <a:gd name="connsiteX7" fmla="*/ 0 w 3683000"/>
              <a:gd name="connsiteY7" fmla="*/ 130305 h 3683000"/>
              <a:gd name="connsiteX8" fmla="*/ 130305 w 3683000"/>
              <a:gd name="connsiteY8" fmla="*/ 0 h 368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3000" h="3683000">
                <a:moveTo>
                  <a:pt x="130305" y="0"/>
                </a:moveTo>
                <a:lnTo>
                  <a:pt x="3552695" y="0"/>
                </a:lnTo>
                <a:cubicBezTo>
                  <a:pt x="3624660" y="0"/>
                  <a:pt x="3683000" y="58340"/>
                  <a:pt x="3683000" y="130305"/>
                </a:cubicBezTo>
                <a:lnTo>
                  <a:pt x="3683000" y="3552695"/>
                </a:lnTo>
                <a:cubicBezTo>
                  <a:pt x="3683000" y="3624660"/>
                  <a:pt x="3624660" y="3683000"/>
                  <a:pt x="3552695" y="3683000"/>
                </a:cubicBezTo>
                <a:lnTo>
                  <a:pt x="130305" y="3683000"/>
                </a:lnTo>
                <a:cubicBezTo>
                  <a:pt x="58340" y="3683000"/>
                  <a:pt x="0" y="3624660"/>
                  <a:pt x="0" y="3552695"/>
                </a:cubicBezTo>
                <a:lnTo>
                  <a:pt x="0" y="130305"/>
                </a:lnTo>
                <a:cubicBezTo>
                  <a:pt x="0" y="58340"/>
                  <a:pt x="58340" y="0"/>
                  <a:pt x="130305"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5429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Freeform 12">
            <a:extLst>
              <a:ext uri="{FF2B5EF4-FFF2-40B4-BE49-F238E27FC236}">
                <a16:creationId xmlns:a16="http://schemas.microsoft.com/office/drawing/2014/main" id="{3A50A785-8482-4DE4-88D5-41DA24EF6E4D}"/>
              </a:ext>
            </a:extLst>
          </p:cNvPr>
          <p:cNvSpPr/>
          <p:nvPr userDrawn="1"/>
        </p:nvSpPr>
        <p:spPr>
          <a:xfrm>
            <a:off x="0" y="698500"/>
            <a:ext cx="10680700" cy="4597400"/>
          </a:xfrm>
          <a:custGeom>
            <a:avLst/>
            <a:gdLst>
              <a:gd name="connsiteX0" fmla="*/ 0 w 10680700"/>
              <a:gd name="connsiteY0" fmla="*/ 0 h 4559543"/>
              <a:gd name="connsiteX1" fmla="*/ 10515462 w 10680700"/>
              <a:gd name="connsiteY1" fmla="*/ 0 h 4559543"/>
              <a:gd name="connsiteX2" fmla="*/ 10680700 w 10680700"/>
              <a:gd name="connsiteY2" fmla="*/ 165238 h 4559543"/>
              <a:gd name="connsiteX3" fmla="*/ 10680700 w 10680700"/>
              <a:gd name="connsiteY3" fmla="*/ 4394305 h 4559543"/>
              <a:gd name="connsiteX4" fmla="*/ 10515462 w 10680700"/>
              <a:gd name="connsiteY4" fmla="*/ 4559543 h 4559543"/>
              <a:gd name="connsiteX5" fmla="*/ 0 w 10680700"/>
              <a:gd name="connsiteY5" fmla="*/ 4559543 h 455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700" h="4559543">
                <a:moveTo>
                  <a:pt x="0" y="0"/>
                </a:moveTo>
                <a:lnTo>
                  <a:pt x="10515462" y="0"/>
                </a:lnTo>
                <a:cubicBezTo>
                  <a:pt x="10606720" y="0"/>
                  <a:pt x="10680700" y="73980"/>
                  <a:pt x="10680700" y="165238"/>
                </a:cubicBezTo>
                <a:lnTo>
                  <a:pt x="10680700" y="4394305"/>
                </a:lnTo>
                <a:cubicBezTo>
                  <a:pt x="10680700" y="4485563"/>
                  <a:pt x="10606720" y="4559543"/>
                  <a:pt x="10515462" y="4559543"/>
                </a:cubicBezTo>
                <a:lnTo>
                  <a:pt x="0" y="455954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9"/>
          <p:cNvSpPr>
            <a:spLocks noGrp="1"/>
          </p:cNvSpPr>
          <p:nvPr>
            <p:ph type="pic" sz="quarter" idx="10"/>
          </p:nvPr>
        </p:nvSpPr>
        <p:spPr>
          <a:xfrm>
            <a:off x="1536700" y="1612900"/>
            <a:ext cx="2717800" cy="4546600"/>
          </a:xfrm>
          <a:custGeom>
            <a:avLst/>
            <a:gdLst>
              <a:gd name="connsiteX0" fmla="*/ 83110 w 2717800"/>
              <a:gd name="connsiteY0" fmla="*/ 0 h 3632200"/>
              <a:gd name="connsiteX1" fmla="*/ 2634690 w 2717800"/>
              <a:gd name="connsiteY1" fmla="*/ 0 h 3632200"/>
              <a:gd name="connsiteX2" fmla="*/ 2717800 w 2717800"/>
              <a:gd name="connsiteY2" fmla="*/ 83110 h 3632200"/>
              <a:gd name="connsiteX3" fmla="*/ 2717800 w 2717800"/>
              <a:gd name="connsiteY3" fmla="*/ 3549090 h 3632200"/>
              <a:gd name="connsiteX4" fmla="*/ 2634690 w 2717800"/>
              <a:gd name="connsiteY4" fmla="*/ 3632200 h 3632200"/>
              <a:gd name="connsiteX5" fmla="*/ 83110 w 2717800"/>
              <a:gd name="connsiteY5" fmla="*/ 3632200 h 3632200"/>
              <a:gd name="connsiteX6" fmla="*/ 0 w 2717800"/>
              <a:gd name="connsiteY6" fmla="*/ 3549090 h 3632200"/>
              <a:gd name="connsiteX7" fmla="*/ 0 w 2717800"/>
              <a:gd name="connsiteY7" fmla="*/ 83110 h 3632200"/>
              <a:gd name="connsiteX8" fmla="*/ 83110 w 271780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7800" h="3632200">
                <a:moveTo>
                  <a:pt x="83110" y="0"/>
                </a:moveTo>
                <a:lnTo>
                  <a:pt x="2634690" y="0"/>
                </a:lnTo>
                <a:cubicBezTo>
                  <a:pt x="2680590" y="0"/>
                  <a:pt x="2717800" y="37210"/>
                  <a:pt x="2717800" y="83110"/>
                </a:cubicBezTo>
                <a:lnTo>
                  <a:pt x="2717800" y="3549090"/>
                </a:lnTo>
                <a:cubicBezTo>
                  <a:pt x="2717800" y="3594990"/>
                  <a:pt x="2680590" y="3632200"/>
                  <a:pt x="2634690" y="3632200"/>
                </a:cubicBezTo>
                <a:lnTo>
                  <a:pt x="83110" y="3632200"/>
                </a:lnTo>
                <a:cubicBezTo>
                  <a:pt x="37210" y="3632200"/>
                  <a:pt x="0" y="3594990"/>
                  <a:pt x="0" y="3549090"/>
                </a:cubicBezTo>
                <a:lnTo>
                  <a:pt x="0" y="83110"/>
                </a:lnTo>
                <a:cubicBezTo>
                  <a:pt x="0" y="37210"/>
                  <a:pt x="37210" y="0"/>
                  <a:pt x="83110" y="0"/>
                </a:cubicBezTo>
                <a:close/>
              </a:path>
            </a:pathLst>
          </a:custGeom>
          <a:solidFill>
            <a:schemeClr val="bg1">
              <a:lumMod val="95000"/>
            </a:schemeClr>
          </a:solidFill>
          <a:effectLst>
            <a:outerShdw blurRad="177800" dist="114300" dir="16200000"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17585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79900" y="1587378"/>
            <a:ext cx="6388100" cy="4584822"/>
          </a:xfrm>
          <a:custGeom>
            <a:avLst/>
            <a:gdLst>
              <a:gd name="connsiteX0" fmla="*/ 153683 w 6388100"/>
              <a:gd name="connsiteY0" fmla="*/ 0 h 4584822"/>
              <a:gd name="connsiteX1" fmla="*/ 6234417 w 6388100"/>
              <a:gd name="connsiteY1" fmla="*/ 0 h 4584822"/>
              <a:gd name="connsiteX2" fmla="*/ 6388100 w 6388100"/>
              <a:gd name="connsiteY2" fmla="*/ 153683 h 4584822"/>
              <a:gd name="connsiteX3" fmla="*/ 6388100 w 6388100"/>
              <a:gd name="connsiteY3" fmla="*/ 4431139 h 4584822"/>
              <a:gd name="connsiteX4" fmla="*/ 6234417 w 6388100"/>
              <a:gd name="connsiteY4" fmla="*/ 4584822 h 4584822"/>
              <a:gd name="connsiteX5" fmla="*/ 153683 w 6388100"/>
              <a:gd name="connsiteY5" fmla="*/ 4584822 h 4584822"/>
              <a:gd name="connsiteX6" fmla="*/ 0 w 6388100"/>
              <a:gd name="connsiteY6" fmla="*/ 4431139 h 4584822"/>
              <a:gd name="connsiteX7" fmla="*/ 0 w 6388100"/>
              <a:gd name="connsiteY7" fmla="*/ 153683 h 4584822"/>
              <a:gd name="connsiteX8" fmla="*/ 153683 w 6388100"/>
              <a:gd name="connsiteY8" fmla="*/ 0 h 45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8100" h="4584822">
                <a:moveTo>
                  <a:pt x="153683" y="0"/>
                </a:moveTo>
                <a:lnTo>
                  <a:pt x="6234417" y="0"/>
                </a:lnTo>
                <a:cubicBezTo>
                  <a:pt x="6319294" y="0"/>
                  <a:pt x="6388100" y="68806"/>
                  <a:pt x="6388100" y="153683"/>
                </a:cubicBezTo>
                <a:lnTo>
                  <a:pt x="6388100" y="4431139"/>
                </a:lnTo>
                <a:cubicBezTo>
                  <a:pt x="6388100" y="4516016"/>
                  <a:pt x="6319294" y="4584822"/>
                  <a:pt x="6234417" y="4584822"/>
                </a:cubicBezTo>
                <a:lnTo>
                  <a:pt x="153683" y="4584822"/>
                </a:lnTo>
                <a:cubicBezTo>
                  <a:pt x="68806" y="4584822"/>
                  <a:pt x="0" y="4516016"/>
                  <a:pt x="0" y="4431139"/>
                </a:cubicBezTo>
                <a:lnTo>
                  <a:pt x="0" y="153683"/>
                </a:lnTo>
                <a:cubicBezTo>
                  <a:pt x="0" y="68806"/>
                  <a:pt x="68806" y="0"/>
                  <a:pt x="153683"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974176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B6DBDC11-9187-411D-8DDD-1D960F9C9BC9}"/>
              </a:ext>
            </a:extLst>
          </p:cNvPr>
          <p:cNvSpPr/>
          <p:nvPr userDrawn="1"/>
        </p:nvSpPr>
        <p:spPr>
          <a:xfrm>
            <a:off x="5207000" y="1600200"/>
            <a:ext cx="4572000" cy="1828800"/>
          </a:xfrm>
          <a:prstGeom prst="roundRect">
            <a:avLst>
              <a:gd name="adj" fmla="val 44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Picture Placeholder 5"/>
          <p:cNvSpPr>
            <a:spLocks noGrp="1"/>
          </p:cNvSpPr>
          <p:nvPr>
            <p:ph type="pic" sz="quarter" idx="10"/>
          </p:nvPr>
        </p:nvSpPr>
        <p:spPr>
          <a:xfrm>
            <a:off x="7912100" y="1811251"/>
            <a:ext cx="2476500" cy="1406695"/>
          </a:xfrm>
          <a:custGeom>
            <a:avLst/>
            <a:gdLst>
              <a:gd name="connsiteX0" fmla="*/ 62739 w 2476500"/>
              <a:gd name="connsiteY0" fmla="*/ 0 h 1406695"/>
              <a:gd name="connsiteX1" fmla="*/ 2413761 w 2476500"/>
              <a:gd name="connsiteY1" fmla="*/ 0 h 1406695"/>
              <a:gd name="connsiteX2" fmla="*/ 2476500 w 2476500"/>
              <a:gd name="connsiteY2" fmla="*/ 62739 h 1406695"/>
              <a:gd name="connsiteX3" fmla="*/ 2476500 w 2476500"/>
              <a:gd name="connsiteY3" fmla="*/ 1343956 h 1406695"/>
              <a:gd name="connsiteX4" fmla="*/ 2413761 w 2476500"/>
              <a:gd name="connsiteY4" fmla="*/ 1406695 h 1406695"/>
              <a:gd name="connsiteX5" fmla="*/ 62739 w 2476500"/>
              <a:gd name="connsiteY5" fmla="*/ 1406695 h 1406695"/>
              <a:gd name="connsiteX6" fmla="*/ 0 w 2476500"/>
              <a:gd name="connsiteY6" fmla="*/ 1343956 h 1406695"/>
              <a:gd name="connsiteX7" fmla="*/ 0 w 2476500"/>
              <a:gd name="connsiteY7" fmla="*/ 62739 h 1406695"/>
              <a:gd name="connsiteX8" fmla="*/ 62739 w 2476500"/>
              <a:gd name="connsiteY8" fmla="*/ 0 h 140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0" h="1406695">
                <a:moveTo>
                  <a:pt x="62739" y="0"/>
                </a:moveTo>
                <a:lnTo>
                  <a:pt x="2413761" y="0"/>
                </a:lnTo>
                <a:cubicBezTo>
                  <a:pt x="2448411" y="0"/>
                  <a:pt x="2476500" y="28089"/>
                  <a:pt x="2476500" y="62739"/>
                </a:cubicBezTo>
                <a:lnTo>
                  <a:pt x="2476500" y="1343956"/>
                </a:lnTo>
                <a:cubicBezTo>
                  <a:pt x="2476500" y="1378606"/>
                  <a:pt x="2448411" y="1406695"/>
                  <a:pt x="2413761" y="1406695"/>
                </a:cubicBezTo>
                <a:lnTo>
                  <a:pt x="62739" y="1406695"/>
                </a:lnTo>
                <a:cubicBezTo>
                  <a:pt x="28089" y="1406695"/>
                  <a:pt x="0" y="1378606"/>
                  <a:pt x="0" y="1343956"/>
                </a:cubicBezTo>
                <a:lnTo>
                  <a:pt x="0" y="62739"/>
                </a:lnTo>
                <a:cubicBezTo>
                  <a:pt x="0" y="28089"/>
                  <a:pt x="28089" y="0"/>
                  <a:pt x="62739" y="0"/>
                </a:cubicBezTo>
                <a:close/>
              </a:path>
            </a:pathLst>
          </a:custGeom>
          <a:solidFill>
            <a:schemeClr val="bg1">
              <a:lumMod val="95000"/>
            </a:schemeClr>
          </a:solidFill>
          <a:effectLst>
            <a:outerShdw blurRad="177800" dist="114300" dir="10800000" algn="r" rotWithShape="0">
              <a:prstClr val="black">
                <a:alpha val="25000"/>
              </a:prstClr>
            </a:outerShdw>
          </a:effectLst>
        </p:spPr>
        <p:txBody>
          <a:bodyPr wrap="square">
            <a:noAutofit/>
          </a:bodyPr>
          <a:lstStyle/>
          <a:p>
            <a:pPr lvl="0"/>
            <a:endParaRPr lang="en-US" noProof="0"/>
          </a:p>
        </p:txBody>
      </p:sp>
      <p:sp>
        <p:nvSpPr>
          <p:cNvPr id="11" name="Picture Placeholder 10"/>
          <p:cNvSpPr>
            <a:spLocks noGrp="1"/>
          </p:cNvSpPr>
          <p:nvPr>
            <p:ph type="pic" sz="quarter" idx="11"/>
          </p:nvPr>
        </p:nvSpPr>
        <p:spPr>
          <a:xfrm>
            <a:off x="4279900" y="3530478"/>
            <a:ext cx="3632200" cy="2616322"/>
          </a:xfrm>
          <a:custGeom>
            <a:avLst/>
            <a:gdLst>
              <a:gd name="connsiteX0" fmla="*/ 65879 w 3632200"/>
              <a:gd name="connsiteY0" fmla="*/ 0 h 2616322"/>
              <a:gd name="connsiteX1" fmla="*/ 3566321 w 3632200"/>
              <a:gd name="connsiteY1" fmla="*/ 0 h 2616322"/>
              <a:gd name="connsiteX2" fmla="*/ 3632200 w 3632200"/>
              <a:gd name="connsiteY2" fmla="*/ 65879 h 2616322"/>
              <a:gd name="connsiteX3" fmla="*/ 3632200 w 3632200"/>
              <a:gd name="connsiteY3" fmla="*/ 2550443 h 2616322"/>
              <a:gd name="connsiteX4" fmla="*/ 3566321 w 3632200"/>
              <a:gd name="connsiteY4" fmla="*/ 2616322 h 2616322"/>
              <a:gd name="connsiteX5" fmla="*/ 65879 w 3632200"/>
              <a:gd name="connsiteY5" fmla="*/ 2616322 h 2616322"/>
              <a:gd name="connsiteX6" fmla="*/ 0 w 3632200"/>
              <a:gd name="connsiteY6" fmla="*/ 2550443 h 2616322"/>
              <a:gd name="connsiteX7" fmla="*/ 0 w 3632200"/>
              <a:gd name="connsiteY7" fmla="*/ 65879 h 2616322"/>
              <a:gd name="connsiteX8" fmla="*/ 65879 w 3632200"/>
              <a:gd name="connsiteY8" fmla="*/ 0 h 261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2200" h="2616322">
                <a:moveTo>
                  <a:pt x="65879" y="0"/>
                </a:moveTo>
                <a:lnTo>
                  <a:pt x="3566321" y="0"/>
                </a:lnTo>
                <a:cubicBezTo>
                  <a:pt x="3602705" y="0"/>
                  <a:pt x="3632200" y="29495"/>
                  <a:pt x="3632200" y="65879"/>
                </a:cubicBezTo>
                <a:lnTo>
                  <a:pt x="3632200" y="2550443"/>
                </a:lnTo>
                <a:cubicBezTo>
                  <a:pt x="3632200" y="2586827"/>
                  <a:pt x="3602705" y="2616322"/>
                  <a:pt x="3566321" y="2616322"/>
                </a:cubicBezTo>
                <a:lnTo>
                  <a:pt x="65879" y="2616322"/>
                </a:lnTo>
                <a:cubicBezTo>
                  <a:pt x="29495" y="2616322"/>
                  <a:pt x="0" y="2586827"/>
                  <a:pt x="0" y="2550443"/>
                </a:cubicBezTo>
                <a:lnTo>
                  <a:pt x="0" y="65879"/>
                </a:lnTo>
                <a:cubicBezTo>
                  <a:pt x="0" y="29495"/>
                  <a:pt x="29495" y="0"/>
                  <a:pt x="65879"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22063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365500" y="3441577"/>
            <a:ext cx="1752600" cy="1829043"/>
          </a:xfrm>
          <a:custGeom>
            <a:avLst/>
            <a:gdLst>
              <a:gd name="connsiteX0" fmla="*/ 78166 w 1752600"/>
              <a:gd name="connsiteY0" fmla="*/ 0 h 1829043"/>
              <a:gd name="connsiteX1" fmla="*/ 1674434 w 1752600"/>
              <a:gd name="connsiteY1" fmla="*/ 0 h 1829043"/>
              <a:gd name="connsiteX2" fmla="*/ 1752600 w 1752600"/>
              <a:gd name="connsiteY2" fmla="*/ 78166 h 1829043"/>
              <a:gd name="connsiteX3" fmla="*/ 1752600 w 1752600"/>
              <a:gd name="connsiteY3" fmla="*/ 1750877 h 1829043"/>
              <a:gd name="connsiteX4" fmla="*/ 1674434 w 1752600"/>
              <a:gd name="connsiteY4" fmla="*/ 1829043 h 1829043"/>
              <a:gd name="connsiteX5" fmla="*/ 78166 w 1752600"/>
              <a:gd name="connsiteY5" fmla="*/ 1829043 h 1829043"/>
              <a:gd name="connsiteX6" fmla="*/ 0 w 1752600"/>
              <a:gd name="connsiteY6" fmla="*/ 1750877 h 1829043"/>
              <a:gd name="connsiteX7" fmla="*/ 0 w 1752600"/>
              <a:gd name="connsiteY7" fmla="*/ 78166 h 1829043"/>
              <a:gd name="connsiteX8" fmla="*/ 78166 w 1752600"/>
              <a:gd name="connsiteY8" fmla="*/ 0 h 182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2600" h="1829043">
                <a:moveTo>
                  <a:pt x="78166" y="0"/>
                </a:moveTo>
                <a:lnTo>
                  <a:pt x="1674434" y="0"/>
                </a:lnTo>
                <a:cubicBezTo>
                  <a:pt x="1717604" y="0"/>
                  <a:pt x="1752600" y="34996"/>
                  <a:pt x="1752600" y="78166"/>
                </a:cubicBezTo>
                <a:lnTo>
                  <a:pt x="1752600" y="1750877"/>
                </a:lnTo>
                <a:cubicBezTo>
                  <a:pt x="1752600" y="1794047"/>
                  <a:pt x="1717604" y="1829043"/>
                  <a:pt x="1674434" y="1829043"/>
                </a:cubicBezTo>
                <a:lnTo>
                  <a:pt x="78166" y="1829043"/>
                </a:lnTo>
                <a:cubicBezTo>
                  <a:pt x="34996" y="1829043"/>
                  <a:pt x="0" y="1794047"/>
                  <a:pt x="0" y="1750877"/>
                </a:cubicBezTo>
                <a:lnTo>
                  <a:pt x="0" y="78166"/>
                </a:lnTo>
                <a:cubicBezTo>
                  <a:pt x="0" y="34996"/>
                  <a:pt x="34996" y="0"/>
                  <a:pt x="78166" y="0"/>
                </a:cubicBezTo>
                <a:close/>
              </a:path>
            </a:pathLst>
          </a:custGeom>
          <a:solidFill>
            <a:schemeClr val="bg1">
              <a:lumMod val="95000"/>
            </a:schemeClr>
          </a:solidFill>
        </p:spPr>
        <p:txBody>
          <a:bodyPr wrap="square">
            <a:noAutofit/>
          </a:bodyPr>
          <a:lstStyle/>
          <a:p>
            <a:pPr lvl="0"/>
            <a:endParaRPr lang="en-US" noProof="0"/>
          </a:p>
        </p:txBody>
      </p:sp>
      <p:sp>
        <p:nvSpPr>
          <p:cNvPr id="9" name="Picture Placeholder 8"/>
          <p:cNvSpPr>
            <a:spLocks noGrp="1"/>
          </p:cNvSpPr>
          <p:nvPr>
            <p:ph type="pic" sz="quarter" idx="11"/>
          </p:nvPr>
        </p:nvSpPr>
        <p:spPr>
          <a:xfrm>
            <a:off x="5194300" y="3441577"/>
            <a:ext cx="1752600" cy="1829043"/>
          </a:xfrm>
          <a:custGeom>
            <a:avLst/>
            <a:gdLst>
              <a:gd name="connsiteX0" fmla="*/ 78166 w 1752600"/>
              <a:gd name="connsiteY0" fmla="*/ 0 h 1829043"/>
              <a:gd name="connsiteX1" fmla="*/ 1674434 w 1752600"/>
              <a:gd name="connsiteY1" fmla="*/ 0 h 1829043"/>
              <a:gd name="connsiteX2" fmla="*/ 1752600 w 1752600"/>
              <a:gd name="connsiteY2" fmla="*/ 78166 h 1829043"/>
              <a:gd name="connsiteX3" fmla="*/ 1752600 w 1752600"/>
              <a:gd name="connsiteY3" fmla="*/ 1750877 h 1829043"/>
              <a:gd name="connsiteX4" fmla="*/ 1674434 w 1752600"/>
              <a:gd name="connsiteY4" fmla="*/ 1829043 h 1829043"/>
              <a:gd name="connsiteX5" fmla="*/ 78166 w 1752600"/>
              <a:gd name="connsiteY5" fmla="*/ 1829043 h 1829043"/>
              <a:gd name="connsiteX6" fmla="*/ 0 w 1752600"/>
              <a:gd name="connsiteY6" fmla="*/ 1750877 h 1829043"/>
              <a:gd name="connsiteX7" fmla="*/ 0 w 1752600"/>
              <a:gd name="connsiteY7" fmla="*/ 78166 h 1829043"/>
              <a:gd name="connsiteX8" fmla="*/ 78166 w 1752600"/>
              <a:gd name="connsiteY8" fmla="*/ 0 h 182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2600" h="1829043">
                <a:moveTo>
                  <a:pt x="78166" y="0"/>
                </a:moveTo>
                <a:lnTo>
                  <a:pt x="1674434" y="0"/>
                </a:lnTo>
                <a:cubicBezTo>
                  <a:pt x="1717604" y="0"/>
                  <a:pt x="1752600" y="34996"/>
                  <a:pt x="1752600" y="78166"/>
                </a:cubicBezTo>
                <a:lnTo>
                  <a:pt x="1752600" y="1750877"/>
                </a:lnTo>
                <a:cubicBezTo>
                  <a:pt x="1752600" y="1794047"/>
                  <a:pt x="1717604" y="1829043"/>
                  <a:pt x="1674434" y="1829043"/>
                </a:cubicBezTo>
                <a:lnTo>
                  <a:pt x="78166" y="1829043"/>
                </a:lnTo>
                <a:cubicBezTo>
                  <a:pt x="34996" y="1829043"/>
                  <a:pt x="0" y="1794047"/>
                  <a:pt x="0" y="1750877"/>
                </a:cubicBezTo>
                <a:lnTo>
                  <a:pt x="0" y="78166"/>
                </a:lnTo>
                <a:cubicBezTo>
                  <a:pt x="0" y="34996"/>
                  <a:pt x="34996" y="0"/>
                  <a:pt x="78166"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384253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96900" y="698378"/>
            <a:ext cx="10972800" cy="4572122"/>
          </a:xfrm>
          <a:custGeom>
            <a:avLst/>
            <a:gdLst>
              <a:gd name="connsiteX0" fmla="*/ 127699 w 10972800"/>
              <a:gd name="connsiteY0" fmla="*/ 0 h 4572122"/>
              <a:gd name="connsiteX1" fmla="*/ 10845101 w 10972800"/>
              <a:gd name="connsiteY1" fmla="*/ 0 h 4572122"/>
              <a:gd name="connsiteX2" fmla="*/ 10972800 w 10972800"/>
              <a:gd name="connsiteY2" fmla="*/ 127699 h 4572122"/>
              <a:gd name="connsiteX3" fmla="*/ 10972800 w 10972800"/>
              <a:gd name="connsiteY3" fmla="*/ 4444423 h 4572122"/>
              <a:gd name="connsiteX4" fmla="*/ 10845101 w 10972800"/>
              <a:gd name="connsiteY4" fmla="*/ 4572122 h 4572122"/>
              <a:gd name="connsiteX5" fmla="*/ 127699 w 10972800"/>
              <a:gd name="connsiteY5" fmla="*/ 4572122 h 4572122"/>
              <a:gd name="connsiteX6" fmla="*/ 0 w 10972800"/>
              <a:gd name="connsiteY6" fmla="*/ 4444423 h 4572122"/>
              <a:gd name="connsiteX7" fmla="*/ 0 w 10972800"/>
              <a:gd name="connsiteY7" fmla="*/ 127699 h 4572122"/>
              <a:gd name="connsiteX8" fmla="*/ 127699 w 10972800"/>
              <a:gd name="connsiteY8" fmla="*/ 0 h 457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4572122">
                <a:moveTo>
                  <a:pt x="127699" y="0"/>
                </a:moveTo>
                <a:lnTo>
                  <a:pt x="10845101" y="0"/>
                </a:lnTo>
                <a:cubicBezTo>
                  <a:pt x="10915627" y="0"/>
                  <a:pt x="10972800" y="57173"/>
                  <a:pt x="10972800" y="127699"/>
                </a:cubicBezTo>
                <a:lnTo>
                  <a:pt x="10972800" y="4444423"/>
                </a:lnTo>
                <a:cubicBezTo>
                  <a:pt x="10972800" y="4514949"/>
                  <a:pt x="10915627" y="4572122"/>
                  <a:pt x="10845101" y="4572122"/>
                </a:cubicBezTo>
                <a:lnTo>
                  <a:pt x="127699" y="4572122"/>
                </a:lnTo>
                <a:cubicBezTo>
                  <a:pt x="57173" y="4572122"/>
                  <a:pt x="0" y="4514949"/>
                  <a:pt x="0" y="4444423"/>
                </a:cubicBezTo>
                <a:lnTo>
                  <a:pt x="0" y="127699"/>
                </a:lnTo>
                <a:cubicBezTo>
                  <a:pt x="0" y="57173"/>
                  <a:pt x="57173" y="0"/>
                  <a:pt x="127699"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76594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72200" y="4419479"/>
            <a:ext cx="4495800" cy="1752721"/>
          </a:xfrm>
          <a:custGeom>
            <a:avLst/>
            <a:gdLst>
              <a:gd name="connsiteX0" fmla="*/ 78171 w 4495800"/>
              <a:gd name="connsiteY0" fmla="*/ 0 h 1752721"/>
              <a:gd name="connsiteX1" fmla="*/ 4417629 w 4495800"/>
              <a:gd name="connsiteY1" fmla="*/ 0 h 1752721"/>
              <a:gd name="connsiteX2" fmla="*/ 4495800 w 4495800"/>
              <a:gd name="connsiteY2" fmla="*/ 78171 h 1752721"/>
              <a:gd name="connsiteX3" fmla="*/ 4495800 w 4495800"/>
              <a:gd name="connsiteY3" fmla="*/ 1674550 h 1752721"/>
              <a:gd name="connsiteX4" fmla="*/ 4417629 w 4495800"/>
              <a:gd name="connsiteY4" fmla="*/ 1752721 h 1752721"/>
              <a:gd name="connsiteX5" fmla="*/ 78171 w 4495800"/>
              <a:gd name="connsiteY5" fmla="*/ 1752721 h 1752721"/>
              <a:gd name="connsiteX6" fmla="*/ 0 w 4495800"/>
              <a:gd name="connsiteY6" fmla="*/ 1674550 h 1752721"/>
              <a:gd name="connsiteX7" fmla="*/ 0 w 4495800"/>
              <a:gd name="connsiteY7" fmla="*/ 78171 h 1752721"/>
              <a:gd name="connsiteX8" fmla="*/ 78171 w 4495800"/>
              <a:gd name="connsiteY8" fmla="*/ 0 h 175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800" h="1752721">
                <a:moveTo>
                  <a:pt x="78171" y="0"/>
                </a:moveTo>
                <a:lnTo>
                  <a:pt x="4417629" y="0"/>
                </a:lnTo>
                <a:cubicBezTo>
                  <a:pt x="4460802" y="0"/>
                  <a:pt x="4495800" y="34998"/>
                  <a:pt x="4495800" y="78171"/>
                </a:cubicBezTo>
                <a:lnTo>
                  <a:pt x="4495800" y="1674550"/>
                </a:lnTo>
                <a:cubicBezTo>
                  <a:pt x="4495800" y="1717723"/>
                  <a:pt x="4460802" y="1752721"/>
                  <a:pt x="4417629" y="1752721"/>
                </a:cubicBezTo>
                <a:lnTo>
                  <a:pt x="78171" y="1752721"/>
                </a:lnTo>
                <a:cubicBezTo>
                  <a:pt x="34998" y="1752721"/>
                  <a:pt x="0" y="1717723"/>
                  <a:pt x="0" y="1674550"/>
                </a:cubicBezTo>
                <a:lnTo>
                  <a:pt x="0" y="78171"/>
                </a:lnTo>
                <a:cubicBezTo>
                  <a:pt x="0" y="34998"/>
                  <a:pt x="34998" y="0"/>
                  <a:pt x="78171"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4190149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267200" y="1612900"/>
            <a:ext cx="7924800" cy="4584700"/>
          </a:xfrm>
          <a:custGeom>
            <a:avLst/>
            <a:gdLst>
              <a:gd name="connsiteX0" fmla="*/ 92244 w 7924800"/>
              <a:gd name="connsiteY0" fmla="*/ 0 h 4584700"/>
              <a:gd name="connsiteX1" fmla="*/ 7924800 w 7924800"/>
              <a:gd name="connsiteY1" fmla="*/ 0 h 4584700"/>
              <a:gd name="connsiteX2" fmla="*/ 7924800 w 7924800"/>
              <a:gd name="connsiteY2" fmla="*/ 4584700 h 4584700"/>
              <a:gd name="connsiteX3" fmla="*/ 92244 w 7924800"/>
              <a:gd name="connsiteY3" fmla="*/ 4584700 h 4584700"/>
              <a:gd name="connsiteX4" fmla="*/ 0 w 7924800"/>
              <a:gd name="connsiteY4" fmla="*/ 4492456 h 4584700"/>
              <a:gd name="connsiteX5" fmla="*/ 0 w 7924800"/>
              <a:gd name="connsiteY5" fmla="*/ 92244 h 4584700"/>
              <a:gd name="connsiteX6" fmla="*/ 92244 w 7924800"/>
              <a:gd name="connsiteY6" fmla="*/ 0 h 458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4800" h="4584700">
                <a:moveTo>
                  <a:pt x="92244" y="0"/>
                </a:moveTo>
                <a:lnTo>
                  <a:pt x="7924800" y="0"/>
                </a:lnTo>
                <a:lnTo>
                  <a:pt x="7924800" y="4584700"/>
                </a:lnTo>
                <a:lnTo>
                  <a:pt x="92244" y="4584700"/>
                </a:lnTo>
                <a:cubicBezTo>
                  <a:pt x="41299" y="4584700"/>
                  <a:pt x="0" y="4543401"/>
                  <a:pt x="0" y="4492456"/>
                </a:cubicBezTo>
                <a:lnTo>
                  <a:pt x="0" y="92244"/>
                </a:lnTo>
                <a:cubicBezTo>
                  <a:pt x="0" y="41299"/>
                  <a:pt x="41299" y="0"/>
                  <a:pt x="92244"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074886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4330700"/>
            <a:ext cx="7835900" cy="1866900"/>
          </a:xfrm>
          <a:custGeom>
            <a:avLst/>
            <a:gdLst>
              <a:gd name="connsiteX0" fmla="*/ 0 w 7835900"/>
              <a:gd name="connsiteY0" fmla="*/ 0 h 1866900"/>
              <a:gd name="connsiteX1" fmla="*/ 7747540 w 7835900"/>
              <a:gd name="connsiteY1" fmla="*/ 0 h 1866900"/>
              <a:gd name="connsiteX2" fmla="*/ 7835900 w 7835900"/>
              <a:gd name="connsiteY2" fmla="*/ 88360 h 1866900"/>
              <a:gd name="connsiteX3" fmla="*/ 7835900 w 7835900"/>
              <a:gd name="connsiteY3" fmla="*/ 1778540 h 1866900"/>
              <a:gd name="connsiteX4" fmla="*/ 7747540 w 7835900"/>
              <a:gd name="connsiteY4" fmla="*/ 1866900 h 1866900"/>
              <a:gd name="connsiteX5" fmla="*/ 0 w 7835900"/>
              <a:gd name="connsiteY5" fmla="*/ 18669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5900" h="1866900">
                <a:moveTo>
                  <a:pt x="0" y="0"/>
                </a:moveTo>
                <a:lnTo>
                  <a:pt x="7747540" y="0"/>
                </a:lnTo>
                <a:cubicBezTo>
                  <a:pt x="7796340" y="0"/>
                  <a:pt x="7835900" y="39560"/>
                  <a:pt x="7835900" y="88360"/>
                </a:cubicBezTo>
                <a:lnTo>
                  <a:pt x="7835900" y="1778540"/>
                </a:lnTo>
                <a:cubicBezTo>
                  <a:pt x="7835900" y="1827340"/>
                  <a:pt x="7796340" y="1866900"/>
                  <a:pt x="7747540" y="1866900"/>
                </a:cubicBezTo>
                <a:lnTo>
                  <a:pt x="0" y="1866900"/>
                </a:ln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97033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Vertical Title and Text">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CB24F6EE-4D72-4352-AC3D-074AB104C801}"/>
              </a:ext>
            </a:extLst>
          </p:cNvPr>
          <p:cNvSpPr/>
          <p:nvPr userDrawn="1"/>
        </p:nvSpPr>
        <p:spPr>
          <a:xfrm>
            <a:off x="5194300" y="2527300"/>
            <a:ext cx="6997700" cy="1816100"/>
          </a:xfrm>
          <a:custGeom>
            <a:avLst/>
            <a:gdLst>
              <a:gd name="connsiteX0" fmla="*/ 36540 w 6997700"/>
              <a:gd name="connsiteY0" fmla="*/ 0 h 1816100"/>
              <a:gd name="connsiteX1" fmla="*/ 6997700 w 6997700"/>
              <a:gd name="connsiteY1" fmla="*/ 0 h 1816100"/>
              <a:gd name="connsiteX2" fmla="*/ 6997700 w 6997700"/>
              <a:gd name="connsiteY2" fmla="*/ 1816100 h 1816100"/>
              <a:gd name="connsiteX3" fmla="*/ 36540 w 6997700"/>
              <a:gd name="connsiteY3" fmla="*/ 1816100 h 1816100"/>
              <a:gd name="connsiteX4" fmla="*/ 0 w 6997700"/>
              <a:gd name="connsiteY4" fmla="*/ 1779560 h 1816100"/>
              <a:gd name="connsiteX5" fmla="*/ 0 w 6997700"/>
              <a:gd name="connsiteY5" fmla="*/ 36540 h 1816100"/>
              <a:gd name="connsiteX6" fmla="*/ 36540 w 6997700"/>
              <a:gd name="connsiteY6" fmla="*/ 0 h 18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700" h="1816100">
                <a:moveTo>
                  <a:pt x="36540" y="0"/>
                </a:moveTo>
                <a:lnTo>
                  <a:pt x="6997700" y="0"/>
                </a:lnTo>
                <a:lnTo>
                  <a:pt x="6997700" y="1816100"/>
                </a:lnTo>
                <a:lnTo>
                  <a:pt x="36540" y="1816100"/>
                </a:lnTo>
                <a:cubicBezTo>
                  <a:pt x="16360" y="1816100"/>
                  <a:pt x="0" y="1799740"/>
                  <a:pt x="0" y="1779560"/>
                </a:cubicBezTo>
                <a:lnTo>
                  <a:pt x="0" y="36540"/>
                </a:lnTo>
                <a:cubicBezTo>
                  <a:pt x="0" y="16360"/>
                  <a:pt x="16360" y="0"/>
                  <a:pt x="36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icture Placeholder 8"/>
          <p:cNvSpPr>
            <a:spLocks noGrp="1"/>
          </p:cNvSpPr>
          <p:nvPr>
            <p:ph type="pic" sz="quarter" idx="10"/>
          </p:nvPr>
        </p:nvSpPr>
        <p:spPr>
          <a:xfrm>
            <a:off x="4267200" y="1600200"/>
            <a:ext cx="2667000" cy="1854200"/>
          </a:xfrm>
          <a:custGeom>
            <a:avLst/>
            <a:gdLst>
              <a:gd name="connsiteX0" fmla="*/ 75410 w 2667000"/>
              <a:gd name="connsiteY0" fmla="*/ 0 h 1854200"/>
              <a:gd name="connsiteX1" fmla="*/ 2591590 w 2667000"/>
              <a:gd name="connsiteY1" fmla="*/ 0 h 1854200"/>
              <a:gd name="connsiteX2" fmla="*/ 2667000 w 2667000"/>
              <a:gd name="connsiteY2" fmla="*/ 75410 h 1854200"/>
              <a:gd name="connsiteX3" fmla="*/ 2667000 w 2667000"/>
              <a:gd name="connsiteY3" fmla="*/ 1778790 h 1854200"/>
              <a:gd name="connsiteX4" fmla="*/ 2591590 w 2667000"/>
              <a:gd name="connsiteY4" fmla="*/ 1854200 h 1854200"/>
              <a:gd name="connsiteX5" fmla="*/ 75410 w 2667000"/>
              <a:gd name="connsiteY5" fmla="*/ 1854200 h 1854200"/>
              <a:gd name="connsiteX6" fmla="*/ 0 w 2667000"/>
              <a:gd name="connsiteY6" fmla="*/ 1778790 h 1854200"/>
              <a:gd name="connsiteX7" fmla="*/ 0 w 2667000"/>
              <a:gd name="connsiteY7" fmla="*/ 75410 h 1854200"/>
              <a:gd name="connsiteX8" fmla="*/ 75410 w 2667000"/>
              <a:gd name="connsiteY8"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7000" h="1854200">
                <a:moveTo>
                  <a:pt x="75410" y="0"/>
                </a:moveTo>
                <a:lnTo>
                  <a:pt x="2591590" y="0"/>
                </a:lnTo>
                <a:cubicBezTo>
                  <a:pt x="2633238" y="0"/>
                  <a:pt x="2667000" y="33762"/>
                  <a:pt x="2667000" y="75410"/>
                </a:cubicBezTo>
                <a:lnTo>
                  <a:pt x="2667000" y="1778790"/>
                </a:lnTo>
                <a:cubicBezTo>
                  <a:pt x="2667000" y="1820438"/>
                  <a:pt x="2633238" y="1854200"/>
                  <a:pt x="2591590" y="1854200"/>
                </a:cubicBezTo>
                <a:lnTo>
                  <a:pt x="75410" y="1854200"/>
                </a:lnTo>
                <a:cubicBezTo>
                  <a:pt x="33762" y="1854200"/>
                  <a:pt x="0" y="1820438"/>
                  <a:pt x="0" y="1778790"/>
                </a:cubicBezTo>
                <a:lnTo>
                  <a:pt x="0" y="75410"/>
                </a:lnTo>
                <a:cubicBezTo>
                  <a:pt x="0" y="33762"/>
                  <a:pt x="33762" y="0"/>
                  <a:pt x="75410"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20950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6108700" y="1612900"/>
            <a:ext cx="2654300" cy="2730500"/>
          </a:xfrm>
          <a:custGeom>
            <a:avLst/>
            <a:gdLst>
              <a:gd name="connsiteX0" fmla="*/ 118382 w 2654300"/>
              <a:gd name="connsiteY0" fmla="*/ 0 h 2730500"/>
              <a:gd name="connsiteX1" fmla="*/ 2535918 w 2654300"/>
              <a:gd name="connsiteY1" fmla="*/ 0 h 2730500"/>
              <a:gd name="connsiteX2" fmla="*/ 2654300 w 2654300"/>
              <a:gd name="connsiteY2" fmla="*/ 118382 h 2730500"/>
              <a:gd name="connsiteX3" fmla="*/ 2654300 w 2654300"/>
              <a:gd name="connsiteY3" fmla="*/ 2612118 h 2730500"/>
              <a:gd name="connsiteX4" fmla="*/ 2535918 w 2654300"/>
              <a:gd name="connsiteY4" fmla="*/ 2730500 h 2730500"/>
              <a:gd name="connsiteX5" fmla="*/ 118382 w 2654300"/>
              <a:gd name="connsiteY5" fmla="*/ 2730500 h 2730500"/>
              <a:gd name="connsiteX6" fmla="*/ 0 w 2654300"/>
              <a:gd name="connsiteY6" fmla="*/ 2612118 h 2730500"/>
              <a:gd name="connsiteX7" fmla="*/ 0 w 2654300"/>
              <a:gd name="connsiteY7" fmla="*/ 118382 h 2730500"/>
              <a:gd name="connsiteX8" fmla="*/ 118382 w 2654300"/>
              <a:gd name="connsiteY8" fmla="*/ 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4300" h="2730500">
                <a:moveTo>
                  <a:pt x="118382" y="0"/>
                </a:moveTo>
                <a:lnTo>
                  <a:pt x="2535918" y="0"/>
                </a:lnTo>
                <a:cubicBezTo>
                  <a:pt x="2601299" y="0"/>
                  <a:pt x="2654300" y="53001"/>
                  <a:pt x="2654300" y="118382"/>
                </a:cubicBezTo>
                <a:lnTo>
                  <a:pt x="2654300" y="2612118"/>
                </a:lnTo>
                <a:cubicBezTo>
                  <a:pt x="2654300" y="2677499"/>
                  <a:pt x="2601299" y="2730500"/>
                  <a:pt x="2535918" y="2730500"/>
                </a:cubicBezTo>
                <a:lnTo>
                  <a:pt x="118382" y="2730500"/>
                </a:lnTo>
                <a:cubicBezTo>
                  <a:pt x="53001" y="2730500"/>
                  <a:pt x="0" y="2677499"/>
                  <a:pt x="0" y="2612118"/>
                </a:cubicBezTo>
                <a:lnTo>
                  <a:pt x="0" y="118382"/>
                </a:lnTo>
                <a:cubicBezTo>
                  <a:pt x="0" y="53001"/>
                  <a:pt x="53001" y="0"/>
                  <a:pt x="118382" y="0"/>
                </a:cubicBezTo>
                <a:close/>
              </a:path>
            </a:pathLst>
          </a:custGeom>
          <a:solidFill>
            <a:schemeClr val="bg1">
              <a:lumMod val="95000"/>
            </a:schemeClr>
          </a:solidFill>
        </p:spPr>
        <p:txBody>
          <a:bodyPr wrap="square">
            <a:noAutofit/>
          </a:bodyPr>
          <a:lstStyle/>
          <a:p>
            <a:pPr lvl="0"/>
            <a:endParaRPr lang="en-US" noProof="0"/>
          </a:p>
        </p:txBody>
      </p:sp>
      <p:sp>
        <p:nvSpPr>
          <p:cNvPr id="15" name="Picture Placeholder 14"/>
          <p:cNvSpPr>
            <a:spLocks noGrp="1"/>
          </p:cNvSpPr>
          <p:nvPr>
            <p:ph type="pic" sz="quarter" idx="11"/>
          </p:nvPr>
        </p:nvSpPr>
        <p:spPr>
          <a:xfrm>
            <a:off x="7010400" y="4483099"/>
            <a:ext cx="2743200" cy="1676277"/>
          </a:xfrm>
          <a:custGeom>
            <a:avLst/>
            <a:gdLst>
              <a:gd name="connsiteX0" fmla="*/ 112864 w 2743200"/>
              <a:gd name="connsiteY0" fmla="*/ 0 h 1676277"/>
              <a:gd name="connsiteX1" fmla="*/ 2630336 w 2743200"/>
              <a:gd name="connsiteY1" fmla="*/ 0 h 1676277"/>
              <a:gd name="connsiteX2" fmla="*/ 2743200 w 2743200"/>
              <a:gd name="connsiteY2" fmla="*/ 112864 h 1676277"/>
              <a:gd name="connsiteX3" fmla="*/ 2743200 w 2743200"/>
              <a:gd name="connsiteY3" fmla="*/ 1563413 h 1676277"/>
              <a:gd name="connsiteX4" fmla="*/ 2630336 w 2743200"/>
              <a:gd name="connsiteY4" fmla="*/ 1676277 h 1676277"/>
              <a:gd name="connsiteX5" fmla="*/ 112864 w 2743200"/>
              <a:gd name="connsiteY5" fmla="*/ 1676277 h 1676277"/>
              <a:gd name="connsiteX6" fmla="*/ 0 w 2743200"/>
              <a:gd name="connsiteY6" fmla="*/ 1563413 h 1676277"/>
              <a:gd name="connsiteX7" fmla="*/ 0 w 2743200"/>
              <a:gd name="connsiteY7" fmla="*/ 112864 h 1676277"/>
              <a:gd name="connsiteX8" fmla="*/ 112864 w 2743200"/>
              <a:gd name="connsiteY8" fmla="*/ 0 h 167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1676277">
                <a:moveTo>
                  <a:pt x="112864" y="0"/>
                </a:moveTo>
                <a:lnTo>
                  <a:pt x="2630336" y="0"/>
                </a:lnTo>
                <a:cubicBezTo>
                  <a:pt x="2692669" y="0"/>
                  <a:pt x="2743200" y="50531"/>
                  <a:pt x="2743200" y="112864"/>
                </a:cubicBezTo>
                <a:lnTo>
                  <a:pt x="2743200" y="1563413"/>
                </a:lnTo>
                <a:cubicBezTo>
                  <a:pt x="2743200" y="1625746"/>
                  <a:pt x="2692669" y="1676277"/>
                  <a:pt x="2630336" y="1676277"/>
                </a:cubicBezTo>
                <a:lnTo>
                  <a:pt x="112864" y="1676277"/>
                </a:lnTo>
                <a:cubicBezTo>
                  <a:pt x="50531" y="1676277"/>
                  <a:pt x="0" y="1625746"/>
                  <a:pt x="0" y="1563413"/>
                </a:cubicBezTo>
                <a:lnTo>
                  <a:pt x="0" y="112864"/>
                </a:lnTo>
                <a:cubicBezTo>
                  <a:pt x="0" y="50531"/>
                  <a:pt x="50531" y="0"/>
                  <a:pt x="112864"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525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Vertical Title and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330700" y="1574800"/>
            <a:ext cx="2679700" cy="4584700"/>
          </a:xfrm>
          <a:custGeom>
            <a:avLst/>
            <a:gdLst>
              <a:gd name="connsiteX0" fmla="*/ 66617 w 2679700"/>
              <a:gd name="connsiteY0" fmla="*/ 0 h 4584700"/>
              <a:gd name="connsiteX1" fmla="*/ 2613083 w 2679700"/>
              <a:gd name="connsiteY1" fmla="*/ 0 h 4584700"/>
              <a:gd name="connsiteX2" fmla="*/ 2679700 w 2679700"/>
              <a:gd name="connsiteY2" fmla="*/ 66617 h 4584700"/>
              <a:gd name="connsiteX3" fmla="*/ 2679700 w 2679700"/>
              <a:gd name="connsiteY3" fmla="*/ 4518083 h 4584700"/>
              <a:gd name="connsiteX4" fmla="*/ 2613083 w 2679700"/>
              <a:gd name="connsiteY4" fmla="*/ 4584700 h 4584700"/>
              <a:gd name="connsiteX5" fmla="*/ 66617 w 2679700"/>
              <a:gd name="connsiteY5" fmla="*/ 4584700 h 4584700"/>
              <a:gd name="connsiteX6" fmla="*/ 0 w 2679700"/>
              <a:gd name="connsiteY6" fmla="*/ 4518083 h 4584700"/>
              <a:gd name="connsiteX7" fmla="*/ 0 w 2679700"/>
              <a:gd name="connsiteY7" fmla="*/ 66617 h 4584700"/>
              <a:gd name="connsiteX8" fmla="*/ 66617 w 2679700"/>
              <a:gd name="connsiteY8" fmla="*/ 0 h 458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700" h="4584700">
                <a:moveTo>
                  <a:pt x="66617" y="0"/>
                </a:moveTo>
                <a:lnTo>
                  <a:pt x="2613083" y="0"/>
                </a:lnTo>
                <a:cubicBezTo>
                  <a:pt x="2649875" y="0"/>
                  <a:pt x="2679700" y="29825"/>
                  <a:pt x="2679700" y="66617"/>
                </a:cubicBezTo>
                <a:lnTo>
                  <a:pt x="2679700" y="4518083"/>
                </a:lnTo>
                <a:cubicBezTo>
                  <a:pt x="2679700" y="4554875"/>
                  <a:pt x="2649875" y="4584700"/>
                  <a:pt x="2613083" y="4584700"/>
                </a:cubicBezTo>
                <a:lnTo>
                  <a:pt x="66617" y="4584700"/>
                </a:lnTo>
                <a:cubicBezTo>
                  <a:pt x="29825" y="4584700"/>
                  <a:pt x="0" y="4554875"/>
                  <a:pt x="0" y="4518083"/>
                </a:cubicBezTo>
                <a:lnTo>
                  <a:pt x="0" y="66617"/>
                </a:lnTo>
                <a:cubicBezTo>
                  <a:pt x="0" y="29825"/>
                  <a:pt x="29825" y="0"/>
                  <a:pt x="66617"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424859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412414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254500" y="2527300"/>
            <a:ext cx="7937500" cy="2768600"/>
          </a:xfrm>
          <a:custGeom>
            <a:avLst/>
            <a:gdLst>
              <a:gd name="connsiteX0" fmla="*/ 120046 w 7937500"/>
              <a:gd name="connsiteY0" fmla="*/ 0 h 2768600"/>
              <a:gd name="connsiteX1" fmla="*/ 7937500 w 7937500"/>
              <a:gd name="connsiteY1" fmla="*/ 0 h 2768600"/>
              <a:gd name="connsiteX2" fmla="*/ 7937500 w 7937500"/>
              <a:gd name="connsiteY2" fmla="*/ 2768600 h 2768600"/>
              <a:gd name="connsiteX3" fmla="*/ 120046 w 7937500"/>
              <a:gd name="connsiteY3" fmla="*/ 2768600 h 2768600"/>
              <a:gd name="connsiteX4" fmla="*/ 0 w 7937500"/>
              <a:gd name="connsiteY4" fmla="*/ 2648554 h 2768600"/>
              <a:gd name="connsiteX5" fmla="*/ 0 w 7937500"/>
              <a:gd name="connsiteY5" fmla="*/ 120046 h 2768600"/>
              <a:gd name="connsiteX6" fmla="*/ 120046 w 7937500"/>
              <a:gd name="connsiteY6" fmla="*/ 0 h 276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7500" h="2768600">
                <a:moveTo>
                  <a:pt x="120046" y="0"/>
                </a:moveTo>
                <a:lnTo>
                  <a:pt x="7937500" y="0"/>
                </a:lnTo>
                <a:lnTo>
                  <a:pt x="7937500" y="2768600"/>
                </a:lnTo>
                <a:lnTo>
                  <a:pt x="120046" y="2768600"/>
                </a:lnTo>
                <a:cubicBezTo>
                  <a:pt x="53746" y="2768600"/>
                  <a:pt x="0" y="2714854"/>
                  <a:pt x="0" y="2648554"/>
                </a:cubicBezTo>
                <a:lnTo>
                  <a:pt x="0" y="120046"/>
                </a:lnTo>
                <a:cubicBezTo>
                  <a:pt x="0" y="53746"/>
                  <a:pt x="53746" y="0"/>
                  <a:pt x="120046"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224438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181600" cy="4330700"/>
          </a:xfrm>
          <a:custGeom>
            <a:avLst/>
            <a:gdLst>
              <a:gd name="connsiteX0" fmla="*/ 0 w 5181600"/>
              <a:gd name="connsiteY0" fmla="*/ 0 h 4330700"/>
              <a:gd name="connsiteX1" fmla="*/ 4972349 w 5181600"/>
              <a:gd name="connsiteY1" fmla="*/ 0 h 4330700"/>
              <a:gd name="connsiteX2" fmla="*/ 5037717 w 5181600"/>
              <a:gd name="connsiteY2" fmla="*/ 178599 h 4330700"/>
              <a:gd name="connsiteX3" fmla="*/ 5181600 w 5181600"/>
              <a:gd name="connsiteY3" fmla="*/ 1130300 h 4330700"/>
              <a:gd name="connsiteX4" fmla="*/ 1981200 w 5181600"/>
              <a:gd name="connsiteY4" fmla="*/ 4330700 h 4330700"/>
              <a:gd name="connsiteX5" fmla="*/ 191826 w 5181600"/>
              <a:gd name="connsiteY5" fmla="*/ 3784122 h 4330700"/>
              <a:gd name="connsiteX6" fmla="*/ 0 w 5181600"/>
              <a:gd name="connsiteY6" fmla="*/ 3640677 h 433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1600" h="4330700">
                <a:moveTo>
                  <a:pt x="0" y="0"/>
                </a:moveTo>
                <a:lnTo>
                  <a:pt x="4972349" y="0"/>
                </a:lnTo>
                <a:lnTo>
                  <a:pt x="5037717" y="178599"/>
                </a:lnTo>
                <a:cubicBezTo>
                  <a:pt x="5131226" y="479241"/>
                  <a:pt x="5181600" y="798888"/>
                  <a:pt x="5181600" y="1130300"/>
                </a:cubicBezTo>
                <a:cubicBezTo>
                  <a:pt x="5181600" y="2897832"/>
                  <a:pt x="3748732" y="4330700"/>
                  <a:pt x="1981200" y="4330700"/>
                </a:cubicBezTo>
                <a:cubicBezTo>
                  <a:pt x="1318376" y="4330700"/>
                  <a:pt x="702613" y="4129203"/>
                  <a:pt x="191826" y="3784122"/>
                </a:cubicBezTo>
                <a:lnTo>
                  <a:pt x="0" y="3640677"/>
                </a:ln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929805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1803380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Vertical Title and Text">
    <p:spTree>
      <p:nvGrpSpPr>
        <p:cNvPr id="1" name=""/>
        <p:cNvGrpSpPr/>
        <p:nvPr/>
      </p:nvGrpSpPr>
      <p:grpSpPr>
        <a:xfrm>
          <a:off x="0" y="0"/>
          <a:ext cx="0" cy="0"/>
          <a:chOff x="0" y="0"/>
          <a:chExt cx="0" cy="0"/>
        </a:xfrm>
      </p:grpSpPr>
      <p:sp>
        <p:nvSpPr>
          <p:cNvPr id="6" name="Rounded Rectangle 14">
            <a:extLst>
              <a:ext uri="{FF2B5EF4-FFF2-40B4-BE49-F238E27FC236}">
                <a16:creationId xmlns:a16="http://schemas.microsoft.com/office/drawing/2014/main" id="{E97C5A67-398D-476B-BD93-4FEF0466922A}"/>
              </a:ext>
            </a:extLst>
          </p:cNvPr>
          <p:cNvSpPr/>
          <p:nvPr userDrawn="1"/>
        </p:nvSpPr>
        <p:spPr>
          <a:xfrm>
            <a:off x="2413000" y="685800"/>
            <a:ext cx="3695700" cy="5816600"/>
          </a:xfrm>
          <a:prstGeom prst="roundRect">
            <a:avLst>
              <a:gd name="adj" fmla="val 3979"/>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7"/>
          <p:cNvSpPr>
            <a:spLocks noGrp="1"/>
          </p:cNvSpPr>
          <p:nvPr>
            <p:ph type="pic" sz="quarter" idx="10"/>
          </p:nvPr>
        </p:nvSpPr>
        <p:spPr>
          <a:xfrm>
            <a:off x="1524000" y="2527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
        <p:nvSpPr>
          <p:cNvPr id="12" name="Picture Placeholder 11"/>
          <p:cNvSpPr>
            <a:spLocks noGrp="1"/>
          </p:cNvSpPr>
          <p:nvPr>
            <p:ph type="pic" sz="quarter" idx="11"/>
          </p:nvPr>
        </p:nvSpPr>
        <p:spPr>
          <a:xfrm>
            <a:off x="3429000" y="2527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
        <p:nvSpPr>
          <p:cNvPr id="13" name="Picture Placeholder 12"/>
          <p:cNvSpPr>
            <a:spLocks noGrp="1"/>
          </p:cNvSpPr>
          <p:nvPr>
            <p:ph type="pic" sz="quarter" idx="12"/>
          </p:nvPr>
        </p:nvSpPr>
        <p:spPr>
          <a:xfrm>
            <a:off x="1524000" y="4432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
        <p:nvSpPr>
          <p:cNvPr id="14" name="Picture Placeholder 13"/>
          <p:cNvSpPr>
            <a:spLocks noGrp="1"/>
          </p:cNvSpPr>
          <p:nvPr>
            <p:ph type="pic" sz="quarter" idx="13"/>
          </p:nvPr>
        </p:nvSpPr>
        <p:spPr>
          <a:xfrm>
            <a:off x="3429000" y="4432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6914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Vertical Title and Text">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C389333-A5A2-4ACD-B348-F3869C414F86}"/>
              </a:ext>
            </a:extLst>
          </p:cNvPr>
          <p:cNvSpPr/>
          <p:nvPr userDrawn="1"/>
        </p:nvSpPr>
        <p:spPr>
          <a:xfrm>
            <a:off x="7023100" y="0"/>
            <a:ext cx="51689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0"/>
          </p:nvPr>
        </p:nvSpPr>
        <p:spPr>
          <a:xfrm>
            <a:off x="6096000" y="673100"/>
            <a:ext cx="4584700" cy="5511800"/>
          </a:xfrm>
          <a:custGeom>
            <a:avLst/>
            <a:gdLst>
              <a:gd name="connsiteX0" fmla="*/ 144326 w 4584700"/>
              <a:gd name="connsiteY0" fmla="*/ 0 h 5511800"/>
              <a:gd name="connsiteX1" fmla="*/ 4440374 w 4584700"/>
              <a:gd name="connsiteY1" fmla="*/ 0 h 5511800"/>
              <a:gd name="connsiteX2" fmla="*/ 4584700 w 4584700"/>
              <a:gd name="connsiteY2" fmla="*/ 144326 h 5511800"/>
              <a:gd name="connsiteX3" fmla="*/ 4584700 w 4584700"/>
              <a:gd name="connsiteY3" fmla="*/ 5367474 h 5511800"/>
              <a:gd name="connsiteX4" fmla="*/ 4440374 w 4584700"/>
              <a:gd name="connsiteY4" fmla="*/ 5511800 h 5511800"/>
              <a:gd name="connsiteX5" fmla="*/ 144326 w 4584700"/>
              <a:gd name="connsiteY5" fmla="*/ 5511800 h 5511800"/>
              <a:gd name="connsiteX6" fmla="*/ 0 w 4584700"/>
              <a:gd name="connsiteY6" fmla="*/ 5367474 h 5511800"/>
              <a:gd name="connsiteX7" fmla="*/ 0 w 4584700"/>
              <a:gd name="connsiteY7" fmla="*/ 144326 h 5511800"/>
              <a:gd name="connsiteX8" fmla="*/ 144326 w 4584700"/>
              <a:gd name="connsiteY8" fmla="*/ 0 h 551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4700" h="5511800">
                <a:moveTo>
                  <a:pt x="144326" y="0"/>
                </a:moveTo>
                <a:lnTo>
                  <a:pt x="4440374" y="0"/>
                </a:lnTo>
                <a:cubicBezTo>
                  <a:pt x="4520083" y="0"/>
                  <a:pt x="4584700" y="64617"/>
                  <a:pt x="4584700" y="144326"/>
                </a:cubicBezTo>
                <a:lnTo>
                  <a:pt x="4584700" y="5367474"/>
                </a:lnTo>
                <a:cubicBezTo>
                  <a:pt x="4584700" y="5447183"/>
                  <a:pt x="4520083" y="5511800"/>
                  <a:pt x="4440374" y="5511800"/>
                </a:cubicBezTo>
                <a:lnTo>
                  <a:pt x="144326" y="5511800"/>
                </a:lnTo>
                <a:cubicBezTo>
                  <a:pt x="64617" y="5511800"/>
                  <a:pt x="0" y="5447183"/>
                  <a:pt x="0" y="5367474"/>
                </a:cubicBezTo>
                <a:lnTo>
                  <a:pt x="0" y="144326"/>
                </a:lnTo>
                <a:cubicBezTo>
                  <a:pt x="0" y="64617"/>
                  <a:pt x="64617" y="0"/>
                  <a:pt x="144326" y="0"/>
                </a:cubicBezTo>
                <a:close/>
              </a:path>
            </a:pathLst>
          </a:custGeom>
          <a:solidFill>
            <a:schemeClr val="bg1">
              <a:lumMod val="95000"/>
            </a:schemeClr>
          </a:solidFill>
          <a:effectLst>
            <a:outerShdw blurRad="177800" dist="114300" algn="l"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144818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
        <p:nvSpPr>
          <p:cNvPr id="7" name="Rounded Rectangle 1">
            <a:extLst>
              <a:ext uri="{FF2B5EF4-FFF2-40B4-BE49-F238E27FC236}">
                <a16:creationId xmlns:a16="http://schemas.microsoft.com/office/drawing/2014/main" id="{65E3CF63-FBF4-4DB1-BA82-F3BB42638EB2}"/>
              </a:ext>
            </a:extLst>
          </p:cNvPr>
          <p:cNvSpPr/>
          <p:nvPr userDrawn="1"/>
        </p:nvSpPr>
        <p:spPr>
          <a:xfrm>
            <a:off x="1549400" y="1612900"/>
            <a:ext cx="3632200" cy="4584700"/>
          </a:xfrm>
          <a:prstGeom prst="roundRect">
            <a:avLst>
              <a:gd name="adj" fmla="val 2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Picture Placeholder 5"/>
          <p:cNvSpPr>
            <a:spLocks noGrp="1"/>
          </p:cNvSpPr>
          <p:nvPr>
            <p:ph type="pic" sz="quarter" idx="10"/>
          </p:nvPr>
        </p:nvSpPr>
        <p:spPr>
          <a:xfrm>
            <a:off x="1809750" y="4356100"/>
            <a:ext cx="3111500" cy="1638300"/>
          </a:xfrm>
          <a:custGeom>
            <a:avLst/>
            <a:gdLst>
              <a:gd name="connsiteX0" fmla="*/ 82603 w 3111500"/>
              <a:gd name="connsiteY0" fmla="*/ 0 h 1638300"/>
              <a:gd name="connsiteX1" fmla="*/ 3028897 w 3111500"/>
              <a:gd name="connsiteY1" fmla="*/ 0 h 1638300"/>
              <a:gd name="connsiteX2" fmla="*/ 3111500 w 3111500"/>
              <a:gd name="connsiteY2" fmla="*/ 82603 h 1638300"/>
              <a:gd name="connsiteX3" fmla="*/ 3111500 w 3111500"/>
              <a:gd name="connsiteY3" fmla="*/ 1555697 h 1638300"/>
              <a:gd name="connsiteX4" fmla="*/ 3028897 w 3111500"/>
              <a:gd name="connsiteY4" fmla="*/ 1638300 h 1638300"/>
              <a:gd name="connsiteX5" fmla="*/ 82603 w 3111500"/>
              <a:gd name="connsiteY5" fmla="*/ 1638300 h 1638300"/>
              <a:gd name="connsiteX6" fmla="*/ 0 w 3111500"/>
              <a:gd name="connsiteY6" fmla="*/ 1555697 h 1638300"/>
              <a:gd name="connsiteX7" fmla="*/ 0 w 3111500"/>
              <a:gd name="connsiteY7" fmla="*/ 82603 h 1638300"/>
              <a:gd name="connsiteX8" fmla="*/ 82603 w 3111500"/>
              <a:gd name="connsiteY8"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00" h="1638300">
                <a:moveTo>
                  <a:pt x="82603" y="0"/>
                </a:moveTo>
                <a:lnTo>
                  <a:pt x="3028897" y="0"/>
                </a:lnTo>
                <a:cubicBezTo>
                  <a:pt x="3074517" y="0"/>
                  <a:pt x="3111500" y="36983"/>
                  <a:pt x="3111500" y="82603"/>
                </a:cubicBezTo>
                <a:lnTo>
                  <a:pt x="3111500" y="1555697"/>
                </a:lnTo>
                <a:cubicBezTo>
                  <a:pt x="3111500" y="1601317"/>
                  <a:pt x="3074517" y="1638300"/>
                  <a:pt x="3028897" y="1638300"/>
                </a:cubicBezTo>
                <a:lnTo>
                  <a:pt x="82603" y="1638300"/>
                </a:lnTo>
                <a:cubicBezTo>
                  <a:pt x="36983" y="1638300"/>
                  <a:pt x="0" y="1601317"/>
                  <a:pt x="0" y="1555697"/>
                </a:cubicBezTo>
                <a:lnTo>
                  <a:pt x="0" y="82603"/>
                </a:lnTo>
                <a:cubicBezTo>
                  <a:pt x="0" y="36983"/>
                  <a:pt x="36983" y="0"/>
                  <a:pt x="82603" y="0"/>
                </a:cubicBezTo>
                <a:close/>
              </a:path>
            </a:pathLst>
          </a:custGeom>
          <a:solidFill>
            <a:schemeClr val="bg1">
              <a:lumMod val="95000"/>
            </a:schemeClr>
          </a:solidFill>
        </p:spPr>
        <p:txBody>
          <a:bodyPr wrap="square">
            <a:noAutofit/>
          </a:bodyPr>
          <a:lstStyle/>
          <a:p>
            <a:pPr lvl="0"/>
            <a:endParaRPr lang="en-US" noProof="0"/>
          </a:p>
        </p:txBody>
      </p:sp>
      <p:sp>
        <p:nvSpPr>
          <p:cNvPr id="4" name="Picture Placeholder 5"/>
          <p:cNvSpPr>
            <a:spLocks noGrp="1"/>
          </p:cNvSpPr>
          <p:nvPr>
            <p:ph type="pic" sz="quarter" idx="11"/>
          </p:nvPr>
        </p:nvSpPr>
        <p:spPr>
          <a:xfrm>
            <a:off x="2104016" y="1944525"/>
            <a:ext cx="2522968" cy="711200"/>
          </a:xfrm>
          <a:prstGeom prst="rect">
            <a:avLst/>
          </a:prstGeom>
          <a:solidFill>
            <a:schemeClr val="bg1">
              <a:lumMod val="95000"/>
            </a:schemeClr>
          </a:solidFill>
        </p:spPr>
        <p:txBody>
          <a:bodyPr wrap="square">
            <a:noAutofit/>
          </a:bodyPr>
          <a:lstStyle/>
          <a:p>
            <a:pPr lvl="0"/>
            <a:endParaRPr lang="en-US" noProof="0"/>
          </a:p>
        </p:txBody>
      </p:sp>
      <p:sp>
        <p:nvSpPr>
          <p:cNvPr id="5" name="Picture Placeholder 5"/>
          <p:cNvSpPr>
            <a:spLocks noGrp="1"/>
          </p:cNvSpPr>
          <p:nvPr>
            <p:ph type="pic" sz="quarter" idx="12"/>
          </p:nvPr>
        </p:nvSpPr>
        <p:spPr>
          <a:xfrm>
            <a:off x="2104016" y="2902366"/>
            <a:ext cx="2522968" cy="711200"/>
          </a:xfrm>
          <a:prstGeom prst="rect">
            <a:avLst/>
          </a:pr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242055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Vertical Title and Text">
    <p:spTree>
      <p:nvGrpSpPr>
        <p:cNvPr id="1" name=""/>
        <p:cNvGrpSpPr/>
        <p:nvPr/>
      </p:nvGrpSpPr>
      <p:grpSpPr>
        <a:xfrm>
          <a:off x="0" y="0"/>
          <a:ext cx="0" cy="0"/>
          <a:chOff x="0" y="0"/>
          <a:chExt cx="0" cy="0"/>
        </a:xfrm>
      </p:grpSpPr>
      <p:sp>
        <p:nvSpPr>
          <p:cNvPr id="3" name="Freeform 4">
            <a:extLst>
              <a:ext uri="{FF2B5EF4-FFF2-40B4-BE49-F238E27FC236}">
                <a16:creationId xmlns:a16="http://schemas.microsoft.com/office/drawing/2014/main" id="{C925237B-6BA8-43A0-9E2C-655F456679A9}"/>
              </a:ext>
            </a:extLst>
          </p:cNvPr>
          <p:cNvSpPr/>
          <p:nvPr userDrawn="1"/>
        </p:nvSpPr>
        <p:spPr>
          <a:xfrm>
            <a:off x="0" y="1587500"/>
            <a:ext cx="8851900" cy="2755900"/>
          </a:xfrm>
          <a:custGeom>
            <a:avLst/>
            <a:gdLst>
              <a:gd name="connsiteX0" fmla="*/ 0 w 8851900"/>
              <a:gd name="connsiteY0" fmla="*/ 0 h 2755900"/>
              <a:gd name="connsiteX1" fmla="*/ 8720251 w 8851900"/>
              <a:gd name="connsiteY1" fmla="*/ 0 h 2755900"/>
              <a:gd name="connsiteX2" fmla="*/ 8851900 w 8851900"/>
              <a:gd name="connsiteY2" fmla="*/ 131649 h 2755900"/>
              <a:gd name="connsiteX3" fmla="*/ 8851900 w 8851900"/>
              <a:gd name="connsiteY3" fmla="*/ 2624251 h 2755900"/>
              <a:gd name="connsiteX4" fmla="*/ 8720251 w 8851900"/>
              <a:gd name="connsiteY4" fmla="*/ 2755900 h 2755900"/>
              <a:gd name="connsiteX5" fmla="*/ 0 w 8851900"/>
              <a:gd name="connsiteY5" fmla="*/ 275590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1900" h="2755900">
                <a:moveTo>
                  <a:pt x="0" y="0"/>
                </a:moveTo>
                <a:lnTo>
                  <a:pt x="8720251" y="0"/>
                </a:lnTo>
                <a:cubicBezTo>
                  <a:pt x="8792959" y="0"/>
                  <a:pt x="8851900" y="58941"/>
                  <a:pt x="8851900" y="131649"/>
                </a:cubicBezTo>
                <a:lnTo>
                  <a:pt x="8851900" y="2624251"/>
                </a:lnTo>
                <a:cubicBezTo>
                  <a:pt x="8851900" y="2696959"/>
                  <a:pt x="8792959" y="2755900"/>
                  <a:pt x="8720251" y="2755900"/>
                </a:cubicBezTo>
                <a:lnTo>
                  <a:pt x="0" y="27559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7"/>
          <p:cNvSpPr>
            <a:spLocks noGrp="1"/>
          </p:cNvSpPr>
          <p:nvPr>
            <p:ph type="pic" sz="quarter" idx="10"/>
          </p:nvPr>
        </p:nvSpPr>
        <p:spPr>
          <a:xfrm>
            <a:off x="7023100" y="3416300"/>
            <a:ext cx="3657600" cy="1866900"/>
          </a:xfrm>
          <a:custGeom>
            <a:avLst/>
            <a:gdLst>
              <a:gd name="connsiteX0" fmla="*/ 154859 w 3657600"/>
              <a:gd name="connsiteY0" fmla="*/ 0 h 1866900"/>
              <a:gd name="connsiteX1" fmla="*/ 3502741 w 3657600"/>
              <a:gd name="connsiteY1" fmla="*/ 0 h 1866900"/>
              <a:gd name="connsiteX2" fmla="*/ 3657600 w 3657600"/>
              <a:gd name="connsiteY2" fmla="*/ 154859 h 1866900"/>
              <a:gd name="connsiteX3" fmla="*/ 3657600 w 3657600"/>
              <a:gd name="connsiteY3" fmla="*/ 1712041 h 1866900"/>
              <a:gd name="connsiteX4" fmla="*/ 3502741 w 3657600"/>
              <a:gd name="connsiteY4" fmla="*/ 1866900 h 1866900"/>
              <a:gd name="connsiteX5" fmla="*/ 154859 w 3657600"/>
              <a:gd name="connsiteY5" fmla="*/ 1866900 h 1866900"/>
              <a:gd name="connsiteX6" fmla="*/ 0 w 3657600"/>
              <a:gd name="connsiteY6" fmla="*/ 1712041 h 1866900"/>
              <a:gd name="connsiteX7" fmla="*/ 0 w 3657600"/>
              <a:gd name="connsiteY7" fmla="*/ 154859 h 1866900"/>
              <a:gd name="connsiteX8" fmla="*/ 154859 w 3657600"/>
              <a:gd name="connsiteY8"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1866900">
                <a:moveTo>
                  <a:pt x="154859" y="0"/>
                </a:moveTo>
                <a:lnTo>
                  <a:pt x="3502741" y="0"/>
                </a:lnTo>
                <a:cubicBezTo>
                  <a:pt x="3588267" y="0"/>
                  <a:pt x="3657600" y="69333"/>
                  <a:pt x="3657600" y="154859"/>
                </a:cubicBezTo>
                <a:lnTo>
                  <a:pt x="3657600" y="1712041"/>
                </a:lnTo>
                <a:cubicBezTo>
                  <a:pt x="3657600" y="1797567"/>
                  <a:pt x="3588267" y="1866900"/>
                  <a:pt x="3502741" y="1866900"/>
                </a:cubicBezTo>
                <a:lnTo>
                  <a:pt x="154859" y="1866900"/>
                </a:lnTo>
                <a:cubicBezTo>
                  <a:pt x="69333" y="1866900"/>
                  <a:pt x="0" y="1797567"/>
                  <a:pt x="0" y="1712041"/>
                </a:cubicBezTo>
                <a:lnTo>
                  <a:pt x="0" y="154859"/>
                </a:lnTo>
                <a:cubicBezTo>
                  <a:pt x="0" y="69333"/>
                  <a:pt x="69333" y="0"/>
                  <a:pt x="154859" y="0"/>
                </a:cubicBezTo>
                <a:close/>
              </a:path>
            </a:pathLst>
          </a:custGeom>
          <a:solidFill>
            <a:schemeClr val="bg1">
              <a:lumMod val="95000"/>
            </a:schemeClr>
          </a:solidFill>
          <a:effectLst>
            <a:outerShdw blurRad="177800" dist="114300" dir="13500000" algn="br"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3937252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549400" y="3441700"/>
            <a:ext cx="3632200" cy="2755900"/>
          </a:xfrm>
          <a:custGeom>
            <a:avLst/>
            <a:gdLst>
              <a:gd name="connsiteX0" fmla="*/ 143141 w 3632200"/>
              <a:gd name="connsiteY0" fmla="*/ 0 h 2755900"/>
              <a:gd name="connsiteX1" fmla="*/ 3489059 w 3632200"/>
              <a:gd name="connsiteY1" fmla="*/ 0 h 2755900"/>
              <a:gd name="connsiteX2" fmla="*/ 3632200 w 3632200"/>
              <a:gd name="connsiteY2" fmla="*/ 143141 h 2755900"/>
              <a:gd name="connsiteX3" fmla="*/ 3632200 w 3632200"/>
              <a:gd name="connsiteY3" fmla="*/ 2612759 h 2755900"/>
              <a:gd name="connsiteX4" fmla="*/ 3489059 w 3632200"/>
              <a:gd name="connsiteY4" fmla="*/ 2755900 h 2755900"/>
              <a:gd name="connsiteX5" fmla="*/ 143141 w 3632200"/>
              <a:gd name="connsiteY5" fmla="*/ 2755900 h 2755900"/>
              <a:gd name="connsiteX6" fmla="*/ 0 w 3632200"/>
              <a:gd name="connsiteY6" fmla="*/ 2612759 h 2755900"/>
              <a:gd name="connsiteX7" fmla="*/ 0 w 3632200"/>
              <a:gd name="connsiteY7" fmla="*/ 143141 h 2755900"/>
              <a:gd name="connsiteX8" fmla="*/ 143141 w 3632200"/>
              <a:gd name="connsiteY8"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2200" h="2755900">
                <a:moveTo>
                  <a:pt x="143141" y="0"/>
                </a:moveTo>
                <a:lnTo>
                  <a:pt x="3489059" y="0"/>
                </a:lnTo>
                <a:cubicBezTo>
                  <a:pt x="3568114" y="0"/>
                  <a:pt x="3632200" y="64086"/>
                  <a:pt x="3632200" y="143141"/>
                </a:cubicBezTo>
                <a:lnTo>
                  <a:pt x="3632200" y="2612759"/>
                </a:lnTo>
                <a:cubicBezTo>
                  <a:pt x="3632200" y="2691814"/>
                  <a:pt x="3568114" y="2755900"/>
                  <a:pt x="3489059" y="2755900"/>
                </a:cubicBezTo>
                <a:lnTo>
                  <a:pt x="143141" y="2755900"/>
                </a:lnTo>
                <a:cubicBezTo>
                  <a:pt x="64086" y="2755900"/>
                  <a:pt x="0" y="2691814"/>
                  <a:pt x="0" y="2612759"/>
                </a:cubicBezTo>
                <a:lnTo>
                  <a:pt x="0" y="143141"/>
                </a:lnTo>
                <a:cubicBezTo>
                  <a:pt x="0" y="64086"/>
                  <a:pt x="64086" y="0"/>
                  <a:pt x="143141"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214148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0" name="Picture Placeholder 19"/>
          <p:cNvSpPr>
            <a:spLocks noGrp="1"/>
          </p:cNvSpPr>
          <p:nvPr>
            <p:ph type="pic" sz="quarter" idx="12"/>
          </p:nvPr>
        </p:nvSpPr>
        <p:spPr>
          <a:xfrm>
            <a:off x="2438400" y="0"/>
            <a:ext cx="9753600" cy="5245100"/>
          </a:xfrm>
          <a:custGeom>
            <a:avLst/>
            <a:gdLst>
              <a:gd name="connsiteX0" fmla="*/ 0 w 9753600"/>
              <a:gd name="connsiteY0" fmla="*/ 0 h 5245100"/>
              <a:gd name="connsiteX1" fmla="*/ 9753600 w 9753600"/>
              <a:gd name="connsiteY1" fmla="*/ 0 h 5245100"/>
              <a:gd name="connsiteX2" fmla="*/ 9753600 w 9753600"/>
              <a:gd name="connsiteY2" fmla="*/ 5245100 h 5245100"/>
              <a:gd name="connsiteX3" fmla="*/ 143677 w 9753600"/>
              <a:gd name="connsiteY3" fmla="*/ 5245100 h 5245100"/>
              <a:gd name="connsiteX4" fmla="*/ 0 w 9753600"/>
              <a:gd name="connsiteY4" fmla="*/ 5101423 h 524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3600" h="5245100">
                <a:moveTo>
                  <a:pt x="0" y="0"/>
                </a:moveTo>
                <a:lnTo>
                  <a:pt x="9753600" y="0"/>
                </a:lnTo>
                <a:lnTo>
                  <a:pt x="9753600" y="5245100"/>
                </a:lnTo>
                <a:lnTo>
                  <a:pt x="143677" y="5245100"/>
                </a:lnTo>
                <a:cubicBezTo>
                  <a:pt x="64326" y="5245100"/>
                  <a:pt x="0" y="5180774"/>
                  <a:pt x="0" y="5101423"/>
                </a:cubicBezTo>
                <a:close/>
              </a:path>
            </a:pathLst>
          </a:custGeom>
          <a:solidFill>
            <a:schemeClr val="bg1">
              <a:lumMod val="95000"/>
            </a:schemeClr>
          </a:solidFill>
        </p:spPr>
        <p:txBody>
          <a:bodyPr wrap="square">
            <a:noAutofit/>
          </a:bodyPr>
          <a:lstStyle/>
          <a:p>
            <a:pPr lvl="0"/>
            <a:endParaRPr lang="en-US" noProof="0"/>
          </a:p>
        </p:txBody>
      </p:sp>
      <p:sp>
        <p:nvSpPr>
          <p:cNvPr id="14" name="Picture Placeholder 13"/>
          <p:cNvSpPr>
            <a:spLocks noGrp="1"/>
          </p:cNvSpPr>
          <p:nvPr>
            <p:ph type="pic" sz="quarter" idx="10"/>
          </p:nvPr>
        </p:nvSpPr>
        <p:spPr>
          <a:xfrm>
            <a:off x="1536700" y="1600200"/>
            <a:ext cx="2705100" cy="1714500"/>
          </a:xfrm>
          <a:custGeom>
            <a:avLst/>
            <a:gdLst>
              <a:gd name="connsiteX0" fmla="*/ 120649 w 2705100"/>
              <a:gd name="connsiteY0" fmla="*/ 0 h 1714500"/>
              <a:gd name="connsiteX1" fmla="*/ 2584451 w 2705100"/>
              <a:gd name="connsiteY1" fmla="*/ 0 h 1714500"/>
              <a:gd name="connsiteX2" fmla="*/ 2705100 w 2705100"/>
              <a:gd name="connsiteY2" fmla="*/ 120649 h 1714500"/>
              <a:gd name="connsiteX3" fmla="*/ 2705100 w 2705100"/>
              <a:gd name="connsiteY3" fmla="*/ 1593851 h 1714500"/>
              <a:gd name="connsiteX4" fmla="*/ 2584451 w 2705100"/>
              <a:gd name="connsiteY4" fmla="*/ 1714500 h 1714500"/>
              <a:gd name="connsiteX5" fmla="*/ 120649 w 2705100"/>
              <a:gd name="connsiteY5" fmla="*/ 1714500 h 1714500"/>
              <a:gd name="connsiteX6" fmla="*/ 0 w 2705100"/>
              <a:gd name="connsiteY6" fmla="*/ 1593851 h 1714500"/>
              <a:gd name="connsiteX7" fmla="*/ 0 w 2705100"/>
              <a:gd name="connsiteY7" fmla="*/ 120649 h 1714500"/>
              <a:gd name="connsiteX8" fmla="*/ 120649 w 2705100"/>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100" h="1714500">
                <a:moveTo>
                  <a:pt x="120649" y="0"/>
                </a:moveTo>
                <a:lnTo>
                  <a:pt x="2584451" y="0"/>
                </a:lnTo>
                <a:cubicBezTo>
                  <a:pt x="2651084" y="0"/>
                  <a:pt x="2705100" y="54016"/>
                  <a:pt x="2705100" y="120649"/>
                </a:cubicBezTo>
                <a:lnTo>
                  <a:pt x="2705100" y="1593851"/>
                </a:lnTo>
                <a:cubicBezTo>
                  <a:pt x="2705100" y="1660484"/>
                  <a:pt x="2651084" y="1714500"/>
                  <a:pt x="2584451" y="1714500"/>
                </a:cubicBezTo>
                <a:lnTo>
                  <a:pt x="120649" y="1714500"/>
                </a:lnTo>
                <a:cubicBezTo>
                  <a:pt x="54016" y="1714500"/>
                  <a:pt x="0" y="1660484"/>
                  <a:pt x="0" y="1593851"/>
                </a:cubicBezTo>
                <a:lnTo>
                  <a:pt x="0" y="120649"/>
                </a:lnTo>
                <a:cubicBezTo>
                  <a:pt x="0" y="54016"/>
                  <a:pt x="54016" y="0"/>
                  <a:pt x="120649" y="0"/>
                </a:cubicBezTo>
                <a:close/>
              </a:path>
            </a:pathLst>
          </a:custGeom>
          <a:solidFill>
            <a:schemeClr val="bg1">
              <a:lumMod val="85000"/>
            </a:schemeClr>
          </a:solidFill>
          <a:effectLst>
            <a:outerShdw blurRad="177800" dist="114300" algn="l" rotWithShape="0">
              <a:prstClr val="black">
                <a:alpha val="25000"/>
              </a:prstClr>
            </a:outerShdw>
          </a:effectLst>
        </p:spPr>
        <p:txBody>
          <a:bodyPr wrap="square">
            <a:noAutofit/>
          </a:bodyPr>
          <a:lstStyle/>
          <a:p>
            <a:pPr lvl="0"/>
            <a:endParaRPr lang="en-US" noProof="0"/>
          </a:p>
        </p:txBody>
      </p:sp>
      <p:sp>
        <p:nvSpPr>
          <p:cNvPr id="17" name="Picture Placeholder 16"/>
          <p:cNvSpPr>
            <a:spLocks noGrp="1"/>
          </p:cNvSpPr>
          <p:nvPr>
            <p:ph type="pic" sz="quarter" idx="11"/>
          </p:nvPr>
        </p:nvSpPr>
        <p:spPr>
          <a:xfrm>
            <a:off x="1536700" y="3530600"/>
            <a:ext cx="2705100" cy="2667000"/>
          </a:xfrm>
          <a:custGeom>
            <a:avLst/>
            <a:gdLst>
              <a:gd name="connsiteX0" fmla="*/ 98786 w 2705100"/>
              <a:gd name="connsiteY0" fmla="*/ 0 h 2667000"/>
              <a:gd name="connsiteX1" fmla="*/ 2606314 w 2705100"/>
              <a:gd name="connsiteY1" fmla="*/ 0 h 2667000"/>
              <a:gd name="connsiteX2" fmla="*/ 2705100 w 2705100"/>
              <a:gd name="connsiteY2" fmla="*/ 98786 h 2667000"/>
              <a:gd name="connsiteX3" fmla="*/ 2705100 w 2705100"/>
              <a:gd name="connsiteY3" fmla="*/ 2568214 h 2667000"/>
              <a:gd name="connsiteX4" fmla="*/ 2606314 w 2705100"/>
              <a:gd name="connsiteY4" fmla="*/ 2667000 h 2667000"/>
              <a:gd name="connsiteX5" fmla="*/ 98786 w 2705100"/>
              <a:gd name="connsiteY5" fmla="*/ 2667000 h 2667000"/>
              <a:gd name="connsiteX6" fmla="*/ 0 w 2705100"/>
              <a:gd name="connsiteY6" fmla="*/ 2568214 h 2667000"/>
              <a:gd name="connsiteX7" fmla="*/ 0 w 2705100"/>
              <a:gd name="connsiteY7" fmla="*/ 98786 h 2667000"/>
              <a:gd name="connsiteX8" fmla="*/ 98786 w 2705100"/>
              <a:gd name="connsiteY8"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100" h="2667000">
                <a:moveTo>
                  <a:pt x="98786" y="0"/>
                </a:moveTo>
                <a:lnTo>
                  <a:pt x="2606314" y="0"/>
                </a:lnTo>
                <a:cubicBezTo>
                  <a:pt x="2660872" y="0"/>
                  <a:pt x="2705100" y="44228"/>
                  <a:pt x="2705100" y="98786"/>
                </a:cubicBezTo>
                <a:lnTo>
                  <a:pt x="2705100" y="2568214"/>
                </a:lnTo>
                <a:cubicBezTo>
                  <a:pt x="2705100" y="2622772"/>
                  <a:pt x="2660872" y="2667000"/>
                  <a:pt x="2606314" y="2667000"/>
                </a:cubicBezTo>
                <a:lnTo>
                  <a:pt x="98786" y="2667000"/>
                </a:lnTo>
                <a:cubicBezTo>
                  <a:pt x="44228" y="2667000"/>
                  <a:pt x="0" y="2622772"/>
                  <a:pt x="0" y="2568214"/>
                </a:cubicBezTo>
                <a:lnTo>
                  <a:pt x="0" y="98786"/>
                </a:lnTo>
                <a:cubicBezTo>
                  <a:pt x="0" y="44228"/>
                  <a:pt x="44228" y="0"/>
                  <a:pt x="98786" y="0"/>
                </a:cubicBezTo>
                <a:close/>
              </a:path>
            </a:pathLst>
          </a:custGeom>
          <a:solidFill>
            <a:schemeClr val="bg1">
              <a:lumMod val="85000"/>
            </a:schemeClr>
          </a:solidFill>
          <a:effectLst>
            <a:outerShdw blurRad="177800" dist="114300" dir="18900000" algn="bl"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02582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89757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7010400" y="1599956"/>
            <a:ext cx="3657600" cy="4572244"/>
          </a:xfrm>
          <a:custGeom>
            <a:avLst/>
            <a:gdLst>
              <a:gd name="connsiteX0" fmla="*/ 74213 w 3657600"/>
              <a:gd name="connsiteY0" fmla="*/ 0 h 4572244"/>
              <a:gd name="connsiteX1" fmla="*/ 3583387 w 3657600"/>
              <a:gd name="connsiteY1" fmla="*/ 0 h 4572244"/>
              <a:gd name="connsiteX2" fmla="*/ 3657600 w 3657600"/>
              <a:gd name="connsiteY2" fmla="*/ 74213 h 4572244"/>
              <a:gd name="connsiteX3" fmla="*/ 3657600 w 3657600"/>
              <a:gd name="connsiteY3" fmla="*/ 4498031 h 4572244"/>
              <a:gd name="connsiteX4" fmla="*/ 3583387 w 3657600"/>
              <a:gd name="connsiteY4" fmla="*/ 4572244 h 4572244"/>
              <a:gd name="connsiteX5" fmla="*/ 74213 w 3657600"/>
              <a:gd name="connsiteY5" fmla="*/ 4572244 h 4572244"/>
              <a:gd name="connsiteX6" fmla="*/ 0 w 3657600"/>
              <a:gd name="connsiteY6" fmla="*/ 4498031 h 4572244"/>
              <a:gd name="connsiteX7" fmla="*/ 0 w 3657600"/>
              <a:gd name="connsiteY7" fmla="*/ 74213 h 4572244"/>
              <a:gd name="connsiteX8" fmla="*/ 74213 w 3657600"/>
              <a:gd name="connsiteY8" fmla="*/ 0 h 457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4572244">
                <a:moveTo>
                  <a:pt x="74213" y="0"/>
                </a:moveTo>
                <a:lnTo>
                  <a:pt x="3583387" y="0"/>
                </a:lnTo>
                <a:cubicBezTo>
                  <a:pt x="3624374" y="0"/>
                  <a:pt x="3657600" y="33226"/>
                  <a:pt x="3657600" y="74213"/>
                </a:cubicBezTo>
                <a:lnTo>
                  <a:pt x="3657600" y="4498031"/>
                </a:lnTo>
                <a:cubicBezTo>
                  <a:pt x="3657600" y="4539018"/>
                  <a:pt x="3624374" y="4572244"/>
                  <a:pt x="3583387" y="4572244"/>
                </a:cubicBezTo>
                <a:lnTo>
                  <a:pt x="74213" y="4572244"/>
                </a:lnTo>
                <a:cubicBezTo>
                  <a:pt x="33226" y="4572244"/>
                  <a:pt x="0" y="4539018"/>
                  <a:pt x="0" y="4498031"/>
                </a:cubicBezTo>
                <a:lnTo>
                  <a:pt x="0" y="74213"/>
                </a:lnTo>
                <a:cubicBezTo>
                  <a:pt x="0" y="33226"/>
                  <a:pt x="33226" y="0"/>
                  <a:pt x="74213"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69401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0" y="4330700"/>
            <a:ext cx="12192000" cy="25273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336427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988300" y="672855"/>
            <a:ext cx="2679700" cy="3670544"/>
          </a:xfrm>
          <a:custGeom>
            <a:avLst/>
            <a:gdLst>
              <a:gd name="connsiteX0" fmla="*/ 80873 w 2679700"/>
              <a:gd name="connsiteY0" fmla="*/ 0 h 3670544"/>
              <a:gd name="connsiteX1" fmla="*/ 2598827 w 2679700"/>
              <a:gd name="connsiteY1" fmla="*/ 0 h 3670544"/>
              <a:gd name="connsiteX2" fmla="*/ 2679700 w 2679700"/>
              <a:gd name="connsiteY2" fmla="*/ 80873 h 3670544"/>
              <a:gd name="connsiteX3" fmla="*/ 2679700 w 2679700"/>
              <a:gd name="connsiteY3" fmla="*/ 3589671 h 3670544"/>
              <a:gd name="connsiteX4" fmla="*/ 2598827 w 2679700"/>
              <a:gd name="connsiteY4" fmla="*/ 3670544 h 3670544"/>
              <a:gd name="connsiteX5" fmla="*/ 80873 w 2679700"/>
              <a:gd name="connsiteY5" fmla="*/ 3670544 h 3670544"/>
              <a:gd name="connsiteX6" fmla="*/ 0 w 2679700"/>
              <a:gd name="connsiteY6" fmla="*/ 3589671 h 3670544"/>
              <a:gd name="connsiteX7" fmla="*/ 0 w 2679700"/>
              <a:gd name="connsiteY7" fmla="*/ 80873 h 3670544"/>
              <a:gd name="connsiteX8" fmla="*/ 80873 w 2679700"/>
              <a:gd name="connsiteY8" fmla="*/ 0 h 367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700" h="3670544">
                <a:moveTo>
                  <a:pt x="80873" y="0"/>
                </a:moveTo>
                <a:lnTo>
                  <a:pt x="2598827" y="0"/>
                </a:lnTo>
                <a:cubicBezTo>
                  <a:pt x="2643492" y="0"/>
                  <a:pt x="2679700" y="36208"/>
                  <a:pt x="2679700" y="80873"/>
                </a:cubicBezTo>
                <a:lnTo>
                  <a:pt x="2679700" y="3589671"/>
                </a:lnTo>
                <a:cubicBezTo>
                  <a:pt x="2679700" y="3634336"/>
                  <a:pt x="2643492" y="3670544"/>
                  <a:pt x="2598827" y="3670544"/>
                </a:cubicBezTo>
                <a:lnTo>
                  <a:pt x="80873" y="3670544"/>
                </a:lnTo>
                <a:cubicBezTo>
                  <a:pt x="36208" y="3670544"/>
                  <a:pt x="0" y="3634336"/>
                  <a:pt x="0" y="3589671"/>
                </a:cubicBezTo>
                <a:lnTo>
                  <a:pt x="0" y="80873"/>
                </a:lnTo>
                <a:cubicBezTo>
                  <a:pt x="0" y="36208"/>
                  <a:pt x="36208" y="0"/>
                  <a:pt x="80873"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96256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23C906C9-1BF1-4B50-A1C9-786C13678A47}"/>
              </a:ext>
            </a:extLst>
          </p:cNvPr>
          <p:cNvSpPr/>
          <p:nvPr userDrawn="1"/>
        </p:nvSpPr>
        <p:spPr>
          <a:xfrm>
            <a:off x="0" y="0"/>
            <a:ext cx="4279900" cy="4394200"/>
          </a:xfrm>
          <a:custGeom>
            <a:avLst/>
            <a:gdLst>
              <a:gd name="connsiteX0" fmla="*/ 0 w 4279900"/>
              <a:gd name="connsiteY0" fmla="*/ 0 h 4394199"/>
              <a:gd name="connsiteX1" fmla="*/ 4279900 w 4279900"/>
              <a:gd name="connsiteY1" fmla="*/ 0 h 4394199"/>
              <a:gd name="connsiteX2" fmla="*/ 4279900 w 4279900"/>
              <a:gd name="connsiteY2" fmla="*/ 4265912 h 4394199"/>
              <a:gd name="connsiteX3" fmla="*/ 4151613 w 4279900"/>
              <a:gd name="connsiteY3" fmla="*/ 4394199 h 4394199"/>
              <a:gd name="connsiteX4" fmla="*/ 0 w 4279900"/>
              <a:gd name="connsiteY4" fmla="*/ 4394199 h 439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9900" h="4394199">
                <a:moveTo>
                  <a:pt x="0" y="0"/>
                </a:moveTo>
                <a:lnTo>
                  <a:pt x="4279900" y="0"/>
                </a:lnTo>
                <a:lnTo>
                  <a:pt x="4279900" y="4265912"/>
                </a:lnTo>
                <a:cubicBezTo>
                  <a:pt x="4279900" y="4336763"/>
                  <a:pt x="4222464" y="4394199"/>
                  <a:pt x="4151613" y="4394199"/>
                </a:cubicBezTo>
                <a:lnTo>
                  <a:pt x="0" y="43941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Picture Placeholder 11"/>
          <p:cNvSpPr>
            <a:spLocks noGrp="1"/>
          </p:cNvSpPr>
          <p:nvPr>
            <p:ph type="pic" sz="quarter" idx="10"/>
          </p:nvPr>
        </p:nvSpPr>
        <p:spPr>
          <a:xfrm>
            <a:off x="2451100" y="1587379"/>
            <a:ext cx="2730500" cy="1778122"/>
          </a:xfrm>
          <a:custGeom>
            <a:avLst/>
            <a:gdLst>
              <a:gd name="connsiteX0" fmla="*/ 79304 w 2730500"/>
              <a:gd name="connsiteY0" fmla="*/ 0 h 1778122"/>
              <a:gd name="connsiteX1" fmla="*/ 2651196 w 2730500"/>
              <a:gd name="connsiteY1" fmla="*/ 0 h 1778122"/>
              <a:gd name="connsiteX2" fmla="*/ 2730500 w 2730500"/>
              <a:gd name="connsiteY2" fmla="*/ 79304 h 1778122"/>
              <a:gd name="connsiteX3" fmla="*/ 2730500 w 2730500"/>
              <a:gd name="connsiteY3" fmla="*/ 1698818 h 1778122"/>
              <a:gd name="connsiteX4" fmla="*/ 2651196 w 2730500"/>
              <a:gd name="connsiteY4" fmla="*/ 1778122 h 1778122"/>
              <a:gd name="connsiteX5" fmla="*/ 79304 w 2730500"/>
              <a:gd name="connsiteY5" fmla="*/ 1778122 h 1778122"/>
              <a:gd name="connsiteX6" fmla="*/ 0 w 2730500"/>
              <a:gd name="connsiteY6" fmla="*/ 1698818 h 1778122"/>
              <a:gd name="connsiteX7" fmla="*/ 0 w 2730500"/>
              <a:gd name="connsiteY7" fmla="*/ 79304 h 1778122"/>
              <a:gd name="connsiteX8" fmla="*/ 79304 w 2730500"/>
              <a:gd name="connsiteY8" fmla="*/ 0 h 177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0" h="1778122">
                <a:moveTo>
                  <a:pt x="79304" y="0"/>
                </a:moveTo>
                <a:lnTo>
                  <a:pt x="2651196" y="0"/>
                </a:lnTo>
                <a:cubicBezTo>
                  <a:pt x="2694994" y="0"/>
                  <a:pt x="2730500" y="35506"/>
                  <a:pt x="2730500" y="79304"/>
                </a:cubicBezTo>
                <a:lnTo>
                  <a:pt x="2730500" y="1698818"/>
                </a:lnTo>
                <a:cubicBezTo>
                  <a:pt x="2730500" y="1742616"/>
                  <a:pt x="2694994" y="1778122"/>
                  <a:pt x="2651196" y="1778122"/>
                </a:cubicBezTo>
                <a:lnTo>
                  <a:pt x="79304" y="1778122"/>
                </a:lnTo>
                <a:cubicBezTo>
                  <a:pt x="35506" y="1778122"/>
                  <a:pt x="0" y="1742616"/>
                  <a:pt x="0" y="1698818"/>
                </a:cubicBezTo>
                <a:lnTo>
                  <a:pt x="0" y="79304"/>
                </a:lnTo>
                <a:cubicBezTo>
                  <a:pt x="0" y="35506"/>
                  <a:pt x="35506" y="0"/>
                  <a:pt x="79304" y="0"/>
                </a:cubicBezTo>
                <a:close/>
              </a:path>
            </a:pathLst>
          </a:custGeom>
          <a:solidFill>
            <a:schemeClr val="bg1">
              <a:lumMod val="85000"/>
            </a:schemeClr>
          </a:solidFill>
          <a:effectLst>
            <a:outerShdw blurRad="177800" dist="114300" dir="10800000" algn="r" rotWithShape="0">
              <a:prstClr val="black">
                <a:alpha val="25000"/>
              </a:prstClr>
            </a:outerShdw>
          </a:effectLst>
        </p:spPr>
        <p:txBody>
          <a:bodyPr wrap="square">
            <a:noAutofit/>
          </a:bodyPr>
          <a:lstStyle/>
          <a:p>
            <a:pPr lvl="0"/>
            <a:endParaRPr lang="en-US" noProof="0"/>
          </a:p>
        </p:txBody>
      </p:sp>
      <p:sp>
        <p:nvSpPr>
          <p:cNvPr id="15" name="Picture Placeholder 14"/>
          <p:cNvSpPr>
            <a:spLocks noGrp="1"/>
          </p:cNvSpPr>
          <p:nvPr>
            <p:ph type="pic" sz="quarter" idx="11"/>
          </p:nvPr>
        </p:nvSpPr>
        <p:spPr>
          <a:xfrm>
            <a:off x="2451100" y="3492379"/>
            <a:ext cx="3657600" cy="1778122"/>
          </a:xfrm>
          <a:custGeom>
            <a:avLst/>
            <a:gdLst>
              <a:gd name="connsiteX0" fmla="*/ 79304 w 3657600"/>
              <a:gd name="connsiteY0" fmla="*/ 0 h 1778122"/>
              <a:gd name="connsiteX1" fmla="*/ 3578296 w 3657600"/>
              <a:gd name="connsiteY1" fmla="*/ 0 h 1778122"/>
              <a:gd name="connsiteX2" fmla="*/ 3657600 w 3657600"/>
              <a:gd name="connsiteY2" fmla="*/ 79304 h 1778122"/>
              <a:gd name="connsiteX3" fmla="*/ 3657600 w 3657600"/>
              <a:gd name="connsiteY3" fmla="*/ 1698818 h 1778122"/>
              <a:gd name="connsiteX4" fmla="*/ 3578296 w 3657600"/>
              <a:gd name="connsiteY4" fmla="*/ 1778122 h 1778122"/>
              <a:gd name="connsiteX5" fmla="*/ 79304 w 3657600"/>
              <a:gd name="connsiteY5" fmla="*/ 1778122 h 1778122"/>
              <a:gd name="connsiteX6" fmla="*/ 0 w 3657600"/>
              <a:gd name="connsiteY6" fmla="*/ 1698818 h 1778122"/>
              <a:gd name="connsiteX7" fmla="*/ 0 w 3657600"/>
              <a:gd name="connsiteY7" fmla="*/ 79304 h 1778122"/>
              <a:gd name="connsiteX8" fmla="*/ 79304 w 3657600"/>
              <a:gd name="connsiteY8" fmla="*/ 0 h 177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1778122">
                <a:moveTo>
                  <a:pt x="79304" y="0"/>
                </a:moveTo>
                <a:lnTo>
                  <a:pt x="3578296" y="0"/>
                </a:lnTo>
                <a:cubicBezTo>
                  <a:pt x="3622094" y="0"/>
                  <a:pt x="3657600" y="35506"/>
                  <a:pt x="3657600" y="79304"/>
                </a:cubicBezTo>
                <a:lnTo>
                  <a:pt x="3657600" y="1698818"/>
                </a:lnTo>
                <a:cubicBezTo>
                  <a:pt x="3657600" y="1742616"/>
                  <a:pt x="3622094" y="1778122"/>
                  <a:pt x="3578296" y="1778122"/>
                </a:cubicBezTo>
                <a:lnTo>
                  <a:pt x="79304" y="1778122"/>
                </a:lnTo>
                <a:cubicBezTo>
                  <a:pt x="35506" y="1778122"/>
                  <a:pt x="0" y="1742616"/>
                  <a:pt x="0" y="1698818"/>
                </a:cubicBezTo>
                <a:lnTo>
                  <a:pt x="0" y="79304"/>
                </a:lnTo>
                <a:cubicBezTo>
                  <a:pt x="0" y="35506"/>
                  <a:pt x="35506" y="0"/>
                  <a:pt x="79304" y="0"/>
                </a:cubicBezTo>
                <a:close/>
              </a:path>
            </a:pathLst>
          </a:custGeom>
          <a:solidFill>
            <a:schemeClr val="bg1">
              <a:lumMod val="85000"/>
            </a:schemeClr>
          </a:solidFill>
          <a:effectLst>
            <a:outerShdw blurRad="177800" dist="114300" dir="13500000" algn="br"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85788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10992A0-2EB5-43C2-937D-36B33CC0AF9F}"/>
              </a:ext>
            </a:extLst>
          </p:cNvPr>
          <p:cNvSpPr/>
          <p:nvPr userDrawn="1"/>
        </p:nvSpPr>
        <p:spPr>
          <a:xfrm>
            <a:off x="0" y="0"/>
            <a:ext cx="335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Picture Placeholder 11"/>
          <p:cNvSpPr>
            <a:spLocks noGrp="1"/>
          </p:cNvSpPr>
          <p:nvPr>
            <p:ph type="pic" sz="quarter" idx="10"/>
          </p:nvPr>
        </p:nvSpPr>
        <p:spPr>
          <a:xfrm>
            <a:off x="3352800" y="0"/>
            <a:ext cx="3683000" cy="6858000"/>
          </a:xfrm>
          <a:custGeom>
            <a:avLst/>
            <a:gdLst>
              <a:gd name="connsiteX0" fmla="*/ 0 w 3657600"/>
              <a:gd name="connsiteY0" fmla="*/ 0 h 6858000"/>
              <a:gd name="connsiteX1" fmla="*/ 3657600 w 3657600"/>
              <a:gd name="connsiteY1" fmla="*/ 0 h 6858000"/>
              <a:gd name="connsiteX2" fmla="*/ 3657600 w 3657600"/>
              <a:gd name="connsiteY2" fmla="*/ 6858000 h 6858000"/>
              <a:gd name="connsiteX3" fmla="*/ 0 w 3657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57600" h="6858000">
                <a:moveTo>
                  <a:pt x="0" y="0"/>
                </a:moveTo>
                <a:lnTo>
                  <a:pt x="3657600" y="0"/>
                </a:lnTo>
                <a:lnTo>
                  <a:pt x="3657600" y="6858000"/>
                </a:lnTo>
                <a:lnTo>
                  <a:pt x="0" y="6858000"/>
                </a:ln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42614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8A657F0-EBFC-4BB7-8D32-B294C8427706}"/>
              </a:ext>
            </a:extLst>
          </p:cNvPr>
          <p:cNvSpPr/>
          <p:nvPr userDrawn="1"/>
        </p:nvSpPr>
        <p:spPr>
          <a:xfrm>
            <a:off x="0" y="5245100"/>
            <a:ext cx="12192000" cy="1612900"/>
          </a:xfrm>
          <a:prstGeom prst="rect">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Picture Placeholder 11"/>
          <p:cNvSpPr>
            <a:spLocks noGrp="1"/>
          </p:cNvSpPr>
          <p:nvPr>
            <p:ph type="pic" sz="quarter" idx="10"/>
          </p:nvPr>
        </p:nvSpPr>
        <p:spPr>
          <a:xfrm>
            <a:off x="1549400" y="3428878"/>
            <a:ext cx="9131300" cy="2730622"/>
          </a:xfrm>
          <a:custGeom>
            <a:avLst/>
            <a:gdLst>
              <a:gd name="connsiteX0" fmla="*/ 121786 w 9131300"/>
              <a:gd name="connsiteY0" fmla="*/ 0 h 2730622"/>
              <a:gd name="connsiteX1" fmla="*/ 9009514 w 9131300"/>
              <a:gd name="connsiteY1" fmla="*/ 0 h 2730622"/>
              <a:gd name="connsiteX2" fmla="*/ 9131300 w 9131300"/>
              <a:gd name="connsiteY2" fmla="*/ 121786 h 2730622"/>
              <a:gd name="connsiteX3" fmla="*/ 9131300 w 9131300"/>
              <a:gd name="connsiteY3" fmla="*/ 2608836 h 2730622"/>
              <a:gd name="connsiteX4" fmla="*/ 9009514 w 9131300"/>
              <a:gd name="connsiteY4" fmla="*/ 2730622 h 2730622"/>
              <a:gd name="connsiteX5" fmla="*/ 121786 w 9131300"/>
              <a:gd name="connsiteY5" fmla="*/ 2730622 h 2730622"/>
              <a:gd name="connsiteX6" fmla="*/ 0 w 9131300"/>
              <a:gd name="connsiteY6" fmla="*/ 2608836 h 2730622"/>
              <a:gd name="connsiteX7" fmla="*/ 0 w 9131300"/>
              <a:gd name="connsiteY7" fmla="*/ 121786 h 2730622"/>
              <a:gd name="connsiteX8" fmla="*/ 121786 w 9131300"/>
              <a:gd name="connsiteY8" fmla="*/ 0 h 2730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31300" h="2730622">
                <a:moveTo>
                  <a:pt x="121786" y="0"/>
                </a:moveTo>
                <a:lnTo>
                  <a:pt x="9009514" y="0"/>
                </a:lnTo>
                <a:cubicBezTo>
                  <a:pt x="9076775" y="0"/>
                  <a:pt x="9131300" y="54525"/>
                  <a:pt x="9131300" y="121786"/>
                </a:cubicBezTo>
                <a:lnTo>
                  <a:pt x="9131300" y="2608836"/>
                </a:lnTo>
                <a:cubicBezTo>
                  <a:pt x="9131300" y="2676097"/>
                  <a:pt x="9076775" y="2730622"/>
                  <a:pt x="9009514" y="2730622"/>
                </a:cubicBezTo>
                <a:lnTo>
                  <a:pt x="121786" y="2730622"/>
                </a:lnTo>
                <a:cubicBezTo>
                  <a:pt x="54525" y="2730622"/>
                  <a:pt x="0" y="2676097"/>
                  <a:pt x="0" y="2608836"/>
                </a:cubicBezTo>
                <a:lnTo>
                  <a:pt x="0" y="121786"/>
                </a:lnTo>
                <a:cubicBezTo>
                  <a:pt x="0" y="54525"/>
                  <a:pt x="54525" y="0"/>
                  <a:pt x="121786" y="0"/>
                </a:cubicBezTo>
                <a:close/>
              </a:path>
            </a:pathLst>
          </a:custGeom>
          <a:solidFill>
            <a:schemeClr val="bg1">
              <a:lumMod val="95000"/>
            </a:schemeClr>
          </a:solidFill>
          <a:effectLst>
            <a:outerShdw blurRad="177800" dist="114300" dir="5400000" algn="t"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371793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709" r:id="rId7"/>
    <p:sldLayoutId id="2147483710" r:id="rId8"/>
    <p:sldLayoutId id="2147483711" r:id="rId9"/>
    <p:sldLayoutId id="2147483712" r:id="rId10"/>
    <p:sldLayoutId id="2147483713" r:id="rId11"/>
    <p:sldLayoutId id="2147483696" r:id="rId12"/>
    <p:sldLayoutId id="2147483714" r:id="rId13"/>
    <p:sldLayoutId id="2147483697" r:id="rId14"/>
    <p:sldLayoutId id="2147483698" r:id="rId15"/>
    <p:sldLayoutId id="2147483699" r:id="rId16"/>
    <p:sldLayoutId id="2147483700" r:id="rId17"/>
    <p:sldLayoutId id="2147483701" r:id="rId18"/>
    <p:sldLayoutId id="2147483715" r:id="rId19"/>
    <p:sldLayoutId id="2147483702" r:id="rId20"/>
    <p:sldLayoutId id="2147483703" r:id="rId21"/>
    <p:sldLayoutId id="2147483704" r:id="rId22"/>
    <p:sldLayoutId id="2147483705" r:id="rId23"/>
    <p:sldLayoutId id="2147483706" r:id="rId24"/>
    <p:sldLayoutId id="2147483716" r:id="rId25"/>
    <p:sldLayoutId id="2147483717" r:id="rId26"/>
    <p:sldLayoutId id="2147483718" r:id="rId27"/>
    <p:sldLayoutId id="2147483719" r:id="rId28"/>
    <p:sldLayoutId id="2147483707" r:id="rId29"/>
    <p:sldLayoutId id="2147483708" r:id="rId3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Poppins" panose="00000500000000000000" pitchFamily="50" charset="0"/>
        </a:defRPr>
      </a:lvl2pPr>
      <a:lvl3pPr algn="l" rtl="0" fontAlgn="base">
        <a:lnSpc>
          <a:spcPct val="90000"/>
        </a:lnSpc>
        <a:spcBef>
          <a:spcPct val="0"/>
        </a:spcBef>
        <a:spcAft>
          <a:spcPct val="0"/>
        </a:spcAft>
        <a:defRPr sz="4400">
          <a:solidFill>
            <a:schemeClr val="tx1"/>
          </a:solidFill>
          <a:latin typeface="Poppins" panose="00000500000000000000" pitchFamily="50" charset="0"/>
        </a:defRPr>
      </a:lvl3pPr>
      <a:lvl4pPr algn="l" rtl="0" fontAlgn="base">
        <a:lnSpc>
          <a:spcPct val="90000"/>
        </a:lnSpc>
        <a:spcBef>
          <a:spcPct val="0"/>
        </a:spcBef>
        <a:spcAft>
          <a:spcPct val="0"/>
        </a:spcAft>
        <a:defRPr sz="4400">
          <a:solidFill>
            <a:schemeClr val="tx1"/>
          </a:solidFill>
          <a:latin typeface="Poppins" panose="00000500000000000000" pitchFamily="50" charset="0"/>
        </a:defRPr>
      </a:lvl4pPr>
      <a:lvl5pPr algn="l" rtl="0" fontAlgn="base">
        <a:lnSpc>
          <a:spcPct val="90000"/>
        </a:lnSpc>
        <a:spcBef>
          <a:spcPct val="0"/>
        </a:spcBef>
        <a:spcAft>
          <a:spcPct val="0"/>
        </a:spcAft>
        <a:defRPr sz="4400">
          <a:solidFill>
            <a:schemeClr val="tx1"/>
          </a:solidFill>
          <a:latin typeface="Poppins" panose="00000500000000000000" pitchFamily="50" charset="0"/>
        </a:defRPr>
      </a:lvl5pPr>
      <a:lvl6pPr marL="457200" algn="l" rtl="0" fontAlgn="base">
        <a:lnSpc>
          <a:spcPct val="90000"/>
        </a:lnSpc>
        <a:spcBef>
          <a:spcPct val="0"/>
        </a:spcBef>
        <a:spcAft>
          <a:spcPct val="0"/>
        </a:spcAft>
        <a:defRPr sz="4400">
          <a:solidFill>
            <a:schemeClr val="tx1"/>
          </a:solidFill>
          <a:latin typeface="Poppins" panose="00000500000000000000" pitchFamily="50" charset="0"/>
        </a:defRPr>
      </a:lvl6pPr>
      <a:lvl7pPr marL="914400" algn="l" rtl="0" fontAlgn="base">
        <a:lnSpc>
          <a:spcPct val="90000"/>
        </a:lnSpc>
        <a:spcBef>
          <a:spcPct val="0"/>
        </a:spcBef>
        <a:spcAft>
          <a:spcPct val="0"/>
        </a:spcAft>
        <a:defRPr sz="4400">
          <a:solidFill>
            <a:schemeClr val="tx1"/>
          </a:solidFill>
          <a:latin typeface="Poppins" panose="00000500000000000000" pitchFamily="50" charset="0"/>
        </a:defRPr>
      </a:lvl7pPr>
      <a:lvl8pPr marL="1371600" algn="l" rtl="0" fontAlgn="base">
        <a:lnSpc>
          <a:spcPct val="90000"/>
        </a:lnSpc>
        <a:spcBef>
          <a:spcPct val="0"/>
        </a:spcBef>
        <a:spcAft>
          <a:spcPct val="0"/>
        </a:spcAft>
        <a:defRPr sz="4400">
          <a:solidFill>
            <a:schemeClr val="tx1"/>
          </a:solidFill>
          <a:latin typeface="Poppins" panose="00000500000000000000" pitchFamily="50" charset="0"/>
        </a:defRPr>
      </a:lvl8pPr>
      <a:lvl9pPr marL="1828800" algn="l" rtl="0" fontAlgn="base">
        <a:lnSpc>
          <a:spcPct val="90000"/>
        </a:lnSpc>
        <a:spcBef>
          <a:spcPct val="0"/>
        </a:spcBef>
        <a:spcAft>
          <a:spcPct val="0"/>
        </a:spcAft>
        <a:defRPr sz="4400">
          <a:solidFill>
            <a:schemeClr val="tx1"/>
          </a:solidFill>
          <a:latin typeface="Poppins" panose="00000500000000000000" pitchFamily="50"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2.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2.jpe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6.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9.jpe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9.jpe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9.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9.jpe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19.jpe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19.jpe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6.jpe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6.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6.jpe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Marcador de posición de imagen 5" descr="Interfaz de usuario gráfica&#10;&#10;Descripción generada automáticamente">
            <a:extLst>
              <a:ext uri="{FF2B5EF4-FFF2-40B4-BE49-F238E27FC236}">
                <a16:creationId xmlns:a16="http://schemas.microsoft.com/office/drawing/2014/main" id="{5A3511D0-9C17-49D6-BDB7-D92B0543228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551900" cy="646331"/>
          </a:xfrm>
          <a:prstGeom prst="rect">
            <a:avLst/>
          </a:prstGeom>
          <a:noFill/>
        </p:spPr>
        <p:txBody>
          <a:bodyPr wrap="none" rtlCol="0">
            <a:spAutoFit/>
          </a:bodyPr>
          <a:lstStyle/>
          <a:p>
            <a:r>
              <a:rPr lang="es-419" sz="3600" b="1" dirty="0" err="1"/>
              <a:t>JTable</a:t>
            </a:r>
            <a:endParaRPr lang="es-CO" sz="3600" b="1" dirty="0"/>
          </a:p>
        </p:txBody>
      </p:sp>
      <p:sp>
        <p:nvSpPr>
          <p:cNvPr id="2" name="CuadroTexto 1"/>
          <p:cNvSpPr txBox="1"/>
          <p:nvPr/>
        </p:nvSpPr>
        <p:spPr>
          <a:xfrm>
            <a:off x="1463964" y="2163558"/>
            <a:ext cx="4893703" cy="2308324"/>
          </a:xfrm>
          <a:prstGeom prst="rect">
            <a:avLst/>
          </a:prstGeom>
          <a:noFill/>
        </p:spPr>
        <p:txBody>
          <a:bodyPr wrap="square" rtlCol="0">
            <a:spAutoFit/>
          </a:bodyPr>
          <a:lstStyle/>
          <a:p>
            <a:pPr algn="just"/>
            <a:r>
              <a:rPr lang="es-ES" sz="1600" b="1" dirty="0" err="1"/>
              <a:t>JTable</a:t>
            </a:r>
            <a:r>
              <a:rPr lang="es-ES" sz="1600" dirty="0"/>
              <a:t> es una clase en la biblioteca Swing de Java que se utiliza para mostrar datos tabulares en una interfaz gráfica de usuario (GUI). Una tabla en Java puede representar una colección de datos en filas y columnas, similar a una hoja de cálculo o una base de datos. </a:t>
            </a:r>
            <a:r>
              <a:rPr lang="es-ES" sz="1600" b="1" dirty="0" err="1"/>
              <a:t>JTable</a:t>
            </a:r>
            <a:r>
              <a:rPr lang="es-ES" sz="1600" b="1" dirty="0"/>
              <a:t> </a:t>
            </a:r>
            <a:r>
              <a:rPr lang="es-ES" sz="1600" dirty="0"/>
              <a:t>proporciona una manera conveniente de visualizar, editar y manipular datos tabulares dentro de una aplicación GUI.</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12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551900" cy="646331"/>
          </a:xfrm>
          <a:prstGeom prst="rect">
            <a:avLst/>
          </a:prstGeom>
          <a:noFill/>
        </p:spPr>
        <p:txBody>
          <a:bodyPr wrap="none" rtlCol="0">
            <a:spAutoFit/>
          </a:bodyPr>
          <a:lstStyle/>
          <a:p>
            <a:r>
              <a:rPr lang="es-419" sz="3600" b="1" dirty="0" err="1"/>
              <a:t>JTable</a:t>
            </a:r>
            <a:endParaRPr lang="es-CO" sz="3600" b="1" dirty="0"/>
          </a:p>
        </p:txBody>
      </p:sp>
      <p:sp>
        <p:nvSpPr>
          <p:cNvPr id="2" name="CuadroTexto 1"/>
          <p:cNvSpPr txBox="1"/>
          <p:nvPr/>
        </p:nvSpPr>
        <p:spPr>
          <a:xfrm>
            <a:off x="1463964" y="2163558"/>
            <a:ext cx="4893703" cy="3785652"/>
          </a:xfrm>
          <a:prstGeom prst="rect">
            <a:avLst/>
          </a:prstGeom>
          <a:noFill/>
        </p:spPr>
        <p:txBody>
          <a:bodyPr wrap="square" rtlCol="0">
            <a:spAutoFit/>
          </a:bodyPr>
          <a:lstStyle/>
          <a:p>
            <a:pPr algn="just"/>
            <a:r>
              <a:rPr lang="es-ES" sz="1600" b="1" dirty="0" err="1"/>
              <a:t>JTable</a:t>
            </a:r>
            <a:r>
              <a:rPr lang="es-ES" sz="1600" dirty="0"/>
              <a:t> es una parte fundamental de las aplicaciones que requieren mostrar y editar datos en formato de tabla. Algunas de las características y funcionalidades de </a:t>
            </a:r>
            <a:r>
              <a:rPr lang="es-ES" sz="1600" dirty="0" err="1"/>
              <a:t>JTable</a:t>
            </a:r>
            <a:r>
              <a:rPr lang="es-ES" sz="1600" dirty="0"/>
              <a:t> incluyen:</a:t>
            </a:r>
          </a:p>
          <a:p>
            <a:pPr algn="just"/>
            <a:endParaRPr lang="es-ES" sz="1600" dirty="0"/>
          </a:p>
          <a:p>
            <a:pPr algn="just"/>
            <a:r>
              <a:rPr lang="es-ES" sz="1600" b="1" dirty="0"/>
              <a:t>Representación de Datos: </a:t>
            </a:r>
            <a:r>
              <a:rPr lang="es-ES" sz="1600" dirty="0" err="1"/>
              <a:t>JTable</a:t>
            </a:r>
            <a:r>
              <a:rPr lang="es-ES" sz="1600" dirty="0"/>
              <a:t> permite mostrar datos en filas y columnas de una manera organizada y legible. Cada celda puede contener texto, números, imágenes u otros componentes.</a:t>
            </a:r>
          </a:p>
          <a:p>
            <a:pPr algn="just"/>
            <a:endParaRPr lang="es-ES" sz="1600" dirty="0"/>
          </a:p>
          <a:p>
            <a:pPr algn="just"/>
            <a:r>
              <a:rPr lang="es-ES" sz="1600" b="1" dirty="0"/>
              <a:t>Personalización: </a:t>
            </a:r>
            <a:r>
              <a:rPr lang="es-ES" sz="1600" dirty="0"/>
              <a:t>Puedes personalizar la apariencia y el comportamiento de la tabla, como el formato de celdas, encabezados de columna, bordes y más.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34892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551900" cy="646331"/>
          </a:xfrm>
          <a:prstGeom prst="rect">
            <a:avLst/>
          </a:prstGeom>
          <a:noFill/>
        </p:spPr>
        <p:txBody>
          <a:bodyPr wrap="none" rtlCol="0">
            <a:spAutoFit/>
          </a:bodyPr>
          <a:lstStyle/>
          <a:p>
            <a:r>
              <a:rPr lang="es-419" sz="3600" b="1" dirty="0" err="1"/>
              <a:t>JTable</a:t>
            </a:r>
            <a:endParaRPr lang="es-CO" sz="3600" b="1" dirty="0"/>
          </a:p>
        </p:txBody>
      </p:sp>
      <p:sp>
        <p:nvSpPr>
          <p:cNvPr id="2" name="CuadroTexto 1"/>
          <p:cNvSpPr txBox="1"/>
          <p:nvPr/>
        </p:nvSpPr>
        <p:spPr>
          <a:xfrm>
            <a:off x="615039" y="1663115"/>
            <a:ext cx="6490565" cy="3785652"/>
          </a:xfrm>
          <a:prstGeom prst="rect">
            <a:avLst/>
          </a:prstGeom>
          <a:noFill/>
        </p:spPr>
        <p:txBody>
          <a:bodyPr wrap="square" rtlCol="0">
            <a:spAutoFit/>
          </a:bodyPr>
          <a:lstStyle/>
          <a:p>
            <a:pPr algn="just"/>
            <a:r>
              <a:rPr lang="es-ES" sz="1600" b="1" dirty="0"/>
              <a:t>Interacción: </a:t>
            </a:r>
            <a:r>
              <a:rPr lang="es-ES" sz="1600" dirty="0"/>
              <a:t>Los usuarios pueden interactuar con la tabla, como seleccionar celdas, editar valores y ordenar columnas haciendo clic en los encabezados.</a:t>
            </a:r>
          </a:p>
          <a:p>
            <a:pPr algn="just"/>
            <a:endParaRPr lang="es-ES" sz="1600" dirty="0"/>
          </a:p>
          <a:p>
            <a:pPr algn="just"/>
            <a:r>
              <a:rPr lang="es-ES" sz="1600" b="1" dirty="0"/>
              <a:t>Edición: </a:t>
            </a:r>
            <a:r>
              <a:rPr lang="es-ES" sz="1600" dirty="0" err="1"/>
              <a:t>JTable</a:t>
            </a:r>
            <a:r>
              <a:rPr lang="es-ES" sz="1600" dirty="0"/>
              <a:t> admite la edición directa de celdas, lo que permite a los usuarios cambiar los valores directamente en la tabla.</a:t>
            </a:r>
          </a:p>
          <a:p>
            <a:pPr algn="just"/>
            <a:endParaRPr lang="es-ES" sz="1600" dirty="0"/>
          </a:p>
          <a:p>
            <a:pPr algn="just"/>
            <a:r>
              <a:rPr lang="es-ES" sz="1600" b="1" dirty="0"/>
              <a:t>Eventos: </a:t>
            </a:r>
            <a:r>
              <a:rPr lang="es-ES" sz="1600" dirty="0"/>
              <a:t>Puedes adjuntar manejadores de eventos a </a:t>
            </a:r>
            <a:r>
              <a:rPr lang="es-ES" sz="1600" dirty="0" err="1"/>
              <a:t>JTable</a:t>
            </a:r>
            <a:r>
              <a:rPr lang="es-ES" sz="1600" dirty="0"/>
              <a:t> para responder a acciones como la selección de celdas o la edición de datos.</a:t>
            </a:r>
          </a:p>
          <a:p>
            <a:pPr algn="just"/>
            <a:endParaRPr lang="es-ES" sz="1600" dirty="0"/>
          </a:p>
          <a:p>
            <a:pPr algn="just"/>
            <a:r>
              <a:rPr lang="es-ES" sz="1600" b="1" dirty="0"/>
              <a:t>Modelo de Datos: </a:t>
            </a:r>
            <a:r>
              <a:rPr lang="es-ES" sz="1600" dirty="0" err="1"/>
              <a:t>JTable</a:t>
            </a:r>
            <a:r>
              <a:rPr lang="es-ES" sz="1600" dirty="0"/>
              <a:t> trabaja con un modelo de datos subyacente, que puede ser personalizado utilizando la interfaz </a:t>
            </a:r>
            <a:r>
              <a:rPr lang="es-ES" sz="1600" dirty="0" err="1"/>
              <a:t>TableModel</a:t>
            </a:r>
            <a:r>
              <a:rPr lang="es-ES" sz="1600" dirty="0"/>
              <a:t> para proporcionar datos desde diferentes fuentes, como arreglos, listas o bases de datos.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99971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551900" cy="646331"/>
          </a:xfrm>
          <a:prstGeom prst="rect">
            <a:avLst/>
          </a:prstGeom>
          <a:noFill/>
        </p:spPr>
        <p:txBody>
          <a:bodyPr wrap="none" rtlCol="0">
            <a:spAutoFit/>
          </a:bodyPr>
          <a:lstStyle/>
          <a:p>
            <a:r>
              <a:rPr lang="es-419" sz="3600" b="1" dirty="0" err="1"/>
              <a:t>JTable</a:t>
            </a:r>
            <a:endParaRPr lang="es-CO" sz="3600" b="1" dirty="0"/>
          </a:p>
        </p:txBody>
      </p:sp>
      <p:sp>
        <p:nvSpPr>
          <p:cNvPr id="2" name="CuadroTexto 1"/>
          <p:cNvSpPr txBox="1"/>
          <p:nvPr/>
        </p:nvSpPr>
        <p:spPr>
          <a:xfrm>
            <a:off x="1745100" y="2354818"/>
            <a:ext cx="4664327" cy="2308324"/>
          </a:xfrm>
          <a:prstGeom prst="rect">
            <a:avLst/>
          </a:prstGeom>
          <a:noFill/>
        </p:spPr>
        <p:txBody>
          <a:bodyPr wrap="square" rtlCol="0">
            <a:spAutoFit/>
          </a:bodyPr>
          <a:lstStyle/>
          <a:p>
            <a:pPr algn="just"/>
            <a:r>
              <a:rPr lang="es-ES" sz="1600" b="1" dirty="0"/>
              <a:t>Orden y Filtrado: </a:t>
            </a:r>
            <a:r>
              <a:rPr lang="es-ES" sz="1600" dirty="0"/>
              <a:t>Las columnas de la tabla se pueden ordenar y filtrar para facilitar la búsqueda y la visualización de datos específicos.</a:t>
            </a:r>
          </a:p>
          <a:p>
            <a:pPr algn="just"/>
            <a:endParaRPr lang="es-ES" sz="1600" dirty="0"/>
          </a:p>
          <a:p>
            <a:pPr algn="just"/>
            <a:r>
              <a:rPr lang="es-ES" sz="1600" b="1" dirty="0"/>
              <a:t>Cell </a:t>
            </a:r>
            <a:r>
              <a:rPr lang="es-ES" sz="1600" b="1" dirty="0" err="1"/>
              <a:t>Renderer</a:t>
            </a:r>
            <a:r>
              <a:rPr lang="es-ES" sz="1600" b="1" dirty="0"/>
              <a:t> y Editor: </a:t>
            </a:r>
            <a:r>
              <a:rPr lang="es-ES" sz="1600" dirty="0"/>
              <a:t>Puedes personalizar la apariencia y el comportamiento de las celdas utilizando clases como </a:t>
            </a:r>
            <a:r>
              <a:rPr lang="es-ES" sz="1600" dirty="0" err="1"/>
              <a:t>TableCellRenderer</a:t>
            </a:r>
            <a:r>
              <a:rPr lang="es-ES" sz="1600" dirty="0"/>
              <a:t> y </a:t>
            </a:r>
            <a:r>
              <a:rPr lang="es-ES" sz="1600" dirty="0" err="1"/>
              <a:t>TableCellEditor</a:t>
            </a:r>
            <a:r>
              <a:rPr lang="es-ES" sz="1600" dirty="0"/>
              <a:t>.</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33774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551900" cy="646331"/>
          </a:xfrm>
          <a:prstGeom prst="rect">
            <a:avLst/>
          </a:prstGeom>
          <a:noFill/>
        </p:spPr>
        <p:txBody>
          <a:bodyPr wrap="none" rtlCol="0">
            <a:spAutoFit/>
          </a:bodyPr>
          <a:lstStyle/>
          <a:p>
            <a:r>
              <a:rPr lang="es-419" sz="3600" b="1" dirty="0" err="1"/>
              <a:t>JTable</a:t>
            </a:r>
            <a:endParaRPr lang="es-CO" sz="3600" b="1" dirty="0"/>
          </a:p>
        </p:txBody>
      </p:sp>
      <p:sp>
        <p:nvSpPr>
          <p:cNvPr id="2" name="CuadroTexto 1"/>
          <p:cNvSpPr txBox="1"/>
          <p:nvPr/>
        </p:nvSpPr>
        <p:spPr>
          <a:xfrm>
            <a:off x="1762354" y="2644170"/>
            <a:ext cx="4552184" cy="1569660"/>
          </a:xfrm>
          <a:prstGeom prst="rect">
            <a:avLst/>
          </a:prstGeom>
          <a:noFill/>
        </p:spPr>
        <p:txBody>
          <a:bodyPr wrap="square" rtlCol="0">
            <a:spAutoFit/>
          </a:bodyPr>
          <a:lstStyle/>
          <a:p>
            <a:pPr algn="just"/>
            <a:r>
              <a:rPr lang="es-ES" sz="1600" b="1" dirty="0" err="1"/>
              <a:t>JTable</a:t>
            </a:r>
            <a:r>
              <a:rPr lang="es-ES" sz="1600" dirty="0"/>
              <a:t> es una herramienta esencial para crear aplicaciones que requieren la visualización y edición de datos en formato tabular. Permite a los desarrolladores crear interfaces amigables donde los usuarios pueden trabajar con datos en una estructura de tabla.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2779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551900" cy="646331"/>
          </a:xfrm>
          <a:prstGeom prst="rect">
            <a:avLst/>
          </a:prstGeom>
          <a:noFill/>
        </p:spPr>
        <p:txBody>
          <a:bodyPr wrap="none" rtlCol="0">
            <a:spAutoFit/>
          </a:bodyPr>
          <a:lstStyle/>
          <a:p>
            <a:r>
              <a:rPr lang="es-419" sz="3600" b="1" dirty="0" err="1"/>
              <a:t>JTable</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2F2CE355-E20E-E723-2EB1-1C2EC96EBD29}"/>
              </a:ext>
            </a:extLst>
          </p:cNvPr>
          <p:cNvPicPr>
            <a:picLocks noChangeAspect="1"/>
          </p:cNvPicPr>
          <p:nvPr/>
        </p:nvPicPr>
        <p:blipFill>
          <a:blip r:embed="rId6"/>
          <a:stretch>
            <a:fillRect/>
          </a:stretch>
        </p:blipFill>
        <p:spPr>
          <a:xfrm>
            <a:off x="912583" y="1160342"/>
            <a:ext cx="6118395" cy="4744349"/>
          </a:xfrm>
          <a:prstGeom prst="rect">
            <a:avLst/>
          </a:prstGeom>
        </p:spPr>
      </p:pic>
    </p:spTree>
    <p:extLst>
      <p:ext uri="{BB962C8B-B14F-4D97-AF65-F5344CB8AC3E}">
        <p14:creationId xmlns:p14="http://schemas.microsoft.com/office/powerpoint/2010/main" val="2802790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441292" cy="646331"/>
          </a:xfrm>
          <a:prstGeom prst="rect">
            <a:avLst/>
          </a:prstGeom>
          <a:noFill/>
        </p:spPr>
        <p:txBody>
          <a:bodyPr wrap="none" rtlCol="0">
            <a:spAutoFit/>
          </a:bodyPr>
          <a:lstStyle/>
          <a:p>
            <a:r>
              <a:rPr lang="es-419" sz="3600" dirty="0" err="1"/>
              <a:t>JTable</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7B32EF7B-18FA-F96B-48CF-0BE545C7B44C}"/>
              </a:ext>
            </a:extLst>
          </p:cNvPr>
          <p:cNvPicPr>
            <a:picLocks noChangeAspect="1"/>
          </p:cNvPicPr>
          <p:nvPr/>
        </p:nvPicPr>
        <p:blipFill>
          <a:blip r:embed="rId6"/>
          <a:stretch>
            <a:fillRect/>
          </a:stretch>
        </p:blipFill>
        <p:spPr>
          <a:xfrm>
            <a:off x="562600" y="2134343"/>
            <a:ext cx="6468378" cy="2972215"/>
          </a:xfrm>
          <a:prstGeom prst="rect">
            <a:avLst/>
          </a:prstGeom>
        </p:spPr>
      </p:pic>
    </p:spTree>
    <p:extLst>
      <p:ext uri="{BB962C8B-B14F-4D97-AF65-F5344CB8AC3E}">
        <p14:creationId xmlns:p14="http://schemas.microsoft.com/office/powerpoint/2010/main" val="3334801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551900" cy="646331"/>
          </a:xfrm>
          <a:prstGeom prst="rect">
            <a:avLst/>
          </a:prstGeom>
          <a:noFill/>
        </p:spPr>
        <p:txBody>
          <a:bodyPr wrap="none" rtlCol="0">
            <a:spAutoFit/>
          </a:bodyPr>
          <a:lstStyle/>
          <a:p>
            <a:r>
              <a:rPr lang="es-419" sz="3600" b="1" dirty="0" err="1"/>
              <a:t>JTable</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Java 19 Continues Evolution of Open Source Programming Language | ITPro  Today: IT News, How-Tos, Trends, Case Studies, Career Tips, More">
            <a:extLst>
              <a:ext uri="{FF2B5EF4-FFF2-40B4-BE49-F238E27FC236}">
                <a16:creationId xmlns:a16="http://schemas.microsoft.com/office/drawing/2014/main" id="{3D6BFF50-5E0C-19DA-663F-6B41056CC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0642" y="2385107"/>
            <a:ext cx="3781694" cy="19622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B8780C38-EE0D-114F-C912-4B70CA800940}"/>
              </a:ext>
            </a:extLst>
          </p:cNvPr>
          <p:cNvPicPr>
            <a:picLocks noChangeAspect="1"/>
          </p:cNvPicPr>
          <p:nvPr/>
        </p:nvPicPr>
        <p:blipFill>
          <a:blip r:embed="rId6"/>
          <a:stretch>
            <a:fillRect/>
          </a:stretch>
        </p:blipFill>
        <p:spPr>
          <a:xfrm>
            <a:off x="477538" y="1980169"/>
            <a:ext cx="6782251" cy="3334012"/>
          </a:xfrm>
          <a:prstGeom prst="rect">
            <a:avLst/>
          </a:prstGeom>
        </p:spPr>
      </p:pic>
    </p:spTree>
    <p:extLst>
      <p:ext uri="{BB962C8B-B14F-4D97-AF65-F5344CB8AC3E}">
        <p14:creationId xmlns:p14="http://schemas.microsoft.com/office/powerpoint/2010/main" val="273982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680927" cy="646331"/>
          </a:xfrm>
          <a:prstGeom prst="rect">
            <a:avLst/>
          </a:prstGeom>
          <a:noFill/>
        </p:spPr>
        <p:txBody>
          <a:bodyPr wrap="none" rtlCol="0">
            <a:spAutoFit/>
          </a:bodyPr>
          <a:lstStyle/>
          <a:p>
            <a:r>
              <a:rPr lang="es-419" sz="3600" dirty="0" err="1"/>
              <a:t>JComboBox</a:t>
            </a:r>
            <a:endParaRPr lang="es-CO" sz="3600" dirty="0"/>
          </a:p>
        </p:txBody>
      </p:sp>
      <p:sp>
        <p:nvSpPr>
          <p:cNvPr id="2" name="CuadroTexto 1"/>
          <p:cNvSpPr txBox="1"/>
          <p:nvPr/>
        </p:nvSpPr>
        <p:spPr>
          <a:xfrm>
            <a:off x="865206" y="2514503"/>
            <a:ext cx="4752092" cy="2062103"/>
          </a:xfrm>
          <a:prstGeom prst="rect">
            <a:avLst/>
          </a:prstGeom>
          <a:noFill/>
        </p:spPr>
        <p:txBody>
          <a:bodyPr wrap="square" rtlCol="0">
            <a:spAutoFit/>
          </a:bodyPr>
          <a:lstStyle/>
          <a:p>
            <a:pPr algn="just"/>
            <a:r>
              <a:rPr lang="es-ES" sz="1600" b="1" dirty="0" err="1"/>
              <a:t>JComboBox</a:t>
            </a:r>
            <a:r>
              <a:rPr lang="es-ES" sz="1600" dirty="0"/>
              <a:t> es una clase en la biblioteca Swing de Java que se utiliza para crear componentes desplegables en una interfaz gráfica de usuario (GUI). Un componente</a:t>
            </a:r>
            <a:r>
              <a:rPr lang="es-ES" sz="1600" b="1" dirty="0"/>
              <a:t> </a:t>
            </a:r>
            <a:r>
              <a:rPr lang="es-ES" sz="1600" b="1" dirty="0" err="1"/>
              <a:t>JComboBox</a:t>
            </a:r>
            <a:r>
              <a:rPr lang="es-ES" sz="1600" b="1" dirty="0"/>
              <a:t> </a:t>
            </a:r>
            <a:r>
              <a:rPr lang="es-ES" sz="1600" dirty="0"/>
              <a:t>permite al usuario seleccionar un elemento de una lista desplegable de opciones. Es útil cuando tienes un conjunto predefinido de opciones y deseas que el usuario elija una de ellas.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76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802755" cy="646331"/>
          </a:xfrm>
          <a:prstGeom prst="rect">
            <a:avLst/>
          </a:prstGeom>
          <a:noFill/>
        </p:spPr>
        <p:txBody>
          <a:bodyPr wrap="none" rtlCol="0">
            <a:spAutoFit/>
          </a:bodyPr>
          <a:lstStyle/>
          <a:p>
            <a:r>
              <a:rPr lang="es-419" sz="3600" b="1" dirty="0" err="1"/>
              <a:t>JComboBox</a:t>
            </a:r>
            <a:endParaRPr lang="es-CO" sz="3600" b="1" dirty="0"/>
          </a:p>
        </p:txBody>
      </p:sp>
      <p:sp>
        <p:nvSpPr>
          <p:cNvPr id="2" name="CuadroTexto 1"/>
          <p:cNvSpPr txBox="1"/>
          <p:nvPr/>
        </p:nvSpPr>
        <p:spPr>
          <a:xfrm>
            <a:off x="830700" y="1850735"/>
            <a:ext cx="4752092" cy="3539430"/>
          </a:xfrm>
          <a:prstGeom prst="rect">
            <a:avLst/>
          </a:prstGeom>
          <a:noFill/>
        </p:spPr>
        <p:txBody>
          <a:bodyPr wrap="square" rtlCol="0">
            <a:spAutoFit/>
          </a:bodyPr>
          <a:lstStyle/>
          <a:p>
            <a:pPr algn="just"/>
            <a:r>
              <a:rPr lang="es-ES" sz="1600" b="1" dirty="0" err="1"/>
              <a:t>JComboBox</a:t>
            </a:r>
            <a:r>
              <a:rPr lang="es-ES" sz="1600" b="1" dirty="0"/>
              <a:t> </a:t>
            </a:r>
            <a:r>
              <a:rPr lang="es-ES" sz="1600" dirty="0"/>
              <a:t>es una parte fundamental de las aplicaciones GUI que requieren selección de opciones. Algunas de las características y funcionalidades de </a:t>
            </a:r>
            <a:r>
              <a:rPr lang="es-ES" sz="1600" b="1" dirty="0" err="1"/>
              <a:t>JComboBox</a:t>
            </a:r>
            <a:r>
              <a:rPr lang="es-ES" sz="1600" dirty="0"/>
              <a:t> incluyen:</a:t>
            </a:r>
          </a:p>
          <a:p>
            <a:pPr algn="just"/>
            <a:endParaRPr lang="es-ES" sz="1600" dirty="0"/>
          </a:p>
          <a:p>
            <a:pPr algn="just"/>
            <a:r>
              <a:rPr lang="es-ES" sz="1600" b="1" dirty="0"/>
              <a:t>Selección de Opciones: </a:t>
            </a:r>
            <a:r>
              <a:rPr lang="es-ES" sz="1600" b="1" dirty="0" err="1"/>
              <a:t>JComboBox</a:t>
            </a:r>
            <a:r>
              <a:rPr lang="es-ES" sz="1600" dirty="0"/>
              <a:t> muestra una lista de opciones y permite al usuario seleccionar una de ellas.</a:t>
            </a:r>
          </a:p>
          <a:p>
            <a:pPr algn="just"/>
            <a:endParaRPr lang="es-ES" sz="1600" dirty="0"/>
          </a:p>
          <a:p>
            <a:pPr algn="just"/>
            <a:r>
              <a:rPr lang="es-ES" sz="1600" b="1" dirty="0"/>
              <a:t>Espacio Eficiente: </a:t>
            </a:r>
            <a:r>
              <a:rPr lang="es-ES" sz="1600" dirty="0"/>
              <a:t>A diferencia de mostrar todas las opciones de manera visible, </a:t>
            </a:r>
            <a:r>
              <a:rPr lang="es-ES" sz="1600" b="1" dirty="0" err="1"/>
              <a:t>JComboBox</a:t>
            </a:r>
            <a:r>
              <a:rPr lang="es-ES" sz="1600" dirty="0"/>
              <a:t> ocupa menos espacio en la interfaz gráfica y solo muestra una opción seleccionada o un botón desplegable.</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178541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 name="Rectángulo 1"/>
          <p:cNvSpPr/>
          <p:nvPr/>
        </p:nvSpPr>
        <p:spPr>
          <a:xfrm>
            <a:off x="3560923" y="2967335"/>
            <a:ext cx="5070171"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Programación I</a:t>
            </a: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27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802755" cy="646331"/>
          </a:xfrm>
          <a:prstGeom prst="rect">
            <a:avLst/>
          </a:prstGeom>
          <a:noFill/>
        </p:spPr>
        <p:txBody>
          <a:bodyPr wrap="none" rtlCol="0">
            <a:spAutoFit/>
          </a:bodyPr>
          <a:lstStyle/>
          <a:p>
            <a:r>
              <a:rPr lang="es-419" sz="3600" b="1" dirty="0" err="1"/>
              <a:t>JComboBox</a:t>
            </a:r>
            <a:endParaRPr lang="es-CO" sz="3600" b="1" dirty="0"/>
          </a:p>
        </p:txBody>
      </p:sp>
      <p:sp>
        <p:nvSpPr>
          <p:cNvPr id="2" name="CuadroTexto 1"/>
          <p:cNvSpPr txBox="1"/>
          <p:nvPr/>
        </p:nvSpPr>
        <p:spPr>
          <a:xfrm>
            <a:off x="830700" y="1850735"/>
            <a:ext cx="4752092" cy="3293209"/>
          </a:xfrm>
          <a:prstGeom prst="rect">
            <a:avLst/>
          </a:prstGeom>
          <a:noFill/>
        </p:spPr>
        <p:txBody>
          <a:bodyPr wrap="square" rtlCol="0">
            <a:spAutoFit/>
          </a:bodyPr>
          <a:lstStyle/>
          <a:p>
            <a:pPr algn="just"/>
            <a:r>
              <a:rPr lang="es-ES" sz="1600" b="1" dirty="0"/>
              <a:t>Personalización: </a:t>
            </a:r>
            <a:r>
              <a:rPr lang="es-ES" sz="1600" dirty="0"/>
              <a:t>Puedes personalizar la apariencia y el comportamiento del </a:t>
            </a:r>
            <a:r>
              <a:rPr lang="es-ES" sz="1600" dirty="0" err="1"/>
              <a:t>JComboBox</a:t>
            </a:r>
            <a:r>
              <a:rPr lang="es-ES" sz="1600" dirty="0"/>
              <a:t>, como el número visible de elementos, la apariencia de la lista desplegable y más.</a:t>
            </a:r>
          </a:p>
          <a:p>
            <a:pPr algn="just"/>
            <a:endParaRPr lang="es-ES" sz="1600" dirty="0"/>
          </a:p>
          <a:p>
            <a:pPr algn="just"/>
            <a:r>
              <a:rPr lang="es-ES" sz="1600" b="1" dirty="0"/>
              <a:t>Interacción: </a:t>
            </a:r>
            <a:r>
              <a:rPr lang="es-ES" sz="1600" dirty="0"/>
              <a:t>Los usuarios pueden hacer clic en el botón desplegable para mostrar las opciones y luego seleccionar una de ellas.</a:t>
            </a:r>
          </a:p>
          <a:p>
            <a:pPr algn="just"/>
            <a:endParaRPr lang="es-ES" sz="1600" dirty="0"/>
          </a:p>
          <a:p>
            <a:pPr algn="just"/>
            <a:r>
              <a:rPr lang="es-ES" sz="1600" b="1" dirty="0"/>
              <a:t>Manejo de Eventos: </a:t>
            </a:r>
            <a:r>
              <a:rPr lang="es-ES" sz="1600" dirty="0"/>
              <a:t>Puedes adjuntar manejadores de eventos al </a:t>
            </a:r>
            <a:r>
              <a:rPr lang="es-ES" sz="1600" dirty="0" err="1"/>
              <a:t>JComboBox</a:t>
            </a:r>
            <a:r>
              <a:rPr lang="es-ES" sz="1600" dirty="0"/>
              <a:t> para responder a eventos como selecciones de elementos.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9083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802755" cy="646331"/>
          </a:xfrm>
          <a:prstGeom prst="rect">
            <a:avLst/>
          </a:prstGeom>
          <a:noFill/>
        </p:spPr>
        <p:txBody>
          <a:bodyPr wrap="none" rtlCol="0">
            <a:spAutoFit/>
          </a:bodyPr>
          <a:lstStyle/>
          <a:p>
            <a:r>
              <a:rPr lang="es-419" sz="3600" b="1" dirty="0" err="1"/>
              <a:t>JComboBox</a:t>
            </a:r>
            <a:endParaRPr lang="es-CO" sz="3600" b="1" dirty="0"/>
          </a:p>
        </p:txBody>
      </p:sp>
      <p:sp>
        <p:nvSpPr>
          <p:cNvPr id="2" name="CuadroTexto 1"/>
          <p:cNvSpPr txBox="1"/>
          <p:nvPr/>
        </p:nvSpPr>
        <p:spPr>
          <a:xfrm>
            <a:off x="830700" y="1850735"/>
            <a:ext cx="4752092" cy="3539430"/>
          </a:xfrm>
          <a:prstGeom prst="rect">
            <a:avLst/>
          </a:prstGeom>
          <a:noFill/>
        </p:spPr>
        <p:txBody>
          <a:bodyPr wrap="square" rtlCol="0">
            <a:spAutoFit/>
          </a:bodyPr>
          <a:lstStyle/>
          <a:p>
            <a:pPr algn="just"/>
            <a:r>
              <a:rPr lang="es-ES" sz="1600" b="1" dirty="0"/>
              <a:t>Modelo de Datos: </a:t>
            </a:r>
            <a:r>
              <a:rPr lang="es-ES" sz="1600" b="1" dirty="0" err="1"/>
              <a:t>JComboBox</a:t>
            </a:r>
            <a:r>
              <a:rPr lang="es-ES" sz="1600" dirty="0"/>
              <a:t> trabaja con un modelo de datos subyacente, que puede ser personalizado utilizando clases como </a:t>
            </a:r>
            <a:r>
              <a:rPr lang="es-ES" sz="1600" b="1" dirty="0" err="1"/>
              <a:t>DefaultComboBoxModel</a:t>
            </a:r>
            <a:r>
              <a:rPr lang="es-ES" sz="1600" dirty="0"/>
              <a:t> para proporcionar opciones desde diferentes fuentes.</a:t>
            </a:r>
          </a:p>
          <a:p>
            <a:pPr algn="just"/>
            <a:endParaRPr lang="es-ES" sz="1600" dirty="0"/>
          </a:p>
          <a:p>
            <a:pPr algn="just"/>
            <a:r>
              <a:rPr lang="es-ES" sz="1600" b="1" dirty="0"/>
              <a:t>Personalización de Elementos: </a:t>
            </a:r>
            <a:r>
              <a:rPr lang="es-ES" sz="1600" dirty="0"/>
              <a:t>Puedes personalizar cómo se representan las opciones en el </a:t>
            </a:r>
            <a:r>
              <a:rPr lang="es-ES" sz="1600" b="1" dirty="0" err="1"/>
              <a:t>JComboBox</a:t>
            </a:r>
            <a:r>
              <a:rPr lang="es-ES" sz="1600" dirty="0"/>
              <a:t>, utilizando clases como </a:t>
            </a:r>
            <a:r>
              <a:rPr lang="es-ES" sz="1600" b="1" dirty="0" err="1"/>
              <a:t>ListCellRenderer</a:t>
            </a:r>
            <a:r>
              <a:rPr lang="es-ES" sz="1600" dirty="0"/>
              <a:t>.</a:t>
            </a:r>
          </a:p>
          <a:p>
            <a:pPr algn="just"/>
            <a:endParaRPr lang="es-ES" sz="1600" dirty="0"/>
          </a:p>
          <a:p>
            <a:pPr algn="just"/>
            <a:r>
              <a:rPr lang="es-ES" sz="1600" b="1" dirty="0"/>
              <a:t>Filtrado: </a:t>
            </a:r>
            <a:r>
              <a:rPr lang="es-ES" sz="1600" dirty="0"/>
              <a:t>A medida que el usuario escribe en el </a:t>
            </a:r>
            <a:r>
              <a:rPr lang="es-ES" sz="1600" b="1" dirty="0" err="1"/>
              <a:t>JComboBox</a:t>
            </a:r>
            <a:r>
              <a:rPr lang="es-ES" sz="1600" dirty="0"/>
              <a:t>, puede filtrar automáticamente las opciones para facilitar la selección.</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10123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802755" cy="646331"/>
          </a:xfrm>
          <a:prstGeom prst="rect">
            <a:avLst/>
          </a:prstGeom>
          <a:noFill/>
        </p:spPr>
        <p:txBody>
          <a:bodyPr wrap="none" rtlCol="0">
            <a:spAutoFit/>
          </a:bodyPr>
          <a:lstStyle/>
          <a:p>
            <a:r>
              <a:rPr lang="es-419" sz="3600" b="1" dirty="0" err="1"/>
              <a:t>JComboBox</a:t>
            </a:r>
            <a:endParaRPr lang="es-CO" sz="3600" b="1" dirty="0"/>
          </a:p>
        </p:txBody>
      </p:sp>
      <p:sp>
        <p:nvSpPr>
          <p:cNvPr id="2" name="CuadroTexto 1"/>
          <p:cNvSpPr txBox="1"/>
          <p:nvPr/>
        </p:nvSpPr>
        <p:spPr>
          <a:xfrm>
            <a:off x="1434918" y="2414346"/>
            <a:ext cx="4017345" cy="2062103"/>
          </a:xfrm>
          <a:prstGeom prst="rect">
            <a:avLst/>
          </a:prstGeom>
          <a:noFill/>
        </p:spPr>
        <p:txBody>
          <a:bodyPr wrap="square" rtlCol="0">
            <a:spAutoFit/>
          </a:bodyPr>
          <a:lstStyle/>
          <a:p>
            <a:pPr algn="just"/>
            <a:r>
              <a:rPr lang="es-ES" sz="1600" b="1" dirty="0" err="1"/>
              <a:t>JComboBox</a:t>
            </a:r>
            <a:r>
              <a:rPr lang="es-ES" sz="1600" dirty="0"/>
              <a:t> es una herramienta esencial para crear interfaces de usuario que requieran la selección de opciones en forma de lista desplegable. Permite a los usuarios elegir una opción de un conjunto predefinido de elementos y proporciona una experiencia interactiva y eficiente.</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409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802755" cy="646331"/>
          </a:xfrm>
          <a:prstGeom prst="rect">
            <a:avLst/>
          </a:prstGeom>
          <a:noFill/>
        </p:spPr>
        <p:txBody>
          <a:bodyPr wrap="none" rtlCol="0">
            <a:spAutoFit/>
          </a:bodyPr>
          <a:lstStyle/>
          <a:p>
            <a:r>
              <a:rPr lang="es-419" sz="3600" b="1" dirty="0" err="1"/>
              <a:t>JComboBox</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20892467-DBB3-592B-D41B-9F8ABFEBD066}"/>
              </a:ext>
            </a:extLst>
          </p:cNvPr>
          <p:cNvPicPr>
            <a:picLocks noChangeAspect="1"/>
          </p:cNvPicPr>
          <p:nvPr/>
        </p:nvPicPr>
        <p:blipFill>
          <a:blip r:embed="rId6"/>
          <a:stretch>
            <a:fillRect/>
          </a:stretch>
        </p:blipFill>
        <p:spPr>
          <a:xfrm>
            <a:off x="871268" y="1323434"/>
            <a:ext cx="5337276" cy="4622269"/>
          </a:xfrm>
          <a:prstGeom prst="rect">
            <a:avLst/>
          </a:prstGeom>
        </p:spPr>
      </p:pic>
    </p:spTree>
    <p:extLst>
      <p:ext uri="{BB962C8B-B14F-4D97-AF65-F5344CB8AC3E}">
        <p14:creationId xmlns:p14="http://schemas.microsoft.com/office/powerpoint/2010/main" val="22308240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802755" cy="646331"/>
          </a:xfrm>
          <a:prstGeom prst="rect">
            <a:avLst/>
          </a:prstGeom>
          <a:noFill/>
        </p:spPr>
        <p:txBody>
          <a:bodyPr wrap="none" rtlCol="0">
            <a:spAutoFit/>
          </a:bodyPr>
          <a:lstStyle/>
          <a:p>
            <a:r>
              <a:rPr lang="es-419" sz="3600" b="1" dirty="0" err="1"/>
              <a:t>JComboBox</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6A75ABB4-E387-C46F-A4B9-2F9C0CF94B6F}"/>
              </a:ext>
            </a:extLst>
          </p:cNvPr>
          <p:cNvPicPr>
            <a:picLocks noChangeAspect="1"/>
          </p:cNvPicPr>
          <p:nvPr/>
        </p:nvPicPr>
        <p:blipFill>
          <a:blip r:embed="rId6"/>
          <a:stretch>
            <a:fillRect/>
          </a:stretch>
        </p:blipFill>
        <p:spPr>
          <a:xfrm>
            <a:off x="218255" y="1738776"/>
            <a:ext cx="5877745" cy="3505689"/>
          </a:xfrm>
          <a:prstGeom prst="rect">
            <a:avLst/>
          </a:prstGeom>
        </p:spPr>
      </p:pic>
    </p:spTree>
    <p:extLst>
      <p:ext uri="{BB962C8B-B14F-4D97-AF65-F5344CB8AC3E}">
        <p14:creationId xmlns:p14="http://schemas.microsoft.com/office/powerpoint/2010/main" val="190808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80257" y="227105"/>
            <a:ext cx="2802755" cy="646331"/>
          </a:xfrm>
          <a:prstGeom prst="rect">
            <a:avLst/>
          </a:prstGeom>
          <a:noFill/>
        </p:spPr>
        <p:txBody>
          <a:bodyPr wrap="none" rtlCol="0">
            <a:spAutoFit/>
          </a:bodyPr>
          <a:lstStyle/>
          <a:p>
            <a:r>
              <a:rPr lang="es-419" sz="3600" b="1" dirty="0" err="1"/>
              <a:t>JComboBox</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Una buena educación en programación comienza con Java | Entrepreneur">
            <a:extLst>
              <a:ext uri="{FF2B5EF4-FFF2-40B4-BE49-F238E27FC236}">
                <a16:creationId xmlns:a16="http://schemas.microsoft.com/office/drawing/2014/main" id="{4A4B7E4D-311E-C07D-12F4-991CA17D06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9738" y="1738776"/>
            <a:ext cx="5121446" cy="34132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F39EEE0F-4688-616D-151D-38271BB75B5B}"/>
              </a:ext>
            </a:extLst>
          </p:cNvPr>
          <p:cNvPicPr>
            <a:picLocks noChangeAspect="1"/>
          </p:cNvPicPr>
          <p:nvPr/>
        </p:nvPicPr>
        <p:blipFill>
          <a:blip r:embed="rId6"/>
          <a:stretch>
            <a:fillRect/>
          </a:stretch>
        </p:blipFill>
        <p:spPr>
          <a:xfrm>
            <a:off x="302061" y="2152614"/>
            <a:ext cx="6189465" cy="3020972"/>
          </a:xfrm>
          <a:prstGeom prst="rect">
            <a:avLst/>
          </a:prstGeom>
        </p:spPr>
      </p:pic>
    </p:spTree>
    <p:extLst>
      <p:ext uri="{BB962C8B-B14F-4D97-AF65-F5344CB8AC3E}">
        <p14:creationId xmlns:p14="http://schemas.microsoft.com/office/powerpoint/2010/main" val="2091168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168910" cy="646331"/>
          </a:xfrm>
          <a:prstGeom prst="rect">
            <a:avLst/>
          </a:prstGeom>
          <a:noFill/>
        </p:spPr>
        <p:txBody>
          <a:bodyPr wrap="none" rtlCol="0">
            <a:spAutoFit/>
          </a:bodyPr>
          <a:lstStyle/>
          <a:p>
            <a:r>
              <a:rPr lang="es-419" sz="3600" b="1" dirty="0" err="1"/>
              <a:t>JList</a:t>
            </a:r>
            <a:endParaRPr lang="es-CO" sz="3600" b="1" dirty="0"/>
          </a:p>
        </p:txBody>
      </p:sp>
      <p:sp>
        <p:nvSpPr>
          <p:cNvPr id="2" name="CuadroTexto 1"/>
          <p:cNvSpPr txBox="1"/>
          <p:nvPr/>
        </p:nvSpPr>
        <p:spPr>
          <a:xfrm>
            <a:off x="1434918" y="2414346"/>
            <a:ext cx="4017345" cy="2308324"/>
          </a:xfrm>
          <a:prstGeom prst="rect">
            <a:avLst/>
          </a:prstGeom>
          <a:noFill/>
        </p:spPr>
        <p:txBody>
          <a:bodyPr wrap="square" rtlCol="0">
            <a:spAutoFit/>
          </a:bodyPr>
          <a:lstStyle/>
          <a:p>
            <a:pPr algn="just"/>
            <a:r>
              <a:rPr lang="es-ES" sz="1600" b="1" dirty="0" err="1"/>
              <a:t>JList</a:t>
            </a:r>
            <a:r>
              <a:rPr lang="es-ES" sz="1600" dirty="0"/>
              <a:t> es una clase en la biblioteca Swing de Java que se utiliza para crear componentes de lista en una interfaz gráfica de usuario (GUI). Un componente </a:t>
            </a:r>
            <a:r>
              <a:rPr lang="es-ES" sz="1600" b="1" dirty="0" err="1"/>
              <a:t>JList</a:t>
            </a:r>
            <a:r>
              <a:rPr lang="es-ES" sz="1600" dirty="0"/>
              <a:t> permite al usuario ver y seleccionar uno o varios elementos de una lista de opciones. Es útil cuando tienes un conjunto de elementos que deseas mostrar en una forma lista.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Qué es el lenguaje Java: Ventajas y desventajas de este lenjuage">
            <a:extLst>
              <a:ext uri="{FF2B5EF4-FFF2-40B4-BE49-F238E27FC236}">
                <a16:creationId xmlns:a16="http://schemas.microsoft.com/office/drawing/2014/main" id="{86E247C9-144D-01B8-ECC9-4E5A4C2DB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181" y="2418180"/>
            <a:ext cx="4618246" cy="1924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524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168910" cy="646331"/>
          </a:xfrm>
          <a:prstGeom prst="rect">
            <a:avLst/>
          </a:prstGeom>
          <a:noFill/>
        </p:spPr>
        <p:txBody>
          <a:bodyPr wrap="none" rtlCol="0">
            <a:spAutoFit/>
          </a:bodyPr>
          <a:lstStyle/>
          <a:p>
            <a:r>
              <a:rPr lang="es-419" sz="3600" b="1" dirty="0" err="1"/>
              <a:t>JList</a:t>
            </a:r>
            <a:endParaRPr lang="es-CO" sz="3600" b="1" dirty="0"/>
          </a:p>
        </p:txBody>
      </p:sp>
      <p:sp>
        <p:nvSpPr>
          <p:cNvPr id="2" name="CuadroTexto 1"/>
          <p:cNvSpPr txBox="1"/>
          <p:nvPr/>
        </p:nvSpPr>
        <p:spPr>
          <a:xfrm>
            <a:off x="589529" y="1739450"/>
            <a:ext cx="5379950" cy="4031873"/>
          </a:xfrm>
          <a:prstGeom prst="rect">
            <a:avLst/>
          </a:prstGeom>
          <a:noFill/>
        </p:spPr>
        <p:txBody>
          <a:bodyPr wrap="square" rtlCol="0">
            <a:spAutoFit/>
          </a:bodyPr>
          <a:lstStyle/>
          <a:p>
            <a:pPr algn="just"/>
            <a:r>
              <a:rPr lang="es-ES" sz="1600" b="1" dirty="0" err="1"/>
              <a:t>JList</a:t>
            </a:r>
            <a:r>
              <a:rPr lang="es-ES" sz="1600" dirty="0"/>
              <a:t> es fundamental en aplicaciones GUI que requieren que los usuarios seleccionen elementos de una lista. Algunas de las características y funcionalidades de </a:t>
            </a:r>
            <a:r>
              <a:rPr lang="es-ES" sz="1600" dirty="0" err="1"/>
              <a:t>JList</a:t>
            </a:r>
            <a:r>
              <a:rPr lang="es-ES" sz="1600" dirty="0"/>
              <a:t> incluyen:</a:t>
            </a:r>
          </a:p>
          <a:p>
            <a:pPr algn="just"/>
            <a:endParaRPr lang="es-ES" sz="1600" dirty="0"/>
          </a:p>
          <a:p>
            <a:pPr algn="just"/>
            <a:r>
              <a:rPr lang="es-ES" sz="1600" b="1" dirty="0"/>
              <a:t>Visualización de Elementos: </a:t>
            </a:r>
            <a:r>
              <a:rPr lang="es-ES" sz="1600" dirty="0" err="1"/>
              <a:t>JList</a:t>
            </a:r>
            <a:r>
              <a:rPr lang="es-ES" sz="1600" dirty="0"/>
              <a:t> muestra una lista de elementos en forma de lista, lo que permite al usuario ver todos los elementos de un vistazo.</a:t>
            </a:r>
          </a:p>
          <a:p>
            <a:pPr algn="just"/>
            <a:endParaRPr lang="es-ES" sz="1600" dirty="0"/>
          </a:p>
          <a:p>
            <a:pPr algn="just"/>
            <a:r>
              <a:rPr lang="es-ES" sz="1600" b="1" dirty="0"/>
              <a:t>Selección de Elementos: </a:t>
            </a:r>
            <a:r>
              <a:rPr lang="es-ES" sz="1600" dirty="0"/>
              <a:t>Los usuarios pueden seleccionar uno o varios elementos de la lista.</a:t>
            </a:r>
          </a:p>
          <a:p>
            <a:pPr algn="just"/>
            <a:endParaRPr lang="es-ES" sz="1600" dirty="0"/>
          </a:p>
          <a:p>
            <a:pPr algn="just"/>
            <a:r>
              <a:rPr lang="es-ES" sz="1600" b="1" dirty="0"/>
              <a:t>Personalización: </a:t>
            </a:r>
            <a:r>
              <a:rPr lang="es-ES" sz="1600" dirty="0"/>
              <a:t>Puedes personalizar la apariencia y el comportamiento de </a:t>
            </a:r>
            <a:r>
              <a:rPr lang="es-ES" sz="1600" dirty="0" err="1"/>
              <a:t>JList</a:t>
            </a:r>
            <a:r>
              <a:rPr lang="es-ES" sz="1600" dirty="0"/>
              <a:t>, como la selección única o múltiple, la apariencia de los elementos seleccionados y más.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Qué es el lenguaje Java: Ventajas y desventajas de este lenjuage">
            <a:extLst>
              <a:ext uri="{FF2B5EF4-FFF2-40B4-BE49-F238E27FC236}">
                <a16:creationId xmlns:a16="http://schemas.microsoft.com/office/drawing/2014/main" id="{86E247C9-144D-01B8-ECC9-4E5A4C2DB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181" y="2418180"/>
            <a:ext cx="4618246" cy="1924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08417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168910" cy="646331"/>
          </a:xfrm>
          <a:prstGeom prst="rect">
            <a:avLst/>
          </a:prstGeom>
          <a:noFill/>
        </p:spPr>
        <p:txBody>
          <a:bodyPr wrap="none" rtlCol="0">
            <a:spAutoFit/>
          </a:bodyPr>
          <a:lstStyle/>
          <a:p>
            <a:r>
              <a:rPr lang="es-419" sz="3600" b="1" dirty="0" err="1"/>
              <a:t>JList</a:t>
            </a:r>
            <a:endParaRPr lang="es-CO" sz="3600" b="1" dirty="0"/>
          </a:p>
        </p:txBody>
      </p:sp>
      <p:sp>
        <p:nvSpPr>
          <p:cNvPr id="2" name="CuadroTexto 1"/>
          <p:cNvSpPr txBox="1"/>
          <p:nvPr/>
        </p:nvSpPr>
        <p:spPr>
          <a:xfrm>
            <a:off x="589529" y="1739450"/>
            <a:ext cx="5379950" cy="4031873"/>
          </a:xfrm>
          <a:prstGeom prst="rect">
            <a:avLst/>
          </a:prstGeom>
          <a:noFill/>
        </p:spPr>
        <p:txBody>
          <a:bodyPr wrap="square" rtlCol="0">
            <a:spAutoFit/>
          </a:bodyPr>
          <a:lstStyle/>
          <a:p>
            <a:pPr algn="just"/>
            <a:r>
              <a:rPr lang="es-ES" sz="1600" b="1" dirty="0"/>
              <a:t>Manejo de Eventos: </a:t>
            </a:r>
            <a:r>
              <a:rPr lang="es-ES" sz="1600" dirty="0"/>
              <a:t>Puedes adjuntar manejadores de eventos a </a:t>
            </a:r>
            <a:r>
              <a:rPr lang="es-ES" sz="1600" dirty="0" err="1"/>
              <a:t>JList</a:t>
            </a:r>
            <a:r>
              <a:rPr lang="es-ES" sz="1600" dirty="0"/>
              <a:t> para responder a eventos como selecciones de elementos.</a:t>
            </a:r>
          </a:p>
          <a:p>
            <a:pPr algn="just"/>
            <a:endParaRPr lang="es-ES" sz="1600" dirty="0"/>
          </a:p>
          <a:p>
            <a:pPr algn="just"/>
            <a:r>
              <a:rPr lang="es-ES" sz="1600" b="1" dirty="0"/>
              <a:t>Modelo de Datos: </a:t>
            </a:r>
            <a:r>
              <a:rPr lang="es-ES" sz="1600" dirty="0" err="1"/>
              <a:t>JList</a:t>
            </a:r>
            <a:r>
              <a:rPr lang="es-ES" sz="1600" dirty="0"/>
              <a:t> trabaja con un modelo de datos subyacente, que puede ser personalizado utilizando clases como </a:t>
            </a:r>
            <a:r>
              <a:rPr lang="es-ES" sz="1600" dirty="0" err="1"/>
              <a:t>DefaultListModel</a:t>
            </a:r>
            <a:r>
              <a:rPr lang="es-ES" sz="1600" dirty="0"/>
              <a:t> para proporcionar elementos desde diferentes fuentes.</a:t>
            </a:r>
          </a:p>
          <a:p>
            <a:pPr algn="just"/>
            <a:endParaRPr lang="es-ES" sz="1600" dirty="0"/>
          </a:p>
          <a:p>
            <a:pPr algn="just"/>
            <a:r>
              <a:rPr lang="es-ES" sz="1600" b="1" dirty="0"/>
              <a:t>Personalización de Elementos: </a:t>
            </a:r>
            <a:r>
              <a:rPr lang="es-ES" sz="1600" dirty="0"/>
              <a:t>Puedes personalizar cómo se representan los elementos en la lista utilizando clases como </a:t>
            </a:r>
            <a:r>
              <a:rPr lang="es-ES" sz="1600" dirty="0" err="1"/>
              <a:t>ListCellRenderer</a:t>
            </a:r>
            <a:r>
              <a:rPr lang="es-ES" sz="1600" dirty="0"/>
              <a:t>.</a:t>
            </a:r>
          </a:p>
          <a:p>
            <a:pPr algn="just"/>
            <a:endParaRPr lang="es-ES" sz="1600" dirty="0"/>
          </a:p>
          <a:p>
            <a:pPr algn="just"/>
            <a:r>
              <a:rPr lang="es-ES" sz="1600" b="1" dirty="0"/>
              <a:t>Filtrado: </a:t>
            </a:r>
            <a:r>
              <a:rPr lang="es-ES" sz="1600" dirty="0"/>
              <a:t>A medida que el usuario escribe, </a:t>
            </a:r>
            <a:r>
              <a:rPr lang="es-ES" sz="1600" dirty="0" err="1"/>
              <a:t>JList</a:t>
            </a:r>
            <a:r>
              <a:rPr lang="es-ES" sz="1600" dirty="0"/>
              <a:t> puede filtrar automáticamente los elementos que coinciden con la entrada del usuario.</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Qué es el lenguaje Java: Ventajas y desventajas de este lenjuage">
            <a:extLst>
              <a:ext uri="{FF2B5EF4-FFF2-40B4-BE49-F238E27FC236}">
                <a16:creationId xmlns:a16="http://schemas.microsoft.com/office/drawing/2014/main" id="{86E247C9-144D-01B8-ECC9-4E5A4C2DB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181" y="2418180"/>
            <a:ext cx="4618246" cy="1924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82270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168910" cy="646331"/>
          </a:xfrm>
          <a:prstGeom prst="rect">
            <a:avLst/>
          </a:prstGeom>
          <a:noFill/>
        </p:spPr>
        <p:txBody>
          <a:bodyPr wrap="none" rtlCol="0">
            <a:spAutoFit/>
          </a:bodyPr>
          <a:lstStyle/>
          <a:p>
            <a:r>
              <a:rPr lang="es-419" sz="3600" b="1" dirty="0" err="1"/>
              <a:t>JList</a:t>
            </a:r>
            <a:endParaRPr lang="es-CO" sz="3600" b="1" dirty="0"/>
          </a:p>
        </p:txBody>
      </p:sp>
      <p:sp>
        <p:nvSpPr>
          <p:cNvPr id="2" name="CuadroTexto 1"/>
          <p:cNvSpPr txBox="1"/>
          <p:nvPr/>
        </p:nvSpPr>
        <p:spPr>
          <a:xfrm>
            <a:off x="606782" y="2644170"/>
            <a:ext cx="5379950" cy="1569660"/>
          </a:xfrm>
          <a:prstGeom prst="rect">
            <a:avLst/>
          </a:prstGeom>
          <a:noFill/>
        </p:spPr>
        <p:txBody>
          <a:bodyPr wrap="square" rtlCol="0">
            <a:spAutoFit/>
          </a:bodyPr>
          <a:lstStyle/>
          <a:p>
            <a:pPr algn="just"/>
            <a:r>
              <a:rPr lang="es-ES" sz="1600" dirty="0" err="1"/>
              <a:t>JList</a:t>
            </a:r>
            <a:r>
              <a:rPr lang="es-ES" sz="1600" dirty="0"/>
              <a:t> es una herramienta esencial para crear interfaces de usuario que requieran la selección de elementos de una lista. Proporciona una forma conveniente para que los usuarios elijan elementos de una lista, ya sea para realizar acciones específicas o para recopilar información.</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Qué es el lenguaje Java: Ventajas y desventajas de este lenjuage">
            <a:extLst>
              <a:ext uri="{FF2B5EF4-FFF2-40B4-BE49-F238E27FC236}">
                <a16:creationId xmlns:a16="http://schemas.microsoft.com/office/drawing/2014/main" id="{86E247C9-144D-01B8-ECC9-4E5A4C2DB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181" y="2418180"/>
            <a:ext cx="4618246" cy="1924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2137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 name="CuadroTexto 1"/>
          <p:cNvSpPr txBox="1"/>
          <p:nvPr/>
        </p:nvSpPr>
        <p:spPr>
          <a:xfrm>
            <a:off x="1512642" y="2865444"/>
            <a:ext cx="9166715" cy="2000548"/>
          </a:xfrm>
          <a:prstGeom prst="rect">
            <a:avLst/>
          </a:prstGeom>
          <a:noFill/>
        </p:spPr>
        <p:txBody>
          <a:bodyPr wrap="square" rtlCol="0">
            <a:spAutoFit/>
          </a:bodyPr>
          <a:lstStyle/>
          <a:p>
            <a:pPr algn="ctr"/>
            <a:r>
              <a:rPr lang="es-MX" sz="4400" dirty="0"/>
              <a:t>“Celebra cada pequeña </a:t>
            </a:r>
            <a:r>
              <a:rPr lang="es-MX" sz="4400" dirty="0">
                <a:solidFill>
                  <a:srgbClr val="00B050"/>
                </a:solidFill>
              </a:rPr>
              <a:t>victoria</a:t>
            </a:r>
            <a:r>
              <a:rPr lang="es-MX" sz="4400" dirty="0"/>
              <a:t>.”</a:t>
            </a:r>
          </a:p>
          <a:p>
            <a:pPr algn="ctr"/>
            <a:endParaRPr lang="es-MX" sz="4400" dirty="0"/>
          </a:p>
          <a:p>
            <a:endParaRPr lang="es-CO" b="1" dirty="0">
              <a:solidFill>
                <a:srgbClr val="00B050"/>
              </a:solidFill>
            </a:endParaRPr>
          </a:p>
          <a:p>
            <a:endParaRPr lang="es-419" dirty="0"/>
          </a:p>
        </p:txBody>
      </p:sp>
      <p:pic>
        <p:nvPicPr>
          <p:cNvPr id="9"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43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168910" cy="646331"/>
          </a:xfrm>
          <a:prstGeom prst="rect">
            <a:avLst/>
          </a:prstGeom>
          <a:noFill/>
        </p:spPr>
        <p:txBody>
          <a:bodyPr wrap="none" rtlCol="0">
            <a:spAutoFit/>
          </a:bodyPr>
          <a:lstStyle/>
          <a:p>
            <a:r>
              <a:rPr lang="es-419" sz="3600" b="1" dirty="0" err="1"/>
              <a:t>JList</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Qué es el lenguaje Java: Ventajas y desventajas de este lenjuage">
            <a:extLst>
              <a:ext uri="{FF2B5EF4-FFF2-40B4-BE49-F238E27FC236}">
                <a16:creationId xmlns:a16="http://schemas.microsoft.com/office/drawing/2014/main" id="{86E247C9-144D-01B8-ECC9-4E5A4C2DB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181" y="2418180"/>
            <a:ext cx="4618246" cy="1924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2A9B5AB4-BE87-0747-82CA-5D2669122CF4}"/>
              </a:ext>
            </a:extLst>
          </p:cNvPr>
          <p:cNvPicPr>
            <a:picLocks noChangeAspect="1"/>
          </p:cNvPicPr>
          <p:nvPr/>
        </p:nvPicPr>
        <p:blipFill>
          <a:blip r:embed="rId6"/>
          <a:stretch>
            <a:fillRect/>
          </a:stretch>
        </p:blipFill>
        <p:spPr>
          <a:xfrm>
            <a:off x="1159565" y="1336299"/>
            <a:ext cx="5623774" cy="4703238"/>
          </a:xfrm>
          <a:prstGeom prst="rect">
            <a:avLst/>
          </a:prstGeom>
        </p:spPr>
      </p:pic>
    </p:spTree>
    <p:extLst>
      <p:ext uri="{BB962C8B-B14F-4D97-AF65-F5344CB8AC3E}">
        <p14:creationId xmlns:p14="http://schemas.microsoft.com/office/powerpoint/2010/main" val="1903366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168910" cy="646331"/>
          </a:xfrm>
          <a:prstGeom prst="rect">
            <a:avLst/>
          </a:prstGeom>
          <a:noFill/>
        </p:spPr>
        <p:txBody>
          <a:bodyPr wrap="none" rtlCol="0">
            <a:spAutoFit/>
          </a:bodyPr>
          <a:lstStyle/>
          <a:p>
            <a:r>
              <a:rPr lang="es-419" sz="3600" b="1" dirty="0" err="1"/>
              <a:t>JList</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descr="Qué es el lenguaje Java: Ventajas y desventajas de este lenjuage">
            <a:extLst>
              <a:ext uri="{FF2B5EF4-FFF2-40B4-BE49-F238E27FC236}">
                <a16:creationId xmlns:a16="http://schemas.microsoft.com/office/drawing/2014/main" id="{86E247C9-144D-01B8-ECC9-4E5A4C2DB4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7181" y="2418180"/>
            <a:ext cx="4618246" cy="1924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4EA9E8DC-8399-9102-927E-D460A47DF8B8}"/>
              </a:ext>
            </a:extLst>
          </p:cNvPr>
          <p:cNvPicPr>
            <a:picLocks noChangeAspect="1"/>
          </p:cNvPicPr>
          <p:nvPr/>
        </p:nvPicPr>
        <p:blipFill>
          <a:blip r:embed="rId6"/>
          <a:stretch>
            <a:fillRect/>
          </a:stretch>
        </p:blipFill>
        <p:spPr>
          <a:xfrm>
            <a:off x="457199" y="2138468"/>
            <a:ext cx="6111629" cy="2797577"/>
          </a:xfrm>
          <a:prstGeom prst="rect">
            <a:avLst/>
          </a:prstGeom>
        </p:spPr>
      </p:pic>
    </p:spTree>
    <p:extLst>
      <p:ext uri="{BB962C8B-B14F-4D97-AF65-F5344CB8AC3E}">
        <p14:creationId xmlns:p14="http://schemas.microsoft.com/office/powerpoint/2010/main" val="3938187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sp>
        <p:nvSpPr>
          <p:cNvPr id="2" name="CuadroTexto 1"/>
          <p:cNvSpPr txBox="1"/>
          <p:nvPr/>
        </p:nvSpPr>
        <p:spPr>
          <a:xfrm>
            <a:off x="606782" y="2644170"/>
            <a:ext cx="5379950" cy="2062103"/>
          </a:xfrm>
          <a:prstGeom prst="rect">
            <a:avLst/>
          </a:prstGeom>
          <a:noFill/>
        </p:spPr>
        <p:txBody>
          <a:bodyPr wrap="square" rtlCol="0">
            <a:spAutoFit/>
          </a:bodyPr>
          <a:lstStyle/>
          <a:p>
            <a:pPr algn="just"/>
            <a:r>
              <a:rPr lang="es-ES" sz="1600" b="1" dirty="0" err="1"/>
              <a:t>JTree</a:t>
            </a:r>
            <a:r>
              <a:rPr lang="es-ES" sz="1600" dirty="0"/>
              <a:t> es una clase en la biblioteca Swing de Java que se utiliza para crear componentes de árbol en una interfaz gráfica de usuario (GUI). Un </a:t>
            </a:r>
            <a:r>
              <a:rPr lang="es-ES" sz="1600" b="1" dirty="0" err="1"/>
              <a:t>JTree</a:t>
            </a:r>
            <a:r>
              <a:rPr lang="es-ES" sz="1600" dirty="0"/>
              <a:t> permite mostrar una jerarquía de elementos en forma de árbol, donde cada elemento puede tener uno o varios elementos secundarios, y los usuarios pueden expandir o contraer los nodos para ver la estructura de manera organizada.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13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sp>
        <p:nvSpPr>
          <p:cNvPr id="2" name="CuadroTexto 1"/>
          <p:cNvSpPr txBox="1"/>
          <p:nvPr/>
        </p:nvSpPr>
        <p:spPr>
          <a:xfrm>
            <a:off x="598156" y="2096956"/>
            <a:ext cx="5379950" cy="3046988"/>
          </a:xfrm>
          <a:prstGeom prst="rect">
            <a:avLst/>
          </a:prstGeom>
          <a:noFill/>
        </p:spPr>
        <p:txBody>
          <a:bodyPr wrap="square" rtlCol="0">
            <a:spAutoFit/>
          </a:bodyPr>
          <a:lstStyle/>
          <a:p>
            <a:pPr algn="just"/>
            <a:r>
              <a:rPr lang="es-ES" sz="1600" dirty="0"/>
              <a:t>Un </a:t>
            </a:r>
            <a:r>
              <a:rPr lang="es-ES" sz="1600" b="1" dirty="0" err="1"/>
              <a:t>JTree</a:t>
            </a:r>
            <a:r>
              <a:rPr lang="es-ES" sz="1600" dirty="0"/>
              <a:t> es ideal cuando tienes una jerarquía de elementos que deseas mostrar visualmente y permitir la exploración. Algunas de las características y funcionalidades de </a:t>
            </a:r>
            <a:r>
              <a:rPr lang="es-ES" sz="1600" b="1" dirty="0" err="1"/>
              <a:t>JTree</a:t>
            </a:r>
            <a:r>
              <a:rPr lang="es-ES" sz="1600" dirty="0"/>
              <a:t> incluyen:</a:t>
            </a:r>
          </a:p>
          <a:p>
            <a:pPr algn="just"/>
            <a:endParaRPr lang="es-ES" sz="1600" dirty="0"/>
          </a:p>
          <a:p>
            <a:pPr algn="just"/>
            <a:r>
              <a:rPr lang="es-ES" sz="1600" b="1" dirty="0"/>
              <a:t>Jerarquía Visual: </a:t>
            </a:r>
            <a:r>
              <a:rPr lang="es-ES" sz="1600" dirty="0" err="1"/>
              <a:t>JTree</a:t>
            </a:r>
            <a:r>
              <a:rPr lang="es-ES" sz="1600" dirty="0"/>
              <a:t> permite representar relaciones jerárquicas de elementos, donde los nodos principales pueden tener nodos secundarios anidados.</a:t>
            </a:r>
          </a:p>
          <a:p>
            <a:pPr algn="just"/>
            <a:endParaRPr lang="es-ES" sz="1600" dirty="0"/>
          </a:p>
          <a:p>
            <a:pPr algn="just"/>
            <a:r>
              <a:rPr lang="es-ES" sz="1600" b="1" dirty="0"/>
              <a:t>Expansión y Contracción: </a:t>
            </a:r>
            <a:r>
              <a:rPr lang="es-ES" sz="1600" dirty="0"/>
              <a:t>Los usuarios pueden expandir o contraer los nodos para ver u ocultar los elementos secundarios.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665067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sp>
        <p:nvSpPr>
          <p:cNvPr id="2" name="CuadroTexto 1"/>
          <p:cNvSpPr txBox="1"/>
          <p:nvPr/>
        </p:nvSpPr>
        <p:spPr>
          <a:xfrm>
            <a:off x="598156" y="2096956"/>
            <a:ext cx="5379950" cy="2554545"/>
          </a:xfrm>
          <a:prstGeom prst="rect">
            <a:avLst/>
          </a:prstGeom>
          <a:noFill/>
        </p:spPr>
        <p:txBody>
          <a:bodyPr wrap="square" rtlCol="0">
            <a:spAutoFit/>
          </a:bodyPr>
          <a:lstStyle/>
          <a:p>
            <a:pPr algn="just"/>
            <a:r>
              <a:rPr lang="es-ES" sz="1600" b="1" dirty="0"/>
              <a:t>Personalización: </a:t>
            </a:r>
            <a:r>
              <a:rPr lang="es-ES" sz="1600" dirty="0"/>
              <a:t>Puedes personalizar la apariencia de los nodos, como iconos, texto y estilos visuales.</a:t>
            </a:r>
          </a:p>
          <a:p>
            <a:pPr algn="just"/>
            <a:endParaRPr lang="es-ES" sz="1600" dirty="0"/>
          </a:p>
          <a:p>
            <a:pPr algn="just"/>
            <a:r>
              <a:rPr lang="es-ES" sz="1600" b="1" dirty="0"/>
              <a:t>Interacción: </a:t>
            </a:r>
            <a:r>
              <a:rPr lang="es-ES" sz="1600" dirty="0"/>
              <a:t>Los usuarios pueden interactuar con los nodos, seleccionarlos y hacer clic en ellos para activar acciones.</a:t>
            </a:r>
          </a:p>
          <a:p>
            <a:pPr algn="just"/>
            <a:endParaRPr lang="es-ES" sz="1600" dirty="0"/>
          </a:p>
          <a:p>
            <a:pPr algn="just"/>
            <a:r>
              <a:rPr lang="es-ES" sz="1600" b="1" dirty="0"/>
              <a:t>Manejo de Eventos: </a:t>
            </a:r>
            <a:r>
              <a:rPr lang="es-ES" sz="1600" dirty="0"/>
              <a:t>Puedes adjuntar manejadores de eventos a </a:t>
            </a:r>
            <a:r>
              <a:rPr lang="es-ES" sz="1600" dirty="0" err="1"/>
              <a:t>JTree</a:t>
            </a:r>
            <a:r>
              <a:rPr lang="es-ES" sz="1600" dirty="0"/>
              <a:t> para responder a eventos como selecciones de nodos.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55376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sp>
        <p:nvSpPr>
          <p:cNvPr id="2" name="CuadroTexto 1"/>
          <p:cNvSpPr txBox="1"/>
          <p:nvPr/>
        </p:nvSpPr>
        <p:spPr>
          <a:xfrm>
            <a:off x="598156" y="2096956"/>
            <a:ext cx="5379950" cy="3046988"/>
          </a:xfrm>
          <a:prstGeom prst="rect">
            <a:avLst/>
          </a:prstGeom>
          <a:noFill/>
        </p:spPr>
        <p:txBody>
          <a:bodyPr wrap="square" rtlCol="0">
            <a:spAutoFit/>
          </a:bodyPr>
          <a:lstStyle/>
          <a:p>
            <a:pPr algn="just"/>
            <a:r>
              <a:rPr lang="es-ES" sz="1600" b="1" dirty="0"/>
              <a:t>Modelo de Datos: </a:t>
            </a:r>
            <a:r>
              <a:rPr lang="es-ES" sz="1600" dirty="0" err="1"/>
              <a:t>JTree</a:t>
            </a:r>
            <a:r>
              <a:rPr lang="es-ES" sz="1600" dirty="0"/>
              <a:t> trabaja con un modelo de datos subyacente, generalmente implementado a través de la interfaz </a:t>
            </a:r>
            <a:r>
              <a:rPr lang="es-ES" sz="1600" dirty="0" err="1"/>
              <a:t>TreeModel</a:t>
            </a:r>
            <a:r>
              <a:rPr lang="es-ES" sz="1600" dirty="0"/>
              <a:t>, que proporciona la estructura y los datos del árbol.</a:t>
            </a:r>
          </a:p>
          <a:p>
            <a:pPr algn="just"/>
            <a:endParaRPr lang="es-ES" sz="1600" dirty="0"/>
          </a:p>
          <a:p>
            <a:pPr algn="just"/>
            <a:r>
              <a:rPr lang="es-ES" sz="1600" b="1" dirty="0"/>
              <a:t>Personalización de Representación: </a:t>
            </a:r>
            <a:r>
              <a:rPr lang="es-ES" sz="1600" dirty="0"/>
              <a:t>Puedes personalizar cómo se representan los nodos en el árbol utilizando clases como </a:t>
            </a:r>
            <a:r>
              <a:rPr lang="es-ES" sz="1600" dirty="0" err="1"/>
              <a:t>TreeCellRenderer</a:t>
            </a:r>
            <a:r>
              <a:rPr lang="es-ES" sz="1600" dirty="0"/>
              <a:t>.</a:t>
            </a:r>
          </a:p>
          <a:p>
            <a:pPr algn="just"/>
            <a:endParaRPr lang="es-ES" sz="1600" dirty="0"/>
          </a:p>
          <a:p>
            <a:pPr algn="just"/>
            <a:r>
              <a:rPr lang="es-ES" sz="1600" b="1" dirty="0"/>
              <a:t>Funcionalidad Adicional: </a:t>
            </a:r>
            <a:r>
              <a:rPr lang="es-ES" sz="1600" dirty="0" err="1"/>
              <a:t>JTree</a:t>
            </a:r>
            <a:r>
              <a:rPr lang="es-ES" sz="1600" dirty="0"/>
              <a:t> puede admitir características adicionales como edición en línea, arrastrar y soltar nodos, y más.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01147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sp>
        <p:nvSpPr>
          <p:cNvPr id="2" name="CuadroTexto 1"/>
          <p:cNvSpPr txBox="1"/>
          <p:nvPr/>
        </p:nvSpPr>
        <p:spPr>
          <a:xfrm>
            <a:off x="1479460" y="2539020"/>
            <a:ext cx="4111867" cy="1815882"/>
          </a:xfrm>
          <a:prstGeom prst="rect">
            <a:avLst/>
          </a:prstGeom>
          <a:noFill/>
        </p:spPr>
        <p:txBody>
          <a:bodyPr wrap="square" rtlCol="0">
            <a:spAutoFit/>
          </a:bodyPr>
          <a:lstStyle/>
          <a:p>
            <a:pPr algn="just"/>
            <a:r>
              <a:rPr lang="es-ES" sz="1600" dirty="0" err="1"/>
              <a:t>JTree</a:t>
            </a:r>
            <a:r>
              <a:rPr lang="es-ES" sz="1600" dirty="0"/>
              <a:t> es una herramienta esencial para crear interfaces de usuario que necesiten mostrar jerarquías de elementos en forma de árbol. Es especialmente útil en aplicaciones que trabajan con datos organizados en categorías o estructuras anidadas.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5584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89641750-982F-22A0-BA48-4328CECFC9B9}"/>
              </a:ext>
            </a:extLst>
          </p:cNvPr>
          <p:cNvPicPr>
            <a:picLocks noChangeAspect="1"/>
          </p:cNvPicPr>
          <p:nvPr/>
        </p:nvPicPr>
        <p:blipFill>
          <a:blip r:embed="rId6"/>
          <a:stretch>
            <a:fillRect/>
          </a:stretch>
        </p:blipFill>
        <p:spPr>
          <a:xfrm>
            <a:off x="793630" y="1232810"/>
            <a:ext cx="5098212" cy="4756296"/>
          </a:xfrm>
          <a:prstGeom prst="rect">
            <a:avLst/>
          </a:prstGeom>
        </p:spPr>
      </p:pic>
    </p:spTree>
    <p:extLst>
      <p:ext uri="{BB962C8B-B14F-4D97-AF65-F5344CB8AC3E}">
        <p14:creationId xmlns:p14="http://schemas.microsoft.com/office/powerpoint/2010/main" val="40006916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0197907B-C755-DA07-6436-8E5B72873408}"/>
              </a:ext>
            </a:extLst>
          </p:cNvPr>
          <p:cNvPicPr>
            <a:picLocks noChangeAspect="1"/>
          </p:cNvPicPr>
          <p:nvPr/>
        </p:nvPicPr>
        <p:blipFill>
          <a:blip r:embed="rId6"/>
          <a:stretch>
            <a:fillRect/>
          </a:stretch>
        </p:blipFill>
        <p:spPr>
          <a:xfrm>
            <a:off x="339157" y="2191110"/>
            <a:ext cx="6115904" cy="2505425"/>
          </a:xfrm>
          <a:prstGeom prst="rect">
            <a:avLst/>
          </a:prstGeom>
        </p:spPr>
      </p:pic>
    </p:spTree>
    <p:extLst>
      <p:ext uri="{BB962C8B-B14F-4D97-AF65-F5344CB8AC3E}">
        <p14:creationId xmlns:p14="http://schemas.microsoft.com/office/powerpoint/2010/main" val="11788839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09959F09-7434-8399-00C3-095BC902163D}"/>
              </a:ext>
            </a:extLst>
          </p:cNvPr>
          <p:cNvPicPr>
            <a:picLocks noChangeAspect="1"/>
          </p:cNvPicPr>
          <p:nvPr/>
        </p:nvPicPr>
        <p:blipFill>
          <a:blip r:embed="rId6"/>
          <a:stretch>
            <a:fillRect/>
          </a:stretch>
        </p:blipFill>
        <p:spPr>
          <a:xfrm>
            <a:off x="2144886" y="1626088"/>
            <a:ext cx="2715004" cy="3743847"/>
          </a:xfrm>
          <a:prstGeom prst="rect">
            <a:avLst/>
          </a:prstGeom>
        </p:spPr>
      </p:pic>
    </p:spTree>
    <p:extLst>
      <p:ext uri="{BB962C8B-B14F-4D97-AF65-F5344CB8AC3E}">
        <p14:creationId xmlns:p14="http://schemas.microsoft.com/office/powerpoint/2010/main" val="16226494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4874360" y="873436"/>
            <a:ext cx="1618392" cy="646331"/>
          </a:xfrm>
          <a:prstGeom prst="rect">
            <a:avLst/>
          </a:prstGeom>
          <a:noFill/>
        </p:spPr>
        <p:txBody>
          <a:bodyPr wrap="none" rtlCol="0">
            <a:spAutoFit/>
          </a:bodyPr>
          <a:lstStyle/>
          <a:p>
            <a:r>
              <a:rPr lang="es-419" sz="3600" dirty="0"/>
              <a:t>AGENDA</a:t>
            </a:r>
            <a:endParaRPr lang="es-CO" sz="3600" dirty="0"/>
          </a:p>
        </p:txBody>
      </p:sp>
      <p:sp>
        <p:nvSpPr>
          <p:cNvPr id="2" name="CuadroTexto 1"/>
          <p:cNvSpPr txBox="1"/>
          <p:nvPr/>
        </p:nvSpPr>
        <p:spPr>
          <a:xfrm>
            <a:off x="1990173" y="2793534"/>
            <a:ext cx="2105063" cy="1200329"/>
          </a:xfrm>
          <a:prstGeom prst="rect">
            <a:avLst/>
          </a:prstGeom>
          <a:noFill/>
        </p:spPr>
        <p:txBody>
          <a:bodyPr wrap="none" rtlCol="0">
            <a:spAutoFit/>
          </a:bodyPr>
          <a:lstStyle/>
          <a:p>
            <a:pPr marL="285750" indent="-285750">
              <a:buFont typeface="Arial" panose="020B0604020202020204" pitchFamily="34" charset="0"/>
              <a:buChar char="•"/>
            </a:pPr>
            <a:r>
              <a:rPr lang="es-419" dirty="0"/>
              <a:t>Conceptos Java</a:t>
            </a:r>
          </a:p>
          <a:p>
            <a:pPr marL="285750" indent="-285750">
              <a:buFont typeface="Arial" panose="020B0604020202020204" pitchFamily="34" charset="0"/>
              <a:buChar char="•"/>
            </a:pPr>
            <a:r>
              <a:rPr lang="es-419" dirty="0" err="1"/>
              <a:t>BetPlay</a:t>
            </a:r>
            <a:endParaRPr lang="es-419" dirty="0"/>
          </a:p>
          <a:p>
            <a:pPr marL="285750" indent="-285750">
              <a:buFont typeface="Arial" panose="020B0604020202020204" pitchFamily="34" charset="0"/>
              <a:buChar char="•"/>
            </a:pPr>
            <a:r>
              <a:rPr lang="es-419" dirty="0"/>
              <a:t>Conclusiones</a:t>
            </a:r>
          </a:p>
          <a:p>
            <a:endParaRPr lang="es-CO"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04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86028" y="113552"/>
            <a:ext cx="3039486" cy="646331"/>
          </a:xfrm>
          <a:prstGeom prst="rect">
            <a:avLst/>
          </a:prstGeom>
          <a:noFill/>
        </p:spPr>
        <p:txBody>
          <a:bodyPr wrap="none" rtlCol="0">
            <a:spAutoFit/>
          </a:bodyPr>
          <a:lstStyle/>
          <a:p>
            <a:r>
              <a:rPr lang="es-419" sz="3600" b="1" dirty="0" err="1"/>
              <a:t>JTable</a:t>
            </a:r>
            <a:r>
              <a:rPr lang="es-419" sz="3600" b="1" dirty="0"/>
              <a:t> y </a:t>
            </a:r>
            <a:r>
              <a:rPr lang="es-419" sz="3600" b="1" dirty="0" err="1"/>
              <a:t>JList</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34095ADA-EA28-DA98-9745-625E874024A8}"/>
              </a:ext>
            </a:extLst>
          </p:cNvPr>
          <p:cNvPicPr>
            <a:picLocks noChangeAspect="1"/>
          </p:cNvPicPr>
          <p:nvPr/>
        </p:nvPicPr>
        <p:blipFill>
          <a:blip r:embed="rId6"/>
          <a:stretch>
            <a:fillRect/>
          </a:stretch>
        </p:blipFill>
        <p:spPr>
          <a:xfrm>
            <a:off x="1466490" y="1052423"/>
            <a:ext cx="4658853" cy="5211259"/>
          </a:xfrm>
          <a:prstGeom prst="rect">
            <a:avLst/>
          </a:prstGeom>
        </p:spPr>
      </p:pic>
    </p:spTree>
    <p:extLst>
      <p:ext uri="{BB962C8B-B14F-4D97-AF65-F5344CB8AC3E}">
        <p14:creationId xmlns:p14="http://schemas.microsoft.com/office/powerpoint/2010/main" val="2785766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86028" y="113552"/>
            <a:ext cx="3039486" cy="646331"/>
          </a:xfrm>
          <a:prstGeom prst="rect">
            <a:avLst/>
          </a:prstGeom>
          <a:noFill/>
        </p:spPr>
        <p:txBody>
          <a:bodyPr wrap="none" rtlCol="0">
            <a:spAutoFit/>
          </a:bodyPr>
          <a:lstStyle/>
          <a:p>
            <a:r>
              <a:rPr lang="es-419" sz="3600" b="1" dirty="0" err="1"/>
              <a:t>JTable</a:t>
            </a:r>
            <a:r>
              <a:rPr lang="es-419" sz="3600" b="1" dirty="0"/>
              <a:t> y </a:t>
            </a:r>
            <a:r>
              <a:rPr lang="es-419" sz="3600" b="1" dirty="0" err="1"/>
              <a:t>JList</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96B5A6E2-27C8-7100-B259-54485C5737D6}"/>
              </a:ext>
            </a:extLst>
          </p:cNvPr>
          <p:cNvPicPr>
            <a:picLocks noChangeAspect="1"/>
          </p:cNvPicPr>
          <p:nvPr/>
        </p:nvPicPr>
        <p:blipFill>
          <a:blip r:embed="rId6"/>
          <a:stretch>
            <a:fillRect/>
          </a:stretch>
        </p:blipFill>
        <p:spPr>
          <a:xfrm>
            <a:off x="606047" y="1368877"/>
            <a:ext cx="5858693" cy="4258269"/>
          </a:xfrm>
          <a:prstGeom prst="rect">
            <a:avLst/>
          </a:prstGeom>
        </p:spPr>
      </p:pic>
    </p:spTree>
    <p:extLst>
      <p:ext uri="{BB962C8B-B14F-4D97-AF65-F5344CB8AC3E}">
        <p14:creationId xmlns:p14="http://schemas.microsoft.com/office/powerpoint/2010/main" val="1677522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86028" y="113552"/>
            <a:ext cx="3039486" cy="646331"/>
          </a:xfrm>
          <a:prstGeom prst="rect">
            <a:avLst/>
          </a:prstGeom>
          <a:noFill/>
        </p:spPr>
        <p:txBody>
          <a:bodyPr wrap="none" rtlCol="0">
            <a:spAutoFit/>
          </a:bodyPr>
          <a:lstStyle/>
          <a:p>
            <a:r>
              <a:rPr lang="es-419" sz="3600" b="1" dirty="0" err="1"/>
              <a:t>JTable</a:t>
            </a:r>
            <a:r>
              <a:rPr lang="es-419" sz="3600" b="1" dirty="0"/>
              <a:t> y </a:t>
            </a:r>
            <a:r>
              <a:rPr lang="es-419" sz="3600" b="1" dirty="0" err="1"/>
              <a:t>JList</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descr="Beneficios de utilizar el lenguaje de programación Java">
            <a:extLst>
              <a:ext uri="{FF2B5EF4-FFF2-40B4-BE49-F238E27FC236}">
                <a16:creationId xmlns:a16="http://schemas.microsoft.com/office/drawing/2014/main" id="{F2CB5E7F-3860-0A6B-6200-41968241AB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786" y="2191110"/>
            <a:ext cx="4327584" cy="21637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67C871D9-1AB2-D70D-869A-98D2B396BF9B}"/>
              </a:ext>
            </a:extLst>
          </p:cNvPr>
          <p:cNvPicPr>
            <a:picLocks noChangeAspect="1"/>
          </p:cNvPicPr>
          <p:nvPr/>
        </p:nvPicPr>
        <p:blipFill>
          <a:blip r:embed="rId6"/>
          <a:stretch>
            <a:fillRect/>
          </a:stretch>
        </p:blipFill>
        <p:spPr>
          <a:xfrm>
            <a:off x="513571" y="1976235"/>
            <a:ext cx="5582429" cy="2905530"/>
          </a:xfrm>
          <a:prstGeom prst="rect">
            <a:avLst/>
          </a:prstGeom>
        </p:spPr>
      </p:pic>
    </p:spTree>
    <p:extLst>
      <p:ext uri="{BB962C8B-B14F-4D97-AF65-F5344CB8AC3E}">
        <p14:creationId xmlns:p14="http://schemas.microsoft.com/office/powerpoint/2010/main" val="3272307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637191" y="125918"/>
            <a:ext cx="1327415" cy="646331"/>
          </a:xfrm>
          <a:prstGeom prst="rect">
            <a:avLst/>
          </a:prstGeom>
          <a:noFill/>
        </p:spPr>
        <p:txBody>
          <a:bodyPr wrap="none" rtlCol="0">
            <a:spAutoFit/>
          </a:bodyPr>
          <a:lstStyle/>
          <a:p>
            <a:r>
              <a:rPr lang="es-419" sz="3600" b="1" dirty="0" err="1"/>
              <a:t>JTree</a:t>
            </a:r>
            <a:endParaRPr lang="es-CO" sz="3600" b="1" dirty="0"/>
          </a:p>
        </p:txBody>
      </p:sp>
      <p:sp>
        <p:nvSpPr>
          <p:cNvPr id="2" name="CuadroTexto 1"/>
          <p:cNvSpPr txBox="1"/>
          <p:nvPr/>
        </p:nvSpPr>
        <p:spPr>
          <a:xfrm>
            <a:off x="1479460" y="2539020"/>
            <a:ext cx="4111867" cy="2062103"/>
          </a:xfrm>
          <a:prstGeom prst="rect">
            <a:avLst/>
          </a:prstGeom>
          <a:noFill/>
        </p:spPr>
        <p:txBody>
          <a:bodyPr wrap="square" rtlCol="0">
            <a:spAutoFit/>
          </a:bodyPr>
          <a:lstStyle/>
          <a:p>
            <a:pPr algn="just"/>
            <a:r>
              <a:rPr lang="es-ES" sz="1600" b="1" dirty="0" err="1"/>
              <a:t>JProgressBar</a:t>
            </a:r>
            <a:r>
              <a:rPr lang="es-ES" sz="1600" dirty="0"/>
              <a:t> es una clase en la biblioteca Swing de Java que se utiliza para crear componentes de barra de progreso en una interfaz gráfica de usuario (GUI). Una </a:t>
            </a:r>
            <a:r>
              <a:rPr lang="es-ES" sz="1600" dirty="0" err="1"/>
              <a:t>JProgressBar</a:t>
            </a:r>
            <a:r>
              <a:rPr lang="es-ES" sz="1600" dirty="0"/>
              <a:t> muestra visualmente el progreso de una tarea en curso o el estado de finalización de una tarea.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9868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46414" y="107812"/>
            <a:ext cx="3106107" cy="646331"/>
          </a:xfrm>
          <a:prstGeom prst="rect">
            <a:avLst/>
          </a:prstGeom>
          <a:noFill/>
        </p:spPr>
        <p:txBody>
          <a:bodyPr wrap="none" rtlCol="0">
            <a:spAutoFit/>
          </a:bodyPr>
          <a:lstStyle/>
          <a:p>
            <a:r>
              <a:rPr lang="es-419" sz="3600" b="1" dirty="0" err="1"/>
              <a:t>JProgressBar</a:t>
            </a:r>
            <a:endParaRPr lang="es-CO" sz="3600" b="1" dirty="0"/>
          </a:p>
        </p:txBody>
      </p:sp>
      <p:sp>
        <p:nvSpPr>
          <p:cNvPr id="2" name="CuadroTexto 1"/>
          <p:cNvSpPr txBox="1"/>
          <p:nvPr/>
        </p:nvSpPr>
        <p:spPr>
          <a:xfrm>
            <a:off x="875611" y="1726671"/>
            <a:ext cx="5395793" cy="3539430"/>
          </a:xfrm>
          <a:prstGeom prst="rect">
            <a:avLst/>
          </a:prstGeom>
          <a:noFill/>
        </p:spPr>
        <p:txBody>
          <a:bodyPr wrap="square" rtlCol="0">
            <a:spAutoFit/>
          </a:bodyPr>
          <a:lstStyle/>
          <a:p>
            <a:pPr algn="just"/>
            <a:r>
              <a:rPr lang="es-ES" sz="1600" dirty="0"/>
              <a:t>La barra de progreso es especialmente útil cuando tienes procesos que llevan tiempo y deseas informar al usuario sobre el avance de la tarea. Algunas de las características y funcionalidades de </a:t>
            </a:r>
            <a:r>
              <a:rPr lang="es-ES" sz="1600" b="1" dirty="0" err="1"/>
              <a:t>JProgressBar</a:t>
            </a:r>
            <a:r>
              <a:rPr lang="es-ES" sz="1600" dirty="0"/>
              <a:t> incluyen:</a:t>
            </a:r>
          </a:p>
          <a:p>
            <a:pPr algn="just"/>
            <a:endParaRPr lang="es-ES" sz="1600" dirty="0"/>
          </a:p>
          <a:p>
            <a:pPr algn="just"/>
            <a:r>
              <a:rPr lang="es-ES" sz="1600" b="1" dirty="0"/>
              <a:t>Representación Visual: </a:t>
            </a:r>
            <a:r>
              <a:rPr lang="es-ES" sz="1600" dirty="0" err="1"/>
              <a:t>JProgressBar</a:t>
            </a:r>
            <a:r>
              <a:rPr lang="es-ES" sz="1600" dirty="0"/>
              <a:t> muestra visualmente el progreso de una tarea mediante una barra que se llena gradualmente a medida que avanza la tarea.</a:t>
            </a:r>
          </a:p>
          <a:p>
            <a:pPr algn="just"/>
            <a:endParaRPr lang="es-ES" sz="1600" dirty="0"/>
          </a:p>
          <a:p>
            <a:pPr algn="just"/>
            <a:r>
              <a:rPr lang="es-ES" sz="1600" b="1" dirty="0"/>
              <a:t>Información de Estado: </a:t>
            </a:r>
            <a:r>
              <a:rPr lang="es-ES" sz="1600" dirty="0"/>
              <a:t>Proporciona información sobre el porcentaje completado o el valor numérico del progreso.</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634395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46414" y="107812"/>
            <a:ext cx="3106107" cy="646331"/>
          </a:xfrm>
          <a:prstGeom prst="rect">
            <a:avLst/>
          </a:prstGeom>
          <a:noFill/>
        </p:spPr>
        <p:txBody>
          <a:bodyPr wrap="none" rtlCol="0">
            <a:spAutoFit/>
          </a:bodyPr>
          <a:lstStyle/>
          <a:p>
            <a:r>
              <a:rPr lang="es-419" sz="3600" b="1" dirty="0" err="1"/>
              <a:t>JProgressBar</a:t>
            </a:r>
            <a:endParaRPr lang="es-CO" sz="3600" b="1" dirty="0"/>
          </a:p>
        </p:txBody>
      </p:sp>
      <p:sp>
        <p:nvSpPr>
          <p:cNvPr id="2" name="CuadroTexto 1"/>
          <p:cNvSpPr txBox="1"/>
          <p:nvPr/>
        </p:nvSpPr>
        <p:spPr>
          <a:xfrm>
            <a:off x="939799" y="2028616"/>
            <a:ext cx="5395793" cy="2800767"/>
          </a:xfrm>
          <a:prstGeom prst="rect">
            <a:avLst/>
          </a:prstGeom>
          <a:noFill/>
        </p:spPr>
        <p:txBody>
          <a:bodyPr wrap="square" rtlCol="0">
            <a:spAutoFit/>
          </a:bodyPr>
          <a:lstStyle/>
          <a:p>
            <a:pPr algn="just"/>
            <a:r>
              <a:rPr lang="es-ES" sz="1600" b="1" dirty="0"/>
              <a:t>Personalización: </a:t>
            </a:r>
            <a:r>
              <a:rPr lang="es-ES" sz="1600" dirty="0"/>
              <a:t>Puedes personalizar la apariencia de la barra de progreso, como el color, el estilo y la orientación.</a:t>
            </a:r>
          </a:p>
          <a:p>
            <a:pPr algn="just"/>
            <a:endParaRPr lang="es-ES" sz="1600" dirty="0"/>
          </a:p>
          <a:p>
            <a:pPr algn="just"/>
            <a:r>
              <a:rPr lang="es-ES" sz="1600" b="1" dirty="0"/>
              <a:t>Interacción: </a:t>
            </a:r>
            <a:r>
              <a:rPr lang="es-ES" sz="1600" dirty="0"/>
              <a:t>En algunos casos, puedes hacer que la barra de progreso sea interactiva, permitiendo al usuario pausar, reanudar o cancelar la tarea.</a:t>
            </a:r>
          </a:p>
          <a:p>
            <a:pPr algn="just"/>
            <a:endParaRPr lang="es-ES" sz="1600" dirty="0"/>
          </a:p>
          <a:p>
            <a:pPr algn="just"/>
            <a:r>
              <a:rPr lang="es-ES" sz="1600" b="1" dirty="0"/>
              <a:t>Manejo de Eventos: </a:t>
            </a:r>
            <a:r>
              <a:rPr lang="es-ES" sz="1600" dirty="0"/>
              <a:t>Puedes adjuntar manejadores de eventos para responder a cambios en la barra de progreso.</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2860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46414" y="107812"/>
            <a:ext cx="3106107" cy="646331"/>
          </a:xfrm>
          <a:prstGeom prst="rect">
            <a:avLst/>
          </a:prstGeom>
          <a:noFill/>
        </p:spPr>
        <p:txBody>
          <a:bodyPr wrap="none" rtlCol="0">
            <a:spAutoFit/>
          </a:bodyPr>
          <a:lstStyle/>
          <a:p>
            <a:r>
              <a:rPr lang="es-419" sz="3600" b="1" dirty="0" err="1"/>
              <a:t>JProgressBar</a:t>
            </a:r>
            <a:endParaRPr lang="es-CO" sz="3600" b="1" dirty="0"/>
          </a:p>
        </p:txBody>
      </p:sp>
      <p:sp>
        <p:nvSpPr>
          <p:cNvPr id="2" name="CuadroTexto 1"/>
          <p:cNvSpPr txBox="1"/>
          <p:nvPr/>
        </p:nvSpPr>
        <p:spPr>
          <a:xfrm>
            <a:off x="1319362" y="2258995"/>
            <a:ext cx="4857152" cy="2308324"/>
          </a:xfrm>
          <a:prstGeom prst="rect">
            <a:avLst/>
          </a:prstGeom>
          <a:noFill/>
        </p:spPr>
        <p:txBody>
          <a:bodyPr wrap="square" rtlCol="0">
            <a:spAutoFit/>
          </a:bodyPr>
          <a:lstStyle/>
          <a:p>
            <a:pPr algn="just"/>
            <a:r>
              <a:rPr lang="es-ES" sz="1600" b="1" dirty="0"/>
              <a:t>Actualización Dinámica: </a:t>
            </a:r>
            <a:r>
              <a:rPr lang="es-ES" sz="1600" dirty="0"/>
              <a:t>Puedes actualizar dinámicamente el valor de la barra de progreso a medida que la tarea avanza.</a:t>
            </a:r>
          </a:p>
          <a:p>
            <a:pPr algn="just"/>
            <a:endParaRPr lang="es-ES" sz="1600" dirty="0"/>
          </a:p>
          <a:p>
            <a:pPr algn="just"/>
            <a:r>
              <a:rPr lang="es-ES" sz="1600" b="1" dirty="0"/>
              <a:t>Indicación de Indeterminado: </a:t>
            </a:r>
            <a:r>
              <a:rPr lang="es-ES" sz="1600" dirty="0"/>
              <a:t>Además del progreso numérico, puedes usar </a:t>
            </a:r>
            <a:r>
              <a:rPr lang="es-ES" sz="1600" dirty="0" err="1"/>
              <a:t>JProgressBar</a:t>
            </a:r>
            <a:r>
              <a:rPr lang="es-ES" sz="1600" dirty="0"/>
              <a:t> para mostrar una barra de progreso indeterminada (cuando no se conoce el tiempo de finalización).</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5552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46414" y="107812"/>
            <a:ext cx="3106107" cy="646331"/>
          </a:xfrm>
          <a:prstGeom prst="rect">
            <a:avLst/>
          </a:prstGeom>
          <a:noFill/>
        </p:spPr>
        <p:txBody>
          <a:bodyPr wrap="none" rtlCol="0">
            <a:spAutoFit/>
          </a:bodyPr>
          <a:lstStyle/>
          <a:p>
            <a:r>
              <a:rPr lang="es-419" sz="3600" b="1" dirty="0" err="1"/>
              <a:t>JProgressBar</a:t>
            </a:r>
            <a:endParaRPr lang="es-CO" sz="3600" b="1" dirty="0"/>
          </a:p>
        </p:txBody>
      </p:sp>
      <p:sp>
        <p:nvSpPr>
          <p:cNvPr id="2" name="CuadroTexto 1"/>
          <p:cNvSpPr txBox="1"/>
          <p:nvPr/>
        </p:nvSpPr>
        <p:spPr>
          <a:xfrm>
            <a:off x="1319362" y="2258995"/>
            <a:ext cx="4857152" cy="2308324"/>
          </a:xfrm>
          <a:prstGeom prst="rect">
            <a:avLst/>
          </a:prstGeom>
          <a:noFill/>
        </p:spPr>
        <p:txBody>
          <a:bodyPr wrap="square" rtlCol="0">
            <a:spAutoFit/>
          </a:bodyPr>
          <a:lstStyle/>
          <a:p>
            <a:pPr algn="just"/>
            <a:r>
              <a:rPr lang="es-ES" sz="1600" b="1" dirty="0" err="1"/>
              <a:t>JProgressBar</a:t>
            </a:r>
            <a:r>
              <a:rPr lang="es-ES" sz="1600" b="1" dirty="0"/>
              <a:t> </a:t>
            </a:r>
            <a:r>
              <a:rPr lang="es-ES" sz="1600" dirty="0"/>
              <a:t>es una herramienta esencial para proporcionar retroalimentación visual a los usuarios sobre el estado y el avance de tareas en curso. </a:t>
            </a:r>
          </a:p>
          <a:p>
            <a:pPr algn="just"/>
            <a:endParaRPr lang="es-ES" sz="1600" dirty="0"/>
          </a:p>
          <a:p>
            <a:pPr algn="just"/>
            <a:r>
              <a:rPr lang="es-ES" sz="1600" dirty="0"/>
              <a:t>Es útil en aplicaciones donde las tareas pueden llevar tiempo y el usuario necesita saber cuánto ha progresado o cuándo se completará una tarea.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50209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46414" y="107812"/>
            <a:ext cx="3106107" cy="646331"/>
          </a:xfrm>
          <a:prstGeom prst="rect">
            <a:avLst/>
          </a:prstGeom>
          <a:noFill/>
        </p:spPr>
        <p:txBody>
          <a:bodyPr wrap="none" rtlCol="0">
            <a:spAutoFit/>
          </a:bodyPr>
          <a:lstStyle/>
          <a:p>
            <a:r>
              <a:rPr lang="es-419" sz="3600" b="1" dirty="0" err="1"/>
              <a:t>JProgressBar</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7A506D14-5CB4-DC5E-BA06-B448721C9753}"/>
              </a:ext>
            </a:extLst>
          </p:cNvPr>
          <p:cNvPicPr>
            <a:picLocks noChangeAspect="1"/>
          </p:cNvPicPr>
          <p:nvPr/>
        </p:nvPicPr>
        <p:blipFill>
          <a:blip r:embed="rId6"/>
          <a:stretch>
            <a:fillRect/>
          </a:stretch>
        </p:blipFill>
        <p:spPr>
          <a:xfrm>
            <a:off x="376800" y="988580"/>
            <a:ext cx="5947983" cy="5293159"/>
          </a:xfrm>
          <a:prstGeom prst="rect">
            <a:avLst/>
          </a:prstGeom>
        </p:spPr>
      </p:pic>
    </p:spTree>
    <p:extLst>
      <p:ext uri="{BB962C8B-B14F-4D97-AF65-F5344CB8AC3E}">
        <p14:creationId xmlns:p14="http://schemas.microsoft.com/office/powerpoint/2010/main" val="15910533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46414" y="107812"/>
            <a:ext cx="3106107" cy="646331"/>
          </a:xfrm>
          <a:prstGeom prst="rect">
            <a:avLst/>
          </a:prstGeom>
          <a:noFill/>
        </p:spPr>
        <p:txBody>
          <a:bodyPr wrap="none" rtlCol="0">
            <a:spAutoFit/>
          </a:bodyPr>
          <a:lstStyle/>
          <a:p>
            <a:r>
              <a:rPr lang="es-419" sz="3600" b="1" dirty="0" err="1"/>
              <a:t>JProgressBar</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6E6BEA50-4A3F-0DFB-3697-D99C31DCE799}"/>
              </a:ext>
            </a:extLst>
          </p:cNvPr>
          <p:cNvPicPr>
            <a:picLocks noChangeAspect="1"/>
          </p:cNvPicPr>
          <p:nvPr/>
        </p:nvPicPr>
        <p:blipFill>
          <a:blip r:embed="rId6"/>
          <a:stretch>
            <a:fillRect/>
          </a:stretch>
        </p:blipFill>
        <p:spPr>
          <a:xfrm>
            <a:off x="326808" y="2353448"/>
            <a:ext cx="6535062" cy="2534004"/>
          </a:xfrm>
          <a:prstGeom prst="rect">
            <a:avLst/>
          </a:prstGeom>
        </p:spPr>
      </p:pic>
    </p:spTree>
    <p:extLst>
      <p:ext uri="{BB962C8B-B14F-4D97-AF65-F5344CB8AC3E}">
        <p14:creationId xmlns:p14="http://schemas.microsoft.com/office/powerpoint/2010/main" val="844483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672637" cy="646331"/>
          </a:xfrm>
          <a:prstGeom prst="rect">
            <a:avLst/>
          </a:prstGeom>
          <a:noFill/>
        </p:spPr>
        <p:txBody>
          <a:bodyPr wrap="none" rtlCol="0">
            <a:spAutoFit/>
          </a:bodyPr>
          <a:lstStyle/>
          <a:p>
            <a:r>
              <a:rPr lang="es-419" sz="3600" dirty="0"/>
              <a:t>JFrame</a:t>
            </a:r>
            <a:endParaRPr lang="es-CO" sz="3600" dirty="0"/>
          </a:p>
        </p:txBody>
      </p:sp>
      <p:sp>
        <p:nvSpPr>
          <p:cNvPr id="2" name="CuadroTexto 1"/>
          <p:cNvSpPr txBox="1"/>
          <p:nvPr/>
        </p:nvSpPr>
        <p:spPr>
          <a:xfrm>
            <a:off x="1463964" y="2163558"/>
            <a:ext cx="4893703" cy="2554545"/>
          </a:xfrm>
          <a:prstGeom prst="rect">
            <a:avLst/>
          </a:prstGeom>
          <a:noFill/>
        </p:spPr>
        <p:txBody>
          <a:bodyPr wrap="square" rtlCol="0">
            <a:spAutoFit/>
          </a:bodyPr>
          <a:lstStyle/>
          <a:p>
            <a:pPr algn="just"/>
            <a:r>
              <a:rPr lang="es-ES" sz="1600" b="1" dirty="0"/>
              <a:t>JFrame</a:t>
            </a:r>
            <a:r>
              <a:rPr lang="es-ES" sz="1600" dirty="0"/>
              <a:t> es una clase en la biblioteca Swing de Java que se utiliza para crear ventanas en una aplicación de interfaz gráfica de usuario (GUI, por sus siglas en inglés). </a:t>
            </a:r>
            <a:r>
              <a:rPr lang="es-ES" sz="1600" b="1" dirty="0"/>
              <a:t>Una ventana JFrame es una ventana de nivel superior que puede contener otros componentes gráficos, como botones, etiquetas, campos de texto y más</a:t>
            </a:r>
            <a:r>
              <a:rPr lang="es-ES" sz="1600" dirty="0"/>
              <a:t>. En esencia, JFrame proporciona un contenedor en el que puedes diseñar y organizar los elementos de tu interfaz gráfica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1035154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46414" y="107812"/>
            <a:ext cx="3106107" cy="646331"/>
          </a:xfrm>
          <a:prstGeom prst="rect">
            <a:avLst/>
          </a:prstGeom>
          <a:noFill/>
        </p:spPr>
        <p:txBody>
          <a:bodyPr wrap="none" rtlCol="0">
            <a:spAutoFit/>
          </a:bodyPr>
          <a:lstStyle/>
          <a:p>
            <a:r>
              <a:rPr lang="es-419" sz="3600" b="1" dirty="0" err="1"/>
              <a:t>JProgressBar</a:t>
            </a:r>
            <a:endParaRPr lang="es-CO" sz="3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Как выучить Java с нуля и научиться программировать на этом языке  самостоятельно | Kadrof.ru">
            <a:extLst>
              <a:ext uri="{FF2B5EF4-FFF2-40B4-BE49-F238E27FC236}">
                <a16:creationId xmlns:a16="http://schemas.microsoft.com/office/drawing/2014/main" id="{57D36787-4786-6480-E59A-0EE6BBED7F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4148" y="2124623"/>
            <a:ext cx="3810000" cy="2476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40B308BF-3D9E-E48F-7369-E973F931A6C1}"/>
              </a:ext>
            </a:extLst>
          </p:cNvPr>
          <p:cNvPicPr>
            <a:picLocks noChangeAspect="1"/>
          </p:cNvPicPr>
          <p:nvPr/>
        </p:nvPicPr>
        <p:blipFill>
          <a:blip r:embed="rId6"/>
          <a:stretch>
            <a:fillRect/>
          </a:stretch>
        </p:blipFill>
        <p:spPr>
          <a:xfrm>
            <a:off x="565986" y="1665135"/>
            <a:ext cx="2848373" cy="1467055"/>
          </a:xfrm>
          <a:prstGeom prst="rect">
            <a:avLst/>
          </a:prstGeom>
        </p:spPr>
      </p:pic>
      <p:pic>
        <p:nvPicPr>
          <p:cNvPr id="9" name="Imagen 8">
            <a:extLst>
              <a:ext uri="{FF2B5EF4-FFF2-40B4-BE49-F238E27FC236}">
                <a16:creationId xmlns:a16="http://schemas.microsoft.com/office/drawing/2014/main" id="{7E9A1A43-04BE-DC55-9D99-4B54B0EE2C99}"/>
              </a:ext>
            </a:extLst>
          </p:cNvPr>
          <p:cNvPicPr>
            <a:picLocks noChangeAspect="1"/>
          </p:cNvPicPr>
          <p:nvPr/>
        </p:nvPicPr>
        <p:blipFill>
          <a:blip r:embed="rId7"/>
          <a:stretch>
            <a:fillRect/>
          </a:stretch>
        </p:blipFill>
        <p:spPr>
          <a:xfrm>
            <a:off x="2815707" y="3725811"/>
            <a:ext cx="2695951" cy="1324160"/>
          </a:xfrm>
          <a:prstGeom prst="rect">
            <a:avLst/>
          </a:prstGeom>
        </p:spPr>
      </p:pic>
    </p:spTree>
    <p:extLst>
      <p:ext uri="{BB962C8B-B14F-4D97-AF65-F5344CB8AC3E}">
        <p14:creationId xmlns:p14="http://schemas.microsoft.com/office/powerpoint/2010/main" val="25529507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51578" y="330200"/>
            <a:ext cx="2803332" cy="369332"/>
          </a:xfrm>
          <a:prstGeom prst="rect">
            <a:avLst/>
          </a:prstGeom>
          <a:noFill/>
        </p:spPr>
        <p:txBody>
          <a:bodyPr wrap="none" rtlCol="0">
            <a:spAutoFit/>
          </a:bodyPr>
          <a:lstStyle/>
          <a:p>
            <a:r>
              <a:rPr lang="es-419" dirty="0"/>
              <a:t>PORCENTAJES DE EVALUACIÓN</a:t>
            </a:r>
            <a:endParaRPr lang="es-CO" dirty="0"/>
          </a:p>
        </p:txBody>
      </p:sp>
      <p:sp>
        <p:nvSpPr>
          <p:cNvPr id="4" name="CuadroTexto 3"/>
          <p:cNvSpPr txBox="1"/>
          <p:nvPr/>
        </p:nvSpPr>
        <p:spPr>
          <a:xfrm>
            <a:off x="4531202" y="2903636"/>
            <a:ext cx="2353850" cy="646331"/>
          </a:xfrm>
          <a:prstGeom prst="rect">
            <a:avLst/>
          </a:prstGeom>
          <a:noFill/>
        </p:spPr>
        <p:txBody>
          <a:bodyPr wrap="none" rtlCol="0">
            <a:spAutoFit/>
          </a:bodyPr>
          <a:lstStyle/>
          <a:p>
            <a:r>
              <a:rPr lang="es-419" sz="3600" dirty="0"/>
              <a:t>¿Preguntas?</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466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51578" y="330200"/>
            <a:ext cx="2803332" cy="369332"/>
          </a:xfrm>
          <a:prstGeom prst="rect">
            <a:avLst/>
          </a:prstGeom>
          <a:noFill/>
        </p:spPr>
        <p:txBody>
          <a:bodyPr wrap="none" rtlCol="0">
            <a:spAutoFit/>
          </a:bodyPr>
          <a:lstStyle/>
          <a:p>
            <a:r>
              <a:rPr lang="es-419" dirty="0"/>
              <a:t>PORCENTAJES DE EVALUACIÓN</a:t>
            </a:r>
            <a:endParaRPr lang="es-CO" dirty="0"/>
          </a:p>
        </p:txBody>
      </p:sp>
      <p:sp>
        <p:nvSpPr>
          <p:cNvPr id="4" name="CuadroTexto 3"/>
          <p:cNvSpPr txBox="1"/>
          <p:nvPr/>
        </p:nvSpPr>
        <p:spPr>
          <a:xfrm>
            <a:off x="4531202" y="2903636"/>
            <a:ext cx="2945037" cy="646331"/>
          </a:xfrm>
          <a:prstGeom prst="rect">
            <a:avLst/>
          </a:prstGeom>
          <a:noFill/>
        </p:spPr>
        <p:txBody>
          <a:bodyPr wrap="none" rtlCol="0">
            <a:spAutoFit/>
          </a:bodyPr>
          <a:lstStyle/>
          <a:p>
            <a:r>
              <a:rPr lang="es-419" sz="3600" dirty="0"/>
              <a:t>CONCLUSIONES</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351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672637" cy="646331"/>
          </a:xfrm>
          <a:prstGeom prst="rect">
            <a:avLst/>
          </a:prstGeom>
          <a:noFill/>
        </p:spPr>
        <p:txBody>
          <a:bodyPr wrap="none" rtlCol="0">
            <a:spAutoFit/>
          </a:bodyPr>
          <a:lstStyle/>
          <a:p>
            <a:r>
              <a:rPr lang="es-419" sz="3600" dirty="0"/>
              <a:t>JFrame</a:t>
            </a:r>
            <a:endParaRPr lang="es-CO" sz="3600" dirty="0"/>
          </a:p>
        </p:txBody>
      </p:sp>
      <p:sp>
        <p:nvSpPr>
          <p:cNvPr id="2" name="CuadroTexto 1"/>
          <p:cNvSpPr txBox="1"/>
          <p:nvPr/>
        </p:nvSpPr>
        <p:spPr>
          <a:xfrm>
            <a:off x="1344328" y="1739450"/>
            <a:ext cx="4668647" cy="4031873"/>
          </a:xfrm>
          <a:prstGeom prst="rect">
            <a:avLst/>
          </a:prstGeom>
          <a:noFill/>
        </p:spPr>
        <p:txBody>
          <a:bodyPr wrap="square" rtlCol="0">
            <a:spAutoFit/>
          </a:bodyPr>
          <a:lstStyle/>
          <a:p>
            <a:pPr algn="just"/>
            <a:r>
              <a:rPr lang="es-ES" sz="1600" dirty="0"/>
              <a:t>La clase </a:t>
            </a:r>
            <a:r>
              <a:rPr lang="es-ES" sz="1600" b="1" dirty="0"/>
              <a:t>JFrame</a:t>
            </a:r>
            <a:r>
              <a:rPr lang="es-ES" sz="1600" dirty="0"/>
              <a:t> forma parte del paquete </a:t>
            </a:r>
            <a:r>
              <a:rPr lang="es-ES" sz="1600" dirty="0" err="1"/>
              <a:t>javax.swing</a:t>
            </a:r>
            <a:r>
              <a:rPr lang="es-ES" sz="1600" dirty="0"/>
              <a:t>, que es una parte clave de la API Swing en Java. Algunas de las funcionalidades y características de JFrame incluyen:</a:t>
            </a:r>
          </a:p>
          <a:p>
            <a:pPr algn="just"/>
            <a:endParaRPr lang="es-ES" sz="1600" dirty="0"/>
          </a:p>
          <a:p>
            <a:pPr algn="just"/>
            <a:r>
              <a:rPr lang="es-ES" sz="1600" b="1" dirty="0"/>
              <a:t>Contenedor para Componentes</a:t>
            </a:r>
            <a:r>
              <a:rPr lang="es-ES" sz="1600" dirty="0"/>
              <a:t>: JFrame sirve como contenedor para otros componentes gráficos de Swing y permite organizarlos en una disposición específica, como diseños de cuadrícula, de borde y más.</a:t>
            </a:r>
          </a:p>
          <a:p>
            <a:pPr algn="just"/>
            <a:endParaRPr lang="es-ES" sz="1600" dirty="0"/>
          </a:p>
          <a:p>
            <a:pPr algn="just"/>
            <a:r>
              <a:rPr lang="es-ES" sz="1600" b="1" dirty="0"/>
              <a:t>Manejo de Eventos</a:t>
            </a:r>
            <a:r>
              <a:rPr lang="es-ES" sz="1600" dirty="0"/>
              <a:t>: Puedes adjuntar manejadores de eventos a los componentes dentro del JFrame para responder a la interacción del usuario, como clics de botón o selecciones de menú.</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103384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672637" cy="646331"/>
          </a:xfrm>
          <a:prstGeom prst="rect">
            <a:avLst/>
          </a:prstGeom>
          <a:noFill/>
        </p:spPr>
        <p:txBody>
          <a:bodyPr wrap="none" rtlCol="0">
            <a:spAutoFit/>
          </a:bodyPr>
          <a:lstStyle/>
          <a:p>
            <a:r>
              <a:rPr lang="es-419" sz="3600" dirty="0"/>
              <a:t>JFrame</a:t>
            </a:r>
            <a:endParaRPr lang="es-CO" sz="3600" dirty="0"/>
          </a:p>
        </p:txBody>
      </p:sp>
      <p:sp>
        <p:nvSpPr>
          <p:cNvPr id="2" name="CuadroTexto 1"/>
          <p:cNvSpPr txBox="1"/>
          <p:nvPr/>
        </p:nvSpPr>
        <p:spPr>
          <a:xfrm>
            <a:off x="1159565" y="1671982"/>
            <a:ext cx="5333651" cy="4031873"/>
          </a:xfrm>
          <a:prstGeom prst="rect">
            <a:avLst/>
          </a:prstGeom>
          <a:noFill/>
        </p:spPr>
        <p:txBody>
          <a:bodyPr wrap="square" rtlCol="0">
            <a:spAutoFit/>
          </a:bodyPr>
          <a:lstStyle/>
          <a:p>
            <a:pPr algn="just"/>
            <a:r>
              <a:rPr lang="es-ES" sz="1600" b="1" dirty="0"/>
              <a:t>Barra de Título y Botones de Control: </a:t>
            </a:r>
            <a:r>
              <a:rPr lang="es-ES" sz="1600" dirty="0"/>
              <a:t>Una ventana JFrame proporciona una barra de título con opciones para minimizar, maximizar y cerrar la ventana. Los botones de control asociados a estos comportamientos son proporcionados automáticamente por el sistema operativo.</a:t>
            </a:r>
          </a:p>
          <a:p>
            <a:pPr algn="just"/>
            <a:endParaRPr lang="es-ES" sz="1600" dirty="0"/>
          </a:p>
          <a:p>
            <a:pPr algn="just"/>
            <a:r>
              <a:rPr lang="es-ES" sz="1600" b="1" dirty="0"/>
              <a:t>Diseño y Decoración: </a:t>
            </a:r>
            <a:r>
              <a:rPr lang="es-ES" sz="1600" dirty="0"/>
              <a:t>Puedes personalizar la apariencia y el comportamiento de la ventana utilizando métodos y propiedades de la clase JFrame, como establecer títulos, iconos, diseños de contenido, entre otros.</a:t>
            </a:r>
          </a:p>
          <a:p>
            <a:pPr algn="just"/>
            <a:endParaRPr lang="es-ES" sz="1600" dirty="0"/>
          </a:p>
          <a:p>
            <a:pPr algn="just"/>
            <a:r>
              <a:rPr lang="es-ES" sz="1600" b="1" dirty="0"/>
              <a:t>Funciones de Ventana: </a:t>
            </a:r>
            <a:r>
              <a:rPr lang="es-ES" sz="1600" dirty="0"/>
              <a:t>JFrame ofrece métodos para administrar el estado de la ventana, como cambiar su visibilidad, tamaño y posición en la pantalla.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243340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672637" cy="646331"/>
          </a:xfrm>
          <a:prstGeom prst="rect">
            <a:avLst/>
          </a:prstGeom>
          <a:noFill/>
        </p:spPr>
        <p:txBody>
          <a:bodyPr wrap="none" rtlCol="0">
            <a:spAutoFit/>
          </a:bodyPr>
          <a:lstStyle/>
          <a:p>
            <a:r>
              <a:rPr lang="es-419" sz="3600" dirty="0"/>
              <a:t>JFrame</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Imagen 5">
            <a:extLst>
              <a:ext uri="{FF2B5EF4-FFF2-40B4-BE49-F238E27FC236}">
                <a16:creationId xmlns:a16="http://schemas.microsoft.com/office/drawing/2014/main" id="{347498B4-6FA8-5A13-A291-E741499D91A3}"/>
              </a:ext>
            </a:extLst>
          </p:cNvPr>
          <p:cNvPicPr>
            <a:picLocks noChangeAspect="1"/>
          </p:cNvPicPr>
          <p:nvPr/>
        </p:nvPicPr>
        <p:blipFill>
          <a:blip r:embed="rId6"/>
          <a:stretch>
            <a:fillRect/>
          </a:stretch>
        </p:blipFill>
        <p:spPr>
          <a:xfrm>
            <a:off x="741872" y="1412191"/>
            <a:ext cx="6526249" cy="4342893"/>
          </a:xfrm>
          <a:prstGeom prst="rect">
            <a:avLst/>
          </a:prstGeom>
        </p:spPr>
      </p:pic>
    </p:spTree>
    <p:extLst>
      <p:ext uri="{BB962C8B-B14F-4D97-AF65-F5344CB8AC3E}">
        <p14:creationId xmlns:p14="http://schemas.microsoft.com/office/powerpoint/2010/main" val="1516494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672637" cy="646331"/>
          </a:xfrm>
          <a:prstGeom prst="rect">
            <a:avLst/>
          </a:prstGeom>
          <a:noFill/>
        </p:spPr>
        <p:txBody>
          <a:bodyPr wrap="none" rtlCol="0">
            <a:spAutoFit/>
          </a:bodyPr>
          <a:lstStyle/>
          <a:p>
            <a:r>
              <a:rPr lang="es-419" sz="3600" dirty="0"/>
              <a:t>JFrame</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52695" y="252382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n 3">
            <a:extLst>
              <a:ext uri="{FF2B5EF4-FFF2-40B4-BE49-F238E27FC236}">
                <a16:creationId xmlns:a16="http://schemas.microsoft.com/office/drawing/2014/main" id="{4E00E772-9C91-3244-8B6B-DD18E704D879}"/>
              </a:ext>
            </a:extLst>
          </p:cNvPr>
          <p:cNvPicPr>
            <a:picLocks noChangeAspect="1"/>
          </p:cNvPicPr>
          <p:nvPr/>
        </p:nvPicPr>
        <p:blipFill>
          <a:blip r:embed="rId6"/>
          <a:stretch>
            <a:fillRect/>
          </a:stretch>
        </p:blipFill>
        <p:spPr>
          <a:xfrm>
            <a:off x="315430" y="1614239"/>
            <a:ext cx="7107604" cy="3793339"/>
          </a:xfrm>
          <a:prstGeom prst="rect">
            <a:avLst/>
          </a:prstGeom>
        </p:spPr>
      </p:pic>
    </p:spTree>
    <p:extLst>
      <p:ext uri="{BB962C8B-B14F-4D97-AF65-F5344CB8AC3E}">
        <p14:creationId xmlns:p14="http://schemas.microsoft.com/office/powerpoint/2010/main" val="3812077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Yellow To Orang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ustom 4">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4887</TotalTime>
  <Words>2183</Words>
  <Application>Microsoft Office PowerPoint</Application>
  <PresentationFormat>Panorámica</PresentationFormat>
  <Paragraphs>203</Paragraphs>
  <Slides>52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52</vt:i4>
      </vt:variant>
    </vt:vector>
  </HeadingPairs>
  <TitlesOfParts>
    <vt:vector size="58" baseType="lpstr">
      <vt:lpstr>Arial</vt:lpstr>
      <vt:lpstr>Calibri</vt:lpstr>
      <vt:lpstr>Montserrat ExtraBold</vt:lpstr>
      <vt:lpstr>Open Sans</vt:lpstr>
      <vt:lpstr>Poppins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GiantDesign</dc:creator>
  <cp:lastModifiedBy>HAROL HERNAN TORRES NEUTA</cp:lastModifiedBy>
  <cp:revision>231</cp:revision>
  <dcterms:created xsi:type="dcterms:W3CDTF">2019-10-16T11:40:29Z</dcterms:created>
  <dcterms:modified xsi:type="dcterms:W3CDTF">2023-08-14T22:13:39Z</dcterms:modified>
</cp:coreProperties>
</file>