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8"/>
  </p:notesMasterIdLst>
  <p:sldIdLst>
    <p:sldId id="256" r:id="rId2"/>
    <p:sldId id="258" r:id="rId3"/>
    <p:sldId id="260" r:id="rId4"/>
    <p:sldId id="261" r:id="rId5"/>
    <p:sldId id="286" r:id="rId6"/>
    <p:sldId id="287" r:id="rId7"/>
    <p:sldId id="288" r:id="rId8"/>
    <p:sldId id="292" r:id="rId9"/>
    <p:sldId id="289" r:id="rId10"/>
    <p:sldId id="290" r:id="rId11"/>
    <p:sldId id="291"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0" r:id="rId30"/>
    <p:sldId id="311" r:id="rId31"/>
    <p:sldId id="312" r:id="rId32"/>
    <p:sldId id="313" r:id="rId33"/>
    <p:sldId id="314" r:id="rId34"/>
    <p:sldId id="315" r:id="rId35"/>
    <p:sldId id="316" r:id="rId36"/>
    <p:sldId id="317" r:id="rId37"/>
    <p:sldId id="318" r:id="rId38"/>
    <p:sldId id="319" r:id="rId39"/>
    <p:sldId id="320" r:id="rId40"/>
    <p:sldId id="321" r:id="rId41"/>
    <p:sldId id="322" r:id="rId42"/>
    <p:sldId id="323" r:id="rId43"/>
    <p:sldId id="324" r:id="rId44"/>
    <p:sldId id="325" r:id="rId45"/>
    <p:sldId id="327" r:id="rId46"/>
    <p:sldId id="328" r:id="rId47"/>
    <p:sldId id="329" r:id="rId48"/>
    <p:sldId id="330" r:id="rId49"/>
    <p:sldId id="331" r:id="rId50"/>
    <p:sldId id="332" r:id="rId51"/>
    <p:sldId id="333" r:id="rId52"/>
    <p:sldId id="334" r:id="rId53"/>
    <p:sldId id="335" r:id="rId54"/>
    <p:sldId id="336" r:id="rId55"/>
    <p:sldId id="337" r:id="rId56"/>
    <p:sldId id="338" r:id="rId57"/>
    <p:sldId id="339" r:id="rId58"/>
    <p:sldId id="340" r:id="rId59"/>
    <p:sldId id="341" r:id="rId60"/>
    <p:sldId id="342" r:id="rId61"/>
    <p:sldId id="343" r:id="rId62"/>
    <p:sldId id="344" r:id="rId63"/>
    <p:sldId id="345" r:id="rId64"/>
    <p:sldId id="346" r:id="rId65"/>
    <p:sldId id="347" r:id="rId66"/>
    <p:sldId id="348" r:id="rId67"/>
    <p:sldId id="349" r:id="rId68"/>
    <p:sldId id="350" r:id="rId69"/>
    <p:sldId id="351" r:id="rId70"/>
    <p:sldId id="352" r:id="rId71"/>
    <p:sldId id="353" r:id="rId72"/>
    <p:sldId id="354" r:id="rId73"/>
    <p:sldId id="355" r:id="rId74"/>
    <p:sldId id="356" r:id="rId75"/>
    <p:sldId id="357" r:id="rId76"/>
    <p:sldId id="358" r:id="rId77"/>
    <p:sldId id="359" r:id="rId78"/>
    <p:sldId id="360" r:id="rId79"/>
    <p:sldId id="361" r:id="rId80"/>
    <p:sldId id="362" r:id="rId81"/>
    <p:sldId id="363" r:id="rId82"/>
    <p:sldId id="365" r:id="rId83"/>
    <p:sldId id="364" r:id="rId84"/>
    <p:sldId id="366" r:id="rId85"/>
    <p:sldId id="367" r:id="rId86"/>
    <p:sldId id="368" r:id="rId87"/>
    <p:sldId id="369" r:id="rId88"/>
    <p:sldId id="370" r:id="rId89"/>
    <p:sldId id="371" r:id="rId90"/>
    <p:sldId id="372" r:id="rId91"/>
    <p:sldId id="373" r:id="rId92"/>
    <p:sldId id="374" r:id="rId93"/>
    <p:sldId id="375" r:id="rId94"/>
    <p:sldId id="376" r:id="rId95"/>
    <p:sldId id="269" r:id="rId96"/>
    <p:sldId id="284" r:id="rId9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1pPr>
    <a:lvl2pPr marL="4572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2pPr>
    <a:lvl3pPr marL="9144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3pPr>
    <a:lvl4pPr marL="13716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4pPr>
    <a:lvl5pPr marL="1828800" algn="l" rtl="0" eaLnBrk="0" fontAlgn="base" hangingPunct="0">
      <a:spcBef>
        <a:spcPct val="0"/>
      </a:spcBef>
      <a:spcAft>
        <a:spcPct val="0"/>
      </a:spcAft>
      <a:defRPr kern="1200">
        <a:solidFill>
          <a:schemeClr val="tx1"/>
        </a:solidFill>
        <a:latin typeface="Open Sans" panose="020B0606030504020204" pitchFamily="34" charset="0"/>
        <a:ea typeface="+mn-ea"/>
        <a:cs typeface="+mn-cs"/>
      </a:defRPr>
    </a:lvl5pPr>
    <a:lvl6pPr marL="2286000" algn="l" defTabSz="914400" rtl="0" eaLnBrk="1" latinLnBrk="0" hangingPunct="1">
      <a:defRPr kern="1200">
        <a:solidFill>
          <a:schemeClr val="tx1"/>
        </a:solidFill>
        <a:latin typeface="Open Sans" panose="020B0606030504020204" pitchFamily="34" charset="0"/>
        <a:ea typeface="+mn-ea"/>
        <a:cs typeface="+mn-cs"/>
      </a:defRPr>
    </a:lvl6pPr>
    <a:lvl7pPr marL="2743200" algn="l" defTabSz="914400" rtl="0" eaLnBrk="1" latinLnBrk="0" hangingPunct="1">
      <a:defRPr kern="1200">
        <a:solidFill>
          <a:schemeClr val="tx1"/>
        </a:solidFill>
        <a:latin typeface="Open Sans" panose="020B0606030504020204" pitchFamily="34" charset="0"/>
        <a:ea typeface="+mn-ea"/>
        <a:cs typeface="+mn-cs"/>
      </a:defRPr>
    </a:lvl7pPr>
    <a:lvl8pPr marL="3200400" algn="l" defTabSz="914400" rtl="0" eaLnBrk="1" latinLnBrk="0" hangingPunct="1">
      <a:defRPr kern="1200">
        <a:solidFill>
          <a:schemeClr val="tx1"/>
        </a:solidFill>
        <a:latin typeface="Open Sans" panose="020B0606030504020204" pitchFamily="34" charset="0"/>
        <a:ea typeface="+mn-ea"/>
        <a:cs typeface="+mn-cs"/>
      </a:defRPr>
    </a:lvl8pPr>
    <a:lvl9pPr marL="3657600" algn="l" defTabSz="914400" rtl="0" eaLnBrk="1" latinLnBrk="0" hangingPunct="1">
      <a:defRPr kern="1200">
        <a:solidFill>
          <a:schemeClr val="tx1"/>
        </a:solidFill>
        <a:latin typeface="Open Sans" panose="020B060603050402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49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17" autoAdjust="0"/>
    <p:restoredTop sz="94660"/>
  </p:normalViewPr>
  <p:slideViewPr>
    <p:cSldViewPr snapToGrid="0">
      <p:cViewPr varScale="1">
        <p:scale>
          <a:sx n="111" d="100"/>
          <a:sy n="111" d="100"/>
        </p:scale>
        <p:origin x="76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6408BD-9CD8-4C51-9CB5-9E3110849CB6}" type="datetimeFigureOut">
              <a:rPr lang="es-ES" smtClean="0"/>
              <a:t>07/09/2023</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B8B320-D964-4478-B7DE-9AC54DA10534}" type="slidenum">
              <a:rPr lang="es-ES" smtClean="0"/>
              <a:t>‹Nº›</a:t>
            </a:fld>
            <a:endParaRPr lang="es-ES"/>
          </a:p>
        </p:txBody>
      </p:sp>
    </p:spTree>
    <p:extLst>
      <p:ext uri="{BB962C8B-B14F-4D97-AF65-F5344CB8AC3E}">
        <p14:creationId xmlns:p14="http://schemas.microsoft.com/office/powerpoint/2010/main" val="1594610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0" y="0"/>
            <a:ext cx="12192000" cy="68580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2741356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Rounded Rectangle 10">
            <a:extLst>
              <a:ext uri="{FF2B5EF4-FFF2-40B4-BE49-F238E27FC236}">
                <a16:creationId xmlns:a16="http://schemas.microsoft.com/office/drawing/2014/main" id="{7EE22269-350E-471D-ADC7-68FE0D576763}"/>
              </a:ext>
            </a:extLst>
          </p:cNvPr>
          <p:cNvSpPr/>
          <p:nvPr userDrawn="1"/>
        </p:nvSpPr>
        <p:spPr>
          <a:xfrm>
            <a:off x="7035800" y="1263650"/>
            <a:ext cx="3111500" cy="4330700"/>
          </a:xfrm>
          <a:prstGeom prst="roundRect">
            <a:avLst>
              <a:gd name="adj" fmla="val 2419"/>
            </a:avLst>
          </a:prstGeom>
          <a:solidFill>
            <a:schemeClr val="accent1">
              <a:alpha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Picture Placeholder 9"/>
          <p:cNvSpPr>
            <a:spLocks noGrp="1"/>
          </p:cNvSpPr>
          <p:nvPr>
            <p:ph type="pic" sz="quarter" idx="10"/>
          </p:nvPr>
        </p:nvSpPr>
        <p:spPr>
          <a:xfrm>
            <a:off x="6083300" y="1587500"/>
            <a:ext cx="3683000" cy="3683000"/>
          </a:xfrm>
          <a:custGeom>
            <a:avLst/>
            <a:gdLst>
              <a:gd name="connsiteX0" fmla="*/ 130305 w 3683000"/>
              <a:gd name="connsiteY0" fmla="*/ 0 h 3683000"/>
              <a:gd name="connsiteX1" fmla="*/ 3552695 w 3683000"/>
              <a:gd name="connsiteY1" fmla="*/ 0 h 3683000"/>
              <a:gd name="connsiteX2" fmla="*/ 3683000 w 3683000"/>
              <a:gd name="connsiteY2" fmla="*/ 130305 h 3683000"/>
              <a:gd name="connsiteX3" fmla="*/ 3683000 w 3683000"/>
              <a:gd name="connsiteY3" fmla="*/ 3552695 h 3683000"/>
              <a:gd name="connsiteX4" fmla="*/ 3552695 w 3683000"/>
              <a:gd name="connsiteY4" fmla="*/ 3683000 h 3683000"/>
              <a:gd name="connsiteX5" fmla="*/ 130305 w 3683000"/>
              <a:gd name="connsiteY5" fmla="*/ 3683000 h 3683000"/>
              <a:gd name="connsiteX6" fmla="*/ 0 w 3683000"/>
              <a:gd name="connsiteY6" fmla="*/ 3552695 h 3683000"/>
              <a:gd name="connsiteX7" fmla="*/ 0 w 3683000"/>
              <a:gd name="connsiteY7" fmla="*/ 130305 h 3683000"/>
              <a:gd name="connsiteX8" fmla="*/ 130305 w 3683000"/>
              <a:gd name="connsiteY8" fmla="*/ 0 h 3683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83000" h="3683000">
                <a:moveTo>
                  <a:pt x="130305" y="0"/>
                </a:moveTo>
                <a:lnTo>
                  <a:pt x="3552695" y="0"/>
                </a:lnTo>
                <a:cubicBezTo>
                  <a:pt x="3624660" y="0"/>
                  <a:pt x="3683000" y="58340"/>
                  <a:pt x="3683000" y="130305"/>
                </a:cubicBezTo>
                <a:lnTo>
                  <a:pt x="3683000" y="3552695"/>
                </a:lnTo>
                <a:cubicBezTo>
                  <a:pt x="3683000" y="3624660"/>
                  <a:pt x="3624660" y="3683000"/>
                  <a:pt x="3552695" y="3683000"/>
                </a:cubicBezTo>
                <a:lnTo>
                  <a:pt x="130305" y="3683000"/>
                </a:lnTo>
                <a:cubicBezTo>
                  <a:pt x="58340" y="3683000"/>
                  <a:pt x="0" y="3624660"/>
                  <a:pt x="0" y="3552695"/>
                </a:cubicBezTo>
                <a:lnTo>
                  <a:pt x="0" y="130305"/>
                </a:lnTo>
                <a:cubicBezTo>
                  <a:pt x="0" y="58340"/>
                  <a:pt x="58340" y="0"/>
                  <a:pt x="130305"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54290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Freeform 12">
            <a:extLst>
              <a:ext uri="{FF2B5EF4-FFF2-40B4-BE49-F238E27FC236}">
                <a16:creationId xmlns:a16="http://schemas.microsoft.com/office/drawing/2014/main" id="{3A50A785-8482-4DE4-88D5-41DA24EF6E4D}"/>
              </a:ext>
            </a:extLst>
          </p:cNvPr>
          <p:cNvSpPr/>
          <p:nvPr userDrawn="1"/>
        </p:nvSpPr>
        <p:spPr>
          <a:xfrm>
            <a:off x="0" y="698500"/>
            <a:ext cx="10680700" cy="4597400"/>
          </a:xfrm>
          <a:custGeom>
            <a:avLst/>
            <a:gdLst>
              <a:gd name="connsiteX0" fmla="*/ 0 w 10680700"/>
              <a:gd name="connsiteY0" fmla="*/ 0 h 4559543"/>
              <a:gd name="connsiteX1" fmla="*/ 10515462 w 10680700"/>
              <a:gd name="connsiteY1" fmla="*/ 0 h 4559543"/>
              <a:gd name="connsiteX2" fmla="*/ 10680700 w 10680700"/>
              <a:gd name="connsiteY2" fmla="*/ 165238 h 4559543"/>
              <a:gd name="connsiteX3" fmla="*/ 10680700 w 10680700"/>
              <a:gd name="connsiteY3" fmla="*/ 4394305 h 4559543"/>
              <a:gd name="connsiteX4" fmla="*/ 10515462 w 10680700"/>
              <a:gd name="connsiteY4" fmla="*/ 4559543 h 4559543"/>
              <a:gd name="connsiteX5" fmla="*/ 0 w 10680700"/>
              <a:gd name="connsiteY5" fmla="*/ 4559543 h 4559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680700" h="4559543">
                <a:moveTo>
                  <a:pt x="0" y="0"/>
                </a:moveTo>
                <a:lnTo>
                  <a:pt x="10515462" y="0"/>
                </a:lnTo>
                <a:cubicBezTo>
                  <a:pt x="10606720" y="0"/>
                  <a:pt x="10680700" y="73980"/>
                  <a:pt x="10680700" y="165238"/>
                </a:cubicBezTo>
                <a:lnTo>
                  <a:pt x="10680700" y="4394305"/>
                </a:lnTo>
                <a:cubicBezTo>
                  <a:pt x="10680700" y="4485563"/>
                  <a:pt x="10606720" y="4559543"/>
                  <a:pt x="10515462" y="4559543"/>
                </a:cubicBezTo>
                <a:lnTo>
                  <a:pt x="0" y="4559543"/>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0" name="Picture Placeholder 9"/>
          <p:cNvSpPr>
            <a:spLocks noGrp="1"/>
          </p:cNvSpPr>
          <p:nvPr>
            <p:ph type="pic" sz="quarter" idx="10"/>
          </p:nvPr>
        </p:nvSpPr>
        <p:spPr>
          <a:xfrm>
            <a:off x="1536700" y="1612900"/>
            <a:ext cx="2717800" cy="4546600"/>
          </a:xfrm>
          <a:custGeom>
            <a:avLst/>
            <a:gdLst>
              <a:gd name="connsiteX0" fmla="*/ 83110 w 2717800"/>
              <a:gd name="connsiteY0" fmla="*/ 0 h 3632200"/>
              <a:gd name="connsiteX1" fmla="*/ 2634690 w 2717800"/>
              <a:gd name="connsiteY1" fmla="*/ 0 h 3632200"/>
              <a:gd name="connsiteX2" fmla="*/ 2717800 w 2717800"/>
              <a:gd name="connsiteY2" fmla="*/ 83110 h 3632200"/>
              <a:gd name="connsiteX3" fmla="*/ 2717800 w 2717800"/>
              <a:gd name="connsiteY3" fmla="*/ 3549090 h 3632200"/>
              <a:gd name="connsiteX4" fmla="*/ 2634690 w 2717800"/>
              <a:gd name="connsiteY4" fmla="*/ 3632200 h 3632200"/>
              <a:gd name="connsiteX5" fmla="*/ 83110 w 2717800"/>
              <a:gd name="connsiteY5" fmla="*/ 3632200 h 3632200"/>
              <a:gd name="connsiteX6" fmla="*/ 0 w 2717800"/>
              <a:gd name="connsiteY6" fmla="*/ 3549090 h 3632200"/>
              <a:gd name="connsiteX7" fmla="*/ 0 w 2717800"/>
              <a:gd name="connsiteY7" fmla="*/ 83110 h 3632200"/>
              <a:gd name="connsiteX8" fmla="*/ 83110 w 2717800"/>
              <a:gd name="connsiteY8" fmla="*/ 0 h 363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17800" h="3632200">
                <a:moveTo>
                  <a:pt x="83110" y="0"/>
                </a:moveTo>
                <a:lnTo>
                  <a:pt x="2634690" y="0"/>
                </a:lnTo>
                <a:cubicBezTo>
                  <a:pt x="2680590" y="0"/>
                  <a:pt x="2717800" y="37210"/>
                  <a:pt x="2717800" y="83110"/>
                </a:cubicBezTo>
                <a:lnTo>
                  <a:pt x="2717800" y="3549090"/>
                </a:lnTo>
                <a:cubicBezTo>
                  <a:pt x="2717800" y="3594990"/>
                  <a:pt x="2680590" y="3632200"/>
                  <a:pt x="2634690" y="3632200"/>
                </a:cubicBezTo>
                <a:lnTo>
                  <a:pt x="83110" y="3632200"/>
                </a:lnTo>
                <a:cubicBezTo>
                  <a:pt x="37210" y="3632200"/>
                  <a:pt x="0" y="3594990"/>
                  <a:pt x="0" y="3549090"/>
                </a:cubicBezTo>
                <a:lnTo>
                  <a:pt x="0" y="83110"/>
                </a:lnTo>
                <a:cubicBezTo>
                  <a:pt x="0" y="37210"/>
                  <a:pt x="37210" y="0"/>
                  <a:pt x="83110" y="0"/>
                </a:cubicBezTo>
                <a:close/>
              </a:path>
            </a:pathLst>
          </a:custGeom>
          <a:solidFill>
            <a:schemeClr val="bg1">
              <a:lumMod val="95000"/>
            </a:schemeClr>
          </a:solidFill>
          <a:effectLst>
            <a:outerShdw blurRad="177800" dist="114300" dir="16200000"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17585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4279900" y="1587378"/>
            <a:ext cx="6388100" cy="4584822"/>
          </a:xfrm>
          <a:custGeom>
            <a:avLst/>
            <a:gdLst>
              <a:gd name="connsiteX0" fmla="*/ 153683 w 6388100"/>
              <a:gd name="connsiteY0" fmla="*/ 0 h 4584822"/>
              <a:gd name="connsiteX1" fmla="*/ 6234417 w 6388100"/>
              <a:gd name="connsiteY1" fmla="*/ 0 h 4584822"/>
              <a:gd name="connsiteX2" fmla="*/ 6388100 w 6388100"/>
              <a:gd name="connsiteY2" fmla="*/ 153683 h 4584822"/>
              <a:gd name="connsiteX3" fmla="*/ 6388100 w 6388100"/>
              <a:gd name="connsiteY3" fmla="*/ 4431139 h 4584822"/>
              <a:gd name="connsiteX4" fmla="*/ 6234417 w 6388100"/>
              <a:gd name="connsiteY4" fmla="*/ 4584822 h 4584822"/>
              <a:gd name="connsiteX5" fmla="*/ 153683 w 6388100"/>
              <a:gd name="connsiteY5" fmla="*/ 4584822 h 4584822"/>
              <a:gd name="connsiteX6" fmla="*/ 0 w 6388100"/>
              <a:gd name="connsiteY6" fmla="*/ 4431139 h 4584822"/>
              <a:gd name="connsiteX7" fmla="*/ 0 w 6388100"/>
              <a:gd name="connsiteY7" fmla="*/ 153683 h 4584822"/>
              <a:gd name="connsiteX8" fmla="*/ 153683 w 6388100"/>
              <a:gd name="connsiteY8" fmla="*/ 0 h 4584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388100" h="4584822">
                <a:moveTo>
                  <a:pt x="153683" y="0"/>
                </a:moveTo>
                <a:lnTo>
                  <a:pt x="6234417" y="0"/>
                </a:lnTo>
                <a:cubicBezTo>
                  <a:pt x="6319294" y="0"/>
                  <a:pt x="6388100" y="68806"/>
                  <a:pt x="6388100" y="153683"/>
                </a:cubicBezTo>
                <a:lnTo>
                  <a:pt x="6388100" y="4431139"/>
                </a:lnTo>
                <a:cubicBezTo>
                  <a:pt x="6388100" y="4516016"/>
                  <a:pt x="6319294" y="4584822"/>
                  <a:pt x="6234417" y="4584822"/>
                </a:cubicBezTo>
                <a:lnTo>
                  <a:pt x="153683" y="4584822"/>
                </a:lnTo>
                <a:cubicBezTo>
                  <a:pt x="68806" y="4584822"/>
                  <a:pt x="0" y="4516016"/>
                  <a:pt x="0" y="4431139"/>
                </a:cubicBezTo>
                <a:lnTo>
                  <a:pt x="0" y="153683"/>
                </a:lnTo>
                <a:cubicBezTo>
                  <a:pt x="0" y="68806"/>
                  <a:pt x="68806" y="0"/>
                  <a:pt x="153683"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39741762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Vertical Title and Text">
    <p:spTree>
      <p:nvGrpSpPr>
        <p:cNvPr id="1" name=""/>
        <p:cNvGrpSpPr/>
        <p:nvPr/>
      </p:nvGrpSpPr>
      <p:grpSpPr>
        <a:xfrm>
          <a:off x="0" y="0"/>
          <a:ext cx="0" cy="0"/>
          <a:chOff x="0" y="0"/>
          <a:chExt cx="0" cy="0"/>
        </a:xfrm>
      </p:grpSpPr>
      <p:sp>
        <p:nvSpPr>
          <p:cNvPr id="4" name="Rounded Rectangle 6">
            <a:extLst>
              <a:ext uri="{FF2B5EF4-FFF2-40B4-BE49-F238E27FC236}">
                <a16:creationId xmlns:a16="http://schemas.microsoft.com/office/drawing/2014/main" id="{B6DBDC11-9187-411D-8DDD-1D960F9C9BC9}"/>
              </a:ext>
            </a:extLst>
          </p:cNvPr>
          <p:cNvSpPr/>
          <p:nvPr userDrawn="1"/>
        </p:nvSpPr>
        <p:spPr>
          <a:xfrm>
            <a:off x="5207000" y="1600200"/>
            <a:ext cx="4572000" cy="1828800"/>
          </a:xfrm>
          <a:prstGeom prst="roundRect">
            <a:avLst>
              <a:gd name="adj" fmla="val 4460"/>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Picture Placeholder 5"/>
          <p:cNvSpPr>
            <a:spLocks noGrp="1"/>
          </p:cNvSpPr>
          <p:nvPr>
            <p:ph type="pic" sz="quarter" idx="10"/>
          </p:nvPr>
        </p:nvSpPr>
        <p:spPr>
          <a:xfrm>
            <a:off x="7912100" y="1811251"/>
            <a:ext cx="2476500" cy="1406695"/>
          </a:xfrm>
          <a:custGeom>
            <a:avLst/>
            <a:gdLst>
              <a:gd name="connsiteX0" fmla="*/ 62739 w 2476500"/>
              <a:gd name="connsiteY0" fmla="*/ 0 h 1406695"/>
              <a:gd name="connsiteX1" fmla="*/ 2413761 w 2476500"/>
              <a:gd name="connsiteY1" fmla="*/ 0 h 1406695"/>
              <a:gd name="connsiteX2" fmla="*/ 2476500 w 2476500"/>
              <a:gd name="connsiteY2" fmla="*/ 62739 h 1406695"/>
              <a:gd name="connsiteX3" fmla="*/ 2476500 w 2476500"/>
              <a:gd name="connsiteY3" fmla="*/ 1343956 h 1406695"/>
              <a:gd name="connsiteX4" fmla="*/ 2413761 w 2476500"/>
              <a:gd name="connsiteY4" fmla="*/ 1406695 h 1406695"/>
              <a:gd name="connsiteX5" fmla="*/ 62739 w 2476500"/>
              <a:gd name="connsiteY5" fmla="*/ 1406695 h 1406695"/>
              <a:gd name="connsiteX6" fmla="*/ 0 w 2476500"/>
              <a:gd name="connsiteY6" fmla="*/ 1343956 h 1406695"/>
              <a:gd name="connsiteX7" fmla="*/ 0 w 2476500"/>
              <a:gd name="connsiteY7" fmla="*/ 62739 h 1406695"/>
              <a:gd name="connsiteX8" fmla="*/ 62739 w 2476500"/>
              <a:gd name="connsiteY8" fmla="*/ 0 h 1406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76500" h="1406695">
                <a:moveTo>
                  <a:pt x="62739" y="0"/>
                </a:moveTo>
                <a:lnTo>
                  <a:pt x="2413761" y="0"/>
                </a:lnTo>
                <a:cubicBezTo>
                  <a:pt x="2448411" y="0"/>
                  <a:pt x="2476500" y="28089"/>
                  <a:pt x="2476500" y="62739"/>
                </a:cubicBezTo>
                <a:lnTo>
                  <a:pt x="2476500" y="1343956"/>
                </a:lnTo>
                <a:cubicBezTo>
                  <a:pt x="2476500" y="1378606"/>
                  <a:pt x="2448411" y="1406695"/>
                  <a:pt x="2413761" y="1406695"/>
                </a:cubicBezTo>
                <a:lnTo>
                  <a:pt x="62739" y="1406695"/>
                </a:lnTo>
                <a:cubicBezTo>
                  <a:pt x="28089" y="1406695"/>
                  <a:pt x="0" y="1378606"/>
                  <a:pt x="0" y="1343956"/>
                </a:cubicBezTo>
                <a:lnTo>
                  <a:pt x="0" y="62739"/>
                </a:lnTo>
                <a:cubicBezTo>
                  <a:pt x="0" y="28089"/>
                  <a:pt x="28089" y="0"/>
                  <a:pt x="62739" y="0"/>
                </a:cubicBezTo>
                <a:close/>
              </a:path>
            </a:pathLst>
          </a:custGeom>
          <a:solidFill>
            <a:schemeClr val="bg1">
              <a:lumMod val="95000"/>
            </a:schemeClr>
          </a:solidFill>
          <a:effectLst>
            <a:outerShdw blurRad="177800" dist="114300" dir="10800000" algn="r" rotWithShape="0">
              <a:prstClr val="black">
                <a:alpha val="25000"/>
              </a:prstClr>
            </a:outerShdw>
          </a:effectLst>
        </p:spPr>
        <p:txBody>
          <a:bodyPr wrap="square">
            <a:noAutofit/>
          </a:bodyPr>
          <a:lstStyle/>
          <a:p>
            <a:pPr lvl="0"/>
            <a:endParaRPr lang="en-US" noProof="0"/>
          </a:p>
        </p:txBody>
      </p:sp>
      <p:sp>
        <p:nvSpPr>
          <p:cNvPr id="11" name="Picture Placeholder 10"/>
          <p:cNvSpPr>
            <a:spLocks noGrp="1"/>
          </p:cNvSpPr>
          <p:nvPr>
            <p:ph type="pic" sz="quarter" idx="11"/>
          </p:nvPr>
        </p:nvSpPr>
        <p:spPr>
          <a:xfrm>
            <a:off x="4279900" y="3530478"/>
            <a:ext cx="3632200" cy="2616322"/>
          </a:xfrm>
          <a:custGeom>
            <a:avLst/>
            <a:gdLst>
              <a:gd name="connsiteX0" fmla="*/ 65879 w 3632200"/>
              <a:gd name="connsiteY0" fmla="*/ 0 h 2616322"/>
              <a:gd name="connsiteX1" fmla="*/ 3566321 w 3632200"/>
              <a:gd name="connsiteY1" fmla="*/ 0 h 2616322"/>
              <a:gd name="connsiteX2" fmla="*/ 3632200 w 3632200"/>
              <a:gd name="connsiteY2" fmla="*/ 65879 h 2616322"/>
              <a:gd name="connsiteX3" fmla="*/ 3632200 w 3632200"/>
              <a:gd name="connsiteY3" fmla="*/ 2550443 h 2616322"/>
              <a:gd name="connsiteX4" fmla="*/ 3566321 w 3632200"/>
              <a:gd name="connsiteY4" fmla="*/ 2616322 h 2616322"/>
              <a:gd name="connsiteX5" fmla="*/ 65879 w 3632200"/>
              <a:gd name="connsiteY5" fmla="*/ 2616322 h 2616322"/>
              <a:gd name="connsiteX6" fmla="*/ 0 w 3632200"/>
              <a:gd name="connsiteY6" fmla="*/ 2550443 h 2616322"/>
              <a:gd name="connsiteX7" fmla="*/ 0 w 3632200"/>
              <a:gd name="connsiteY7" fmla="*/ 65879 h 2616322"/>
              <a:gd name="connsiteX8" fmla="*/ 65879 w 3632200"/>
              <a:gd name="connsiteY8" fmla="*/ 0 h 2616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2200" h="2616322">
                <a:moveTo>
                  <a:pt x="65879" y="0"/>
                </a:moveTo>
                <a:lnTo>
                  <a:pt x="3566321" y="0"/>
                </a:lnTo>
                <a:cubicBezTo>
                  <a:pt x="3602705" y="0"/>
                  <a:pt x="3632200" y="29495"/>
                  <a:pt x="3632200" y="65879"/>
                </a:cubicBezTo>
                <a:lnTo>
                  <a:pt x="3632200" y="2550443"/>
                </a:lnTo>
                <a:cubicBezTo>
                  <a:pt x="3632200" y="2586827"/>
                  <a:pt x="3602705" y="2616322"/>
                  <a:pt x="3566321" y="2616322"/>
                </a:cubicBezTo>
                <a:lnTo>
                  <a:pt x="65879" y="2616322"/>
                </a:lnTo>
                <a:cubicBezTo>
                  <a:pt x="29495" y="2616322"/>
                  <a:pt x="0" y="2586827"/>
                  <a:pt x="0" y="2550443"/>
                </a:cubicBezTo>
                <a:lnTo>
                  <a:pt x="0" y="65879"/>
                </a:lnTo>
                <a:cubicBezTo>
                  <a:pt x="0" y="29495"/>
                  <a:pt x="29495" y="0"/>
                  <a:pt x="65879"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2206362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3365500" y="3441577"/>
            <a:ext cx="1752600" cy="1829043"/>
          </a:xfrm>
          <a:custGeom>
            <a:avLst/>
            <a:gdLst>
              <a:gd name="connsiteX0" fmla="*/ 78166 w 1752600"/>
              <a:gd name="connsiteY0" fmla="*/ 0 h 1829043"/>
              <a:gd name="connsiteX1" fmla="*/ 1674434 w 1752600"/>
              <a:gd name="connsiteY1" fmla="*/ 0 h 1829043"/>
              <a:gd name="connsiteX2" fmla="*/ 1752600 w 1752600"/>
              <a:gd name="connsiteY2" fmla="*/ 78166 h 1829043"/>
              <a:gd name="connsiteX3" fmla="*/ 1752600 w 1752600"/>
              <a:gd name="connsiteY3" fmla="*/ 1750877 h 1829043"/>
              <a:gd name="connsiteX4" fmla="*/ 1674434 w 1752600"/>
              <a:gd name="connsiteY4" fmla="*/ 1829043 h 1829043"/>
              <a:gd name="connsiteX5" fmla="*/ 78166 w 1752600"/>
              <a:gd name="connsiteY5" fmla="*/ 1829043 h 1829043"/>
              <a:gd name="connsiteX6" fmla="*/ 0 w 1752600"/>
              <a:gd name="connsiteY6" fmla="*/ 1750877 h 1829043"/>
              <a:gd name="connsiteX7" fmla="*/ 0 w 1752600"/>
              <a:gd name="connsiteY7" fmla="*/ 78166 h 1829043"/>
              <a:gd name="connsiteX8" fmla="*/ 78166 w 1752600"/>
              <a:gd name="connsiteY8" fmla="*/ 0 h 182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2600" h="1829043">
                <a:moveTo>
                  <a:pt x="78166" y="0"/>
                </a:moveTo>
                <a:lnTo>
                  <a:pt x="1674434" y="0"/>
                </a:lnTo>
                <a:cubicBezTo>
                  <a:pt x="1717604" y="0"/>
                  <a:pt x="1752600" y="34996"/>
                  <a:pt x="1752600" y="78166"/>
                </a:cubicBezTo>
                <a:lnTo>
                  <a:pt x="1752600" y="1750877"/>
                </a:lnTo>
                <a:cubicBezTo>
                  <a:pt x="1752600" y="1794047"/>
                  <a:pt x="1717604" y="1829043"/>
                  <a:pt x="1674434" y="1829043"/>
                </a:cubicBezTo>
                <a:lnTo>
                  <a:pt x="78166" y="1829043"/>
                </a:lnTo>
                <a:cubicBezTo>
                  <a:pt x="34996" y="1829043"/>
                  <a:pt x="0" y="1794047"/>
                  <a:pt x="0" y="1750877"/>
                </a:cubicBezTo>
                <a:lnTo>
                  <a:pt x="0" y="78166"/>
                </a:lnTo>
                <a:cubicBezTo>
                  <a:pt x="0" y="34996"/>
                  <a:pt x="34996" y="0"/>
                  <a:pt x="78166" y="0"/>
                </a:cubicBezTo>
                <a:close/>
              </a:path>
            </a:pathLst>
          </a:custGeom>
          <a:solidFill>
            <a:schemeClr val="bg1">
              <a:lumMod val="95000"/>
            </a:schemeClr>
          </a:solidFill>
        </p:spPr>
        <p:txBody>
          <a:bodyPr wrap="square">
            <a:noAutofit/>
          </a:bodyPr>
          <a:lstStyle/>
          <a:p>
            <a:pPr lvl="0"/>
            <a:endParaRPr lang="en-US" noProof="0"/>
          </a:p>
        </p:txBody>
      </p:sp>
      <p:sp>
        <p:nvSpPr>
          <p:cNvPr id="9" name="Picture Placeholder 8"/>
          <p:cNvSpPr>
            <a:spLocks noGrp="1"/>
          </p:cNvSpPr>
          <p:nvPr>
            <p:ph type="pic" sz="quarter" idx="11"/>
          </p:nvPr>
        </p:nvSpPr>
        <p:spPr>
          <a:xfrm>
            <a:off x="5194300" y="3441577"/>
            <a:ext cx="1752600" cy="1829043"/>
          </a:xfrm>
          <a:custGeom>
            <a:avLst/>
            <a:gdLst>
              <a:gd name="connsiteX0" fmla="*/ 78166 w 1752600"/>
              <a:gd name="connsiteY0" fmla="*/ 0 h 1829043"/>
              <a:gd name="connsiteX1" fmla="*/ 1674434 w 1752600"/>
              <a:gd name="connsiteY1" fmla="*/ 0 h 1829043"/>
              <a:gd name="connsiteX2" fmla="*/ 1752600 w 1752600"/>
              <a:gd name="connsiteY2" fmla="*/ 78166 h 1829043"/>
              <a:gd name="connsiteX3" fmla="*/ 1752600 w 1752600"/>
              <a:gd name="connsiteY3" fmla="*/ 1750877 h 1829043"/>
              <a:gd name="connsiteX4" fmla="*/ 1674434 w 1752600"/>
              <a:gd name="connsiteY4" fmla="*/ 1829043 h 1829043"/>
              <a:gd name="connsiteX5" fmla="*/ 78166 w 1752600"/>
              <a:gd name="connsiteY5" fmla="*/ 1829043 h 1829043"/>
              <a:gd name="connsiteX6" fmla="*/ 0 w 1752600"/>
              <a:gd name="connsiteY6" fmla="*/ 1750877 h 1829043"/>
              <a:gd name="connsiteX7" fmla="*/ 0 w 1752600"/>
              <a:gd name="connsiteY7" fmla="*/ 78166 h 1829043"/>
              <a:gd name="connsiteX8" fmla="*/ 78166 w 1752600"/>
              <a:gd name="connsiteY8" fmla="*/ 0 h 1829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52600" h="1829043">
                <a:moveTo>
                  <a:pt x="78166" y="0"/>
                </a:moveTo>
                <a:lnTo>
                  <a:pt x="1674434" y="0"/>
                </a:lnTo>
                <a:cubicBezTo>
                  <a:pt x="1717604" y="0"/>
                  <a:pt x="1752600" y="34996"/>
                  <a:pt x="1752600" y="78166"/>
                </a:cubicBezTo>
                <a:lnTo>
                  <a:pt x="1752600" y="1750877"/>
                </a:lnTo>
                <a:cubicBezTo>
                  <a:pt x="1752600" y="1794047"/>
                  <a:pt x="1717604" y="1829043"/>
                  <a:pt x="1674434" y="1829043"/>
                </a:cubicBezTo>
                <a:lnTo>
                  <a:pt x="78166" y="1829043"/>
                </a:lnTo>
                <a:cubicBezTo>
                  <a:pt x="34996" y="1829043"/>
                  <a:pt x="0" y="1794047"/>
                  <a:pt x="0" y="1750877"/>
                </a:cubicBezTo>
                <a:lnTo>
                  <a:pt x="0" y="78166"/>
                </a:lnTo>
                <a:cubicBezTo>
                  <a:pt x="0" y="34996"/>
                  <a:pt x="34996" y="0"/>
                  <a:pt x="78166"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384253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Vertical Title and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596900" y="698378"/>
            <a:ext cx="10972800" cy="4572122"/>
          </a:xfrm>
          <a:custGeom>
            <a:avLst/>
            <a:gdLst>
              <a:gd name="connsiteX0" fmla="*/ 127699 w 10972800"/>
              <a:gd name="connsiteY0" fmla="*/ 0 h 4572122"/>
              <a:gd name="connsiteX1" fmla="*/ 10845101 w 10972800"/>
              <a:gd name="connsiteY1" fmla="*/ 0 h 4572122"/>
              <a:gd name="connsiteX2" fmla="*/ 10972800 w 10972800"/>
              <a:gd name="connsiteY2" fmla="*/ 127699 h 4572122"/>
              <a:gd name="connsiteX3" fmla="*/ 10972800 w 10972800"/>
              <a:gd name="connsiteY3" fmla="*/ 4444423 h 4572122"/>
              <a:gd name="connsiteX4" fmla="*/ 10845101 w 10972800"/>
              <a:gd name="connsiteY4" fmla="*/ 4572122 h 4572122"/>
              <a:gd name="connsiteX5" fmla="*/ 127699 w 10972800"/>
              <a:gd name="connsiteY5" fmla="*/ 4572122 h 4572122"/>
              <a:gd name="connsiteX6" fmla="*/ 0 w 10972800"/>
              <a:gd name="connsiteY6" fmla="*/ 4444423 h 4572122"/>
              <a:gd name="connsiteX7" fmla="*/ 0 w 10972800"/>
              <a:gd name="connsiteY7" fmla="*/ 127699 h 4572122"/>
              <a:gd name="connsiteX8" fmla="*/ 127699 w 10972800"/>
              <a:gd name="connsiteY8" fmla="*/ 0 h 4572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72800" h="4572122">
                <a:moveTo>
                  <a:pt x="127699" y="0"/>
                </a:moveTo>
                <a:lnTo>
                  <a:pt x="10845101" y="0"/>
                </a:lnTo>
                <a:cubicBezTo>
                  <a:pt x="10915627" y="0"/>
                  <a:pt x="10972800" y="57173"/>
                  <a:pt x="10972800" y="127699"/>
                </a:cubicBezTo>
                <a:lnTo>
                  <a:pt x="10972800" y="4444423"/>
                </a:lnTo>
                <a:cubicBezTo>
                  <a:pt x="10972800" y="4514949"/>
                  <a:pt x="10915627" y="4572122"/>
                  <a:pt x="10845101" y="4572122"/>
                </a:cubicBezTo>
                <a:lnTo>
                  <a:pt x="127699" y="4572122"/>
                </a:lnTo>
                <a:cubicBezTo>
                  <a:pt x="57173" y="4572122"/>
                  <a:pt x="0" y="4514949"/>
                  <a:pt x="0" y="4444423"/>
                </a:cubicBezTo>
                <a:lnTo>
                  <a:pt x="0" y="127699"/>
                </a:lnTo>
                <a:cubicBezTo>
                  <a:pt x="0" y="57173"/>
                  <a:pt x="57173" y="0"/>
                  <a:pt x="127699"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7659442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6172200" y="4419479"/>
            <a:ext cx="4495800" cy="1752721"/>
          </a:xfrm>
          <a:custGeom>
            <a:avLst/>
            <a:gdLst>
              <a:gd name="connsiteX0" fmla="*/ 78171 w 4495800"/>
              <a:gd name="connsiteY0" fmla="*/ 0 h 1752721"/>
              <a:gd name="connsiteX1" fmla="*/ 4417629 w 4495800"/>
              <a:gd name="connsiteY1" fmla="*/ 0 h 1752721"/>
              <a:gd name="connsiteX2" fmla="*/ 4495800 w 4495800"/>
              <a:gd name="connsiteY2" fmla="*/ 78171 h 1752721"/>
              <a:gd name="connsiteX3" fmla="*/ 4495800 w 4495800"/>
              <a:gd name="connsiteY3" fmla="*/ 1674550 h 1752721"/>
              <a:gd name="connsiteX4" fmla="*/ 4417629 w 4495800"/>
              <a:gd name="connsiteY4" fmla="*/ 1752721 h 1752721"/>
              <a:gd name="connsiteX5" fmla="*/ 78171 w 4495800"/>
              <a:gd name="connsiteY5" fmla="*/ 1752721 h 1752721"/>
              <a:gd name="connsiteX6" fmla="*/ 0 w 4495800"/>
              <a:gd name="connsiteY6" fmla="*/ 1674550 h 1752721"/>
              <a:gd name="connsiteX7" fmla="*/ 0 w 4495800"/>
              <a:gd name="connsiteY7" fmla="*/ 78171 h 1752721"/>
              <a:gd name="connsiteX8" fmla="*/ 78171 w 4495800"/>
              <a:gd name="connsiteY8" fmla="*/ 0 h 1752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495800" h="1752721">
                <a:moveTo>
                  <a:pt x="78171" y="0"/>
                </a:moveTo>
                <a:lnTo>
                  <a:pt x="4417629" y="0"/>
                </a:lnTo>
                <a:cubicBezTo>
                  <a:pt x="4460802" y="0"/>
                  <a:pt x="4495800" y="34998"/>
                  <a:pt x="4495800" y="78171"/>
                </a:cubicBezTo>
                <a:lnTo>
                  <a:pt x="4495800" y="1674550"/>
                </a:lnTo>
                <a:cubicBezTo>
                  <a:pt x="4495800" y="1717723"/>
                  <a:pt x="4460802" y="1752721"/>
                  <a:pt x="4417629" y="1752721"/>
                </a:cubicBezTo>
                <a:lnTo>
                  <a:pt x="78171" y="1752721"/>
                </a:lnTo>
                <a:cubicBezTo>
                  <a:pt x="34998" y="1752721"/>
                  <a:pt x="0" y="1717723"/>
                  <a:pt x="0" y="1674550"/>
                </a:cubicBezTo>
                <a:lnTo>
                  <a:pt x="0" y="78171"/>
                </a:lnTo>
                <a:cubicBezTo>
                  <a:pt x="0" y="34998"/>
                  <a:pt x="34998" y="0"/>
                  <a:pt x="78171"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41901498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4267200" y="1612900"/>
            <a:ext cx="7924800" cy="4584700"/>
          </a:xfrm>
          <a:custGeom>
            <a:avLst/>
            <a:gdLst>
              <a:gd name="connsiteX0" fmla="*/ 92244 w 7924800"/>
              <a:gd name="connsiteY0" fmla="*/ 0 h 4584700"/>
              <a:gd name="connsiteX1" fmla="*/ 7924800 w 7924800"/>
              <a:gd name="connsiteY1" fmla="*/ 0 h 4584700"/>
              <a:gd name="connsiteX2" fmla="*/ 7924800 w 7924800"/>
              <a:gd name="connsiteY2" fmla="*/ 4584700 h 4584700"/>
              <a:gd name="connsiteX3" fmla="*/ 92244 w 7924800"/>
              <a:gd name="connsiteY3" fmla="*/ 4584700 h 4584700"/>
              <a:gd name="connsiteX4" fmla="*/ 0 w 7924800"/>
              <a:gd name="connsiteY4" fmla="*/ 4492456 h 4584700"/>
              <a:gd name="connsiteX5" fmla="*/ 0 w 7924800"/>
              <a:gd name="connsiteY5" fmla="*/ 92244 h 4584700"/>
              <a:gd name="connsiteX6" fmla="*/ 92244 w 7924800"/>
              <a:gd name="connsiteY6" fmla="*/ 0 h 458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24800" h="4584700">
                <a:moveTo>
                  <a:pt x="92244" y="0"/>
                </a:moveTo>
                <a:lnTo>
                  <a:pt x="7924800" y="0"/>
                </a:lnTo>
                <a:lnTo>
                  <a:pt x="7924800" y="4584700"/>
                </a:lnTo>
                <a:lnTo>
                  <a:pt x="92244" y="4584700"/>
                </a:lnTo>
                <a:cubicBezTo>
                  <a:pt x="41299" y="4584700"/>
                  <a:pt x="0" y="4543401"/>
                  <a:pt x="0" y="4492456"/>
                </a:cubicBezTo>
                <a:lnTo>
                  <a:pt x="0" y="92244"/>
                </a:lnTo>
                <a:cubicBezTo>
                  <a:pt x="0" y="41299"/>
                  <a:pt x="41299" y="0"/>
                  <a:pt x="92244"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0748861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8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4330700"/>
            <a:ext cx="7835900" cy="1866900"/>
          </a:xfrm>
          <a:custGeom>
            <a:avLst/>
            <a:gdLst>
              <a:gd name="connsiteX0" fmla="*/ 0 w 7835900"/>
              <a:gd name="connsiteY0" fmla="*/ 0 h 1866900"/>
              <a:gd name="connsiteX1" fmla="*/ 7747540 w 7835900"/>
              <a:gd name="connsiteY1" fmla="*/ 0 h 1866900"/>
              <a:gd name="connsiteX2" fmla="*/ 7835900 w 7835900"/>
              <a:gd name="connsiteY2" fmla="*/ 88360 h 1866900"/>
              <a:gd name="connsiteX3" fmla="*/ 7835900 w 7835900"/>
              <a:gd name="connsiteY3" fmla="*/ 1778540 h 1866900"/>
              <a:gd name="connsiteX4" fmla="*/ 7747540 w 7835900"/>
              <a:gd name="connsiteY4" fmla="*/ 1866900 h 1866900"/>
              <a:gd name="connsiteX5" fmla="*/ 0 w 7835900"/>
              <a:gd name="connsiteY5" fmla="*/ 186690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835900" h="1866900">
                <a:moveTo>
                  <a:pt x="0" y="0"/>
                </a:moveTo>
                <a:lnTo>
                  <a:pt x="7747540" y="0"/>
                </a:lnTo>
                <a:cubicBezTo>
                  <a:pt x="7796340" y="0"/>
                  <a:pt x="7835900" y="39560"/>
                  <a:pt x="7835900" y="88360"/>
                </a:cubicBezTo>
                <a:lnTo>
                  <a:pt x="7835900" y="1778540"/>
                </a:lnTo>
                <a:cubicBezTo>
                  <a:pt x="7835900" y="1827340"/>
                  <a:pt x="7796340" y="1866900"/>
                  <a:pt x="7747540" y="1866900"/>
                </a:cubicBezTo>
                <a:lnTo>
                  <a:pt x="0" y="1866900"/>
                </a:ln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3970333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Vertical Title and Text">
    <p:spTree>
      <p:nvGrpSpPr>
        <p:cNvPr id="1" name=""/>
        <p:cNvGrpSpPr/>
        <p:nvPr/>
      </p:nvGrpSpPr>
      <p:grpSpPr>
        <a:xfrm>
          <a:off x="0" y="0"/>
          <a:ext cx="0" cy="0"/>
          <a:chOff x="0" y="0"/>
          <a:chExt cx="0" cy="0"/>
        </a:xfrm>
      </p:grpSpPr>
      <p:sp>
        <p:nvSpPr>
          <p:cNvPr id="3" name="Freeform 3">
            <a:extLst>
              <a:ext uri="{FF2B5EF4-FFF2-40B4-BE49-F238E27FC236}">
                <a16:creationId xmlns:a16="http://schemas.microsoft.com/office/drawing/2014/main" id="{CB24F6EE-4D72-4352-AC3D-074AB104C801}"/>
              </a:ext>
            </a:extLst>
          </p:cNvPr>
          <p:cNvSpPr/>
          <p:nvPr userDrawn="1"/>
        </p:nvSpPr>
        <p:spPr>
          <a:xfrm>
            <a:off x="5194300" y="2527300"/>
            <a:ext cx="6997700" cy="1816100"/>
          </a:xfrm>
          <a:custGeom>
            <a:avLst/>
            <a:gdLst>
              <a:gd name="connsiteX0" fmla="*/ 36540 w 6997700"/>
              <a:gd name="connsiteY0" fmla="*/ 0 h 1816100"/>
              <a:gd name="connsiteX1" fmla="*/ 6997700 w 6997700"/>
              <a:gd name="connsiteY1" fmla="*/ 0 h 1816100"/>
              <a:gd name="connsiteX2" fmla="*/ 6997700 w 6997700"/>
              <a:gd name="connsiteY2" fmla="*/ 1816100 h 1816100"/>
              <a:gd name="connsiteX3" fmla="*/ 36540 w 6997700"/>
              <a:gd name="connsiteY3" fmla="*/ 1816100 h 1816100"/>
              <a:gd name="connsiteX4" fmla="*/ 0 w 6997700"/>
              <a:gd name="connsiteY4" fmla="*/ 1779560 h 1816100"/>
              <a:gd name="connsiteX5" fmla="*/ 0 w 6997700"/>
              <a:gd name="connsiteY5" fmla="*/ 36540 h 1816100"/>
              <a:gd name="connsiteX6" fmla="*/ 36540 w 6997700"/>
              <a:gd name="connsiteY6" fmla="*/ 0 h 1816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997700" h="1816100">
                <a:moveTo>
                  <a:pt x="36540" y="0"/>
                </a:moveTo>
                <a:lnTo>
                  <a:pt x="6997700" y="0"/>
                </a:lnTo>
                <a:lnTo>
                  <a:pt x="6997700" y="1816100"/>
                </a:lnTo>
                <a:lnTo>
                  <a:pt x="36540" y="1816100"/>
                </a:lnTo>
                <a:cubicBezTo>
                  <a:pt x="16360" y="1816100"/>
                  <a:pt x="0" y="1799740"/>
                  <a:pt x="0" y="1779560"/>
                </a:cubicBezTo>
                <a:lnTo>
                  <a:pt x="0" y="36540"/>
                </a:lnTo>
                <a:cubicBezTo>
                  <a:pt x="0" y="16360"/>
                  <a:pt x="16360" y="0"/>
                  <a:pt x="36540" y="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9" name="Picture Placeholder 8"/>
          <p:cNvSpPr>
            <a:spLocks noGrp="1"/>
          </p:cNvSpPr>
          <p:nvPr>
            <p:ph type="pic" sz="quarter" idx="10"/>
          </p:nvPr>
        </p:nvSpPr>
        <p:spPr>
          <a:xfrm>
            <a:off x="4267200" y="1600200"/>
            <a:ext cx="2667000" cy="1854200"/>
          </a:xfrm>
          <a:custGeom>
            <a:avLst/>
            <a:gdLst>
              <a:gd name="connsiteX0" fmla="*/ 75410 w 2667000"/>
              <a:gd name="connsiteY0" fmla="*/ 0 h 1854200"/>
              <a:gd name="connsiteX1" fmla="*/ 2591590 w 2667000"/>
              <a:gd name="connsiteY1" fmla="*/ 0 h 1854200"/>
              <a:gd name="connsiteX2" fmla="*/ 2667000 w 2667000"/>
              <a:gd name="connsiteY2" fmla="*/ 75410 h 1854200"/>
              <a:gd name="connsiteX3" fmla="*/ 2667000 w 2667000"/>
              <a:gd name="connsiteY3" fmla="*/ 1778790 h 1854200"/>
              <a:gd name="connsiteX4" fmla="*/ 2591590 w 2667000"/>
              <a:gd name="connsiteY4" fmla="*/ 1854200 h 1854200"/>
              <a:gd name="connsiteX5" fmla="*/ 75410 w 2667000"/>
              <a:gd name="connsiteY5" fmla="*/ 1854200 h 1854200"/>
              <a:gd name="connsiteX6" fmla="*/ 0 w 2667000"/>
              <a:gd name="connsiteY6" fmla="*/ 1778790 h 1854200"/>
              <a:gd name="connsiteX7" fmla="*/ 0 w 2667000"/>
              <a:gd name="connsiteY7" fmla="*/ 75410 h 1854200"/>
              <a:gd name="connsiteX8" fmla="*/ 75410 w 2667000"/>
              <a:gd name="connsiteY8" fmla="*/ 0 h 1854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67000" h="1854200">
                <a:moveTo>
                  <a:pt x="75410" y="0"/>
                </a:moveTo>
                <a:lnTo>
                  <a:pt x="2591590" y="0"/>
                </a:lnTo>
                <a:cubicBezTo>
                  <a:pt x="2633238" y="0"/>
                  <a:pt x="2667000" y="33762"/>
                  <a:pt x="2667000" y="75410"/>
                </a:cubicBezTo>
                <a:lnTo>
                  <a:pt x="2667000" y="1778790"/>
                </a:lnTo>
                <a:cubicBezTo>
                  <a:pt x="2667000" y="1820438"/>
                  <a:pt x="2633238" y="1854200"/>
                  <a:pt x="2591590" y="1854200"/>
                </a:cubicBezTo>
                <a:lnTo>
                  <a:pt x="75410" y="1854200"/>
                </a:lnTo>
                <a:cubicBezTo>
                  <a:pt x="33762" y="1854200"/>
                  <a:pt x="0" y="1820438"/>
                  <a:pt x="0" y="1778790"/>
                </a:cubicBezTo>
                <a:lnTo>
                  <a:pt x="0" y="75410"/>
                </a:lnTo>
                <a:cubicBezTo>
                  <a:pt x="0" y="33762"/>
                  <a:pt x="33762" y="0"/>
                  <a:pt x="75410"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2095058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2" name="Picture Placeholder 11"/>
          <p:cNvSpPr>
            <a:spLocks noGrp="1"/>
          </p:cNvSpPr>
          <p:nvPr>
            <p:ph type="pic" sz="quarter" idx="10"/>
          </p:nvPr>
        </p:nvSpPr>
        <p:spPr>
          <a:xfrm>
            <a:off x="6108700" y="1612900"/>
            <a:ext cx="2654300" cy="2730500"/>
          </a:xfrm>
          <a:custGeom>
            <a:avLst/>
            <a:gdLst>
              <a:gd name="connsiteX0" fmla="*/ 118382 w 2654300"/>
              <a:gd name="connsiteY0" fmla="*/ 0 h 2730500"/>
              <a:gd name="connsiteX1" fmla="*/ 2535918 w 2654300"/>
              <a:gd name="connsiteY1" fmla="*/ 0 h 2730500"/>
              <a:gd name="connsiteX2" fmla="*/ 2654300 w 2654300"/>
              <a:gd name="connsiteY2" fmla="*/ 118382 h 2730500"/>
              <a:gd name="connsiteX3" fmla="*/ 2654300 w 2654300"/>
              <a:gd name="connsiteY3" fmla="*/ 2612118 h 2730500"/>
              <a:gd name="connsiteX4" fmla="*/ 2535918 w 2654300"/>
              <a:gd name="connsiteY4" fmla="*/ 2730500 h 2730500"/>
              <a:gd name="connsiteX5" fmla="*/ 118382 w 2654300"/>
              <a:gd name="connsiteY5" fmla="*/ 2730500 h 2730500"/>
              <a:gd name="connsiteX6" fmla="*/ 0 w 2654300"/>
              <a:gd name="connsiteY6" fmla="*/ 2612118 h 2730500"/>
              <a:gd name="connsiteX7" fmla="*/ 0 w 2654300"/>
              <a:gd name="connsiteY7" fmla="*/ 118382 h 2730500"/>
              <a:gd name="connsiteX8" fmla="*/ 118382 w 2654300"/>
              <a:gd name="connsiteY8" fmla="*/ 0 h 2730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4300" h="2730500">
                <a:moveTo>
                  <a:pt x="118382" y="0"/>
                </a:moveTo>
                <a:lnTo>
                  <a:pt x="2535918" y="0"/>
                </a:lnTo>
                <a:cubicBezTo>
                  <a:pt x="2601299" y="0"/>
                  <a:pt x="2654300" y="53001"/>
                  <a:pt x="2654300" y="118382"/>
                </a:cubicBezTo>
                <a:lnTo>
                  <a:pt x="2654300" y="2612118"/>
                </a:lnTo>
                <a:cubicBezTo>
                  <a:pt x="2654300" y="2677499"/>
                  <a:pt x="2601299" y="2730500"/>
                  <a:pt x="2535918" y="2730500"/>
                </a:cubicBezTo>
                <a:lnTo>
                  <a:pt x="118382" y="2730500"/>
                </a:lnTo>
                <a:cubicBezTo>
                  <a:pt x="53001" y="2730500"/>
                  <a:pt x="0" y="2677499"/>
                  <a:pt x="0" y="2612118"/>
                </a:cubicBezTo>
                <a:lnTo>
                  <a:pt x="0" y="118382"/>
                </a:lnTo>
                <a:cubicBezTo>
                  <a:pt x="0" y="53001"/>
                  <a:pt x="53001" y="0"/>
                  <a:pt x="118382" y="0"/>
                </a:cubicBezTo>
                <a:close/>
              </a:path>
            </a:pathLst>
          </a:custGeom>
          <a:solidFill>
            <a:schemeClr val="bg1">
              <a:lumMod val="95000"/>
            </a:schemeClr>
          </a:solidFill>
        </p:spPr>
        <p:txBody>
          <a:bodyPr wrap="square">
            <a:noAutofit/>
          </a:bodyPr>
          <a:lstStyle/>
          <a:p>
            <a:pPr lvl="0"/>
            <a:endParaRPr lang="en-US" noProof="0"/>
          </a:p>
        </p:txBody>
      </p:sp>
      <p:sp>
        <p:nvSpPr>
          <p:cNvPr id="15" name="Picture Placeholder 14"/>
          <p:cNvSpPr>
            <a:spLocks noGrp="1"/>
          </p:cNvSpPr>
          <p:nvPr>
            <p:ph type="pic" sz="quarter" idx="11"/>
          </p:nvPr>
        </p:nvSpPr>
        <p:spPr>
          <a:xfrm>
            <a:off x="7010400" y="4483099"/>
            <a:ext cx="2743200" cy="1676277"/>
          </a:xfrm>
          <a:custGeom>
            <a:avLst/>
            <a:gdLst>
              <a:gd name="connsiteX0" fmla="*/ 112864 w 2743200"/>
              <a:gd name="connsiteY0" fmla="*/ 0 h 1676277"/>
              <a:gd name="connsiteX1" fmla="*/ 2630336 w 2743200"/>
              <a:gd name="connsiteY1" fmla="*/ 0 h 1676277"/>
              <a:gd name="connsiteX2" fmla="*/ 2743200 w 2743200"/>
              <a:gd name="connsiteY2" fmla="*/ 112864 h 1676277"/>
              <a:gd name="connsiteX3" fmla="*/ 2743200 w 2743200"/>
              <a:gd name="connsiteY3" fmla="*/ 1563413 h 1676277"/>
              <a:gd name="connsiteX4" fmla="*/ 2630336 w 2743200"/>
              <a:gd name="connsiteY4" fmla="*/ 1676277 h 1676277"/>
              <a:gd name="connsiteX5" fmla="*/ 112864 w 2743200"/>
              <a:gd name="connsiteY5" fmla="*/ 1676277 h 1676277"/>
              <a:gd name="connsiteX6" fmla="*/ 0 w 2743200"/>
              <a:gd name="connsiteY6" fmla="*/ 1563413 h 1676277"/>
              <a:gd name="connsiteX7" fmla="*/ 0 w 2743200"/>
              <a:gd name="connsiteY7" fmla="*/ 112864 h 1676277"/>
              <a:gd name="connsiteX8" fmla="*/ 112864 w 2743200"/>
              <a:gd name="connsiteY8" fmla="*/ 0 h 167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43200" h="1676277">
                <a:moveTo>
                  <a:pt x="112864" y="0"/>
                </a:moveTo>
                <a:lnTo>
                  <a:pt x="2630336" y="0"/>
                </a:lnTo>
                <a:cubicBezTo>
                  <a:pt x="2692669" y="0"/>
                  <a:pt x="2743200" y="50531"/>
                  <a:pt x="2743200" y="112864"/>
                </a:cubicBezTo>
                <a:lnTo>
                  <a:pt x="2743200" y="1563413"/>
                </a:lnTo>
                <a:cubicBezTo>
                  <a:pt x="2743200" y="1625746"/>
                  <a:pt x="2692669" y="1676277"/>
                  <a:pt x="2630336" y="1676277"/>
                </a:cubicBezTo>
                <a:lnTo>
                  <a:pt x="112864" y="1676277"/>
                </a:lnTo>
                <a:cubicBezTo>
                  <a:pt x="50531" y="1676277"/>
                  <a:pt x="0" y="1625746"/>
                  <a:pt x="0" y="1563413"/>
                </a:cubicBezTo>
                <a:lnTo>
                  <a:pt x="0" y="112864"/>
                </a:lnTo>
                <a:cubicBezTo>
                  <a:pt x="0" y="50531"/>
                  <a:pt x="50531" y="0"/>
                  <a:pt x="112864"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525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Vertical Title and Text">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4330700" y="1574800"/>
            <a:ext cx="2679700" cy="4584700"/>
          </a:xfrm>
          <a:custGeom>
            <a:avLst/>
            <a:gdLst>
              <a:gd name="connsiteX0" fmla="*/ 66617 w 2679700"/>
              <a:gd name="connsiteY0" fmla="*/ 0 h 4584700"/>
              <a:gd name="connsiteX1" fmla="*/ 2613083 w 2679700"/>
              <a:gd name="connsiteY1" fmla="*/ 0 h 4584700"/>
              <a:gd name="connsiteX2" fmla="*/ 2679700 w 2679700"/>
              <a:gd name="connsiteY2" fmla="*/ 66617 h 4584700"/>
              <a:gd name="connsiteX3" fmla="*/ 2679700 w 2679700"/>
              <a:gd name="connsiteY3" fmla="*/ 4518083 h 4584700"/>
              <a:gd name="connsiteX4" fmla="*/ 2613083 w 2679700"/>
              <a:gd name="connsiteY4" fmla="*/ 4584700 h 4584700"/>
              <a:gd name="connsiteX5" fmla="*/ 66617 w 2679700"/>
              <a:gd name="connsiteY5" fmla="*/ 4584700 h 4584700"/>
              <a:gd name="connsiteX6" fmla="*/ 0 w 2679700"/>
              <a:gd name="connsiteY6" fmla="*/ 4518083 h 4584700"/>
              <a:gd name="connsiteX7" fmla="*/ 0 w 2679700"/>
              <a:gd name="connsiteY7" fmla="*/ 66617 h 4584700"/>
              <a:gd name="connsiteX8" fmla="*/ 66617 w 2679700"/>
              <a:gd name="connsiteY8" fmla="*/ 0 h 458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700" h="4584700">
                <a:moveTo>
                  <a:pt x="66617" y="0"/>
                </a:moveTo>
                <a:lnTo>
                  <a:pt x="2613083" y="0"/>
                </a:lnTo>
                <a:cubicBezTo>
                  <a:pt x="2649875" y="0"/>
                  <a:pt x="2679700" y="29825"/>
                  <a:pt x="2679700" y="66617"/>
                </a:cubicBezTo>
                <a:lnTo>
                  <a:pt x="2679700" y="4518083"/>
                </a:lnTo>
                <a:cubicBezTo>
                  <a:pt x="2679700" y="4554875"/>
                  <a:pt x="2649875" y="4584700"/>
                  <a:pt x="2613083" y="4584700"/>
                </a:cubicBezTo>
                <a:lnTo>
                  <a:pt x="66617" y="4584700"/>
                </a:lnTo>
                <a:cubicBezTo>
                  <a:pt x="29825" y="4584700"/>
                  <a:pt x="0" y="4554875"/>
                  <a:pt x="0" y="4518083"/>
                </a:cubicBezTo>
                <a:lnTo>
                  <a:pt x="0" y="66617"/>
                </a:lnTo>
                <a:cubicBezTo>
                  <a:pt x="0" y="29825"/>
                  <a:pt x="29825" y="0"/>
                  <a:pt x="66617"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42485933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1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2192000" cy="68580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41241470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3_Vertical Title and Tex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4254500" y="2527300"/>
            <a:ext cx="7937500" cy="2768600"/>
          </a:xfrm>
          <a:custGeom>
            <a:avLst/>
            <a:gdLst>
              <a:gd name="connsiteX0" fmla="*/ 120046 w 7937500"/>
              <a:gd name="connsiteY0" fmla="*/ 0 h 2768600"/>
              <a:gd name="connsiteX1" fmla="*/ 7937500 w 7937500"/>
              <a:gd name="connsiteY1" fmla="*/ 0 h 2768600"/>
              <a:gd name="connsiteX2" fmla="*/ 7937500 w 7937500"/>
              <a:gd name="connsiteY2" fmla="*/ 2768600 h 2768600"/>
              <a:gd name="connsiteX3" fmla="*/ 120046 w 7937500"/>
              <a:gd name="connsiteY3" fmla="*/ 2768600 h 2768600"/>
              <a:gd name="connsiteX4" fmla="*/ 0 w 7937500"/>
              <a:gd name="connsiteY4" fmla="*/ 2648554 h 2768600"/>
              <a:gd name="connsiteX5" fmla="*/ 0 w 7937500"/>
              <a:gd name="connsiteY5" fmla="*/ 120046 h 2768600"/>
              <a:gd name="connsiteX6" fmla="*/ 120046 w 7937500"/>
              <a:gd name="connsiteY6" fmla="*/ 0 h 2768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37500" h="2768600">
                <a:moveTo>
                  <a:pt x="120046" y="0"/>
                </a:moveTo>
                <a:lnTo>
                  <a:pt x="7937500" y="0"/>
                </a:lnTo>
                <a:lnTo>
                  <a:pt x="7937500" y="2768600"/>
                </a:lnTo>
                <a:lnTo>
                  <a:pt x="120046" y="2768600"/>
                </a:lnTo>
                <a:cubicBezTo>
                  <a:pt x="53746" y="2768600"/>
                  <a:pt x="0" y="2714854"/>
                  <a:pt x="0" y="2648554"/>
                </a:cubicBezTo>
                <a:lnTo>
                  <a:pt x="0" y="120046"/>
                </a:lnTo>
                <a:cubicBezTo>
                  <a:pt x="0" y="53746"/>
                  <a:pt x="53746" y="0"/>
                  <a:pt x="120046"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22443801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4_Vertical Title and Text">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5181600" cy="4330700"/>
          </a:xfrm>
          <a:custGeom>
            <a:avLst/>
            <a:gdLst>
              <a:gd name="connsiteX0" fmla="*/ 0 w 5181600"/>
              <a:gd name="connsiteY0" fmla="*/ 0 h 4330700"/>
              <a:gd name="connsiteX1" fmla="*/ 4972349 w 5181600"/>
              <a:gd name="connsiteY1" fmla="*/ 0 h 4330700"/>
              <a:gd name="connsiteX2" fmla="*/ 5037717 w 5181600"/>
              <a:gd name="connsiteY2" fmla="*/ 178599 h 4330700"/>
              <a:gd name="connsiteX3" fmla="*/ 5181600 w 5181600"/>
              <a:gd name="connsiteY3" fmla="*/ 1130300 h 4330700"/>
              <a:gd name="connsiteX4" fmla="*/ 1981200 w 5181600"/>
              <a:gd name="connsiteY4" fmla="*/ 4330700 h 4330700"/>
              <a:gd name="connsiteX5" fmla="*/ 191826 w 5181600"/>
              <a:gd name="connsiteY5" fmla="*/ 3784122 h 4330700"/>
              <a:gd name="connsiteX6" fmla="*/ 0 w 5181600"/>
              <a:gd name="connsiteY6" fmla="*/ 3640677 h 4330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81600" h="4330700">
                <a:moveTo>
                  <a:pt x="0" y="0"/>
                </a:moveTo>
                <a:lnTo>
                  <a:pt x="4972349" y="0"/>
                </a:lnTo>
                <a:lnTo>
                  <a:pt x="5037717" y="178599"/>
                </a:lnTo>
                <a:cubicBezTo>
                  <a:pt x="5131226" y="479241"/>
                  <a:pt x="5181600" y="798888"/>
                  <a:pt x="5181600" y="1130300"/>
                </a:cubicBezTo>
                <a:cubicBezTo>
                  <a:pt x="5181600" y="2897832"/>
                  <a:pt x="3748732" y="4330700"/>
                  <a:pt x="1981200" y="4330700"/>
                </a:cubicBezTo>
                <a:cubicBezTo>
                  <a:pt x="1318376" y="4330700"/>
                  <a:pt x="702613" y="4129203"/>
                  <a:pt x="191826" y="3784122"/>
                </a:cubicBezTo>
                <a:lnTo>
                  <a:pt x="0" y="3640677"/>
                </a:ln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92980552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5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2192000" cy="68580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18033804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2_Vertical Title and Text">
    <p:spTree>
      <p:nvGrpSpPr>
        <p:cNvPr id="1" name=""/>
        <p:cNvGrpSpPr/>
        <p:nvPr/>
      </p:nvGrpSpPr>
      <p:grpSpPr>
        <a:xfrm>
          <a:off x="0" y="0"/>
          <a:ext cx="0" cy="0"/>
          <a:chOff x="0" y="0"/>
          <a:chExt cx="0" cy="0"/>
        </a:xfrm>
      </p:grpSpPr>
      <p:sp>
        <p:nvSpPr>
          <p:cNvPr id="6" name="Rounded Rectangle 14">
            <a:extLst>
              <a:ext uri="{FF2B5EF4-FFF2-40B4-BE49-F238E27FC236}">
                <a16:creationId xmlns:a16="http://schemas.microsoft.com/office/drawing/2014/main" id="{E97C5A67-398D-476B-BD93-4FEF0466922A}"/>
              </a:ext>
            </a:extLst>
          </p:cNvPr>
          <p:cNvSpPr/>
          <p:nvPr userDrawn="1"/>
        </p:nvSpPr>
        <p:spPr>
          <a:xfrm>
            <a:off x="2413000" y="685800"/>
            <a:ext cx="3695700" cy="5816600"/>
          </a:xfrm>
          <a:prstGeom prst="roundRect">
            <a:avLst>
              <a:gd name="adj" fmla="val 3979"/>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7"/>
          <p:cNvSpPr>
            <a:spLocks noGrp="1"/>
          </p:cNvSpPr>
          <p:nvPr>
            <p:ph type="pic" sz="quarter" idx="10"/>
          </p:nvPr>
        </p:nvSpPr>
        <p:spPr>
          <a:xfrm>
            <a:off x="1524000" y="2527300"/>
            <a:ext cx="1778000" cy="1752600"/>
          </a:xfrm>
          <a:custGeom>
            <a:avLst/>
            <a:gdLst>
              <a:gd name="connsiteX0" fmla="*/ 111904 w 1778000"/>
              <a:gd name="connsiteY0" fmla="*/ 0 h 1752600"/>
              <a:gd name="connsiteX1" fmla="*/ 1666096 w 1778000"/>
              <a:gd name="connsiteY1" fmla="*/ 0 h 1752600"/>
              <a:gd name="connsiteX2" fmla="*/ 1778000 w 1778000"/>
              <a:gd name="connsiteY2" fmla="*/ 111904 h 1752600"/>
              <a:gd name="connsiteX3" fmla="*/ 1778000 w 1778000"/>
              <a:gd name="connsiteY3" fmla="*/ 1640696 h 1752600"/>
              <a:gd name="connsiteX4" fmla="*/ 1666096 w 1778000"/>
              <a:gd name="connsiteY4" fmla="*/ 1752600 h 1752600"/>
              <a:gd name="connsiteX5" fmla="*/ 111904 w 1778000"/>
              <a:gd name="connsiteY5" fmla="*/ 1752600 h 1752600"/>
              <a:gd name="connsiteX6" fmla="*/ 0 w 1778000"/>
              <a:gd name="connsiteY6" fmla="*/ 1640696 h 1752600"/>
              <a:gd name="connsiteX7" fmla="*/ 0 w 1778000"/>
              <a:gd name="connsiteY7" fmla="*/ 111904 h 1752600"/>
              <a:gd name="connsiteX8" fmla="*/ 111904 w 1778000"/>
              <a:gd name="connsiteY8"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0" h="1752600">
                <a:moveTo>
                  <a:pt x="111904" y="0"/>
                </a:moveTo>
                <a:lnTo>
                  <a:pt x="1666096" y="0"/>
                </a:lnTo>
                <a:cubicBezTo>
                  <a:pt x="1727899" y="0"/>
                  <a:pt x="1778000" y="50101"/>
                  <a:pt x="1778000" y="111904"/>
                </a:cubicBezTo>
                <a:lnTo>
                  <a:pt x="1778000" y="1640696"/>
                </a:lnTo>
                <a:cubicBezTo>
                  <a:pt x="1778000" y="1702499"/>
                  <a:pt x="1727899" y="1752600"/>
                  <a:pt x="1666096" y="1752600"/>
                </a:cubicBezTo>
                <a:lnTo>
                  <a:pt x="111904" y="1752600"/>
                </a:lnTo>
                <a:cubicBezTo>
                  <a:pt x="50101" y="1752600"/>
                  <a:pt x="0" y="1702499"/>
                  <a:pt x="0" y="1640696"/>
                </a:cubicBezTo>
                <a:lnTo>
                  <a:pt x="0" y="111904"/>
                </a:lnTo>
                <a:cubicBezTo>
                  <a:pt x="0" y="50101"/>
                  <a:pt x="50101" y="0"/>
                  <a:pt x="111904" y="0"/>
                </a:cubicBezTo>
                <a:close/>
              </a:path>
            </a:pathLst>
          </a:custGeom>
          <a:solidFill>
            <a:schemeClr val="bg1">
              <a:lumMod val="95000"/>
            </a:schemeClr>
          </a:solidFill>
        </p:spPr>
        <p:txBody>
          <a:bodyPr wrap="square">
            <a:noAutofit/>
          </a:bodyPr>
          <a:lstStyle/>
          <a:p>
            <a:pPr lvl="0"/>
            <a:endParaRPr lang="en-US" noProof="0"/>
          </a:p>
        </p:txBody>
      </p:sp>
      <p:sp>
        <p:nvSpPr>
          <p:cNvPr id="12" name="Picture Placeholder 11"/>
          <p:cNvSpPr>
            <a:spLocks noGrp="1"/>
          </p:cNvSpPr>
          <p:nvPr>
            <p:ph type="pic" sz="quarter" idx="11"/>
          </p:nvPr>
        </p:nvSpPr>
        <p:spPr>
          <a:xfrm>
            <a:off x="3429000" y="2527300"/>
            <a:ext cx="1778000" cy="1752600"/>
          </a:xfrm>
          <a:custGeom>
            <a:avLst/>
            <a:gdLst>
              <a:gd name="connsiteX0" fmla="*/ 111904 w 1778000"/>
              <a:gd name="connsiteY0" fmla="*/ 0 h 1752600"/>
              <a:gd name="connsiteX1" fmla="*/ 1666096 w 1778000"/>
              <a:gd name="connsiteY1" fmla="*/ 0 h 1752600"/>
              <a:gd name="connsiteX2" fmla="*/ 1778000 w 1778000"/>
              <a:gd name="connsiteY2" fmla="*/ 111904 h 1752600"/>
              <a:gd name="connsiteX3" fmla="*/ 1778000 w 1778000"/>
              <a:gd name="connsiteY3" fmla="*/ 1640696 h 1752600"/>
              <a:gd name="connsiteX4" fmla="*/ 1666096 w 1778000"/>
              <a:gd name="connsiteY4" fmla="*/ 1752600 h 1752600"/>
              <a:gd name="connsiteX5" fmla="*/ 111904 w 1778000"/>
              <a:gd name="connsiteY5" fmla="*/ 1752600 h 1752600"/>
              <a:gd name="connsiteX6" fmla="*/ 0 w 1778000"/>
              <a:gd name="connsiteY6" fmla="*/ 1640696 h 1752600"/>
              <a:gd name="connsiteX7" fmla="*/ 0 w 1778000"/>
              <a:gd name="connsiteY7" fmla="*/ 111904 h 1752600"/>
              <a:gd name="connsiteX8" fmla="*/ 111904 w 1778000"/>
              <a:gd name="connsiteY8"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0" h="1752600">
                <a:moveTo>
                  <a:pt x="111904" y="0"/>
                </a:moveTo>
                <a:lnTo>
                  <a:pt x="1666096" y="0"/>
                </a:lnTo>
                <a:cubicBezTo>
                  <a:pt x="1727899" y="0"/>
                  <a:pt x="1778000" y="50101"/>
                  <a:pt x="1778000" y="111904"/>
                </a:cubicBezTo>
                <a:lnTo>
                  <a:pt x="1778000" y="1640696"/>
                </a:lnTo>
                <a:cubicBezTo>
                  <a:pt x="1778000" y="1702499"/>
                  <a:pt x="1727899" y="1752600"/>
                  <a:pt x="1666096" y="1752600"/>
                </a:cubicBezTo>
                <a:lnTo>
                  <a:pt x="111904" y="1752600"/>
                </a:lnTo>
                <a:cubicBezTo>
                  <a:pt x="50101" y="1752600"/>
                  <a:pt x="0" y="1702499"/>
                  <a:pt x="0" y="1640696"/>
                </a:cubicBezTo>
                <a:lnTo>
                  <a:pt x="0" y="111904"/>
                </a:lnTo>
                <a:cubicBezTo>
                  <a:pt x="0" y="50101"/>
                  <a:pt x="50101" y="0"/>
                  <a:pt x="111904" y="0"/>
                </a:cubicBezTo>
                <a:close/>
              </a:path>
            </a:pathLst>
          </a:custGeom>
          <a:solidFill>
            <a:schemeClr val="bg1">
              <a:lumMod val="95000"/>
            </a:schemeClr>
          </a:solidFill>
        </p:spPr>
        <p:txBody>
          <a:bodyPr wrap="square">
            <a:noAutofit/>
          </a:bodyPr>
          <a:lstStyle/>
          <a:p>
            <a:pPr lvl="0"/>
            <a:endParaRPr lang="en-US" noProof="0"/>
          </a:p>
        </p:txBody>
      </p:sp>
      <p:sp>
        <p:nvSpPr>
          <p:cNvPr id="13" name="Picture Placeholder 12"/>
          <p:cNvSpPr>
            <a:spLocks noGrp="1"/>
          </p:cNvSpPr>
          <p:nvPr>
            <p:ph type="pic" sz="quarter" idx="12"/>
          </p:nvPr>
        </p:nvSpPr>
        <p:spPr>
          <a:xfrm>
            <a:off x="1524000" y="4432300"/>
            <a:ext cx="1778000" cy="1752600"/>
          </a:xfrm>
          <a:custGeom>
            <a:avLst/>
            <a:gdLst>
              <a:gd name="connsiteX0" fmla="*/ 111904 w 1778000"/>
              <a:gd name="connsiteY0" fmla="*/ 0 h 1752600"/>
              <a:gd name="connsiteX1" fmla="*/ 1666096 w 1778000"/>
              <a:gd name="connsiteY1" fmla="*/ 0 h 1752600"/>
              <a:gd name="connsiteX2" fmla="*/ 1778000 w 1778000"/>
              <a:gd name="connsiteY2" fmla="*/ 111904 h 1752600"/>
              <a:gd name="connsiteX3" fmla="*/ 1778000 w 1778000"/>
              <a:gd name="connsiteY3" fmla="*/ 1640696 h 1752600"/>
              <a:gd name="connsiteX4" fmla="*/ 1666096 w 1778000"/>
              <a:gd name="connsiteY4" fmla="*/ 1752600 h 1752600"/>
              <a:gd name="connsiteX5" fmla="*/ 111904 w 1778000"/>
              <a:gd name="connsiteY5" fmla="*/ 1752600 h 1752600"/>
              <a:gd name="connsiteX6" fmla="*/ 0 w 1778000"/>
              <a:gd name="connsiteY6" fmla="*/ 1640696 h 1752600"/>
              <a:gd name="connsiteX7" fmla="*/ 0 w 1778000"/>
              <a:gd name="connsiteY7" fmla="*/ 111904 h 1752600"/>
              <a:gd name="connsiteX8" fmla="*/ 111904 w 1778000"/>
              <a:gd name="connsiteY8"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0" h="1752600">
                <a:moveTo>
                  <a:pt x="111904" y="0"/>
                </a:moveTo>
                <a:lnTo>
                  <a:pt x="1666096" y="0"/>
                </a:lnTo>
                <a:cubicBezTo>
                  <a:pt x="1727899" y="0"/>
                  <a:pt x="1778000" y="50101"/>
                  <a:pt x="1778000" y="111904"/>
                </a:cubicBezTo>
                <a:lnTo>
                  <a:pt x="1778000" y="1640696"/>
                </a:lnTo>
                <a:cubicBezTo>
                  <a:pt x="1778000" y="1702499"/>
                  <a:pt x="1727899" y="1752600"/>
                  <a:pt x="1666096" y="1752600"/>
                </a:cubicBezTo>
                <a:lnTo>
                  <a:pt x="111904" y="1752600"/>
                </a:lnTo>
                <a:cubicBezTo>
                  <a:pt x="50101" y="1752600"/>
                  <a:pt x="0" y="1702499"/>
                  <a:pt x="0" y="1640696"/>
                </a:cubicBezTo>
                <a:lnTo>
                  <a:pt x="0" y="111904"/>
                </a:lnTo>
                <a:cubicBezTo>
                  <a:pt x="0" y="50101"/>
                  <a:pt x="50101" y="0"/>
                  <a:pt x="111904" y="0"/>
                </a:cubicBezTo>
                <a:close/>
              </a:path>
            </a:pathLst>
          </a:custGeom>
          <a:solidFill>
            <a:schemeClr val="bg1">
              <a:lumMod val="95000"/>
            </a:schemeClr>
          </a:solidFill>
        </p:spPr>
        <p:txBody>
          <a:bodyPr wrap="square">
            <a:noAutofit/>
          </a:bodyPr>
          <a:lstStyle/>
          <a:p>
            <a:pPr lvl="0"/>
            <a:endParaRPr lang="en-US" noProof="0"/>
          </a:p>
        </p:txBody>
      </p:sp>
      <p:sp>
        <p:nvSpPr>
          <p:cNvPr id="14" name="Picture Placeholder 13"/>
          <p:cNvSpPr>
            <a:spLocks noGrp="1"/>
          </p:cNvSpPr>
          <p:nvPr>
            <p:ph type="pic" sz="quarter" idx="13"/>
          </p:nvPr>
        </p:nvSpPr>
        <p:spPr>
          <a:xfrm>
            <a:off x="3429000" y="4432300"/>
            <a:ext cx="1778000" cy="1752600"/>
          </a:xfrm>
          <a:custGeom>
            <a:avLst/>
            <a:gdLst>
              <a:gd name="connsiteX0" fmla="*/ 111904 w 1778000"/>
              <a:gd name="connsiteY0" fmla="*/ 0 h 1752600"/>
              <a:gd name="connsiteX1" fmla="*/ 1666096 w 1778000"/>
              <a:gd name="connsiteY1" fmla="*/ 0 h 1752600"/>
              <a:gd name="connsiteX2" fmla="*/ 1778000 w 1778000"/>
              <a:gd name="connsiteY2" fmla="*/ 111904 h 1752600"/>
              <a:gd name="connsiteX3" fmla="*/ 1778000 w 1778000"/>
              <a:gd name="connsiteY3" fmla="*/ 1640696 h 1752600"/>
              <a:gd name="connsiteX4" fmla="*/ 1666096 w 1778000"/>
              <a:gd name="connsiteY4" fmla="*/ 1752600 h 1752600"/>
              <a:gd name="connsiteX5" fmla="*/ 111904 w 1778000"/>
              <a:gd name="connsiteY5" fmla="*/ 1752600 h 1752600"/>
              <a:gd name="connsiteX6" fmla="*/ 0 w 1778000"/>
              <a:gd name="connsiteY6" fmla="*/ 1640696 h 1752600"/>
              <a:gd name="connsiteX7" fmla="*/ 0 w 1778000"/>
              <a:gd name="connsiteY7" fmla="*/ 111904 h 1752600"/>
              <a:gd name="connsiteX8" fmla="*/ 111904 w 1778000"/>
              <a:gd name="connsiteY8" fmla="*/ 0 h 175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778000" h="1752600">
                <a:moveTo>
                  <a:pt x="111904" y="0"/>
                </a:moveTo>
                <a:lnTo>
                  <a:pt x="1666096" y="0"/>
                </a:lnTo>
                <a:cubicBezTo>
                  <a:pt x="1727899" y="0"/>
                  <a:pt x="1778000" y="50101"/>
                  <a:pt x="1778000" y="111904"/>
                </a:cubicBezTo>
                <a:lnTo>
                  <a:pt x="1778000" y="1640696"/>
                </a:lnTo>
                <a:cubicBezTo>
                  <a:pt x="1778000" y="1702499"/>
                  <a:pt x="1727899" y="1752600"/>
                  <a:pt x="1666096" y="1752600"/>
                </a:cubicBezTo>
                <a:lnTo>
                  <a:pt x="111904" y="1752600"/>
                </a:lnTo>
                <a:cubicBezTo>
                  <a:pt x="50101" y="1752600"/>
                  <a:pt x="0" y="1702499"/>
                  <a:pt x="0" y="1640696"/>
                </a:cubicBezTo>
                <a:lnTo>
                  <a:pt x="0" y="111904"/>
                </a:lnTo>
                <a:cubicBezTo>
                  <a:pt x="0" y="50101"/>
                  <a:pt x="50101" y="0"/>
                  <a:pt x="111904"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36914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6_Vertical Title and Text">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C389333-A5A2-4ACD-B348-F3869C414F86}"/>
              </a:ext>
            </a:extLst>
          </p:cNvPr>
          <p:cNvSpPr/>
          <p:nvPr userDrawn="1"/>
        </p:nvSpPr>
        <p:spPr>
          <a:xfrm>
            <a:off x="7023100" y="0"/>
            <a:ext cx="51689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5" name="Picture Placeholder 4"/>
          <p:cNvSpPr>
            <a:spLocks noGrp="1"/>
          </p:cNvSpPr>
          <p:nvPr>
            <p:ph type="pic" sz="quarter" idx="10"/>
          </p:nvPr>
        </p:nvSpPr>
        <p:spPr>
          <a:xfrm>
            <a:off x="6096000" y="673100"/>
            <a:ext cx="4584700" cy="5511800"/>
          </a:xfrm>
          <a:custGeom>
            <a:avLst/>
            <a:gdLst>
              <a:gd name="connsiteX0" fmla="*/ 144326 w 4584700"/>
              <a:gd name="connsiteY0" fmla="*/ 0 h 5511800"/>
              <a:gd name="connsiteX1" fmla="*/ 4440374 w 4584700"/>
              <a:gd name="connsiteY1" fmla="*/ 0 h 5511800"/>
              <a:gd name="connsiteX2" fmla="*/ 4584700 w 4584700"/>
              <a:gd name="connsiteY2" fmla="*/ 144326 h 5511800"/>
              <a:gd name="connsiteX3" fmla="*/ 4584700 w 4584700"/>
              <a:gd name="connsiteY3" fmla="*/ 5367474 h 5511800"/>
              <a:gd name="connsiteX4" fmla="*/ 4440374 w 4584700"/>
              <a:gd name="connsiteY4" fmla="*/ 5511800 h 5511800"/>
              <a:gd name="connsiteX5" fmla="*/ 144326 w 4584700"/>
              <a:gd name="connsiteY5" fmla="*/ 5511800 h 5511800"/>
              <a:gd name="connsiteX6" fmla="*/ 0 w 4584700"/>
              <a:gd name="connsiteY6" fmla="*/ 5367474 h 5511800"/>
              <a:gd name="connsiteX7" fmla="*/ 0 w 4584700"/>
              <a:gd name="connsiteY7" fmla="*/ 144326 h 5511800"/>
              <a:gd name="connsiteX8" fmla="*/ 144326 w 4584700"/>
              <a:gd name="connsiteY8" fmla="*/ 0 h 5511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4700" h="5511800">
                <a:moveTo>
                  <a:pt x="144326" y="0"/>
                </a:moveTo>
                <a:lnTo>
                  <a:pt x="4440374" y="0"/>
                </a:lnTo>
                <a:cubicBezTo>
                  <a:pt x="4520083" y="0"/>
                  <a:pt x="4584700" y="64617"/>
                  <a:pt x="4584700" y="144326"/>
                </a:cubicBezTo>
                <a:lnTo>
                  <a:pt x="4584700" y="5367474"/>
                </a:lnTo>
                <a:cubicBezTo>
                  <a:pt x="4584700" y="5447183"/>
                  <a:pt x="4520083" y="5511800"/>
                  <a:pt x="4440374" y="5511800"/>
                </a:cubicBezTo>
                <a:lnTo>
                  <a:pt x="144326" y="5511800"/>
                </a:lnTo>
                <a:cubicBezTo>
                  <a:pt x="64617" y="5511800"/>
                  <a:pt x="0" y="5447183"/>
                  <a:pt x="0" y="5367474"/>
                </a:cubicBezTo>
                <a:lnTo>
                  <a:pt x="0" y="144326"/>
                </a:lnTo>
                <a:cubicBezTo>
                  <a:pt x="0" y="64617"/>
                  <a:pt x="64617" y="0"/>
                  <a:pt x="144326" y="0"/>
                </a:cubicBezTo>
                <a:close/>
              </a:path>
            </a:pathLst>
          </a:custGeom>
          <a:solidFill>
            <a:schemeClr val="bg1">
              <a:lumMod val="95000"/>
            </a:schemeClr>
          </a:solidFill>
          <a:effectLst>
            <a:outerShdw blurRad="177800" dist="114300" algn="l"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1448180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6_Vertical Title and Text">
    <p:spTree>
      <p:nvGrpSpPr>
        <p:cNvPr id="1" name=""/>
        <p:cNvGrpSpPr/>
        <p:nvPr/>
      </p:nvGrpSpPr>
      <p:grpSpPr>
        <a:xfrm>
          <a:off x="0" y="0"/>
          <a:ext cx="0" cy="0"/>
          <a:chOff x="0" y="0"/>
          <a:chExt cx="0" cy="0"/>
        </a:xfrm>
      </p:grpSpPr>
      <p:sp>
        <p:nvSpPr>
          <p:cNvPr id="7" name="Rounded Rectangle 1">
            <a:extLst>
              <a:ext uri="{FF2B5EF4-FFF2-40B4-BE49-F238E27FC236}">
                <a16:creationId xmlns:a16="http://schemas.microsoft.com/office/drawing/2014/main" id="{65E3CF63-FBF4-4DB1-BA82-F3BB42638EB2}"/>
              </a:ext>
            </a:extLst>
          </p:cNvPr>
          <p:cNvSpPr/>
          <p:nvPr userDrawn="1"/>
        </p:nvSpPr>
        <p:spPr>
          <a:xfrm>
            <a:off x="1549400" y="1612900"/>
            <a:ext cx="3632200" cy="4584700"/>
          </a:xfrm>
          <a:prstGeom prst="roundRect">
            <a:avLst>
              <a:gd name="adj" fmla="val 2012"/>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6" name="Picture Placeholder 5"/>
          <p:cNvSpPr>
            <a:spLocks noGrp="1"/>
          </p:cNvSpPr>
          <p:nvPr>
            <p:ph type="pic" sz="quarter" idx="10"/>
          </p:nvPr>
        </p:nvSpPr>
        <p:spPr>
          <a:xfrm>
            <a:off x="1809750" y="4356100"/>
            <a:ext cx="3111500" cy="1638300"/>
          </a:xfrm>
          <a:custGeom>
            <a:avLst/>
            <a:gdLst>
              <a:gd name="connsiteX0" fmla="*/ 82603 w 3111500"/>
              <a:gd name="connsiteY0" fmla="*/ 0 h 1638300"/>
              <a:gd name="connsiteX1" fmla="*/ 3028897 w 3111500"/>
              <a:gd name="connsiteY1" fmla="*/ 0 h 1638300"/>
              <a:gd name="connsiteX2" fmla="*/ 3111500 w 3111500"/>
              <a:gd name="connsiteY2" fmla="*/ 82603 h 1638300"/>
              <a:gd name="connsiteX3" fmla="*/ 3111500 w 3111500"/>
              <a:gd name="connsiteY3" fmla="*/ 1555697 h 1638300"/>
              <a:gd name="connsiteX4" fmla="*/ 3028897 w 3111500"/>
              <a:gd name="connsiteY4" fmla="*/ 1638300 h 1638300"/>
              <a:gd name="connsiteX5" fmla="*/ 82603 w 3111500"/>
              <a:gd name="connsiteY5" fmla="*/ 1638300 h 1638300"/>
              <a:gd name="connsiteX6" fmla="*/ 0 w 3111500"/>
              <a:gd name="connsiteY6" fmla="*/ 1555697 h 1638300"/>
              <a:gd name="connsiteX7" fmla="*/ 0 w 3111500"/>
              <a:gd name="connsiteY7" fmla="*/ 82603 h 1638300"/>
              <a:gd name="connsiteX8" fmla="*/ 82603 w 3111500"/>
              <a:gd name="connsiteY8" fmla="*/ 0 h 1638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11500" h="1638300">
                <a:moveTo>
                  <a:pt x="82603" y="0"/>
                </a:moveTo>
                <a:lnTo>
                  <a:pt x="3028897" y="0"/>
                </a:lnTo>
                <a:cubicBezTo>
                  <a:pt x="3074517" y="0"/>
                  <a:pt x="3111500" y="36983"/>
                  <a:pt x="3111500" y="82603"/>
                </a:cubicBezTo>
                <a:lnTo>
                  <a:pt x="3111500" y="1555697"/>
                </a:lnTo>
                <a:cubicBezTo>
                  <a:pt x="3111500" y="1601317"/>
                  <a:pt x="3074517" y="1638300"/>
                  <a:pt x="3028897" y="1638300"/>
                </a:cubicBezTo>
                <a:lnTo>
                  <a:pt x="82603" y="1638300"/>
                </a:lnTo>
                <a:cubicBezTo>
                  <a:pt x="36983" y="1638300"/>
                  <a:pt x="0" y="1601317"/>
                  <a:pt x="0" y="1555697"/>
                </a:cubicBezTo>
                <a:lnTo>
                  <a:pt x="0" y="82603"/>
                </a:lnTo>
                <a:cubicBezTo>
                  <a:pt x="0" y="36983"/>
                  <a:pt x="36983" y="0"/>
                  <a:pt x="82603" y="0"/>
                </a:cubicBezTo>
                <a:close/>
              </a:path>
            </a:pathLst>
          </a:custGeom>
          <a:solidFill>
            <a:schemeClr val="bg1">
              <a:lumMod val="95000"/>
            </a:schemeClr>
          </a:solidFill>
        </p:spPr>
        <p:txBody>
          <a:bodyPr wrap="square">
            <a:noAutofit/>
          </a:bodyPr>
          <a:lstStyle/>
          <a:p>
            <a:pPr lvl="0"/>
            <a:endParaRPr lang="en-US" noProof="0"/>
          </a:p>
        </p:txBody>
      </p:sp>
      <p:sp>
        <p:nvSpPr>
          <p:cNvPr id="4" name="Picture Placeholder 5"/>
          <p:cNvSpPr>
            <a:spLocks noGrp="1"/>
          </p:cNvSpPr>
          <p:nvPr>
            <p:ph type="pic" sz="quarter" idx="11"/>
          </p:nvPr>
        </p:nvSpPr>
        <p:spPr>
          <a:xfrm>
            <a:off x="2104016" y="1944525"/>
            <a:ext cx="2522968" cy="711200"/>
          </a:xfrm>
          <a:prstGeom prst="rect">
            <a:avLst/>
          </a:prstGeom>
          <a:solidFill>
            <a:schemeClr val="bg1">
              <a:lumMod val="95000"/>
            </a:schemeClr>
          </a:solidFill>
        </p:spPr>
        <p:txBody>
          <a:bodyPr wrap="square">
            <a:noAutofit/>
          </a:bodyPr>
          <a:lstStyle/>
          <a:p>
            <a:pPr lvl="0"/>
            <a:endParaRPr lang="en-US" noProof="0"/>
          </a:p>
        </p:txBody>
      </p:sp>
      <p:sp>
        <p:nvSpPr>
          <p:cNvPr id="5" name="Picture Placeholder 5"/>
          <p:cNvSpPr>
            <a:spLocks noGrp="1"/>
          </p:cNvSpPr>
          <p:nvPr>
            <p:ph type="pic" sz="quarter" idx="12"/>
          </p:nvPr>
        </p:nvSpPr>
        <p:spPr>
          <a:xfrm>
            <a:off x="2104016" y="2902366"/>
            <a:ext cx="2522968" cy="711200"/>
          </a:xfrm>
          <a:prstGeom prst="rect">
            <a:avLst/>
          </a:pr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2420552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7_Vertical Title and Text">
    <p:spTree>
      <p:nvGrpSpPr>
        <p:cNvPr id="1" name=""/>
        <p:cNvGrpSpPr/>
        <p:nvPr/>
      </p:nvGrpSpPr>
      <p:grpSpPr>
        <a:xfrm>
          <a:off x="0" y="0"/>
          <a:ext cx="0" cy="0"/>
          <a:chOff x="0" y="0"/>
          <a:chExt cx="0" cy="0"/>
        </a:xfrm>
      </p:grpSpPr>
      <p:sp>
        <p:nvSpPr>
          <p:cNvPr id="3" name="Freeform 4">
            <a:extLst>
              <a:ext uri="{FF2B5EF4-FFF2-40B4-BE49-F238E27FC236}">
                <a16:creationId xmlns:a16="http://schemas.microsoft.com/office/drawing/2014/main" id="{C925237B-6BA8-43A0-9E2C-655F456679A9}"/>
              </a:ext>
            </a:extLst>
          </p:cNvPr>
          <p:cNvSpPr/>
          <p:nvPr userDrawn="1"/>
        </p:nvSpPr>
        <p:spPr>
          <a:xfrm>
            <a:off x="0" y="1587500"/>
            <a:ext cx="8851900" cy="2755900"/>
          </a:xfrm>
          <a:custGeom>
            <a:avLst/>
            <a:gdLst>
              <a:gd name="connsiteX0" fmla="*/ 0 w 8851900"/>
              <a:gd name="connsiteY0" fmla="*/ 0 h 2755900"/>
              <a:gd name="connsiteX1" fmla="*/ 8720251 w 8851900"/>
              <a:gd name="connsiteY1" fmla="*/ 0 h 2755900"/>
              <a:gd name="connsiteX2" fmla="*/ 8851900 w 8851900"/>
              <a:gd name="connsiteY2" fmla="*/ 131649 h 2755900"/>
              <a:gd name="connsiteX3" fmla="*/ 8851900 w 8851900"/>
              <a:gd name="connsiteY3" fmla="*/ 2624251 h 2755900"/>
              <a:gd name="connsiteX4" fmla="*/ 8720251 w 8851900"/>
              <a:gd name="connsiteY4" fmla="*/ 2755900 h 2755900"/>
              <a:gd name="connsiteX5" fmla="*/ 0 w 8851900"/>
              <a:gd name="connsiteY5" fmla="*/ 275590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51900" h="2755900">
                <a:moveTo>
                  <a:pt x="0" y="0"/>
                </a:moveTo>
                <a:lnTo>
                  <a:pt x="8720251" y="0"/>
                </a:lnTo>
                <a:cubicBezTo>
                  <a:pt x="8792959" y="0"/>
                  <a:pt x="8851900" y="58941"/>
                  <a:pt x="8851900" y="131649"/>
                </a:cubicBezTo>
                <a:lnTo>
                  <a:pt x="8851900" y="2624251"/>
                </a:lnTo>
                <a:cubicBezTo>
                  <a:pt x="8851900" y="2696959"/>
                  <a:pt x="8792959" y="2755900"/>
                  <a:pt x="8720251" y="2755900"/>
                </a:cubicBezTo>
                <a:lnTo>
                  <a:pt x="0" y="27559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8" name="Picture Placeholder 7"/>
          <p:cNvSpPr>
            <a:spLocks noGrp="1"/>
          </p:cNvSpPr>
          <p:nvPr>
            <p:ph type="pic" sz="quarter" idx="10"/>
          </p:nvPr>
        </p:nvSpPr>
        <p:spPr>
          <a:xfrm>
            <a:off x="7023100" y="3416300"/>
            <a:ext cx="3657600" cy="1866900"/>
          </a:xfrm>
          <a:custGeom>
            <a:avLst/>
            <a:gdLst>
              <a:gd name="connsiteX0" fmla="*/ 154859 w 3657600"/>
              <a:gd name="connsiteY0" fmla="*/ 0 h 1866900"/>
              <a:gd name="connsiteX1" fmla="*/ 3502741 w 3657600"/>
              <a:gd name="connsiteY1" fmla="*/ 0 h 1866900"/>
              <a:gd name="connsiteX2" fmla="*/ 3657600 w 3657600"/>
              <a:gd name="connsiteY2" fmla="*/ 154859 h 1866900"/>
              <a:gd name="connsiteX3" fmla="*/ 3657600 w 3657600"/>
              <a:gd name="connsiteY3" fmla="*/ 1712041 h 1866900"/>
              <a:gd name="connsiteX4" fmla="*/ 3502741 w 3657600"/>
              <a:gd name="connsiteY4" fmla="*/ 1866900 h 1866900"/>
              <a:gd name="connsiteX5" fmla="*/ 154859 w 3657600"/>
              <a:gd name="connsiteY5" fmla="*/ 1866900 h 1866900"/>
              <a:gd name="connsiteX6" fmla="*/ 0 w 3657600"/>
              <a:gd name="connsiteY6" fmla="*/ 1712041 h 1866900"/>
              <a:gd name="connsiteX7" fmla="*/ 0 w 3657600"/>
              <a:gd name="connsiteY7" fmla="*/ 154859 h 1866900"/>
              <a:gd name="connsiteX8" fmla="*/ 154859 w 3657600"/>
              <a:gd name="connsiteY8" fmla="*/ 0 h 1866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0" h="1866900">
                <a:moveTo>
                  <a:pt x="154859" y="0"/>
                </a:moveTo>
                <a:lnTo>
                  <a:pt x="3502741" y="0"/>
                </a:lnTo>
                <a:cubicBezTo>
                  <a:pt x="3588267" y="0"/>
                  <a:pt x="3657600" y="69333"/>
                  <a:pt x="3657600" y="154859"/>
                </a:cubicBezTo>
                <a:lnTo>
                  <a:pt x="3657600" y="1712041"/>
                </a:lnTo>
                <a:cubicBezTo>
                  <a:pt x="3657600" y="1797567"/>
                  <a:pt x="3588267" y="1866900"/>
                  <a:pt x="3502741" y="1866900"/>
                </a:cubicBezTo>
                <a:lnTo>
                  <a:pt x="154859" y="1866900"/>
                </a:lnTo>
                <a:cubicBezTo>
                  <a:pt x="69333" y="1866900"/>
                  <a:pt x="0" y="1797567"/>
                  <a:pt x="0" y="1712041"/>
                </a:cubicBezTo>
                <a:lnTo>
                  <a:pt x="0" y="154859"/>
                </a:lnTo>
                <a:cubicBezTo>
                  <a:pt x="0" y="69333"/>
                  <a:pt x="69333" y="0"/>
                  <a:pt x="154859" y="0"/>
                </a:cubicBezTo>
                <a:close/>
              </a:path>
            </a:pathLst>
          </a:custGeom>
          <a:solidFill>
            <a:schemeClr val="bg1">
              <a:lumMod val="95000"/>
            </a:schemeClr>
          </a:solidFill>
          <a:effectLst>
            <a:outerShdw blurRad="177800" dist="114300" dir="13500000" algn="br"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3937252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8_Vertical Title and Text">
    <p:spTree>
      <p:nvGrpSpPr>
        <p:cNvPr id="1" name=""/>
        <p:cNvGrpSpPr/>
        <p:nvPr/>
      </p:nvGrpSpPr>
      <p:grpSpPr>
        <a:xfrm>
          <a:off x="0" y="0"/>
          <a:ext cx="0" cy="0"/>
          <a:chOff x="0" y="0"/>
          <a:chExt cx="0" cy="0"/>
        </a:xfrm>
      </p:grpSpPr>
      <p:sp>
        <p:nvSpPr>
          <p:cNvPr id="8" name="Picture Placeholder 7"/>
          <p:cNvSpPr>
            <a:spLocks noGrp="1"/>
          </p:cNvSpPr>
          <p:nvPr>
            <p:ph type="pic" sz="quarter" idx="10"/>
          </p:nvPr>
        </p:nvSpPr>
        <p:spPr>
          <a:xfrm>
            <a:off x="1549400" y="3441700"/>
            <a:ext cx="3632200" cy="2755900"/>
          </a:xfrm>
          <a:custGeom>
            <a:avLst/>
            <a:gdLst>
              <a:gd name="connsiteX0" fmla="*/ 143141 w 3632200"/>
              <a:gd name="connsiteY0" fmla="*/ 0 h 2755900"/>
              <a:gd name="connsiteX1" fmla="*/ 3489059 w 3632200"/>
              <a:gd name="connsiteY1" fmla="*/ 0 h 2755900"/>
              <a:gd name="connsiteX2" fmla="*/ 3632200 w 3632200"/>
              <a:gd name="connsiteY2" fmla="*/ 143141 h 2755900"/>
              <a:gd name="connsiteX3" fmla="*/ 3632200 w 3632200"/>
              <a:gd name="connsiteY3" fmla="*/ 2612759 h 2755900"/>
              <a:gd name="connsiteX4" fmla="*/ 3489059 w 3632200"/>
              <a:gd name="connsiteY4" fmla="*/ 2755900 h 2755900"/>
              <a:gd name="connsiteX5" fmla="*/ 143141 w 3632200"/>
              <a:gd name="connsiteY5" fmla="*/ 2755900 h 2755900"/>
              <a:gd name="connsiteX6" fmla="*/ 0 w 3632200"/>
              <a:gd name="connsiteY6" fmla="*/ 2612759 h 2755900"/>
              <a:gd name="connsiteX7" fmla="*/ 0 w 3632200"/>
              <a:gd name="connsiteY7" fmla="*/ 143141 h 2755900"/>
              <a:gd name="connsiteX8" fmla="*/ 143141 w 3632200"/>
              <a:gd name="connsiteY8" fmla="*/ 0 h 2755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32200" h="2755900">
                <a:moveTo>
                  <a:pt x="143141" y="0"/>
                </a:moveTo>
                <a:lnTo>
                  <a:pt x="3489059" y="0"/>
                </a:lnTo>
                <a:cubicBezTo>
                  <a:pt x="3568114" y="0"/>
                  <a:pt x="3632200" y="64086"/>
                  <a:pt x="3632200" y="143141"/>
                </a:cubicBezTo>
                <a:lnTo>
                  <a:pt x="3632200" y="2612759"/>
                </a:lnTo>
                <a:cubicBezTo>
                  <a:pt x="3632200" y="2691814"/>
                  <a:pt x="3568114" y="2755900"/>
                  <a:pt x="3489059" y="2755900"/>
                </a:cubicBezTo>
                <a:lnTo>
                  <a:pt x="143141" y="2755900"/>
                </a:lnTo>
                <a:cubicBezTo>
                  <a:pt x="64086" y="2755900"/>
                  <a:pt x="0" y="2691814"/>
                  <a:pt x="0" y="2612759"/>
                </a:cubicBezTo>
                <a:lnTo>
                  <a:pt x="0" y="143141"/>
                </a:lnTo>
                <a:cubicBezTo>
                  <a:pt x="0" y="64086"/>
                  <a:pt x="64086" y="0"/>
                  <a:pt x="143141"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214148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0" name="Picture Placeholder 19"/>
          <p:cNvSpPr>
            <a:spLocks noGrp="1"/>
          </p:cNvSpPr>
          <p:nvPr>
            <p:ph type="pic" sz="quarter" idx="12"/>
          </p:nvPr>
        </p:nvSpPr>
        <p:spPr>
          <a:xfrm>
            <a:off x="2438400" y="0"/>
            <a:ext cx="9753600" cy="5245100"/>
          </a:xfrm>
          <a:custGeom>
            <a:avLst/>
            <a:gdLst>
              <a:gd name="connsiteX0" fmla="*/ 0 w 9753600"/>
              <a:gd name="connsiteY0" fmla="*/ 0 h 5245100"/>
              <a:gd name="connsiteX1" fmla="*/ 9753600 w 9753600"/>
              <a:gd name="connsiteY1" fmla="*/ 0 h 5245100"/>
              <a:gd name="connsiteX2" fmla="*/ 9753600 w 9753600"/>
              <a:gd name="connsiteY2" fmla="*/ 5245100 h 5245100"/>
              <a:gd name="connsiteX3" fmla="*/ 143677 w 9753600"/>
              <a:gd name="connsiteY3" fmla="*/ 5245100 h 5245100"/>
              <a:gd name="connsiteX4" fmla="*/ 0 w 9753600"/>
              <a:gd name="connsiteY4" fmla="*/ 5101423 h 5245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53600" h="5245100">
                <a:moveTo>
                  <a:pt x="0" y="0"/>
                </a:moveTo>
                <a:lnTo>
                  <a:pt x="9753600" y="0"/>
                </a:lnTo>
                <a:lnTo>
                  <a:pt x="9753600" y="5245100"/>
                </a:lnTo>
                <a:lnTo>
                  <a:pt x="143677" y="5245100"/>
                </a:lnTo>
                <a:cubicBezTo>
                  <a:pt x="64326" y="5245100"/>
                  <a:pt x="0" y="5180774"/>
                  <a:pt x="0" y="5101423"/>
                </a:cubicBezTo>
                <a:close/>
              </a:path>
            </a:pathLst>
          </a:custGeom>
          <a:solidFill>
            <a:schemeClr val="bg1">
              <a:lumMod val="95000"/>
            </a:schemeClr>
          </a:solidFill>
        </p:spPr>
        <p:txBody>
          <a:bodyPr wrap="square">
            <a:noAutofit/>
          </a:bodyPr>
          <a:lstStyle/>
          <a:p>
            <a:pPr lvl="0"/>
            <a:endParaRPr lang="en-US" noProof="0"/>
          </a:p>
        </p:txBody>
      </p:sp>
      <p:sp>
        <p:nvSpPr>
          <p:cNvPr id="14" name="Picture Placeholder 13"/>
          <p:cNvSpPr>
            <a:spLocks noGrp="1"/>
          </p:cNvSpPr>
          <p:nvPr>
            <p:ph type="pic" sz="quarter" idx="10"/>
          </p:nvPr>
        </p:nvSpPr>
        <p:spPr>
          <a:xfrm>
            <a:off x="1536700" y="1600200"/>
            <a:ext cx="2705100" cy="1714500"/>
          </a:xfrm>
          <a:custGeom>
            <a:avLst/>
            <a:gdLst>
              <a:gd name="connsiteX0" fmla="*/ 120649 w 2705100"/>
              <a:gd name="connsiteY0" fmla="*/ 0 h 1714500"/>
              <a:gd name="connsiteX1" fmla="*/ 2584451 w 2705100"/>
              <a:gd name="connsiteY1" fmla="*/ 0 h 1714500"/>
              <a:gd name="connsiteX2" fmla="*/ 2705100 w 2705100"/>
              <a:gd name="connsiteY2" fmla="*/ 120649 h 1714500"/>
              <a:gd name="connsiteX3" fmla="*/ 2705100 w 2705100"/>
              <a:gd name="connsiteY3" fmla="*/ 1593851 h 1714500"/>
              <a:gd name="connsiteX4" fmla="*/ 2584451 w 2705100"/>
              <a:gd name="connsiteY4" fmla="*/ 1714500 h 1714500"/>
              <a:gd name="connsiteX5" fmla="*/ 120649 w 2705100"/>
              <a:gd name="connsiteY5" fmla="*/ 1714500 h 1714500"/>
              <a:gd name="connsiteX6" fmla="*/ 0 w 2705100"/>
              <a:gd name="connsiteY6" fmla="*/ 1593851 h 1714500"/>
              <a:gd name="connsiteX7" fmla="*/ 0 w 2705100"/>
              <a:gd name="connsiteY7" fmla="*/ 120649 h 1714500"/>
              <a:gd name="connsiteX8" fmla="*/ 120649 w 2705100"/>
              <a:gd name="connsiteY8"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100" h="1714500">
                <a:moveTo>
                  <a:pt x="120649" y="0"/>
                </a:moveTo>
                <a:lnTo>
                  <a:pt x="2584451" y="0"/>
                </a:lnTo>
                <a:cubicBezTo>
                  <a:pt x="2651084" y="0"/>
                  <a:pt x="2705100" y="54016"/>
                  <a:pt x="2705100" y="120649"/>
                </a:cubicBezTo>
                <a:lnTo>
                  <a:pt x="2705100" y="1593851"/>
                </a:lnTo>
                <a:cubicBezTo>
                  <a:pt x="2705100" y="1660484"/>
                  <a:pt x="2651084" y="1714500"/>
                  <a:pt x="2584451" y="1714500"/>
                </a:cubicBezTo>
                <a:lnTo>
                  <a:pt x="120649" y="1714500"/>
                </a:lnTo>
                <a:cubicBezTo>
                  <a:pt x="54016" y="1714500"/>
                  <a:pt x="0" y="1660484"/>
                  <a:pt x="0" y="1593851"/>
                </a:cubicBezTo>
                <a:lnTo>
                  <a:pt x="0" y="120649"/>
                </a:lnTo>
                <a:cubicBezTo>
                  <a:pt x="0" y="54016"/>
                  <a:pt x="54016" y="0"/>
                  <a:pt x="120649" y="0"/>
                </a:cubicBezTo>
                <a:close/>
              </a:path>
            </a:pathLst>
          </a:custGeom>
          <a:solidFill>
            <a:schemeClr val="bg1">
              <a:lumMod val="85000"/>
            </a:schemeClr>
          </a:solidFill>
          <a:effectLst>
            <a:outerShdw blurRad="177800" dist="114300" algn="l" rotWithShape="0">
              <a:prstClr val="black">
                <a:alpha val="25000"/>
              </a:prstClr>
            </a:outerShdw>
          </a:effectLst>
        </p:spPr>
        <p:txBody>
          <a:bodyPr wrap="square">
            <a:noAutofit/>
          </a:bodyPr>
          <a:lstStyle/>
          <a:p>
            <a:pPr lvl="0"/>
            <a:endParaRPr lang="en-US" noProof="0"/>
          </a:p>
        </p:txBody>
      </p:sp>
      <p:sp>
        <p:nvSpPr>
          <p:cNvPr id="17" name="Picture Placeholder 16"/>
          <p:cNvSpPr>
            <a:spLocks noGrp="1"/>
          </p:cNvSpPr>
          <p:nvPr>
            <p:ph type="pic" sz="quarter" idx="11"/>
          </p:nvPr>
        </p:nvSpPr>
        <p:spPr>
          <a:xfrm>
            <a:off x="1536700" y="3530600"/>
            <a:ext cx="2705100" cy="2667000"/>
          </a:xfrm>
          <a:custGeom>
            <a:avLst/>
            <a:gdLst>
              <a:gd name="connsiteX0" fmla="*/ 98786 w 2705100"/>
              <a:gd name="connsiteY0" fmla="*/ 0 h 2667000"/>
              <a:gd name="connsiteX1" fmla="*/ 2606314 w 2705100"/>
              <a:gd name="connsiteY1" fmla="*/ 0 h 2667000"/>
              <a:gd name="connsiteX2" fmla="*/ 2705100 w 2705100"/>
              <a:gd name="connsiteY2" fmla="*/ 98786 h 2667000"/>
              <a:gd name="connsiteX3" fmla="*/ 2705100 w 2705100"/>
              <a:gd name="connsiteY3" fmla="*/ 2568214 h 2667000"/>
              <a:gd name="connsiteX4" fmla="*/ 2606314 w 2705100"/>
              <a:gd name="connsiteY4" fmla="*/ 2667000 h 2667000"/>
              <a:gd name="connsiteX5" fmla="*/ 98786 w 2705100"/>
              <a:gd name="connsiteY5" fmla="*/ 2667000 h 2667000"/>
              <a:gd name="connsiteX6" fmla="*/ 0 w 2705100"/>
              <a:gd name="connsiteY6" fmla="*/ 2568214 h 2667000"/>
              <a:gd name="connsiteX7" fmla="*/ 0 w 2705100"/>
              <a:gd name="connsiteY7" fmla="*/ 98786 h 2667000"/>
              <a:gd name="connsiteX8" fmla="*/ 98786 w 2705100"/>
              <a:gd name="connsiteY8" fmla="*/ 0 h 266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05100" h="2667000">
                <a:moveTo>
                  <a:pt x="98786" y="0"/>
                </a:moveTo>
                <a:lnTo>
                  <a:pt x="2606314" y="0"/>
                </a:lnTo>
                <a:cubicBezTo>
                  <a:pt x="2660872" y="0"/>
                  <a:pt x="2705100" y="44228"/>
                  <a:pt x="2705100" y="98786"/>
                </a:cubicBezTo>
                <a:lnTo>
                  <a:pt x="2705100" y="2568214"/>
                </a:lnTo>
                <a:cubicBezTo>
                  <a:pt x="2705100" y="2622772"/>
                  <a:pt x="2660872" y="2667000"/>
                  <a:pt x="2606314" y="2667000"/>
                </a:cubicBezTo>
                <a:lnTo>
                  <a:pt x="98786" y="2667000"/>
                </a:lnTo>
                <a:cubicBezTo>
                  <a:pt x="44228" y="2667000"/>
                  <a:pt x="0" y="2622772"/>
                  <a:pt x="0" y="2568214"/>
                </a:cubicBezTo>
                <a:lnTo>
                  <a:pt x="0" y="98786"/>
                </a:lnTo>
                <a:cubicBezTo>
                  <a:pt x="0" y="44228"/>
                  <a:pt x="44228" y="0"/>
                  <a:pt x="98786" y="0"/>
                </a:cubicBezTo>
                <a:close/>
              </a:path>
            </a:pathLst>
          </a:custGeom>
          <a:solidFill>
            <a:schemeClr val="bg1">
              <a:lumMod val="85000"/>
            </a:schemeClr>
          </a:solidFill>
          <a:effectLst>
            <a:outerShdw blurRad="177800" dist="114300" dir="18900000" algn="bl"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025825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9_Vertical Title and Text">
    <p:spTree>
      <p:nvGrpSpPr>
        <p:cNvPr id="1" name=""/>
        <p:cNvGrpSpPr/>
        <p:nvPr/>
      </p:nvGrpSpPr>
      <p:grpSpPr>
        <a:xfrm>
          <a:off x="0" y="0"/>
          <a:ext cx="0" cy="0"/>
          <a:chOff x="0" y="0"/>
          <a:chExt cx="0" cy="0"/>
        </a:xfrm>
      </p:grpSpPr>
      <p:sp>
        <p:nvSpPr>
          <p:cNvPr id="2" name="Picture Placeholder 7"/>
          <p:cNvSpPr>
            <a:spLocks noGrp="1"/>
          </p:cNvSpPr>
          <p:nvPr>
            <p:ph type="pic" sz="quarter" idx="10"/>
          </p:nvPr>
        </p:nvSpPr>
        <p:spPr>
          <a:xfrm>
            <a:off x="0" y="0"/>
            <a:ext cx="12192000" cy="68580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897577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Picture Placeholder 10"/>
          <p:cNvSpPr>
            <a:spLocks noGrp="1"/>
          </p:cNvSpPr>
          <p:nvPr>
            <p:ph type="pic" sz="quarter" idx="10"/>
          </p:nvPr>
        </p:nvSpPr>
        <p:spPr>
          <a:xfrm>
            <a:off x="7010400" y="1599956"/>
            <a:ext cx="3657600" cy="4572244"/>
          </a:xfrm>
          <a:custGeom>
            <a:avLst/>
            <a:gdLst>
              <a:gd name="connsiteX0" fmla="*/ 74213 w 3657600"/>
              <a:gd name="connsiteY0" fmla="*/ 0 h 4572244"/>
              <a:gd name="connsiteX1" fmla="*/ 3583387 w 3657600"/>
              <a:gd name="connsiteY1" fmla="*/ 0 h 4572244"/>
              <a:gd name="connsiteX2" fmla="*/ 3657600 w 3657600"/>
              <a:gd name="connsiteY2" fmla="*/ 74213 h 4572244"/>
              <a:gd name="connsiteX3" fmla="*/ 3657600 w 3657600"/>
              <a:gd name="connsiteY3" fmla="*/ 4498031 h 4572244"/>
              <a:gd name="connsiteX4" fmla="*/ 3583387 w 3657600"/>
              <a:gd name="connsiteY4" fmla="*/ 4572244 h 4572244"/>
              <a:gd name="connsiteX5" fmla="*/ 74213 w 3657600"/>
              <a:gd name="connsiteY5" fmla="*/ 4572244 h 4572244"/>
              <a:gd name="connsiteX6" fmla="*/ 0 w 3657600"/>
              <a:gd name="connsiteY6" fmla="*/ 4498031 h 4572244"/>
              <a:gd name="connsiteX7" fmla="*/ 0 w 3657600"/>
              <a:gd name="connsiteY7" fmla="*/ 74213 h 4572244"/>
              <a:gd name="connsiteX8" fmla="*/ 74213 w 3657600"/>
              <a:gd name="connsiteY8" fmla="*/ 0 h 4572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0" h="4572244">
                <a:moveTo>
                  <a:pt x="74213" y="0"/>
                </a:moveTo>
                <a:lnTo>
                  <a:pt x="3583387" y="0"/>
                </a:lnTo>
                <a:cubicBezTo>
                  <a:pt x="3624374" y="0"/>
                  <a:pt x="3657600" y="33226"/>
                  <a:pt x="3657600" y="74213"/>
                </a:cubicBezTo>
                <a:lnTo>
                  <a:pt x="3657600" y="4498031"/>
                </a:lnTo>
                <a:cubicBezTo>
                  <a:pt x="3657600" y="4539018"/>
                  <a:pt x="3624374" y="4572244"/>
                  <a:pt x="3583387" y="4572244"/>
                </a:cubicBezTo>
                <a:lnTo>
                  <a:pt x="74213" y="4572244"/>
                </a:lnTo>
                <a:cubicBezTo>
                  <a:pt x="33226" y="4572244"/>
                  <a:pt x="0" y="4539018"/>
                  <a:pt x="0" y="4498031"/>
                </a:cubicBezTo>
                <a:lnTo>
                  <a:pt x="0" y="74213"/>
                </a:lnTo>
                <a:cubicBezTo>
                  <a:pt x="0" y="33226"/>
                  <a:pt x="33226" y="0"/>
                  <a:pt x="74213"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3694017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0" name="Picture Placeholder 7"/>
          <p:cNvSpPr>
            <a:spLocks noGrp="1"/>
          </p:cNvSpPr>
          <p:nvPr>
            <p:ph type="pic" sz="quarter" idx="10"/>
          </p:nvPr>
        </p:nvSpPr>
        <p:spPr>
          <a:xfrm>
            <a:off x="0" y="4330700"/>
            <a:ext cx="12192000" cy="2527300"/>
          </a:xfrm>
          <a:prstGeom prst="rect">
            <a:avLst/>
          </a:prstGeom>
          <a:solidFill>
            <a:schemeClr val="bg1">
              <a:lumMod val="95000"/>
            </a:schemeClr>
          </a:solidFill>
        </p:spPr>
        <p:txBody>
          <a:bodyPr/>
          <a:lstStyle/>
          <a:p>
            <a:pPr lvl="0"/>
            <a:endParaRPr lang="en-US" noProof="0"/>
          </a:p>
        </p:txBody>
      </p:sp>
    </p:spTree>
    <p:extLst>
      <p:ext uri="{BB962C8B-B14F-4D97-AF65-F5344CB8AC3E}">
        <p14:creationId xmlns:p14="http://schemas.microsoft.com/office/powerpoint/2010/main" val="3364277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0" name="Picture Placeholder 9"/>
          <p:cNvSpPr>
            <a:spLocks noGrp="1"/>
          </p:cNvSpPr>
          <p:nvPr>
            <p:ph type="pic" sz="quarter" idx="10"/>
          </p:nvPr>
        </p:nvSpPr>
        <p:spPr>
          <a:xfrm>
            <a:off x="7988300" y="672855"/>
            <a:ext cx="2679700" cy="3670544"/>
          </a:xfrm>
          <a:custGeom>
            <a:avLst/>
            <a:gdLst>
              <a:gd name="connsiteX0" fmla="*/ 80873 w 2679700"/>
              <a:gd name="connsiteY0" fmla="*/ 0 h 3670544"/>
              <a:gd name="connsiteX1" fmla="*/ 2598827 w 2679700"/>
              <a:gd name="connsiteY1" fmla="*/ 0 h 3670544"/>
              <a:gd name="connsiteX2" fmla="*/ 2679700 w 2679700"/>
              <a:gd name="connsiteY2" fmla="*/ 80873 h 3670544"/>
              <a:gd name="connsiteX3" fmla="*/ 2679700 w 2679700"/>
              <a:gd name="connsiteY3" fmla="*/ 3589671 h 3670544"/>
              <a:gd name="connsiteX4" fmla="*/ 2598827 w 2679700"/>
              <a:gd name="connsiteY4" fmla="*/ 3670544 h 3670544"/>
              <a:gd name="connsiteX5" fmla="*/ 80873 w 2679700"/>
              <a:gd name="connsiteY5" fmla="*/ 3670544 h 3670544"/>
              <a:gd name="connsiteX6" fmla="*/ 0 w 2679700"/>
              <a:gd name="connsiteY6" fmla="*/ 3589671 h 3670544"/>
              <a:gd name="connsiteX7" fmla="*/ 0 w 2679700"/>
              <a:gd name="connsiteY7" fmla="*/ 80873 h 3670544"/>
              <a:gd name="connsiteX8" fmla="*/ 80873 w 2679700"/>
              <a:gd name="connsiteY8" fmla="*/ 0 h 3670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79700" h="3670544">
                <a:moveTo>
                  <a:pt x="80873" y="0"/>
                </a:moveTo>
                <a:lnTo>
                  <a:pt x="2598827" y="0"/>
                </a:lnTo>
                <a:cubicBezTo>
                  <a:pt x="2643492" y="0"/>
                  <a:pt x="2679700" y="36208"/>
                  <a:pt x="2679700" y="80873"/>
                </a:cubicBezTo>
                <a:lnTo>
                  <a:pt x="2679700" y="3589671"/>
                </a:lnTo>
                <a:cubicBezTo>
                  <a:pt x="2679700" y="3634336"/>
                  <a:pt x="2643492" y="3670544"/>
                  <a:pt x="2598827" y="3670544"/>
                </a:cubicBezTo>
                <a:lnTo>
                  <a:pt x="80873" y="3670544"/>
                </a:lnTo>
                <a:cubicBezTo>
                  <a:pt x="36208" y="3670544"/>
                  <a:pt x="0" y="3634336"/>
                  <a:pt x="0" y="3589671"/>
                </a:cubicBezTo>
                <a:lnTo>
                  <a:pt x="0" y="80873"/>
                </a:lnTo>
                <a:cubicBezTo>
                  <a:pt x="0" y="36208"/>
                  <a:pt x="36208" y="0"/>
                  <a:pt x="80873" y="0"/>
                </a:cubicBez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1962560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23C906C9-1BF1-4B50-A1C9-786C13678A47}"/>
              </a:ext>
            </a:extLst>
          </p:cNvPr>
          <p:cNvSpPr/>
          <p:nvPr userDrawn="1"/>
        </p:nvSpPr>
        <p:spPr>
          <a:xfrm>
            <a:off x="0" y="0"/>
            <a:ext cx="4279900" cy="4394200"/>
          </a:xfrm>
          <a:custGeom>
            <a:avLst/>
            <a:gdLst>
              <a:gd name="connsiteX0" fmla="*/ 0 w 4279900"/>
              <a:gd name="connsiteY0" fmla="*/ 0 h 4394199"/>
              <a:gd name="connsiteX1" fmla="*/ 4279900 w 4279900"/>
              <a:gd name="connsiteY1" fmla="*/ 0 h 4394199"/>
              <a:gd name="connsiteX2" fmla="*/ 4279900 w 4279900"/>
              <a:gd name="connsiteY2" fmla="*/ 4265912 h 4394199"/>
              <a:gd name="connsiteX3" fmla="*/ 4151613 w 4279900"/>
              <a:gd name="connsiteY3" fmla="*/ 4394199 h 4394199"/>
              <a:gd name="connsiteX4" fmla="*/ 0 w 4279900"/>
              <a:gd name="connsiteY4" fmla="*/ 4394199 h 43941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79900" h="4394199">
                <a:moveTo>
                  <a:pt x="0" y="0"/>
                </a:moveTo>
                <a:lnTo>
                  <a:pt x="4279900" y="0"/>
                </a:lnTo>
                <a:lnTo>
                  <a:pt x="4279900" y="4265912"/>
                </a:lnTo>
                <a:cubicBezTo>
                  <a:pt x="4279900" y="4336763"/>
                  <a:pt x="4222464" y="4394199"/>
                  <a:pt x="4151613" y="4394199"/>
                </a:cubicBezTo>
                <a:lnTo>
                  <a:pt x="0" y="4394199"/>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Picture Placeholder 11"/>
          <p:cNvSpPr>
            <a:spLocks noGrp="1"/>
          </p:cNvSpPr>
          <p:nvPr>
            <p:ph type="pic" sz="quarter" idx="10"/>
          </p:nvPr>
        </p:nvSpPr>
        <p:spPr>
          <a:xfrm>
            <a:off x="2451100" y="1587379"/>
            <a:ext cx="2730500" cy="1778122"/>
          </a:xfrm>
          <a:custGeom>
            <a:avLst/>
            <a:gdLst>
              <a:gd name="connsiteX0" fmla="*/ 79304 w 2730500"/>
              <a:gd name="connsiteY0" fmla="*/ 0 h 1778122"/>
              <a:gd name="connsiteX1" fmla="*/ 2651196 w 2730500"/>
              <a:gd name="connsiteY1" fmla="*/ 0 h 1778122"/>
              <a:gd name="connsiteX2" fmla="*/ 2730500 w 2730500"/>
              <a:gd name="connsiteY2" fmla="*/ 79304 h 1778122"/>
              <a:gd name="connsiteX3" fmla="*/ 2730500 w 2730500"/>
              <a:gd name="connsiteY3" fmla="*/ 1698818 h 1778122"/>
              <a:gd name="connsiteX4" fmla="*/ 2651196 w 2730500"/>
              <a:gd name="connsiteY4" fmla="*/ 1778122 h 1778122"/>
              <a:gd name="connsiteX5" fmla="*/ 79304 w 2730500"/>
              <a:gd name="connsiteY5" fmla="*/ 1778122 h 1778122"/>
              <a:gd name="connsiteX6" fmla="*/ 0 w 2730500"/>
              <a:gd name="connsiteY6" fmla="*/ 1698818 h 1778122"/>
              <a:gd name="connsiteX7" fmla="*/ 0 w 2730500"/>
              <a:gd name="connsiteY7" fmla="*/ 79304 h 1778122"/>
              <a:gd name="connsiteX8" fmla="*/ 79304 w 2730500"/>
              <a:gd name="connsiteY8" fmla="*/ 0 h 177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30500" h="1778122">
                <a:moveTo>
                  <a:pt x="79304" y="0"/>
                </a:moveTo>
                <a:lnTo>
                  <a:pt x="2651196" y="0"/>
                </a:lnTo>
                <a:cubicBezTo>
                  <a:pt x="2694994" y="0"/>
                  <a:pt x="2730500" y="35506"/>
                  <a:pt x="2730500" y="79304"/>
                </a:cubicBezTo>
                <a:lnTo>
                  <a:pt x="2730500" y="1698818"/>
                </a:lnTo>
                <a:cubicBezTo>
                  <a:pt x="2730500" y="1742616"/>
                  <a:pt x="2694994" y="1778122"/>
                  <a:pt x="2651196" y="1778122"/>
                </a:cubicBezTo>
                <a:lnTo>
                  <a:pt x="79304" y="1778122"/>
                </a:lnTo>
                <a:cubicBezTo>
                  <a:pt x="35506" y="1778122"/>
                  <a:pt x="0" y="1742616"/>
                  <a:pt x="0" y="1698818"/>
                </a:cubicBezTo>
                <a:lnTo>
                  <a:pt x="0" y="79304"/>
                </a:lnTo>
                <a:cubicBezTo>
                  <a:pt x="0" y="35506"/>
                  <a:pt x="35506" y="0"/>
                  <a:pt x="79304" y="0"/>
                </a:cubicBezTo>
                <a:close/>
              </a:path>
            </a:pathLst>
          </a:custGeom>
          <a:solidFill>
            <a:schemeClr val="bg1">
              <a:lumMod val="85000"/>
            </a:schemeClr>
          </a:solidFill>
          <a:effectLst>
            <a:outerShdw blurRad="177800" dist="114300" dir="10800000" algn="r" rotWithShape="0">
              <a:prstClr val="black">
                <a:alpha val="25000"/>
              </a:prstClr>
            </a:outerShdw>
          </a:effectLst>
        </p:spPr>
        <p:txBody>
          <a:bodyPr wrap="square">
            <a:noAutofit/>
          </a:bodyPr>
          <a:lstStyle/>
          <a:p>
            <a:pPr lvl="0"/>
            <a:endParaRPr lang="en-US" noProof="0"/>
          </a:p>
        </p:txBody>
      </p:sp>
      <p:sp>
        <p:nvSpPr>
          <p:cNvPr id="15" name="Picture Placeholder 14"/>
          <p:cNvSpPr>
            <a:spLocks noGrp="1"/>
          </p:cNvSpPr>
          <p:nvPr>
            <p:ph type="pic" sz="quarter" idx="11"/>
          </p:nvPr>
        </p:nvSpPr>
        <p:spPr>
          <a:xfrm>
            <a:off x="2451100" y="3492379"/>
            <a:ext cx="3657600" cy="1778122"/>
          </a:xfrm>
          <a:custGeom>
            <a:avLst/>
            <a:gdLst>
              <a:gd name="connsiteX0" fmla="*/ 79304 w 3657600"/>
              <a:gd name="connsiteY0" fmla="*/ 0 h 1778122"/>
              <a:gd name="connsiteX1" fmla="*/ 3578296 w 3657600"/>
              <a:gd name="connsiteY1" fmla="*/ 0 h 1778122"/>
              <a:gd name="connsiteX2" fmla="*/ 3657600 w 3657600"/>
              <a:gd name="connsiteY2" fmla="*/ 79304 h 1778122"/>
              <a:gd name="connsiteX3" fmla="*/ 3657600 w 3657600"/>
              <a:gd name="connsiteY3" fmla="*/ 1698818 h 1778122"/>
              <a:gd name="connsiteX4" fmla="*/ 3578296 w 3657600"/>
              <a:gd name="connsiteY4" fmla="*/ 1778122 h 1778122"/>
              <a:gd name="connsiteX5" fmla="*/ 79304 w 3657600"/>
              <a:gd name="connsiteY5" fmla="*/ 1778122 h 1778122"/>
              <a:gd name="connsiteX6" fmla="*/ 0 w 3657600"/>
              <a:gd name="connsiteY6" fmla="*/ 1698818 h 1778122"/>
              <a:gd name="connsiteX7" fmla="*/ 0 w 3657600"/>
              <a:gd name="connsiteY7" fmla="*/ 79304 h 1778122"/>
              <a:gd name="connsiteX8" fmla="*/ 79304 w 3657600"/>
              <a:gd name="connsiteY8" fmla="*/ 0 h 17781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57600" h="1778122">
                <a:moveTo>
                  <a:pt x="79304" y="0"/>
                </a:moveTo>
                <a:lnTo>
                  <a:pt x="3578296" y="0"/>
                </a:lnTo>
                <a:cubicBezTo>
                  <a:pt x="3622094" y="0"/>
                  <a:pt x="3657600" y="35506"/>
                  <a:pt x="3657600" y="79304"/>
                </a:cubicBezTo>
                <a:lnTo>
                  <a:pt x="3657600" y="1698818"/>
                </a:lnTo>
                <a:cubicBezTo>
                  <a:pt x="3657600" y="1742616"/>
                  <a:pt x="3622094" y="1778122"/>
                  <a:pt x="3578296" y="1778122"/>
                </a:cubicBezTo>
                <a:lnTo>
                  <a:pt x="79304" y="1778122"/>
                </a:lnTo>
                <a:cubicBezTo>
                  <a:pt x="35506" y="1778122"/>
                  <a:pt x="0" y="1742616"/>
                  <a:pt x="0" y="1698818"/>
                </a:cubicBezTo>
                <a:lnTo>
                  <a:pt x="0" y="79304"/>
                </a:lnTo>
                <a:cubicBezTo>
                  <a:pt x="0" y="35506"/>
                  <a:pt x="35506" y="0"/>
                  <a:pt x="79304" y="0"/>
                </a:cubicBezTo>
                <a:close/>
              </a:path>
            </a:pathLst>
          </a:custGeom>
          <a:solidFill>
            <a:schemeClr val="bg1">
              <a:lumMod val="85000"/>
            </a:schemeClr>
          </a:solidFill>
          <a:effectLst>
            <a:outerShdw blurRad="177800" dist="114300" dir="13500000" algn="br"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1857883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10992A0-2EB5-43C2-937D-36B33CC0AF9F}"/>
              </a:ext>
            </a:extLst>
          </p:cNvPr>
          <p:cNvSpPr/>
          <p:nvPr userDrawn="1"/>
        </p:nvSpPr>
        <p:spPr>
          <a:xfrm>
            <a:off x="0" y="0"/>
            <a:ext cx="33528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Picture Placeholder 11"/>
          <p:cNvSpPr>
            <a:spLocks noGrp="1"/>
          </p:cNvSpPr>
          <p:nvPr>
            <p:ph type="pic" sz="quarter" idx="10"/>
          </p:nvPr>
        </p:nvSpPr>
        <p:spPr>
          <a:xfrm>
            <a:off x="3352800" y="0"/>
            <a:ext cx="3683000" cy="6858000"/>
          </a:xfrm>
          <a:custGeom>
            <a:avLst/>
            <a:gdLst>
              <a:gd name="connsiteX0" fmla="*/ 0 w 3657600"/>
              <a:gd name="connsiteY0" fmla="*/ 0 h 6858000"/>
              <a:gd name="connsiteX1" fmla="*/ 3657600 w 3657600"/>
              <a:gd name="connsiteY1" fmla="*/ 0 h 6858000"/>
              <a:gd name="connsiteX2" fmla="*/ 3657600 w 3657600"/>
              <a:gd name="connsiteY2" fmla="*/ 6858000 h 6858000"/>
              <a:gd name="connsiteX3" fmla="*/ 0 w 36576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657600" h="6858000">
                <a:moveTo>
                  <a:pt x="0" y="0"/>
                </a:moveTo>
                <a:lnTo>
                  <a:pt x="3657600" y="0"/>
                </a:lnTo>
                <a:lnTo>
                  <a:pt x="3657600" y="6858000"/>
                </a:lnTo>
                <a:lnTo>
                  <a:pt x="0" y="6858000"/>
                </a:lnTo>
                <a:close/>
              </a:path>
            </a:pathLst>
          </a:custGeom>
          <a:solidFill>
            <a:schemeClr val="bg1">
              <a:lumMod val="95000"/>
            </a:schemeClr>
          </a:solidFill>
        </p:spPr>
        <p:txBody>
          <a:bodyPr wrap="square">
            <a:noAutofit/>
          </a:bodyPr>
          <a:lstStyle/>
          <a:p>
            <a:pPr lvl="0"/>
            <a:endParaRPr lang="en-US" noProof="0"/>
          </a:p>
        </p:txBody>
      </p:sp>
    </p:spTree>
    <p:extLst>
      <p:ext uri="{BB962C8B-B14F-4D97-AF65-F5344CB8AC3E}">
        <p14:creationId xmlns:p14="http://schemas.microsoft.com/office/powerpoint/2010/main" val="4261419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8A657F0-EBFC-4BB7-8D32-B294C8427706}"/>
              </a:ext>
            </a:extLst>
          </p:cNvPr>
          <p:cNvSpPr/>
          <p:nvPr userDrawn="1"/>
        </p:nvSpPr>
        <p:spPr>
          <a:xfrm>
            <a:off x="0" y="5245100"/>
            <a:ext cx="12192000" cy="1612900"/>
          </a:xfrm>
          <a:prstGeom prst="rect">
            <a:avLst/>
          </a:prstGeom>
          <a:solidFill>
            <a:schemeClr val="accent1">
              <a:alpha val="9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sp>
        <p:nvSpPr>
          <p:cNvPr id="12" name="Picture Placeholder 11"/>
          <p:cNvSpPr>
            <a:spLocks noGrp="1"/>
          </p:cNvSpPr>
          <p:nvPr>
            <p:ph type="pic" sz="quarter" idx="10"/>
          </p:nvPr>
        </p:nvSpPr>
        <p:spPr>
          <a:xfrm>
            <a:off x="1549400" y="3428878"/>
            <a:ext cx="9131300" cy="2730622"/>
          </a:xfrm>
          <a:custGeom>
            <a:avLst/>
            <a:gdLst>
              <a:gd name="connsiteX0" fmla="*/ 121786 w 9131300"/>
              <a:gd name="connsiteY0" fmla="*/ 0 h 2730622"/>
              <a:gd name="connsiteX1" fmla="*/ 9009514 w 9131300"/>
              <a:gd name="connsiteY1" fmla="*/ 0 h 2730622"/>
              <a:gd name="connsiteX2" fmla="*/ 9131300 w 9131300"/>
              <a:gd name="connsiteY2" fmla="*/ 121786 h 2730622"/>
              <a:gd name="connsiteX3" fmla="*/ 9131300 w 9131300"/>
              <a:gd name="connsiteY3" fmla="*/ 2608836 h 2730622"/>
              <a:gd name="connsiteX4" fmla="*/ 9009514 w 9131300"/>
              <a:gd name="connsiteY4" fmla="*/ 2730622 h 2730622"/>
              <a:gd name="connsiteX5" fmla="*/ 121786 w 9131300"/>
              <a:gd name="connsiteY5" fmla="*/ 2730622 h 2730622"/>
              <a:gd name="connsiteX6" fmla="*/ 0 w 9131300"/>
              <a:gd name="connsiteY6" fmla="*/ 2608836 h 2730622"/>
              <a:gd name="connsiteX7" fmla="*/ 0 w 9131300"/>
              <a:gd name="connsiteY7" fmla="*/ 121786 h 2730622"/>
              <a:gd name="connsiteX8" fmla="*/ 121786 w 9131300"/>
              <a:gd name="connsiteY8" fmla="*/ 0 h 2730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31300" h="2730622">
                <a:moveTo>
                  <a:pt x="121786" y="0"/>
                </a:moveTo>
                <a:lnTo>
                  <a:pt x="9009514" y="0"/>
                </a:lnTo>
                <a:cubicBezTo>
                  <a:pt x="9076775" y="0"/>
                  <a:pt x="9131300" y="54525"/>
                  <a:pt x="9131300" y="121786"/>
                </a:cubicBezTo>
                <a:lnTo>
                  <a:pt x="9131300" y="2608836"/>
                </a:lnTo>
                <a:cubicBezTo>
                  <a:pt x="9131300" y="2676097"/>
                  <a:pt x="9076775" y="2730622"/>
                  <a:pt x="9009514" y="2730622"/>
                </a:cubicBezTo>
                <a:lnTo>
                  <a:pt x="121786" y="2730622"/>
                </a:lnTo>
                <a:cubicBezTo>
                  <a:pt x="54525" y="2730622"/>
                  <a:pt x="0" y="2676097"/>
                  <a:pt x="0" y="2608836"/>
                </a:cubicBezTo>
                <a:lnTo>
                  <a:pt x="0" y="121786"/>
                </a:lnTo>
                <a:cubicBezTo>
                  <a:pt x="0" y="54525"/>
                  <a:pt x="54525" y="0"/>
                  <a:pt x="121786" y="0"/>
                </a:cubicBezTo>
                <a:close/>
              </a:path>
            </a:pathLst>
          </a:custGeom>
          <a:solidFill>
            <a:schemeClr val="bg1">
              <a:lumMod val="95000"/>
            </a:schemeClr>
          </a:solidFill>
          <a:effectLst>
            <a:outerShdw blurRad="177800" dist="114300" dir="5400000" algn="t" rotWithShape="0">
              <a:prstClr val="black">
                <a:alpha val="25000"/>
              </a:prstClr>
            </a:outerShdw>
          </a:effectLst>
        </p:spPr>
        <p:txBody>
          <a:bodyPr wrap="square">
            <a:noAutofit/>
          </a:bodyPr>
          <a:lstStyle/>
          <a:p>
            <a:pPr lvl="0"/>
            <a:endParaRPr lang="en-US" noProof="0"/>
          </a:p>
        </p:txBody>
      </p:sp>
    </p:spTree>
    <p:extLst>
      <p:ext uri="{BB962C8B-B14F-4D97-AF65-F5344CB8AC3E}">
        <p14:creationId xmlns:p14="http://schemas.microsoft.com/office/powerpoint/2010/main" val="371793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709" r:id="rId7"/>
    <p:sldLayoutId id="2147483710" r:id="rId8"/>
    <p:sldLayoutId id="2147483711" r:id="rId9"/>
    <p:sldLayoutId id="2147483712" r:id="rId10"/>
    <p:sldLayoutId id="2147483713" r:id="rId11"/>
    <p:sldLayoutId id="2147483696" r:id="rId12"/>
    <p:sldLayoutId id="2147483714" r:id="rId13"/>
    <p:sldLayoutId id="2147483697" r:id="rId14"/>
    <p:sldLayoutId id="2147483698" r:id="rId15"/>
    <p:sldLayoutId id="2147483699" r:id="rId16"/>
    <p:sldLayoutId id="2147483700" r:id="rId17"/>
    <p:sldLayoutId id="2147483701" r:id="rId18"/>
    <p:sldLayoutId id="2147483715" r:id="rId19"/>
    <p:sldLayoutId id="2147483702" r:id="rId20"/>
    <p:sldLayoutId id="2147483703" r:id="rId21"/>
    <p:sldLayoutId id="2147483704" r:id="rId22"/>
    <p:sldLayoutId id="2147483705" r:id="rId23"/>
    <p:sldLayoutId id="2147483706" r:id="rId24"/>
    <p:sldLayoutId id="2147483716" r:id="rId25"/>
    <p:sldLayoutId id="2147483717" r:id="rId26"/>
    <p:sldLayoutId id="2147483718" r:id="rId27"/>
    <p:sldLayoutId id="2147483719" r:id="rId28"/>
    <p:sldLayoutId id="2147483707" r:id="rId29"/>
    <p:sldLayoutId id="2147483708" r:id="rId30"/>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Poppins" panose="00000500000000000000" pitchFamily="50" charset="0"/>
        </a:defRPr>
      </a:lvl2pPr>
      <a:lvl3pPr algn="l" rtl="0" fontAlgn="base">
        <a:lnSpc>
          <a:spcPct val="90000"/>
        </a:lnSpc>
        <a:spcBef>
          <a:spcPct val="0"/>
        </a:spcBef>
        <a:spcAft>
          <a:spcPct val="0"/>
        </a:spcAft>
        <a:defRPr sz="4400">
          <a:solidFill>
            <a:schemeClr val="tx1"/>
          </a:solidFill>
          <a:latin typeface="Poppins" panose="00000500000000000000" pitchFamily="50" charset="0"/>
        </a:defRPr>
      </a:lvl3pPr>
      <a:lvl4pPr algn="l" rtl="0" fontAlgn="base">
        <a:lnSpc>
          <a:spcPct val="90000"/>
        </a:lnSpc>
        <a:spcBef>
          <a:spcPct val="0"/>
        </a:spcBef>
        <a:spcAft>
          <a:spcPct val="0"/>
        </a:spcAft>
        <a:defRPr sz="4400">
          <a:solidFill>
            <a:schemeClr val="tx1"/>
          </a:solidFill>
          <a:latin typeface="Poppins" panose="00000500000000000000" pitchFamily="50" charset="0"/>
        </a:defRPr>
      </a:lvl4pPr>
      <a:lvl5pPr algn="l" rtl="0" fontAlgn="base">
        <a:lnSpc>
          <a:spcPct val="90000"/>
        </a:lnSpc>
        <a:spcBef>
          <a:spcPct val="0"/>
        </a:spcBef>
        <a:spcAft>
          <a:spcPct val="0"/>
        </a:spcAft>
        <a:defRPr sz="4400">
          <a:solidFill>
            <a:schemeClr val="tx1"/>
          </a:solidFill>
          <a:latin typeface="Poppins" panose="00000500000000000000" pitchFamily="50" charset="0"/>
        </a:defRPr>
      </a:lvl5pPr>
      <a:lvl6pPr marL="457200" algn="l" rtl="0" fontAlgn="base">
        <a:lnSpc>
          <a:spcPct val="90000"/>
        </a:lnSpc>
        <a:spcBef>
          <a:spcPct val="0"/>
        </a:spcBef>
        <a:spcAft>
          <a:spcPct val="0"/>
        </a:spcAft>
        <a:defRPr sz="4400">
          <a:solidFill>
            <a:schemeClr val="tx1"/>
          </a:solidFill>
          <a:latin typeface="Poppins" panose="00000500000000000000" pitchFamily="50" charset="0"/>
        </a:defRPr>
      </a:lvl6pPr>
      <a:lvl7pPr marL="914400" algn="l" rtl="0" fontAlgn="base">
        <a:lnSpc>
          <a:spcPct val="90000"/>
        </a:lnSpc>
        <a:spcBef>
          <a:spcPct val="0"/>
        </a:spcBef>
        <a:spcAft>
          <a:spcPct val="0"/>
        </a:spcAft>
        <a:defRPr sz="4400">
          <a:solidFill>
            <a:schemeClr val="tx1"/>
          </a:solidFill>
          <a:latin typeface="Poppins" panose="00000500000000000000" pitchFamily="50" charset="0"/>
        </a:defRPr>
      </a:lvl7pPr>
      <a:lvl8pPr marL="1371600" algn="l" rtl="0" fontAlgn="base">
        <a:lnSpc>
          <a:spcPct val="90000"/>
        </a:lnSpc>
        <a:spcBef>
          <a:spcPct val="0"/>
        </a:spcBef>
        <a:spcAft>
          <a:spcPct val="0"/>
        </a:spcAft>
        <a:defRPr sz="4400">
          <a:solidFill>
            <a:schemeClr val="tx1"/>
          </a:solidFill>
          <a:latin typeface="Poppins" panose="00000500000000000000" pitchFamily="50" charset="0"/>
        </a:defRPr>
      </a:lvl8pPr>
      <a:lvl9pPr marL="1828800" algn="l" rtl="0" fontAlgn="base">
        <a:lnSpc>
          <a:spcPct val="90000"/>
        </a:lnSpc>
        <a:spcBef>
          <a:spcPct val="0"/>
        </a:spcBef>
        <a:spcAft>
          <a:spcPct val="0"/>
        </a:spcAft>
        <a:defRPr sz="4400">
          <a:solidFill>
            <a:schemeClr val="tx1"/>
          </a:solidFill>
          <a:latin typeface="Poppins" panose="00000500000000000000" pitchFamily="50"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9.jpe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2.jpe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jpeg"/><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2.jpe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4.jpe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14.jpe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4.jpe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17.jpeg"/><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jpe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7.jpeg"/><Relationship Id="rId4" Type="http://schemas.openxmlformats.org/officeDocument/2006/relationships/image" Target="../media/image4.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0.jpeg"/><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1.png"/><Relationship Id="rId5" Type="http://schemas.openxmlformats.org/officeDocument/2006/relationships/image" Target="../media/image20.jpe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0.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3.jpe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3.jpe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3.jpeg"/><Relationship Id="rId4"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4.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27.jpeg"/><Relationship Id="rId4" Type="http://schemas.openxmlformats.org/officeDocument/2006/relationships/image" Target="../media/image4.png"/></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jpeg"/><Relationship Id="rId4" Type="http://schemas.openxmlformats.org/officeDocument/2006/relationships/image" Target="../media/image4.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7.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7.jpeg"/><Relationship Id="rId4" Type="http://schemas.openxmlformats.org/officeDocument/2006/relationships/image" Target="../media/image4.png"/></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1.png"/><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4.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4.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4.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5.jpeg"/><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6.png"/><Relationship Id="rId5" Type="http://schemas.openxmlformats.org/officeDocument/2006/relationships/image" Target="../media/image35.jpeg"/><Relationship Id="rId4" Type="http://schemas.openxmlformats.org/officeDocument/2006/relationships/image" Target="../media/image4.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5.jpe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5.jpeg"/><Relationship Id="rId4" Type="http://schemas.openxmlformats.org/officeDocument/2006/relationships/image" Target="../media/image4.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9.jpeg"/><Relationship Id="rId4" Type="http://schemas.openxmlformats.org/officeDocument/2006/relationships/image" Target="../media/image4.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9.jpeg"/><Relationship Id="rId4" Type="http://schemas.openxmlformats.org/officeDocument/2006/relationships/image" Target="../media/image4.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39.jpeg"/><Relationship Id="rId4" Type="http://schemas.openxmlformats.org/officeDocument/2006/relationships/image" Target="../media/image4.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0.png"/><Relationship Id="rId5" Type="http://schemas.openxmlformats.org/officeDocument/2006/relationships/image" Target="../media/image39.jpeg"/><Relationship Id="rId4" Type="http://schemas.openxmlformats.org/officeDocument/2006/relationships/image" Target="../media/image4.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1.png"/><Relationship Id="rId5" Type="http://schemas.openxmlformats.org/officeDocument/2006/relationships/image" Target="../media/image39.jpeg"/><Relationship Id="rId4" Type="http://schemas.openxmlformats.org/officeDocument/2006/relationships/image" Target="../media/image4.png"/></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2.jpeg"/><Relationship Id="rId4" Type="http://schemas.openxmlformats.org/officeDocument/2006/relationships/image" Target="../media/image4.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2.jpeg"/><Relationship Id="rId4" Type="http://schemas.openxmlformats.org/officeDocument/2006/relationships/image" Target="../media/image4.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2.jpeg"/><Relationship Id="rId4" Type="http://schemas.openxmlformats.org/officeDocument/2006/relationships/image" Target="../media/image4.png"/></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3.png"/><Relationship Id="rId5" Type="http://schemas.openxmlformats.org/officeDocument/2006/relationships/image" Target="../media/image42.jpe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4.png"/><Relationship Id="rId5" Type="http://schemas.openxmlformats.org/officeDocument/2006/relationships/image" Target="../media/image42.jpeg"/><Relationship Id="rId4" Type="http://schemas.openxmlformats.org/officeDocument/2006/relationships/image" Target="../media/image4.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5.png"/><Relationship Id="rId5" Type="http://schemas.openxmlformats.org/officeDocument/2006/relationships/image" Target="../media/image42.jpeg"/><Relationship Id="rId4" Type="http://schemas.openxmlformats.org/officeDocument/2006/relationships/image" Target="../media/image4.png"/></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6.jpeg"/><Relationship Id="rId4" Type="http://schemas.openxmlformats.org/officeDocument/2006/relationships/image" Target="../media/image4.png"/></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6.jpeg"/><Relationship Id="rId4" Type="http://schemas.openxmlformats.org/officeDocument/2006/relationships/image" Target="../media/image4.png"/></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46.jpeg"/><Relationship Id="rId4" Type="http://schemas.openxmlformats.org/officeDocument/2006/relationships/image" Target="../media/image4.png"/></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7.png"/><Relationship Id="rId5" Type="http://schemas.openxmlformats.org/officeDocument/2006/relationships/image" Target="../media/image46.jpeg"/><Relationship Id="rId4" Type="http://schemas.openxmlformats.org/officeDocument/2006/relationships/image" Target="../media/image4.png"/></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8.png"/><Relationship Id="rId5" Type="http://schemas.openxmlformats.org/officeDocument/2006/relationships/image" Target="../media/image46.jpeg"/><Relationship Id="rId4" Type="http://schemas.openxmlformats.org/officeDocument/2006/relationships/image" Target="../media/image4.png"/></Relationships>
</file>

<file path=ppt/slides/_rels/slide7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49.png"/><Relationship Id="rId5" Type="http://schemas.openxmlformats.org/officeDocument/2006/relationships/image" Target="../media/image46.jpeg"/><Relationship Id="rId4" Type="http://schemas.openxmlformats.org/officeDocument/2006/relationships/image" Target="../media/image4.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0.jpeg"/><Relationship Id="rId4" Type="http://schemas.openxmlformats.org/officeDocument/2006/relationships/image" Target="../media/image4.png"/></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0.jpe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0.jpeg"/><Relationship Id="rId4" Type="http://schemas.openxmlformats.org/officeDocument/2006/relationships/image" Target="../media/image4.png"/></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1.png"/><Relationship Id="rId5" Type="http://schemas.openxmlformats.org/officeDocument/2006/relationships/image" Target="../media/image50.jpeg"/><Relationship Id="rId4" Type="http://schemas.openxmlformats.org/officeDocument/2006/relationships/image" Target="../media/image4.png"/></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2.png"/><Relationship Id="rId5" Type="http://schemas.openxmlformats.org/officeDocument/2006/relationships/image" Target="../media/image50.jpeg"/><Relationship Id="rId4" Type="http://schemas.openxmlformats.org/officeDocument/2006/relationships/image" Target="../media/image4.png"/></Relationships>
</file>

<file path=ppt/slides/_rels/slide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0.jpeg"/><Relationship Id="rId4" Type="http://schemas.openxmlformats.org/officeDocument/2006/relationships/image" Target="../media/image4.png"/></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4.jpeg"/><Relationship Id="rId4" Type="http://schemas.openxmlformats.org/officeDocument/2006/relationships/image" Target="../media/image4.png"/></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4.jpeg"/><Relationship Id="rId4" Type="http://schemas.openxmlformats.org/officeDocument/2006/relationships/image" Target="../media/image4.png"/></Relationships>
</file>

<file path=ppt/slides/_rels/slide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4.jpeg"/><Relationship Id="rId4" Type="http://schemas.openxmlformats.org/officeDocument/2006/relationships/image" Target="../media/image4.png"/></Relationships>
</file>

<file path=ppt/slides/_rels/slide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5.png"/><Relationship Id="rId5" Type="http://schemas.openxmlformats.org/officeDocument/2006/relationships/image" Target="../media/image54.jpeg"/><Relationship Id="rId4" Type="http://schemas.openxmlformats.org/officeDocument/2006/relationships/image" Target="../media/image4.png"/></Relationships>
</file>

<file path=ppt/slides/_rels/slide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6.png"/><Relationship Id="rId5" Type="http://schemas.openxmlformats.org/officeDocument/2006/relationships/image" Target="../media/image54.jpeg"/><Relationship Id="rId4" Type="http://schemas.openxmlformats.org/officeDocument/2006/relationships/image" Target="../media/image4.png"/></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7.jpe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7.jpeg"/><Relationship Id="rId4" Type="http://schemas.openxmlformats.org/officeDocument/2006/relationships/image" Target="../media/image4.png"/></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5" Type="http://schemas.openxmlformats.org/officeDocument/2006/relationships/image" Target="../media/image57.jpeg"/><Relationship Id="rId4" Type="http://schemas.openxmlformats.org/officeDocument/2006/relationships/image" Target="../media/image4.png"/></Relationships>
</file>

<file path=ppt/slides/_rels/slide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jpeg"/><Relationship Id="rId4" Type="http://schemas.openxmlformats.org/officeDocument/2006/relationships/image" Target="../media/image4.png"/></Relationships>
</file>

<file path=ppt/slides/_rels/slide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image" Target="../media/image57.jpeg"/><Relationship Id="rId4" Type="http://schemas.openxmlformats.org/officeDocument/2006/relationships/image" Target="../media/image4.png"/></Relationships>
</file>

<file path=ppt/slides/_rels/slide9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6" Type="http://schemas.openxmlformats.org/officeDocument/2006/relationships/image" Target="../media/image60.png"/><Relationship Id="rId5" Type="http://schemas.openxmlformats.org/officeDocument/2006/relationships/image" Target="../media/image57.jpeg"/><Relationship Id="rId4" Type="http://schemas.openxmlformats.org/officeDocument/2006/relationships/image" Target="../media/image4.png"/></Relationships>
</file>

<file path=ppt/slides/_rels/slide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6" name="Marcador de posición de imagen 5" descr="Interfaz de usuario gráfica&#10;&#10;Descripción generada automáticamente">
            <a:extLst>
              <a:ext uri="{FF2B5EF4-FFF2-40B4-BE49-F238E27FC236}">
                <a16:creationId xmlns:a16="http://schemas.microsoft.com/office/drawing/2014/main" id="{5A3511D0-9C17-49D6-BDB7-D92B05432284}"/>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399060" y="91915"/>
            <a:ext cx="4561633" cy="646331"/>
          </a:xfrm>
          <a:prstGeom prst="rect">
            <a:avLst/>
          </a:prstGeom>
          <a:noFill/>
        </p:spPr>
        <p:txBody>
          <a:bodyPr wrap="none" rtlCol="0">
            <a:spAutoFit/>
          </a:bodyPr>
          <a:lstStyle/>
          <a:p>
            <a:r>
              <a:rPr lang="es-419" sz="3600" dirty="0"/>
              <a:t>AWT - Componentes</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4" name="Imagen 3">
            <a:extLst>
              <a:ext uri="{FF2B5EF4-FFF2-40B4-BE49-F238E27FC236}">
                <a16:creationId xmlns:a16="http://schemas.microsoft.com/office/drawing/2014/main" id="{8B7D5CF3-1DD4-0DA5-B798-B78276ECEBFC}"/>
              </a:ext>
            </a:extLst>
          </p:cNvPr>
          <p:cNvPicPr>
            <a:picLocks noChangeAspect="1"/>
          </p:cNvPicPr>
          <p:nvPr/>
        </p:nvPicPr>
        <p:blipFill>
          <a:blip r:embed="rId6"/>
          <a:stretch>
            <a:fillRect/>
          </a:stretch>
        </p:blipFill>
        <p:spPr>
          <a:xfrm>
            <a:off x="642327" y="2620063"/>
            <a:ext cx="6072649" cy="2026655"/>
          </a:xfrm>
          <a:prstGeom prst="rect">
            <a:avLst/>
          </a:prstGeom>
        </p:spPr>
      </p:pic>
    </p:spTree>
    <p:extLst>
      <p:ext uri="{BB962C8B-B14F-4D97-AF65-F5344CB8AC3E}">
        <p14:creationId xmlns:p14="http://schemas.microsoft.com/office/powerpoint/2010/main" val="28949151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546875" y="14069"/>
            <a:ext cx="4419800" cy="646331"/>
          </a:xfrm>
          <a:prstGeom prst="rect">
            <a:avLst/>
          </a:prstGeom>
          <a:noFill/>
        </p:spPr>
        <p:txBody>
          <a:bodyPr wrap="none" rtlCol="0">
            <a:spAutoFit/>
          </a:bodyPr>
          <a:lstStyle/>
          <a:p>
            <a:r>
              <a:rPr lang="es-419" sz="3600" dirty="0"/>
              <a:t>Java </a:t>
            </a:r>
            <a:r>
              <a:rPr lang="es-419" sz="3600" dirty="0" err="1"/>
              <a:t>Event</a:t>
            </a:r>
            <a:r>
              <a:rPr lang="es-419" sz="3600" dirty="0"/>
              <a:t> </a:t>
            </a:r>
            <a:r>
              <a:rPr lang="es-419" sz="3600" dirty="0" err="1"/>
              <a:t>Handling</a:t>
            </a:r>
            <a:endParaRPr lang="es-CO" sz="3600" dirty="0"/>
          </a:p>
        </p:txBody>
      </p:sp>
      <p:sp>
        <p:nvSpPr>
          <p:cNvPr id="2" name="CuadroTexto 1"/>
          <p:cNvSpPr txBox="1"/>
          <p:nvPr/>
        </p:nvSpPr>
        <p:spPr>
          <a:xfrm>
            <a:off x="1627926" y="2274838"/>
            <a:ext cx="5023100" cy="2308324"/>
          </a:xfrm>
          <a:prstGeom prst="rect">
            <a:avLst/>
          </a:prstGeom>
          <a:noFill/>
        </p:spPr>
        <p:txBody>
          <a:bodyPr wrap="square" rtlCol="0">
            <a:spAutoFit/>
          </a:bodyPr>
          <a:lstStyle/>
          <a:p>
            <a:pPr algn="just"/>
            <a:r>
              <a:rPr lang="es-ES" sz="1600" dirty="0"/>
              <a:t>El manejo de eventos en Java se refiere a la forma en que una aplicación Java </a:t>
            </a:r>
            <a:r>
              <a:rPr lang="es-ES" sz="1600" b="1" dirty="0"/>
              <a:t>responde a las interacciones del usuario o a otros eventos que ocurren durante la ejecución de un programa</a:t>
            </a:r>
            <a:r>
              <a:rPr lang="es-ES" sz="1600" dirty="0"/>
              <a:t>. Estos eventos pueden ser acciones del usuario, como hacer clic en un botón, mover el mouse, escribir en un campo de texto, presionar una tecla del teclado, etc., o eventos generados por el sistema o por otros componentes de la aplicación.</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va Logo - símbolo, significado logotipo, historia, PNG">
            <a:extLst>
              <a:ext uri="{FF2B5EF4-FFF2-40B4-BE49-F238E27FC236}">
                <a16:creationId xmlns:a16="http://schemas.microsoft.com/office/drawing/2014/main" id="{F9A3BD36-1569-3877-FEE4-BDB29C4B1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79" y="2405513"/>
            <a:ext cx="3300862" cy="1838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905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546875" y="14069"/>
            <a:ext cx="4419800" cy="646331"/>
          </a:xfrm>
          <a:prstGeom prst="rect">
            <a:avLst/>
          </a:prstGeom>
          <a:noFill/>
        </p:spPr>
        <p:txBody>
          <a:bodyPr wrap="none" rtlCol="0">
            <a:spAutoFit/>
          </a:bodyPr>
          <a:lstStyle/>
          <a:p>
            <a:r>
              <a:rPr lang="es-419" sz="3600" dirty="0"/>
              <a:t>Java </a:t>
            </a:r>
            <a:r>
              <a:rPr lang="es-419" sz="3600" dirty="0" err="1"/>
              <a:t>Event</a:t>
            </a:r>
            <a:r>
              <a:rPr lang="es-419" sz="3600" dirty="0"/>
              <a:t> </a:t>
            </a:r>
            <a:r>
              <a:rPr lang="es-419" sz="3600" dirty="0" err="1"/>
              <a:t>Handling</a:t>
            </a:r>
            <a:endParaRPr lang="es-CO" sz="3600" dirty="0"/>
          </a:p>
        </p:txBody>
      </p:sp>
      <p:sp>
        <p:nvSpPr>
          <p:cNvPr id="2" name="CuadroTexto 1"/>
          <p:cNvSpPr txBox="1"/>
          <p:nvPr/>
        </p:nvSpPr>
        <p:spPr>
          <a:xfrm>
            <a:off x="1774575" y="2767280"/>
            <a:ext cx="5023100" cy="1323439"/>
          </a:xfrm>
          <a:prstGeom prst="rect">
            <a:avLst/>
          </a:prstGeom>
          <a:noFill/>
        </p:spPr>
        <p:txBody>
          <a:bodyPr wrap="square" rtlCol="0">
            <a:spAutoFit/>
          </a:bodyPr>
          <a:lstStyle/>
          <a:p>
            <a:pPr algn="just"/>
            <a:r>
              <a:rPr lang="es-ES" sz="1600"/>
              <a:t>El manejo de eventos es fundamental en las aplicaciones de interfaz de usuario, ya que permite que la aplicación reaccione de manera apropiada a las acciones del usuario y a los cambios en el entorno de ejecución.</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va Logo - símbolo, significado logotipo, historia, PNG">
            <a:extLst>
              <a:ext uri="{FF2B5EF4-FFF2-40B4-BE49-F238E27FC236}">
                <a16:creationId xmlns:a16="http://schemas.microsoft.com/office/drawing/2014/main" id="{F9A3BD36-1569-3877-FEE4-BDB29C4B1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79" y="2405513"/>
            <a:ext cx="3300862" cy="1838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436591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546875" y="14069"/>
            <a:ext cx="4419800" cy="646331"/>
          </a:xfrm>
          <a:prstGeom prst="rect">
            <a:avLst/>
          </a:prstGeom>
          <a:noFill/>
        </p:spPr>
        <p:txBody>
          <a:bodyPr wrap="none" rtlCol="0">
            <a:spAutoFit/>
          </a:bodyPr>
          <a:lstStyle/>
          <a:p>
            <a:r>
              <a:rPr lang="es-419" sz="3600" dirty="0"/>
              <a:t>Java </a:t>
            </a:r>
            <a:r>
              <a:rPr lang="es-419" sz="3600" dirty="0" err="1"/>
              <a:t>Event</a:t>
            </a:r>
            <a:r>
              <a:rPr lang="es-419" sz="3600" dirty="0"/>
              <a:t> </a:t>
            </a:r>
            <a:r>
              <a:rPr lang="es-419" sz="3600" dirty="0" err="1"/>
              <a:t>Handling</a:t>
            </a:r>
            <a:endParaRPr lang="es-CO" sz="3600" dirty="0"/>
          </a:p>
        </p:txBody>
      </p:sp>
      <p:sp>
        <p:nvSpPr>
          <p:cNvPr id="2" name="CuadroTexto 1"/>
          <p:cNvSpPr txBox="1"/>
          <p:nvPr/>
        </p:nvSpPr>
        <p:spPr>
          <a:xfrm>
            <a:off x="1459755" y="2096956"/>
            <a:ext cx="5359441" cy="3046988"/>
          </a:xfrm>
          <a:prstGeom prst="rect">
            <a:avLst/>
          </a:prstGeom>
          <a:noFill/>
        </p:spPr>
        <p:txBody>
          <a:bodyPr wrap="square" rtlCol="0">
            <a:spAutoFit/>
          </a:bodyPr>
          <a:lstStyle/>
          <a:p>
            <a:pPr algn="just"/>
            <a:r>
              <a:rPr lang="es-ES" sz="1600" b="1" dirty="0"/>
              <a:t>Interfaces de usuario gráficas (GUI): </a:t>
            </a:r>
            <a:r>
              <a:rPr lang="es-ES" sz="1600" dirty="0"/>
              <a:t>En las aplicaciones de escritorio, como las aplicaciones Swing o </a:t>
            </a:r>
            <a:r>
              <a:rPr lang="es-ES" sz="1600" dirty="0" err="1"/>
              <a:t>JavaFX</a:t>
            </a:r>
            <a:r>
              <a:rPr lang="es-ES" sz="1600" dirty="0"/>
              <a:t>, se utilizan eventos para responder a acciones del usuario, como hacer clic en botones, arrastrar elementos, escribir en campos de texto, etc.</a:t>
            </a:r>
          </a:p>
          <a:p>
            <a:pPr algn="just"/>
            <a:endParaRPr lang="es-ES" sz="1600" dirty="0"/>
          </a:p>
          <a:p>
            <a:pPr algn="just"/>
            <a:r>
              <a:rPr lang="es-ES" sz="1600" b="1" dirty="0"/>
              <a:t>Manejo de teclado y ratón: </a:t>
            </a:r>
            <a:r>
              <a:rPr lang="es-ES" sz="1600" dirty="0"/>
              <a:t>El manejo de eventos permite detectar y responder a eventos de teclado y mouse, como presionar teclas, mover el puntero del mouse y hacer clic en elementos de la interfaz de usuario.</a:t>
            </a:r>
          </a:p>
          <a:p>
            <a:pPr algn="just"/>
            <a:r>
              <a:rPr lang="es-ES" sz="1600" dirty="0"/>
              <a:t>.</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va Logo - símbolo, significado logotipo, historia, PNG">
            <a:extLst>
              <a:ext uri="{FF2B5EF4-FFF2-40B4-BE49-F238E27FC236}">
                <a16:creationId xmlns:a16="http://schemas.microsoft.com/office/drawing/2014/main" id="{F9A3BD36-1569-3877-FEE4-BDB29C4B1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79" y="2405513"/>
            <a:ext cx="3300862" cy="1838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00929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546875" y="14069"/>
            <a:ext cx="4419800" cy="646331"/>
          </a:xfrm>
          <a:prstGeom prst="rect">
            <a:avLst/>
          </a:prstGeom>
          <a:noFill/>
        </p:spPr>
        <p:txBody>
          <a:bodyPr wrap="none" rtlCol="0">
            <a:spAutoFit/>
          </a:bodyPr>
          <a:lstStyle/>
          <a:p>
            <a:r>
              <a:rPr lang="es-419" sz="3600" dirty="0"/>
              <a:t>Java </a:t>
            </a:r>
            <a:r>
              <a:rPr lang="es-419" sz="3600" dirty="0" err="1"/>
              <a:t>Event</a:t>
            </a:r>
            <a:r>
              <a:rPr lang="es-419" sz="3600" dirty="0"/>
              <a:t> </a:t>
            </a:r>
            <a:r>
              <a:rPr lang="es-419" sz="3600" dirty="0" err="1"/>
              <a:t>Handling</a:t>
            </a:r>
            <a:endParaRPr lang="es-CO" sz="3600" dirty="0"/>
          </a:p>
        </p:txBody>
      </p:sp>
      <p:sp>
        <p:nvSpPr>
          <p:cNvPr id="2" name="CuadroTexto 1"/>
          <p:cNvSpPr txBox="1"/>
          <p:nvPr/>
        </p:nvSpPr>
        <p:spPr>
          <a:xfrm>
            <a:off x="1533065" y="2047581"/>
            <a:ext cx="5684369" cy="2554545"/>
          </a:xfrm>
          <a:prstGeom prst="rect">
            <a:avLst/>
          </a:prstGeom>
          <a:noFill/>
        </p:spPr>
        <p:txBody>
          <a:bodyPr wrap="square" rtlCol="0">
            <a:spAutoFit/>
          </a:bodyPr>
          <a:lstStyle/>
          <a:p>
            <a:pPr algn="just"/>
            <a:endParaRPr lang="es-ES" sz="1600" dirty="0"/>
          </a:p>
          <a:p>
            <a:pPr algn="just"/>
            <a:r>
              <a:rPr lang="es-ES" sz="1600" b="1" dirty="0"/>
              <a:t>Comunicación entre componentes: </a:t>
            </a:r>
            <a:r>
              <a:rPr lang="es-ES" sz="1600" dirty="0"/>
              <a:t>Las aplicaciones a menudo tienen múltiples componentes que necesitan comunicarse entre sí. Los eventos proporcionan un mecanismo para que los componentes notifiquen y respondan a cambios o acciones de otros componentes.</a:t>
            </a:r>
          </a:p>
          <a:p>
            <a:pPr algn="just"/>
            <a:endParaRPr lang="es-ES" sz="1600" dirty="0"/>
          </a:p>
          <a:p>
            <a:pPr algn="just"/>
            <a:r>
              <a:rPr lang="es-ES" sz="1600" b="1" dirty="0"/>
              <a:t>Temporización: </a:t>
            </a:r>
            <a:r>
              <a:rPr lang="es-ES" sz="1600" dirty="0"/>
              <a:t>Los eventos también se utilizan para implementar temporizadores y programación de tareas en un momento específico.</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va Logo - símbolo, significado logotipo, historia, PNG">
            <a:extLst>
              <a:ext uri="{FF2B5EF4-FFF2-40B4-BE49-F238E27FC236}">
                <a16:creationId xmlns:a16="http://schemas.microsoft.com/office/drawing/2014/main" id="{F9A3BD36-1569-3877-FEE4-BDB29C4B1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79" y="2405513"/>
            <a:ext cx="3300862" cy="1838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54560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546875" y="14069"/>
            <a:ext cx="4419800" cy="646331"/>
          </a:xfrm>
          <a:prstGeom prst="rect">
            <a:avLst/>
          </a:prstGeom>
          <a:noFill/>
        </p:spPr>
        <p:txBody>
          <a:bodyPr wrap="none" rtlCol="0">
            <a:spAutoFit/>
          </a:bodyPr>
          <a:lstStyle/>
          <a:p>
            <a:r>
              <a:rPr lang="es-419" sz="3600" dirty="0"/>
              <a:t>Java </a:t>
            </a:r>
            <a:r>
              <a:rPr lang="es-419" sz="3600" dirty="0" err="1"/>
              <a:t>Event</a:t>
            </a:r>
            <a:r>
              <a:rPr lang="es-419" sz="3600" dirty="0"/>
              <a:t> </a:t>
            </a:r>
            <a:r>
              <a:rPr lang="es-419" sz="3600" dirty="0" err="1"/>
              <a:t>Handling</a:t>
            </a:r>
            <a:endParaRPr lang="es-CO" sz="3600" dirty="0"/>
          </a:p>
        </p:txBody>
      </p:sp>
      <p:sp>
        <p:nvSpPr>
          <p:cNvPr id="2" name="CuadroTexto 1"/>
          <p:cNvSpPr txBox="1"/>
          <p:nvPr/>
        </p:nvSpPr>
        <p:spPr>
          <a:xfrm>
            <a:off x="1735801" y="2496154"/>
            <a:ext cx="4807350" cy="2062103"/>
          </a:xfrm>
          <a:prstGeom prst="rect">
            <a:avLst/>
          </a:prstGeom>
          <a:noFill/>
        </p:spPr>
        <p:txBody>
          <a:bodyPr wrap="square" rtlCol="0">
            <a:spAutoFit/>
          </a:bodyPr>
          <a:lstStyle/>
          <a:p>
            <a:pPr algn="just"/>
            <a:r>
              <a:rPr lang="es-ES" sz="1600" dirty="0"/>
              <a:t>El manejo de eventos en Java se logra mediante el uso de clases y mecanismos específicos, como escuchadores de eventos (</a:t>
            </a:r>
            <a:r>
              <a:rPr lang="es-ES" sz="1600" dirty="0" err="1"/>
              <a:t>event</a:t>
            </a:r>
            <a:r>
              <a:rPr lang="es-ES" sz="1600" dirty="0"/>
              <a:t> </a:t>
            </a:r>
            <a:r>
              <a:rPr lang="es-ES" sz="1600" dirty="0" err="1"/>
              <a:t>listeners</a:t>
            </a:r>
            <a:r>
              <a:rPr lang="es-ES" sz="1600" dirty="0"/>
              <a:t>) y clases de eventos. Los escuchadores de eventos son interfaces que definen métodos para manejar eventos específicos, mientras que las clases de eventos encapsulan la información sobre el evento en sí.</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va Logo - símbolo, significado logotipo, historia, PNG">
            <a:extLst>
              <a:ext uri="{FF2B5EF4-FFF2-40B4-BE49-F238E27FC236}">
                <a16:creationId xmlns:a16="http://schemas.microsoft.com/office/drawing/2014/main" id="{F9A3BD36-1569-3877-FEE4-BDB29C4B1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79" y="2405513"/>
            <a:ext cx="3300862" cy="1838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28630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546875" y="14069"/>
            <a:ext cx="4419800" cy="646331"/>
          </a:xfrm>
          <a:prstGeom prst="rect">
            <a:avLst/>
          </a:prstGeom>
          <a:noFill/>
        </p:spPr>
        <p:txBody>
          <a:bodyPr wrap="none" rtlCol="0">
            <a:spAutoFit/>
          </a:bodyPr>
          <a:lstStyle/>
          <a:p>
            <a:r>
              <a:rPr lang="es-419" sz="3600" dirty="0"/>
              <a:t>Java </a:t>
            </a:r>
            <a:r>
              <a:rPr lang="es-419" sz="3600" dirty="0" err="1"/>
              <a:t>Event</a:t>
            </a:r>
            <a:r>
              <a:rPr lang="es-419" sz="3600" dirty="0"/>
              <a:t> </a:t>
            </a:r>
            <a:r>
              <a:rPr lang="es-419" sz="3600" dirty="0" err="1"/>
              <a:t>Handling</a:t>
            </a:r>
            <a:endParaRPr lang="es-CO" sz="3600" dirty="0"/>
          </a:p>
        </p:txBody>
      </p:sp>
      <p:sp>
        <p:nvSpPr>
          <p:cNvPr id="2" name="CuadroTexto 1"/>
          <p:cNvSpPr txBox="1"/>
          <p:nvPr/>
        </p:nvSpPr>
        <p:spPr>
          <a:xfrm>
            <a:off x="1735801" y="2496154"/>
            <a:ext cx="4807350" cy="1569660"/>
          </a:xfrm>
          <a:prstGeom prst="rect">
            <a:avLst/>
          </a:prstGeom>
          <a:noFill/>
        </p:spPr>
        <p:txBody>
          <a:bodyPr wrap="square" rtlCol="0">
            <a:spAutoFit/>
          </a:bodyPr>
          <a:lstStyle/>
          <a:p>
            <a:pPr algn="just"/>
            <a:r>
              <a:rPr lang="es-ES" sz="1600" dirty="0"/>
              <a:t>El manejo de eventos en Java es esencial para crear aplicaciones interactivas y receptivas. Permite que una aplicación responda a las acciones del usuario y a otros eventos, lo que hace que las aplicaciones sean más dinámicas y funcionales.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va Logo - símbolo, significado logotipo, historia, PNG">
            <a:extLst>
              <a:ext uri="{FF2B5EF4-FFF2-40B4-BE49-F238E27FC236}">
                <a16:creationId xmlns:a16="http://schemas.microsoft.com/office/drawing/2014/main" id="{F9A3BD36-1569-3877-FEE4-BDB29C4B1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79" y="2405513"/>
            <a:ext cx="3300862" cy="1838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70630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546875" y="14069"/>
            <a:ext cx="4419800" cy="646331"/>
          </a:xfrm>
          <a:prstGeom prst="rect">
            <a:avLst/>
          </a:prstGeom>
          <a:noFill/>
        </p:spPr>
        <p:txBody>
          <a:bodyPr wrap="none" rtlCol="0">
            <a:spAutoFit/>
          </a:bodyPr>
          <a:lstStyle/>
          <a:p>
            <a:r>
              <a:rPr lang="es-419" sz="3600" dirty="0"/>
              <a:t>Java </a:t>
            </a:r>
            <a:r>
              <a:rPr lang="es-419" sz="3600" dirty="0" err="1"/>
              <a:t>Event</a:t>
            </a:r>
            <a:r>
              <a:rPr lang="es-419" sz="3600" dirty="0"/>
              <a:t> </a:t>
            </a:r>
            <a:r>
              <a:rPr lang="es-419" sz="3600" dirty="0" err="1"/>
              <a:t>Handling</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va Logo - símbolo, significado logotipo, historia, PNG">
            <a:extLst>
              <a:ext uri="{FF2B5EF4-FFF2-40B4-BE49-F238E27FC236}">
                <a16:creationId xmlns:a16="http://schemas.microsoft.com/office/drawing/2014/main" id="{F9A3BD36-1569-3877-FEE4-BDB29C4B1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79" y="2405513"/>
            <a:ext cx="3300862" cy="1838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3A113B73-4074-B4FF-7805-9FBA67CC2900}"/>
              </a:ext>
            </a:extLst>
          </p:cNvPr>
          <p:cNvPicPr>
            <a:picLocks noChangeAspect="1"/>
          </p:cNvPicPr>
          <p:nvPr/>
        </p:nvPicPr>
        <p:blipFill>
          <a:blip r:embed="rId6"/>
          <a:stretch>
            <a:fillRect/>
          </a:stretch>
        </p:blipFill>
        <p:spPr>
          <a:xfrm>
            <a:off x="379561" y="1709914"/>
            <a:ext cx="7385265" cy="4407107"/>
          </a:xfrm>
          <a:prstGeom prst="rect">
            <a:avLst/>
          </a:prstGeom>
        </p:spPr>
      </p:pic>
    </p:spTree>
    <p:extLst>
      <p:ext uri="{BB962C8B-B14F-4D97-AF65-F5344CB8AC3E}">
        <p14:creationId xmlns:p14="http://schemas.microsoft.com/office/powerpoint/2010/main" val="15870524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546875" y="14069"/>
            <a:ext cx="4419800" cy="646331"/>
          </a:xfrm>
          <a:prstGeom prst="rect">
            <a:avLst/>
          </a:prstGeom>
          <a:noFill/>
        </p:spPr>
        <p:txBody>
          <a:bodyPr wrap="none" rtlCol="0">
            <a:spAutoFit/>
          </a:bodyPr>
          <a:lstStyle/>
          <a:p>
            <a:r>
              <a:rPr lang="es-419" sz="3600" dirty="0"/>
              <a:t>Java </a:t>
            </a:r>
            <a:r>
              <a:rPr lang="es-419" sz="3600" dirty="0" err="1"/>
              <a:t>Event</a:t>
            </a:r>
            <a:r>
              <a:rPr lang="es-419" sz="3600" dirty="0"/>
              <a:t> </a:t>
            </a:r>
            <a:r>
              <a:rPr lang="es-419" sz="3600" dirty="0" err="1"/>
              <a:t>Handling</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Java Logo - símbolo, significado logotipo, historia, PNG">
            <a:extLst>
              <a:ext uri="{FF2B5EF4-FFF2-40B4-BE49-F238E27FC236}">
                <a16:creationId xmlns:a16="http://schemas.microsoft.com/office/drawing/2014/main" id="{F9A3BD36-1569-3877-FEE4-BDB29C4B194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79" y="2405513"/>
            <a:ext cx="3300862" cy="183868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Imagen 5">
            <a:extLst>
              <a:ext uri="{FF2B5EF4-FFF2-40B4-BE49-F238E27FC236}">
                <a16:creationId xmlns:a16="http://schemas.microsoft.com/office/drawing/2014/main" id="{498AC1DD-B3D6-CEE9-A109-843460A4814D}"/>
              </a:ext>
            </a:extLst>
          </p:cNvPr>
          <p:cNvPicPr>
            <a:picLocks noChangeAspect="1"/>
          </p:cNvPicPr>
          <p:nvPr/>
        </p:nvPicPr>
        <p:blipFill>
          <a:blip r:embed="rId6"/>
          <a:stretch>
            <a:fillRect/>
          </a:stretch>
        </p:blipFill>
        <p:spPr>
          <a:xfrm>
            <a:off x="1281577" y="1481509"/>
            <a:ext cx="5715798" cy="3686689"/>
          </a:xfrm>
          <a:prstGeom prst="rect">
            <a:avLst/>
          </a:prstGeom>
        </p:spPr>
      </p:pic>
    </p:spTree>
    <p:extLst>
      <p:ext uri="{BB962C8B-B14F-4D97-AF65-F5344CB8AC3E}">
        <p14:creationId xmlns:p14="http://schemas.microsoft.com/office/powerpoint/2010/main" val="10921143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337580"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Button</a:t>
            </a:r>
            <a:endParaRPr lang="es-CO" sz="3600" dirty="0"/>
          </a:p>
        </p:txBody>
      </p:sp>
      <p:sp>
        <p:nvSpPr>
          <p:cNvPr id="2" name="CuadroTexto 1"/>
          <p:cNvSpPr txBox="1"/>
          <p:nvPr/>
        </p:nvSpPr>
        <p:spPr>
          <a:xfrm>
            <a:off x="1735801" y="2496154"/>
            <a:ext cx="4807350" cy="2554545"/>
          </a:xfrm>
          <a:prstGeom prst="rect">
            <a:avLst/>
          </a:prstGeom>
          <a:noFill/>
        </p:spPr>
        <p:txBody>
          <a:bodyPr wrap="square" rtlCol="0">
            <a:spAutoFit/>
          </a:bodyPr>
          <a:lstStyle/>
          <a:p>
            <a:pPr algn="just"/>
            <a:r>
              <a:rPr lang="es-ES" sz="1600" b="1" dirty="0" err="1"/>
              <a:t>java.awt.Button</a:t>
            </a:r>
            <a:r>
              <a:rPr lang="es-ES" sz="1600" b="1" dirty="0"/>
              <a:t> </a:t>
            </a:r>
            <a:r>
              <a:rPr lang="es-ES" sz="1600" dirty="0"/>
              <a:t>es una clase proporcionada por la Biblioteca de Clases Abstractas de Java (AWT) que se utiliza para crear botones en aplicaciones de interfaz gráfica de usuario (GUI) en Java. Estos botones permiten a los usuarios interactuar con la aplicación haciendo clic en ellos. Cada botón puede tener una etiqueta de texto que describe su función, y se puede asociar un manejador de eventos </a:t>
            </a:r>
            <a:r>
              <a:rPr lang="es-ES" sz="1600" b="1" dirty="0"/>
              <a:t>para responder a los clics de los usuarios.</a:t>
            </a:r>
            <a:endParaRPr lang="es-CO" sz="1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Por qué estudiar Java es la mejor decisión que puedes tomar este año? -  EducaciónIT">
            <a:extLst>
              <a:ext uri="{FF2B5EF4-FFF2-40B4-BE49-F238E27FC236}">
                <a16:creationId xmlns:a16="http://schemas.microsoft.com/office/drawing/2014/main" id="{83A15B97-8F2A-2344-9B02-47070F42DF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80" y="2343859"/>
            <a:ext cx="3428504" cy="1874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90693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 name="Rectángulo 1"/>
          <p:cNvSpPr/>
          <p:nvPr/>
        </p:nvSpPr>
        <p:spPr>
          <a:xfrm>
            <a:off x="3464743" y="2967335"/>
            <a:ext cx="5262531" cy="923330"/>
          </a:xfrm>
          <a:prstGeom prst="rect">
            <a:avLst/>
          </a:prstGeom>
          <a:noFill/>
        </p:spPr>
        <p:txBody>
          <a:bodyPr wrap="none" lIns="91440" tIns="45720" rIns="91440" bIns="45720">
            <a:spAutoFit/>
          </a:bodyPr>
          <a:lstStyle/>
          <a:p>
            <a:pPr algn="ctr"/>
            <a:r>
              <a:rPr lang="es-ES" sz="5400" dirty="0">
                <a:ln w="0"/>
                <a:effectLst>
                  <a:outerShdw blurRad="38100" dist="19050" dir="2700000" algn="tl" rotWithShape="0">
                    <a:schemeClr val="dk1">
                      <a:alpha val="40000"/>
                    </a:schemeClr>
                  </a:outerShdw>
                </a:effectLst>
              </a:rPr>
              <a:t>Programación I</a:t>
            </a:r>
            <a:endParaRPr lang="es-ES" sz="5400" b="0" cap="none" spc="0" dirty="0">
              <a:ln w="0"/>
              <a:solidFill>
                <a:schemeClr val="tx1"/>
              </a:solidFill>
              <a:effectLst>
                <a:outerShdw blurRad="38100" dist="19050" dir="2700000" algn="tl" rotWithShape="0">
                  <a:schemeClr val="dk1">
                    <a:alpha val="40000"/>
                  </a:schemeClr>
                </a:outerShdw>
              </a:effectLst>
            </a:endParaRPr>
          </a:p>
        </p:txBody>
      </p:sp>
      <p:pic>
        <p:nvPicPr>
          <p:cNvPr id="9"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5276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337580"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Button</a:t>
            </a:r>
            <a:endParaRPr lang="es-CO" sz="3600" dirty="0"/>
          </a:p>
        </p:txBody>
      </p:sp>
      <p:sp>
        <p:nvSpPr>
          <p:cNvPr id="2" name="CuadroTexto 1"/>
          <p:cNvSpPr txBox="1"/>
          <p:nvPr/>
        </p:nvSpPr>
        <p:spPr>
          <a:xfrm>
            <a:off x="1735801" y="2496154"/>
            <a:ext cx="4807350" cy="1569660"/>
          </a:xfrm>
          <a:prstGeom prst="rect">
            <a:avLst/>
          </a:prstGeom>
          <a:noFill/>
        </p:spPr>
        <p:txBody>
          <a:bodyPr wrap="square" rtlCol="0">
            <a:spAutoFit/>
          </a:bodyPr>
          <a:lstStyle/>
          <a:p>
            <a:pPr algn="just"/>
            <a:r>
              <a:rPr lang="es-ES" sz="1600" b="1" dirty="0" err="1"/>
              <a:t>java.awt.Button</a:t>
            </a:r>
            <a:r>
              <a:rPr lang="es-ES" sz="1600" b="1" dirty="0"/>
              <a:t> </a:t>
            </a:r>
            <a:r>
              <a:rPr lang="es-ES" sz="1600" dirty="0"/>
              <a:t>se utiliza para crear botones que representan acciones o comandos que los usuarios pueden realizar en una aplicación Java con una interfaz gráfica. Los botones son componentes esenciales en la construcción de interfaces de usuario interactivas.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Por qué estudiar Java es la mejor decisión que puedes tomar este año? -  EducaciónIT">
            <a:extLst>
              <a:ext uri="{FF2B5EF4-FFF2-40B4-BE49-F238E27FC236}">
                <a16:creationId xmlns:a16="http://schemas.microsoft.com/office/drawing/2014/main" id="{83A15B97-8F2A-2344-9B02-47070F42DF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80" y="2343859"/>
            <a:ext cx="3428504" cy="1874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623776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337580"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Button</a:t>
            </a:r>
            <a:endParaRPr lang="es-CO" sz="3600" dirty="0"/>
          </a:p>
        </p:txBody>
      </p:sp>
      <p:sp>
        <p:nvSpPr>
          <p:cNvPr id="2" name="CuadroTexto 1"/>
          <p:cNvSpPr txBox="1"/>
          <p:nvPr/>
        </p:nvSpPr>
        <p:spPr>
          <a:xfrm>
            <a:off x="1735801" y="2496154"/>
            <a:ext cx="4807350" cy="1569660"/>
          </a:xfrm>
          <a:prstGeom prst="rect">
            <a:avLst/>
          </a:prstGeom>
          <a:noFill/>
        </p:spPr>
        <p:txBody>
          <a:bodyPr wrap="square" rtlCol="0">
            <a:spAutoFit/>
          </a:bodyPr>
          <a:lstStyle/>
          <a:p>
            <a:pPr algn="just"/>
            <a:r>
              <a:rPr lang="es-ES" sz="1600" b="1" dirty="0" err="1"/>
              <a:t>java.awt.Button</a:t>
            </a:r>
            <a:r>
              <a:rPr lang="es-ES" sz="1600" b="1" dirty="0"/>
              <a:t> </a:t>
            </a:r>
            <a:r>
              <a:rPr lang="es-ES" sz="1600" dirty="0"/>
              <a:t>se utiliza para crear botones que representan acciones o comandos que los usuarios pueden realizar en una aplicación Java con una interfaz gráfica. Los botones son componentes esenciales en la construcción de interfaces de usuario interactivas.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Por qué estudiar Java es la mejor decisión que puedes tomar este año? -  EducaciónIT">
            <a:extLst>
              <a:ext uri="{FF2B5EF4-FFF2-40B4-BE49-F238E27FC236}">
                <a16:creationId xmlns:a16="http://schemas.microsoft.com/office/drawing/2014/main" id="{83A15B97-8F2A-2344-9B02-47070F42DF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80" y="2343859"/>
            <a:ext cx="3428504" cy="1874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58981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337580"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Button</a:t>
            </a:r>
            <a:endParaRPr lang="es-CO" sz="3600" dirty="0"/>
          </a:p>
        </p:txBody>
      </p:sp>
      <p:sp>
        <p:nvSpPr>
          <p:cNvPr id="2" name="CuadroTexto 1"/>
          <p:cNvSpPr txBox="1"/>
          <p:nvPr/>
        </p:nvSpPr>
        <p:spPr>
          <a:xfrm>
            <a:off x="1735801" y="2496154"/>
            <a:ext cx="4807350" cy="2554545"/>
          </a:xfrm>
          <a:prstGeom prst="rect">
            <a:avLst/>
          </a:prstGeom>
          <a:noFill/>
        </p:spPr>
        <p:txBody>
          <a:bodyPr wrap="square" rtlCol="0">
            <a:spAutoFit/>
          </a:bodyPr>
          <a:lstStyle/>
          <a:p>
            <a:pPr algn="just"/>
            <a:r>
              <a:rPr lang="es-ES" sz="1600" b="1" dirty="0" err="1"/>
              <a:t>java.awt.Button</a:t>
            </a:r>
            <a:r>
              <a:rPr lang="es-ES" sz="1600" b="1" dirty="0"/>
              <a:t> </a:t>
            </a:r>
            <a:r>
              <a:rPr lang="es-ES" sz="1600" dirty="0"/>
              <a:t>sirve para permitir que los usuarios interactúen con una aplicación Java haciendo clic en botones. Cuando un usuario hace clic en un botón, se dispara un evento que puede ser manejado por el programa para realizar una acción específica. Por ejemplo, puedes usar un botón para guardar un archivo, enviar un formulario, cerrar una ventana o cualquier otra acción que sea relevante para tu aplicación</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Por qué estudiar Java es la mejor decisión que puedes tomar este año? -  EducaciónIT">
            <a:extLst>
              <a:ext uri="{FF2B5EF4-FFF2-40B4-BE49-F238E27FC236}">
                <a16:creationId xmlns:a16="http://schemas.microsoft.com/office/drawing/2014/main" id="{83A15B97-8F2A-2344-9B02-47070F42DF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80" y="2343859"/>
            <a:ext cx="3428504" cy="1874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72785397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337580"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Button</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Por qué estudiar Java es la mejor decisión que puedes tomar este año? -  EducaciónIT">
            <a:extLst>
              <a:ext uri="{FF2B5EF4-FFF2-40B4-BE49-F238E27FC236}">
                <a16:creationId xmlns:a16="http://schemas.microsoft.com/office/drawing/2014/main" id="{83A15B97-8F2A-2344-9B02-47070F42DF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80" y="2343859"/>
            <a:ext cx="3428504" cy="1874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F4217D88-EF48-CCBE-8E50-2F1B54946D4D}"/>
              </a:ext>
            </a:extLst>
          </p:cNvPr>
          <p:cNvPicPr>
            <a:picLocks noChangeAspect="1"/>
          </p:cNvPicPr>
          <p:nvPr/>
        </p:nvPicPr>
        <p:blipFill>
          <a:blip r:embed="rId6"/>
          <a:stretch>
            <a:fillRect/>
          </a:stretch>
        </p:blipFill>
        <p:spPr>
          <a:xfrm>
            <a:off x="169560" y="1601991"/>
            <a:ext cx="7763958" cy="3677163"/>
          </a:xfrm>
          <a:prstGeom prst="rect">
            <a:avLst/>
          </a:prstGeom>
        </p:spPr>
      </p:pic>
    </p:spTree>
    <p:extLst>
      <p:ext uri="{BB962C8B-B14F-4D97-AF65-F5344CB8AC3E}">
        <p14:creationId xmlns:p14="http://schemas.microsoft.com/office/powerpoint/2010/main" val="27715814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337580"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Button</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52" name="Picture 4" descr="Por qué estudiar Java es la mejor decisión que puedes tomar este año? -  EducaciónIT">
            <a:extLst>
              <a:ext uri="{FF2B5EF4-FFF2-40B4-BE49-F238E27FC236}">
                <a16:creationId xmlns:a16="http://schemas.microsoft.com/office/drawing/2014/main" id="{83A15B97-8F2A-2344-9B02-47070F42DF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7280" y="2343859"/>
            <a:ext cx="3428504" cy="18742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 name="Imagen 1">
            <a:extLst>
              <a:ext uri="{FF2B5EF4-FFF2-40B4-BE49-F238E27FC236}">
                <a16:creationId xmlns:a16="http://schemas.microsoft.com/office/drawing/2014/main" id="{B271D8A6-C6F6-236B-99E6-793CDEBE1CED}"/>
              </a:ext>
            </a:extLst>
          </p:cNvPr>
          <p:cNvPicPr>
            <a:picLocks noChangeAspect="1"/>
          </p:cNvPicPr>
          <p:nvPr/>
        </p:nvPicPr>
        <p:blipFill>
          <a:blip r:embed="rId6"/>
          <a:stretch>
            <a:fillRect/>
          </a:stretch>
        </p:blipFill>
        <p:spPr>
          <a:xfrm>
            <a:off x="642327" y="2620063"/>
            <a:ext cx="6072649" cy="2026655"/>
          </a:xfrm>
          <a:prstGeom prst="rect">
            <a:avLst/>
          </a:prstGeom>
        </p:spPr>
      </p:pic>
    </p:spTree>
    <p:extLst>
      <p:ext uri="{BB962C8B-B14F-4D97-AF65-F5344CB8AC3E}">
        <p14:creationId xmlns:p14="http://schemas.microsoft.com/office/powerpoint/2010/main" val="34829148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05365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Label</a:t>
            </a:r>
            <a:endParaRPr lang="es-CO" sz="3600" dirty="0"/>
          </a:p>
        </p:txBody>
      </p:sp>
      <p:sp>
        <p:nvSpPr>
          <p:cNvPr id="2" name="CuadroTexto 1"/>
          <p:cNvSpPr txBox="1"/>
          <p:nvPr/>
        </p:nvSpPr>
        <p:spPr>
          <a:xfrm>
            <a:off x="1528767" y="2454568"/>
            <a:ext cx="4807350" cy="2554545"/>
          </a:xfrm>
          <a:prstGeom prst="rect">
            <a:avLst/>
          </a:prstGeom>
          <a:noFill/>
        </p:spPr>
        <p:txBody>
          <a:bodyPr wrap="square" rtlCol="0">
            <a:spAutoFit/>
          </a:bodyPr>
          <a:lstStyle/>
          <a:p>
            <a:pPr algn="just"/>
            <a:r>
              <a:rPr lang="es-ES" sz="1600" b="1" dirty="0" err="1"/>
              <a:t>java.awt.Label</a:t>
            </a:r>
            <a:r>
              <a:rPr lang="es-ES" sz="1600" b="1" dirty="0"/>
              <a:t> </a:t>
            </a:r>
            <a:r>
              <a:rPr lang="es-ES" sz="1600" dirty="0"/>
              <a:t>es una clase proporcionada por la Biblioteca de Clases Abstractas de Java (AWT) que se utiliza para crear etiquetas de texto en aplicaciones de interfaz gráfica de usuario (GUI) en Java. Estas etiquetas se utilizan principalmente para mostrar información descriptiva o texto estático en una interfaz de usuario. No son interactivas, es decir, los usuarios no pueden interactuar directamente con ellas.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2" name="Picture 2" descr="Tutorial Java: ¿Qué significa convertirse en un programador Java?">
            <a:extLst>
              <a:ext uri="{FF2B5EF4-FFF2-40B4-BE49-F238E27FC236}">
                <a16:creationId xmlns:a16="http://schemas.microsoft.com/office/drawing/2014/main" id="{9A4B767E-C629-BB87-20BB-3E9A28D9A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2356" y="2339197"/>
            <a:ext cx="3863401" cy="2403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545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05365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Label</a:t>
            </a:r>
            <a:endParaRPr lang="es-CO" sz="3600" dirty="0"/>
          </a:p>
        </p:txBody>
      </p:sp>
      <p:sp>
        <p:nvSpPr>
          <p:cNvPr id="2" name="CuadroTexto 1"/>
          <p:cNvSpPr txBox="1"/>
          <p:nvPr/>
        </p:nvSpPr>
        <p:spPr>
          <a:xfrm>
            <a:off x="1528767" y="2454568"/>
            <a:ext cx="4807350" cy="1815882"/>
          </a:xfrm>
          <a:prstGeom prst="rect">
            <a:avLst/>
          </a:prstGeom>
          <a:noFill/>
        </p:spPr>
        <p:txBody>
          <a:bodyPr wrap="square" rtlCol="0">
            <a:spAutoFit/>
          </a:bodyPr>
          <a:lstStyle/>
          <a:p>
            <a:pPr algn="just"/>
            <a:r>
              <a:rPr lang="es-ES" sz="1600" b="1" dirty="0" err="1"/>
              <a:t>java.awt.Label</a:t>
            </a:r>
            <a:r>
              <a:rPr lang="es-ES" sz="1600" b="1" dirty="0"/>
              <a:t> </a:t>
            </a:r>
            <a:r>
              <a:rPr lang="es-ES" sz="1600" dirty="0"/>
              <a:t>se utiliza para mostrar texto o información descriptiva en una interfaz gráfica de usuario en Java. Puede utilizarse para etiquetar otros componentes, como campos de texto, botones u otros elementos de la GUI, para proporcionar información sobre su función o contenido.</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2" name="Picture 2" descr="Tutorial Java: ¿Qué significa convertirse en un programador Java?">
            <a:extLst>
              <a:ext uri="{FF2B5EF4-FFF2-40B4-BE49-F238E27FC236}">
                <a16:creationId xmlns:a16="http://schemas.microsoft.com/office/drawing/2014/main" id="{9A4B767E-C629-BB87-20BB-3E9A28D9A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2356" y="2339197"/>
            <a:ext cx="3863401" cy="2403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2594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05365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Label</a:t>
            </a:r>
            <a:endParaRPr lang="es-CO" sz="3600" dirty="0"/>
          </a:p>
        </p:txBody>
      </p:sp>
      <p:sp>
        <p:nvSpPr>
          <p:cNvPr id="2" name="CuadroTexto 1"/>
          <p:cNvSpPr txBox="1"/>
          <p:nvPr/>
        </p:nvSpPr>
        <p:spPr>
          <a:xfrm>
            <a:off x="1528767" y="2454568"/>
            <a:ext cx="4807350" cy="2308324"/>
          </a:xfrm>
          <a:prstGeom prst="rect">
            <a:avLst/>
          </a:prstGeom>
          <a:noFill/>
        </p:spPr>
        <p:txBody>
          <a:bodyPr wrap="square" rtlCol="0">
            <a:spAutoFit/>
          </a:bodyPr>
          <a:lstStyle/>
          <a:p>
            <a:pPr algn="just"/>
            <a:r>
              <a:rPr lang="es-ES" sz="1600" b="1" dirty="0" err="1"/>
              <a:t>java.awt.Label</a:t>
            </a:r>
            <a:r>
              <a:rPr lang="es-ES" sz="1600" b="1" dirty="0"/>
              <a:t> </a:t>
            </a:r>
            <a:r>
              <a:rPr lang="es-ES" sz="1600" dirty="0"/>
              <a:t>sirve para proporcionar etiquetas descriptivas en una interfaz de usuario. Estas etiquetas ayudan a los usuarios a comprender la función de los elementos cercanos o a proporcionar información adicional. A menudo se usan en formularios, paneles u otras ventanas para mejorar la usabilidad y la comprensión de la interfaz de usuario.</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2" name="Picture 2" descr="Tutorial Java: ¿Qué significa convertirse en un programador Java?">
            <a:extLst>
              <a:ext uri="{FF2B5EF4-FFF2-40B4-BE49-F238E27FC236}">
                <a16:creationId xmlns:a16="http://schemas.microsoft.com/office/drawing/2014/main" id="{9A4B767E-C629-BB87-20BB-3E9A28D9A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2356" y="2339197"/>
            <a:ext cx="3863401" cy="2403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0859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05365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Label</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2" name="Picture 2" descr="Tutorial Java: ¿Qué significa convertirse en un programador Java?">
            <a:extLst>
              <a:ext uri="{FF2B5EF4-FFF2-40B4-BE49-F238E27FC236}">
                <a16:creationId xmlns:a16="http://schemas.microsoft.com/office/drawing/2014/main" id="{9A4B767E-C629-BB87-20BB-3E9A28D9A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2356" y="2339197"/>
            <a:ext cx="3863401" cy="2403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5BFF78B5-6853-234D-F168-9121EEFAB6FC}"/>
              </a:ext>
            </a:extLst>
          </p:cNvPr>
          <p:cNvPicPr>
            <a:picLocks noChangeAspect="1"/>
          </p:cNvPicPr>
          <p:nvPr/>
        </p:nvPicPr>
        <p:blipFill>
          <a:blip r:embed="rId6"/>
          <a:stretch>
            <a:fillRect/>
          </a:stretch>
        </p:blipFill>
        <p:spPr>
          <a:xfrm>
            <a:off x="330562" y="1357947"/>
            <a:ext cx="7382905" cy="4525006"/>
          </a:xfrm>
          <a:prstGeom prst="rect">
            <a:avLst/>
          </a:prstGeom>
        </p:spPr>
      </p:pic>
    </p:spTree>
    <p:extLst>
      <p:ext uri="{BB962C8B-B14F-4D97-AF65-F5344CB8AC3E}">
        <p14:creationId xmlns:p14="http://schemas.microsoft.com/office/powerpoint/2010/main" val="231226656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02101" y="27488"/>
            <a:ext cx="305365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Label</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5122" name="Picture 2" descr="Tutorial Java: ¿Qué significa convertirse en un programador Java?">
            <a:extLst>
              <a:ext uri="{FF2B5EF4-FFF2-40B4-BE49-F238E27FC236}">
                <a16:creationId xmlns:a16="http://schemas.microsoft.com/office/drawing/2014/main" id="{9A4B767E-C629-BB87-20BB-3E9A28D9A6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2356" y="2339197"/>
            <a:ext cx="3863401" cy="24038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4" name="Imagen 3">
            <a:extLst>
              <a:ext uri="{FF2B5EF4-FFF2-40B4-BE49-F238E27FC236}">
                <a16:creationId xmlns:a16="http://schemas.microsoft.com/office/drawing/2014/main" id="{3C6D1D40-1B0B-CF47-3C3E-9CF9DFC138EC}"/>
              </a:ext>
            </a:extLst>
          </p:cNvPr>
          <p:cNvPicPr>
            <a:picLocks noChangeAspect="1"/>
          </p:cNvPicPr>
          <p:nvPr/>
        </p:nvPicPr>
        <p:blipFill>
          <a:blip r:embed="rId6"/>
          <a:stretch>
            <a:fillRect/>
          </a:stretch>
        </p:blipFill>
        <p:spPr>
          <a:xfrm>
            <a:off x="1282295" y="2859467"/>
            <a:ext cx="4934639" cy="1162212"/>
          </a:xfrm>
          <a:prstGeom prst="rect">
            <a:avLst/>
          </a:prstGeom>
          <a:ln>
            <a:noFill/>
          </a:ln>
          <a:effectLst>
            <a:softEdge rad="112500"/>
          </a:effectLst>
        </p:spPr>
      </p:pic>
    </p:spTree>
    <p:extLst>
      <p:ext uri="{BB962C8B-B14F-4D97-AF65-F5344CB8AC3E}">
        <p14:creationId xmlns:p14="http://schemas.microsoft.com/office/powerpoint/2010/main" val="26883199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2" name="CuadroTexto 1"/>
          <p:cNvSpPr txBox="1"/>
          <p:nvPr/>
        </p:nvSpPr>
        <p:spPr>
          <a:xfrm>
            <a:off x="1512642" y="2865444"/>
            <a:ext cx="9166715" cy="2000548"/>
          </a:xfrm>
          <a:prstGeom prst="rect">
            <a:avLst/>
          </a:prstGeom>
          <a:noFill/>
        </p:spPr>
        <p:txBody>
          <a:bodyPr wrap="square" rtlCol="0">
            <a:spAutoFit/>
          </a:bodyPr>
          <a:lstStyle/>
          <a:p>
            <a:pPr algn="ctr"/>
            <a:r>
              <a:rPr lang="es-MX" sz="4400" dirty="0"/>
              <a:t>“Celebra cada pequeña </a:t>
            </a:r>
            <a:r>
              <a:rPr lang="es-MX" sz="4400" dirty="0">
                <a:solidFill>
                  <a:srgbClr val="00B050"/>
                </a:solidFill>
              </a:rPr>
              <a:t>victoria</a:t>
            </a:r>
            <a:r>
              <a:rPr lang="es-MX" sz="4400" dirty="0"/>
              <a:t>.”</a:t>
            </a:r>
          </a:p>
          <a:p>
            <a:pPr algn="ctr"/>
            <a:endParaRPr lang="es-MX" sz="4400" dirty="0"/>
          </a:p>
          <a:p>
            <a:endParaRPr lang="es-CO" b="1" dirty="0">
              <a:solidFill>
                <a:srgbClr val="00B050"/>
              </a:solidFill>
            </a:endParaRPr>
          </a:p>
          <a:p>
            <a:endParaRPr lang="es-419" dirty="0"/>
          </a:p>
        </p:txBody>
      </p:sp>
      <p:pic>
        <p:nvPicPr>
          <p:cNvPr id="9"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80432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71710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TextField</a:t>
            </a:r>
            <a:endParaRPr lang="es-CO" sz="3600" dirty="0"/>
          </a:p>
        </p:txBody>
      </p:sp>
      <p:sp>
        <p:nvSpPr>
          <p:cNvPr id="2" name="CuadroTexto 1"/>
          <p:cNvSpPr txBox="1"/>
          <p:nvPr/>
        </p:nvSpPr>
        <p:spPr>
          <a:xfrm>
            <a:off x="1528767" y="2454568"/>
            <a:ext cx="4807350" cy="1569660"/>
          </a:xfrm>
          <a:prstGeom prst="rect">
            <a:avLst/>
          </a:prstGeom>
          <a:noFill/>
        </p:spPr>
        <p:txBody>
          <a:bodyPr wrap="square" rtlCol="0">
            <a:spAutoFit/>
          </a:bodyPr>
          <a:lstStyle/>
          <a:p>
            <a:pPr algn="just"/>
            <a:r>
              <a:rPr lang="es-ES" sz="1600" b="1" dirty="0"/>
              <a:t>Java AWT </a:t>
            </a:r>
            <a:r>
              <a:rPr lang="es-ES" sz="1600" b="1" dirty="0" err="1"/>
              <a:t>TextField</a:t>
            </a:r>
            <a:r>
              <a:rPr lang="es-ES" sz="1600" b="1" dirty="0"/>
              <a:t> </a:t>
            </a:r>
            <a:r>
              <a:rPr lang="es-ES" sz="1600" dirty="0"/>
              <a:t>es un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Este componente se utiliza para permitir a los usuarios ingresar texto de una sola línea en una aplicación de interfaz gráfica de usuario (GUI</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172" name="Picture 4" descr="java - Geeky Theory">
            <a:extLst>
              <a:ext uri="{FF2B5EF4-FFF2-40B4-BE49-F238E27FC236}">
                <a16:creationId xmlns:a16="http://schemas.microsoft.com/office/drawing/2014/main" id="{55696D7F-C879-B55A-B739-F53CE3669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682" y="1924336"/>
            <a:ext cx="4218649" cy="2422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756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71710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TextField</a:t>
            </a:r>
            <a:endParaRPr lang="es-CO" sz="3600" dirty="0"/>
          </a:p>
        </p:txBody>
      </p:sp>
      <p:sp>
        <p:nvSpPr>
          <p:cNvPr id="2" name="CuadroTexto 1"/>
          <p:cNvSpPr txBox="1"/>
          <p:nvPr/>
        </p:nvSpPr>
        <p:spPr>
          <a:xfrm>
            <a:off x="520669" y="2358227"/>
            <a:ext cx="6282898" cy="2308324"/>
          </a:xfrm>
          <a:prstGeom prst="rect">
            <a:avLst/>
          </a:prstGeom>
          <a:noFill/>
        </p:spPr>
        <p:txBody>
          <a:bodyPr wrap="square" rtlCol="0">
            <a:spAutoFit/>
          </a:bodyPr>
          <a:lstStyle/>
          <a:p>
            <a:pPr algn="just"/>
            <a:r>
              <a:rPr lang="es-ES" sz="1600" b="1" dirty="0"/>
              <a:t>Entrada de texto: </a:t>
            </a:r>
            <a:r>
              <a:rPr lang="es-ES" sz="1600" dirty="0"/>
              <a:t>Permite a los usuarios ingresar texto, como nombres de usuario, contraseñas, números u otra información de texto en una ventana de la aplicación Java.</a:t>
            </a:r>
          </a:p>
          <a:p>
            <a:pPr algn="just"/>
            <a:endParaRPr lang="es-ES" sz="1600" dirty="0"/>
          </a:p>
          <a:p>
            <a:pPr algn="just"/>
            <a:r>
              <a:rPr lang="es-ES" sz="1600" b="1" dirty="0"/>
              <a:t>Recopilación de datos: </a:t>
            </a:r>
            <a:r>
              <a:rPr lang="es-ES" sz="1600" dirty="0"/>
              <a:t>Facilita la recopilación de datos de entrada del usuario, que luego se pueden utilizar en la lógica de la aplicación para realizar diversas acciones, como cálculos, consultas a bases de datos o manipulación de datos.</a:t>
            </a:r>
          </a:p>
          <a:p>
            <a:pPr algn="just"/>
            <a:endParaRPr lang="es-ES"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172" name="Picture 4" descr="java - Geeky Theory">
            <a:extLst>
              <a:ext uri="{FF2B5EF4-FFF2-40B4-BE49-F238E27FC236}">
                <a16:creationId xmlns:a16="http://schemas.microsoft.com/office/drawing/2014/main" id="{55696D7F-C879-B55A-B739-F53CE3669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682" y="1924336"/>
            <a:ext cx="4218649" cy="2422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718715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71710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TextField</a:t>
            </a:r>
            <a:endParaRPr lang="es-CO" sz="3600" dirty="0"/>
          </a:p>
        </p:txBody>
      </p:sp>
      <p:sp>
        <p:nvSpPr>
          <p:cNvPr id="2" name="CuadroTexto 1"/>
          <p:cNvSpPr txBox="1"/>
          <p:nvPr/>
        </p:nvSpPr>
        <p:spPr>
          <a:xfrm>
            <a:off x="935904" y="2010900"/>
            <a:ext cx="5914637" cy="2554545"/>
          </a:xfrm>
          <a:prstGeom prst="rect">
            <a:avLst/>
          </a:prstGeom>
          <a:noFill/>
        </p:spPr>
        <p:txBody>
          <a:bodyPr wrap="square" rtlCol="0">
            <a:spAutoFit/>
          </a:bodyPr>
          <a:lstStyle/>
          <a:p>
            <a:pPr algn="just"/>
            <a:endParaRPr lang="es-ES" sz="1600" dirty="0"/>
          </a:p>
          <a:p>
            <a:pPr algn="just"/>
            <a:r>
              <a:rPr lang="es-ES" sz="1600" b="1" dirty="0"/>
              <a:t>Interacción con el usuario: </a:t>
            </a:r>
            <a:r>
              <a:rPr lang="es-ES" sz="1600" dirty="0"/>
              <a:t>Proporciona una forma interactiva para que los usuarios ingresen datos en una aplicación, lo que mejora la experiencia del usuario y hace que la aplicación sea más amigable.</a:t>
            </a:r>
          </a:p>
          <a:p>
            <a:pPr algn="just"/>
            <a:endParaRPr lang="es-ES" sz="1600" dirty="0"/>
          </a:p>
          <a:p>
            <a:pPr algn="just"/>
            <a:r>
              <a:rPr lang="es-ES" sz="1600" b="1" dirty="0"/>
              <a:t>Captura de eventos: </a:t>
            </a:r>
            <a:r>
              <a:rPr lang="es-ES" sz="1600" dirty="0"/>
              <a:t>Puede asociarse con escuchadores de eventos para capturar y responder a eventos de usuario, como cuando el usuario presiona la tecla "</a:t>
            </a:r>
            <a:r>
              <a:rPr lang="es-ES" sz="1600" dirty="0" err="1"/>
              <a:t>Enter</a:t>
            </a:r>
            <a:r>
              <a:rPr lang="es-ES" sz="1600" dirty="0"/>
              <a:t>" o hace clic en otro componente después de ingresar texto.</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172" name="Picture 4" descr="java - Geeky Theory">
            <a:extLst>
              <a:ext uri="{FF2B5EF4-FFF2-40B4-BE49-F238E27FC236}">
                <a16:creationId xmlns:a16="http://schemas.microsoft.com/office/drawing/2014/main" id="{55696D7F-C879-B55A-B739-F53CE3669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682" y="1924336"/>
            <a:ext cx="4218649" cy="2422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929568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71710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TextField</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172" name="Picture 4" descr="java - Geeky Theory">
            <a:extLst>
              <a:ext uri="{FF2B5EF4-FFF2-40B4-BE49-F238E27FC236}">
                <a16:creationId xmlns:a16="http://schemas.microsoft.com/office/drawing/2014/main" id="{55696D7F-C879-B55A-B739-F53CE3669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52682" y="1924336"/>
            <a:ext cx="4218649" cy="2422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8D78F651-CC97-BDB6-837D-3317DCD4D1CD}"/>
              </a:ext>
            </a:extLst>
          </p:cNvPr>
          <p:cNvPicPr>
            <a:picLocks noChangeAspect="1"/>
          </p:cNvPicPr>
          <p:nvPr/>
        </p:nvPicPr>
        <p:blipFill>
          <a:blip r:embed="rId6"/>
          <a:stretch>
            <a:fillRect/>
          </a:stretch>
        </p:blipFill>
        <p:spPr>
          <a:xfrm>
            <a:off x="1288170" y="1118813"/>
            <a:ext cx="4583211" cy="5138210"/>
          </a:xfrm>
          <a:prstGeom prst="rect">
            <a:avLst/>
          </a:prstGeom>
        </p:spPr>
      </p:pic>
    </p:spTree>
    <p:extLst>
      <p:ext uri="{BB962C8B-B14F-4D97-AF65-F5344CB8AC3E}">
        <p14:creationId xmlns:p14="http://schemas.microsoft.com/office/powerpoint/2010/main" val="18425228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71710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TextField</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7172" name="Picture 4" descr="java - Geeky Theory">
            <a:extLst>
              <a:ext uri="{FF2B5EF4-FFF2-40B4-BE49-F238E27FC236}">
                <a16:creationId xmlns:a16="http://schemas.microsoft.com/office/drawing/2014/main" id="{55696D7F-C879-B55A-B739-F53CE3669B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47450" y="1231434"/>
            <a:ext cx="4218649" cy="242287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278CE093-C5E5-E2CD-DBAB-18401621B3C9}"/>
              </a:ext>
            </a:extLst>
          </p:cNvPr>
          <p:cNvPicPr>
            <a:picLocks noChangeAspect="1"/>
          </p:cNvPicPr>
          <p:nvPr/>
        </p:nvPicPr>
        <p:blipFill>
          <a:blip r:embed="rId6"/>
          <a:stretch>
            <a:fillRect/>
          </a:stretch>
        </p:blipFill>
        <p:spPr>
          <a:xfrm>
            <a:off x="824818" y="4225341"/>
            <a:ext cx="9602540" cy="1038370"/>
          </a:xfrm>
          <a:prstGeom prst="rect">
            <a:avLst/>
          </a:prstGeom>
        </p:spPr>
      </p:pic>
    </p:spTree>
    <p:extLst>
      <p:ext uri="{BB962C8B-B14F-4D97-AF65-F5344CB8AC3E}">
        <p14:creationId xmlns:p14="http://schemas.microsoft.com/office/powerpoint/2010/main" val="3425638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69498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TextArea</a:t>
            </a:r>
            <a:endParaRPr lang="es-CO" sz="3600" dirty="0"/>
          </a:p>
        </p:txBody>
      </p:sp>
      <p:sp>
        <p:nvSpPr>
          <p:cNvPr id="2" name="CuadroTexto 1"/>
          <p:cNvSpPr txBox="1"/>
          <p:nvPr/>
        </p:nvSpPr>
        <p:spPr>
          <a:xfrm>
            <a:off x="1114832" y="1981611"/>
            <a:ext cx="4803726" cy="2308324"/>
          </a:xfrm>
          <a:prstGeom prst="rect">
            <a:avLst/>
          </a:prstGeom>
          <a:noFill/>
        </p:spPr>
        <p:txBody>
          <a:bodyPr wrap="square" rtlCol="0">
            <a:spAutoFit/>
          </a:bodyPr>
          <a:lstStyle/>
          <a:p>
            <a:pPr algn="just"/>
            <a:endParaRPr lang="es-ES" sz="1600" dirty="0"/>
          </a:p>
          <a:p>
            <a:pPr algn="just"/>
            <a:r>
              <a:rPr lang="es-ES" sz="1600" b="1" dirty="0"/>
              <a:t>Java AWT </a:t>
            </a:r>
            <a:r>
              <a:rPr lang="es-ES" sz="1600" b="1" dirty="0" err="1"/>
              <a:t>TextArea</a:t>
            </a:r>
            <a:r>
              <a:rPr lang="es-ES" sz="1600" b="1" dirty="0"/>
              <a:t> </a:t>
            </a:r>
            <a:r>
              <a:rPr lang="es-ES" sz="1600" dirty="0"/>
              <a:t>es otro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A diferencia de </a:t>
            </a:r>
            <a:r>
              <a:rPr lang="es-ES" sz="1600" dirty="0" err="1"/>
              <a:t>TextField</a:t>
            </a:r>
            <a:r>
              <a:rPr lang="es-ES" sz="1600" dirty="0"/>
              <a:t>, que permite la entrada de texto de una sola línea, </a:t>
            </a:r>
            <a:r>
              <a:rPr lang="es-ES" sz="1600" dirty="0" err="1"/>
              <a:t>TextArea</a:t>
            </a:r>
            <a:r>
              <a:rPr lang="es-ES" sz="1600" dirty="0"/>
              <a:t> se utiliza para permitir a los usuarios ingresar y mostrar texto de múltiples líneas en una aplicación de interfaz gráfica de usuario (GUI)</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194" name="Picture 2" descr="Estas son las tendencias que marcarán el lenguaje de programación Java |  Computer Hoy">
            <a:extLst>
              <a:ext uri="{FF2B5EF4-FFF2-40B4-BE49-F238E27FC236}">
                <a16:creationId xmlns:a16="http://schemas.microsoft.com/office/drawing/2014/main" id="{A5D564B2-A535-F6CD-4A14-65364D13C3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9421" y="1928598"/>
            <a:ext cx="4687728" cy="2636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34730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69498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TextArea</a:t>
            </a:r>
            <a:endParaRPr lang="es-CO" sz="3600" dirty="0"/>
          </a:p>
        </p:txBody>
      </p:sp>
      <p:sp>
        <p:nvSpPr>
          <p:cNvPr id="2" name="CuadroTexto 1"/>
          <p:cNvSpPr txBox="1"/>
          <p:nvPr/>
        </p:nvSpPr>
        <p:spPr>
          <a:xfrm>
            <a:off x="573134" y="2181016"/>
            <a:ext cx="5801787" cy="2800767"/>
          </a:xfrm>
          <a:prstGeom prst="rect">
            <a:avLst/>
          </a:prstGeom>
          <a:noFill/>
        </p:spPr>
        <p:txBody>
          <a:bodyPr wrap="square" rtlCol="0">
            <a:spAutoFit/>
          </a:bodyPr>
          <a:lstStyle/>
          <a:p>
            <a:pPr algn="just"/>
            <a:r>
              <a:rPr lang="es-ES" sz="1600" b="1" dirty="0"/>
              <a:t>Entrada y visualización de texto </a:t>
            </a:r>
            <a:r>
              <a:rPr lang="es-ES" sz="1600" b="1" dirty="0" err="1"/>
              <a:t>multilineal</a:t>
            </a:r>
            <a:r>
              <a:rPr lang="es-ES" sz="1600" b="1" dirty="0"/>
              <a:t>: </a:t>
            </a:r>
            <a:r>
              <a:rPr lang="es-ES" sz="1600" dirty="0"/>
              <a:t>Permite a los usuarios ingresar texto en varios párrafos o líneas de texto, lo que es útil para capturar texto más extenso, como comentarios, descripciones o notas.</a:t>
            </a:r>
          </a:p>
          <a:p>
            <a:pPr algn="just"/>
            <a:endParaRPr lang="es-ES" sz="1600" dirty="0"/>
          </a:p>
          <a:p>
            <a:pPr algn="just"/>
            <a:r>
              <a:rPr lang="es-ES" sz="1600" b="1" dirty="0"/>
              <a:t>Edición de texto: </a:t>
            </a:r>
            <a:r>
              <a:rPr lang="es-ES" sz="1600" dirty="0"/>
              <a:t>Proporciona una interfaz de edición de texto enriquecido que incluye capacidades de copiar, cortar, pegar, deshacer y rehacer, lo que permite a los usuarios interactuar y modificar el texto de manera eficiente.</a:t>
            </a:r>
          </a:p>
          <a:p>
            <a:pPr algn="just"/>
            <a:endParaRPr lang="es-ES" sz="1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194" name="Picture 2" descr="Estas son las tendencias que marcarán el lenguaje de programación Java |  Computer Hoy">
            <a:extLst>
              <a:ext uri="{FF2B5EF4-FFF2-40B4-BE49-F238E27FC236}">
                <a16:creationId xmlns:a16="http://schemas.microsoft.com/office/drawing/2014/main" id="{A5D564B2-A535-F6CD-4A14-65364D13C3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9421" y="1928598"/>
            <a:ext cx="4687728" cy="2636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938382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69498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TextArea</a:t>
            </a:r>
            <a:endParaRPr lang="es-CO" sz="3600" dirty="0"/>
          </a:p>
        </p:txBody>
      </p:sp>
      <p:sp>
        <p:nvSpPr>
          <p:cNvPr id="2" name="CuadroTexto 1"/>
          <p:cNvSpPr txBox="1"/>
          <p:nvPr/>
        </p:nvSpPr>
        <p:spPr>
          <a:xfrm>
            <a:off x="902915" y="2040189"/>
            <a:ext cx="5475264" cy="2800767"/>
          </a:xfrm>
          <a:prstGeom prst="rect">
            <a:avLst/>
          </a:prstGeom>
          <a:noFill/>
        </p:spPr>
        <p:txBody>
          <a:bodyPr wrap="square" rtlCol="0">
            <a:spAutoFit/>
          </a:bodyPr>
          <a:lstStyle/>
          <a:p>
            <a:pPr algn="just"/>
            <a:endParaRPr lang="es-ES" sz="1600" b="1" dirty="0"/>
          </a:p>
          <a:p>
            <a:pPr algn="just"/>
            <a:r>
              <a:rPr lang="es-ES" sz="1600" b="1" dirty="0"/>
              <a:t>Visualización de datos: </a:t>
            </a:r>
            <a:r>
              <a:rPr lang="es-ES" sz="1600" dirty="0"/>
              <a:t>Puede usarse para mostrar grandes cantidades de texto que no cabrían en un solo </a:t>
            </a:r>
            <a:r>
              <a:rPr lang="es-ES" sz="1600" dirty="0" err="1"/>
              <a:t>TextField</a:t>
            </a:r>
            <a:r>
              <a:rPr lang="es-ES" sz="1600" dirty="0"/>
              <a:t>, lo que es especialmente útil cuando se necesita mostrar información detallada o registros extensos.</a:t>
            </a:r>
          </a:p>
          <a:p>
            <a:pPr algn="just"/>
            <a:endParaRPr lang="es-ES" sz="1600" dirty="0"/>
          </a:p>
          <a:p>
            <a:pPr algn="just"/>
            <a:r>
              <a:rPr lang="es-ES" sz="1600" b="1" dirty="0"/>
              <a:t>Captura de eventos: </a:t>
            </a:r>
            <a:r>
              <a:rPr lang="es-ES" sz="1600" dirty="0"/>
              <a:t>Al igual que con otros componentes AWT, </a:t>
            </a:r>
            <a:r>
              <a:rPr lang="es-ES" sz="1600" dirty="0" err="1"/>
              <a:t>TextArea</a:t>
            </a:r>
            <a:r>
              <a:rPr lang="es-ES" sz="1600" dirty="0"/>
              <a:t> se puede configurar para capturar eventos, como cuando el usuario presiona una tecla o realiza una acción específica en el área de texto.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194" name="Picture 2" descr="Estas son las tendencias que marcarán el lenguaje de programación Java |  Computer Hoy">
            <a:extLst>
              <a:ext uri="{FF2B5EF4-FFF2-40B4-BE49-F238E27FC236}">
                <a16:creationId xmlns:a16="http://schemas.microsoft.com/office/drawing/2014/main" id="{A5D564B2-A535-F6CD-4A14-65364D13C3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9421" y="1928598"/>
            <a:ext cx="4687728" cy="2636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380031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69498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TextArea</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194" name="Picture 2" descr="Estas son las tendencias que marcarán el lenguaje de programación Java |  Computer Hoy">
            <a:extLst>
              <a:ext uri="{FF2B5EF4-FFF2-40B4-BE49-F238E27FC236}">
                <a16:creationId xmlns:a16="http://schemas.microsoft.com/office/drawing/2014/main" id="{A5D564B2-A535-F6CD-4A14-65364D13C3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9421" y="1928598"/>
            <a:ext cx="4687728" cy="2636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64B50DA8-EB33-1937-AFD3-781C8F996FE2}"/>
              </a:ext>
            </a:extLst>
          </p:cNvPr>
          <p:cNvPicPr>
            <a:picLocks noChangeAspect="1"/>
          </p:cNvPicPr>
          <p:nvPr/>
        </p:nvPicPr>
        <p:blipFill>
          <a:blip r:embed="rId6"/>
          <a:stretch>
            <a:fillRect/>
          </a:stretch>
        </p:blipFill>
        <p:spPr>
          <a:xfrm>
            <a:off x="445277" y="1272548"/>
            <a:ext cx="6293633" cy="4695804"/>
          </a:xfrm>
          <a:prstGeom prst="rect">
            <a:avLst/>
          </a:prstGeom>
        </p:spPr>
      </p:pic>
    </p:spTree>
    <p:extLst>
      <p:ext uri="{BB962C8B-B14F-4D97-AF65-F5344CB8AC3E}">
        <p14:creationId xmlns:p14="http://schemas.microsoft.com/office/powerpoint/2010/main" val="2174443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69498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TextArea</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194" name="Picture 2" descr="Estas son las tendencias que marcarán el lenguaje de programación Java |  Computer Hoy">
            <a:extLst>
              <a:ext uri="{FF2B5EF4-FFF2-40B4-BE49-F238E27FC236}">
                <a16:creationId xmlns:a16="http://schemas.microsoft.com/office/drawing/2014/main" id="{A5D564B2-A535-F6CD-4A14-65364D13C3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29421" y="1928598"/>
            <a:ext cx="4687728" cy="26368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1F2D71EA-1BE9-DBB6-D8AB-B266CCEAB88E}"/>
              </a:ext>
            </a:extLst>
          </p:cNvPr>
          <p:cNvPicPr>
            <a:picLocks noChangeAspect="1"/>
          </p:cNvPicPr>
          <p:nvPr/>
        </p:nvPicPr>
        <p:blipFill>
          <a:blip r:embed="rId6"/>
          <a:stretch>
            <a:fillRect/>
          </a:stretch>
        </p:blipFill>
        <p:spPr>
          <a:xfrm>
            <a:off x="1348946" y="1802065"/>
            <a:ext cx="3762900" cy="2972215"/>
          </a:xfrm>
          <a:prstGeom prst="rect">
            <a:avLst/>
          </a:prstGeom>
        </p:spPr>
      </p:pic>
    </p:spTree>
    <p:extLst>
      <p:ext uri="{BB962C8B-B14F-4D97-AF65-F5344CB8AC3E}">
        <p14:creationId xmlns:p14="http://schemas.microsoft.com/office/powerpoint/2010/main" val="15067649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4874360" y="873436"/>
            <a:ext cx="1618392" cy="646331"/>
          </a:xfrm>
          <a:prstGeom prst="rect">
            <a:avLst/>
          </a:prstGeom>
          <a:noFill/>
        </p:spPr>
        <p:txBody>
          <a:bodyPr wrap="none" rtlCol="0">
            <a:spAutoFit/>
          </a:bodyPr>
          <a:lstStyle/>
          <a:p>
            <a:r>
              <a:rPr lang="es-419" sz="3600" dirty="0"/>
              <a:t>AGENDA</a:t>
            </a:r>
            <a:endParaRPr lang="es-CO" sz="3600" dirty="0"/>
          </a:p>
        </p:txBody>
      </p:sp>
      <p:sp>
        <p:nvSpPr>
          <p:cNvPr id="2" name="CuadroTexto 1"/>
          <p:cNvSpPr txBox="1"/>
          <p:nvPr/>
        </p:nvSpPr>
        <p:spPr>
          <a:xfrm>
            <a:off x="1990173" y="2793534"/>
            <a:ext cx="2105063" cy="1200329"/>
          </a:xfrm>
          <a:prstGeom prst="rect">
            <a:avLst/>
          </a:prstGeom>
          <a:noFill/>
        </p:spPr>
        <p:txBody>
          <a:bodyPr wrap="none" rtlCol="0">
            <a:spAutoFit/>
          </a:bodyPr>
          <a:lstStyle/>
          <a:p>
            <a:pPr marL="285750" indent="-285750">
              <a:buFont typeface="Arial" panose="020B0604020202020204" pitchFamily="34" charset="0"/>
              <a:buChar char="•"/>
            </a:pPr>
            <a:r>
              <a:rPr lang="es-419" dirty="0"/>
              <a:t>Conceptos Java</a:t>
            </a:r>
          </a:p>
          <a:p>
            <a:pPr marL="285750" indent="-285750">
              <a:buFont typeface="Arial" panose="020B0604020202020204" pitchFamily="34" charset="0"/>
              <a:buChar char="•"/>
            </a:pPr>
            <a:r>
              <a:rPr lang="es-419" dirty="0" err="1"/>
              <a:t>BetPlay</a:t>
            </a:r>
            <a:endParaRPr lang="es-419" dirty="0"/>
          </a:p>
          <a:p>
            <a:pPr marL="285750" indent="-285750">
              <a:buFont typeface="Arial" panose="020B0604020202020204" pitchFamily="34" charset="0"/>
              <a:buChar char="•"/>
            </a:pPr>
            <a:r>
              <a:rPr lang="es-419" dirty="0"/>
              <a:t>Conclusiones</a:t>
            </a:r>
          </a:p>
          <a:p>
            <a:endParaRPr lang="es-CO"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10481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87176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a:t>
            </a:r>
            <a:endParaRPr lang="es-CO" sz="3600" dirty="0"/>
          </a:p>
        </p:txBody>
      </p:sp>
      <p:sp>
        <p:nvSpPr>
          <p:cNvPr id="2" name="CuadroTexto 1"/>
          <p:cNvSpPr txBox="1"/>
          <p:nvPr/>
        </p:nvSpPr>
        <p:spPr>
          <a:xfrm>
            <a:off x="2038726" y="2380231"/>
            <a:ext cx="4057274" cy="1815882"/>
          </a:xfrm>
          <a:prstGeom prst="rect">
            <a:avLst/>
          </a:prstGeom>
          <a:noFill/>
        </p:spPr>
        <p:txBody>
          <a:bodyPr wrap="square" rtlCol="0">
            <a:spAutoFit/>
          </a:bodyPr>
          <a:lstStyle/>
          <a:p>
            <a:pPr algn="just"/>
            <a:r>
              <a:rPr lang="es-ES" sz="1600" b="1" dirty="0"/>
              <a:t>Java AWT </a:t>
            </a:r>
            <a:r>
              <a:rPr lang="es-ES" sz="1600" b="1" dirty="0" err="1"/>
              <a:t>Checkbox</a:t>
            </a:r>
            <a:r>
              <a:rPr lang="es-ES" sz="1600" b="1" dirty="0"/>
              <a:t> </a:t>
            </a:r>
            <a:r>
              <a:rPr lang="es-ES" sz="1600" dirty="0"/>
              <a:t>es un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Este componente se utiliza para permitir a los usuarios seleccionar una o varias opciones de un conjunto de opciones disponibles. </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218" name="Picture 2" descr="PROGRAMACIÓN JAVA | Facebook">
            <a:extLst>
              <a:ext uri="{FF2B5EF4-FFF2-40B4-BE49-F238E27FC236}">
                <a16:creationId xmlns:a16="http://schemas.microsoft.com/office/drawing/2014/main" id="{D48A80F4-B244-A545-3BB2-78FF32CAC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5672" y="2206755"/>
            <a:ext cx="3862205" cy="2162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597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87176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a:t>
            </a:r>
            <a:endParaRPr lang="es-CO" sz="3600" dirty="0"/>
          </a:p>
        </p:txBody>
      </p:sp>
      <p:sp>
        <p:nvSpPr>
          <p:cNvPr id="2" name="CuadroTexto 1"/>
          <p:cNvSpPr txBox="1"/>
          <p:nvPr/>
        </p:nvSpPr>
        <p:spPr>
          <a:xfrm>
            <a:off x="909913" y="2181016"/>
            <a:ext cx="5767316" cy="2800767"/>
          </a:xfrm>
          <a:prstGeom prst="rect">
            <a:avLst/>
          </a:prstGeom>
          <a:noFill/>
        </p:spPr>
        <p:txBody>
          <a:bodyPr wrap="square" rtlCol="0">
            <a:spAutoFit/>
          </a:bodyPr>
          <a:lstStyle/>
          <a:p>
            <a:pPr algn="just"/>
            <a:r>
              <a:rPr lang="es-ES" sz="1600" b="1" dirty="0"/>
              <a:t>Selección de opciones: </a:t>
            </a:r>
            <a:r>
              <a:rPr lang="es-ES" sz="1600" dirty="0"/>
              <a:t>Proporciona una forma de presentar múltiples opciones al usuario en forma de casillas de verificación (</a:t>
            </a:r>
            <a:r>
              <a:rPr lang="es-ES" sz="1600" dirty="0" err="1"/>
              <a:t>checkboxes</a:t>
            </a:r>
            <a:r>
              <a:rPr lang="es-ES" sz="1600" dirty="0"/>
              <a:t>), donde el usuario puede marcar o desmarcar una o varias de ellas según su elección.</a:t>
            </a:r>
          </a:p>
          <a:p>
            <a:pPr algn="just"/>
            <a:endParaRPr lang="es-ES" sz="1600" b="1" dirty="0"/>
          </a:p>
          <a:p>
            <a:pPr algn="just"/>
            <a:r>
              <a:rPr lang="es-ES" sz="1600" b="1" dirty="0"/>
              <a:t>Selección múltiple: </a:t>
            </a:r>
            <a:r>
              <a:rPr lang="es-ES" sz="1600" dirty="0"/>
              <a:t>A diferencia de un componente como </a:t>
            </a:r>
            <a:r>
              <a:rPr lang="es-ES" sz="1600" dirty="0" err="1"/>
              <a:t>RadioButton</a:t>
            </a:r>
            <a:r>
              <a:rPr lang="es-ES" sz="1600" dirty="0"/>
              <a:t>, que permite al usuario seleccionar una sola opción de un grupo, </a:t>
            </a:r>
            <a:r>
              <a:rPr lang="es-ES" sz="1600" dirty="0" err="1"/>
              <a:t>Checkbox</a:t>
            </a:r>
            <a:r>
              <a:rPr lang="es-ES" sz="1600" dirty="0"/>
              <a:t> permite al usuario seleccionar múltiples opciones independientes entre sí.</a:t>
            </a:r>
          </a:p>
          <a:p>
            <a:pPr algn="just"/>
            <a:endParaRPr lang="es-ES" sz="1600" b="1"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218" name="Picture 2" descr="PROGRAMACIÓN JAVA | Facebook">
            <a:extLst>
              <a:ext uri="{FF2B5EF4-FFF2-40B4-BE49-F238E27FC236}">
                <a16:creationId xmlns:a16="http://schemas.microsoft.com/office/drawing/2014/main" id="{D48A80F4-B244-A545-3BB2-78FF32CAC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5672" y="2206755"/>
            <a:ext cx="3862205" cy="2162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115047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87176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a:t>
            </a:r>
            <a:endParaRPr lang="es-CO" sz="3600" dirty="0"/>
          </a:p>
        </p:txBody>
      </p:sp>
      <p:sp>
        <p:nvSpPr>
          <p:cNvPr id="2" name="CuadroTexto 1"/>
          <p:cNvSpPr txBox="1"/>
          <p:nvPr/>
        </p:nvSpPr>
        <p:spPr>
          <a:xfrm>
            <a:off x="1125640" y="1905506"/>
            <a:ext cx="5439513" cy="3046988"/>
          </a:xfrm>
          <a:prstGeom prst="rect">
            <a:avLst/>
          </a:prstGeom>
          <a:noFill/>
        </p:spPr>
        <p:txBody>
          <a:bodyPr wrap="square" rtlCol="0">
            <a:spAutoFit/>
          </a:bodyPr>
          <a:lstStyle/>
          <a:p>
            <a:pPr algn="just"/>
            <a:endParaRPr lang="es-ES" sz="1600" b="1" dirty="0"/>
          </a:p>
          <a:p>
            <a:pPr algn="just"/>
            <a:r>
              <a:rPr lang="es-ES" sz="1600" b="1" dirty="0"/>
              <a:t>Configuración de preferencias o ajustes: </a:t>
            </a:r>
            <a:r>
              <a:rPr lang="es-ES" sz="1600" dirty="0"/>
              <a:t>Se utiliza comúnmente en aplicaciones de configuración o preferencias de usuario, donde el usuario puede habilitar o deshabilitar características específicas o elegir entre diferentes opciones de configuración.</a:t>
            </a:r>
          </a:p>
          <a:p>
            <a:pPr algn="just"/>
            <a:endParaRPr lang="es-ES" sz="1600" b="1" dirty="0"/>
          </a:p>
          <a:p>
            <a:pPr algn="just"/>
            <a:r>
              <a:rPr lang="es-ES" sz="1600" b="1" dirty="0"/>
              <a:t>Interacción con el usuario: </a:t>
            </a:r>
            <a:r>
              <a:rPr lang="es-ES" sz="1600" dirty="0"/>
              <a:t>Mejora la interacción del usuario al proporcionar una forma visualmente clara de indicar las preferencias o selecciones, lo que facilita la comunicación de la elección del usuario a la aplicación.</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218" name="Picture 2" descr="PROGRAMACIÓN JAVA | Facebook">
            <a:extLst>
              <a:ext uri="{FF2B5EF4-FFF2-40B4-BE49-F238E27FC236}">
                <a16:creationId xmlns:a16="http://schemas.microsoft.com/office/drawing/2014/main" id="{D48A80F4-B244-A545-3BB2-78FF32CAC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5672" y="2206755"/>
            <a:ext cx="3862205" cy="2162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91126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87176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218" name="Picture 2" descr="PROGRAMACIÓN JAVA | Facebook">
            <a:extLst>
              <a:ext uri="{FF2B5EF4-FFF2-40B4-BE49-F238E27FC236}">
                <a16:creationId xmlns:a16="http://schemas.microsoft.com/office/drawing/2014/main" id="{D48A80F4-B244-A545-3BB2-78FF32CAC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5672" y="2206755"/>
            <a:ext cx="3862205" cy="2162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8C476977-9C09-B722-58C1-70D69D374819}"/>
              </a:ext>
            </a:extLst>
          </p:cNvPr>
          <p:cNvPicPr>
            <a:picLocks noChangeAspect="1"/>
          </p:cNvPicPr>
          <p:nvPr/>
        </p:nvPicPr>
        <p:blipFill>
          <a:blip r:embed="rId6"/>
          <a:stretch>
            <a:fillRect/>
          </a:stretch>
        </p:blipFill>
        <p:spPr>
          <a:xfrm>
            <a:off x="972900" y="1246586"/>
            <a:ext cx="5302160" cy="4882664"/>
          </a:xfrm>
          <a:prstGeom prst="rect">
            <a:avLst/>
          </a:prstGeom>
        </p:spPr>
      </p:pic>
    </p:spTree>
    <p:extLst>
      <p:ext uri="{BB962C8B-B14F-4D97-AF65-F5344CB8AC3E}">
        <p14:creationId xmlns:p14="http://schemas.microsoft.com/office/powerpoint/2010/main" val="5272234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87176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218" name="Picture 2" descr="PROGRAMACIÓN JAVA | Facebook">
            <a:extLst>
              <a:ext uri="{FF2B5EF4-FFF2-40B4-BE49-F238E27FC236}">
                <a16:creationId xmlns:a16="http://schemas.microsoft.com/office/drawing/2014/main" id="{D48A80F4-B244-A545-3BB2-78FF32CAC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5672" y="2206755"/>
            <a:ext cx="3862205" cy="2162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364F48D4-CDA8-BB6E-2DB6-CE7F3FEFC00D}"/>
              </a:ext>
            </a:extLst>
          </p:cNvPr>
          <p:cNvPicPr>
            <a:picLocks noChangeAspect="1"/>
          </p:cNvPicPr>
          <p:nvPr/>
        </p:nvPicPr>
        <p:blipFill>
          <a:blip r:embed="rId6"/>
          <a:stretch>
            <a:fillRect/>
          </a:stretch>
        </p:blipFill>
        <p:spPr>
          <a:xfrm>
            <a:off x="1311215" y="1465793"/>
            <a:ext cx="5521767" cy="4309315"/>
          </a:xfrm>
          <a:prstGeom prst="rect">
            <a:avLst/>
          </a:prstGeom>
        </p:spPr>
      </p:pic>
    </p:spTree>
    <p:extLst>
      <p:ext uri="{BB962C8B-B14F-4D97-AF65-F5344CB8AC3E}">
        <p14:creationId xmlns:p14="http://schemas.microsoft.com/office/powerpoint/2010/main" val="3788038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338752" y="14069"/>
            <a:ext cx="3871766"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218" name="Picture 2" descr="PROGRAMACIÓN JAVA | Facebook">
            <a:extLst>
              <a:ext uri="{FF2B5EF4-FFF2-40B4-BE49-F238E27FC236}">
                <a16:creationId xmlns:a16="http://schemas.microsoft.com/office/drawing/2014/main" id="{D48A80F4-B244-A545-3BB2-78FF32CAC3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25672" y="2206755"/>
            <a:ext cx="3862205" cy="21628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DAF742B9-EFC0-CFDB-EC19-4B5F6E080B3F}"/>
              </a:ext>
            </a:extLst>
          </p:cNvPr>
          <p:cNvPicPr>
            <a:picLocks noChangeAspect="1"/>
          </p:cNvPicPr>
          <p:nvPr/>
        </p:nvPicPr>
        <p:blipFill>
          <a:blip r:embed="rId6"/>
          <a:stretch>
            <a:fillRect/>
          </a:stretch>
        </p:blipFill>
        <p:spPr>
          <a:xfrm>
            <a:off x="1484894" y="1709497"/>
            <a:ext cx="4115374" cy="3439005"/>
          </a:xfrm>
          <a:prstGeom prst="rect">
            <a:avLst/>
          </a:prstGeom>
        </p:spPr>
      </p:pic>
    </p:spTree>
    <p:extLst>
      <p:ext uri="{BB962C8B-B14F-4D97-AF65-F5344CB8AC3E}">
        <p14:creationId xmlns:p14="http://schemas.microsoft.com/office/powerpoint/2010/main" val="27237142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096190" y="27488"/>
            <a:ext cx="504413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CheckBoxGroup</a:t>
            </a:r>
            <a:endParaRPr lang="es-CO" sz="3600" dirty="0"/>
          </a:p>
        </p:txBody>
      </p:sp>
      <p:sp>
        <p:nvSpPr>
          <p:cNvPr id="2" name="CuadroTexto 1"/>
          <p:cNvSpPr txBox="1"/>
          <p:nvPr/>
        </p:nvSpPr>
        <p:spPr>
          <a:xfrm>
            <a:off x="1403091" y="2521059"/>
            <a:ext cx="4551122" cy="1815882"/>
          </a:xfrm>
          <a:prstGeom prst="rect">
            <a:avLst/>
          </a:prstGeom>
          <a:noFill/>
        </p:spPr>
        <p:txBody>
          <a:bodyPr wrap="square" rtlCol="0">
            <a:spAutoFit/>
          </a:bodyPr>
          <a:lstStyle/>
          <a:p>
            <a:pPr algn="just"/>
            <a:endParaRPr lang="es-ES" sz="1600" b="1" dirty="0"/>
          </a:p>
          <a:p>
            <a:pPr algn="just"/>
            <a:r>
              <a:rPr lang="es-ES" sz="1600" b="1" dirty="0"/>
              <a:t>Java AWT </a:t>
            </a:r>
            <a:r>
              <a:rPr lang="es-ES" sz="1600" b="1" dirty="0" err="1"/>
              <a:t>CheckboxGroup</a:t>
            </a:r>
            <a:r>
              <a:rPr lang="es-ES" sz="1600" b="1" dirty="0"/>
              <a:t> </a:t>
            </a:r>
            <a:r>
              <a:rPr lang="es-ES" sz="1600" dirty="0"/>
              <a:t>es una clase proporcionada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que se utiliza para agrupar varios </a:t>
            </a:r>
            <a:r>
              <a:rPr lang="es-ES" sz="1600" dirty="0" err="1"/>
              <a:t>Checkbox</a:t>
            </a:r>
            <a:r>
              <a:rPr lang="es-ES" sz="1600" dirty="0"/>
              <a:t> en una ventana de tal manera que solo uno de ellos pueda estar seleccionado en un momento dado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266" name="Picture 2" descr="6 razones para aprender a programar con Java - EmpleosTI Blog">
            <a:extLst>
              <a:ext uri="{FF2B5EF4-FFF2-40B4-BE49-F238E27FC236}">
                <a16:creationId xmlns:a16="http://schemas.microsoft.com/office/drawing/2014/main" id="{911618B1-AAFA-0ADB-7DEB-83F9436C6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121" y="2286556"/>
            <a:ext cx="3846723" cy="2308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41655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096190" y="27488"/>
            <a:ext cx="504413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CheckBoxGroup</a:t>
            </a:r>
            <a:endParaRPr lang="es-CO" sz="3600" dirty="0"/>
          </a:p>
        </p:txBody>
      </p:sp>
      <p:sp>
        <p:nvSpPr>
          <p:cNvPr id="2" name="CuadroTexto 1"/>
          <p:cNvSpPr txBox="1"/>
          <p:nvPr/>
        </p:nvSpPr>
        <p:spPr>
          <a:xfrm>
            <a:off x="1050146" y="1618487"/>
            <a:ext cx="5590501" cy="4278094"/>
          </a:xfrm>
          <a:prstGeom prst="rect">
            <a:avLst/>
          </a:prstGeom>
          <a:noFill/>
        </p:spPr>
        <p:txBody>
          <a:bodyPr wrap="square" rtlCol="0">
            <a:spAutoFit/>
          </a:bodyPr>
          <a:lstStyle/>
          <a:p>
            <a:pPr algn="just"/>
            <a:r>
              <a:rPr lang="es-ES" sz="1600" b="1" dirty="0"/>
              <a:t>Agrupar </a:t>
            </a:r>
            <a:r>
              <a:rPr lang="es-ES" sz="1600" b="1" dirty="0" err="1"/>
              <a:t>Checkbox</a:t>
            </a:r>
            <a:r>
              <a:rPr lang="es-ES" sz="1600" b="1" dirty="0"/>
              <a:t>: </a:t>
            </a:r>
            <a:r>
              <a:rPr lang="es-ES" sz="1600" dirty="0"/>
              <a:t>Permite agrupar varios </a:t>
            </a:r>
            <a:r>
              <a:rPr lang="es-ES" sz="1600" dirty="0" err="1"/>
              <a:t>Checkbox</a:t>
            </a:r>
            <a:r>
              <a:rPr lang="es-ES" sz="1600" dirty="0"/>
              <a:t> relacionados en una ventana de manera que, al seleccionar uno de ellos, se deseleccione automáticamente cualquier otro </a:t>
            </a:r>
            <a:r>
              <a:rPr lang="es-ES" sz="1600" dirty="0" err="1"/>
              <a:t>Checkbox</a:t>
            </a:r>
            <a:r>
              <a:rPr lang="es-ES" sz="1600" dirty="0"/>
              <a:t> en el mismo grupo. Esto garantiza que solo un elemento del grupo esté seleccionado en un momento dado.</a:t>
            </a:r>
          </a:p>
          <a:p>
            <a:pPr algn="just"/>
            <a:endParaRPr lang="es-ES" sz="1600" b="1" dirty="0"/>
          </a:p>
          <a:p>
            <a:pPr algn="just"/>
            <a:r>
              <a:rPr lang="es-ES" sz="1600" b="1" dirty="0"/>
              <a:t>Selección exclusiva: </a:t>
            </a:r>
            <a:r>
              <a:rPr lang="es-ES" sz="1600" dirty="0"/>
              <a:t>Proporciona una forma sencilla de implementar la selección exclusiva en conjuntos de opciones relacionadas. Por ejemplo, en un grupo de opciones de género (masculino, femenino, otro), solo se puede seleccionar una opción a la vez.</a:t>
            </a:r>
          </a:p>
          <a:p>
            <a:pPr algn="just"/>
            <a:endParaRPr lang="es-ES" sz="1600" b="1" dirty="0"/>
          </a:p>
          <a:p>
            <a:pPr algn="just"/>
            <a:r>
              <a:rPr lang="es-ES" sz="1600" b="1" dirty="0"/>
              <a:t>Simplificar el código: </a:t>
            </a:r>
            <a:r>
              <a:rPr lang="es-ES" sz="1600" dirty="0"/>
              <a:t>Al utilizar </a:t>
            </a:r>
            <a:r>
              <a:rPr lang="es-ES" sz="1600" dirty="0" err="1"/>
              <a:t>CheckboxGroup</a:t>
            </a:r>
            <a:r>
              <a:rPr lang="es-ES" sz="1600" dirty="0"/>
              <a:t>, se reduce la necesidad de escribir código adicional para gestionar la exclusión mutua entre los </a:t>
            </a:r>
            <a:r>
              <a:rPr lang="es-ES" sz="1600" dirty="0" err="1"/>
              <a:t>Checkbox</a:t>
            </a:r>
            <a:r>
              <a:rPr lang="es-ES" sz="1600" dirty="0"/>
              <a:t> del mismo grupo.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266" name="Picture 2" descr="6 razones para aprender a programar con Java - EmpleosTI Blog">
            <a:extLst>
              <a:ext uri="{FF2B5EF4-FFF2-40B4-BE49-F238E27FC236}">
                <a16:creationId xmlns:a16="http://schemas.microsoft.com/office/drawing/2014/main" id="{911618B1-AAFA-0ADB-7DEB-83F9436C6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121" y="2286556"/>
            <a:ext cx="3846723" cy="2308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039260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096190" y="27488"/>
            <a:ext cx="504413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CheckBoxGroup</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266" name="Picture 2" descr="6 razones para aprender a programar con Java - EmpleosTI Blog">
            <a:extLst>
              <a:ext uri="{FF2B5EF4-FFF2-40B4-BE49-F238E27FC236}">
                <a16:creationId xmlns:a16="http://schemas.microsoft.com/office/drawing/2014/main" id="{911618B1-AAFA-0ADB-7DEB-83F9436C6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121" y="2286556"/>
            <a:ext cx="3846723" cy="2308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29E76676-1158-1C4D-6F71-5D6DC2EFA7E8}"/>
              </a:ext>
            </a:extLst>
          </p:cNvPr>
          <p:cNvPicPr>
            <a:picLocks noChangeAspect="1"/>
          </p:cNvPicPr>
          <p:nvPr/>
        </p:nvPicPr>
        <p:blipFill>
          <a:blip r:embed="rId6"/>
          <a:stretch>
            <a:fillRect/>
          </a:stretch>
        </p:blipFill>
        <p:spPr>
          <a:xfrm>
            <a:off x="662603" y="1095452"/>
            <a:ext cx="6258491" cy="5240213"/>
          </a:xfrm>
          <a:prstGeom prst="rect">
            <a:avLst/>
          </a:prstGeom>
        </p:spPr>
      </p:pic>
    </p:spTree>
    <p:extLst>
      <p:ext uri="{BB962C8B-B14F-4D97-AF65-F5344CB8AC3E}">
        <p14:creationId xmlns:p14="http://schemas.microsoft.com/office/powerpoint/2010/main" val="248873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096190" y="27488"/>
            <a:ext cx="504413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CheckBoxGroup</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266" name="Picture 2" descr="6 razones para aprender a programar con Java - EmpleosTI Blog">
            <a:extLst>
              <a:ext uri="{FF2B5EF4-FFF2-40B4-BE49-F238E27FC236}">
                <a16:creationId xmlns:a16="http://schemas.microsoft.com/office/drawing/2014/main" id="{911618B1-AAFA-0ADB-7DEB-83F9436C6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121" y="2286556"/>
            <a:ext cx="3846723" cy="2308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0BCBD10F-1694-C077-0A80-CD3319263D88}"/>
              </a:ext>
            </a:extLst>
          </p:cNvPr>
          <p:cNvPicPr>
            <a:picLocks noChangeAspect="1"/>
          </p:cNvPicPr>
          <p:nvPr/>
        </p:nvPicPr>
        <p:blipFill>
          <a:blip r:embed="rId6"/>
          <a:stretch>
            <a:fillRect/>
          </a:stretch>
        </p:blipFill>
        <p:spPr>
          <a:xfrm>
            <a:off x="503126" y="1349361"/>
            <a:ext cx="6593064" cy="4277881"/>
          </a:xfrm>
          <a:prstGeom prst="rect">
            <a:avLst/>
          </a:prstGeom>
        </p:spPr>
      </p:pic>
    </p:spTree>
    <p:extLst>
      <p:ext uri="{BB962C8B-B14F-4D97-AF65-F5344CB8AC3E}">
        <p14:creationId xmlns:p14="http://schemas.microsoft.com/office/powerpoint/2010/main" val="24959113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140825" cy="646331"/>
          </a:xfrm>
          <a:prstGeom prst="rect">
            <a:avLst/>
          </a:prstGeom>
          <a:noFill/>
        </p:spPr>
        <p:txBody>
          <a:bodyPr wrap="none" rtlCol="0">
            <a:spAutoFit/>
          </a:bodyPr>
          <a:lstStyle/>
          <a:p>
            <a:r>
              <a:rPr lang="es-419" sz="3600" dirty="0"/>
              <a:t>AWT</a:t>
            </a:r>
            <a:endParaRPr lang="es-CO" sz="3600" dirty="0"/>
          </a:p>
        </p:txBody>
      </p:sp>
      <p:sp>
        <p:nvSpPr>
          <p:cNvPr id="2" name="CuadroTexto 1"/>
          <p:cNvSpPr txBox="1"/>
          <p:nvPr/>
        </p:nvSpPr>
        <p:spPr>
          <a:xfrm>
            <a:off x="1463964" y="2163558"/>
            <a:ext cx="4893703" cy="1815882"/>
          </a:xfrm>
          <a:prstGeom prst="rect">
            <a:avLst/>
          </a:prstGeom>
          <a:noFill/>
        </p:spPr>
        <p:txBody>
          <a:bodyPr wrap="square" rtlCol="0">
            <a:spAutoFit/>
          </a:bodyPr>
          <a:lstStyle/>
          <a:p>
            <a:pPr algn="just"/>
            <a:r>
              <a:rPr lang="es-ES" sz="1600" b="1" i="0" dirty="0">
                <a:effectLst/>
                <a:latin typeface="Söhne"/>
              </a:rPr>
              <a:t>AWT</a:t>
            </a:r>
            <a:r>
              <a:rPr lang="es-ES" sz="1600" b="0" i="0" dirty="0">
                <a:effectLst/>
                <a:latin typeface="Söhne"/>
              </a:rPr>
              <a:t>,  significa </a:t>
            </a:r>
            <a:r>
              <a:rPr lang="es-ES" sz="1600" b="0" i="0" dirty="0" err="1">
                <a:effectLst/>
                <a:latin typeface="Söhne"/>
              </a:rPr>
              <a:t>Abstract</a:t>
            </a:r>
            <a:r>
              <a:rPr lang="es-ES" sz="1600" b="0" i="0" dirty="0">
                <a:effectLst/>
                <a:latin typeface="Söhne"/>
              </a:rPr>
              <a:t> </a:t>
            </a:r>
            <a:r>
              <a:rPr lang="es-ES" sz="1600" b="0" i="0" dirty="0" err="1">
                <a:effectLst/>
                <a:latin typeface="Söhne"/>
              </a:rPr>
              <a:t>Window</a:t>
            </a:r>
            <a:r>
              <a:rPr lang="es-ES" sz="1600" b="0" i="0" dirty="0">
                <a:effectLst/>
                <a:latin typeface="Söhne"/>
              </a:rPr>
              <a:t> </a:t>
            </a:r>
            <a:r>
              <a:rPr lang="es-ES" sz="1600" b="0" i="0" dirty="0" err="1">
                <a:effectLst/>
                <a:latin typeface="Söhne"/>
              </a:rPr>
              <a:t>Toolkit</a:t>
            </a:r>
            <a:r>
              <a:rPr lang="es-ES" sz="1600" b="0" i="0" dirty="0">
                <a:effectLst/>
                <a:latin typeface="Söhne"/>
              </a:rPr>
              <a:t>, es una biblioteca de Java utilizada para crear interfaces de usuario gráficas (GUI, por sus siglas en inglés). AWT proporciona una serie de clases y métodos que permiten a los programadores crear ventanas, cuadros de diálogo, botones, campos de texto y otros elementos de interfaz gráfica de usuario en aplicaciones Java.</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19447636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096190" y="27488"/>
            <a:ext cx="5044138" cy="646331"/>
          </a:xfrm>
          <a:prstGeom prst="rect">
            <a:avLst/>
          </a:prstGeom>
          <a:noFill/>
        </p:spPr>
        <p:txBody>
          <a:bodyPr wrap="none" rtlCol="0">
            <a:spAutoFit/>
          </a:bodyPr>
          <a:lstStyle/>
          <a:p>
            <a:r>
              <a:rPr lang="es-CO" sz="3600" b="0" i="0" dirty="0">
                <a:effectLst/>
                <a:latin typeface="Söhne"/>
              </a:rPr>
              <a:t>Java AWT </a:t>
            </a:r>
            <a:r>
              <a:rPr lang="es-CO" sz="3600" b="0" i="0" dirty="0" err="1">
                <a:effectLst/>
                <a:latin typeface="Söhne"/>
              </a:rPr>
              <a:t>CheckBoxGroup</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1266" name="Picture 2" descr="6 razones para aprender a programar con Java - EmpleosTI Blog">
            <a:extLst>
              <a:ext uri="{FF2B5EF4-FFF2-40B4-BE49-F238E27FC236}">
                <a16:creationId xmlns:a16="http://schemas.microsoft.com/office/drawing/2014/main" id="{911618B1-AAFA-0ADB-7DEB-83F9436C6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39121" y="2286556"/>
            <a:ext cx="3846723" cy="23080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7E453BAD-9680-9C5F-8D9A-A71824FB2766}"/>
              </a:ext>
            </a:extLst>
          </p:cNvPr>
          <p:cNvPicPr>
            <a:picLocks noChangeAspect="1"/>
          </p:cNvPicPr>
          <p:nvPr/>
        </p:nvPicPr>
        <p:blipFill>
          <a:blip r:embed="rId6"/>
          <a:stretch>
            <a:fillRect/>
          </a:stretch>
        </p:blipFill>
        <p:spPr>
          <a:xfrm>
            <a:off x="1349464" y="2516540"/>
            <a:ext cx="4658375" cy="1543265"/>
          </a:xfrm>
          <a:prstGeom prst="rect">
            <a:avLst/>
          </a:prstGeom>
        </p:spPr>
      </p:pic>
    </p:spTree>
    <p:extLst>
      <p:ext uri="{BB962C8B-B14F-4D97-AF65-F5344CB8AC3E}">
        <p14:creationId xmlns:p14="http://schemas.microsoft.com/office/powerpoint/2010/main" val="177116469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51049" y="100446"/>
            <a:ext cx="332456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Choice</a:t>
            </a:r>
            <a:endParaRPr lang="es-CO" sz="3600" b="0" i="0" dirty="0">
              <a:effectLst/>
              <a:latin typeface="erdana"/>
            </a:endParaRPr>
          </a:p>
        </p:txBody>
      </p:sp>
      <p:sp>
        <p:nvSpPr>
          <p:cNvPr id="2" name="CuadroTexto 1"/>
          <p:cNvSpPr txBox="1"/>
          <p:nvPr/>
        </p:nvSpPr>
        <p:spPr>
          <a:xfrm>
            <a:off x="1515973" y="2644170"/>
            <a:ext cx="5590501" cy="1569660"/>
          </a:xfrm>
          <a:prstGeom prst="rect">
            <a:avLst/>
          </a:prstGeom>
          <a:noFill/>
        </p:spPr>
        <p:txBody>
          <a:bodyPr wrap="square" rtlCol="0">
            <a:spAutoFit/>
          </a:bodyPr>
          <a:lstStyle/>
          <a:p>
            <a:pPr algn="just"/>
            <a:r>
              <a:rPr lang="es-ES" sz="1600" b="1" dirty="0"/>
              <a:t>Java AWT </a:t>
            </a:r>
            <a:r>
              <a:rPr lang="es-ES" sz="1600" b="1" dirty="0" err="1"/>
              <a:t>Choice</a:t>
            </a:r>
            <a:r>
              <a:rPr lang="es-ES" sz="1600" b="1" dirty="0"/>
              <a:t> </a:t>
            </a:r>
            <a:r>
              <a:rPr lang="es-ES" sz="1600" dirty="0"/>
              <a:t>es un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Este componente se utiliza para crear una lista desplegable de opciones que permite al usuario seleccionar una única opción de un conjunto predefinido. </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2292" name="Picture 4" descr="Java | decimodan">
            <a:extLst>
              <a:ext uri="{FF2B5EF4-FFF2-40B4-BE49-F238E27FC236}">
                <a16:creationId xmlns:a16="http://schemas.microsoft.com/office/drawing/2014/main" id="{E84F35B1-7F3C-1D96-251E-10571D18B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51049" y="1926117"/>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531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51049" y="100446"/>
            <a:ext cx="332456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Choice</a:t>
            </a:r>
            <a:endParaRPr lang="es-CO" sz="3600" b="0" i="0" dirty="0">
              <a:effectLst/>
              <a:latin typeface="erdana"/>
            </a:endParaRPr>
          </a:p>
        </p:txBody>
      </p:sp>
      <p:sp>
        <p:nvSpPr>
          <p:cNvPr id="2" name="CuadroTexto 1"/>
          <p:cNvSpPr txBox="1"/>
          <p:nvPr/>
        </p:nvSpPr>
        <p:spPr>
          <a:xfrm>
            <a:off x="489429" y="1795092"/>
            <a:ext cx="7153574" cy="3785652"/>
          </a:xfrm>
          <a:prstGeom prst="rect">
            <a:avLst/>
          </a:prstGeom>
          <a:noFill/>
        </p:spPr>
        <p:txBody>
          <a:bodyPr wrap="square" rtlCol="0">
            <a:spAutoFit/>
          </a:bodyPr>
          <a:lstStyle/>
          <a:p>
            <a:pPr algn="just"/>
            <a:r>
              <a:rPr lang="es-ES" sz="1600" b="1" dirty="0"/>
              <a:t>Selección de una opción: </a:t>
            </a:r>
            <a:r>
              <a:rPr lang="es-ES" sz="1600" dirty="0"/>
              <a:t>Permite al usuario seleccionar una opción de una lista de elementos desplegados. Solo se puede seleccionar una opción a la vez.</a:t>
            </a:r>
          </a:p>
          <a:p>
            <a:pPr algn="just"/>
            <a:endParaRPr lang="es-ES" sz="1600" dirty="0"/>
          </a:p>
          <a:p>
            <a:pPr algn="just"/>
            <a:r>
              <a:rPr lang="es-ES" sz="1600" b="1" dirty="0"/>
              <a:t>Menús desplegables: </a:t>
            </a:r>
            <a:r>
              <a:rPr lang="es-ES" sz="1600" dirty="0"/>
              <a:t>Se utiliza comúnmente para crear menús desplegables en aplicaciones de interfaz gráfica de usuario (GUI), donde el usuario puede seleccionar una opción de una lista predefinida.</a:t>
            </a:r>
          </a:p>
          <a:p>
            <a:pPr algn="just"/>
            <a:endParaRPr lang="es-ES" sz="1600" dirty="0"/>
          </a:p>
          <a:p>
            <a:pPr algn="just"/>
            <a:r>
              <a:rPr lang="es-ES" sz="1600" b="1" dirty="0"/>
              <a:t>Conservar espacio en la interfaz de usuario: </a:t>
            </a:r>
            <a:r>
              <a:rPr lang="es-ES" sz="1600" dirty="0"/>
              <a:t>Es útil cuando se desea proporcionar un conjunto de opciones, pero se quiere ahorrar espacio en la ventana de la aplicación hasta que el usuario interactúe con él.</a:t>
            </a:r>
          </a:p>
          <a:p>
            <a:pPr algn="just"/>
            <a:endParaRPr lang="es-ES" sz="1600" dirty="0"/>
          </a:p>
          <a:p>
            <a:pPr algn="just"/>
            <a:r>
              <a:rPr lang="es-ES" sz="1600" b="1" dirty="0"/>
              <a:t>Interfaz de usuario amigable: </a:t>
            </a:r>
            <a:r>
              <a:rPr lang="es-ES" sz="1600" dirty="0"/>
              <a:t>Ayuda a crear interfaces de usuario más amigables al agrupar opciones relacionadas en una lista desplegable, lo que facilita la elección para el usuario.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2292" name="Picture 4" descr="Java | decimodan">
            <a:extLst>
              <a:ext uri="{FF2B5EF4-FFF2-40B4-BE49-F238E27FC236}">
                <a16:creationId xmlns:a16="http://schemas.microsoft.com/office/drawing/2014/main" id="{E84F35B1-7F3C-1D96-251E-10571D18B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3395" y="2216610"/>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373097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51049" y="100446"/>
            <a:ext cx="332456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Choice</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2292" name="Picture 4" descr="Java | decimodan">
            <a:extLst>
              <a:ext uri="{FF2B5EF4-FFF2-40B4-BE49-F238E27FC236}">
                <a16:creationId xmlns:a16="http://schemas.microsoft.com/office/drawing/2014/main" id="{E84F35B1-7F3C-1D96-251E-10571D18B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3395" y="2216610"/>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270B0441-D828-E976-E6C7-7529D098A375}"/>
              </a:ext>
            </a:extLst>
          </p:cNvPr>
          <p:cNvPicPr>
            <a:picLocks noChangeAspect="1"/>
          </p:cNvPicPr>
          <p:nvPr/>
        </p:nvPicPr>
        <p:blipFill>
          <a:blip r:embed="rId6"/>
          <a:stretch>
            <a:fillRect/>
          </a:stretch>
        </p:blipFill>
        <p:spPr>
          <a:xfrm>
            <a:off x="1743638" y="999013"/>
            <a:ext cx="5069883" cy="5164774"/>
          </a:xfrm>
          <a:prstGeom prst="rect">
            <a:avLst/>
          </a:prstGeom>
        </p:spPr>
      </p:pic>
    </p:spTree>
    <p:extLst>
      <p:ext uri="{BB962C8B-B14F-4D97-AF65-F5344CB8AC3E}">
        <p14:creationId xmlns:p14="http://schemas.microsoft.com/office/powerpoint/2010/main" val="2872462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51049" y="100446"/>
            <a:ext cx="332456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Choice</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2292" name="Picture 4" descr="Java | decimodan">
            <a:extLst>
              <a:ext uri="{FF2B5EF4-FFF2-40B4-BE49-F238E27FC236}">
                <a16:creationId xmlns:a16="http://schemas.microsoft.com/office/drawing/2014/main" id="{E84F35B1-7F3C-1D96-251E-10571D18B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3395" y="2216610"/>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C18C953A-D283-F6A8-8413-8CF3A267EEA8}"/>
              </a:ext>
            </a:extLst>
          </p:cNvPr>
          <p:cNvPicPr>
            <a:picLocks noChangeAspect="1"/>
          </p:cNvPicPr>
          <p:nvPr/>
        </p:nvPicPr>
        <p:blipFill>
          <a:blip r:embed="rId6"/>
          <a:stretch>
            <a:fillRect/>
          </a:stretch>
        </p:blipFill>
        <p:spPr>
          <a:xfrm>
            <a:off x="1018040" y="2390609"/>
            <a:ext cx="5963482" cy="2381582"/>
          </a:xfrm>
          <a:prstGeom prst="rect">
            <a:avLst/>
          </a:prstGeom>
        </p:spPr>
      </p:pic>
    </p:spTree>
    <p:extLst>
      <p:ext uri="{BB962C8B-B14F-4D97-AF65-F5344CB8AC3E}">
        <p14:creationId xmlns:p14="http://schemas.microsoft.com/office/powerpoint/2010/main" val="40604375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51049" y="100446"/>
            <a:ext cx="332456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Choice</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2292" name="Picture 4" descr="Java | decimodan">
            <a:extLst>
              <a:ext uri="{FF2B5EF4-FFF2-40B4-BE49-F238E27FC236}">
                <a16:creationId xmlns:a16="http://schemas.microsoft.com/office/drawing/2014/main" id="{E84F35B1-7F3C-1D96-251E-10571D18BD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03395" y="2216610"/>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3510F243-9DDF-84DF-AA15-DAF4BD0B5AE5}"/>
              </a:ext>
            </a:extLst>
          </p:cNvPr>
          <p:cNvPicPr>
            <a:picLocks noChangeAspect="1"/>
          </p:cNvPicPr>
          <p:nvPr/>
        </p:nvPicPr>
        <p:blipFill rotWithShape="1">
          <a:blip r:embed="rId6"/>
          <a:srcRect t="7491" b="15585"/>
          <a:stretch/>
        </p:blipFill>
        <p:spPr>
          <a:xfrm>
            <a:off x="700924" y="2924359"/>
            <a:ext cx="6700540" cy="691026"/>
          </a:xfrm>
          <a:prstGeom prst="rect">
            <a:avLst/>
          </a:prstGeom>
        </p:spPr>
      </p:pic>
    </p:spTree>
    <p:extLst>
      <p:ext uri="{BB962C8B-B14F-4D97-AF65-F5344CB8AC3E}">
        <p14:creationId xmlns:p14="http://schemas.microsoft.com/office/powerpoint/2010/main" val="34916653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067834" y="100446"/>
            <a:ext cx="2690993"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List</a:t>
            </a:r>
            <a:endParaRPr lang="es-CO" sz="3600" b="0" i="0" dirty="0">
              <a:effectLst/>
              <a:latin typeface="erdana"/>
            </a:endParaRPr>
          </a:p>
        </p:txBody>
      </p:sp>
      <p:sp>
        <p:nvSpPr>
          <p:cNvPr id="2" name="CuadroTexto 1"/>
          <p:cNvSpPr txBox="1"/>
          <p:nvPr/>
        </p:nvSpPr>
        <p:spPr>
          <a:xfrm>
            <a:off x="1490093" y="2778853"/>
            <a:ext cx="5606571" cy="1323439"/>
          </a:xfrm>
          <a:prstGeom prst="rect">
            <a:avLst/>
          </a:prstGeom>
          <a:noFill/>
        </p:spPr>
        <p:txBody>
          <a:bodyPr wrap="square" rtlCol="0">
            <a:spAutoFit/>
          </a:bodyPr>
          <a:lstStyle/>
          <a:p>
            <a:pPr algn="just"/>
            <a:r>
              <a:rPr lang="es-ES" sz="1600" b="1" dirty="0"/>
              <a:t>Java AWT </a:t>
            </a:r>
            <a:r>
              <a:rPr lang="es-ES" sz="1600" b="1" dirty="0" err="1"/>
              <a:t>List</a:t>
            </a:r>
            <a:r>
              <a:rPr lang="es-ES" sz="1600" b="1" dirty="0"/>
              <a:t> </a:t>
            </a:r>
            <a:r>
              <a:rPr lang="es-ES" sz="1600" dirty="0"/>
              <a:t>es un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Este componente se utiliza para crear listas de elementos, donde el usuario puede seleccionar uno o varios elementos de una lista predefinida</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3314" name="Picture 2" descr="Java là gì? Lý do nên sử dụng ngôn ngữ lập trình Java">
            <a:extLst>
              <a:ext uri="{FF2B5EF4-FFF2-40B4-BE49-F238E27FC236}">
                <a16:creationId xmlns:a16="http://schemas.microsoft.com/office/drawing/2014/main" id="{E53799BB-B398-D36F-4B7C-34831B7C09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595" y="246788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42083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067834" y="100446"/>
            <a:ext cx="2690993"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List</a:t>
            </a:r>
            <a:endParaRPr lang="es-CO" sz="3600" b="0" i="0" dirty="0">
              <a:effectLst/>
              <a:latin typeface="erdana"/>
            </a:endParaRPr>
          </a:p>
        </p:txBody>
      </p:sp>
      <p:sp>
        <p:nvSpPr>
          <p:cNvPr id="2" name="CuadroTexto 1"/>
          <p:cNvSpPr txBox="1"/>
          <p:nvPr/>
        </p:nvSpPr>
        <p:spPr>
          <a:xfrm>
            <a:off x="508669" y="1565463"/>
            <a:ext cx="7061189" cy="4031873"/>
          </a:xfrm>
          <a:prstGeom prst="rect">
            <a:avLst/>
          </a:prstGeom>
          <a:noFill/>
        </p:spPr>
        <p:txBody>
          <a:bodyPr wrap="square" rtlCol="0">
            <a:spAutoFit/>
          </a:bodyPr>
          <a:lstStyle/>
          <a:p>
            <a:pPr algn="just"/>
            <a:r>
              <a:rPr lang="es-ES" sz="1600" b="1" dirty="0"/>
              <a:t>Selección de elementos:</a:t>
            </a:r>
            <a:r>
              <a:rPr lang="es-ES" sz="1600" dirty="0"/>
              <a:t> Permite al usuario seleccionar uno o varios elementos de una lista predefinida de opciones. A diferencia de </a:t>
            </a:r>
            <a:r>
              <a:rPr lang="es-ES" sz="1600" dirty="0" err="1"/>
              <a:t>Choice</a:t>
            </a:r>
            <a:r>
              <a:rPr lang="es-ES" sz="1600" dirty="0"/>
              <a:t>, que permite seleccionar una sola opción, </a:t>
            </a:r>
            <a:r>
              <a:rPr lang="es-ES" sz="1600" dirty="0" err="1"/>
              <a:t>List</a:t>
            </a:r>
            <a:r>
              <a:rPr lang="es-ES" sz="1600" dirty="0"/>
              <a:t> permite selección múltiple.</a:t>
            </a:r>
          </a:p>
          <a:p>
            <a:pPr algn="just"/>
            <a:endParaRPr lang="es-ES" sz="1600" b="1" dirty="0"/>
          </a:p>
          <a:p>
            <a:pPr algn="just"/>
            <a:r>
              <a:rPr lang="es-ES" sz="1600" b="1" dirty="0"/>
              <a:t>Listas de opciones: </a:t>
            </a:r>
            <a:r>
              <a:rPr lang="es-ES" sz="1600" dirty="0"/>
              <a:t>Se utiliza comúnmente para crear listas de opciones en aplicaciones de interfaz gráfica de usuario (GUI), donde el usuario puede seleccionar una o varias opciones de una lista</a:t>
            </a:r>
            <a:r>
              <a:rPr lang="es-ES" sz="1600" b="1" dirty="0"/>
              <a:t>.</a:t>
            </a:r>
          </a:p>
          <a:p>
            <a:pPr algn="just"/>
            <a:endParaRPr lang="es-ES" sz="1600" b="1" dirty="0"/>
          </a:p>
          <a:p>
            <a:pPr algn="just"/>
            <a:r>
              <a:rPr lang="es-ES" sz="1600" b="1" dirty="0"/>
              <a:t>Gestión de selecciones múltiples: </a:t>
            </a:r>
            <a:r>
              <a:rPr lang="es-ES" sz="1600" dirty="0"/>
              <a:t>Es especialmente útil cuando se necesita permitir al usuario seleccionar varios elementos de una lista, como en la selección de elementos en una lista de reproducción de música o la selección de varios archivos en un explorador de archivos.</a:t>
            </a:r>
          </a:p>
          <a:p>
            <a:pPr algn="just"/>
            <a:endParaRPr lang="es-ES" sz="1600" b="1" dirty="0"/>
          </a:p>
          <a:p>
            <a:pPr algn="just"/>
            <a:r>
              <a:rPr lang="es-ES" sz="1600" b="1" dirty="0"/>
              <a:t>Interfaz de usuario versátil: </a:t>
            </a:r>
            <a:r>
              <a:rPr lang="es-ES" sz="1600" dirty="0"/>
              <a:t>Puede adaptarse a una variedad de situaciones en las que se requiere una selección de elementos de una lista predefinida en una interfaz gráfica de usuario.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3314" name="Picture 2" descr="Java là gì? Lý do nên sử dụng ngôn ngữ lập trình Java">
            <a:extLst>
              <a:ext uri="{FF2B5EF4-FFF2-40B4-BE49-F238E27FC236}">
                <a16:creationId xmlns:a16="http://schemas.microsoft.com/office/drawing/2014/main" id="{E53799BB-B398-D36F-4B7C-34831B7C09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595" y="246788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11757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067834" y="100446"/>
            <a:ext cx="2690993"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List</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3314" name="Picture 2" descr="Java là gì? Lý do nên sử dụng ngôn ngữ lập trình Java">
            <a:extLst>
              <a:ext uri="{FF2B5EF4-FFF2-40B4-BE49-F238E27FC236}">
                <a16:creationId xmlns:a16="http://schemas.microsoft.com/office/drawing/2014/main" id="{E53799BB-B398-D36F-4B7C-34831B7C09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595" y="246788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A760E353-6AF1-76A5-EFF8-13C1F398E959}"/>
              </a:ext>
            </a:extLst>
          </p:cNvPr>
          <p:cNvPicPr>
            <a:picLocks noChangeAspect="1"/>
          </p:cNvPicPr>
          <p:nvPr/>
        </p:nvPicPr>
        <p:blipFill>
          <a:blip r:embed="rId6"/>
          <a:stretch>
            <a:fillRect/>
          </a:stretch>
        </p:blipFill>
        <p:spPr>
          <a:xfrm>
            <a:off x="906365" y="1123715"/>
            <a:ext cx="5482082" cy="4915369"/>
          </a:xfrm>
          <a:prstGeom prst="rect">
            <a:avLst/>
          </a:prstGeom>
        </p:spPr>
      </p:pic>
    </p:spTree>
    <p:extLst>
      <p:ext uri="{BB962C8B-B14F-4D97-AF65-F5344CB8AC3E}">
        <p14:creationId xmlns:p14="http://schemas.microsoft.com/office/powerpoint/2010/main" val="4408691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067834" y="100446"/>
            <a:ext cx="2690993"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List</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3314" name="Picture 2" descr="Java là gì? Lý do nên sử dụng ngôn ngữ lập trình Java">
            <a:extLst>
              <a:ext uri="{FF2B5EF4-FFF2-40B4-BE49-F238E27FC236}">
                <a16:creationId xmlns:a16="http://schemas.microsoft.com/office/drawing/2014/main" id="{E53799BB-B398-D36F-4B7C-34831B7C09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595" y="246788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F507D43A-D4F5-FD3C-2919-212D2322EBE8}"/>
              </a:ext>
            </a:extLst>
          </p:cNvPr>
          <p:cNvPicPr>
            <a:picLocks noChangeAspect="1"/>
          </p:cNvPicPr>
          <p:nvPr/>
        </p:nvPicPr>
        <p:blipFill>
          <a:blip r:embed="rId6"/>
          <a:stretch>
            <a:fillRect/>
          </a:stretch>
        </p:blipFill>
        <p:spPr>
          <a:xfrm>
            <a:off x="1159565" y="2366793"/>
            <a:ext cx="6144482" cy="2429214"/>
          </a:xfrm>
          <a:prstGeom prst="rect">
            <a:avLst/>
          </a:prstGeom>
        </p:spPr>
      </p:pic>
    </p:spTree>
    <p:extLst>
      <p:ext uri="{BB962C8B-B14F-4D97-AF65-F5344CB8AC3E}">
        <p14:creationId xmlns:p14="http://schemas.microsoft.com/office/powerpoint/2010/main" val="7925115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10071239" y="227105"/>
            <a:ext cx="1140825" cy="646331"/>
          </a:xfrm>
          <a:prstGeom prst="rect">
            <a:avLst/>
          </a:prstGeom>
          <a:noFill/>
        </p:spPr>
        <p:txBody>
          <a:bodyPr wrap="none" rtlCol="0">
            <a:spAutoFit/>
          </a:bodyPr>
          <a:lstStyle/>
          <a:p>
            <a:r>
              <a:rPr lang="es-419" sz="3600" dirty="0"/>
              <a:t>AWT</a:t>
            </a:r>
            <a:endParaRPr lang="es-CO" sz="3600" dirty="0"/>
          </a:p>
        </p:txBody>
      </p:sp>
      <p:sp>
        <p:nvSpPr>
          <p:cNvPr id="2" name="CuadroTexto 1"/>
          <p:cNvSpPr txBox="1"/>
          <p:nvPr/>
        </p:nvSpPr>
        <p:spPr>
          <a:xfrm>
            <a:off x="1463964" y="2163558"/>
            <a:ext cx="4893703" cy="1815882"/>
          </a:xfrm>
          <a:prstGeom prst="rect">
            <a:avLst/>
          </a:prstGeom>
          <a:noFill/>
        </p:spPr>
        <p:txBody>
          <a:bodyPr wrap="square" rtlCol="0">
            <a:spAutoFit/>
          </a:bodyPr>
          <a:lstStyle/>
          <a:p>
            <a:pPr algn="just"/>
            <a:r>
              <a:rPr lang="es-ES" sz="1600" b="1" i="0" dirty="0">
                <a:effectLst/>
                <a:latin typeface="Söhne"/>
              </a:rPr>
              <a:t>AWT</a:t>
            </a:r>
            <a:r>
              <a:rPr lang="es-ES" sz="1600" i="0" dirty="0">
                <a:effectLst/>
                <a:latin typeface="Söhne"/>
              </a:rPr>
              <a:t> es parte del núcleo de Java y proporciona una forma de interactuar con el sistema operativo subyacente para crear elementos de la interfaz de usuario que se integran con el entorno de ejecución nativo. Esto significa que las aplicaciones AWT pueden verse y comportarse de manera similar a las aplicaciones nativas de la plataforma en la que se ejecutan.</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894687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067834" y="100446"/>
            <a:ext cx="2690993"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List</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3314" name="Picture 2" descr="Java là gì? Lý do nên sử dụng ngôn ngữ lập trình Java">
            <a:extLst>
              <a:ext uri="{FF2B5EF4-FFF2-40B4-BE49-F238E27FC236}">
                <a16:creationId xmlns:a16="http://schemas.microsoft.com/office/drawing/2014/main" id="{E53799BB-B398-D36F-4B7C-34831B7C09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44595" y="2467882"/>
            <a:ext cx="2857500" cy="16002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761B0C16-9D5A-CF12-2722-BCC54AB82B4E}"/>
              </a:ext>
            </a:extLst>
          </p:cNvPr>
          <p:cNvPicPr>
            <a:picLocks noChangeAspect="1"/>
          </p:cNvPicPr>
          <p:nvPr/>
        </p:nvPicPr>
        <p:blipFill>
          <a:blip r:embed="rId6"/>
          <a:stretch>
            <a:fillRect/>
          </a:stretch>
        </p:blipFill>
        <p:spPr>
          <a:xfrm>
            <a:off x="694962" y="2584480"/>
            <a:ext cx="6817512" cy="1551291"/>
          </a:xfrm>
          <a:prstGeom prst="rect">
            <a:avLst/>
          </a:prstGeom>
        </p:spPr>
      </p:pic>
    </p:spTree>
    <p:extLst>
      <p:ext uri="{BB962C8B-B14F-4D97-AF65-F5344CB8AC3E}">
        <p14:creationId xmlns:p14="http://schemas.microsoft.com/office/powerpoint/2010/main" val="413383755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29409" y="100446"/>
            <a:ext cx="336784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Canvas</a:t>
            </a:r>
            <a:endParaRPr lang="es-CO" sz="3600" b="0" i="0" dirty="0">
              <a:effectLst/>
              <a:latin typeface="erdana"/>
            </a:endParaRPr>
          </a:p>
        </p:txBody>
      </p:sp>
      <p:sp>
        <p:nvSpPr>
          <p:cNvPr id="2" name="CuadroTexto 1"/>
          <p:cNvSpPr txBox="1"/>
          <p:nvPr/>
        </p:nvSpPr>
        <p:spPr>
          <a:xfrm>
            <a:off x="1497011" y="2257121"/>
            <a:ext cx="5063995" cy="2062103"/>
          </a:xfrm>
          <a:prstGeom prst="rect">
            <a:avLst/>
          </a:prstGeom>
          <a:noFill/>
        </p:spPr>
        <p:txBody>
          <a:bodyPr wrap="square" rtlCol="0">
            <a:spAutoFit/>
          </a:bodyPr>
          <a:lstStyle/>
          <a:p>
            <a:pPr algn="just"/>
            <a:r>
              <a:rPr lang="es-ES" sz="1600" b="1" dirty="0"/>
              <a:t>Java AWT </a:t>
            </a:r>
            <a:r>
              <a:rPr lang="es-ES" sz="1600" b="1" dirty="0" err="1"/>
              <a:t>Canvas</a:t>
            </a:r>
            <a:r>
              <a:rPr lang="es-ES" sz="1600" b="1" dirty="0"/>
              <a:t> </a:t>
            </a:r>
            <a:r>
              <a:rPr lang="es-ES" sz="1600" dirty="0"/>
              <a:t>es un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Se utiliza para proporcionar un área de dibujo en una ventana de aplicación donde los desarrolladores pueden realizar representaciones personalizadas y gráficos a través de la manipulación directa de gráficos en 2D</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5362" name="Picture 2" descr="Learn Java Online - Java bootcamp | CodingNomads">
            <a:extLst>
              <a:ext uri="{FF2B5EF4-FFF2-40B4-BE49-F238E27FC236}">
                <a16:creationId xmlns:a16="http://schemas.microsoft.com/office/drawing/2014/main" id="{DFA437AA-9304-78DF-50A9-46B11AD3E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6515" y="1849898"/>
            <a:ext cx="4000500" cy="2571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8079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29409" y="100446"/>
            <a:ext cx="336784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Canvas</a:t>
            </a:r>
            <a:endParaRPr lang="es-CO" sz="3600" b="0" i="0" dirty="0">
              <a:effectLst/>
              <a:latin typeface="erdana"/>
            </a:endParaRPr>
          </a:p>
        </p:txBody>
      </p:sp>
      <p:sp>
        <p:nvSpPr>
          <p:cNvPr id="2" name="CuadroTexto 1"/>
          <p:cNvSpPr txBox="1"/>
          <p:nvPr/>
        </p:nvSpPr>
        <p:spPr>
          <a:xfrm>
            <a:off x="719837" y="2151727"/>
            <a:ext cx="6251786" cy="2554545"/>
          </a:xfrm>
          <a:prstGeom prst="rect">
            <a:avLst/>
          </a:prstGeom>
          <a:noFill/>
        </p:spPr>
        <p:txBody>
          <a:bodyPr wrap="square" rtlCol="0">
            <a:spAutoFit/>
          </a:bodyPr>
          <a:lstStyle/>
          <a:p>
            <a:pPr algn="just"/>
            <a:r>
              <a:rPr lang="es-ES" sz="1600" b="1" dirty="0"/>
              <a:t>Dibujo personalizado: </a:t>
            </a:r>
            <a:r>
              <a:rPr lang="es-ES" sz="1600" dirty="0"/>
              <a:t>Proporciona un lienzo en blanco donde los desarrolladores pueden realizar dibujos personalizados, gráficos, gráficos vectoriales y representaciones visuales específicas para su aplicación.</a:t>
            </a:r>
          </a:p>
          <a:p>
            <a:pPr algn="just"/>
            <a:endParaRPr lang="es-ES" sz="1600" dirty="0"/>
          </a:p>
          <a:p>
            <a:pPr algn="just"/>
            <a:r>
              <a:rPr lang="es-ES" sz="1600" b="1" dirty="0"/>
              <a:t>Animaciones: </a:t>
            </a:r>
            <a:r>
              <a:rPr lang="es-ES" sz="1600" dirty="0"/>
              <a:t>Puede ser utilizado para crear animaciones personalizadas al redibujar el contenido del lienzo a intervalos regulares, lo que permite crear efectos de movimiento y transiciones suaves.</a:t>
            </a:r>
          </a:p>
          <a:p>
            <a:pPr algn="just"/>
            <a:endParaRPr lang="es-ES"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5362" name="Picture 2" descr="Learn Java Online - Java bootcamp | CodingNomads">
            <a:extLst>
              <a:ext uri="{FF2B5EF4-FFF2-40B4-BE49-F238E27FC236}">
                <a16:creationId xmlns:a16="http://schemas.microsoft.com/office/drawing/2014/main" id="{DFA437AA-9304-78DF-50A9-46B11AD3E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06516" y="2002298"/>
            <a:ext cx="4000500" cy="2571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471827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29409" y="100446"/>
            <a:ext cx="336784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Canvas</a:t>
            </a:r>
            <a:endParaRPr lang="es-CO" sz="3600" b="0" i="0" dirty="0">
              <a:effectLst/>
              <a:latin typeface="erdana"/>
            </a:endParaRPr>
          </a:p>
        </p:txBody>
      </p:sp>
      <p:sp>
        <p:nvSpPr>
          <p:cNvPr id="2" name="CuadroTexto 1"/>
          <p:cNvSpPr txBox="1"/>
          <p:nvPr/>
        </p:nvSpPr>
        <p:spPr>
          <a:xfrm>
            <a:off x="740215" y="1795092"/>
            <a:ext cx="5876874" cy="3785652"/>
          </a:xfrm>
          <a:prstGeom prst="rect">
            <a:avLst/>
          </a:prstGeom>
          <a:noFill/>
        </p:spPr>
        <p:txBody>
          <a:bodyPr wrap="square" rtlCol="0">
            <a:spAutoFit/>
          </a:bodyPr>
          <a:lstStyle/>
          <a:p>
            <a:pPr algn="just"/>
            <a:endParaRPr lang="es-ES" sz="1600" dirty="0"/>
          </a:p>
          <a:p>
            <a:pPr algn="just"/>
            <a:r>
              <a:rPr lang="es-ES" sz="1600" b="1" dirty="0"/>
              <a:t>Gráficos 2D: </a:t>
            </a:r>
            <a:r>
              <a:rPr lang="es-ES" sz="1600" dirty="0"/>
              <a:t>Es especialmente útil cuando se necesita dibujar gráficos 2D personalizados, como gráficos de datos, diagramas, gráficos de juego y otras representaciones visuales.</a:t>
            </a:r>
          </a:p>
          <a:p>
            <a:pPr algn="just"/>
            <a:endParaRPr lang="es-ES" sz="1600" dirty="0"/>
          </a:p>
          <a:p>
            <a:pPr algn="just"/>
            <a:r>
              <a:rPr lang="es-ES" sz="1600" b="1" dirty="0"/>
              <a:t>Interacción con el usuario: </a:t>
            </a:r>
            <a:r>
              <a:rPr lang="es-ES" sz="1600" dirty="0"/>
              <a:t>Permite interactuar con el usuario mediante la captura de eventos del mouse y del teclado en el lienzo para realizar acciones específicas en respuesta a la interacción del usuario.</a:t>
            </a:r>
          </a:p>
          <a:p>
            <a:pPr algn="just"/>
            <a:endParaRPr lang="es-ES" sz="1600" dirty="0"/>
          </a:p>
          <a:p>
            <a:pPr algn="just"/>
            <a:r>
              <a:rPr lang="es-ES" sz="1600" b="1" dirty="0"/>
              <a:t>Personalización de componentes: </a:t>
            </a:r>
            <a:r>
              <a:rPr lang="es-ES" sz="1600" dirty="0"/>
              <a:t>Puede usarse para personalizar la apariencia y el comportamiento de otros componentes gráficos, como botones personalizados o controles deslizantes personalizados.</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5362" name="Picture 2" descr="Learn Java Online - Java bootcamp | CodingNomads">
            <a:extLst>
              <a:ext uri="{FF2B5EF4-FFF2-40B4-BE49-F238E27FC236}">
                <a16:creationId xmlns:a16="http://schemas.microsoft.com/office/drawing/2014/main" id="{DFA437AA-9304-78DF-50A9-46B11AD3E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9974" y="2295525"/>
            <a:ext cx="4000500" cy="2571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6131485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29409" y="100446"/>
            <a:ext cx="336784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Canvas</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5362" name="Picture 2" descr="Learn Java Online - Java bootcamp | CodingNomads">
            <a:extLst>
              <a:ext uri="{FF2B5EF4-FFF2-40B4-BE49-F238E27FC236}">
                <a16:creationId xmlns:a16="http://schemas.microsoft.com/office/drawing/2014/main" id="{DFA437AA-9304-78DF-50A9-46B11AD3E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9974" y="2295525"/>
            <a:ext cx="4000500" cy="2571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E06F2FC4-768F-834F-6251-A19C50E878BA}"/>
              </a:ext>
            </a:extLst>
          </p:cNvPr>
          <p:cNvPicPr>
            <a:picLocks noChangeAspect="1"/>
          </p:cNvPicPr>
          <p:nvPr/>
        </p:nvPicPr>
        <p:blipFill>
          <a:blip r:embed="rId6"/>
          <a:stretch>
            <a:fillRect/>
          </a:stretch>
        </p:blipFill>
        <p:spPr>
          <a:xfrm>
            <a:off x="1212824" y="1192052"/>
            <a:ext cx="4831921" cy="4856796"/>
          </a:xfrm>
          <a:prstGeom prst="rect">
            <a:avLst/>
          </a:prstGeom>
        </p:spPr>
      </p:pic>
    </p:spTree>
    <p:extLst>
      <p:ext uri="{BB962C8B-B14F-4D97-AF65-F5344CB8AC3E}">
        <p14:creationId xmlns:p14="http://schemas.microsoft.com/office/powerpoint/2010/main" val="11830825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729409" y="100446"/>
            <a:ext cx="336784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Canvas</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5362" name="Picture 2" descr="Learn Java Online - Java bootcamp | CodingNomads">
            <a:extLst>
              <a:ext uri="{FF2B5EF4-FFF2-40B4-BE49-F238E27FC236}">
                <a16:creationId xmlns:a16="http://schemas.microsoft.com/office/drawing/2014/main" id="{DFA437AA-9304-78DF-50A9-46B11AD3E03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9974" y="2295525"/>
            <a:ext cx="4000500" cy="2571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FBCBDBFF-7676-E458-75D7-FD47D626D962}"/>
              </a:ext>
            </a:extLst>
          </p:cNvPr>
          <p:cNvPicPr>
            <a:picLocks noChangeAspect="1"/>
          </p:cNvPicPr>
          <p:nvPr/>
        </p:nvPicPr>
        <p:blipFill>
          <a:blip r:embed="rId6"/>
          <a:stretch>
            <a:fillRect/>
          </a:stretch>
        </p:blipFill>
        <p:spPr>
          <a:xfrm>
            <a:off x="1159565" y="2158159"/>
            <a:ext cx="5496692" cy="2924583"/>
          </a:xfrm>
          <a:prstGeom prst="rect">
            <a:avLst/>
          </a:prstGeom>
        </p:spPr>
      </p:pic>
    </p:spTree>
    <p:extLst>
      <p:ext uri="{BB962C8B-B14F-4D97-AF65-F5344CB8AC3E}">
        <p14:creationId xmlns:p14="http://schemas.microsoft.com/office/powerpoint/2010/main" val="16079323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563211" y="100446"/>
            <a:ext cx="370024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Scrollbar</a:t>
            </a:r>
            <a:endParaRPr lang="es-CO" sz="3600" b="0" i="0" dirty="0">
              <a:effectLst/>
              <a:latin typeface="erdana"/>
            </a:endParaRPr>
          </a:p>
        </p:txBody>
      </p:sp>
      <p:sp>
        <p:nvSpPr>
          <p:cNvPr id="2" name="CuadroTexto 1"/>
          <p:cNvSpPr txBox="1"/>
          <p:nvPr/>
        </p:nvSpPr>
        <p:spPr>
          <a:xfrm>
            <a:off x="939799" y="2673459"/>
            <a:ext cx="5876874" cy="1815882"/>
          </a:xfrm>
          <a:prstGeom prst="rect">
            <a:avLst/>
          </a:prstGeom>
          <a:noFill/>
        </p:spPr>
        <p:txBody>
          <a:bodyPr wrap="square" rtlCol="0">
            <a:spAutoFit/>
          </a:bodyPr>
          <a:lstStyle/>
          <a:p>
            <a:pPr algn="just"/>
            <a:r>
              <a:rPr lang="es-ES" sz="1600" b="1" dirty="0"/>
              <a:t>Java AWT </a:t>
            </a:r>
            <a:r>
              <a:rPr lang="es-ES" sz="1600" b="1" dirty="0" err="1"/>
              <a:t>Scrollbar</a:t>
            </a:r>
            <a:r>
              <a:rPr lang="es-ES" sz="1600" b="1" dirty="0"/>
              <a:t> </a:t>
            </a:r>
            <a:r>
              <a:rPr lang="es-ES" sz="1600" dirty="0"/>
              <a:t>es un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Se utiliza para permitir la interacción del usuario con áreas desplazables, como ventanas de visualización, paneles o componentes que muestran una cantidad mayor de contenido que lo que cabe en la pantalla en un momento dado. </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6386" name="Picture 2" descr="Learn Java Programming Crash Course | Udemy">
            <a:extLst>
              <a:ext uri="{FF2B5EF4-FFF2-40B4-BE49-F238E27FC236}">
                <a16:creationId xmlns:a16="http://schemas.microsoft.com/office/drawing/2014/main" id="{E25D0803-A2F9-B766-5855-43357E381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8938" y="2282696"/>
            <a:ext cx="4115674" cy="2315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1717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563211" y="100446"/>
            <a:ext cx="370024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Scrollbar</a:t>
            </a:r>
            <a:endParaRPr lang="es-CO" sz="3600" b="0" i="0" dirty="0">
              <a:effectLst/>
              <a:latin typeface="erdana"/>
            </a:endParaRPr>
          </a:p>
        </p:txBody>
      </p:sp>
      <p:sp>
        <p:nvSpPr>
          <p:cNvPr id="2" name="CuadroTexto 1"/>
          <p:cNvSpPr txBox="1"/>
          <p:nvPr/>
        </p:nvSpPr>
        <p:spPr>
          <a:xfrm>
            <a:off x="1287906" y="2031727"/>
            <a:ext cx="5466578" cy="3293209"/>
          </a:xfrm>
          <a:prstGeom prst="rect">
            <a:avLst/>
          </a:prstGeom>
          <a:noFill/>
        </p:spPr>
        <p:txBody>
          <a:bodyPr wrap="square" rtlCol="0">
            <a:spAutoFit/>
          </a:bodyPr>
          <a:lstStyle/>
          <a:p>
            <a:pPr algn="just"/>
            <a:r>
              <a:rPr lang="es-ES" sz="1600" b="1" dirty="0"/>
              <a:t>Desplazamiento de contenido: </a:t>
            </a:r>
            <a:r>
              <a:rPr lang="es-ES" sz="1600" dirty="0"/>
              <a:t>Proporciona una forma de desplazar el contenido dentro de un área o componente que no cabe completamente en la pantalla. Esto es útil para navegar por listas largas, documentos extensos, imágenes grandes y otras áreas de contenido.</a:t>
            </a:r>
          </a:p>
          <a:p>
            <a:pPr algn="just"/>
            <a:endParaRPr lang="es-ES" sz="1600" dirty="0"/>
          </a:p>
          <a:p>
            <a:pPr algn="just"/>
            <a:r>
              <a:rPr lang="es-ES" sz="1600" b="1" dirty="0"/>
              <a:t>Control de navegación: </a:t>
            </a:r>
            <a:r>
              <a:rPr lang="es-ES" sz="1600" dirty="0"/>
              <a:t>Permite al usuario controlar la posición visible del contenido desplazando la barra de desplazamiento hacia arriba o hacia abajo (en el caso de una barra de desplazamiento vertical) o hacia la izquierda y hacia la derecha (en el caso de una barra de desplazamiento horizontal).</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6386" name="Picture 2" descr="Learn Java Programming Crash Course | Udemy">
            <a:extLst>
              <a:ext uri="{FF2B5EF4-FFF2-40B4-BE49-F238E27FC236}">
                <a16:creationId xmlns:a16="http://schemas.microsoft.com/office/drawing/2014/main" id="{E25D0803-A2F9-B766-5855-43357E381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8938" y="2282696"/>
            <a:ext cx="4115674" cy="2315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55499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563211" y="100446"/>
            <a:ext cx="370024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Scrollbar</a:t>
            </a:r>
            <a:endParaRPr lang="es-CO" sz="3600" b="0" i="0" dirty="0">
              <a:effectLst/>
              <a:latin typeface="erdana"/>
            </a:endParaRPr>
          </a:p>
        </p:txBody>
      </p:sp>
      <p:sp>
        <p:nvSpPr>
          <p:cNvPr id="2" name="CuadroTexto 1"/>
          <p:cNvSpPr txBox="1"/>
          <p:nvPr/>
        </p:nvSpPr>
        <p:spPr>
          <a:xfrm>
            <a:off x="1572577" y="2277279"/>
            <a:ext cx="5000751" cy="2800767"/>
          </a:xfrm>
          <a:prstGeom prst="rect">
            <a:avLst/>
          </a:prstGeom>
          <a:noFill/>
        </p:spPr>
        <p:txBody>
          <a:bodyPr wrap="square" rtlCol="0">
            <a:spAutoFit/>
          </a:bodyPr>
          <a:lstStyle/>
          <a:p>
            <a:pPr algn="just"/>
            <a:r>
              <a:rPr lang="es-ES" sz="1600" b="1" dirty="0"/>
              <a:t>Eventos de desplazamiento: </a:t>
            </a:r>
            <a:r>
              <a:rPr lang="es-ES" sz="1600" dirty="0"/>
              <a:t>Puede utilizarse para capturar eventos de desplazamiento, lo que permite a la aplicación responder a los cambios en la posición de la barra de desplazamiento y actualizar el contenido en consecuencia.</a:t>
            </a:r>
          </a:p>
          <a:p>
            <a:pPr algn="just"/>
            <a:endParaRPr lang="es-ES" sz="1600" dirty="0"/>
          </a:p>
          <a:p>
            <a:pPr algn="just"/>
            <a:r>
              <a:rPr lang="es-ES" sz="1600" b="1" dirty="0"/>
              <a:t>Personalización: </a:t>
            </a:r>
            <a:r>
              <a:rPr lang="es-ES" sz="1600" dirty="0"/>
              <a:t>Puede personalizarse para ajustarse a las necesidades específicas de la interfaz de usuario, como la personalización de la apariencia y el comportamiento de la barra de desplazamiento.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6386" name="Picture 2" descr="Learn Java Programming Crash Course | Udemy">
            <a:extLst>
              <a:ext uri="{FF2B5EF4-FFF2-40B4-BE49-F238E27FC236}">
                <a16:creationId xmlns:a16="http://schemas.microsoft.com/office/drawing/2014/main" id="{E25D0803-A2F9-B766-5855-43357E381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8938" y="2282696"/>
            <a:ext cx="4115674" cy="2315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08484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563211" y="100446"/>
            <a:ext cx="370024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Scrollbar</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6386" name="Picture 2" descr="Learn Java Programming Crash Course | Udemy">
            <a:extLst>
              <a:ext uri="{FF2B5EF4-FFF2-40B4-BE49-F238E27FC236}">
                <a16:creationId xmlns:a16="http://schemas.microsoft.com/office/drawing/2014/main" id="{E25D0803-A2F9-B766-5855-43357E381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8938" y="2282696"/>
            <a:ext cx="4115674" cy="2315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4DE8E416-7E78-4D17-17B0-B93298B5F7F6}"/>
              </a:ext>
            </a:extLst>
          </p:cNvPr>
          <p:cNvPicPr>
            <a:picLocks noChangeAspect="1"/>
          </p:cNvPicPr>
          <p:nvPr/>
        </p:nvPicPr>
        <p:blipFill>
          <a:blip r:embed="rId6"/>
          <a:stretch>
            <a:fillRect/>
          </a:stretch>
        </p:blipFill>
        <p:spPr>
          <a:xfrm>
            <a:off x="522362" y="1376733"/>
            <a:ext cx="6705887" cy="4622371"/>
          </a:xfrm>
          <a:prstGeom prst="rect">
            <a:avLst/>
          </a:prstGeom>
        </p:spPr>
      </p:pic>
    </p:spTree>
    <p:extLst>
      <p:ext uri="{BB962C8B-B14F-4D97-AF65-F5344CB8AC3E}">
        <p14:creationId xmlns:p14="http://schemas.microsoft.com/office/powerpoint/2010/main" val="18974529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399060" y="91915"/>
            <a:ext cx="4561633" cy="646331"/>
          </a:xfrm>
          <a:prstGeom prst="rect">
            <a:avLst/>
          </a:prstGeom>
          <a:noFill/>
        </p:spPr>
        <p:txBody>
          <a:bodyPr wrap="none" rtlCol="0">
            <a:spAutoFit/>
          </a:bodyPr>
          <a:lstStyle/>
          <a:p>
            <a:r>
              <a:rPr lang="es-419" sz="3600" dirty="0"/>
              <a:t>AWT - Componentes</a:t>
            </a:r>
            <a:endParaRPr lang="es-CO" sz="3600" dirty="0"/>
          </a:p>
        </p:txBody>
      </p:sp>
      <p:sp>
        <p:nvSpPr>
          <p:cNvPr id="2" name="CuadroTexto 1"/>
          <p:cNvSpPr txBox="1"/>
          <p:nvPr/>
        </p:nvSpPr>
        <p:spPr>
          <a:xfrm>
            <a:off x="411542" y="1727624"/>
            <a:ext cx="6379616" cy="3539430"/>
          </a:xfrm>
          <a:prstGeom prst="rect">
            <a:avLst/>
          </a:prstGeom>
          <a:noFill/>
        </p:spPr>
        <p:txBody>
          <a:bodyPr wrap="square" rtlCol="0">
            <a:spAutoFit/>
          </a:bodyPr>
          <a:lstStyle/>
          <a:p>
            <a:pPr algn="just"/>
            <a:r>
              <a:rPr lang="es-ES" sz="1600" b="1" i="0" dirty="0" err="1">
                <a:effectLst/>
                <a:latin typeface="Söhne"/>
              </a:rPr>
              <a:t>Frame</a:t>
            </a:r>
            <a:r>
              <a:rPr lang="es-ES" sz="1600" b="1" i="0" dirty="0">
                <a:effectLst/>
                <a:latin typeface="Söhne"/>
              </a:rPr>
              <a:t>: </a:t>
            </a:r>
            <a:r>
              <a:rPr lang="es-ES" sz="1600" i="0" dirty="0">
                <a:effectLst/>
                <a:latin typeface="Söhne"/>
              </a:rPr>
              <a:t>El marco es una ventana principal de una aplicación AWT. Puede contener otros componentes, como botones, campos de texto, paneles, etc.</a:t>
            </a:r>
          </a:p>
          <a:p>
            <a:pPr algn="just"/>
            <a:endParaRPr lang="es-ES" sz="1600" b="1" i="0" dirty="0">
              <a:effectLst/>
              <a:latin typeface="Söhne"/>
            </a:endParaRPr>
          </a:p>
          <a:p>
            <a:pPr algn="just"/>
            <a:r>
              <a:rPr lang="es-ES" sz="1600" b="1" i="0" dirty="0" err="1">
                <a:effectLst/>
                <a:latin typeface="Söhne"/>
              </a:rPr>
              <a:t>Button</a:t>
            </a:r>
            <a:r>
              <a:rPr lang="es-ES" sz="1600" b="1" i="0" dirty="0">
                <a:effectLst/>
                <a:latin typeface="Söhne"/>
              </a:rPr>
              <a:t>: </a:t>
            </a:r>
            <a:r>
              <a:rPr lang="es-ES" sz="1600" i="0" dirty="0">
                <a:effectLst/>
                <a:latin typeface="Söhne"/>
              </a:rPr>
              <a:t>Los botones son componentes que permiten a los usuarios realizar acciones cuando se hace clic en ellos.</a:t>
            </a:r>
          </a:p>
          <a:p>
            <a:pPr algn="just"/>
            <a:endParaRPr lang="es-ES" sz="1600" b="1" i="0" dirty="0">
              <a:effectLst/>
              <a:latin typeface="Söhne"/>
            </a:endParaRPr>
          </a:p>
          <a:p>
            <a:pPr algn="just"/>
            <a:r>
              <a:rPr lang="es-ES" sz="1600" b="1" i="0" dirty="0" err="1">
                <a:effectLst/>
                <a:latin typeface="Söhne"/>
              </a:rPr>
              <a:t>TextField</a:t>
            </a:r>
            <a:r>
              <a:rPr lang="es-ES" sz="1600" b="1" i="0" dirty="0">
                <a:effectLst/>
                <a:latin typeface="Söhne"/>
              </a:rPr>
              <a:t>: </a:t>
            </a:r>
            <a:r>
              <a:rPr lang="es-ES" sz="1600" i="0" dirty="0">
                <a:effectLst/>
                <a:latin typeface="Söhne"/>
              </a:rPr>
              <a:t>Los campos de texto permiten al usuario ingresar y editar texto.</a:t>
            </a:r>
          </a:p>
          <a:p>
            <a:pPr algn="just"/>
            <a:endParaRPr lang="es-ES" sz="1600" b="1" i="0" dirty="0">
              <a:effectLst/>
              <a:latin typeface="Söhne"/>
            </a:endParaRPr>
          </a:p>
          <a:p>
            <a:pPr algn="just"/>
            <a:r>
              <a:rPr lang="es-ES" sz="1600" b="1" i="0" dirty="0" err="1">
                <a:effectLst/>
                <a:latin typeface="Söhne"/>
              </a:rPr>
              <a:t>Label</a:t>
            </a:r>
            <a:r>
              <a:rPr lang="es-ES" sz="1600" b="1" i="0" dirty="0">
                <a:effectLst/>
                <a:latin typeface="Söhne"/>
              </a:rPr>
              <a:t>: </a:t>
            </a:r>
            <a:r>
              <a:rPr lang="es-ES" sz="1600" i="0" dirty="0">
                <a:effectLst/>
                <a:latin typeface="Söhne"/>
              </a:rPr>
              <a:t>Las etiquetas se utilizan para mostrar texto o información descriptiva en la interfaz de usuario.</a:t>
            </a:r>
          </a:p>
          <a:p>
            <a:pPr algn="just"/>
            <a:endParaRPr lang="es-ES" sz="1600" b="1" i="0" dirty="0">
              <a:effectLst/>
              <a:latin typeface="Söhne"/>
            </a:endParaRPr>
          </a:p>
          <a:p>
            <a:pPr algn="just"/>
            <a:r>
              <a:rPr lang="es-ES" sz="1600" b="1" i="0" dirty="0">
                <a:effectLst/>
                <a:latin typeface="Söhne"/>
              </a:rPr>
              <a:t>Panel: </a:t>
            </a:r>
            <a:r>
              <a:rPr lang="es-ES" sz="1600" i="0" dirty="0">
                <a:effectLst/>
                <a:latin typeface="Söhne"/>
              </a:rPr>
              <a:t>Los paneles son contenedores que se utilizan para agrupar otros componentes.</a:t>
            </a:r>
            <a:endParaRPr lang="es-CO"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spTree>
    <p:extLst>
      <p:ext uri="{BB962C8B-B14F-4D97-AF65-F5344CB8AC3E}">
        <p14:creationId xmlns:p14="http://schemas.microsoft.com/office/powerpoint/2010/main" val="39725409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563211" y="100446"/>
            <a:ext cx="370024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Scrollbar</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6386" name="Picture 2" descr="Learn Java Programming Crash Course | Udemy">
            <a:extLst>
              <a:ext uri="{FF2B5EF4-FFF2-40B4-BE49-F238E27FC236}">
                <a16:creationId xmlns:a16="http://schemas.microsoft.com/office/drawing/2014/main" id="{E25D0803-A2F9-B766-5855-43357E381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8938" y="2282696"/>
            <a:ext cx="4115674" cy="2315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30948A0B-6464-B3C7-120B-EBCE1EA1B8A2}"/>
              </a:ext>
            </a:extLst>
          </p:cNvPr>
          <p:cNvPicPr>
            <a:picLocks noChangeAspect="1"/>
          </p:cNvPicPr>
          <p:nvPr/>
        </p:nvPicPr>
        <p:blipFill>
          <a:blip r:embed="rId6"/>
          <a:stretch>
            <a:fillRect/>
          </a:stretch>
        </p:blipFill>
        <p:spPr>
          <a:xfrm>
            <a:off x="596884" y="2400135"/>
            <a:ext cx="6163535" cy="2362530"/>
          </a:xfrm>
          <a:prstGeom prst="rect">
            <a:avLst/>
          </a:prstGeom>
        </p:spPr>
      </p:pic>
    </p:spTree>
    <p:extLst>
      <p:ext uri="{BB962C8B-B14F-4D97-AF65-F5344CB8AC3E}">
        <p14:creationId xmlns:p14="http://schemas.microsoft.com/office/powerpoint/2010/main" val="35731746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563211" y="100446"/>
            <a:ext cx="370024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Scrollbar</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6386" name="Picture 2" descr="Learn Java Programming Crash Course | Udemy">
            <a:extLst>
              <a:ext uri="{FF2B5EF4-FFF2-40B4-BE49-F238E27FC236}">
                <a16:creationId xmlns:a16="http://schemas.microsoft.com/office/drawing/2014/main" id="{E25D0803-A2F9-B766-5855-43357E38170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98938" y="2282696"/>
            <a:ext cx="4115674" cy="231575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F412A16E-FD05-CBCC-A989-67DC10D3B8D7}"/>
              </a:ext>
            </a:extLst>
          </p:cNvPr>
          <p:cNvPicPr>
            <a:picLocks noChangeAspect="1"/>
          </p:cNvPicPr>
          <p:nvPr/>
        </p:nvPicPr>
        <p:blipFill>
          <a:blip r:embed="rId6"/>
          <a:stretch>
            <a:fillRect/>
          </a:stretch>
        </p:blipFill>
        <p:spPr>
          <a:xfrm>
            <a:off x="1878012" y="1952419"/>
            <a:ext cx="3781953" cy="2953162"/>
          </a:xfrm>
          <a:prstGeom prst="rect">
            <a:avLst/>
          </a:prstGeom>
        </p:spPr>
      </p:pic>
    </p:spTree>
    <p:extLst>
      <p:ext uri="{BB962C8B-B14F-4D97-AF65-F5344CB8AC3E}">
        <p14:creationId xmlns:p14="http://schemas.microsoft.com/office/powerpoint/2010/main" val="12935879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6478714" y="17728"/>
            <a:ext cx="566161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Menu</a:t>
            </a:r>
            <a:r>
              <a:rPr lang="es-CO" sz="3600" dirty="0" err="1">
                <a:latin typeface="erdana"/>
              </a:rPr>
              <a:t>Item</a:t>
            </a:r>
            <a:r>
              <a:rPr lang="es-CO" sz="3600" dirty="0">
                <a:latin typeface="erdana"/>
              </a:rPr>
              <a:t>  y </a:t>
            </a:r>
            <a:r>
              <a:rPr lang="es-CO" sz="3600" dirty="0" err="1">
                <a:latin typeface="erdana"/>
              </a:rPr>
              <a:t>Menu</a:t>
            </a:r>
            <a:endParaRPr lang="es-CO" sz="3600" b="0" i="0" dirty="0">
              <a:effectLst/>
              <a:latin typeface="erdana"/>
            </a:endParaRPr>
          </a:p>
        </p:txBody>
      </p:sp>
      <p:sp>
        <p:nvSpPr>
          <p:cNvPr id="2" name="CuadroTexto 1"/>
          <p:cNvSpPr txBox="1"/>
          <p:nvPr/>
        </p:nvSpPr>
        <p:spPr>
          <a:xfrm>
            <a:off x="1374930" y="2626453"/>
            <a:ext cx="5000751" cy="1323439"/>
          </a:xfrm>
          <a:prstGeom prst="rect">
            <a:avLst/>
          </a:prstGeom>
          <a:noFill/>
        </p:spPr>
        <p:txBody>
          <a:bodyPr wrap="square" rtlCol="0">
            <a:spAutoFit/>
          </a:bodyPr>
          <a:lstStyle/>
          <a:p>
            <a:pPr algn="just"/>
            <a:r>
              <a:rPr lang="es-ES" sz="1600" b="1" dirty="0"/>
              <a:t>Java AWT </a:t>
            </a:r>
            <a:r>
              <a:rPr lang="es-ES" sz="1600" b="1" dirty="0" err="1"/>
              <a:t>MenuItem</a:t>
            </a:r>
            <a:r>
              <a:rPr lang="es-ES" sz="1600" b="1" dirty="0"/>
              <a:t> y </a:t>
            </a:r>
            <a:r>
              <a:rPr lang="es-ES" sz="1600" b="1" dirty="0" err="1"/>
              <a:t>Menu</a:t>
            </a:r>
            <a:r>
              <a:rPr lang="es-ES" sz="1600" dirty="0"/>
              <a:t> son componentes gráficos proporcionados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que se utilizan para crear menús y elementos de menú en una interfaz de usuario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7411" name="Picture 3" descr="What are The Benefits Offered by Java Programming Training?">
            <a:extLst>
              <a:ext uri="{FF2B5EF4-FFF2-40B4-BE49-F238E27FC236}">
                <a16:creationId xmlns:a16="http://schemas.microsoft.com/office/drawing/2014/main" id="{CE52AC72-0FCA-F674-BB40-2D6C74930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731" y="2149325"/>
            <a:ext cx="3619500" cy="2409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2893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6478714" y="17728"/>
            <a:ext cx="566161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Menu</a:t>
            </a:r>
            <a:r>
              <a:rPr lang="es-CO" sz="3600" dirty="0" err="1">
                <a:latin typeface="erdana"/>
              </a:rPr>
              <a:t>Item</a:t>
            </a:r>
            <a:r>
              <a:rPr lang="es-CO" sz="3600" dirty="0">
                <a:latin typeface="erdana"/>
              </a:rPr>
              <a:t>  y </a:t>
            </a:r>
            <a:r>
              <a:rPr lang="es-CO" sz="3600" dirty="0" err="1">
                <a:latin typeface="erdana"/>
              </a:rPr>
              <a:t>Menu</a:t>
            </a:r>
            <a:endParaRPr lang="es-CO" sz="3600" b="0" i="0" dirty="0">
              <a:effectLst/>
              <a:latin typeface="erdana"/>
            </a:endParaRPr>
          </a:p>
        </p:txBody>
      </p:sp>
      <p:sp>
        <p:nvSpPr>
          <p:cNvPr id="2" name="CuadroTexto 1"/>
          <p:cNvSpPr txBox="1"/>
          <p:nvPr/>
        </p:nvSpPr>
        <p:spPr>
          <a:xfrm>
            <a:off x="1158570" y="2016896"/>
            <a:ext cx="5423138" cy="3293209"/>
          </a:xfrm>
          <a:prstGeom prst="rect">
            <a:avLst/>
          </a:prstGeom>
          <a:noFill/>
        </p:spPr>
        <p:txBody>
          <a:bodyPr wrap="square" rtlCol="0">
            <a:spAutoFit/>
          </a:bodyPr>
          <a:lstStyle/>
          <a:p>
            <a:pPr algn="ctr"/>
            <a:r>
              <a:rPr lang="es-ES" sz="1600" b="1" dirty="0" err="1"/>
              <a:t>Menu</a:t>
            </a:r>
            <a:r>
              <a:rPr lang="es-ES" sz="1600" b="1" dirty="0"/>
              <a:t> (</a:t>
            </a:r>
            <a:r>
              <a:rPr lang="es-ES" sz="1600" b="1" dirty="0" err="1"/>
              <a:t>java.awt.Menu</a:t>
            </a:r>
            <a:r>
              <a:rPr lang="es-ES" sz="1600" b="1" dirty="0"/>
              <a:t>)</a:t>
            </a:r>
          </a:p>
          <a:p>
            <a:pPr algn="just"/>
            <a:endParaRPr lang="es-ES" sz="1600" dirty="0"/>
          </a:p>
          <a:p>
            <a:pPr algn="just"/>
            <a:r>
              <a:rPr lang="es-ES" sz="1600" dirty="0"/>
              <a:t>Definición: Un objeto </a:t>
            </a:r>
            <a:r>
              <a:rPr lang="es-ES" sz="1600" dirty="0" err="1"/>
              <a:t>Menu</a:t>
            </a:r>
            <a:r>
              <a:rPr lang="es-ES" sz="1600" dirty="0"/>
              <a:t> representa un menú desplegable en una aplicación de interfaz de usuario. Es un contenedor de elementos de menú (</a:t>
            </a:r>
            <a:r>
              <a:rPr lang="es-ES" sz="1600" dirty="0" err="1"/>
              <a:t>MenuItem</a:t>
            </a:r>
            <a:r>
              <a:rPr lang="es-ES" sz="1600" dirty="0"/>
              <a:t>) que se pueden seleccionar.</a:t>
            </a:r>
          </a:p>
          <a:p>
            <a:pPr algn="just"/>
            <a:endParaRPr lang="es-ES" sz="1600" dirty="0"/>
          </a:p>
          <a:p>
            <a:pPr algn="just"/>
            <a:r>
              <a:rPr lang="es-ES" sz="1600" dirty="0"/>
              <a:t>Función: El componente </a:t>
            </a:r>
            <a:r>
              <a:rPr lang="es-ES" sz="1600" dirty="0" err="1"/>
              <a:t>Menu</a:t>
            </a:r>
            <a:r>
              <a:rPr lang="es-ES" sz="1600" dirty="0"/>
              <a:t> se utiliza para agrupar y organizar elementos de menú relacionados en una estructura de menú jerárquica. Puede contener submenús (</a:t>
            </a:r>
            <a:r>
              <a:rPr lang="es-ES" sz="1600" dirty="0" err="1"/>
              <a:t>Menu</a:t>
            </a:r>
            <a:r>
              <a:rPr lang="es-ES" sz="1600" dirty="0"/>
              <a:t>) y elementos de menú (</a:t>
            </a:r>
            <a:r>
              <a:rPr lang="es-ES" sz="1600" dirty="0" err="1"/>
              <a:t>MenuItem</a:t>
            </a:r>
            <a:r>
              <a:rPr lang="es-ES" sz="1600" dirty="0"/>
              <a:t>) que pueden ser seleccionados por el usuario.</a:t>
            </a:r>
          </a:p>
          <a:p>
            <a:pPr algn="just"/>
            <a:endParaRPr lang="es-ES" sz="1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7411" name="Picture 3" descr="What are The Benefits Offered by Java Programming Training?">
            <a:extLst>
              <a:ext uri="{FF2B5EF4-FFF2-40B4-BE49-F238E27FC236}">
                <a16:creationId xmlns:a16="http://schemas.microsoft.com/office/drawing/2014/main" id="{CE52AC72-0FCA-F674-BB40-2D6C74930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731" y="2149325"/>
            <a:ext cx="3619500" cy="2409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9733364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6478714" y="17728"/>
            <a:ext cx="566161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Menu</a:t>
            </a:r>
            <a:r>
              <a:rPr lang="es-CO" sz="3600" dirty="0" err="1">
                <a:latin typeface="erdana"/>
              </a:rPr>
              <a:t>Item</a:t>
            </a:r>
            <a:r>
              <a:rPr lang="es-CO" sz="3600" dirty="0">
                <a:latin typeface="erdana"/>
              </a:rPr>
              <a:t>  y </a:t>
            </a:r>
            <a:r>
              <a:rPr lang="es-CO" sz="3600" dirty="0" err="1">
                <a:latin typeface="erdana"/>
              </a:rPr>
              <a:t>Menu</a:t>
            </a:r>
            <a:endParaRPr lang="es-CO" sz="3600" b="0" i="0" dirty="0">
              <a:effectLst/>
              <a:latin typeface="erdana"/>
            </a:endParaRPr>
          </a:p>
        </p:txBody>
      </p:sp>
      <p:sp>
        <p:nvSpPr>
          <p:cNvPr id="2" name="CuadroTexto 1"/>
          <p:cNvSpPr txBox="1"/>
          <p:nvPr/>
        </p:nvSpPr>
        <p:spPr>
          <a:xfrm>
            <a:off x="592801" y="1905506"/>
            <a:ext cx="6400801" cy="3046988"/>
          </a:xfrm>
          <a:prstGeom prst="rect">
            <a:avLst/>
          </a:prstGeom>
          <a:noFill/>
        </p:spPr>
        <p:txBody>
          <a:bodyPr wrap="square" rtlCol="0">
            <a:spAutoFit/>
          </a:bodyPr>
          <a:lstStyle/>
          <a:p>
            <a:pPr algn="ctr"/>
            <a:r>
              <a:rPr lang="es-ES" sz="1600" b="1" dirty="0" err="1"/>
              <a:t>MenuItem</a:t>
            </a:r>
            <a:r>
              <a:rPr lang="es-ES" sz="1600" b="1" dirty="0"/>
              <a:t> (</a:t>
            </a:r>
            <a:r>
              <a:rPr lang="es-ES" sz="1600" b="1" dirty="0" err="1"/>
              <a:t>java.awt.MenuItem</a:t>
            </a:r>
            <a:r>
              <a:rPr lang="es-ES" sz="1600" b="1" dirty="0"/>
              <a:t>)</a:t>
            </a:r>
          </a:p>
          <a:p>
            <a:pPr algn="just"/>
            <a:endParaRPr lang="es-ES" sz="1600" dirty="0"/>
          </a:p>
          <a:p>
            <a:pPr algn="just"/>
            <a:r>
              <a:rPr lang="es-ES" sz="1600" b="1" dirty="0"/>
              <a:t>Definición</a:t>
            </a:r>
            <a:r>
              <a:rPr lang="es-ES" sz="1600" dirty="0"/>
              <a:t>: Un objeto </a:t>
            </a:r>
            <a:r>
              <a:rPr lang="es-ES" sz="1600" dirty="0" err="1"/>
              <a:t>MenuItem</a:t>
            </a:r>
            <a:r>
              <a:rPr lang="es-ES" sz="1600" dirty="0"/>
              <a:t> representa un elemento de menú individual en una aplicación de interfaz de usuario. Puede estar contenido dentro de un menú (</a:t>
            </a:r>
            <a:r>
              <a:rPr lang="es-ES" sz="1600" dirty="0" err="1"/>
              <a:t>Menu</a:t>
            </a:r>
            <a:r>
              <a:rPr lang="es-ES" sz="1600" dirty="0"/>
              <a:t>) o aparecer directamente en la barra de menús de una ventana.</a:t>
            </a:r>
          </a:p>
          <a:p>
            <a:pPr algn="just"/>
            <a:endParaRPr lang="es-ES" sz="1600" dirty="0"/>
          </a:p>
          <a:p>
            <a:pPr algn="just"/>
            <a:r>
              <a:rPr lang="es-ES" sz="1600" b="1" dirty="0"/>
              <a:t>Función</a:t>
            </a:r>
            <a:r>
              <a:rPr lang="es-ES" sz="1600" dirty="0"/>
              <a:t>: Los componentes </a:t>
            </a:r>
            <a:r>
              <a:rPr lang="es-ES" sz="1600" dirty="0" err="1"/>
              <a:t>MenuItem</a:t>
            </a:r>
            <a:r>
              <a:rPr lang="es-ES" sz="1600" dirty="0"/>
              <a:t> se utilizan para proporcionar opciones o comandos que el usuario puede seleccionar desde un menú. Estos elementos de menú pueden desencadenar acciones cuando se seleccionan, como abrir una ventana, realizar una operación o mostrar un cuadro de diálogo.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7411" name="Picture 3" descr="What are The Benefits Offered by Java Programming Training?">
            <a:extLst>
              <a:ext uri="{FF2B5EF4-FFF2-40B4-BE49-F238E27FC236}">
                <a16:creationId xmlns:a16="http://schemas.microsoft.com/office/drawing/2014/main" id="{CE52AC72-0FCA-F674-BB40-2D6C74930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731" y="2149325"/>
            <a:ext cx="3619500" cy="2409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181489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6478714" y="17728"/>
            <a:ext cx="566161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Menu</a:t>
            </a:r>
            <a:r>
              <a:rPr lang="es-CO" sz="3600" dirty="0" err="1">
                <a:latin typeface="erdana"/>
              </a:rPr>
              <a:t>Item</a:t>
            </a:r>
            <a:r>
              <a:rPr lang="es-CO" sz="3600" dirty="0">
                <a:latin typeface="erdana"/>
              </a:rPr>
              <a:t>  y </a:t>
            </a:r>
            <a:r>
              <a:rPr lang="es-CO" sz="3600" dirty="0" err="1">
                <a:latin typeface="erdana"/>
              </a:rPr>
              <a:t>Menu</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7411" name="Picture 3" descr="What are The Benefits Offered by Java Programming Training?">
            <a:extLst>
              <a:ext uri="{FF2B5EF4-FFF2-40B4-BE49-F238E27FC236}">
                <a16:creationId xmlns:a16="http://schemas.microsoft.com/office/drawing/2014/main" id="{CE52AC72-0FCA-F674-BB40-2D6C74930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731" y="2149325"/>
            <a:ext cx="3619500" cy="2409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E0C8A03F-D4A2-C3CB-F42B-CC9799C1128C}"/>
              </a:ext>
            </a:extLst>
          </p:cNvPr>
          <p:cNvPicPr>
            <a:picLocks noChangeAspect="1"/>
          </p:cNvPicPr>
          <p:nvPr/>
        </p:nvPicPr>
        <p:blipFill>
          <a:blip r:embed="rId6"/>
          <a:stretch>
            <a:fillRect/>
          </a:stretch>
        </p:blipFill>
        <p:spPr>
          <a:xfrm>
            <a:off x="1037769" y="1186020"/>
            <a:ext cx="4899572" cy="5138733"/>
          </a:xfrm>
          <a:prstGeom prst="rect">
            <a:avLst/>
          </a:prstGeom>
        </p:spPr>
      </p:pic>
    </p:spTree>
    <p:extLst>
      <p:ext uri="{BB962C8B-B14F-4D97-AF65-F5344CB8AC3E}">
        <p14:creationId xmlns:p14="http://schemas.microsoft.com/office/powerpoint/2010/main" val="270614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6478714" y="17728"/>
            <a:ext cx="566161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Menu</a:t>
            </a:r>
            <a:r>
              <a:rPr lang="es-CO" sz="3600" dirty="0" err="1">
                <a:latin typeface="erdana"/>
              </a:rPr>
              <a:t>Item</a:t>
            </a:r>
            <a:r>
              <a:rPr lang="es-CO" sz="3600" dirty="0">
                <a:latin typeface="erdana"/>
              </a:rPr>
              <a:t>  y </a:t>
            </a:r>
            <a:r>
              <a:rPr lang="es-CO" sz="3600" dirty="0" err="1">
                <a:latin typeface="erdana"/>
              </a:rPr>
              <a:t>Menu</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7411" name="Picture 3" descr="What are The Benefits Offered by Java Programming Training?">
            <a:extLst>
              <a:ext uri="{FF2B5EF4-FFF2-40B4-BE49-F238E27FC236}">
                <a16:creationId xmlns:a16="http://schemas.microsoft.com/office/drawing/2014/main" id="{CE52AC72-0FCA-F674-BB40-2D6C74930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731" y="2149325"/>
            <a:ext cx="3619500" cy="2409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DFCE1506-0A4B-5B35-21FC-B4312C45537E}"/>
              </a:ext>
            </a:extLst>
          </p:cNvPr>
          <p:cNvPicPr>
            <a:picLocks noChangeAspect="1"/>
          </p:cNvPicPr>
          <p:nvPr/>
        </p:nvPicPr>
        <p:blipFill>
          <a:blip r:embed="rId6"/>
          <a:stretch>
            <a:fillRect/>
          </a:stretch>
        </p:blipFill>
        <p:spPr>
          <a:xfrm>
            <a:off x="464677" y="2254408"/>
            <a:ext cx="6173061" cy="2448267"/>
          </a:xfrm>
          <a:prstGeom prst="rect">
            <a:avLst/>
          </a:prstGeom>
        </p:spPr>
      </p:pic>
    </p:spTree>
    <p:extLst>
      <p:ext uri="{BB962C8B-B14F-4D97-AF65-F5344CB8AC3E}">
        <p14:creationId xmlns:p14="http://schemas.microsoft.com/office/powerpoint/2010/main" val="27196961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6478714" y="17728"/>
            <a:ext cx="566161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Menu</a:t>
            </a:r>
            <a:r>
              <a:rPr lang="es-CO" sz="3600" dirty="0" err="1">
                <a:latin typeface="erdana"/>
              </a:rPr>
              <a:t>Item</a:t>
            </a:r>
            <a:r>
              <a:rPr lang="es-CO" sz="3600" dirty="0">
                <a:latin typeface="erdana"/>
              </a:rPr>
              <a:t>  y </a:t>
            </a:r>
            <a:r>
              <a:rPr lang="es-CO" sz="3600" dirty="0" err="1">
                <a:latin typeface="erdana"/>
              </a:rPr>
              <a:t>Menu</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7411" name="Picture 3" descr="What are The Benefits Offered by Java Programming Training?">
            <a:extLst>
              <a:ext uri="{FF2B5EF4-FFF2-40B4-BE49-F238E27FC236}">
                <a16:creationId xmlns:a16="http://schemas.microsoft.com/office/drawing/2014/main" id="{CE52AC72-0FCA-F674-BB40-2D6C74930B8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34731" y="2149325"/>
            <a:ext cx="3619500" cy="24098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4AE3C7CB-6C24-93FF-D0D3-78F9ACC60013}"/>
              </a:ext>
            </a:extLst>
          </p:cNvPr>
          <p:cNvPicPr>
            <a:picLocks noChangeAspect="1"/>
          </p:cNvPicPr>
          <p:nvPr/>
        </p:nvPicPr>
        <p:blipFill>
          <a:blip r:embed="rId6"/>
          <a:stretch>
            <a:fillRect/>
          </a:stretch>
        </p:blipFill>
        <p:spPr>
          <a:xfrm>
            <a:off x="1558616" y="1858603"/>
            <a:ext cx="3658111" cy="2991267"/>
          </a:xfrm>
          <a:prstGeom prst="rect">
            <a:avLst/>
          </a:prstGeom>
        </p:spPr>
      </p:pic>
    </p:spTree>
    <p:extLst>
      <p:ext uri="{BB962C8B-B14F-4D97-AF65-F5344CB8AC3E}">
        <p14:creationId xmlns:p14="http://schemas.microsoft.com/office/powerpoint/2010/main" val="33456421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125270" y="17728"/>
            <a:ext cx="436850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Popup</a:t>
            </a:r>
            <a:r>
              <a:rPr lang="es-CO" sz="3600" dirty="0" err="1">
                <a:latin typeface="erdana"/>
              </a:rPr>
              <a:t>Menu</a:t>
            </a:r>
            <a:endParaRPr lang="es-CO" sz="3600" b="0" i="0" dirty="0">
              <a:effectLst/>
              <a:latin typeface="erdana"/>
            </a:endParaRPr>
          </a:p>
        </p:txBody>
      </p:sp>
      <p:sp>
        <p:nvSpPr>
          <p:cNvPr id="2" name="CuadroTexto 1"/>
          <p:cNvSpPr txBox="1"/>
          <p:nvPr/>
        </p:nvSpPr>
        <p:spPr>
          <a:xfrm>
            <a:off x="822071" y="3036389"/>
            <a:ext cx="6400801" cy="1569660"/>
          </a:xfrm>
          <a:prstGeom prst="rect">
            <a:avLst/>
          </a:prstGeom>
          <a:noFill/>
        </p:spPr>
        <p:txBody>
          <a:bodyPr wrap="square" rtlCol="0">
            <a:spAutoFit/>
          </a:bodyPr>
          <a:lstStyle/>
          <a:p>
            <a:pPr algn="just"/>
            <a:r>
              <a:rPr lang="es-ES" sz="1600" b="1" dirty="0"/>
              <a:t>Java AWT </a:t>
            </a:r>
            <a:r>
              <a:rPr lang="es-ES" sz="1600" b="1" dirty="0" err="1"/>
              <a:t>PopupMenu</a:t>
            </a:r>
            <a:r>
              <a:rPr lang="es-ES" sz="1600" b="1" dirty="0"/>
              <a:t> </a:t>
            </a:r>
            <a:r>
              <a:rPr lang="es-ES" sz="1600" dirty="0"/>
              <a:t>es un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Este componente se utiliza para crear menús contextuales o emergentes que aparecen en respuesta a una acción específica del usuario, generalmente un clic derecho del mouse en una ventana o componente de la interfaz de usuario.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8434" name="Picture 2" descr="Java Traninig">
            <a:extLst>
              <a:ext uri="{FF2B5EF4-FFF2-40B4-BE49-F238E27FC236}">
                <a16:creationId xmlns:a16="http://schemas.microsoft.com/office/drawing/2014/main" id="{E4C4AAFD-E53D-96F2-FAB2-212D0A13D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271" y="2011823"/>
            <a:ext cx="3810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50428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125270" y="17728"/>
            <a:ext cx="436850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Popup</a:t>
            </a:r>
            <a:r>
              <a:rPr lang="es-CO" sz="3600" dirty="0" err="1">
                <a:latin typeface="erdana"/>
              </a:rPr>
              <a:t>Menu</a:t>
            </a:r>
            <a:endParaRPr lang="es-CO" sz="3600" b="0" i="0" dirty="0">
              <a:effectLst/>
              <a:latin typeface="erdana"/>
            </a:endParaRPr>
          </a:p>
        </p:txBody>
      </p:sp>
      <p:sp>
        <p:nvSpPr>
          <p:cNvPr id="2" name="CuadroTexto 1"/>
          <p:cNvSpPr txBox="1"/>
          <p:nvPr/>
        </p:nvSpPr>
        <p:spPr>
          <a:xfrm>
            <a:off x="822071" y="2324379"/>
            <a:ext cx="6400801" cy="2308324"/>
          </a:xfrm>
          <a:prstGeom prst="rect">
            <a:avLst/>
          </a:prstGeom>
          <a:noFill/>
        </p:spPr>
        <p:txBody>
          <a:bodyPr wrap="square" rtlCol="0">
            <a:spAutoFit/>
          </a:bodyPr>
          <a:lstStyle/>
          <a:p>
            <a:pPr algn="just"/>
            <a:r>
              <a:rPr lang="es-ES" sz="1600" b="1" dirty="0"/>
              <a:t>Menús contextuales: </a:t>
            </a:r>
            <a:r>
              <a:rPr lang="es-ES" sz="1600" dirty="0"/>
              <a:t>Permite crear menús que aparecen en respuesta a eventos del mouse, como un clic derecho en un área específica de una ventana o componente.</a:t>
            </a:r>
          </a:p>
          <a:p>
            <a:pPr algn="just"/>
            <a:endParaRPr lang="es-ES" sz="1600" b="1" dirty="0"/>
          </a:p>
          <a:p>
            <a:pPr algn="just"/>
            <a:r>
              <a:rPr lang="es-ES" sz="1600" b="1" dirty="0"/>
              <a:t>Acciones contextualmente relevantes: </a:t>
            </a:r>
            <a:r>
              <a:rPr lang="es-ES" sz="1600" dirty="0"/>
              <a:t>Se utiliza para proporcionar opciones de menú que son relevantes para el contexto en el que se activa el menú emergente. Esto puede incluir acciones relacionadas con elementos seleccionados o el área en la que se hizo clic.</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8434" name="Picture 2" descr="Java Traninig">
            <a:extLst>
              <a:ext uri="{FF2B5EF4-FFF2-40B4-BE49-F238E27FC236}">
                <a16:creationId xmlns:a16="http://schemas.microsoft.com/office/drawing/2014/main" id="{E4C4AAFD-E53D-96F2-FAB2-212D0A13D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271" y="2011823"/>
            <a:ext cx="3810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5854546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399060" y="91915"/>
            <a:ext cx="4561633" cy="646331"/>
          </a:xfrm>
          <a:prstGeom prst="rect">
            <a:avLst/>
          </a:prstGeom>
          <a:noFill/>
        </p:spPr>
        <p:txBody>
          <a:bodyPr wrap="none" rtlCol="0">
            <a:spAutoFit/>
          </a:bodyPr>
          <a:lstStyle/>
          <a:p>
            <a:r>
              <a:rPr lang="es-419" sz="3600" dirty="0"/>
              <a:t>AWT - Componentes</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Imagen 5">
            <a:extLst>
              <a:ext uri="{FF2B5EF4-FFF2-40B4-BE49-F238E27FC236}">
                <a16:creationId xmlns:a16="http://schemas.microsoft.com/office/drawing/2014/main" id="{884114B1-F0F5-4F04-8344-8C17CA18F12E}"/>
              </a:ext>
            </a:extLst>
          </p:cNvPr>
          <p:cNvPicPr>
            <a:picLocks noChangeAspect="1"/>
          </p:cNvPicPr>
          <p:nvPr/>
        </p:nvPicPr>
        <p:blipFill>
          <a:blip r:embed="rId6"/>
          <a:stretch>
            <a:fillRect/>
          </a:stretch>
        </p:blipFill>
        <p:spPr>
          <a:xfrm>
            <a:off x="1051086" y="988560"/>
            <a:ext cx="5096586" cy="4906060"/>
          </a:xfrm>
          <a:prstGeom prst="rect">
            <a:avLst/>
          </a:prstGeom>
        </p:spPr>
      </p:pic>
    </p:spTree>
    <p:extLst>
      <p:ext uri="{BB962C8B-B14F-4D97-AF65-F5344CB8AC3E}">
        <p14:creationId xmlns:p14="http://schemas.microsoft.com/office/powerpoint/2010/main" val="22896020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125270" y="17728"/>
            <a:ext cx="436850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Popup</a:t>
            </a:r>
            <a:r>
              <a:rPr lang="es-CO" sz="3600" dirty="0" err="1">
                <a:latin typeface="erdana"/>
              </a:rPr>
              <a:t>Menu</a:t>
            </a:r>
            <a:endParaRPr lang="es-CO" sz="3600" b="0" i="0" dirty="0">
              <a:effectLst/>
              <a:latin typeface="erdana"/>
            </a:endParaRPr>
          </a:p>
        </p:txBody>
      </p:sp>
      <p:sp>
        <p:nvSpPr>
          <p:cNvPr id="2" name="CuadroTexto 1"/>
          <p:cNvSpPr txBox="1"/>
          <p:nvPr/>
        </p:nvSpPr>
        <p:spPr>
          <a:xfrm>
            <a:off x="496314" y="2478114"/>
            <a:ext cx="6400801" cy="2554545"/>
          </a:xfrm>
          <a:prstGeom prst="rect">
            <a:avLst/>
          </a:prstGeom>
          <a:noFill/>
        </p:spPr>
        <p:txBody>
          <a:bodyPr wrap="square" rtlCol="0">
            <a:spAutoFit/>
          </a:bodyPr>
          <a:lstStyle/>
          <a:p>
            <a:pPr algn="just"/>
            <a:endParaRPr lang="es-ES" sz="1600" b="1" dirty="0"/>
          </a:p>
          <a:p>
            <a:pPr algn="just"/>
            <a:r>
              <a:rPr lang="es-ES" sz="1600" b="1" dirty="0"/>
              <a:t>Interfaz de usuario receptiva: </a:t>
            </a:r>
            <a:r>
              <a:rPr lang="es-ES" sz="1600" dirty="0"/>
              <a:t>Mejora la experiencia del usuario al proporcionar acceso rápido a acciones comunes o funciones específicas en función de la posición del cursor en la interfaz de usuario.</a:t>
            </a:r>
          </a:p>
          <a:p>
            <a:pPr algn="just"/>
            <a:endParaRPr lang="es-ES" sz="1600" b="1" dirty="0"/>
          </a:p>
          <a:p>
            <a:pPr algn="just"/>
            <a:r>
              <a:rPr lang="es-ES" sz="1600" b="1" dirty="0"/>
              <a:t>Personalización: </a:t>
            </a:r>
            <a:r>
              <a:rPr lang="es-ES" sz="1600" dirty="0"/>
              <a:t>Puede personalizarse para incluir una variedad de elementos de menú, como elementos de menú de acción, elementos de menú de submenú y elementos de menú de verificación.</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8434" name="Picture 2" descr="Java Traninig">
            <a:extLst>
              <a:ext uri="{FF2B5EF4-FFF2-40B4-BE49-F238E27FC236}">
                <a16:creationId xmlns:a16="http://schemas.microsoft.com/office/drawing/2014/main" id="{E4C4AAFD-E53D-96F2-FAB2-212D0A13D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271" y="2011823"/>
            <a:ext cx="3810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90866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125270" y="17728"/>
            <a:ext cx="436850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Popup</a:t>
            </a:r>
            <a:r>
              <a:rPr lang="es-CO" sz="3600" dirty="0" err="1">
                <a:latin typeface="erdana"/>
              </a:rPr>
              <a:t>Menu</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8434" name="Picture 2" descr="Java Traninig">
            <a:extLst>
              <a:ext uri="{FF2B5EF4-FFF2-40B4-BE49-F238E27FC236}">
                <a16:creationId xmlns:a16="http://schemas.microsoft.com/office/drawing/2014/main" id="{E4C4AAFD-E53D-96F2-FAB2-212D0A13D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271" y="2011823"/>
            <a:ext cx="3810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8" name="Imagen 17">
            <a:extLst>
              <a:ext uri="{FF2B5EF4-FFF2-40B4-BE49-F238E27FC236}">
                <a16:creationId xmlns:a16="http://schemas.microsoft.com/office/drawing/2014/main" id="{6502EB06-1BA5-A0EF-E415-D7BF59A4923E}"/>
              </a:ext>
            </a:extLst>
          </p:cNvPr>
          <p:cNvPicPr>
            <a:picLocks noChangeAspect="1"/>
          </p:cNvPicPr>
          <p:nvPr/>
        </p:nvPicPr>
        <p:blipFill>
          <a:blip r:embed="rId6"/>
          <a:stretch>
            <a:fillRect/>
          </a:stretch>
        </p:blipFill>
        <p:spPr>
          <a:xfrm>
            <a:off x="1816686" y="1264830"/>
            <a:ext cx="3686513" cy="4846177"/>
          </a:xfrm>
          <a:prstGeom prst="rect">
            <a:avLst/>
          </a:prstGeom>
        </p:spPr>
      </p:pic>
    </p:spTree>
    <p:extLst>
      <p:ext uri="{BB962C8B-B14F-4D97-AF65-F5344CB8AC3E}">
        <p14:creationId xmlns:p14="http://schemas.microsoft.com/office/powerpoint/2010/main" val="1007418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125270" y="17728"/>
            <a:ext cx="436850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Popup</a:t>
            </a:r>
            <a:r>
              <a:rPr lang="es-CO" sz="3600" dirty="0" err="1">
                <a:latin typeface="erdana"/>
              </a:rPr>
              <a:t>Menu</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8434" name="Picture 2" descr="Java Traninig">
            <a:extLst>
              <a:ext uri="{FF2B5EF4-FFF2-40B4-BE49-F238E27FC236}">
                <a16:creationId xmlns:a16="http://schemas.microsoft.com/office/drawing/2014/main" id="{E4C4AAFD-E53D-96F2-FAB2-212D0A13D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271" y="2011823"/>
            <a:ext cx="3810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BCFC5CBB-C996-EFD9-DEDC-1E66DF074B22}"/>
              </a:ext>
            </a:extLst>
          </p:cNvPr>
          <p:cNvPicPr>
            <a:picLocks noChangeAspect="1"/>
          </p:cNvPicPr>
          <p:nvPr/>
        </p:nvPicPr>
        <p:blipFill>
          <a:blip r:embed="rId6"/>
          <a:stretch>
            <a:fillRect/>
          </a:stretch>
        </p:blipFill>
        <p:spPr>
          <a:xfrm>
            <a:off x="388729" y="1667553"/>
            <a:ext cx="6354062" cy="3905795"/>
          </a:xfrm>
          <a:prstGeom prst="rect">
            <a:avLst/>
          </a:prstGeom>
        </p:spPr>
      </p:pic>
    </p:spTree>
    <p:extLst>
      <p:ext uri="{BB962C8B-B14F-4D97-AF65-F5344CB8AC3E}">
        <p14:creationId xmlns:p14="http://schemas.microsoft.com/office/powerpoint/2010/main" val="42154996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125270" y="17728"/>
            <a:ext cx="4368504"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Popup</a:t>
            </a:r>
            <a:r>
              <a:rPr lang="es-CO" sz="3600" dirty="0" err="1">
                <a:latin typeface="erdana"/>
              </a:rPr>
              <a:t>Menu</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8434" name="Picture 2" descr="Java Traninig">
            <a:extLst>
              <a:ext uri="{FF2B5EF4-FFF2-40B4-BE49-F238E27FC236}">
                <a16:creationId xmlns:a16="http://schemas.microsoft.com/office/drawing/2014/main" id="{E4C4AAFD-E53D-96F2-FAB2-212D0A13D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93271" y="2011823"/>
            <a:ext cx="3810000" cy="285750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5" name="Imagen 14">
            <a:extLst>
              <a:ext uri="{FF2B5EF4-FFF2-40B4-BE49-F238E27FC236}">
                <a16:creationId xmlns:a16="http://schemas.microsoft.com/office/drawing/2014/main" id="{59DC04FF-0918-D245-743C-040C2CDB83EB}"/>
              </a:ext>
            </a:extLst>
          </p:cNvPr>
          <p:cNvPicPr>
            <a:picLocks noChangeAspect="1"/>
          </p:cNvPicPr>
          <p:nvPr/>
        </p:nvPicPr>
        <p:blipFill>
          <a:blip r:embed="rId6"/>
          <a:stretch>
            <a:fillRect/>
          </a:stretch>
        </p:blipFill>
        <p:spPr>
          <a:xfrm>
            <a:off x="2145870" y="1878276"/>
            <a:ext cx="3400900" cy="2819794"/>
          </a:xfrm>
          <a:prstGeom prst="rect">
            <a:avLst/>
          </a:prstGeom>
        </p:spPr>
      </p:pic>
    </p:spTree>
    <p:extLst>
      <p:ext uri="{BB962C8B-B14F-4D97-AF65-F5344CB8AC3E}">
        <p14:creationId xmlns:p14="http://schemas.microsoft.com/office/powerpoint/2010/main" val="7625415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72917" y="36184"/>
            <a:ext cx="3088602" cy="646331"/>
          </a:xfrm>
          <a:prstGeom prst="rect">
            <a:avLst/>
          </a:prstGeom>
          <a:noFill/>
        </p:spPr>
        <p:txBody>
          <a:bodyPr wrap="none" rtlCol="0">
            <a:spAutoFit/>
          </a:bodyPr>
          <a:lstStyle/>
          <a:p>
            <a:pPr algn="just"/>
            <a:r>
              <a:rPr lang="es-CO" sz="3600" b="0" i="0" dirty="0">
                <a:effectLst/>
                <a:latin typeface="erdana"/>
              </a:rPr>
              <a:t>Java AWT Panel</a:t>
            </a:r>
          </a:p>
        </p:txBody>
      </p:sp>
      <p:sp>
        <p:nvSpPr>
          <p:cNvPr id="2" name="CuadroTexto 1"/>
          <p:cNvSpPr txBox="1"/>
          <p:nvPr/>
        </p:nvSpPr>
        <p:spPr>
          <a:xfrm>
            <a:off x="1630661" y="2673459"/>
            <a:ext cx="4617739" cy="1815882"/>
          </a:xfrm>
          <a:prstGeom prst="rect">
            <a:avLst/>
          </a:prstGeom>
          <a:noFill/>
        </p:spPr>
        <p:txBody>
          <a:bodyPr wrap="square" rtlCol="0">
            <a:spAutoFit/>
          </a:bodyPr>
          <a:lstStyle/>
          <a:p>
            <a:pPr algn="just"/>
            <a:r>
              <a:rPr lang="es-ES" sz="1600" b="1" dirty="0"/>
              <a:t>Java AWT Panel </a:t>
            </a:r>
            <a:r>
              <a:rPr lang="es-ES" sz="1600" dirty="0"/>
              <a:t>es un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Sirve para actuar como un contenedor de componentes secundarios (como botones, etiquetas, campos de texto, etc.) dentro de una ventana o un contenedor principal.</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9458" name="Picture 2" descr="Java developer toolkit: Important skills, learning resources, interview  prep &amp; more - The Talent500 Blog">
            <a:extLst>
              <a:ext uri="{FF2B5EF4-FFF2-40B4-BE49-F238E27FC236}">
                <a16:creationId xmlns:a16="http://schemas.microsoft.com/office/drawing/2014/main" id="{A6B06DA5-7A67-CF14-EC49-E03BB4D552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425" y="2750010"/>
            <a:ext cx="3314700" cy="1381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5678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72917" y="36184"/>
            <a:ext cx="3088602" cy="646331"/>
          </a:xfrm>
          <a:prstGeom prst="rect">
            <a:avLst/>
          </a:prstGeom>
          <a:noFill/>
        </p:spPr>
        <p:txBody>
          <a:bodyPr wrap="none" rtlCol="0">
            <a:spAutoFit/>
          </a:bodyPr>
          <a:lstStyle/>
          <a:p>
            <a:pPr algn="just"/>
            <a:r>
              <a:rPr lang="es-CO" sz="3600" b="0" i="0" dirty="0">
                <a:effectLst/>
                <a:latin typeface="erdana"/>
              </a:rPr>
              <a:t>Java AWT Panel</a:t>
            </a:r>
          </a:p>
        </p:txBody>
      </p:sp>
      <p:sp>
        <p:nvSpPr>
          <p:cNvPr id="2" name="CuadroTexto 1"/>
          <p:cNvSpPr txBox="1"/>
          <p:nvPr/>
        </p:nvSpPr>
        <p:spPr>
          <a:xfrm>
            <a:off x="1764642" y="2028616"/>
            <a:ext cx="4958840" cy="2800767"/>
          </a:xfrm>
          <a:prstGeom prst="rect">
            <a:avLst/>
          </a:prstGeom>
          <a:noFill/>
        </p:spPr>
        <p:txBody>
          <a:bodyPr wrap="square" rtlCol="0">
            <a:spAutoFit/>
          </a:bodyPr>
          <a:lstStyle/>
          <a:p>
            <a:pPr algn="just"/>
            <a:r>
              <a:rPr lang="es-ES" sz="1600" b="1" dirty="0"/>
              <a:t>Organización de componentes: </a:t>
            </a:r>
            <a:r>
              <a:rPr lang="es-ES" sz="1600" dirty="0"/>
              <a:t>Proporciona una manera de agrupar y organizar otros componentes gráficos de la interfaz de usuario en un área definida dentro de una ventana o un contenedor principal.</a:t>
            </a:r>
          </a:p>
          <a:p>
            <a:pPr algn="just"/>
            <a:endParaRPr lang="es-ES" sz="1600" b="1" dirty="0"/>
          </a:p>
          <a:p>
            <a:pPr algn="just"/>
            <a:r>
              <a:rPr lang="es-ES" sz="1600" b="1" dirty="0"/>
              <a:t>Mejora de la estructura: </a:t>
            </a:r>
            <a:r>
              <a:rPr lang="es-ES" sz="1600" dirty="0"/>
              <a:t>Ayuda a mejorar la estructura de la interfaz de usuario al dividir una ventana en áreas o secciones lógicas, cada una de las cuales puede contener un conjunto específico de componentes.</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9458" name="Picture 2" descr="Java developer toolkit: Important skills, learning resources, interview  prep &amp; more - The Talent500 Blog">
            <a:extLst>
              <a:ext uri="{FF2B5EF4-FFF2-40B4-BE49-F238E27FC236}">
                <a16:creationId xmlns:a16="http://schemas.microsoft.com/office/drawing/2014/main" id="{A6B06DA5-7A67-CF14-EC49-E03BB4D552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425" y="2750010"/>
            <a:ext cx="3314700" cy="1381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1397998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72917" y="36184"/>
            <a:ext cx="3088602" cy="646331"/>
          </a:xfrm>
          <a:prstGeom prst="rect">
            <a:avLst/>
          </a:prstGeom>
          <a:noFill/>
        </p:spPr>
        <p:txBody>
          <a:bodyPr wrap="none" rtlCol="0">
            <a:spAutoFit/>
          </a:bodyPr>
          <a:lstStyle/>
          <a:p>
            <a:pPr algn="just"/>
            <a:r>
              <a:rPr lang="es-CO" sz="3600" b="0" i="0" dirty="0">
                <a:effectLst/>
                <a:latin typeface="erdana"/>
              </a:rPr>
              <a:t>Java AWT Panel</a:t>
            </a:r>
          </a:p>
        </p:txBody>
      </p:sp>
      <p:sp>
        <p:nvSpPr>
          <p:cNvPr id="2" name="CuadroTexto 1"/>
          <p:cNvSpPr txBox="1"/>
          <p:nvPr/>
        </p:nvSpPr>
        <p:spPr>
          <a:xfrm>
            <a:off x="1663191" y="1688574"/>
            <a:ext cx="5424667" cy="3785652"/>
          </a:xfrm>
          <a:prstGeom prst="rect">
            <a:avLst/>
          </a:prstGeom>
          <a:noFill/>
        </p:spPr>
        <p:txBody>
          <a:bodyPr wrap="square" rtlCol="0">
            <a:spAutoFit/>
          </a:bodyPr>
          <a:lstStyle/>
          <a:p>
            <a:pPr algn="just"/>
            <a:endParaRPr lang="es-ES" sz="1600" b="1" dirty="0"/>
          </a:p>
          <a:p>
            <a:pPr algn="just"/>
            <a:r>
              <a:rPr lang="es-ES" sz="1600" b="1" dirty="0"/>
              <a:t>Aislamiento de funcionalidad: </a:t>
            </a:r>
            <a:r>
              <a:rPr lang="es-ES" sz="1600" dirty="0"/>
              <a:t>Permite agrupar componentes que realizan una función similar o están relacionados en una unidad coherente, lo que facilita la administración y el mantenimiento del código.</a:t>
            </a:r>
          </a:p>
          <a:p>
            <a:pPr algn="just"/>
            <a:endParaRPr lang="es-ES" sz="1600" b="1" dirty="0"/>
          </a:p>
          <a:p>
            <a:pPr algn="just"/>
            <a:r>
              <a:rPr lang="es-ES" sz="1600" b="1" dirty="0"/>
              <a:t>Personalización de diseño: </a:t>
            </a:r>
            <a:r>
              <a:rPr lang="es-ES" sz="1600" dirty="0"/>
              <a:t>Puede personalizarse con un administrador de diseño para controlar la disposición y la apariencia de los componentes secundarios dentro del panel.</a:t>
            </a:r>
          </a:p>
          <a:p>
            <a:pPr algn="just"/>
            <a:endParaRPr lang="es-ES" sz="1600" b="1" dirty="0"/>
          </a:p>
          <a:p>
            <a:pPr algn="just"/>
            <a:r>
              <a:rPr lang="es-ES" sz="1600" b="1" dirty="0"/>
              <a:t>Reutilización de componentes: </a:t>
            </a:r>
            <a:r>
              <a:rPr lang="es-ES" sz="1600" dirty="0"/>
              <a:t>Los paneles se pueden reutilizar en diferentes partes de la aplicación para mantener la consistencia en la apariencia y la funcionalidad.</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9458" name="Picture 2" descr="Java developer toolkit: Important skills, learning resources, interview  prep &amp; more - The Talent500 Blog">
            <a:extLst>
              <a:ext uri="{FF2B5EF4-FFF2-40B4-BE49-F238E27FC236}">
                <a16:creationId xmlns:a16="http://schemas.microsoft.com/office/drawing/2014/main" id="{A6B06DA5-7A67-CF14-EC49-E03BB4D552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425" y="2750010"/>
            <a:ext cx="3314700" cy="1381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727311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72917" y="36184"/>
            <a:ext cx="3088602" cy="646331"/>
          </a:xfrm>
          <a:prstGeom prst="rect">
            <a:avLst/>
          </a:prstGeom>
          <a:noFill/>
        </p:spPr>
        <p:txBody>
          <a:bodyPr wrap="none" rtlCol="0">
            <a:spAutoFit/>
          </a:bodyPr>
          <a:lstStyle/>
          <a:p>
            <a:pPr algn="just"/>
            <a:r>
              <a:rPr lang="es-CO" sz="3600" b="0" i="0" dirty="0">
                <a:effectLst/>
                <a:latin typeface="erdana"/>
              </a:rPr>
              <a:t>Java AWT Panel</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9458" name="Picture 2" descr="Java developer toolkit: Important skills, learning resources, interview  prep &amp; more - The Talent500 Blog">
            <a:extLst>
              <a:ext uri="{FF2B5EF4-FFF2-40B4-BE49-F238E27FC236}">
                <a16:creationId xmlns:a16="http://schemas.microsoft.com/office/drawing/2014/main" id="{A6B06DA5-7A67-CF14-EC49-E03BB4D552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425" y="2750010"/>
            <a:ext cx="3314700" cy="1381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A374D594-AFE7-7621-858C-4E6BDD9ABC65}"/>
              </a:ext>
            </a:extLst>
          </p:cNvPr>
          <p:cNvPicPr>
            <a:picLocks noChangeAspect="1"/>
          </p:cNvPicPr>
          <p:nvPr/>
        </p:nvPicPr>
        <p:blipFill>
          <a:blip r:embed="rId6"/>
          <a:stretch>
            <a:fillRect/>
          </a:stretch>
        </p:blipFill>
        <p:spPr>
          <a:xfrm>
            <a:off x="1237785" y="1165979"/>
            <a:ext cx="4644423" cy="5030963"/>
          </a:xfrm>
          <a:prstGeom prst="rect">
            <a:avLst/>
          </a:prstGeom>
        </p:spPr>
      </p:pic>
    </p:spTree>
    <p:extLst>
      <p:ext uri="{BB962C8B-B14F-4D97-AF65-F5344CB8AC3E}">
        <p14:creationId xmlns:p14="http://schemas.microsoft.com/office/powerpoint/2010/main" val="7136140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972917" y="36184"/>
            <a:ext cx="3088602" cy="646331"/>
          </a:xfrm>
          <a:prstGeom prst="rect">
            <a:avLst/>
          </a:prstGeom>
          <a:noFill/>
        </p:spPr>
        <p:txBody>
          <a:bodyPr wrap="none" rtlCol="0">
            <a:spAutoFit/>
          </a:bodyPr>
          <a:lstStyle/>
          <a:p>
            <a:pPr algn="just"/>
            <a:r>
              <a:rPr lang="es-CO" sz="3600" b="0" i="0" dirty="0">
                <a:effectLst/>
                <a:latin typeface="erdana"/>
              </a:rPr>
              <a:t>Java AWT Panel</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19458" name="Picture 2" descr="Java developer toolkit: Important skills, learning resources, interview  prep &amp; more - The Talent500 Blog">
            <a:extLst>
              <a:ext uri="{FF2B5EF4-FFF2-40B4-BE49-F238E27FC236}">
                <a16:creationId xmlns:a16="http://schemas.microsoft.com/office/drawing/2014/main" id="{A6B06DA5-7A67-CF14-EC49-E03BB4D552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099425" y="2750010"/>
            <a:ext cx="3314700" cy="1381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1513A9AD-3F03-C31F-2B14-4778DB04916F}"/>
              </a:ext>
            </a:extLst>
          </p:cNvPr>
          <p:cNvPicPr>
            <a:picLocks noChangeAspect="1"/>
          </p:cNvPicPr>
          <p:nvPr/>
        </p:nvPicPr>
        <p:blipFill>
          <a:blip r:embed="rId6"/>
          <a:stretch>
            <a:fillRect/>
          </a:stretch>
        </p:blipFill>
        <p:spPr>
          <a:xfrm>
            <a:off x="1425082" y="2321250"/>
            <a:ext cx="4925112" cy="1933845"/>
          </a:xfrm>
          <a:prstGeom prst="rect">
            <a:avLst/>
          </a:prstGeom>
        </p:spPr>
      </p:pic>
    </p:spTree>
    <p:extLst>
      <p:ext uri="{BB962C8B-B14F-4D97-AF65-F5344CB8AC3E}">
        <p14:creationId xmlns:p14="http://schemas.microsoft.com/office/powerpoint/2010/main" val="146132036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97416" y="36184"/>
            <a:ext cx="323960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Dialog</a:t>
            </a:r>
            <a:endParaRPr lang="es-CO" sz="3600" b="0" i="0" dirty="0">
              <a:effectLst/>
              <a:latin typeface="erdana"/>
            </a:endParaRPr>
          </a:p>
        </p:txBody>
      </p:sp>
      <p:sp>
        <p:nvSpPr>
          <p:cNvPr id="2" name="CuadroTexto 1"/>
          <p:cNvSpPr txBox="1"/>
          <p:nvPr/>
        </p:nvSpPr>
        <p:spPr>
          <a:xfrm>
            <a:off x="1249123" y="2409521"/>
            <a:ext cx="5424667" cy="2062103"/>
          </a:xfrm>
          <a:prstGeom prst="rect">
            <a:avLst/>
          </a:prstGeom>
          <a:noFill/>
        </p:spPr>
        <p:txBody>
          <a:bodyPr wrap="square" rtlCol="0">
            <a:spAutoFit/>
          </a:bodyPr>
          <a:lstStyle/>
          <a:p>
            <a:pPr algn="just"/>
            <a:endParaRPr lang="es-ES" sz="1600" b="1" dirty="0"/>
          </a:p>
          <a:p>
            <a:pPr algn="just"/>
            <a:r>
              <a:rPr lang="es-ES" sz="1600" b="1" dirty="0"/>
              <a:t>Java AWT </a:t>
            </a:r>
            <a:r>
              <a:rPr lang="es-ES" sz="1600" b="1" dirty="0" err="1"/>
              <a:t>Dialog</a:t>
            </a:r>
            <a:r>
              <a:rPr lang="es-ES" sz="1600" b="1" dirty="0"/>
              <a:t> </a:t>
            </a:r>
            <a:r>
              <a:rPr lang="es-ES" sz="1600" dirty="0"/>
              <a:t>es un componente gráfico proporcionado por la biblioteca AWT (</a:t>
            </a:r>
            <a:r>
              <a:rPr lang="es-ES" sz="1600" dirty="0" err="1"/>
              <a:t>Abstract</a:t>
            </a:r>
            <a:r>
              <a:rPr lang="es-ES" sz="1600" dirty="0"/>
              <a:t> </a:t>
            </a:r>
            <a:r>
              <a:rPr lang="es-ES" sz="1600" dirty="0" err="1"/>
              <a:t>Window</a:t>
            </a:r>
            <a:r>
              <a:rPr lang="es-ES" sz="1600" dirty="0"/>
              <a:t> </a:t>
            </a:r>
            <a:r>
              <a:rPr lang="es-ES" sz="1600" dirty="0" err="1"/>
              <a:t>Toolkit</a:t>
            </a:r>
            <a:r>
              <a:rPr lang="es-ES" sz="1600" dirty="0"/>
              <a:t>) de Java. Sirve para crear ventanas de diálogo modales o no modales que se utilizan para interactuar con el usuario y recopilar información o confirmaciones específicas durante la ejecución de una aplicación.</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482" name="Picture 2" descr="Top 10 Mistakes Java Developers need to avoid">
            <a:extLst>
              <a:ext uri="{FF2B5EF4-FFF2-40B4-BE49-F238E27FC236}">
                <a16:creationId xmlns:a16="http://schemas.microsoft.com/office/drawing/2014/main" id="{7B41A6EC-735D-5A78-4946-BD70A1B82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523" y="2156602"/>
            <a:ext cx="4213351" cy="2696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26739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7399060" y="91915"/>
            <a:ext cx="4561633" cy="646331"/>
          </a:xfrm>
          <a:prstGeom prst="rect">
            <a:avLst/>
          </a:prstGeom>
          <a:noFill/>
        </p:spPr>
        <p:txBody>
          <a:bodyPr wrap="none" rtlCol="0">
            <a:spAutoFit/>
          </a:bodyPr>
          <a:lstStyle/>
          <a:p>
            <a:r>
              <a:rPr lang="es-419" sz="3600" dirty="0"/>
              <a:t>AWT - Componentes</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Qué es Java? Definición, significado y características | AppMaster">
            <a:extLst>
              <a:ext uri="{FF2B5EF4-FFF2-40B4-BE49-F238E27FC236}">
                <a16:creationId xmlns:a16="http://schemas.microsoft.com/office/drawing/2014/main" id="{FD574169-9587-2332-97DD-8198E2C59D2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3580" y="2596551"/>
            <a:ext cx="3509643" cy="1974174"/>
          </a:xfrm>
          <a:prstGeom prst="roundRect">
            <a:avLst>
              <a:gd name="adj" fmla="val 4167"/>
            </a:avLst>
          </a:prstGeom>
          <a:solidFill>
            <a:srgbClr val="FFFFFF"/>
          </a:solidFill>
          <a:ln w="76200" cap="sq">
            <a:solidFill>
              <a:srgbClr val="292929"/>
            </a:solidFill>
            <a:miter lim="800000"/>
          </a:ln>
          <a:effectLst>
            <a:reflection blurRad="12700" stA="28000" endPos="28000" dist="5000" dir="5400000" sy="-100000" algn="bl" rotWithShape="0"/>
          </a:effectLst>
          <a:scene3d>
            <a:camera prst="orthographicFront"/>
            <a:lightRig rig="threePt" dir="t">
              <a:rot lat="0" lon="0" rev="2700000"/>
            </a:lightRig>
          </a:scene3d>
          <a:sp3d>
            <a:bevelT h="38100"/>
            <a:contourClr>
              <a:srgbClr val="C0C0C0"/>
            </a:contourClr>
          </a:sp3d>
        </p:spPr>
      </p:pic>
      <p:pic>
        <p:nvPicPr>
          <p:cNvPr id="6" name="Imagen 5">
            <a:extLst>
              <a:ext uri="{FF2B5EF4-FFF2-40B4-BE49-F238E27FC236}">
                <a16:creationId xmlns:a16="http://schemas.microsoft.com/office/drawing/2014/main" id="{B140BADE-952E-721E-F93E-EC0F953F6006}"/>
              </a:ext>
            </a:extLst>
          </p:cNvPr>
          <p:cNvPicPr>
            <a:picLocks noChangeAspect="1"/>
          </p:cNvPicPr>
          <p:nvPr/>
        </p:nvPicPr>
        <p:blipFill>
          <a:blip r:embed="rId6"/>
          <a:stretch>
            <a:fillRect/>
          </a:stretch>
        </p:blipFill>
        <p:spPr>
          <a:xfrm>
            <a:off x="1234833" y="1146990"/>
            <a:ext cx="5082675" cy="4905701"/>
          </a:xfrm>
          <a:prstGeom prst="rect">
            <a:avLst/>
          </a:prstGeom>
        </p:spPr>
      </p:pic>
    </p:spTree>
    <p:extLst>
      <p:ext uri="{BB962C8B-B14F-4D97-AF65-F5344CB8AC3E}">
        <p14:creationId xmlns:p14="http://schemas.microsoft.com/office/powerpoint/2010/main" val="12687068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97416" y="36184"/>
            <a:ext cx="323960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Dialog</a:t>
            </a:r>
            <a:endParaRPr lang="es-CO" sz="3600" b="0" i="0" dirty="0">
              <a:effectLst/>
              <a:latin typeface="erdana"/>
            </a:endParaRPr>
          </a:p>
        </p:txBody>
      </p:sp>
      <p:sp>
        <p:nvSpPr>
          <p:cNvPr id="2" name="CuadroTexto 1"/>
          <p:cNvSpPr txBox="1"/>
          <p:nvPr/>
        </p:nvSpPr>
        <p:spPr>
          <a:xfrm>
            <a:off x="1621190" y="1803364"/>
            <a:ext cx="4886316" cy="3785652"/>
          </a:xfrm>
          <a:prstGeom prst="rect">
            <a:avLst/>
          </a:prstGeom>
          <a:noFill/>
        </p:spPr>
        <p:txBody>
          <a:bodyPr wrap="square" rtlCol="0">
            <a:spAutoFit/>
          </a:bodyPr>
          <a:lstStyle/>
          <a:p>
            <a:pPr algn="just"/>
            <a:r>
              <a:rPr lang="es-ES" sz="1600" b="1" dirty="0"/>
              <a:t>Interacción de usuario: </a:t>
            </a:r>
            <a:r>
              <a:rPr lang="es-ES" sz="1600" dirty="0"/>
              <a:t>Proporciona una forma de interactuar con el usuario a través de ventanas emergentes que pueden mostrar información importante, recopilar datos o confirmar acciones.</a:t>
            </a:r>
          </a:p>
          <a:p>
            <a:pPr algn="just"/>
            <a:endParaRPr lang="es-ES" sz="1600" dirty="0"/>
          </a:p>
          <a:p>
            <a:pPr algn="just"/>
            <a:r>
              <a:rPr lang="es-ES" sz="1600" b="1" dirty="0"/>
              <a:t>Recopilación de datos: </a:t>
            </a:r>
            <a:r>
              <a:rPr lang="es-ES" sz="1600" dirty="0"/>
              <a:t>Puede utilizarse para recopilar datos del usuario, como formularios de entrada, selecciones de opciones o cualquier otro tipo de entrada.</a:t>
            </a:r>
          </a:p>
          <a:p>
            <a:pPr algn="just"/>
            <a:endParaRPr lang="es-ES" sz="1600" dirty="0"/>
          </a:p>
          <a:p>
            <a:pPr algn="just"/>
            <a:r>
              <a:rPr lang="es-ES" sz="1600" b="1" dirty="0"/>
              <a:t>Mensajes de alerta o confirmación: </a:t>
            </a:r>
            <a:r>
              <a:rPr lang="es-ES" sz="1600" dirty="0"/>
              <a:t>Se utiliza para mostrar mensajes de alerta o confirmación que requieren la atención o la acción del usuario antes de continuar con la aplicación.</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482" name="Picture 2" descr="Top 10 Mistakes Java Developers need to avoid">
            <a:extLst>
              <a:ext uri="{FF2B5EF4-FFF2-40B4-BE49-F238E27FC236}">
                <a16:creationId xmlns:a16="http://schemas.microsoft.com/office/drawing/2014/main" id="{7B41A6EC-735D-5A78-4946-BD70A1B82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523" y="2156602"/>
            <a:ext cx="4213351" cy="2696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25451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97416" y="36184"/>
            <a:ext cx="323960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Dialog</a:t>
            </a:r>
            <a:endParaRPr lang="es-CO" sz="3600" b="0" i="0" dirty="0">
              <a:effectLst/>
              <a:latin typeface="erdana"/>
            </a:endParaRPr>
          </a:p>
        </p:txBody>
      </p:sp>
      <p:sp>
        <p:nvSpPr>
          <p:cNvPr id="2" name="CuadroTexto 1"/>
          <p:cNvSpPr txBox="1"/>
          <p:nvPr/>
        </p:nvSpPr>
        <p:spPr>
          <a:xfrm>
            <a:off x="1135240" y="1612048"/>
            <a:ext cx="5845222" cy="3785652"/>
          </a:xfrm>
          <a:prstGeom prst="rect">
            <a:avLst/>
          </a:prstGeom>
          <a:noFill/>
        </p:spPr>
        <p:txBody>
          <a:bodyPr wrap="square" rtlCol="0">
            <a:spAutoFit/>
          </a:bodyPr>
          <a:lstStyle/>
          <a:p>
            <a:pPr algn="just"/>
            <a:r>
              <a:rPr lang="es-ES" sz="1600" b="1" dirty="0"/>
              <a:t>Ventanas modales: </a:t>
            </a:r>
            <a:r>
              <a:rPr lang="es-ES" sz="1600" dirty="0"/>
              <a:t>Los diálogos pueden ser modales o no modales. Los diálogos modales bloquean la interacción con la ventana principal hasta que se cierre el diálogo, lo que garantiza que el usuario atienda el diálogo antes de continuar.</a:t>
            </a:r>
          </a:p>
          <a:p>
            <a:pPr algn="just"/>
            <a:endParaRPr lang="es-ES" sz="1600" dirty="0"/>
          </a:p>
          <a:p>
            <a:pPr algn="just"/>
            <a:r>
              <a:rPr lang="es-ES" sz="1600" b="1" dirty="0"/>
              <a:t>Personalización: </a:t>
            </a:r>
            <a:r>
              <a:rPr lang="es-ES" sz="1600" dirty="0"/>
              <a:t>Los diálogos se pueden personalizar con componentes como etiquetas, botones, campos de texto y otros elementos para adaptarse a las necesidades específicas de la aplicación.</a:t>
            </a:r>
          </a:p>
          <a:p>
            <a:pPr algn="just"/>
            <a:endParaRPr lang="es-ES" sz="1600" dirty="0"/>
          </a:p>
          <a:p>
            <a:pPr algn="just"/>
            <a:r>
              <a:rPr lang="es-ES" sz="1600" b="1" dirty="0"/>
              <a:t>Flujo de trabajo de la aplicación: </a:t>
            </a:r>
            <a:r>
              <a:rPr lang="es-ES" sz="1600" dirty="0"/>
              <a:t>Ayuda a controlar el flujo de trabajo de la aplicación al proporcionar una manera de pausar o detener temporalmente la ejecución hasta que se complete la interacción con el diálogo.</a:t>
            </a: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482" name="Picture 2" descr="Top 10 Mistakes Java Developers need to avoid">
            <a:extLst>
              <a:ext uri="{FF2B5EF4-FFF2-40B4-BE49-F238E27FC236}">
                <a16:creationId xmlns:a16="http://schemas.microsoft.com/office/drawing/2014/main" id="{7B41A6EC-735D-5A78-4946-BD70A1B82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523" y="2156602"/>
            <a:ext cx="4213351" cy="2696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91209148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97416" y="36184"/>
            <a:ext cx="323960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Dialog</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482" name="Picture 2" descr="Top 10 Mistakes Java Developers need to avoid">
            <a:extLst>
              <a:ext uri="{FF2B5EF4-FFF2-40B4-BE49-F238E27FC236}">
                <a16:creationId xmlns:a16="http://schemas.microsoft.com/office/drawing/2014/main" id="{7B41A6EC-735D-5A78-4946-BD70A1B82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523" y="2156602"/>
            <a:ext cx="4213351" cy="2696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811BC874-185D-8062-5D29-529D7C11EF85}"/>
              </a:ext>
            </a:extLst>
          </p:cNvPr>
          <p:cNvPicPr>
            <a:picLocks noChangeAspect="1"/>
          </p:cNvPicPr>
          <p:nvPr/>
        </p:nvPicPr>
        <p:blipFill>
          <a:blip r:embed="rId6"/>
          <a:stretch>
            <a:fillRect/>
          </a:stretch>
        </p:blipFill>
        <p:spPr>
          <a:xfrm>
            <a:off x="1096817" y="979908"/>
            <a:ext cx="5969015" cy="5281084"/>
          </a:xfrm>
          <a:prstGeom prst="rect">
            <a:avLst/>
          </a:prstGeom>
        </p:spPr>
      </p:pic>
    </p:spTree>
    <p:extLst>
      <p:ext uri="{BB962C8B-B14F-4D97-AF65-F5344CB8AC3E}">
        <p14:creationId xmlns:p14="http://schemas.microsoft.com/office/powerpoint/2010/main" val="7507004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97416" y="36184"/>
            <a:ext cx="323960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Dialog</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482" name="Picture 2" descr="Top 10 Mistakes Java Developers need to avoid">
            <a:extLst>
              <a:ext uri="{FF2B5EF4-FFF2-40B4-BE49-F238E27FC236}">
                <a16:creationId xmlns:a16="http://schemas.microsoft.com/office/drawing/2014/main" id="{7B41A6EC-735D-5A78-4946-BD70A1B82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523" y="2156602"/>
            <a:ext cx="4213351" cy="2696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7" name="Imagen 6">
            <a:extLst>
              <a:ext uri="{FF2B5EF4-FFF2-40B4-BE49-F238E27FC236}">
                <a16:creationId xmlns:a16="http://schemas.microsoft.com/office/drawing/2014/main" id="{34A54292-CC2B-EEAA-3D1A-2A4A84C5A6D3}"/>
              </a:ext>
            </a:extLst>
          </p:cNvPr>
          <p:cNvPicPr>
            <a:picLocks noChangeAspect="1"/>
          </p:cNvPicPr>
          <p:nvPr/>
        </p:nvPicPr>
        <p:blipFill>
          <a:blip r:embed="rId6"/>
          <a:stretch>
            <a:fillRect/>
          </a:stretch>
        </p:blipFill>
        <p:spPr>
          <a:xfrm>
            <a:off x="423972" y="1613723"/>
            <a:ext cx="6556489" cy="3935354"/>
          </a:xfrm>
          <a:prstGeom prst="rect">
            <a:avLst/>
          </a:prstGeom>
        </p:spPr>
      </p:pic>
    </p:spTree>
    <p:extLst>
      <p:ext uri="{BB962C8B-B14F-4D97-AF65-F5344CB8AC3E}">
        <p14:creationId xmlns:p14="http://schemas.microsoft.com/office/powerpoint/2010/main" val="10656484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a:xfrm>
            <a:off x="51672" y="0"/>
            <a:ext cx="12192000" cy="6858000"/>
          </a:xfrm>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8897416" y="36184"/>
            <a:ext cx="3239605" cy="646331"/>
          </a:xfrm>
          <a:prstGeom prst="rect">
            <a:avLst/>
          </a:prstGeom>
          <a:noFill/>
        </p:spPr>
        <p:txBody>
          <a:bodyPr wrap="none" rtlCol="0">
            <a:spAutoFit/>
          </a:bodyPr>
          <a:lstStyle/>
          <a:p>
            <a:pPr algn="just"/>
            <a:r>
              <a:rPr lang="es-CO" sz="3600" b="0" i="0" dirty="0">
                <a:effectLst/>
                <a:latin typeface="erdana"/>
              </a:rPr>
              <a:t>Java AWT </a:t>
            </a:r>
            <a:r>
              <a:rPr lang="es-CO" sz="3600" b="0" i="0" dirty="0" err="1">
                <a:effectLst/>
                <a:latin typeface="erdana"/>
              </a:rPr>
              <a:t>Dialog</a:t>
            </a:r>
            <a:endParaRPr lang="es-CO" sz="3600" b="0" i="0" dirty="0">
              <a:effectLst/>
              <a:latin typeface="erdana"/>
            </a:endParaRPr>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2" descr="Ya está disponible Java 17 | Channelpartner">
            <a:extLst>
              <a:ext uri="{FF2B5EF4-FFF2-40B4-BE49-F238E27FC236}">
                <a16:creationId xmlns:a16="http://schemas.microsoft.com/office/drawing/2014/main" id="{1FDE3AA2-B075-D811-74E5-7150C705C135}"/>
              </a:ext>
            </a:extLst>
          </p:cNvPr>
          <p:cNvSpPr>
            <a:spLocks noChangeAspect="1" noChangeArrowheads="1"/>
          </p:cNvSpPr>
          <p:nvPr/>
        </p:nvSpPr>
        <p:spPr bwMode="auto">
          <a:xfrm>
            <a:off x="10122558" y="3135773"/>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4" name="AutoShape 2" descr="De cero a programador Java en 4 meses con este curso online de edX |  Computer Hoy">
            <a:extLst>
              <a:ext uri="{FF2B5EF4-FFF2-40B4-BE49-F238E27FC236}">
                <a16:creationId xmlns:a16="http://schemas.microsoft.com/office/drawing/2014/main" id="{164602C5-5387-DBAE-2EA4-08BEB4E35E8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20482" name="Picture 2" descr="Top 10 Mistakes Java Developers need to avoid">
            <a:extLst>
              <a:ext uri="{FF2B5EF4-FFF2-40B4-BE49-F238E27FC236}">
                <a16:creationId xmlns:a16="http://schemas.microsoft.com/office/drawing/2014/main" id="{7B41A6EC-735D-5A78-4946-BD70A1B8235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12523" y="2156602"/>
            <a:ext cx="4213351" cy="269654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9" name="Imagen 8">
            <a:extLst>
              <a:ext uri="{FF2B5EF4-FFF2-40B4-BE49-F238E27FC236}">
                <a16:creationId xmlns:a16="http://schemas.microsoft.com/office/drawing/2014/main" id="{A8918F44-99EC-777C-D815-2EE6979508AC}"/>
              </a:ext>
            </a:extLst>
          </p:cNvPr>
          <p:cNvPicPr>
            <a:picLocks noChangeAspect="1"/>
          </p:cNvPicPr>
          <p:nvPr/>
        </p:nvPicPr>
        <p:blipFill>
          <a:blip r:embed="rId6"/>
          <a:stretch>
            <a:fillRect/>
          </a:stretch>
        </p:blipFill>
        <p:spPr>
          <a:xfrm>
            <a:off x="1878012" y="1935455"/>
            <a:ext cx="3181794" cy="2400635"/>
          </a:xfrm>
          <a:prstGeom prst="rect">
            <a:avLst/>
          </a:prstGeom>
        </p:spPr>
      </p:pic>
    </p:spTree>
    <p:extLst>
      <p:ext uri="{BB962C8B-B14F-4D97-AF65-F5344CB8AC3E}">
        <p14:creationId xmlns:p14="http://schemas.microsoft.com/office/powerpoint/2010/main" val="18753956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51578" y="330200"/>
            <a:ext cx="2803332" cy="369332"/>
          </a:xfrm>
          <a:prstGeom prst="rect">
            <a:avLst/>
          </a:prstGeom>
          <a:noFill/>
        </p:spPr>
        <p:txBody>
          <a:bodyPr wrap="none" rtlCol="0">
            <a:spAutoFit/>
          </a:bodyPr>
          <a:lstStyle/>
          <a:p>
            <a:r>
              <a:rPr lang="es-419" dirty="0"/>
              <a:t>PORCENTAJES DE EVALUACIÓN</a:t>
            </a:r>
            <a:endParaRPr lang="es-CO" dirty="0"/>
          </a:p>
        </p:txBody>
      </p:sp>
      <p:sp>
        <p:nvSpPr>
          <p:cNvPr id="4" name="CuadroTexto 3"/>
          <p:cNvSpPr txBox="1"/>
          <p:nvPr/>
        </p:nvSpPr>
        <p:spPr>
          <a:xfrm>
            <a:off x="4531202" y="2903636"/>
            <a:ext cx="2353850" cy="646331"/>
          </a:xfrm>
          <a:prstGeom prst="rect">
            <a:avLst/>
          </a:prstGeom>
          <a:noFill/>
        </p:spPr>
        <p:txBody>
          <a:bodyPr wrap="none" rtlCol="0">
            <a:spAutoFit/>
          </a:bodyPr>
          <a:lstStyle/>
          <a:p>
            <a:r>
              <a:rPr lang="es-419" sz="3600" dirty="0"/>
              <a:t>¿Preguntas?</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4667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reeform 16">
            <a:extLst>
              <a:ext uri="{FF2B5EF4-FFF2-40B4-BE49-F238E27FC236}">
                <a16:creationId xmlns:a16="http://schemas.microsoft.com/office/drawing/2014/main" id="{3DC1CF96-8B3D-42D1-ACF5-9563B8779B45}"/>
              </a:ext>
            </a:extLst>
          </p:cNvPr>
          <p:cNvSpPr/>
          <p:nvPr/>
        </p:nvSpPr>
        <p:spPr>
          <a:xfrm flipV="1">
            <a:off x="9756775" y="0"/>
            <a:ext cx="881063" cy="660400"/>
          </a:xfrm>
          <a:custGeom>
            <a:avLst/>
            <a:gdLst>
              <a:gd name="connsiteX0" fmla="*/ 2284086 w 4568170"/>
              <a:gd name="connsiteY0" fmla="*/ 1142042 h 3429000"/>
              <a:gd name="connsiteX1" fmla="*/ 1142043 w 4568170"/>
              <a:gd name="connsiteY1" fmla="*/ 2284085 h 3429000"/>
              <a:gd name="connsiteX2" fmla="*/ 2284086 w 4568170"/>
              <a:gd name="connsiteY2" fmla="*/ 3426128 h 3429000"/>
              <a:gd name="connsiteX3" fmla="*/ 3426129 w 4568170"/>
              <a:gd name="connsiteY3" fmla="*/ 2284085 h 3429000"/>
              <a:gd name="connsiteX4" fmla="*/ 2284086 w 4568170"/>
              <a:gd name="connsiteY4" fmla="*/ 1142042 h 3429000"/>
              <a:gd name="connsiteX5" fmla="*/ 2284085 w 4568170"/>
              <a:gd name="connsiteY5" fmla="*/ 0 h 3429000"/>
              <a:gd name="connsiteX6" fmla="*/ 4568170 w 4568170"/>
              <a:gd name="connsiteY6" fmla="*/ 2284085 h 3429000"/>
              <a:gd name="connsiteX7" fmla="*/ 4292493 w 4568170"/>
              <a:gd name="connsiteY7" fmla="*/ 3372816 h 3429000"/>
              <a:gd name="connsiteX8" fmla="*/ 4258360 w 4568170"/>
              <a:gd name="connsiteY8" fmla="*/ 3429000 h 3429000"/>
              <a:gd name="connsiteX9" fmla="*/ 309810 w 4568170"/>
              <a:gd name="connsiteY9" fmla="*/ 3429000 h 3429000"/>
              <a:gd name="connsiteX10" fmla="*/ 275677 w 4568170"/>
              <a:gd name="connsiteY10" fmla="*/ 3372816 h 3429000"/>
              <a:gd name="connsiteX11" fmla="*/ 0 w 4568170"/>
              <a:gd name="connsiteY11" fmla="*/ 2284085 h 3429000"/>
              <a:gd name="connsiteX12" fmla="*/ 2284085 w 4568170"/>
              <a:gd name="connsiteY12"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568170" h="3429000">
                <a:moveTo>
                  <a:pt x="2284086" y="1142042"/>
                </a:moveTo>
                <a:cubicBezTo>
                  <a:pt x="1653353" y="1142042"/>
                  <a:pt x="1142043" y="1653352"/>
                  <a:pt x="1142043" y="2284085"/>
                </a:cubicBezTo>
                <a:cubicBezTo>
                  <a:pt x="1142043" y="2914818"/>
                  <a:pt x="1653353" y="3426128"/>
                  <a:pt x="2284086" y="3426128"/>
                </a:cubicBezTo>
                <a:cubicBezTo>
                  <a:pt x="2914819" y="3426128"/>
                  <a:pt x="3426129" y="2914818"/>
                  <a:pt x="3426129" y="2284085"/>
                </a:cubicBezTo>
                <a:cubicBezTo>
                  <a:pt x="3426129" y="1653352"/>
                  <a:pt x="2914819" y="1142042"/>
                  <a:pt x="2284086" y="1142042"/>
                </a:cubicBezTo>
                <a:close/>
                <a:moveTo>
                  <a:pt x="2284085" y="0"/>
                </a:moveTo>
                <a:cubicBezTo>
                  <a:pt x="3545550" y="0"/>
                  <a:pt x="4568170" y="1022620"/>
                  <a:pt x="4568170" y="2284085"/>
                </a:cubicBezTo>
                <a:cubicBezTo>
                  <a:pt x="4568170" y="2678293"/>
                  <a:pt x="4468305" y="3049176"/>
                  <a:pt x="4292493" y="3372816"/>
                </a:cubicBezTo>
                <a:lnTo>
                  <a:pt x="4258360" y="3429000"/>
                </a:lnTo>
                <a:lnTo>
                  <a:pt x="309810" y="3429000"/>
                </a:lnTo>
                <a:lnTo>
                  <a:pt x="275677" y="3372816"/>
                </a:lnTo>
                <a:cubicBezTo>
                  <a:pt x="99865" y="3049176"/>
                  <a:pt x="0" y="2678293"/>
                  <a:pt x="0" y="2284085"/>
                </a:cubicBezTo>
                <a:cubicBezTo>
                  <a:pt x="0" y="1022620"/>
                  <a:pt x="1022620" y="0"/>
                  <a:pt x="2284085" y="0"/>
                </a:cubicBezTo>
                <a:close/>
              </a:path>
            </a:pathLst>
          </a:custGeom>
          <a:solidFill>
            <a:srgbClr val="00B0F0">
              <a:alpha val="1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p>
        </p:txBody>
      </p:sp>
      <p:pic>
        <p:nvPicPr>
          <p:cNvPr id="5" name="Marcador de posición de imagen 4" descr="Imagen que contiene vidrio&#10;&#10;Descripción generada automáticamente">
            <a:extLst>
              <a:ext uri="{FF2B5EF4-FFF2-40B4-BE49-F238E27FC236}">
                <a16:creationId xmlns:a16="http://schemas.microsoft.com/office/drawing/2014/main" id="{8296AB5B-1BD9-4AC2-8A87-5CBC21BC02C6}"/>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a:fillRect/>
          </a:stretch>
        </p:blipFill>
        <p:spPr/>
      </p:pic>
      <p:pic>
        <p:nvPicPr>
          <p:cNvPr id="8" name="Imagen 7" descr="Imagen que contiene Interfaz de usuario gráfica&#10;&#10;Descripción generada automáticamente">
            <a:extLst>
              <a:ext uri="{FF2B5EF4-FFF2-40B4-BE49-F238E27FC236}">
                <a16:creationId xmlns:a16="http://schemas.microsoft.com/office/drawing/2014/main" id="{2D0BEAED-EC2E-4248-857A-AC577A350930}"/>
              </a:ext>
            </a:extLst>
          </p:cNvPr>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92765" y="115124"/>
            <a:ext cx="2504661" cy="758312"/>
          </a:xfrm>
          <a:prstGeom prst="rect">
            <a:avLst/>
          </a:prstGeom>
        </p:spPr>
      </p:pic>
      <p:grpSp>
        <p:nvGrpSpPr>
          <p:cNvPr id="10" name="Group 106">
            <a:extLst>
              <a:ext uri="{FF2B5EF4-FFF2-40B4-BE49-F238E27FC236}">
                <a16:creationId xmlns:a16="http://schemas.microsoft.com/office/drawing/2014/main" id="{57F1A60E-046B-4A26-AF3A-789A77CE05C2}"/>
              </a:ext>
            </a:extLst>
          </p:cNvPr>
          <p:cNvGrpSpPr>
            <a:grpSpLocks/>
          </p:cNvGrpSpPr>
          <p:nvPr/>
        </p:nvGrpSpPr>
        <p:grpSpPr bwMode="auto">
          <a:xfrm rot="5400000">
            <a:off x="2616891" y="3887098"/>
            <a:ext cx="134937" cy="5365543"/>
            <a:chOff x="11742056" y="1365384"/>
            <a:chExt cx="135081" cy="5364709"/>
          </a:xfrm>
        </p:grpSpPr>
        <p:sp>
          <p:nvSpPr>
            <p:cNvPr id="11" name="Subtitle 2">
              <a:extLst>
                <a:ext uri="{FF2B5EF4-FFF2-40B4-BE49-F238E27FC236}">
                  <a16:creationId xmlns:a16="http://schemas.microsoft.com/office/drawing/2014/main" id="{2909D78F-516A-4547-8A07-4B8834CCE692}"/>
                </a:ext>
              </a:extLst>
            </p:cNvPr>
            <p:cNvSpPr txBox="1">
              <a:spLocks/>
            </p:cNvSpPr>
            <p:nvPr/>
          </p:nvSpPr>
          <p:spPr>
            <a:xfrm rot="16200000">
              <a:off x="10121380" y="2986060"/>
              <a:ext cx="3376433" cy="135081"/>
            </a:xfrm>
            <a:prstGeom prst="rect">
              <a:avLst/>
            </a:prstGeom>
          </p:spPr>
          <p:txBody>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auto">
                <a:spcAft>
                  <a:spcPts val="0"/>
                </a:spcAft>
                <a:defRPr/>
              </a:pPr>
              <a:r>
                <a:rPr lang="en-US" sz="1200" b="1"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rPr>
                <a:t>politecnicointernacional.edu.co</a:t>
              </a:r>
              <a:endParaRPr lang="id-ID" sz="1200" kern="0" dirty="0">
                <a:solidFill>
                  <a:schemeClr val="tx2"/>
                </a:solidFill>
                <a:latin typeface="Montserrat ExtraBold" panose="00000900000000000000" pitchFamily="50" charset="0"/>
                <a:ea typeface="Lato Black" panose="020F0502020204030203" pitchFamily="34" charset="0"/>
                <a:cs typeface="Lato Black" panose="020F0502020204030203" pitchFamily="34" charset="0"/>
              </a:endParaRPr>
            </a:p>
          </p:txBody>
        </p:sp>
        <p:cxnSp>
          <p:nvCxnSpPr>
            <p:cNvPr id="12" name="Straight Connector 108">
              <a:extLst>
                <a:ext uri="{FF2B5EF4-FFF2-40B4-BE49-F238E27FC236}">
                  <a16:creationId xmlns:a16="http://schemas.microsoft.com/office/drawing/2014/main" id="{56A5E9C1-4373-44F3-A3F9-2C50D05D4AA1}"/>
                </a:ext>
              </a:extLst>
            </p:cNvPr>
            <p:cNvCxnSpPr/>
            <p:nvPr/>
          </p:nvCxnSpPr>
          <p:spPr>
            <a:xfrm rot="16200000" flipH="1">
              <a:off x="10939070" y="5792027"/>
              <a:ext cx="1876133"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grpSp>
      <p:sp>
        <p:nvSpPr>
          <p:cNvPr id="3" name="CuadroTexto 2"/>
          <p:cNvSpPr txBox="1"/>
          <p:nvPr/>
        </p:nvSpPr>
        <p:spPr>
          <a:xfrm>
            <a:off x="9151578" y="330200"/>
            <a:ext cx="2803332" cy="369332"/>
          </a:xfrm>
          <a:prstGeom prst="rect">
            <a:avLst/>
          </a:prstGeom>
          <a:noFill/>
        </p:spPr>
        <p:txBody>
          <a:bodyPr wrap="none" rtlCol="0">
            <a:spAutoFit/>
          </a:bodyPr>
          <a:lstStyle/>
          <a:p>
            <a:r>
              <a:rPr lang="es-419" dirty="0"/>
              <a:t>PORCENTAJES DE EVALUACIÓN</a:t>
            </a:r>
            <a:endParaRPr lang="es-CO" dirty="0"/>
          </a:p>
        </p:txBody>
      </p:sp>
      <p:sp>
        <p:nvSpPr>
          <p:cNvPr id="4" name="CuadroTexto 3"/>
          <p:cNvSpPr txBox="1"/>
          <p:nvPr/>
        </p:nvSpPr>
        <p:spPr>
          <a:xfrm>
            <a:off x="4531202" y="2903636"/>
            <a:ext cx="2945037" cy="646331"/>
          </a:xfrm>
          <a:prstGeom prst="rect">
            <a:avLst/>
          </a:prstGeom>
          <a:noFill/>
        </p:spPr>
        <p:txBody>
          <a:bodyPr wrap="none" rtlCol="0">
            <a:spAutoFit/>
          </a:bodyPr>
          <a:lstStyle/>
          <a:p>
            <a:r>
              <a:rPr lang="es-419" sz="3600" dirty="0"/>
              <a:t>CONCLUSIONES</a:t>
            </a:r>
            <a:endParaRPr lang="es-CO" sz="3600" dirty="0"/>
          </a:p>
        </p:txBody>
      </p:sp>
      <p:pic>
        <p:nvPicPr>
          <p:cNvPr id="13" name="Picture 4" descr="Demoliendo mitos: ¿por qué el logo de Java es una taza de café ..."/>
          <p:cNvPicPr>
            <a:picLocks noChangeAspect="1" noChangeArrowheads="1"/>
          </p:cNvPicPr>
          <p:nvPr/>
        </p:nvPicPr>
        <p:blipFill>
          <a:blip r:embed="rId4" cstate="hqprint">
            <a:extLst>
              <a:ext uri="{28A0092B-C50C-407E-A947-70E740481C1C}">
                <a14:useLocalDpi xmlns:a14="http://schemas.microsoft.com/office/drawing/2010/main" val="0"/>
              </a:ext>
            </a:extLst>
          </a:blip>
          <a:srcRect/>
          <a:stretch>
            <a:fillRect/>
          </a:stretch>
        </p:blipFill>
        <p:spPr bwMode="auto">
          <a:xfrm>
            <a:off x="2203258" y="0"/>
            <a:ext cx="469526" cy="873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3510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up)">
                                      <p:cBhvr>
                                        <p:cTn id="7" dur="500"/>
                                        <p:tgtEl>
                                          <p:spTgt spid="17"/>
                                        </p:tgtEl>
                                      </p:cBhvr>
                                    </p:animEffect>
                                  </p:childTnLst>
                                </p:cTn>
                              </p:par>
                            </p:childTnLst>
                          </p:cTn>
                        </p:par>
                        <p:par>
                          <p:cTn id="8" fill="hold">
                            <p:stCondLst>
                              <p:cond delay="500"/>
                            </p:stCondLst>
                            <p:childTnLst>
                              <p:par>
                                <p:cTn id="9" presetID="2" presetClass="entr" presetSubtype="8" fill="hold" nodeType="after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0-#ppt_w/2"/>
                                          </p:val>
                                        </p:tav>
                                        <p:tav tm="100000">
                                          <p:val>
                                            <p:strVal val="#ppt_x"/>
                                          </p:val>
                                        </p:tav>
                                      </p:tavLst>
                                    </p:anim>
                                    <p:anim calcmode="lin" valueType="num">
                                      <p:cBhvr additive="base">
                                        <p:cTn id="12"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Yellow To Orange">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Custom 4">
      <a:majorFont>
        <a:latin typeface="Poppi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5267</TotalTime>
  <Words>4206</Words>
  <Application>Microsoft Office PowerPoint</Application>
  <PresentationFormat>Panorámica</PresentationFormat>
  <Paragraphs>332</Paragraphs>
  <Slides>96</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96</vt:i4>
      </vt:variant>
    </vt:vector>
  </HeadingPairs>
  <TitlesOfParts>
    <vt:vector size="104" baseType="lpstr">
      <vt:lpstr>Arial</vt:lpstr>
      <vt:lpstr>Calibri</vt:lpstr>
      <vt:lpstr>erdana</vt:lpstr>
      <vt:lpstr>Montserrat ExtraBold</vt:lpstr>
      <vt:lpstr>Open Sans</vt:lpstr>
      <vt:lpstr>Poppins</vt:lpstr>
      <vt:lpstr>Söhne</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GiantDesign</dc:creator>
  <cp:lastModifiedBy>HAROL HERNAN TORRES NEUTA</cp:lastModifiedBy>
  <cp:revision>283</cp:revision>
  <dcterms:created xsi:type="dcterms:W3CDTF">2019-10-16T11:40:29Z</dcterms:created>
  <dcterms:modified xsi:type="dcterms:W3CDTF">2023-09-07T18:38:51Z</dcterms:modified>
</cp:coreProperties>
</file>