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0"/>
  </p:notesMasterIdLst>
  <p:handoutMasterIdLst>
    <p:handoutMasterId r:id="rId111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8" r:id="rId92"/>
    <p:sldId id="347" r:id="rId93"/>
    <p:sldId id="364" r:id="rId94"/>
    <p:sldId id="349" r:id="rId95"/>
    <p:sldId id="350" r:id="rId96"/>
    <p:sldId id="351" r:id="rId97"/>
    <p:sldId id="352" r:id="rId98"/>
    <p:sldId id="353" r:id="rId99"/>
    <p:sldId id="366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7" r:id="rId108"/>
    <p:sldId id="362" r:id="rId109"/>
  </p:sldIdLst>
  <p:sldSz cx="9144000" cy="6858000" type="screen4x3"/>
  <p:notesSz cx="7099300" cy="10234613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00"/>
    <a:srgbClr val="0099FF"/>
    <a:srgbClr val="FFCC00"/>
    <a:srgbClr val="FFFF00"/>
    <a:srgbClr val="3366FF"/>
    <a:srgbClr val="00FF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437" autoAdjust="0"/>
    <p:restoredTop sz="98730" autoAdjust="0"/>
  </p:normalViewPr>
  <p:slideViewPr>
    <p:cSldViewPr snapToGrid="0">
      <p:cViewPr varScale="1">
        <p:scale>
          <a:sx n="86" d="100"/>
          <a:sy n="86" d="100"/>
        </p:scale>
        <p:origin x="201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notesMaster" Target="notesMasters/notesMaster1.xml"/><Relationship Id="rId115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8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84.xml"/><Relationship Id="rId5" Type="http://schemas.openxmlformats.org/officeDocument/2006/relationships/slide" Target="slides/slide82.xml"/><Relationship Id="rId4" Type="http://schemas.openxmlformats.org/officeDocument/2006/relationships/slide" Target="slides/slide5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44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Times New Roman" pitchFamily="18" charset="0"/>
              </a:defRPr>
            </a:lvl1pPr>
          </a:lstStyle>
          <a:p>
            <a:endParaRPr lang="es-ES"/>
          </a:p>
        </p:txBody>
      </p:sp>
      <p:sp>
        <p:nvSpPr>
          <p:cNvPr id="1051444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itchFamily="18" charset="0"/>
              </a:defRPr>
            </a:lvl1pPr>
          </a:lstStyle>
          <a:p>
            <a:endParaRPr lang="es-ES"/>
          </a:p>
        </p:txBody>
      </p:sp>
      <p:sp>
        <p:nvSpPr>
          <p:cNvPr id="1051445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Times New Roman" pitchFamily="18" charset="0"/>
              </a:defRPr>
            </a:lvl1pPr>
          </a:lstStyle>
          <a:p>
            <a:endParaRPr lang="es-ES"/>
          </a:p>
        </p:txBody>
      </p:sp>
      <p:sp>
        <p:nvSpPr>
          <p:cNvPr id="1051446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itchFamily="18" charset="0"/>
              </a:defRPr>
            </a:lvl1pPr>
          </a:lstStyle>
          <a:p>
            <a:fld id="{299B1E72-2EAC-49EA-AD01-966B46BE6519}" type="slidenum">
              <a:rPr lang="es-ES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43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Times New Roman" pitchFamily="18" charset="0"/>
              </a:defRPr>
            </a:lvl1pPr>
          </a:lstStyle>
          <a:p>
            <a:endParaRPr lang="es-ES"/>
          </a:p>
        </p:txBody>
      </p:sp>
      <p:sp>
        <p:nvSpPr>
          <p:cNvPr id="105143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itchFamily="18" charset="0"/>
              </a:defRPr>
            </a:lvl1pPr>
          </a:lstStyle>
          <a:p>
            <a:endParaRPr lang="es-ES"/>
          </a:p>
        </p:txBody>
      </p:sp>
      <p:sp>
        <p:nvSpPr>
          <p:cNvPr id="105143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144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59338"/>
            <a:ext cx="5207000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105144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Times New Roman" pitchFamily="18" charset="0"/>
              </a:defRPr>
            </a:lvl1pPr>
          </a:lstStyle>
          <a:p>
            <a:endParaRPr lang="es-ES"/>
          </a:p>
        </p:txBody>
      </p:sp>
      <p:sp>
        <p:nvSpPr>
          <p:cNvPr id="10514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itchFamily="18" charset="0"/>
              </a:defRPr>
            </a:lvl1pPr>
          </a:lstStyle>
          <a:p>
            <a:fld id="{F1A34AC0-0FDC-4B98-8BEC-81A5D5B7650F}" type="slidenum">
              <a:rPr lang="es-ES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F22FE06-5896-4616-80E4-519BDD0D8013}" type="slidenum">
              <a:rPr lang="es-ES"/>
              <a:t>20</a:t>
            </a:fld>
            <a:endParaRPr lang="es-ES"/>
          </a:p>
        </p:txBody>
      </p:sp>
      <p:sp>
        <p:nvSpPr>
          <p:cNvPr id="104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0486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41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05141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105141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2/9/09</a:t>
            </a:r>
            <a:endParaRPr lang="es-ES_tradnl"/>
          </a:p>
        </p:txBody>
      </p:sp>
      <p:sp>
        <p:nvSpPr>
          <p:cNvPr id="105141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Profesor Emiliano Alba Blanco </a:t>
            </a:r>
            <a:endParaRPr lang="es-ES_tradnl"/>
          </a:p>
        </p:txBody>
      </p:sp>
      <p:sp>
        <p:nvSpPr>
          <p:cNvPr id="105141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DC487D87-0A0B-4C34-B431-2841E3858E38}" type="slidenum">
              <a:rPr lang="es-ES"/>
              <a:t>‹Nº›</a:t>
            </a:fld>
            <a:endParaRPr lang="es-ES"/>
          </a:p>
        </p:txBody>
      </p:sp>
    </p:spTree>
  </p:cSld>
  <p:clrMapOvr>
    <a:masterClrMapping/>
  </p:clrMapOvr>
  <p:transition>
    <p:wheel spokes="8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403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051404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05140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2/9/09</a:t>
            </a:r>
            <a:endParaRPr lang="es-ES_tradnl"/>
          </a:p>
        </p:txBody>
      </p:sp>
      <p:sp>
        <p:nvSpPr>
          <p:cNvPr id="105140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Profesor Emiliano Alba Blanco </a:t>
            </a:r>
            <a:endParaRPr lang="es-ES_tradnl"/>
          </a:p>
        </p:txBody>
      </p:sp>
      <p:sp>
        <p:nvSpPr>
          <p:cNvPr id="105140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DE352FC9-D4C9-467D-95A9-0624A383CB0F}" type="slidenum">
              <a:rPr lang="es-ES"/>
              <a:t>‹Nº›</a:t>
            </a:fld>
            <a:endParaRPr lang="es-ES"/>
          </a:p>
        </p:txBody>
      </p:sp>
    </p:spTree>
  </p:cSld>
  <p:clrMapOvr>
    <a:masterClrMapping/>
  </p:clrMapOvr>
  <p:transition>
    <p:wheel spokes="8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398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051399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051400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2/9/09</a:t>
            </a:r>
            <a:endParaRPr lang="es-ES_tradnl"/>
          </a:p>
        </p:txBody>
      </p:sp>
      <p:sp>
        <p:nvSpPr>
          <p:cNvPr id="1051401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Profesor Emiliano Alba Blanco </a:t>
            </a:r>
            <a:endParaRPr lang="es-ES_tradnl"/>
          </a:p>
        </p:txBody>
      </p:sp>
      <p:sp>
        <p:nvSpPr>
          <p:cNvPr id="1051402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CCDFCD1B-D812-4371-8DFB-EE90FB9891D4}" type="slidenum">
              <a:rPr lang="es-ES"/>
              <a:t>‹Nº›</a:t>
            </a:fld>
            <a:endParaRPr lang="es-ES"/>
          </a:p>
        </p:txBody>
      </p:sp>
    </p:spTree>
  </p:cSld>
  <p:clrMapOvr>
    <a:masterClrMapping/>
  </p:clrMapOvr>
  <p:transition>
    <p:wheel spokes="8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6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048807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04880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2/9/09</a:t>
            </a:r>
            <a:endParaRPr lang="es-ES_tradnl"/>
          </a:p>
        </p:txBody>
      </p:sp>
      <p:sp>
        <p:nvSpPr>
          <p:cNvPr id="104880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Profesor Emiliano Alba Blanco </a:t>
            </a:r>
            <a:endParaRPr lang="es-ES_tradnl"/>
          </a:p>
        </p:txBody>
      </p:sp>
      <p:sp>
        <p:nvSpPr>
          <p:cNvPr id="10488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68330034-EF5F-46C6-936C-C61EA72A2958}" type="slidenum">
              <a:rPr lang="es-ES"/>
              <a:t>‹Nº›</a:t>
            </a:fld>
            <a:endParaRPr lang="es-ES"/>
          </a:p>
        </p:txBody>
      </p:sp>
    </p:spTree>
  </p:cSld>
  <p:clrMapOvr>
    <a:masterClrMapping/>
  </p:clrMapOvr>
  <p:transition>
    <p:wheel spokes="8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393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051394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5139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2/9/09</a:t>
            </a:r>
            <a:endParaRPr lang="es-ES_tradnl"/>
          </a:p>
        </p:txBody>
      </p:sp>
      <p:sp>
        <p:nvSpPr>
          <p:cNvPr id="105139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Profesor Emiliano Alba Blanco </a:t>
            </a:r>
            <a:endParaRPr lang="es-ES_tradnl"/>
          </a:p>
        </p:txBody>
      </p:sp>
      <p:sp>
        <p:nvSpPr>
          <p:cNvPr id="105139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F9DE990E-310E-4175-90D3-83EE22579888}" type="slidenum">
              <a:rPr lang="es-ES"/>
              <a:t>‹Nº›</a:t>
            </a:fld>
            <a:endParaRPr lang="es-ES"/>
          </a:p>
        </p:txBody>
      </p:sp>
    </p:spTree>
  </p:cSld>
  <p:clrMapOvr>
    <a:masterClrMapping/>
  </p:clrMapOvr>
  <p:transition>
    <p:wheel spokes="8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387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051388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051389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051390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2/9/09</a:t>
            </a:r>
            <a:endParaRPr lang="es-ES_tradnl"/>
          </a:p>
        </p:txBody>
      </p:sp>
      <p:sp>
        <p:nvSpPr>
          <p:cNvPr id="1051391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Profesor Emiliano Alba Blanco </a:t>
            </a:r>
            <a:endParaRPr lang="es-ES_tradnl"/>
          </a:p>
        </p:txBody>
      </p:sp>
      <p:sp>
        <p:nvSpPr>
          <p:cNvPr id="1051392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D122DDC2-6FAE-483C-A05A-18D1252BA83E}" type="slidenum">
              <a:rPr lang="es-ES"/>
              <a:t>‹Nº›</a:t>
            </a:fld>
            <a:endParaRPr lang="es-ES"/>
          </a:p>
        </p:txBody>
      </p:sp>
    </p:spTree>
  </p:cSld>
  <p:clrMapOvr>
    <a:masterClrMapping/>
  </p:clrMapOvr>
  <p:transition>
    <p:wheel spokes="8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429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051430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51431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051432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51433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05143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2/9/09</a:t>
            </a:r>
            <a:endParaRPr lang="es-ES_tradnl"/>
          </a:p>
        </p:txBody>
      </p:sp>
      <p:sp>
        <p:nvSpPr>
          <p:cNvPr id="105143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Profesor Emiliano Alba Blanco </a:t>
            </a:r>
            <a:endParaRPr lang="es-ES_tradnl"/>
          </a:p>
        </p:txBody>
      </p:sp>
      <p:sp>
        <p:nvSpPr>
          <p:cNvPr id="105143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83C10B4A-8B8C-455E-BA15-9F9D4A9EB09D}" type="slidenum">
              <a:rPr lang="es-ES"/>
              <a:t>‹Nº›</a:t>
            </a:fld>
            <a:endParaRPr lang="es-ES"/>
          </a:p>
        </p:txBody>
      </p:sp>
    </p:spTree>
  </p:cSld>
  <p:clrMapOvr>
    <a:masterClrMapping/>
  </p:clrMapOvr>
  <p:transition>
    <p:wheel spokes="8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40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051409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2/9/09</a:t>
            </a:r>
            <a:endParaRPr lang="es-ES_tradnl"/>
          </a:p>
        </p:txBody>
      </p:sp>
      <p:sp>
        <p:nvSpPr>
          <p:cNvPr id="1051410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Profesor Emiliano Alba Blanco </a:t>
            </a:r>
            <a:endParaRPr lang="es-ES_tradnl"/>
          </a:p>
        </p:txBody>
      </p:sp>
      <p:sp>
        <p:nvSpPr>
          <p:cNvPr id="1051411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CBFCD13-5330-4ADB-8472-353B30CAE43E}" type="slidenum">
              <a:rPr lang="es-ES"/>
              <a:t>‹Nº›</a:t>
            </a:fld>
            <a:endParaRPr lang="es-ES"/>
          </a:p>
        </p:txBody>
      </p:sp>
    </p:spTree>
  </p:cSld>
  <p:clrMapOvr>
    <a:masterClrMapping/>
  </p:clrMapOvr>
  <p:transition>
    <p:wheel spokes="8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2/9/09</a:t>
            </a:r>
            <a:endParaRPr lang="es-ES_tradnl"/>
          </a:p>
        </p:txBody>
      </p:sp>
      <p:sp>
        <p:nvSpPr>
          <p:cNvPr id="1048582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Profesor Emiliano Alba Blanco </a:t>
            </a:r>
            <a:endParaRPr lang="es-ES_tradnl"/>
          </a:p>
        </p:txBody>
      </p:sp>
      <p:sp>
        <p:nvSpPr>
          <p:cNvPr id="1048583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0524F2FB-0CEC-4985-879F-D0595728DB32}" type="slidenum">
              <a:rPr lang="es-ES"/>
              <a:t>‹Nº›</a:t>
            </a:fld>
            <a:endParaRPr lang="es-ES"/>
          </a:p>
        </p:txBody>
      </p:sp>
    </p:spTree>
  </p:cSld>
  <p:clrMapOvr>
    <a:masterClrMapping/>
  </p:clrMapOvr>
  <p:transition>
    <p:wheel spokes="8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423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051424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051425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5142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2/9/09</a:t>
            </a:r>
            <a:endParaRPr lang="es-ES_tradnl"/>
          </a:p>
        </p:txBody>
      </p:sp>
      <p:sp>
        <p:nvSpPr>
          <p:cNvPr id="105142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Profesor Emiliano Alba Blanco </a:t>
            </a:r>
            <a:endParaRPr lang="es-ES_tradnl"/>
          </a:p>
        </p:txBody>
      </p:sp>
      <p:sp>
        <p:nvSpPr>
          <p:cNvPr id="105142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E07FE2BD-9B83-48DA-BEC0-F9FC8F812032}" type="slidenum">
              <a:rPr lang="es-ES"/>
              <a:t>‹Nº›</a:t>
            </a:fld>
            <a:endParaRPr lang="es-ES"/>
          </a:p>
        </p:txBody>
      </p:sp>
    </p:spTree>
  </p:cSld>
  <p:clrMapOvr>
    <a:masterClrMapping/>
  </p:clrMapOvr>
  <p:transition>
    <p:wheel spokes="8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417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051418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1051419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51420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2/9/09</a:t>
            </a:r>
            <a:endParaRPr lang="es-ES_tradnl"/>
          </a:p>
        </p:txBody>
      </p:sp>
      <p:sp>
        <p:nvSpPr>
          <p:cNvPr id="1051421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Profesor Emiliano Alba Blanco </a:t>
            </a:r>
            <a:endParaRPr lang="es-ES_tradnl"/>
          </a:p>
        </p:txBody>
      </p:sp>
      <p:sp>
        <p:nvSpPr>
          <p:cNvPr id="1051422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D4761966-82AC-4AB4-84C8-8B35C3D22459}" type="slidenum">
              <a:rPr lang="es-ES"/>
              <a:t>‹Nº›</a:t>
            </a:fld>
            <a:endParaRPr lang="es-ES"/>
          </a:p>
        </p:txBody>
      </p:sp>
    </p:spTree>
  </p:cSld>
  <p:clrMapOvr>
    <a:masterClrMapping/>
  </p:clrMapOvr>
  <p:transition>
    <p:wheel spokes="8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4857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4857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r>
              <a:rPr lang="es-ES" smtClean="0"/>
              <a:t>2/9/09</a:t>
            </a:r>
            <a:endParaRPr lang="es-ES_tradnl"/>
          </a:p>
        </p:txBody>
      </p:sp>
      <p:sp>
        <p:nvSpPr>
          <p:cNvPr id="104857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s-ES_tradnl" smtClean="0"/>
              <a:t>Profesor Emiliano Alba Blanco </a:t>
            </a:r>
            <a:endParaRPr lang="es-ES_tradnl"/>
          </a:p>
        </p:txBody>
      </p:sp>
      <p:sp>
        <p:nvSpPr>
          <p:cNvPr id="104858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A1F5F69-E6DF-49A8-9F01-1D5B3FB53AAB}" type="slidenum">
              <a:rPr lang="es-ES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wheel spokes="8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emiliano@automatica.cujae.edu.cu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wmf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7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B4A7-3F8D-4BC4-A1D1-03B347D4EA0F}" type="slidenum">
              <a:rPr lang="es-ES"/>
              <a:t>1</a:t>
            </a:fld>
            <a:endParaRPr lang="es-ES" dirty="0"/>
          </a:p>
        </p:txBody>
      </p:sp>
      <p:sp>
        <p:nvSpPr>
          <p:cNvPr id="1048585" name="Text Box 2"/>
          <p:cNvSpPr txBox="1">
            <a:spLocks noChangeArrowheads="1"/>
          </p:cNvSpPr>
          <p:nvPr/>
        </p:nvSpPr>
        <p:spPr bwMode="auto">
          <a:xfrm>
            <a:off x="478430" y="936577"/>
            <a:ext cx="7473950" cy="1513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/>
            <a:r>
              <a:rPr lang="es-ES" sz="2400" b="1" dirty="0">
                <a:solidFill>
                  <a:schemeClr val="tx2"/>
                </a:solidFill>
              </a:rPr>
              <a:t>Profesor:</a:t>
            </a:r>
            <a:r>
              <a:rPr lang="es-ES" sz="2400" dirty="0">
                <a:solidFill>
                  <a:schemeClr val="tx2"/>
                </a:solidFill>
              </a:rPr>
              <a:t> </a:t>
            </a:r>
          </a:p>
          <a:p>
            <a:pPr marL="457200" indent="-457200" algn="ctr"/>
            <a:r>
              <a:rPr lang="es-ES" sz="2400" dirty="0">
                <a:solidFill>
                  <a:schemeClr val="tx2"/>
                </a:solidFill>
              </a:rPr>
              <a:t>Emiliano F. Alba Blanco </a:t>
            </a:r>
          </a:p>
          <a:p>
            <a:pPr marL="457200" indent="-457200" algn="ctr"/>
            <a:r>
              <a:rPr lang="es-MX" sz="2400" dirty="0">
                <a:solidFill>
                  <a:schemeClr val="tx2"/>
                </a:solidFill>
              </a:rPr>
              <a:t>Profesor Auxiliar ISPJAE Cuba</a:t>
            </a:r>
          </a:p>
          <a:p>
            <a:pPr marL="457200" indent="-457200" algn="ctr"/>
            <a:r>
              <a:rPr lang="es-MX" sz="2400" dirty="0" smtClean="0">
                <a:solidFill>
                  <a:schemeClr val="accent2"/>
                </a:solidFill>
                <a:hlinkClick r:id="rId2"/>
              </a:rPr>
              <a:t>emiliano@automatica.cujae.edu.cu</a:t>
            </a:r>
            <a:endParaRPr lang="es-MX" sz="2400" dirty="0" smtClean="0">
              <a:solidFill>
                <a:schemeClr val="accent2"/>
              </a:solidFill>
            </a:endParaRPr>
          </a:p>
        </p:txBody>
      </p:sp>
      <p:sp>
        <p:nvSpPr>
          <p:cNvPr id="1048586" name="Text Box 3"/>
          <p:cNvSpPr txBox="1">
            <a:spLocks noChangeArrowheads="1"/>
          </p:cNvSpPr>
          <p:nvPr/>
        </p:nvSpPr>
        <p:spPr bwMode="auto">
          <a:xfrm>
            <a:off x="1491303" y="449215"/>
            <a:ext cx="6430962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s-ES" sz="3200" dirty="0"/>
              <a:t>   </a:t>
            </a:r>
            <a:r>
              <a:rPr lang="es-ES" sz="3200" b="1" dirty="0">
                <a:solidFill>
                  <a:srgbClr val="FF3300"/>
                </a:solidFill>
              </a:rPr>
              <a:t>Procesamiento Digital de Señales</a:t>
            </a:r>
          </a:p>
        </p:txBody>
      </p:sp>
      <p:sp>
        <p:nvSpPr>
          <p:cNvPr id="1048587" name="Text Box 4"/>
          <p:cNvSpPr txBox="1">
            <a:spLocks noChangeArrowheads="1"/>
          </p:cNvSpPr>
          <p:nvPr/>
        </p:nvSpPr>
        <p:spPr bwMode="auto">
          <a:xfrm>
            <a:off x="847133" y="2654353"/>
            <a:ext cx="7716838" cy="3556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s-MX" sz="2400" b="1" dirty="0"/>
              <a:t>Bibliografía Básica: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 err="1"/>
              <a:t>Discrete</a:t>
            </a:r>
            <a:r>
              <a:rPr lang="es-MX" sz="2400" dirty="0"/>
              <a:t> Time </a:t>
            </a:r>
            <a:r>
              <a:rPr lang="es-MX" sz="2400" dirty="0" err="1"/>
              <a:t>Signal</a:t>
            </a:r>
            <a:r>
              <a:rPr lang="es-MX" sz="2400" dirty="0"/>
              <a:t> </a:t>
            </a:r>
            <a:r>
              <a:rPr lang="es-MX" sz="2400" dirty="0" err="1"/>
              <a:t>Processing</a:t>
            </a:r>
            <a:endParaRPr lang="es-MX" sz="2400" dirty="0"/>
          </a:p>
          <a:p>
            <a:r>
              <a:rPr lang="es-MX" sz="2400" dirty="0"/>
              <a:t>			              Alan V. </a:t>
            </a:r>
            <a:r>
              <a:rPr lang="es-MX" sz="2400" dirty="0" err="1"/>
              <a:t>Oppenheim</a:t>
            </a:r>
            <a:endParaRPr lang="es-MX" sz="2400" dirty="0"/>
          </a:p>
          <a:p>
            <a:r>
              <a:rPr lang="es-MX" sz="2400" dirty="0"/>
              <a:t>			              Ronald W. </a:t>
            </a:r>
            <a:r>
              <a:rPr lang="es-MX" sz="2400" dirty="0" err="1"/>
              <a:t>Schafer</a:t>
            </a:r>
            <a:r>
              <a:rPr lang="es-MX" sz="2400" dirty="0"/>
              <a:t> </a:t>
            </a:r>
          </a:p>
          <a:p>
            <a:r>
              <a:rPr lang="es-MX" sz="2400" dirty="0"/>
              <a:t>			              </a:t>
            </a:r>
            <a:r>
              <a:rPr lang="es-MX" sz="2400" dirty="0" err="1"/>
              <a:t>Prentice</a:t>
            </a:r>
            <a:r>
              <a:rPr lang="es-MX" sz="2400" dirty="0"/>
              <a:t> Hall</a:t>
            </a:r>
            <a:r>
              <a:rPr lang="es-ES" sz="2400" dirty="0"/>
              <a:t> </a:t>
            </a:r>
            <a:r>
              <a:rPr lang="es-MX" sz="2400" dirty="0"/>
              <a:t>1989</a:t>
            </a:r>
            <a:r>
              <a:rPr lang="es-MX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Statistical and Adaptive Signal Processing - Spectral Estimation, Signal </a:t>
            </a:r>
            <a:r>
              <a:rPr lang="en-GB" sz="2400" dirty="0" err="1"/>
              <a:t>Modeling</a:t>
            </a:r>
            <a:r>
              <a:rPr lang="en-GB" sz="2400" dirty="0"/>
              <a:t>, Adaptive Filtering and Array </a:t>
            </a:r>
            <a:r>
              <a:rPr lang="en-GB" sz="2400" dirty="0" smtClean="0"/>
              <a:t>Processing.</a:t>
            </a:r>
          </a:p>
          <a:p>
            <a:r>
              <a:rPr lang="en-GB" sz="2400" dirty="0" smtClean="0"/>
              <a:t>                                              Dimitris </a:t>
            </a:r>
            <a:r>
              <a:rPr lang="en-GB" sz="2400" dirty="0"/>
              <a:t>G. </a:t>
            </a:r>
            <a:r>
              <a:rPr lang="en-GB" sz="2400" dirty="0" err="1" smtClean="0"/>
              <a:t>Manolakis</a:t>
            </a:r>
            <a:r>
              <a:rPr lang="en-GB" sz="2400" dirty="0" smtClean="0"/>
              <a:t>. </a:t>
            </a:r>
            <a:r>
              <a:rPr lang="en-GB" sz="2400" dirty="0"/>
              <a:t>2005</a:t>
            </a:r>
          </a:p>
          <a:p>
            <a:r>
              <a:rPr lang="es-ES" sz="2400" dirty="0" smtClean="0"/>
              <a:t>    </a:t>
            </a:r>
            <a:endParaRPr lang="es-ES" sz="2400" dirty="0"/>
          </a:p>
        </p:txBody>
      </p:sp>
    </p:spTree>
  </p:cSld>
  <p:clrMapOvr>
    <a:masterClrMapping/>
  </p:clrMapOvr>
  <p:transition>
    <p:wheel spokes="8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530F6-4D6A-4800-A01D-7C5188CCEDAC}" type="slidenum">
              <a:rPr lang="es-ES"/>
              <a:t>10</a:t>
            </a:fld>
            <a:endParaRPr lang="es-ES"/>
          </a:p>
        </p:txBody>
      </p:sp>
      <p:sp>
        <p:nvSpPr>
          <p:cNvPr id="10486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11233"/>
            <a:ext cx="8635539" cy="5200650"/>
          </a:xfrm>
        </p:spPr>
        <p:txBody>
          <a:bodyPr/>
          <a:lstStyle/>
          <a:p>
            <a:pPr algn="ctr">
              <a:buFontTx/>
              <a:buNone/>
            </a:pPr>
            <a:r>
              <a:rPr lang="es-ES" sz="2800" dirty="0">
                <a:solidFill>
                  <a:srgbClr val="FF3300"/>
                </a:solidFill>
              </a:rPr>
              <a:t>Señal eléctrica</a:t>
            </a:r>
          </a:p>
          <a:p>
            <a:pPr>
              <a:buFontTx/>
              <a:buNone/>
            </a:pPr>
            <a:r>
              <a:rPr lang="es-ES" sz="2800" dirty="0"/>
              <a:t> La variable dependiente</a:t>
            </a:r>
            <a:r>
              <a:rPr lang="es-MX" sz="2800" dirty="0"/>
              <a:t>:</a:t>
            </a:r>
            <a:r>
              <a:rPr lang="es-ES" sz="2800" dirty="0"/>
              <a:t> </a:t>
            </a:r>
            <a:endParaRPr lang="es-MX" sz="2800" dirty="0"/>
          </a:p>
          <a:p>
            <a:pPr>
              <a:buFontTx/>
              <a:buNone/>
            </a:pPr>
            <a:r>
              <a:rPr lang="es-ES" sz="2800" dirty="0"/>
              <a:t>Voltaje, Corriente, </a:t>
            </a:r>
            <a:r>
              <a:rPr lang="es-MX" sz="2800" dirty="0"/>
              <a:t>C</a:t>
            </a:r>
            <a:r>
              <a:rPr lang="es-ES" sz="2800" dirty="0"/>
              <a:t>ampo eléctrico o magnético.</a:t>
            </a:r>
          </a:p>
          <a:p>
            <a:pPr>
              <a:buFontTx/>
              <a:buNone/>
            </a:pPr>
            <a:r>
              <a:rPr lang="es-ES" sz="2800" dirty="0"/>
              <a:t>La variable independiente puede ser una o varias.</a:t>
            </a:r>
          </a:p>
          <a:p>
            <a:pPr>
              <a:buFontTx/>
              <a:buNone/>
            </a:pPr>
            <a:r>
              <a:rPr lang="es-ES" sz="2800" dirty="0"/>
              <a:t>Si es una variable independiente:</a:t>
            </a:r>
          </a:p>
          <a:p>
            <a:pPr algn="ctr">
              <a:buFontTx/>
              <a:buNone/>
            </a:pPr>
            <a:r>
              <a:rPr lang="es-ES" sz="2800" dirty="0">
                <a:solidFill>
                  <a:srgbClr val="FF3300"/>
                </a:solidFill>
              </a:rPr>
              <a:t>f=f(t)</a:t>
            </a:r>
          </a:p>
          <a:p>
            <a:pPr>
              <a:buFontTx/>
              <a:buNone/>
            </a:pPr>
            <a:r>
              <a:rPr lang="es-ES" sz="2800" dirty="0"/>
              <a:t>Si son dos variables independientes:</a:t>
            </a:r>
          </a:p>
          <a:p>
            <a:pPr algn="ctr">
              <a:buFontTx/>
              <a:buNone/>
            </a:pPr>
            <a:r>
              <a:rPr lang="es-ES" sz="2800" dirty="0">
                <a:solidFill>
                  <a:srgbClr val="FF3300"/>
                </a:solidFill>
              </a:rPr>
              <a:t>f=f(</a:t>
            </a:r>
            <a:r>
              <a:rPr lang="es-ES" sz="2800" dirty="0" err="1">
                <a:solidFill>
                  <a:srgbClr val="FF3300"/>
                </a:solidFill>
              </a:rPr>
              <a:t>x,y</a:t>
            </a:r>
            <a:r>
              <a:rPr lang="es-ES" sz="2800" dirty="0">
                <a:solidFill>
                  <a:srgbClr val="FF3300"/>
                </a:solidFill>
              </a:rPr>
              <a:t>)</a:t>
            </a:r>
          </a:p>
          <a:p>
            <a:pPr>
              <a:buFontTx/>
              <a:buNone/>
            </a:pPr>
            <a:r>
              <a:rPr lang="es-ES" sz="2800" dirty="0"/>
              <a:t>Si son tres variables independientes:</a:t>
            </a:r>
          </a:p>
          <a:p>
            <a:pPr algn="ctr">
              <a:buFontTx/>
              <a:buNone/>
            </a:pPr>
            <a:r>
              <a:rPr lang="es-ES" sz="2800" dirty="0">
                <a:solidFill>
                  <a:srgbClr val="FF3300"/>
                </a:solidFill>
              </a:rPr>
              <a:t>f=f(</a:t>
            </a:r>
            <a:r>
              <a:rPr lang="es-ES" sz="2800" dirty="0" err="1">
                <a:solidFill>
                  <a:srgbClr val="FF3300"/>
                </a:solidFill>
              </a:rPr>
              <a:t>x,y,t</a:t>
            </a:r>
            <a:r>
              <a:rPr lang="es-ES" sz="2800" dirty="0">
                <a:solidFill>
                  <a:srgbClr val="FF3300"/>
                </a:solidFill>
              </a:rPr>
              <a:t>)</a:t>
            </a:r>
            <a:endParaRPr lang="es-ES" sz="2800" dirty="0"/>
          </a:p>
        </p:txBody>
      </p:sp>
      <p:sp>
        <p:nvSpPr>
          <p:cNvPr id="1048620" name="AutoShape 3"/>
          <p:cNvSpPr>
            <a:spLocks noChangeArrowheads="1"/>
          </p:cNvSpPr>
          <p:nvPr/>
        </p:nvSpPr>
        <p:spPr bwMode="auto">
          <a:xfrm>
            <a:off x="5205241" y="3053171"/>
            <a:ext cx="2386012" cy="482600"/>
          </a:xfrm>
          <a:prstGeom prst="roundRect">
            <a:avLst>
              <a:gd name="adj" fmla="val 16667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/>
            <a:r>
              <a:rPr lang="es-MX" sz="2800" dirty="0">
                <a:solidFill>
                  <a:schemeClr val="bg1"/>
                </a:solidFill>
              </a:rPr>
              <a:t>ECG Audio</a:t>
            </a:r>
          </a:p>
        </p:txBody>
      </p:sp>
      <p:sp>
        <p:nvSpPr>
          <p:cNvPr id="1048621" name="AutoShape 4"/>
          <p:cNvSpPr>
            <a:spLocks noChangeArrowheads="1"/>
          </p:cNvSpPr>
          <p:nvPr/>
        </p:nvSpPr>
        <p:spPr bwMode="auto">
          <a:xfrm>
            <a:off x="5560725" y="4170513"/>
            <a:ext cx="1776412" cy="482600"/>
          </a:xfrm>
          <a:prstGeom prst="roundRect">
            <a:avLst>
              <a:gd name="adj" fmla="val 16667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/>
            <a:r>
              <a:rPr lang="es-MX" sz="2800" dirty="0">
                <a:solidFill>
                  <a:schemeClr val="bg1"/>
                </a:solidFill>
              </a:rPr>
              <a:t>Una Foto</a:t>
            </a:r>
          </a:p>
        </p:txBody>
      </p:sp>
      <p:sp>
        <p:nvSpPr>
          <p:cNvPr id="1048622" name="AutoShape 5"/>
          <p:cNvSpPr>
            <a:spLocks noChangeArrowheads="1"/>
          </p:cNvSpPr>
          <p:nvPr/>
        </p:nvSpPr>
        <p:spPr bwMode="auto">
          <a:xfrm>
            <a:off x="5729403" y="5112074"/>
            <a:ext cx="1414462" cy="482600"/>
          </a:xfrm>
          <a:prstGeom prst="roundRect">
            <a:avLst>
              <a:gd name="adj" fmla="val 16667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/>
            <a:r>
              <a:rPr lang="es-MX" sz="2800">
                <a:solidFill>
                  <a:schemeClr val="bg1"/>
                </a:solidFill>
              </a:rPr>
              <a:t>Video</a:t>
            </a: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04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04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04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0" grpId="0" animBg="1"/>
      <p:bldP spid="1048621" grpId="0" animBg="1"/>
      <p:bldP spid="1048622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348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A84E-7C82-4FBA-A0C5-E57C2CF98962}" type="slidenum">
              <a:rPr lang="es-ES"/>
              <a:t>100</a:t>
            </a:fld>
            <a:endParaRPr lang="es-ES"/>
          </a:p>
        </p:txBody>
      </p:sp>
      <p:sp>
        <p:nvSpPr>
          <p:cNvPr id="1051349" name="Text Box 15"/>
          <p:cNvSpPr txBox="1">
            <a:spLocks noChangeArrowheads="1"/>
          </p:cNvSpPr>
          <p:nvPr/>
        </p:nvSpPr>
        <p:spPr bwMode="auto">
          <a:xfrm>
            <a:off x="152400" y="1306513"/>
            <a:ext cx="8877300" cy="469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s-ES" sz="2800" b="1" dirty="0">
                <a:solidFill>
                  <a:srgbClr val="FF3300"/>
                </a:solidFill>
              </a:rPr>
              <a:t>Ejemplo de convolución utilizando </a:t>
            </a:r>
            <a:r>
              <a:rPr lang="es-ES" sz="2800" b="1" dirty="0" smtClean="0">
                <a:solidFill>
                  <a:srgbClr val="FF3300"/>
                </a:solidFill>
              </a:rPr>
              <a:t>Matlab</a:t>
            </a:r>
            <a:endParaRPr lang="es-ES" sz="2800" dirty="0">
              <a:solidFill>
                <a:srgbClr val="FF3300"/>
              </a:solidFill>
            </a:endParaRPr>
          </a:p>
          <a:p>
            <a:r>
              <a:rPr lang="es-ES" sz="2800" dirty="0">
                <a:solidFill>
                  <a:srgbClr val="669900"/>
                </a:solidFill>
              </a:rPr>
              <a:t>%Convolución de dos vectores con </a:t>
            </a:r>
            <a:r>
              <a:rPr lang="es-ES" sz="2800" dirty="0" smtClean="0">
                <a:solidFill>
                  <a:srgbClr val="669900"/>
                </a:solidFill>
              </a:rPr>
              <a:t>Matlab</a:t>
            </a:r>
            <a:endParaRPr lang="es-ES" sz="2800" dirty="0">
              <a:solidFill>
                <a:srgbClr val="669900"/>
              </a:solidFill>
            </a:endParaRPr>
          </a:p>
          <a:p>
            <a:r>
              <a:rPr lang="es-ES" sz="2800" dirty="0">
                <a:solidFill>
                  <a:srgbClr val="3366FF"/>
                </a:solidFill>
              </a:rPr>
              <a:t>A=[1 2 0.2 -1 -2] </a:t>
            </a:r>
          </a:p>
          <a:p>
            <a:r>
              <a:rPr lang="es-ES" sz="2800" dirty="0">
                <a:solidFill>
                  <a:srgbClr val="3366FF"/>
                </a:solidFill>
              </a:rPr>
              <a:t>B=[-1 0.1 -0.1 1 -1]</a:t>
            </a:r>
          </a:p>
          <a:p>
            <a:r>
              <a:rPr lang="es-ES" sz="2800" dirty="0">
                <a:solidFill>
                  <a:srgbClr val="3366FF"/>
                </a:solidFill>
              </a:rPr>
              <a:t>C=</a:t>
            </a:r>
            <a:r>
              <a:rPr lang="es-ES" sz="2800" dirty="0" err="1">
                <a:solidFill>
                  <a:srgbClr val="3366FF"/>
                </a:solidFill>
              </a:rPr>
              <a:t>conv</a:t>
            </a:r>
            <a:r>
              <a:rPr lang="es-ES" sz="2800" dirty="0">
                <a:solidFill>
                  <a:srgbClr val="3366FF"/>
                </a:solidFill>
              </a:rPr>
              <a:t>(A,B)		</a:t>
            </a:r>
          </a:p>
          <a:p>
            <a:r>
              <a:rPr lang="es-ES" sz="2800" dirty="0" err="1">
                <a:solidFill>
                  <a:srgbClr val="3366FF"/>
                </a:solidFill>
              </a:rPr>
              <a:t>Subplot</a:t>
            </a:r>
            <a:r>
              <a:rPr lang="es-ES" sz="2800" dirty="0">
                <a:solidFill>
                  <a:srgbClr val="3366FF"/>
                </a:solidFill>
              </a:rPr>
              <a:t> 311;</a:t>
            </a:r>
            <a:r>
              <a:rPr lang="en-US" sz="2800" dirty="0">
                <a:solidFill>
                  <a:srgbClr val="3366FF"/>
                </a:solidFill>
              </a:rPr>
              <a:t>stem(0:length(A)-1,A,'.k')</a:t>
            </a:r>
          </a:p>
          <a:p>
            <a:r>
              <a:rPr lang="en-US" sz="2800" dirty="0">
                <a:solidFill>
                  <a:srgbClr val="3366FF"/>
                </a:solidFill>
              </a:rPr>
              <a:t>title('Vector A')</a:t>
            </a:r>
          </a:p>
          <a:p>
            <a:r>
              <a:rPr lang="en-US" sz="2800" dirty="0">
                <a:solidFill>
                  <a:srgbClr val="3366FF"/>
                </a:solidFill>
              </a:rPr>
              <a:t>Subplot 312;stem(0:length(B)-1,B,'.k')</a:t>
            </a:r>
          </a:p>
          <a:p>
            <a:r>
              <a:rPr lang="en-US" sz="2800" dirty="0">
                <a:solidFill>
                  <a:srgbClr val="3366FF"/>
                </a:solidFill>
              </a:rPr>
              <a:t>title('Vector B')</a:t>
            </a:r>
          </a:p>
          <a:p>
            <a:r>
              <a:rPr lang="en-US" sz="2800" dirty="0">
                <a:solidFill>
                  <a:srgbClr val="3366FF"/>
                </a:solidFill>
              </a:rPr>
              <a:t>subplot 313;stem(0:length(C)-1,C,'.k')</a:t>
            </a:r>
            <a:endParaRPr lang="en-GB" sz="2800" dirty="0">
              <a:solidFill>
                <a:srgbClr val="3366FF"/>
              </a:solidFill>
            </a:endParaRPr>
          </a:p>
          <a:p>
            <a:r>
              <a:rPr lang="en-GB" sz="2800" dirty="0">
                <a:solidFill>
                  <a:srgbClr val="3366FF"/>
                </a:solidFill>
              </a:rPr>
              <a:t>title('Convolución')</a:t>
            </a:r>
            <a:endParaRPr lang="es-ES" sz="2800" dirty="0">
              <a:solidFill>
                <a:srgbClr val="3366FF"/>
              </a:solidFill>
            </a:endParaRPr>
          </a:p>
        </p:txBody>
      </p:sp>
    </p:spTree>
  </p:cSld>
  <p:clrMapOvr>
    <a:masterClrMapping/>
  </p:clrMapOvr>
  <p:transition>
    <p:wheel spokes="8"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350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7670-6B4A-490D-A4AE-0F6D93C00D53}" type="slidenum">
              <a:rPr lang="es-ES"/>
              <a:t>101</a:t>
            </a:fld>
            <a:endParaRPr lang="es-ES"/>
          </a:p>
        </p:txBody>
      </p:sp>
      <p:sp>
        <p:nvSpPr>
          <p:cNvPr id="1051351" name="Text Box 15"/>
          <p:cNvSpPr txBox="1">
            <a:spLocks noChangeArrowheads="1"/>
          </p:cNvSpPr>
          <p:nvPr/>
        </p:nvSpPr>
        <p:spPr bwMode="auto">
          <a:xfrm>
            <a:off x="228600" y="1325563"/>
            <a:ext cx="8596313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457200" indent="-457200"/>
            <a:r>
              <a:rPr lang="es-ES" sz="2800" b="1" dirty="0"/>
              <a:t>Propiedades de los Sistemas LTI</a:t>
            </a:r>
            <a:endParaRPr lang="pt-BR" sz="2800" dirty="0"/>
          </a:p>
          <a:p>
            <a:pPr marL="457200" indent="-457200">
              <a:buFontTx/>
              <a:buAutoNum type="arabicPeriod"/>
            </a:pPr>
            <a:r>
              <a:rPr lang="pt-BR" sz="2800" dirty="0"/>
              <a:t>   y(n)=x(n) *</a:t>
            </a:r>
            <a:r>
              <a:rPr lang="pt-BR" sz="2800" dirty="0" smtClean="0"/>
              <a:t> </a:t>
            </a:r>
            <a:r>
              <a:rPr lang="pt-BR" sz="2800" dirty="0"/>
              <a:t>h(n)=h(n) *</a:t>
            </a:r>
            <a:r>
              <a:rPr lang="pt-BR" sz="2800" dirty="0" smtClean="0"/>
              <a:t> </a:t>
            </a:r>
            <a:r>
              <a:rPr lang="pt-BR" sz="2800" dirty="0"/>
              <a:t>x(n)</a:t>
            </a:r>
            <a:endParaRPr lang="es-ES" sz="2800" dirty="0"/>
          </a:p>
          <a:p>
            <a:pPr marL="457200" indent="-457200">
              <a:buFontTx/>
              <a:buAutoNum type="arabicPeriod"/>
            </a:pPr>
            <a:r>
              <a:rPr lang="es-ES" sz="2800" dirty="0"/>
              <a:t>  Si se conectan dos sistemas LTI en cascada, la respuesta al impulso del sistema total es</a:t>
            </a:r>
            <a:endParaRPr lang="pt-BR" sz="2800" dirty="0"/>
          </a:p>
          <a:p>
            <a:pPr marL="457200" indent="-457200" algn="ctr"/>
            <a:r>
              <a:rPr lang="pt-BR" sz="2800" dirty="0"/>
              <a:t>h</a:t>
            </a:r>
            <a:r>
              <a:rPr lang="pt-BR" sz="2800" baseline="-25000" dirty="0"/>
              <a:t>T</a:t>
            </a:r>
            <a:r>
              <a:rPr lang="pt-BR" sz="2800" dirty="0"/>
              <a:t>(n)=h</a:t>
            </a:r>
            <a:r>
              <a:rPr lang="pt-BR" sz="2800" baseline="-25000" dirty="0"/>
              <a:t>1</a:t>
            </a:r>
            <a:r>
              <a:rPr lang="pt-BR" sz="2800" dirty="0"/>
              <a:t>(n) </a:t>
            </a:r>
            <a:r>
              <a:rPr lang="pt-BR" sz="2800" dirty="0" smtClean="0"/>
              <a:t>* </a:t>
            </a:r>
            <a:r>
              <a:rPr lang="pt-BR" sz="2800" dirty="0"/>
              <a:t>h</a:t>
            </a:r>
            <a:r>
              <a:rPr lang="pt-BR" sz="2800" baseline="-25000" dirty="0"/>
              <a:t>2</a:t>
            </a:r>
            <a:r>
              <a:rPr lang="pt-BR" sz="2800" dirty="0"/>
              <a:t>(n)</a:t>
            </a:r>
            <a:endParaRPr lang="es-ES" sz="2800" dirty="0"/>
          </a:p>
          <a:p>
            <a:pPr marL="457200" indent="-457200">
              <a:buFontTx/>
              <a:buAutoNum type="arabicPeriod" startAt="3"/>
            </a:pPr>
            <a:r>
              <a:rPr lang="es-ES" sz="2800" dirty="0"/>
              <a:t>  Si se conectan dos sistemas LTI en paralelo, la respuesta al impulso del sistema total es</a:t>
            </a:r>
            <a:endParaRPr lang="pt-BR" sz="2800" dirty="0"/>
          </a:p>
          <a:p>
            <a:pPr marL="457200" indent="-457200" algn="ctr"/>
            <a:r>
              <a:rPr lang="pt-BR" sz="2800" dirty="0"/>
              <a:t>h</a:t>
            </a:r>
            <a:r>
              <a:rPr lang="pt-BR" sz="2800" baseline="-25000" dirty="0"/>
              <a:t>T</a:t>
            </a:r>
            <a:r>
              <a:rPr lang="pt-BR" sz="2800" dirty="0"/>
              <a:t>(n)=h</a:t>
            </a:r>
            <a:r>
              <a:rPr lang="pt-BR" sz="2800" baseline="-25000" dirty="0"/>
              <a:t>1</a:t>
            </a:r>
            <a:r>
              <a:rPr lang="pt-BR" sz="2800" dirty="0"/>
              <a:t>(n)+h</a:t>
            </a:r>
            <a:r>
              <a:rPr lang="pt-BR" sz="2800" baseline="-25000" dirty="0"/>
              <a:t>2</a:t>
            </a:r>
            <a:r>
              <a:rPr lang="pt-BR" sz="2800" dirty="0"/>
              <a:t>(n)</a:t>
            </a:r>
            <a:endParaRPr lang="es-ES" sz="2800" dirty="0"/>
          </a:p>
        </p:txBody>
      </p:sp>
    </p:spTree>
  </p:cSld>
  <p:clrMapOvr>
    <a:masterClrMapping/>
  </p:clrMapOvr>
  <p:transition>
    <p:wheel spokes="8"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352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4255-A093-41D7-9B43-5049981BDA15}" type="slidenum">
              <a:rPr lang="es-ES"/>
              <a:t>102</a:t>
            </a:fld>
            <a:endParaRPr lang="es-ES"/>
          </a:p>
        </p:txBody>
      </p:sp>
      <p:sp>
        <p:nvSpPr>
          <p:cNvPr id="1051353" name="Text Box 15"/>
          <p:cNvSpPr txBox="1">
            <a:spLocks noChangeArrowheads="1"/>
          </p:cNvSpPr>
          <p:nvPr/>
        </p:nvSpPr>
        <p:spPr bwMode="auto">
          <a:xfrm>
            <a:off x="1688453" y="401998"/>
            <a:ext cx="5808257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marL="457200" indent="-457200"/>
            <a:r>
              <a:rPr lang="es-ES" sz="2800" dirty="0"/>
              <a:t>Ejemplo de </a:t>
            </a:r>
            <a:r>
              <a:rPr lang="es-ES" sz="2800" dirty="0" smtClean="0"/>
              <a:t>sistema </a:t>
            </a:r>
            <a:r>
              <a:rPr lang="es-ES" sz="2800" b="1" dirty="0"/>
              <a:t>LTI</a:t>
            </a:r>
            <a:r>
              <a:rPr lang="es-ES" sz="2800" dirty="0"/>
              <a:t> muy usado</a:t>
            </a:r>
            <a:r>
              <a:rPr lang="es-ES" sz="2800" dirty="0" smtClean="0"/>
              <a:t>, </a:t>
            </a:r>
          </a:p>
          <a:p>
            <a:pPr marL="457200" indent="-457200"/>
            <a:r>
              <a:rPr lang="es-ES" sz="2800" dirty="0" smtClean="0"/>
              <a:t>media deslizante o media móvil.</a:t>
            </a:r>
            <a:endParaRPr lang="es-ES" sz="2800" dirty="0"/>
          </a:p>
        </p:txBody>
      </p:sp>
      <p:sp>
        <p:nvSpPr>
          <p:cNvPr id="1051354" name="Text Box 16"/>
          <p:cNvSpPr txBox="1">
            <a:spLocks noChangeArrowheads="1"/>
          </p:cNvSpPr>
          <p:nvPr/>
        </p:nvSpPr>
        <p:spPr bwMode="auto">
          <a:xfrm>
            <a:off x="1349374" y="2629144"/>
            <a:ext cx="665720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457200" indent="-457200"/>
            <a:r>
              <a:rPr lang="es-ES" sz="2800" dirty="0"/>
              <a:t>La respuesta al impulso en este caso es:</a:t>
            </a:r>
          </a:p>
        </p:txBody>
      </p:sp>
      <p:sp>
        <p:nvSpPr>
          <p:cNvPr id="1051355" name="Text Box 17"/>
          <p:cNvSpPr txBox="1">
            <a:spLocks noChangeArrowheads="1"/>
          </p:cNvSpPr>
          <p:nvPr/>
        </p:nvSpPr>
        <p:spPr bwMode="auto">
          <a:xfrm>
            <a:off x="374650" y="4819101"/>
            <a:ext cx="225742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marL="457200" indent="-457200"/>
            <a:r>
              <a:rPr lang="es-ES" sz="2800"/>
              <a:t>Esto equivale a </a:t>
            </a:r>
          </a:p>
        </p:txBody>
      </p:sp>
      <p:grpSp>
        <p:nvGrpSpPr>
          <p:cNvPr id="404" name="Group 18"/>
          <p:cNvGrpSpPr/>
          <p:nvPr/>
        </p:nvGrpSpPr>
        <p:grpSpPr bwMode="auto">
          <a:xfrm>
            <a:off x="1724025" y="1528213"/>
            <a:ext cx="4227888" cy="1076325"/>
            <a:chOff x="606" y="2830"/>
            <a:chExt cx="2393" cy="678"/>
          </a:xfrm>
        </p:grpSpPr>
        <p:sp>
          <p:nvSpPr>
            <p:cNvPr id="1051356" name="Text Box 19"/>
            <p:cNvSpPr txBox="1">
              <a:spLocks noChangeArrowheads="1"/>
            </p:cNvSpPr>
            <p:nvPr/>
          </p:nvSpPr>
          <p:spPr bwMode="auto">
            <a:xfrm>
              <a:off x="606" y="3017"/>
              <a:ext cx="2393" cy="3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2800" dirty="0"/>
                <a:t>y(n)=                   ∑ x(n-k)</a:t>
              </a:r>
              <a:endParaRPr lang="es-ES" sz="2800" dirty="0"/>
            </a:p>
          </p:txBody>
        </p:sp>
        <p:sp>
          <p:nvSpPr>
            <p:cNvPr id="1051357" name="Text Box 20"/>
            <p:cNvSpPr txBox="1">
              <a:spLocks noChangeArrowheads="1"/>
            </p:cNvSpPr>
            <p:nvPr/>
          </p:nvSpPr>
          <p:spPr bwMode="auto">
            <a:xfrm>
              <a:off x="2162" y="2830"/>
              <a:ext cx="231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800"/>
                <a:t>M</a:t>
              </a:r>
              <a:r>
                <a:rPr lang="en-US" sz="1800" baseline="-25000"/>
                <a:t>2</a:t>
              </a:r>
              <a:endParaRPr lang="es-ES" sz="1800"/>
            </a:p>
          </p:txBody>
        </p:sp>
        <p:sp>
          <p:nvSpPr>
            <p:cNvPr id="1051358" name="Text Box 21"/>
            <p:cNvSpPr txBox="1">
              <a:spLocks noChangeArrowheads="1"/>
            </p:cNvSpPr>
            <p:nvPr/>
          </p:nvSpPr>
          <p:spPr bwMode="auto">
            <a:xfrm>
              <a:off x="2129" y="3300"/>
              <a:ext cx="408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800"/>
                <a:t>k=-M</a:t>
              </a:r>
              <a:r>
                <a:rPr lang="en-US" sz="1800" baseline="-25000"/>
                <a:t>1</a:t>
              </a:r>
              <a:endParaRPr lang="es-ES" sz="1800"/>
            </a:p>
          </p:txBody>
        </p:sp>
        <p:grpSp>
          <p:nvGrpSpPr>
            <p:cNvPr id="405" name="Group 22"/>
            <p:cNvGrpSpPr/>
            <p:nvPr/>
          </p:nvGrpSpPr>
          <p:grpSpPr bwMode="auto">
            <a:xfrm>
              <a:off x="1104" y="2845"/>
              <a:ext cx="1188" cy="651"/>
              <a:chOff x="1104" y="2845"/>
              <a:chExt cx="1188" cy="651"/>
            </a:xfrm>
          </p:grpSpPr>
          <p:sp>
            <p:nvSpPr>
              <p:cNvPr id="1051359" name="Text Box 23"/>
              <p:cNvSpPr txBox="1">
                <a:spLocks noChangeArrowheads="1"/>
              </p:cNvSpPr>
              <p:nvPr/>
            </p:nvSpPr>
            <p:spPr bwMode="auto">
              <a:xfrm>
                <a:off x="1525" y="2845"/>
                <a:ext cx="166" cy="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2800"/>
                  <a:t>1</a:t>
                </a:r>
                <a:endParaRPr lang="es-ES" sz="2800"/>
              </a:p>
            </p:txBody>
          </p:sp>
          <p:sp>
            <p:nvSpPr>
              <p:cNvPr id="1051360" name="Text Box 24"/>
              <p:cNvSpPr txBox="1">
                <a:spLocks noChangeArrowheads="1"/>
              </p:cNvSpPr>
              <p:nvPr/>
            </p:nvSpPr>
            <p:spPr bwMode="auto">
              <a:xfrm>
                <a:off x="1178" y="3179"/>
                <a:ext cx="1114" cy="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2800"/>
                  <a:t>M</a:t>
                </a:r>
                <a:r>
                  <a:rPr lang="en-US" sz="2800" baseline="-25000"/>
                  <a:t>1</a:t>
                </a:r>
                <a:r>
                  <a:rPr lang="en-US" sz="2800"/>
                  <a:t>+M</a:t>
                </a:r>
                <a:r>
                  <a:rPr lang="en-US" sz="2800" baseline="-25000"/>
                  <a:t>2</a:t>
                </a:r>
                <a:r>
                  <a:rPr lang="en-US" sz="2800"/>
                  <a:t>+1</a:t>
                </a:r>
                <a:endParaRPr lang="es-ES" sz="2800"/>
              </a:p>
            </p:txBody>
          </p:sp>
          <p:sp>
            <p:nvSpPr>
              <p:cNvPr id="1051361" name="Line 25"/>
              <p:cNvSpPr>
                <a:spLocks noChangeShapeType="1"/>
              </p:cNvSpPr>
              <p:nvPr/>
            </p:nvSpPr>
            <p:spPr bwMode="auto">
              <a:xfrm flipV="1">
                <a:off x="1104" y="3168"/>
                <a:ext cx="9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06" name="Group 26"/>
          <p:cNvGrpSpPr/>
          <p:nvPr/>
        </p:nvGrpSpPr>
        <p:grpSpPr bwMode="auto">
          <a:xfrm>
            <a:off x="1863724" y="3191913"/>
            <a:ext cx="4287693" cy="1076325"/>
            <a:chOff x="606" y="2830"/>
            <a:chExt cx="2393" cy="678"/>
          </a:xfrm>
        </p:grpSpPr>
        <p:sp>
          <p:nvSpPr>
            <p:cNvPr id="1051362" name="Text Box 27"/>
            <p:cNvSpPr txBox="1">
              <a:spLocks noChangeArrowheads="1"/>
            </p:cNvSpPr>
            <p:nvPr/>
          </p:nvSpPr>
          <p:spPr bwMode="auto">
            <a:xfrm>
              <a:off x="606" y="3017"/>
              <a:ext cx="2393" cy="3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2800" dirty="0"/>
                <a:t>h(n)=                   ∑ </a:t>
              </a:r>
              <a:r>
                <a:rPr lang="el-GR" sz="2800" dirty="0">
                  <a:cs typeface="Times New Roman" pitchFamily="18" charset="0"/>
                </a:rPr>
                <a:t>δ</a:t>
              </a:r>
              <a:r>
                <a:rPr lang="en-US" sz="2800" dirty="0"/>
                <a:t>(n-k)</a:t>
              </a:r>
              <a:endParaRPr lang="es-ES" sz="2800" dirty="0"/>
            </a:p>
          </p:txBody>
        </p:sp>
        <p:sp>
          <p:nvSpPr>
            <p:cNvPr id="1051363" name="Text Box 28"/>
            <p:cNvSpPr txBox="1">
              <a:spLocks noChangeArrowheads="1"/>
            </p:cNvSpPr>
            <p:nvPr/>
          </p:nvSpPr>
          <p:spPr bwMode="auto">
            <a:xfrm>
              <a:off x="2162" y="2830"/>
              <a:ext cx="231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800"/>
                <a:t>M</a:t>
              </a:r>
              <a:r>
                <a:rPr lang="en-US" sz="1800" baseline="-25000"/>
                <a:t>2</a:t>
              </a:r>
              <a:endParaRPr lang="es-ES" sz="1800"/>
            </a:p>
          </p:txBody>
        </p:sp>
        <p:sp>
          <p:nvSpPr>
            <p:cNvPr id="1051364" name="Text Box 29"/>
            <p:cNvSpPr txBox="1">
              <a:spLocks noChangeArrowheads="1"/>
            </p:cNvSpPr>
            <p:nvPr/>
          </p:nvSpPr>
          <p:spPr bwMode="auto">
            <a:xfrm>
              <a:off x="2129" y="3300"/>
              <a:ext cx="408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800"/>
                <a:t>k=-M</a:t>
              </a:r>
              <a:r>
                <a:rPr lang="en-US" sz="1800" baseline="-25000"/>
                <a:t>1</a:t>
              </a:r>
              <a:endParaRPr lang="es-ES" sz="1800"/>
            </a:p>
          </p:txBody>
        </p:sp>
        <p:grpSp>
          <p:nvGrpSpPr>
            <p:cNvPr id="407" name="Group 30"/>
            <p:cNvGrpSpPr/>
            <p:nvPr/>
          </p:nvGrpSpPr>
          <p:grpSpPr bwMode="auto">
            <a:xfrm>
              <a:off x="1104" y="2845"/>
              <a:ext cx="1188" cy="651"/>
              <a:chOff x="1104" y="2845"/>
              <a:chExt cx="1188" cy="651"/>
            </a:xfrm>
          </p:grpSpPr>
          <p:sp>
            <p:nvSpPr>
              <p:cNvPr id="1051365" name="Text Box 31"/>
              <p:cNvSpPr txBox="1">
                <a:spLocks noChangeArrowheads="1"/>
              </p:cNvSpPr>
              <p:nvPr/>
            </p:nvSpPr>
            <p:spPr bwMode="auto">
              <a:xfrm>
                <a:off x="1525" y="2845"/>
                <a:ext cx="166" cy="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2800"/>
                  <a:t>1</a:t>
                </a:r>
                <a:endParaRPr lang="es-ES" sz="2800"/>
              </a:p>
            </p:txBody>
          </p:sp>
          <p:sp>
            <p:nvSpPr>
              <p:cNvPr id="1051366" name="Text Box 32"/>
              <p:cNvSpPr txBox="1">
                <a:spLocks noChangeArrowheads="1"/>
              </p:cNvSpPr>
              <p:nvPr/>
            </p:nvSpPr>
            <p:spPr bwMode="auto">
              <a:xfrm>
                <a:off x="1178" y="3179"/>
                <a:ext cx="1114" cy="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2800"/>
                  <a:t>M</a:t>
                </a:r>
                <a:r>
                  <a:rPr lang="en-US" sz="2800" baseline="-25000"/>
                  <a:t>1</a:t>
                </a:r>
                <a:r>
                  <a:rPr lang="en-US" sz="2800"/>
                  <a:t>+M</a:t>
                </a:r>
                <a:r>
                  <a:rPr lang="en-US" sz="2800" baseline="-25000"/>
                  <a:t>2</a:t>
                </a:r>
                <a:r>
                  <a:rPr lang="en-US" sz="2800"/>
                  <a:t>+1</a:t>
                </a:r>
                <a:endParaRPr lang="es-ES" sz="2800"/>
              </a:p>
            </p:txBody>
          </p:sp>
          <p:sp>
            <p:nvSpPr>
              <p:cNvPr id="1051367" name="Line 33"/>
              <p:cNvSpPr>
                <a:spLocks noChangeShapeType="1"/>
              </p:cNvSpPr>
              <p:nvPr/>
            </p:nvSpPr>
            <p:spPr bwMode="auto">
              <a:xfrm flipV="1">
                <a:off x="1104" y="3168"/>
                <a:ext cx="9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08" name="Group 34"/>
          <p:cNvGrpSpPr/>
          <p:nvPr/>
        </p:nvGrpSpPr>
        <p:grpSpPr bwMode="auto">
          <a:xfrm>
            <a:off x="2892425" y="4415876"/>
            <a:ext cx="4581525" cy="1687512"/>
            <a:chOff x="1666" y="3005"/>
            <a:chExt cx="2886" cy="1063"/>
          </a:xfrm>
        </p:grpSpPr>
        <p:grpSp>
          <p:nvGrpSpPr>
            <p:cNvPr id="409" name="Group 35"/>
            <p:cNvGrpSpPr/>
            <p:nvPr/>
          </p:nvGrpSpPr>
          <p:grpSpPr bwMode="auto">
            <a:xfrm>
              <a:off x="2332" y="3005"/>
              <a:ext cx="1188" cy="651"/>
              <a:chOff x="1104" y="2845"/>
              <a:chExt cx="1188" cy="651"/>
            </a:xfrm>
          </p:grpSpPr>
          <p:sp>
            <p:nvSpPr>
              <p:cNvPr id="1051368" name="Text Box 36"/>
              <p:cNvSpPr txBox="1">
                <a:spLocks noChangeArrowheads="1"/>
              </p:cNvSpPr>
              <p:nvPr/>
            </p:nvSpPr>
            <p:spPr bwMode="auto">
              <a:xfrm>
                <a:off x="1525" y="2845"/>
                <a:ext cx="166" cy="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2800"/>
                  <a:t>1</a:t>
                </a:r>
                <a:endParaRPr lang="es-ES" sz="2800"/>
              </a:p>
            </p:txBody>
          </p:sp>
          <p:sp>
            <p:nvSpPr>
              <p:cNvPr id="1051369" name="Text Box 37"/>
              <p:cNvSpPr txBox="1">
                <a:spLocks noChangeArrowheads="1"/>
              </p:cNvSpPr>
              <p:nvPr/>
            </p:nvSpPr>
            <p:spPr bwMode="auto">
              <a:xfrm>
                <a:off x="1178" y="3179"/>
                <a:ext cx="1114" cy="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2800" dirty="0"/>
                  <a:t>M</a:t>
                </a:r>
                <a:r>
                  <a:rPr lang="en-US" sz="2800" baseline="-25000" dirty="0"/>
                  <a:t>1</a:t>
                </a:r>
                <a:r>
                  <a:rPr lang="en-US" sz="2800" dirty="0"/>
                  <a:t>+M</a:t>
                </a:r>
                <a:r>
                  <a:rPr lang="en-US" sz="2800" baseline="-25000" dirty="0"/>
                  <a:t>2</a:t>
                </a:r>
                <a:r>
                  <a:rPr lang="en-US" sz="2800" dirty="0"/>
                  <a:t>+1</a:t>
                </a:r>
                <a:endParaRPr lang="es-ES" sz="2800" dirty="0"/>
              </a:p>
            </p:txBody>
          </p:sp>
          <p:sp>
            <p:nvSpPr>
              <p:cNvPr id="1051370" name="Line 38"/>
              <p:cNvSpPr>
                <a:spLocks noChangeShapeType="1"/>
              </p:cNvSpPr>
              <p:nvPr/>
            </p:nvSpPr>
            <p:spPr bwMode="auto">
              <a:xfrm flipV="1">
                <a:off x="1104" y="3168"/>
                <a:ext cx="9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051371" name="AutoShape 39"/>
            <p:cNvSpPr/>
            <p:nvPr/>
          </p:nvSpPr>
          <p:spPr bwMode="auto">
            <a:xfrm>
              <a:off x="2196" y="3192"/>
              <a:ext cx="108" cy="876"/>
            </a:xfrm>
            <a:prstGeom prst="leftBrace">
              <a:avLst>
                <a:gd name="adj1" fmla="val 6759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051372" name="Text Box 40"/>
            <p:cNvSpPr txBox="1">
              <a:spLocks noChangeArrowheads="1"/>
            </p:cNvSpPr>
            <p:nvPr/>
          </p:nvSpPr>
          <p:spPr bwMode="auto">
            <a:xfrm>
              <a:off x="1666" y="3489"/>
              <a:ext cx="581" cy="3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2800"/>
                <a:t>h(n)=</a:t>
              </a:r>
              <a:endParaRPr lang="es-ES" sz="2800"/>
            </a:p>
          </p:txBody>
        </p:sp>
        <p:sp>
          <p:nvSpPr>
            <p:cNvPr id="1051373" name="Text Box 41"/>
            <p:cNvSpPr txBox="1">
              <a:spLocks noChangeArrowheads="1"/>
            </p:cNvSpPr>
            <p:nvPr/>
          </p:nvSpPr>
          <p:spPr bwMode="auto">
            <a:xfrm>
              <a:off x="2381" y="3713"/>
              <a:ext cx="1858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2800"/>
                <a:t>0                 Resto</a:t>
              </a:r>
              <a:endParaRPr lang="es-ES" sz="2800"/>
            </a:p>
          </p:txBody>
        </p:sp>
        <p:sp>
          <p:nvSpPr>
            <p:cNvPr id="1051374" name="Text Box 42"/>
            <p:cNvSpPr txBox="1">
              <a:spLocks noChangeArrowheads="1"/>
            </p:cNvSpPr>
            <p:nvPr/>
          </p:nvSpPr>
          <p:spPr bwMode="auto">
            <a:xfrm>
              <a:off x="3438" y="3243"/>
              <a:ext cx="1114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2800"/>
                <a:t>M</a:t>
              </a:r>
              <a:r>
                <a:rPr lang="en-US" sz="2800" baseline="-25000"/>
                <a:t>1</a:t>
              </a:r>
              <a:r>
                <a:rPr lang="en-US" sz="2800">
                  <a:cs typeface="Times New Roman" pitchFamily="18" charset="0"/>
                </a:rPr>
                <a:t>≤n≤</a:t>
              </a:r>
              <a:r>
                <a:rPr lang="en-US" sz="2800"/>
                <a:t>M</a:t>
              </a:r>
              <a:r>
                <a:rPr lang="en-US" sz="2800" baseline="-25000"/>
                <a:t>2</a:t>
              </a:r>
              <a:endParaRPr lang="es-ES" sz="2800"/>
            </a:p>
          </p:txBody>
        </p:sp>
      </p:grp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1354" grpId="0"/>
      <p:bldP spid="1051355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375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1E67-E704-4E7A-8400-FADFEE16BE11}" type="slidenum">
              <a:rPr lang="es-ES"/>
              <a:t>103</a:t>
            </a:fld>
            <a:endParaRPr lang="es-ES"/>
          </a:p>
        </p:txBody>
      </p:sp>
      <p:sp>
        <p:nvSpPr>
          <p:cNvPr id="1051376" name="Text Box 2"/>
          <p:cNvSpPr txBox="1">
            <a:spLocks noChangeArrowheads="1"/>
          </p:cNvSpPr>
          <p:nvPr/>
        </p:nvSpPr>
        <p:spPr bwMode="auto">
          <a:xfrm>
            <a:off x="285750" y="2432050"/>
            <a:ext cx="8553624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s-ES" sz="4000" dirty="0">
                <a:solidFill>
                  <a:srgbClr val="FF3300"/>
                </a:solidFill>
              </a:rPr>
              <a:t>Estabilidad en los Sistemas Discretos</a:t>
            </a:r>
          </a:p>
        </p:txBody>
      </p:sp>
    </p:spTree>
  </p:cSld>
  <p:clrMapOvr>
    <a:masterClrMapping/>
  </p:clrMapOvr>
  <p:transition>
    <p:wheel spokes="8"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377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D3F9-4E62-4CB8-86B9-F00734DF477B}" type="slidenum">
              <a:rPr lang="es-ES"/>
              <a:t>104</a:t>
            </a:fld>
            <a:endParaRPr lang="es-ES"/>
          </a:p>
        </p:txBody>
      </p:sp>
      <p:sp>
        <p:nvSpPr>
          <p:cNvPr id="105137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43000"/>
            <a:ext cx="9144000" cy="3409950"/>
          </a:xfrm>
        </p:spPr>
        <p:txBody>
          <a:bodyPr/>
          <a:lstStyle/>
          <a:p>
            <a:pPr algn="ctr">
              <a:buFontTx/>
              <a:buNone/>
            </a:pPr>
            <a:r>
              <a:rPr lang="es-MX" sz="2800" b="1">
                <a:solidFill>
                  <a:srgbClr val="FF3300"/>
                </a:solidFill>
                <a:cs typeface="Times New Roman" pitchFamily="18" charset="0"/>
              </a:rPr>
              <a:t>Estabilidad en sistemas discretos Lineales </a:t>
            </a:r>
          </a:p>
          <a:p>
            <a:pPr algn="just">
              <a:buFontTx/>
              <a:buNone/>
            </a:pPr>
            <a:r>
              <a:rPr lang="es-ES" sz="2800" b="1">
                <a:solidFill>
                  <a:srgbClr val="FF3300"/>
                </a:solidFill>
                <a:cs typeface="Times New Roman" pitchFamily="18" charset="0"/>
              </a:rPr>
              <a:t>Definición De Estabilidad:</a:t>
            </a:r>
            <a:endParaRPr lang="es-ES" sz="2800">
              <a:solidFill>
                <a:srgbClr val="FF3300"/>
              </a:solidFill>
              <a:cs typeface="Times New Roman" pitchFamily="18" charset="0"/>
            </a:endParaRPr>
          </a:p>
          <a:p>
            <a:pPr algn="just">
              <a:buFontTx/>
              <a:buNone/>
            </a:pPr>
            <a:r>
              <a:rPr lang="es-ES" sz="2800">
                <a:cs typeface="Times New Roman" pitchFamily="18" charset="0"/>
              </a:rPr>
              <a:t>Según el criterio de Lyapunov, un sistema o una red es estable si estando en estado de  equilibrio(estado estable) se le  aplica una perturbación, una vez que esta cesa, el sistema vuelve de nuevo a su estado de equilibrio con el transcurso del tiempo. </a:t>
            </a: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1378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379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778C-DF89-454E-BB55-6B14BC294E2C}" type="slidenum">
              <a:rPr lang="es-ES"/>
              <a:t>105</a:t>
            </a:fld>
            <a:endParaRPr lang="es-ES"/>
          </a:p>
        </p:txBody>
      </p:sp>
      <p:pic>
        <p:nvPicPr>
          <p:cNvPr id="209716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4175" y="1573213"/>
            <a:ext cx="5953125" cy="4441825"/>
          </a:xfrm>
          <a:prstGeom prst="rect">
            <a:avLst/>
          </a:prstGeom>
          <a:noFill/>
        </p:spPr>
      </p:pic>
      <p:sp>
        <p:nvSpPr>
          <p:cNvPr id="1051380" name="Text Box 16"/>
          <p:cNvSpPr txBox="1">
            <a:spLocks noChangeArrowheads="1"/>
          </p:cNvSpPr>
          <p:nvPr/>
        </p:nvSpPr>
        <p:spPr bwMode="auto">
          <a:xfrm>
            <a:off x="476250" y="1274763"/>
            <a:ext cx="209232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s-ES" sz="2800" b="1">
                <a:solidFill>
                  <a:srgbClr val="FF3300"/>
                </a:solidFill>
              </a:rPr>
              <a:t>Gráficamente</a:t>
            </a:r>
          </a:p>
        </p:txBody>
      </p:sp>
    </p:spTree>
  </p:cSld>
  <p:clrMapOvr>
    <a:masterClrMapping/>
  </p:clrMapOvr>
  <p:transition>
    <p:wheel spokes="8"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381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1E0A7-71D2-4432-9A96-7C464F59E97D}" type="slidenum">
              <a:rPr lang="es-ES"/>
              <a:t>106</a:t>
            </a:fld>
            <a:endParaRPr lang="es-ES"/>
          </a:p>
        </p:txBody>
      </p:sp>
      <p:sp>
        <p:nvSpPr>
          <p:cNvPr id="1051382" name="Text Box 16"/>
          <p:cNvSpPr txBox="1">
            <a:spLocks noChangeArrowheads="1"/>
          </p:cNvSpPr>
          <p:nvPr/>
        </p:nvSpPr>
        <p:spPr bwMode="auto">
          <a:xfrm>
            <a:off x="590550" y="1262426"/>
            <a:ext cx="8316913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s-ES" sz="2800" dirty="0"/>
              <a:t>Si se tiene la respuesta el impulso del sistema, es condición suficiente para que sea estable que</a:t>
            </a:r>
          </a:p>
        </p:txBody>
      </p:sp>
      <p:sp>
        <p:nvSpPr>
          <p:cNvPr id="1051383" name="Text Box 17"/>
          <p:cNvSpPr txBox="1">
            <a:spLocks noChangeArrowheads="1"/>
          </p:cNvSpPr>
          <p:nvPr/>
        </p:nvSpPr>
        <p:spPr bwMode="auto">
          <a:xfrm>
            <a:off x="762000" y="4341813"/>
            <a:ext cx="42291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s-ES" sz="2800"/>
              <a:t>La sumatoria sea convergente</a:t>
            </a:r>
          </a:p>
        </p:txBody>
      </p:sp>
      <p:sp>
        <p:nvSpPr>
          <p:cNvPr id="1051384" name="TextBox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759399" y="2670352"/>
            <a:ext cx="2231701" cy="100700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s-MX">
                <a:noFill/>
              </a:rPr>
              <a:t> </a:t>
            </a: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1383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381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1E0A7-71D2-4432-9A96-7C464F59E97D}" type="slidenum">
              <a:rPr lang="es-ES"/>
              <a:t>107</a:t>
            </a:fld>
            <a:endParaRPr lang="es-ES"/>
          </a:p>
        </p:txBody>
      </p:sp>
      <p:sp>
        <p:nvSpPr>
          <p:cNvPr id="1051382" name="Text Box 16"/>
          <p:cNvSpPr txBox="1">
            <a:spLocks noChangeArrowheads="1"/>
          </p:cNvSpPr>
          <p:nvPr/>
        </p:nvSpPr>
        <p:spPr bwMode="auto">
          <a:xfrm>
            <a:off x="590550" y="1262426"/>
            <a:ext cx="8316913" cy="215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s-ES" sz="2800" dirty="0" smtClean="0"/>
              <a:t>Problema propuesto:</a:t>
            </a:r>
          </a:p>
          <a:p>
            <a:r>
              <a:rPr lang="es-ES" sz="2800" dirty="0" smtClean="0"/>
              <a:t>Hacer un programa en Matlab para implementar los diagrama de flujo de las diapositivas 73 y 79</a:t>
            </a:r>
          </a:p>
          <a:p>
            <a:pPr marL="514350" indent="-514350">
              <a:buAutoNum type="alphaLcParenR"/>
            </a:pPr>
            <a:r>
              <a:rPr lang="es-ES" sz="2800" dirty="0" smtClean="0"/>
              <a:t>Para M=N=2</a:t>
            </a:r>
          </a:p>
          <a:p>
            <a:pPr marL="514350" indent="-514350">
              <a:buAutoNum type="alphaLcParenR"/>
            </a:pPr>
            <a:r>
              <a:rPr lang="es-ES" sz="2800" dirty="0" smtClean="0"/>
              <a:t>Para M y N </a:t>
            </a:r>
            <a:r>
              <a:rPr lang="es-ES" sz="2800" dirty="0" err="1" smtClean="0"/>
              <a:t>cualguiera</a:t>
            </a:r>
            <a:r>
              <a:rPr lang="es-ES" sz="2800" smtClean="0"/>
              <a:t> 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442861433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385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8CCCC-491B-426E-809F-7B39D7D4A350}" type="slidenum">
              <a:rPr lang="es-ES"/>
              <a:t>108</a:t>
            </a:fld>
            <a:endParaRPr lang="es-ES"/>
          </a:p>
        </p:txBody>
      </p:sp>
      <p:sp>
        <p:nvSpPr>
          <p:cNvPr id="105138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133600"/>
            <a:ext cx="9144000" cy="2590800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s-MX" sz="4000">
                <a:solidFill>
                  <a:srgbClr val="FF3300"/>
                </a:solidFill>
                <a:cs typeface="Times New Roman" pitchFamily="18" charset="0"/>
              </a:rPr>
              <a:t>Fin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s-MX" sz="4000">
                <a:solidFill>
                  <a:srgbClr val="FF3300"/>
                </a:solidFill>
                <a:cs typeface="Times New Roman" pitchFamily="18" charset="0"/>
              </a:rPr>
              <a:t>Próxima Actividad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s-MX" sz="4000">
                <a:solidFill>
                  <a:srgbClr val="FF3300"/>
                </a:solidFill>
                <a:cs typeface="Times New Roman" pitchFamily="18" charset="0"/>
              </a:rPr>
              <a:t>Sistemas y Señales Discretos en la frecuencia</a:t>
            </a:r>
            <a:endParaRPr lang="es-ES" sz="4000">
              <a:solidFill>
                <a:srgbClr val="FF3300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ransition>
    <p:wheel spokes="8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55DF-1083-4A7F-9B2E-5C73F84BC380}" type="slidenum">
              <a:rPr lang="es-ES"/>
              <a:t>11</a:t>
            </a:fld>
            <a:endParaRPr lang="es-ES"/>
          </a:p>
        </p:txBody>
      </p:sp>
      <p:sp>
        <p:nvSpPr>
          <p:cNvPr id="104862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66850"/>
            <a:ext cx="7772400" cy="3771900"/>
          </a:xfrm>
        </p:spPr>
        <p:txBody>
          <a:bodyPr/>
          <a:lstStyle/>
          <a:p>
            <a:pPr>
              <a:buFontTx/>
              <a:buNone/>
            </a:pPr>
            <a:r>
              <a:rPr lang="es-ES" dirty="0"/>
              <a:t>Variables Independientes</a:t>
            </a:r>
          </a:p>
          <a:p>
            <a:pPr algn="ctr">
              <a:buFontTx/>
              <a:buNone/>
            </a:pPr>
            <a:r>
              <a:rPr lang="es-ES" dirty="0">
                <a:solidFill>
                  <a:srgbClr val="FF3300"/>
                </a:solidFill>
              </a:rPr>
              <a:t>Continuas </a:t>
            </a:r>
          </a:p>
          <a:p>
            <a:pPr algn="ctr">
              <a:buFontTx/>
              <a:buNone/>
            </a:pPr>
            <a:r>
              <a:rPr lang="es-ES" dirty="0">
                <a:solidFill>
                  <a:srgbClr val="FF3300"/>
                </a:solidFill>
              </a:rPr>
              <a:t>Discretas</a:t>
            </a:r>
          </a:p>
          <a:p>
            <a:pPr>
              <a:buFontTx/>
              <a:buNone/>
            </a:pPr>
            <a:r>
              <a:rPr lang="es-ES" dirty="0"/>
              <a:t>Variables Dependientes</a:t>
            </a:r>
          </a:p>
          <a:p>
            <a:pPr algn="ctr">
              <a:buFontTx/>
              <a:buNone/>
            </a:pPr>
            <a:r>
              <a:rPr lang="es-ES" dirty="0">
                <a:solidFill>
                  <a:srgbClr val="FF3300"/>
                </a:solidFill>
              </a:rPr>
              <a:t>Continuas </a:t>
            </a:r>
          </a:p>
          <a:p>
            <a:pPr algn="ctr">
              <a:buFontTx/>
              <a:buNone/>
            </a:pPr>
            <a:r>
              <a:rPr lang="es-ES" dirty="0">
                <a:solidFill>
                  <a:srgbClr val="FF3300"/>
                </a:solidFill>
              </a:rPr>
              <a:t>Discretas</a:t>
            </a:r>
          </a:p>
          <a:p>
            <a:pPr algn="ctr">
              <a:buFontTx/>
              <a:buNone/>
            </a:pPr>
            <a:endParaRPr lang="es-ES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BA8F-39C9-4923-9349-68E4DAACA2ED}" type="slidenum">
              <a:rPr lang="es-ES"/>
              <a:t>12</a:t>
            </a:fld>
            <a:endParaRPr lang="es-ES"/>
          </a:p>
        </p:txBody>
      </p:sp>
      <p:sp>
        <p:nvSpPr>
          <p:cNvPr id="10486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47650" y="1489364"/>
            <a:ext cx="8896350" cy="3880658"/>
          </a:xfrm>
        </p:spPr>
        <p:txBody>
          <a:bodyPr/>
          <a:lstStyle/>
          <a:p>
            <a:pPr>
              <a:buFontTx/>
              <a:buNone/>
            </a:pPr>
            <a:r>
              <a:rPr lang="es-ES" dirty="0"/>
              <a:t>Si ambas variables, la dependiente y la independiente son continuas, la señal es:</a:t>
            </a:r>
          </a:p>
          <a:p>
            <a:pPr algn="ctr">
              <a:buFontTx/>
              <a:buNone/>
            </a:pPr>
            <a:endParaRPr lang="es-ES" dirty="0"/>
          </a:p>
          <a:p>
            <a:pPr>
              <a:buFontTx/>
              <a:buNone/>
            </a:pPr>
            <a:r>
              <a:rPr lang="es-ES" dirty="0"/>
              <a:t>Si ambas variables, la dependiente y la independiente son discretas, la señal es:</a:t>
            </a:r>
          </a:p>
        </p:txBody>
      </p:sp>
      <p:sp>
        <p:nvSpPr>
          <p:cNvPr id="1048627" name="AutoShape 3"/>
          <p:cNvSpPr>
            <a:spLocks noChangeArrowheads="1"/>
          </p:cNvSpPr>
          <p:nvPr/>
        </p:nvSpPr>
        <p:spPr bwMode="auto">
          <a:xfrm>
            <a:off x="2536450" y="2583988"/>
            <a:ext cx="4612495" cy="482600"/>
          </a:xfrm>
          <a:prstGeom prst="roundRect">
            <a:avLst>
              <a:gd name="adj" fmla="val 16667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s-ES" sz="2800">
                <a:solidFill>
                  <a:schemeClr val="bg1"/>
                </a:solidFill>
              </a:rPr>
              <a:t>Continua o Analógica.</a:t>
            </a:r>
            <a:endParaRPr lang="es-MX" sz="2800">
              <a:solidFill>
                <a:schemeClr val="bg1"/>
              </a:solidFill>
            </a:endParaRPr>
          </a:p>
        </p:txBody>
      </p:sp>
      <p:sp>
        <p:nvSpPr>
          <p:cNvPr id="1048628" name="AutoShape 4"/>
          <p:cNvSpPr>
            <a:spLocks noChangeArrowheads="1"/>
          </p:cNvSpPr>
          <p:nvPr/>
        </p:nvSpPr>
        <p:spPr bwMode="auto">
          <a:xfrm>
            <a:off x="3167986" y="4419138"/>
            <a:ext cx="2809875" cy="482600"/>
          </a:xfrm>
          <a:prstGeom prst="roundRect">
            <a:avLst>
              <a:gd name="adj" fmla="val 16667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/>
            <a:r>
              <a:rPr lang="es-ES" sz="2800">
                <a:solidFill>
                  <a:schemeClr val="bg1"/>
                </a:solidFill>
              </a:rPr>
              <a:t>Discreta o Digital</a:t>
            </a:r>
            <a:endParaRPr lang="es-MX" sz="28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4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48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6" grpId="0" build="p" autoUpdateAnimBg="0"/>
      <p:bldP spid="1048627" grpId="0" animBg="1"/>
      <p:bldP spid="10486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DB34F-48FA-4FDC-A4F5-2869FBA094AD}" type="slidenum">
              <a:rPr lang="es-ES"/>
              <a:t>13</a:t>
            </a:fld>
            <a:endParaRPr lang="es-ES"/>
          </a:p>
        </p:txBody>
      </p:sp>
      <p:pic>
        <p:nvPicPr>
          <p:cNvPr id="209715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47800"/>
            <a:ext cx="9144000" cy="472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1048630" name="Text Box 3"/>
          <p:cNvSpPr txBox="1">
            <a:spLocks noChangeArrowheads="1"/>
          </p:cNvSpPr>
          <p:nvPr/>
        </p:nvSpPr>
        <p:spPr bwMode="auto">
          <a:xfrm>
            <a:off x="1028700" y="1027113"/>
            <a:ext cx="2527300" cy="419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s-MX" sz="2800">
                <a:solidFill>
                  <a:srgbClr val="FF3300"/>
                </a:solidFill>
              </a:rPr>
              <a:t>Señal analógica </a:t>
            </a:r>
            <a:endParaRPr lang="es-ES" sz="2800">
              <a:solidFill>
                <a:srgbClr val="FF3300"/>
              </a:solidFill>
            </a:endParaRPr>
          </a:p>
        </p:txBody>
      </p:sp>
    </p:spTree>
  </p:cSld>
  <p:clrMapOvr>
    <a:masterClrMapping/>
  </p:clrMapOvr>
  <p:transition>
    <p:wheel spokes="8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4E97C-D701-4338-8BFF-906FD5A3B64C}" type="slidenum">
              <a:rPr lang="es-ES"/>
              <a:t>14</a:t>
            </a:fld>
            <a:endParaRPr lang="es-ES"/>
          </a:p>
        </p:txBody>
      </p:sp>
      <p:pic>
        <p:nvPicPr>
          <p:cNvPr id="2097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47800"/>
            <a:ext cx="9144000" cy="472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1048632" name="Text Box 3"/>
          <p:cNvSpPr txBox="1">
            <a:spLocks noChangeArrowheads="1"/>
          </p:cNvSpPr>
          <p:nvPr/>
        </p:nvSpPr>
        <p:spPr bwMode="auto">
          <a:xfrm>
            <a:off x="1028700" y="1027113"/>
            <a:ext cx="2308125" cy="419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s-MX" sz="2800">
                <a:solidFill>
                  <a:srgbClr val="FF3300"/>
                </a:solidFill>
              </a:rPr>
              <a:t>Señal Discreta </a:t>
            </a:r>
            <a:endParaRPr lang="es-ES" sz="2800">
              <a:solidFill>
                <a:srgbClr val="FF3300"/>
              </a:solidFill>
            </a:endParaRPr>
          </a:p>
        </p:txBody>
      </p:sp>
    </p:spTree>
  </p:cSld>
  <p:clrMapOvr>
    <a:masterClrMapping/>
  </p:clrMapOvr>
  <p:transition>
    <p:wheel spokes="8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5BA3-B226-4CDE-9E3F-71F4B4EF72BF}" type="slidenum">
              <a:rPr lang="es-ES"/>
              <a:t>15</a:t>
            </a:fld>
            <a:endParaRPr lang="es-ES"/>
          </a:p>
        </p:txBody>
      </p:sp>
      <p:pic>
        <p:nvPicPr>
          <p:cNvPr id="209715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47800"/>
            <a:ext cx="9144000" cy="472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1048634" name="Text Box 3"/>
          <p:cNvSpPr txBox="1">
            <a:spLocks noChangeArrowheads="1"/>
          </p:cNvSpPr>
          <p:nvPr/>
        </p:nvSpPr>
        <p:spPr bwMode="auto">
          <a:xfrm>
            <a:off x="1028700" y="1027113"/>
            <a:ext cx="2308125" cy="419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s-MX" sz="2800">
                <a:solidFill>
                  <a:srgbClr val="FF3300"/>
                </a:solidFill>
              </a:rPr>
              <a:t>Señal Discreta </a:t>
            </a:r>
            <a:endParaRPr lang="es-ES" sz="2800">
              <a:solidFill>
                <a:srgbClr val="FF3300"/>
              </a:solidFill>
            </a:endParaRPr>
          </a:p>
        </p:txBody>
      </p:sp>
      <p:grpSp>
        <p:nvGrpSpPr>
          <p:cNvPr id="137" name="Group 4"/>
          <p:cNvGrpSpPr/>
          <p:nvPr/>
        </p:nvGrpSpPr>
        <p:grpSpPr bwMode="auto">
          <a:xfrm>
            <a:off x="742950" y="3740150"/>
            <a:ext cx="1149350" cy="2590800"/>
            <a:chOff x="468" y="2356"/>
            <a:chExt cx="724" cy="1632"/>
          </a:xfrm>
        </p:grpSpPr>
        <p:grpSp>
          <p:nvGrpSpPr>
            <p:cNvPr id="138" name="Group 5"/>
            <p:cNvGrpSpPr/>
            <p:nvPr/>
          </p:nvGrpSpPr>
          <p:grpSpPr bwMode="auto">
            <a:xfrm>
              <a:off x="468" y="2356"/>
              <a:ext cx="724" cy="1632"/>
              <a:chOff x="468" y="2356"/>
              <a:chExt cx="724" cy="1632"/>
            </a:xfrm>
          </p:grpSpPr>
          <p:sp>
            <p:nvSpPr>
              <p:cNvPr id="1048635" name="Line 6"/>
              <p:cNvSpPr>
                <a:spLocks noChangeShapeType="1"/>
              </p:cNvSpPr>
              <p:nvPr/>
            </p:nvSpPr>
            <p:spPr bwMode="auto">
              <a:xfrm flipV="1">
                <a:off x="832" y="2364"/>
                <a:ext cx="360" cy="15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48636" name="Line 7"/>
              <p:cNvSpPr>
                <a:spLocks noChangeShapeType="1"/>
              </p:cNvSpPr>
              <p:nvPr/>
            </p:nvSpPr>
            <p:spPr bwMode="auto">
              <a:xfrm flipH="1">
                <a:off x="468" y="2356"/>
                <a:ext cx="680" cy="15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48637" name="Text Box 8"/>
              <p:cNvSpPr txBox="1">
                <a:spLocks noChangeArrowheads="1"/>
              </p:cNvSpPr>
              <p:nvPr/>
            </p:nvSpPr>
            <p:spPr bwMode="auto">
              <a:xfrm>
                <a:off x="600" y="3719"/>
                <a:ext cx="137" cy="26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es-MX" sz="2800"/>
                  <a:t>T</a:t>
                </a:r>
                <a:endParaRPr lang="es-ES" sz="2800"/>
              </a:p>
            </p:txBody>
          </p:sp>
        </p:grpSp>
        <p:sp>
          <p:nvSpPr>
            <p:cNvPr id="1048638" name="Line 9"/>
            <p:cNvSpPr>
              <a:spLocks noChangeShapeType="1"/>
            </p:cNvSpPr>
            <p:nvPr/>
          </p:nvSpPr>
          <p:spPr bwMode="auto">
            <a:xfrm>
              <a:off x="756" y="3888"/>
              <a:ext cx="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048639" name="Line 10"/>
            <p:cNvSpPr>
              <a:spLocks noChangeShapeType="1"/>
            </p:cNvSpPr>
            <p:nvPr/>
          </p:nvSpPr>
          <p:spPr bwMode="auto">
            <a:xfrm flipH="1" flipV="1">
              <a:off x="480" y="3876"/>
              <a:ext cx="132" cy="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</p:grpSp>
      <p:sp>
        <p:nvSpPr>
          <p:cNvPr id="1048640" name="AutoShape 11"/>
          <p:cNvSpPr>
            <a:spLocks noChangeArrowheads="1"/>
          </p:cNvSpPr>
          <p:nvPr/>
        </p:nvSpPr>
        <p:spPr bwMode="auto">
          <a:xfrm>
            <a:off x="3881438" y="5961470"/>
            <a:ext cx="1414462" cy="577036"/>
          </a:xfrm>
          <a:prstGeom prst="roundRect">
            <a:avLst>
              <a:gd name="adj" fmla="val 16667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/>
            <a:r>
              <a:rPr lang="es-MX" sz="2800">
                <a:solidFill>
                  <a:schemeClr val="bg1"/>
                </a:solidFill>
              </a:rPr>
              <a:t>f</a:t>
            </a:r>
            <a:r>
              <a:rPr lang="es-MX" sz="2800" baseline="-25000">
                <a:solidFill>
                  <a:schemeClr val="bg1"/>
                </a:solidFill>
              </a:rPr>
              <a:t>m</a:t>
            </a:r>
            <a:r>
              <a:rPr lang="es-MX" sz="2800">
                <a:solidFill>
                  <a:schemeClr val="bg1"/>
                </a:solidFill>
              </a:rPr>
              <a:t>=1/T</a:t>
            </a:r>
          </a:p>
        </p:txBody>
      </p:sp>
      <p:sp>
        <p:nvSpPr>
          <p:cNvPr id="1048641" name="Line 12"/>
          <p:cNvSpPr>
            <a:spLocks noChangeShapeType="1"/>
          </p:cNvSpPr>
          <p:nvPr/>
        </p:nvSpPr>
        <p:spPr bwMode="auto">
          <a:xfrm>
            <a:off x="1181100" y="1809750"/>
            <a:ext cx="7105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048642" name="Line 13"/>
          <p:cNvSpPr>
            <a:spLocks noChangeShapeType="1"/>
          </p:cNvSpPr>
          <p:nvPr/>
        </p:nvSpPr>
        <p:spPr bwMode="auto">
          <a:xfrm flipV="1">
            <a:off x="8286750" y="184785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048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4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B584-42CA-4BF2-966E-5E459760CA92}" type="slidenum">
              <a:rPr lang="es-ES"/>
              <a:t>16</a:t>
            </a:fld>
            <a:endParaRPr lang="es-ES"/>
          </a:p>
        </p:txBody>
      </p:sp>
      <p:sp>
        <p:nvSpPr>
          <p:cNvPr id="1048644" name="Text Box 2"/>
          <p:cNvSpPr txBox="1">
            <a:spLocks noChangeArrowheads="1"/>
          </p:cNvSpPr>
          <p:nvPr/>
        </p:nvSpPr>
        <p:spPr bwMode="auto">
          <a:xfrm>
            <a:off x="1660467" y="411971"/>
            <a:ext cx="4668093" cy="419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s-MX" sz="2800" dirty="0">
                <a:solidFill>
                  <a:srgbClr val="FF3300"/>
                </a:solidFill>
              </a:rPr>
              <a:t>Señal Discreta Por Columnas </a:t>
            </a:r>
            <a:endParaRPr lang="es-ES" sz="2800" dirty="0">
              <a:solidFill>
                <a:srgbClr val="FF3300"/>
              </a:solidFill>
            </a:endParaRPr>
          </a:p>
        </p:txBody>
      </p:sp>
      <p:sp>
        <p:nvSpPr>
          <p:cNvPr id="1048645" name="AutoShape 3"/>
          <p:cNvSpPr>
            <a:spLocks noChangeArrowheads="1"/>
          </p:cNvSpPr>
          <p:nvPr/>
        </p:nvSpPr>
        <p:spPr bwMode="auto">
          <a:xfrm>
            <a:off x="2658225" y="4405804"/>
            <a:ext cx="3990975" cy="955675"/>
          </a:xfrm>
          <a:prstGeom prst="roundRect">
            <a:avLst>
              <a:gd name="adj" fmla="val 16667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/>
            <a:r>
              <a:rPr lang="es-MX" sz="2800">
                <a:solidFill>
                  <a:schemeClr val="bg1"/>
                </a:solidFill>
              </a:rPr>
              <a:t>Es un Fichero, un Archivo de Números</a:t>
            </a:r>
          </a:p>
        </p:txBody>
      </p:sp>
      <p:sp>
        <p:nvSpPr>
          <p:cNvPr id="1048646" name="Text Box 4"/>
          <p:cNvSpPr txBox="1">
            <a:spLocks noChangeArrowheads="1"/>
          </p:cNvSpPr>
          <p:nvPr/>
        </p:nvSpPr>
        <p:spPr bwMode="auto">
          <a:xfrm>
            <a:off x="211974" y="1318022"/>
            <a:ext cx="8932025" cy="241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s-ES" sz="1600" dirty="0"/>
              <a:t>   0.9003   -0.5377    0.2137   -0.0280    0.7826    0.5242   -0.0871   -0.9630    0.6428   -0.1106</a:t>
            </a:r>
          </a:p>
          <a:p>
            <a:r>
              <a:rPr lang="es-ES" sz="1600" dirty="0"/>
              <a:t>   0.2309    0.5839    0.8436    0.4764   -0.6475   -0.1886    0.8709    0.8338   -0.1795    0.7873</a:t>
            </a:r>
          </a:p>
          <a:p>
            <a:r>
              <a:rPr lang="es-ES" sz="1600" dirty="0"/>
              <a:t>  -0.8842   -0.2943    0.6263   -0.9803   -0.7222   -0.5945   -0.6026    0.2076   -0.4556   -0.6024</a:t>
            </a:r>
          </a:p>
          <a:p>
            <a:r>
              <a:rPr lang="es-ES" sz="1600" dirty="0"/>
              <a:t>  -0.9695    0.4936   -0.1098    0.8636   -0.0680   -0.1627    0.6924    0.0503   -0.5947    0.3443</a:t>
            </a:r>
          </a:p>
          <a:p>
            <a:r>
              <a:rPr lang="es-ES" sz="1600" dirty="0"/>
              <a:t>   0.6762   -0.9607    0.3626   -0.2410    0.6636    0.0056    0.4189   -0.1422   -0.3908   -0.6207</a:t>
            </a:r>
          </a:p>
          <a:p>
            <a:r>
              <a:rPr lang="es-ES" sz="1600" dirty="0"/>
              <a:t>  -0.6131    0.3644   -0.3945    0.0833   -0.6983    0.3958   -0.2433    0.7200    0.7073    0.1871</a:t>
            </a:r>
          </a:p>
          <a:p>
            <a:r>
              <a:rPr lang="es-ES" sz="1600" dirty="0"/>
              <a:t>  -0.0069    0.7995    0.6433    0.2898    0.6359    0.3205   -0.3161   -0.4205   -0.3176    0.0682</a:t>
            </a:r>
          </a:p>
          <a:p>
            <a:r>
              <a:rPr lang="es-ES" sz="1600" dirty="0"/>
              <a:t>   0.4542   -0.3814    0.6770    0.1361   -0.2592    0.4055    0.0931   -0.1102    0.3891    0.2426</a:t>
            </a:r>
          </a:p>
          <a:p>
            <a:r>
              <a:rPr lang="es-ES" sz="1600" dirty="0"/>
              <a:t>   0.5896    0.9137    0.0452    0.7603   -0.6541    0.9595   -0.4571   -0.4953    0.7515    0.4746</a:t>
            </a:r>
          </a:p>
          <a:p>
            <a:r>
              <a:rPr lang="es-ES" sz="1600" dirty="0"/>
              <a:t>  -0.7270   -0.9765    0.7878   -0.6017   -0.4026    0.3229   -0.4312   -0.0616   -0.8704    0.9767</a:t>
            </a: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48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4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68AD-AD70-4312-A6E1-F3FC46DBF824}" type="slidenum">
              <a:rPr lang="es-ES"/>
              <a:t>17</a:t>
            </a:fld>
            <a:endParaRPr lang="es-ES"/>
          </a:p>
        </p:txBody>
      </p:sp>
      <p:sp>
        <p:nvSpPr>
          <p:cNvPr id="104864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52450" y="1015192"/>
            <a:ext cx="8591550" cy="3581400"/>
          </a:xfrm>
        </p:spPr>
        <p:txBody>
          <a:bodyPr/>
          <a:lstStyle/>
          <a:p>
            <a:pPr algn="just">
              <a:buFontTx/>
              <a:buNone/>
            </a:pPr>
            <a:r>
              <a:rPr lang="es-ES" dirty="0">
                <a:cs typeface="Times New Roman" pitchFamily="18" charset="0"/>
              </a:rPr>
              <a:t>Las señales se deben procesar para </a:t>
            </a:r>
          </a:p>
          <a:p>
            <a:pPr algn="just"/>
            <a:r>
              <a:rPr lang="es-ES" dirty="0">
                <a:cs typeface="Times New Roman" pitchFamily="18" charset="0"/>
              </a:rPr>
              <a:t>Extraer de ellas información</a:t>
            </a:r>
          </a:p>
          <a:p>
            <a:pPr algn="just"/>
            <a:r>
              <a:rPr lang="es-ES" dirty="0">
                <a:cs typeface="Times New Roman" pitchFamily="18" charset="0"/>
              </a:rPr>
              <a:t>Mejorar sus cualidades </a:t>
            </a:r>
          </a:p>
          <a:p>
            <a:pPr algn="just"/>
            <a:r>
              <a:rPr lang="es-ES" dirty="0">
                <a:cs typeface="Times New Roman" pitchFamily="18" charset="0"/>
              </a:rPr>
              <a:t>Transmitirlas</a:t>
            </a:r>
          </a:p>
          <a:p>
            <a:pPr algn="just"/>
            <a:r>
              <a:rPr lang="es-ES" dirty="0">
                <a:cs typeface="Times New Roman" pitchFamily="18" charset="0"/>
              </a:rPr>
              <a:t>Guardarlas</a:t>
            </a:r>
          </a:p>
          <a:p>
            <a:pPr algn="just"/>
            <a:r>
              <a:rPr lang="es-ES" dirty="0">
                <a:cs typeface="Times New Roman" pitchFamily="18" charset="0"/>
              </a:rPr>
              <a:t>Para otro fin </a:t>
            </a:r>
          </a:p>
        </p:txBody>
      </p:sp>
      <p:grpSp>
        <p:nvGrpSpPr>
          <p:cNvPr id="141" name="Group 3"/>
          <p:cNvGrpSpPr/>
          <p:nvPr/>
        </p:nvGrpSpPr>
        <p:grpSpPr bwMode="auto">
          <a:xfrm>
            <a:off x="171450" y="4800600"/>
            <a:ext cx="8839200" cy="1798637"/>
            <a:chOff x="192" y="3180"/>
            <a:chExt cx="5568" cy="1133"/>
          </a:xfrm>
        </p:grpSpPr>
        <p:sp>
          <p:nvSpPr>
            <p:cNvPr id="1048649" name="AutoShape 4"/>
            <p:cNvSpPr>
              <a:spLocks noChangeArrowheads="1"/>
            </p:cNvSpPr>
            <p:nvPr/>
          </p:nvSpPr>
          <p:spPr bwMode="auto">
            <a:xfrm>
              <a:off x="192" y="3180"/>
              <a:ext cx="5568" cy="948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048650" name="Text Box 5"/>
            <p:cNvSpPr txBox="1">
              <a:spLocks noChangeArrowheads="1"/>
            </p:cNvSpPr>
            <p:nvPr/>
          </p:nvSpPr>
          <p:spPr bwMode="auto">
            <a:xfrm>
              <a:off x="279" y="3225"/>
              <a:ext cx="5322" cy="10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</a:pPr>
              <a:r>
                <a:rPr lang="es-ES" sz="3200"/>
                <a:t>El desarrollo de </a:t>
              </a:r>
              <a:r>
                <a:rPr lang="es-ES" sz="3200">
                  <a:solidFill>
                    <a:srgbClr val="FF3300"/>
                  </a:solidFill>
                </a:rPr>
                <a:t>sistemas de procesamiento</a:t>
              </a:r>
              <a:r>
                <a:rPr lang="es-ES" sz="3200"/>
                <a:t> es importante, para transformar la señal en otra </a:t>
              </a:r>
              <a:r>
                <a:rPr lang="es-ES" sz="3200">
                  <a:solidFill>
                    <a:srgbClr val="FF3300"/>
                  </a:solidFill>
                </a:rPr>
                <a:t>mejor</a:t>
              </a:r>
              <a:r>
                <a:rPr lang="es-ES" sz="3200"/>
                <a:t> que la original para un </a:t>
              </a:r>
              <a:r>
                <a:rPr lang="es-ES" sz="3200">
                  <a:solidFill>
                    <a:srgbClr val="FF3300"/>
                  </a:solidFill>
                </a:rPr>
                <a:t>fin propuesto</a:t>
              </a:r>
              <a:r>
                <a:rPr lang="es-ES" sz="3200"/>
                <a:t>.</a:t>
              </a:r>
            </a:p>
          </p:txBody>
        </p:sp>
      </p:grp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BF7F-EB34-4743-ADA5-44C2F4F6A231}" type="slidenum">
              <a:rPr lang="es-ES"/>
              <a:t>18</a:t>
            </a:fld>
            <a:endParaRPr lang="es-ES"/>
          </a:p>
        </p:txBody>
      </p:sp>
      <p:sp>
        <p:nvSpPr>
          <p:cNvPr id="104865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83524" y="839239"/>
            <a:ext cx="8324850" cy="5278928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s-ES" b="1" dirty="0">
                <a:solidFill>
                  <a:srgbClr val="FF3300"/>
                </a:solidFill>
              </a:rPr>
              <a:t>Los procesamientos más frecuentes son:</a:t>
            </a:r>
          </a:p>
          <a:p>
            <a:pPr>
              <a:lnSpc>
                <a:spcPct val="90000"/>
              </a:lnSpc>
            </a:pPr>
            <a:r>
              <a:rPr lang="es-ES" sz="3600" dirty="0"/>
              <a:t>Atenuación </a:t>
            </a:r>
          </a:p>
          <a:p>
            <a:pPr>
              <a:lnSpc>
                <a:spcPct val="90000"/>
              </a:lnSpc>
            </a:pPr>
            <a:r>
              <a:rPr lang="es-ES" sz="3600" dirty="0" smtClean="0"/>
              <a:t>Amplificación</a:t>
            </a:r>
          </a:p>
          <a:p>
            <a:pPr>
              <a:lnSpc>
                <a:spcPct val="90000"/>
              </a:lnSpc>
            </a:pPr>
            <a:r>
              <a:rPr lang="es-ES" sz="3600" dirty="0" smtClean="0"/>
              <a:t>Compresión </a:t>
            </a:r>
            <a:endParaRPr lang="es-ES" sz="3600" dirty="0"/>
          </a:p>
          <a:p>
            <a:pPr>
              <a:lnSpc>
                <a:spcPct val="90000"/>
              </a:lnSpc>
            </a:pPr>
            <a:r>
              <a:rPr lang="es-ES" sz="3600" dirty="0"/>
              <a:t>Modulación </a:t>
            </a:r>
          </a:p>
          <a:p>
            <a:pPr>
              <a:lnSpc>
                <a:spcPct val="90000"/>
              </a:lnSpc>
            </a:pPr>
            <a:r>
              <a:rPr lang="es-ES" sz="3600" dirty="0"/>
              <a:t>Demodulación</a:t>
            </a:r>
          </a:p>
          <a:p>
            <a:pPr>
              <a:lnSpc>
                <a:spcPct val="90000"/>
              </a:lnSpc>
            </a:pPr>
            <a:r>
              <a:rPr lang="es-ES" sz="3600" dirty="0"/>
              <a:t>Filtrado</a:t>
            </a:r>
          </a:p>
          <a:p>
            <a:pPr>
              <a:lnSpc>
                <a:spcPct val="90000"/>
              </a:lnSpc>
            </a:pPr>
            <a:r>
              <a:rPr lang="es-ES" sz="3600" dirty="0"/>
              <a:t>Ecualización</a:t>
            </a:r>
          </a:p>
          <a:p>
            <a:pPr>
              <a:lnSpc>
                <a:spcPct val="90000"/>
              </a:lnSpc>
            </a:pPr>
            <a:r>
              <a:rPr lang="es-ES" sz="3600" dirty="0"/>
              <a:t>Otros</a:t>
            </a:r>
          </a:p>
        </p:txBody>
      </p:sp>
    </p:spTree>
  </p:cSld>
  <p:clrMapOvr>
    <a:masterClrMapping/>
  </p:clrMapOvr>
  <p:transition>
    <p:wheel spokes="8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AB5FB-BF91-4C97-BC3F-C8729FEC3F8D}" type="slidenum">
              <a:rPr lang="es-ES"/>
              <a:t>19</a:t>
            </a:fld>
            <a:endParaRPr lang="es-ES"/>
          </a:p>
        </p:txBody>
      </p:sp>
      <p:sp>
        <p:nvSpPr>
          <p:cNvPr id="104865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01805" y="1162050"/>
            <a:ext cx="7994495" cy="5122372"/>
          </a:xfrm>
        </p:spPr>
        <p:txBody>
          <a:bodyPr/>
          <a:lstStyle/>
          <a:p>
            <a:pPr algn="ctr">
              <a:buFontTx/>
              <a:buNone/>
            </a:pPr>
            <a:endParaRPr lang="es-ES" dirty="0"/>
          </a:p>
          <a:p>
            <a:pPr algn="ctr">
              <a:buFontTx/>
              <a:buNone/>
            </a:pPr>
            <a:endParaRPr lang="es-ES" dirty="0"/>
          </a:p>
          <a:p>
            <a:pPr algn="ctr">
              <a:buFontTx/>
              <a:buNone/>
            </a:pPr>
            <a:endParaRPr lang="es-ES" dirty="0"/>
          </a:p>
          <a:p>
            <a:pPr algn="ctr">
              <a:buFontTx/>
              <a:buNone/>
            </a:pPr>
            <a:endParaRPr lang="es-ES" dirty="0"/>
          </a:p>
          <a:p>
            <a:pPr algn="ctr">
              <a:buFontTx/>
              <a:buNone/>
            </a:pPr>
            <a:r>
              <a:rPr lang="es-ES" dirty="0"/>
              <a:t>En dependencia de cómo sea la entrada y la salida, los sistemas se clasifican en:</a:t>
            </a:r>
          </a:p>
          <a:p>
            <a:pPr algn="ctr">
              <a:buFontTx/>
              <a:buNone/>
            </a:pPr>
            <a:r>
              <a:rPr lang="es-ES" b="1" dirty="0" smtClean="0">
                <a:solidFill>
                  <a:srgbClr val="FF3300"/>
                </a:solidFill>
              </a:rPr>
              <a:t>Analógicos o Continuos </a:t>
            </a:r>
            <a:endParaRPr lang="es-ES" b="1" dirty="0">
              <a:solidFill>
                <a:srgbClr val="FF3300"/>
              </a:solidFill>
            </a:endParaRPr>
          </a:p>
          <a:p>
            <a:pPr algn="ctr">
              <a:buFontTx/>
              <a:buNone/>
            </a:pPr>
            <a:r>
              <a:rPr lang="es-ES" b="1" dirty="0">
                <a:solidFill>
                  <a:srgbClr val="FF3300"/>
                </a:solidFill>
              </a:rPr>
              <a:t>Digitales</a:t>
            </a:r>
            <a:r>
              <a:rPr lang="es-MX" b="1" dirty="0">
                <a:solidFill>
                  <a:srgbClr val="FF3300"/>
                </a:solidFill>
              </a:rPr>
              <a:t> o Discretos</a:t>
            </a:r>
            <a:endParaRPr lang="es-ES" b="1" dirty="0">
              <a:solidFill>
                <a:srgbClr val="FF3300"/>
              </a:solidFill>
            </a:endParaRPr>
          </a:p>
        </p:txBody>
      </p:sp>
      <p:graphicFrame>
        <p:nvGraphicFramePr>
          <p:cNvPr id="4194304" name="Object 3"/>
          <p:cNvGraphicFramePr>
            <a:graphicFrameLocks noChangeAspect="1"/>
          </p:cNvGraphicFramePr>
          <p:nvPr/>
        </p:nvGraphicFramePr>
        <p:xfrm>
          <a:off x="2513013" y="2135188"/>
          <a:ext cx="4424362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Imagen" r:id="rId3" imgW="1762920" imgH="509400" progId="Word.Picture.8">
                  <p:embed/>
                </p:oleObj>
              </mc:Choice>
              <mc:Fallback>
                <p:oleObj name="Imagen" r:id="rId3" imgW="1762920" imgH="509400" progId="Word.Picture.8">
                  <p:embed/>
                  <p:pic>
                    <p:nvPicPr>
                      <p:cNvPr id="2097156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3013" y="2135188"/>
                        <a:ext cx="4424362" cy="12144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655" name="Text Box 4"/>
          <p:cNvSpPr txBox="1">
            <a:spLocks noChangeArrowheads="1"/>
          </p:cNvSpPr>
          <p:nvPr/>
        </p:nvSpPr>
        <p:spPr bwMode="auto">
          <a:xfrm>
            <a:off x="408631" y="1076412"/>
            <a:ext cx="8419494" cy="1056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s-ES" sz="3200" dirty="0"/>
              <a:t>Sistema</a:t>
            </a:r>
            <a:r>
              <a:rPr lang="es-MX" sz="3200" dirty="0"/>
              <a:t>s</a:t>
            </a:r>
            <a:r>
              <a:rPr lang="es-ES" sz="3200" dirty="0"/>
              <a:t> para el procesamiento de una señal </a:t>
            </a: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6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6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6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54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4FBB-F632-48CB-B8D3-36B20C483D13}" type="slidenum">
              <a:rPr lang="es-ES"/>
              <a:t>2</a:t>
            </a:fld>
            <a:endParaRPr lang="es-ES"/>
          </a:p>
        </p:txBody>
      </p:sp>
      <p:sp>
        <p:nvSpPr>
          <p:cNvPr id="104858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74763"/>
            <a:ext cx="8839200" cy="3733965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s-MX" sz="2400" dirty="0" smtClean="0"/>
              <a:t>Circuitos III</a:t>
            </a:r>
            <a:endParaRPr lang="es-MX" sz="2400" dirty="0"/>
          </a:p>
          <a:p>
            <a:pPr marL="609600" indent="-609600"/>
            <a:r>
              <a:rPr lang="en-GB" sz="2400" dirty="0"/>
              <a:t>Digital Signal Processing</a:t>
            </a:r>
          </a:p>
          <a:p>
            <a:pPr marL="609600" indent="-609600">
              <a:buFontTx/>
              <a:buNone/>
            </a:pPr>
            <a:r>
              <a:rPr lang="en-GB" sz="2400" dirty="0"/>
              <a:t>       </a:t>
            </a:r>
            <a:r>
              <a:rPr lang="en-GB" sz="2400" dirty="0" err="1"/>
              <a:t>Sanjit</a:t>
            </a:r>
            <a:r>
              <a:rPr lang="en-GB" sz="2400" dirty="0"/>
              <a:t> K. </a:t>
            </a:r>
            <a:r>
              <a:rPr lang="en-GB" sz="2400" dirty="0" err="1"/>
              <a:t>Mitra</a:t>
            </a:r>
            <a:r>
              <a:rPr lang="en-GB" sz="2400" dirty="0"/>
              <a:t>, </a:t>
            </a:r>
            <a:r>
              <a:rPr lang="es-ES" sz="2400" dirty="0" err="1"/>
              <a:t>McGraw</a:t>
            </a:r>
            <a:r>
              <a:rPr lang="es-ES" sz="2400" dirty="0"/>
              <a:t> Hill 1998.</a:t>
            </a:r>
            <a:endParaRPr lang="en-GB" sz="2400" dirty="0"/>
          </a:p>
          <a:p>
            <a:pPr marL="609600" indent="-609600"/>
            <a:r>
              <a:rPr lang="en-GB" sz="2400" dirty="0"/>
              <a:t>Digital Signal Processing</a:t>
            </a:r>
          </a:p>
          <a:p>
            <a:pPr marL="609600" indent="-609600">
              <a:buFontTx/>
              <a:buNone/>
            </a:pPr>
            <a:r>
              <a:rPr lang="en-GB" sz="2400" dirty="0"/>
              <a:t>       Principles, Algorithms and Applications, John G. </a:t>
            </a:r>
            <a:r>
              <a:rPr lang="en-GB" sz="2400" dirty="0" err="1"/>
              <a:t>Proakis</a:t>
            </a:r>
            <a:r>
              <a:rPr lang="en-GB" sz="2400" dirty="0"/>
              <a:t> and </a:t>
            </a:r>
            <a:r>
              <a:rPr lang="en-GB" sz="2400" dirty="0" err="1"/>
              <a:t>Dimitris</a:t>
            </a:r>
            <a:r>
              <a:rPr lang="en-GB" sz="2400" dirty="0"/>
              <a:t> G. </a:t>
            </a:r>
            <a:r>
              <a:rPr lang="en-GB" sz="2400" dirty="0" err="1"/>
              <a:t>Manolakis</a:t>
            </a:r>
            <a:r>
              <a:rPr lang="en-GB" sz="2400" smtClean="0"/>
              <a:t>.</a:t>
            </a:r>
            <a:endParaRPr lang="pt-BR" sz="2400" dirty="0"/>
          </a:p>
        </p:txBody>
      </p:sp>
      <p:sp>
        <p:nvSpPr>
          <p:cNvPr id="1048590" name="Rectangle 1"/>
          <p:cNvSpPr/>
          <p:nvPr/>
        </p:nvSpPr>
        <p:spPr>
          <a:xfrm>
            <a:off x="3277465" y="562242"/>
            <a:ext cx="3192781" cy="4089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s-MX" sz="2400" b="1" dirty="0"/>
              <a:t>Bibliografía Adicional:</a:t>
            </a:r>
          </a:p>
        </p:txBody>
      </p:sp>
    </p:spTree>
  </p:cSld>
  <p:clrMapOvr>
    <a:masterClrMapping/>
  </p:clrMapOvr>
  <p:transition>
    <p:wheel spokes="8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5208-E10F-4FE4-9F37-2465C999506D}" type="slidenum">
              <a:rPr lang="es-ES"/>
              <a:t>20</a:t>
            </a:fld>
            <a:endParaRPr lang="es-ES"/>
          </a:p>
        </p:txBody>
      </p:sp>
      <p:sp>
        <p:nvSpPr>
          <p:cNvPr id="104865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06813" y="1447799"/>
            <a:ext cx="8770937" cy="3672841"/>
          </a:xfrm>
        </p:spPr>
        <p:txBody>
          <a:bodyPr/>
          <a:lstStyle/>
          <a:p>
            <a:pPr>
              <a:buFontTx/>
              <a:buNone/>
            </a:pPr>
            <a:r>
              <a:rPr lang="es-MX" sz="3600" dirty="0">
                <a:cs typeface="Times New Roman" pitchFamily="18" charset="0"/>
              </a:rPr>
              <a:t>Sistemas</a:t>
            </a:r>
            <a:endParaRPr lang="es-ES" sz="3600" dirty="0"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s-ES" sz="3600" dirty="0" smtClean="0">
                <a:solidFill>
                  <a:srgbClr val="FF3300"/>
                </a:solidFill>
                <a:cs typeface="Times New Roman" pitchFamily="18" charset="0"/>
              </a:rPr>
              <a:t>Analógico o continuos</a:t>
            </a:r>
            <a:r>
              <a:rPr lang="es-MX" sz="3600" dirty="0" smtClean="0">
                <a:solidFill>
                  <a:srgbClr val="FF3300"/>
                </a:solidFill>
                <a:cs typeface="Times New Roman" pitchFamily="18" charset="0"/>
              </a:rPr>
              <a:t>:</a:t>
            </a:r>
            <a:r>
              <a:rPr lang="es-ES" sz="3600" dirty="0" smtClean="0">
                <a:cs typeface="Times New Roman" pitchFamily="18" charset="0"/>
              </a:rPr>
              <a:t> </a:t>
            </a:r>
            <a:endParaRPr lang="es-MX" sz="3600" dirty="0"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s-ES" sz="3600" dirty="0">
                <a:cs typeface="Times New Roman" pitchFamily="18" charset="0"/>
              </a:rPr>
              <a:t>Señales de entrada y salida analógicas</a:t>
            </a:r>
          </a:p>
          <a:p>
            <a:pPr>
              <a:buFontTx/>
              <a:buNone/>
            </a:pPr>
            <a:r>
              <a:rPr lang="es-ES" sz="3600" dirty="0">
                <a:solidFill>
                  <a:srgbClr val="FF3300"/>
                </a:solidFill>
                <a:cs typeface="Times New Roman" pitchFamily="18" charset="0"/>
              </a:rPr>
              <a:t>Digitales o discretos</a:t>
            </a:r>
            <a:r>
              <a:rPr lang="es-MX" sz="3600" dirty="0">
                <a:solidFill>
                  <a:srgbClr val="FF3300"/>
                </a:solidFill>
                <a:cs typeface="Times New Roman" pitchFamily="18" charset="0"/>
              </a:rPr>
              <a:t>:</a:t>
            </a:r>
          </a:p>
          <a:p>
            <a:pPr>
              <a:buFontTx/>
              <a:buNone/>
            </a:pPr>
            <a:r>
              <a:rPr lang="es-MX" sz="3600" dirty="0">
                <a:cs typeface="Times New Roman" pitchFamily="18" charset="0"/>
              </a:rPr>
              <a:t>Señales de </a:t>
            </a:r>
            <a:r>
              <a:rPr lang="es-ES" sz="3600" dirty="0">
                <a:cs typeface="Times New Roman" pitchFamily="18" charset="0"/>
              </a:rPr>
              <a:t>entrada y salida discretas. </a:t>
            </a:r>
            <a:endParaRPr lang="es-ES" sz="3600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xfrm>
            <a:off x="6553200" y="5995858"/>
            <a:ext cx="2133600" cy="476250"/>
          </a:xfrm>
        </p:spPr>
        <p:txBody>
          <a:bodyPr/>
          <a:lstStyle/>
          <a:p>
            <a:fld id="{400A86E8-D431-4731-8AAD-03F3EC53573D}" type="slidenum">
              <a:rPr lang="es-ES"/>
              <a:t>21</a:t>
            </a:fld>
            <a:endParaRPr lang="es-ES" dirty="0"/>
          </a:p>
        </p:txBody>
      </p:sp>
      <p:grpSp>
        <p:nvGrpSpPr>
          <p:cNvPr id="148" name="Group 2"/>
          <p:cNvGrpSpPr/>
          <p:nvPr/>
        </p:nvGrpSpPr>
        <p:grpSpPr bwMode="auto">
          <a:xfrm>
            <a:off x="0" y="1819925"/>
            <a:ext cx="9144000" cy="1828800"/>
            <a:chOff x="0" y="1492"/>
            <a:chExt cx="5760" cy="1152"/>
          </a:xfrm>
        </p:grpSpPr>
        <p:sp>
          <p:nvSpPr>
            <p:cNvPr id="1048662" name="Line 3"/>
            <p:cNvSpPr>
              <a:spLocks noChangeShapeType="1"/>
            </p:cNvSpPr>
            <p:nvPr/>
          </p:nvSpPr>
          <p:spPr bwMode="auto">
            <a:xfrm flipV="1">
              <a:off x="0" y="2064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8663" name="Text Box 4"/>
            <p:cNvSpPr txBox="1">
              <a:spLocks noChangeArrowheads="1"/>
            </p:cNvSpPr>
            <p:nvPr/>
          </p:nvSpPr>
          <p:spPr bwMode="auto">
            <a:xfrm>
              <a:off x="576" y="1920"/>
              <a:ext cx="491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>
              <a:spAutoFit/>
            </a:bodyPr>
            <a:lstStyle/>
            <a:p>
              <a:r>
                <a:rPr lang="es-MX"/>
                <a:t>Transd</a:t>
              </a:r>
              <a:endParaRPr lang="es-ES"/>
            </a:p>
          </p:txBody>
        </p:sp>
        <p:sp>
          <p:nvSpPr>
            <p:cNvPr id="1048664" name="Line 5"/>
            <p:cNvSpPr>
              <a:spLocks noChangeShapeType="1"/>
            </p:cNvSpPr>
            <p:nvPr/>
          </p:nvSpPr>
          <p:spPr bwMode="auto">
            <a:xfrm>
              <a:off x="3926" y="206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8665" name="Line 6"/>
            <p:cNvSpPr>
              <a:spLocks noChangeShapeType="1"/>
            </p:cNvSpPr>
            <p:nvPr/>
          </p:nvSpPr>
          <p:spPr bwMode="auto">
            <a:xfrm>
              <a:off x="1716" y="206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8666" name="Line 7"/>
            <p:cNvSpPr>
              <a:spLocks noChangeShapeType="1"/>
            </p:cNvSpPr>
            <p:nvPr/>
          </p:nvSpPr>
          <p:spPr bwMode="auto">
            <a:xfrm>
              <a:off x="4505" y="206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8667" name="Line 8"/>
            <p:cNvSpPr>
              <a:spLocks noChangeShapeType="1"/>
            </p:cNvSpPr>
            <p:nvPr/>
          </p:nvSpPr>
          <p:spPr bwMode="auto">
            <a:xfrm>
              <a:off x="5184" y="2064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8668" name="Line 9"/>
            <p:cNvSpPr>
              <a:spLocks noChangeShapeType="1"/>
            </p:cNvSpPr>
            <p:nvPr/>
          </p:nvSpPr>
          <p:spPr bwMode="auto">
            <a:xfrm>
              <a:off x="1116" y="206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8669" name="Text Box 10"/>
            <p:cNvSpPr txBox="1">
              <a:spLocks noChangeArrowheads="1"/>
            </p:cNvSpPr>
            <p:nvPr/>
          </p:nvSpPr>
          <p:spPr bwMode="auto">
            <a:xfrm>
              <a:off x="1272" y="1920"/>
              <a:ext cx="367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>
              <a:spAutoFit/>
            </a:bodyPr>
            <a:lstStyle/>
            <a:p>
              <a:r>
                <a:rPr lang="es-MX"/>
                <a:t>Filtro</a:t>
              </a:r>
              <a:endParaRPr lang="es-ES"/>
            </a:p>
          </p:txBody>
        </p:sp>
        <p:sp>
          <p:nvSpPr>
            <p:cNvPr id="1048670" name="Text Box 11"/>
            <p:cNvSpPr txBox="1">
              <a:spLocks noChangeArrowheads="1"/>
            </p:cNvSpPr>
            <p:nvPr/>
          </p:nvSpPr>
          <p:spPr bwMode="auto">
            <a:xfrm>
              <a:off x="4649" y="1920"/>
              <a:ext cx="491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>
              <a:spAutoFit/>
            </a:bodyPr>
            <a:lstStyle/>
            <a:p>
              <a:r>
                <a:rPr lang="es-MX"/>
                <a:t>Transd</a:t>
              </a:r>
              <a:endParaRPr lang="es-ES"/>
            </a:p>
          </p:txBody>
        </p:sp>
        <p:sp>
          <p:nvSpPr>
            <p:cNvPr id="1048671" name="Text Box 12"/>
            <p:cNvSpPr txBox="1">
              <a:spLocks noChangeArrowheads="1"/>
            </p:cNvSpPr>
            <p:nvPr/>
          </p:nvSpPr>
          <p:spPr bwMode="auto">
            <a:xfrm>
              <a:off x="4070" y="1920"/>
              <a:ext cx="367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>
              <a:spAutoFit/>
            </a:bodyPr>
            <a:lstStyle/>
            <a:p>
              <a:r>
                <a:rPr lang="es-MX"/>
                <a:t>Filtro</a:t>
              </a:r>
              <a:endParaRPr lang="es-ES"/>
            </a:p>
          </p:txBody>
        </p:sp>
        <p:sp>
          <p:nvSpPr>
            <p:cNvPr id="1048672" name="Text Box 13"/>
            <p:cNvSpPr txBox="1">
              <a:spLocks noChangeArrowheads="1"/>
            </p:cNvSpPr>
            <p:nvPr/>
          </p:nvSpPr>
          <p:spPr bwMode="auto">
            <a:xfrm>
              <a:off x="14" y="1801"/>
              <a:ext cx="70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s-MX" sz="1800" dirty="0"/>
                <a:t>Entrada</a:t>
              </a:r>
              <a:endParaRPr lang="es-ES" sz="1800" dirty="0"/>
            </a:p>
          </p:txBody>
        </p:sp>
        <p:sp>
          <p:nvSpPr>
            <p:cNvPr id="1048673" name="Text Box 14"/>
            <p:cNvSpPr txBox="1">
              <a:spLocks noChangeArrowheads="1"/>
            </p:cNvSpPr>
            <p:nvPr/>
          </p:nvSpPr>
          <p:spPr bwMode="auto">
            <a:xfrm>
              <a:off x="5280" y="1854"/>
              <a:ext cx="48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rIns="0">
              <a:spAutoFit/>
            </a:bodyPr>
            <a:lstStyle/>
            <a:p>
              <a:r>
                <a:rPr lang="es-MX" sz="1800" dirty="0"/>
                <a:t>Salida</a:t>
              </a:r>
              <a:endParaRPr lang="es-ES" sz="1800" dirty="0"/>
            </a:p>
          </p:txBody>
        </p:sp>
        <p:sp>
          <p:nvSpPr>
            <p:cNvPr id="1048674" name="Rectangle 15"/>
            <p:cNvSpPr>
              <a:spLocks noChangeArrowheads="1"/>
            </p:cNvSpPr>
            <p:nvPr/>
          </p:nvSpPr>
          <p:spPr bwMode="auto">
            <a:xfrm>
              <a:off x="1860" y="1492"/>
              <a:ext cx="2066" cy="1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675" name="Text Box 16"/>
            <p:cNvSpPr txBox="1">
              <a:spLocks noChangeArrowheads="1"/>
            </p:cNvSpPr>
            <p:nvPr/>
          </p:nvSpPr>
          <p:spPr bwMode="auto">
            <a:xfrm>
              <a:off x="2409" y="1751"/>
              <a:ext cx="961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algn="ctr"/>
              <a:r>
                <a:rPr lang="es-MX"/>
                <a:t>Sistema Analógico</a:t>
              </a:r>
              <a:endParaRPr lang="es-ES"/>
            </a:p>
          </p:txBody>
        </p:sp>
      </p:grpSp>
      <p:grpSp>
        <p:nvGrpSpPr>
          <p:cNvPr id="149" name="Group 17"/>
          <p:cNvGrpSpPr/>
          <p:nvPr/>
        </p:nvGrpSpPr>
        <p:grpSpPr bwMode="auto">
          <a:xfrm>
            <a:off x="1924050" y="2960501"/>
            <a:ext cx="5289550" cy="2774950"/>
            <a:chOff x="1212" y="2200"/>
            <a:chExt cx="3332" cy="1748"/>
          </a:xfrm>
        </p:grpSpPr>
        <p:grpSp>
          <p:nvGrpSpPr>
            <p:cNvPr id="150" name="Group 18"/>
            <p:cNvGrpSpPr/>
            <p:nvPr/>
          </p:nvGrpSpPr>
          <p:grpSpPr bwMode="auto">
            <a:xfrm>
              <a:off x="1212" y="2208"/>
              <a:ext cx="1312" cy="1740"/>
              <a:chOff x="1212" y="2208"/>
              <a:chExt cx="1312" cy="1740"/>
            </a:xfrm>
          </p:grpSpPr>
          <p:sp>
            <p:nvSpPr>
              <p:cNvPr id="1048676" name="Text Box 19"/>
              <p:cNvSpPr txBox="1">
                <a:spLocks noChangeArrowheads="1"/>
              </p:cNvSpPr>
              <p:nvPr/>
            </p:nvSpPr>
            <p:spPr bwMode="auto">
              <a:xfrm>
                <a:off x="1212" y="3275"/>
                <a:ext cx="1312" cy="67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/>
                <a:r>
                  <a:rPr lang="es-ES" sz="2400"/>
                  <a:t>Limita ancho  banda</a:t>
                </a:r>
              </a:p>
              <a:p>
                <a:pPr algn="ctr"/>
                <a:r>
                  <a:rPr lang="es-ES" sz="2400"/>
                  <a:t>Elimina ruido</a:t>
                </a:r>
              </a:p>
            </p:txBody>
          </p:sp>
          <p:sp>
            <p:nvSpPr>
              <p:cNvPr id="1048677" name="Line 20"/>
              <p:cNvSpPr>
                <a:spLocks noChangeShapeType="1"/>
              </p:cNvSpPr>
              <p:nvPr/>
            </p:nvSpPr>
            <p:spPr bwMode="auto">
              <a:xfrm>
                <a:off x="1464" y="2208"/>
                <a:ext cx="396" cy="10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endParaRPr lang="en-US" sz="2400"/>
              </a:p>
            </p:txBody>
          </p:sp>
        </p:grpSp>
        <p:grpSp>
          <p:nvGrpSpPr>
            <p:cNvPr id="151" name="Group 21"/>
            <p:cNvGrpSpPr/>
            <p:nvPr/>
          </p:nvGrpSpPr>
          <p:grpSpPr bwMode="auto">
            <a:xfrm>
              <a:off x="3232" y="2200"/>
              <a:ext cx="1312" cy="1740"/>
              <a:chOff x="3232" y="2200"/>
              <a:chExt cx="1312" cy="1740"/>
            </a:xfrm>
          </p:grpSpPr>
          <p:sp>
            <p:nvSpPr>
              <p:cNvPr id="1048678" name="Text Box 22"/>
              <p:cNvSpPr txBox="1">
                <a:spLocks noChangeArrowheads="1"/>
              </p:cNvSpPr>
              <p:nvPr/>
            </p:nvSpPr>
            <p:spPr bwMode="auto">
              <a:xfrm>
                <a:off x="3232" y="3267"/>
                <a:ext cx="1312" cy="67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/>
                <a:r>
                  <a:rPr lang="es-ES" sz="2400"/>
                  <a:t>Limita ancho  banda</a:t>
                </a:r>
              </a:p>
              <a:p>
                <a:pPr algn="ctr"/>
                <a:r>
                  <a:rPr lang="es-ES" sz="2400"/>
                  <a:t>Elimina ruido</a:t>
                </a:r>
              </a:p>
            </p:txBody>
          </p:sp>
          <p:sp>
            <p:nvSpPr>
              <p:cNvPr id="1048679" name="Line 23"/>
              <p:cNvSpPr>
                <a:spLocks noChangeShapeType="1"/>
              </p:cNvSpPr>
              <p:nvPr/>
            </p:nvSpPr>
            <p:spPr bwMode="auto">
              <a:xfrm flipH="1">
                <a:off x="3880" y="2200"/>
                <a:ext cx="348" cy="10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endParaRPr lang="en-US" sz="2400"/>
              </a:p>
            </p:txBody>
          </p:sp>
        </p:grpSp>
      </p:grpSp>
      <p:grpSp>
        <p:nvGrpSpPr>
          <p:cNvPr id="152" name="Group 24"/>
          <p:cNvGrpSpPr/>
          <p:nvPr/>
        </p:nvGrpSpPr>
        <p:grpSpPr bwMode="auto">
          <a:xfrm>
            <a:off x="92075" y="2998601"/>
            <a:ext cx="8948738" cy="1327150"/>
            <a:chOff x="58" y="2224"/>
            <a:chExt cx="5637" cy="836"/>
          </a:xfrm>
        </p:grpSpPr>
        <p:grpSp>
          <p:nvGrpSpPr>
            <p:cNvPr id="153" name="Group 25"/>
            <p:cNvGrpSpPr/>
            <p:nvPr/>
          </p:nvGrpSpPr>
          <p:grpSpPr bwMode="auto">
            <a:xfrm>
              <a:off x="58" y="2232"/>
              <a:ext cx="1430" cy="828"/>
              <a:chOff x="58" y="2232"/>
              <a:chExt cx="1430" cy="828"/>
            </a:xfrm>
          </p:grpSpPr>
          <p:sp>
            <p:nvSpPr>
              <p:cNvPr id="1048680" name="Text Box 26"/>
              <p:cNvSpPr txBox="1">
                <a:spLocks noChangeArrowheads="1"/>
              </p:cNvSpPr>
              <p:nvPr/>
            </p:nvSpPr>
            <p:spPr bwMode="auto">
              <a:xfrm>
                <a:off x="58" y="2387"/>
                <a:ext cx="1430" cy="673"/>
              </a:xfrm>
              <a:prstGeom prst="rect">
                <a:avLst/>
              </a:prstGeom>
              <a:solidFill>
                <a:srgbClr val="00FF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s-ES" sz="2400"/>
                  <a:t>Parámetro físico</a:t>
                </a:r>
              </a:p>
              <a:p>
                <a:pPr algn="ctr"/>
                <a:r>
                  <a:rPr lang="es-ES" sz="2400"/>
                  <a:t>A</a:t>
                </a:r>
              </a:p>
              <a:p>
                <a:pPr algn="ctr"/>
                <a:r>
                  <a:rPr lang="es-ES" sz="2400"/>
                  <a:t>Señal Eléctrica </a:t>
                </a:r>
              </a:p>
            </p:txBody>
          </p:sp>
          <p:sp>
            <p:nvSpPr>
              <p:cNvPr id="1048681" name="Line 27"/>
              <p:cNvSpPr>
                <a:spLocks noChangeShapeType="1"/>
              </p:cNvSpPr>
              <p:nvPr/>
            </p:nvSpPr>
            <p:spPr bwMode="auto">
              <a:xfrm flipH="1">
                <a:off x="816" y="2232"/>
                <a:ext cx="24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endParaRPr lang="en-US" sz="2400"/>
              </a:p>
            </p:txBody>
          </p:sp>
        </p:grpSp>
        <p:grpSp>
          <p:nvGrpSpPr>
            <p:cNvPr id="154" name="Group 28"/>
            <p:cNvGrpSpPr/>
            <p:nvPr/>
          </p:nvGrpSpPr>
          <p:grpSpPr bwMode="auto">
            <a:xfrm>
              <a:off x="4105" y="2224"/>
              <a:ext cx="1590" cy="828"/>
              <a:chOff x="4105" y="2224"/>
              <a:chExt cx="1590" cy="828"/>
            </a:xfrm>
          </p:grpSpPr>
          <p:sp>
            <p:nvSpPr>
              <p:cNvPr id="1048682" name="Text Box 29"/>
              <p:cNvSpPr txBox="1">
                <a:spLocks noChangeArrowheads="1"/>
              </p:cNvSpPr>
              <p:nvPr/>
            </p:nvSpPr>
            <p:spPr bwMode="auto">
              <a:xfrm>
                <a:off x="4105" y="2379"/>
                <a:ext cx="1590" cy="673"/>
              </a:xfrm>
              <a:prstGeom prst="rect">
                <a:avLst/>
              </a:prstGeom>
              <a:solidFill>
                <a:srgbClr val="00FF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s-ES" sz="2400" dirty="0"/>
                  <a:t>Señal Eléctrica </a:t>
                </a:r>
              </a:p>
              <a:p>
                <a:pPr algn="ctr"/>
                <a:r>
                  <a:rPr lang="es-ES" sz="2400" dirty="0"/>
                  <a:t>A</a:t>
                </a:r>
              </a:p>
              <a:p>
                <a:pPr algn="ctr"/>
                <a:r>
                  <a:rPr lang="es-ES" sz="2400" dirty="0"/>
                  <a:t>Parámetro físico</a:t>
                </a:r>
              </a:p>
            </p:txBody>
          </p:sp>
          <p:sp>
            <p:nvSpPr>
              <p:cNvPr id="1048683" name="Line 30"/>
              <p:cNvSpPr>
                <a:spLocks noChangeShapeType="1"/>
              </p:cNvSpPr>
              <p:nvPr/>
            </p:nvSpPr>
            <p:spPr bwMode="auto">
              <a:xfrm flipH="1">
                <a:off x="4924" y="2224"/>
                <a:ext cx="48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endParaRPr lang="en-US" sz="2400"/>
              </a:p>
            </p:txBody>
          </p:sp>
        </p:grpSp>
      </p:grpSp>
      <p:sp>
        <p:nvSpPr>
          <p:cNvPr id="1048684" name="Text Box 31"/>
          <p:cNvSpPr txBox="1">
            <a:spLocks noChangeArrowheads="1"/>
          </p:cNvSpPr>
          <p:nvPr/>
        </p:nvSpPr>
        <p:spPr bwMode="auto">
          <a:xfrm>
            <a:off x="1428750" y="745000"/>
            <a:ext cx="7251699" cy="4826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s-ES" sz="3200" dirty="0">
                <a:solidFill>
                  <a:srgbClr val="FF3300"/>
                </a:solidFill>
              </a:rPr>
              <a:t>Cualquier sistema tiene como diagrama</a:t>
            </a: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xfrm>
            <a:off x="6686203" y="6029107"/>
            <a:ext cx="2133600" cy="476250"/>
          </a:xfrm>
        </p:spPr>
        <p:txBody>
          <a:bodyPr/>
          <a:lstStyle/>
          <a:p>
            <a:fld id="{228EA084-985A-4A7C-AD12-DA2318D64E79}" type="slidenum">
              <a:rPr lang="es-ES" sz="2400"/>
              <a:t>22</a:t>
            </a:fld>
            <a:endParaRPr lang="es-ES" sz="2400" dirty="0"/>
          </a:p>
        </p:txBody>
      </p:sp>
      <p:grpSp>
        <p:nvGrpSpPr>
          <p:cNvPr id="156" name="Group 2"/>
          <p:cNvGrpSpPr/>
          <p:nvPr/>
        </p:nvGrpSpPr>
        <p:grpSpPr bwMode="auto">
          <a:xfrm>
            <a:off x="2976563" y="2093550"/>
            <a:ext cx="3252787" cy="1504950"/>
            <a:chOff x="1822" y="3183"/>
            <a:chExt cx="2049" cy="948"/>
          </a:xfrm>
        </p:grpSpPr>
        <p:sp>
          <p:nvSpPr>
            <p:cNvPr id="1048686" name="Line 3"/>
            <p:cNvSpPr>
              <a:spLocks noChangeShapeType="1"/>
            </p:cNvSpPr>
            <p:nvPr/>
          </p:nvSpPr>
          <p:spPr bwMode="auto">
            <a:xfrm>
              <a:off x="3404" y="365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048687" name="Line 4"/>
            <p:cNvSpPr>
              <a:spLocks noChangeShapeType="1"/>
            </p:cNvSpPr>
            <p:nvPr/>
          </p:nvSpPr>
          <p:spPr bwMode="auto">
            <a:xfrm>
              <a:off x="2155" y="365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048688" name="Text Box 5"/>
            <p:cNvSpPr txBox="1">
              <a:spLocks noChangeArrowheads="1"/>
            </p:cNvSpPr>
            <p:nvPr/>
          </p:nvSpPr>
          <p:spPr bwMode="auto">
            <a:xfrm>
              <a:off x="2368" y="3343"/>
              <a:ext cx="961" cy="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algn="ctr"/>
              <a:r>
                <a:rPr lang="es-MX" sz="2400"/>
                <a:t>Sistema Digital</a:t>
              </a:r>
            </a:p>
            <a:p>
              <a:pPr algn="ctr"/>
              <a:r>
                <a:rPr lang="es-MX" sz="2400"/>
                <a:t>Discreto</a:t>
              </a:r>
              <a:endParaRPr lang="es-ES" sz="2400"/>
            </a:p>
          </p:txBody>
        </p:sp>
        <p:sp>
          <p:nvSpPr>
            <p:cNvPr id="1048689" name="Text Box 6"/>
            <p:cNvSpPr txBox="1">
              <a:spLocks noChangeArrowheads="1"/>
            </p:cNvSpPr>
            <p:nvPr/>
          </p:nvSpPr>
          <p:spPr bwMode="auto">
            <a:xfrm>
              <a:off x="1822" y="3513"/>
              <a:ext cx="323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>
              <a:spAutoFit/>
            </a:bodyPr>
            <a:lstStyle/>
            <a:p>
              <a:r>
                <a:rPr lang="es-MX" sz="2400"/>
                <a:t>A/D</a:t>
              </a:r>
              <a:endParaRPr lang="es-ES" sz="2400"/>
            </a:p>
          </p:txBody>
        </p:sp>
        <p:sp>
          <p:nvSpPr>
            <p:cNvPr id="1048690" name="Text Box 7"/>
            <p:cNvSpPr txBox="1">
              <a:spLocks noChangeArrowheads="1"/>
            </p:cNvSpPr>
            <p:nvPr/>
          </p:nvSpPr>
          <p:spPr bwMode="auto">
            <a:xfrm>
              <a:off x="3548" y="3513"/>
              <a:ext cx="323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>
              <a:spAutoFit/>
            </a:bodyPr>
            <a:lstStyle/>
            <a:p>
              <a:r>
                <a:rPr lang="es-MX" sz="2400"/>
                <a:t>D/A</a:t>
              </a:r>
              <a:endParaRPr lang="es-ES" sz="2400"/>
            </a:p>
          </p:txBody>
        </p:sp>
        <p:sp>
          <p:nvSpPr>
            <p:cNvPr id="1048691" name="Rectangle 8"/>
            <p:cNvSpPr>
              <a:spLocks noChangeArrowheads="1"/>
            </p:cNvSpPr>
            <p:nvPr/>
          </p:nvSpPr>
          <p:spPr bwMode="auto">
            <a:xfrm>
              <a:off x="2297" y="3183"/>
              <a:ext cx="1107" cy="9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</p:grpSp>
      <p:grpSp>
        <p:nvGrpSpPr>
          <p:cNvPr id="157" name="Group 9"/>
          <p:cNvGrpSpPr/>
          <p:nvPr/>
        </p:nvGrpSpPr>
        <p:grpSpPr bwMode="auto">
          <a:xfrm>
            <a:off x="-77789" y="1904639"/>
            <a:ext cx="9221789" cy="2209800"/>
            <a:chOff x="-49" y="1493"/>
            <a:chExt cx="5809" cy="1392"/>
          </a:xfrm>
        </p:grpSpPr>
        <p:sp>
          <p:nvSpPr>
            <p:cNvPr id="1048692" name="Rectangle 10"/>
            <p:cNvSpPr>
              <a:spLocks noChangeArrowheads="1"/>
            </p:cNvSpPr>
            <p:nvPr/>
          </p:nvSpPr>
          <p:spPr bwMode="auto">
            <a:xfrm>
              <a:off x="1871" y="1493"/>
              <a:ext cx="2066" cy="1152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prstDash val="lg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048693" name="Line 11"/>
            <p:cNvSpPr>
              <a:spLocks noChangeShapeType="1"/>
            </p:cNvSpPr>
            <p:nvPr/>
          </p:nvSpPr>
          <p:spPr bwMode="auto">
            <a:xfrm flipV="1">
              <a:off x="0" y="2064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048694" name="Text Box 12"/>
            <p:cNvSpPr txBox="1">
              <a:spLocks noChangeArrowheads="1"/>
            </p:cNvSpPr>
            <p:nvPr/>
          </p:nvSpPr>
          <p:spPr bwMode="auto">
            <a:xfrm>
              <a:off x="576" y="1920"/>
              <a:ext cx="597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>
              <a:spAutoFit/>
            </a:bodyPr>
            <a:lstStyle/>
            <a:p>
              <a:r>
                <a:rPr lang="es-MX" sz="2400"/>
                <a:t>Transd</a:t>
              </a:r>
              <a:endParaRPr lang="es-ES" sz="2400"/>
            </a:p>
          </p:txBody>
        </p:sp>
        <p:sp>
          <p:nvSpPr>
            <p:cNvPr id="1048695" name="Line 13"/>
            <p:cNvSpPr>
              <a:spLocks noChangeShapeType="1"/>
            </p:cNvSpPr>
            <p:nvPr/>
          </p:nvSpPr>
          <p:spPr bwMode="auto">
            <a:xfrm>
              <a:off x="1716" y="206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048696" name="Line 14"/>
            <p:cNvSpPr>
              <a:spLocks noChangeShapeType="1"/>
            </p:cNvSpPr>
            <p:nvPr/>
          </p:nvSpPr>
          <p:spPr bwMode="auto">
            <a:xfrm>
              <a:off x="1116" y="206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048697" name="Text Box 15"/>
            <p:cNvSpPr txBox="1">
              <a:spLocks noChangeArrowheads="1"/>
            </p:cNvSpPr>
            <p:nvPr/>
          </p:nvSpPr>
          <p:spPr bwMode="auto">
            <a:xfrm>
              <a:off x="1272" y="1920"/>
              <a:ext cx="43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>
              <a:spAutoFit/>
            </a:bodyPr>
            <a:lstStyle/>
            <a:p>
              <a:r>
                <a:rPr lang="es-MX" sz="2400"/>
                <a:t>Filtro</a:t>
              </a:r>
              <a:endParaRPr lang="es-ES" sz="2400"/>
            </a:p>
          </p:txBody>
        </p:sp>
        <p:sp>
          <p:nvSpPr>
            <p:cNvPr id="1048698" name="Text Box 16"/>
            <p:cNvSpPr txBox="1">
              <a:spLocks noChangeArrowheads="1"/>
            </p:cNvSpPr>
            <p:nvPr/>
          </p:nvSpPr>
          <p:spPr bwMode="auto">
            <a:xfrm>
              <a:off x="-49" y="1801"/>
              <a:ext cx="70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s-MX" dirty="0"/>
                <a:t>Entrada</a:t>
              </a:r>
              <a:endParaRPr lang="es-ES" dirty="0"/>
            </a:p>
          </p:txBody>
        </p:sp>
        <p:grpSp>
          <p:nvGrpSpPr>
            <p:cNvPr id="158" name="Group 17"/>
            <p:cNvGrpSpPr/>
            <p:nvPr/>
          </p:nvGrpSpPr>
          <p:grpSpPr bwMode="auto">
            <a:xfrm>
              <a:off x="4070" y="1833"/>
              <a:ext cx="1690" cy="381"/>
              <a:chOff x="4070" y="1833"/>
              <a:chExt cx="1690" cy="381"/>
            </a:xfrm>
          </p:grpSpPr>
          <p:sp>
            <p:nvSpPr>
              <p:cNvPr id="1048699" name="Line 18"/>
              <p:cNvSpPr>
                <a:spLocks noChangeShapeType="1"/>
              </p:cNvSpPr>
              <p:nvPr/>
            </p:nvSpPr>
            <p:spPr bwMode="auto">
              <a:xfrm>
                <a:off x="4505" y="2064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048700" name="Line 19"/>
              <p:cNvSpPr>
                <a:spLocks noChangeShapeType="1"/>
              </p:cNvSpPr>
              <p:nvPr/>
            </p:nvSpPr>
            <p:spPr bwMode="auto">
              <a:xfrm>
                <a:off x="5184" y="2064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048701" name="Text Box 20"/>
              <p:cNvSpPr txBox="1">
                <a:spLocks noChangeArrowheads="1"/>
              </p:cNvSpPr>
              <p:nvPr/>
            </p:nvSpPr>
            <p:spPr bwMode="auto">
              <a:xfrm>
                <a:off x="4628" y="1920"/>
                <a:ext cx="597" cy="2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>
                <a:spAutoFit/>
              </a:bodyPr>
              <a:lstStyle/>
              <a:p>
                <a:r>
                  <a:rPr lang="es-MX" sz="2400"/>
                  <a:t>Transd</a:t>
                </a:r>
                <a:endParaRPr lang="es-ES" sz="2400"/>
              </a:p>
            </p:txBody>
          </p:sp>
          <p:sp>
            <p:nvSpPr>
              <p:cNvPr id="1048702" name="Text Box 21"/>
              <p:cNvSpPr txBox="1">
                <a:spLocks noChangeArrowheads="1"/>
              </p:cNvSpPr>
              <p:nvPr/>
            </p:nvSpPr>
            <p:spPr bwMode="auto">
              <a:xfrm>
                <a:off x="4070" y="1920"/>
                <a:ext cx="432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>
                <a:spAutoFit/>
              </a:bodyPr>
              <a:lstStyle/>
              <a:p>
                <a:r>
                  <a:rPr lang="es-MX" sz="2400"/>
                  <a:t>Filtro</a:t>
                </a:r>
                <a:endParaRPr lang="es-ES" sz="2400"/>
              </a:p>
            </p:txBody>
          </p:sp>
          <p:sp>
            <p:nvSpPr>
              <p:cNvPr id="1048703" name="Text Box 22"/>
              <p:cNvSpPr txBox="1">
                <a:spLocks noChangeArrowheads="1"/>
              </p:cNvSpPr>
              <p:nvPr/>
            </p:nvSpPr>
            <p:spPr bwMode="auto">
              <a:xfrm>
                <a:off x="5280" y="1833"/>
                <a:ext cx="48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0" rIns="0">
                <a:spAutoFit/>
              </a:bodyPr>
              <a:lstStyle/>
              <a:p>
                <a:r>
                  <a:rPr lang="es-MX" dirty="0"/>
                  <a:t>Salida</a:t>
                </a:r>
                <a:endParaRPr lang="es-ES" dirty="0"/>
              </a:p>
            </p:txBody>
          </p:sp>
        </p:grpSp>
        <p:sp>
          <p:nvSpPr>
            <p:cNvPr id="1048704" name="Line 23"/>
            <p:cNvSpPr>
              <a:spLocks noChangeShapeType="1"/>
            </p:cNvSpPr>
            <p:nvPr/>
          </p:nvSpPr>
          <p:spPr bwMode="auto">
            <a:xfrm>
              <a:off x="3925" y="207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048705" name="Text Box 24"/>
            <p:cNvSpPr txBox="1">
              <a:spLocks noChangeArrowheads="1"/>
            </p:cNvSpPr>
            <p:nvPr/>
          </p:nvSpPr>
          <p:spPr bwMode="auto">
            <a:xfrm>
              <a:off x="2173" y="2603"/>
              <a:ext cx="1732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MX" sz="2400"/>
                <a:t>Sistema analógico</a:t>
              </a:r>
              <a:endParaRPr lang="es-ES" sz="2400"/>
            </a:p>
          </p:txBody>
        </p:sp>
      </p:grpSp>
      <p:grpSp>
        <p:nvGrpSpPr>
          <p:cNvPr id="159" name="Group 25"/>
          <p:cNvGrpSpPr/>
          <p:nvPr/>
        </p:nvGrpSpPr>
        <p:grpSpPr bwMode="auto">
          <a:xfrm>
            <a:off x="1276350" y="3027001"/>
            <a:ext cx="6432550" cy="2774950"/>
            <a:chOff x="804" y="2200"/>
            <a:chExt cx="4052" cy="1748"/>
          </a:xfrm>
        </p:grpSpPr>
        <p:grpSp>
          <p:nvGrpSpPr>
            <p:cNvPr id="160" name="Group 26"/>
            <p:cNvGrpSpPr/>
            <p:nvPr/>
          </p:nvGrpSpPr>
          <p:grpSpPr bwMode="auto">
            <a:xfrm>
              <a:off x="804" y="2208"/>
              <a:ext cx="1912" cy="1740"/>
              <a:chOff x="804" y="2208"/>
              <a:chExt cx="1912" cy="1740"/>
            </a:xfrm>
          </p:grpSpPr>
          <p:sp>
            <p:nvSpPr>
              <p:cNvPr id="1048706" name="Text Box 27"/>
              <p:cNvSpPr txBox="1">
                <a:spLocks noChangeArrowheads="1"/>
              </p:cNvSpPr>
              <p:nvPr/>
            </p:nvSpPr>
            <p:spPr bwMode="auto">
              <a:xfrm>
                <a:off x="804" y="3275"/>
                <a:ext cx="1912" cy="67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s-ES" sz="2400" dirty="0"/>
                  <a:t>Limita ancho  banda</a:t>
                </a:r>
              </a:p>
              <a:p>
                <a:pPr algn="ctr"/>
                <a:r>
                  <a:rPr lang="es-ES" sz="2400" dirty="0"/>
                  <a:t>Elimina ruido y </a:t>
                </a:r>
                <a:r>
                  <a:rPr lang="es-ES" sz="2400" dirty="0">
                    <a:solidFill>
                      <a:srgbClr val="FF3300"/>
                    </a:solidFill>
                  </a:rPr>
                  <a:t>solapamiento</a:t>
                </a:r>
              </a:p>
            </p:txBody>
          </p:sp>
          <p:sp>
            <p:nvSpPr>
              <p:cNvPr id="1048707" name="Line 28"/>
              <p:cNvSpPr>
                <a:spLocks noChangeShapeType="1"/>
              </p:cNvSpPr>
              <p:nvPr/>
            </p:nvSpPr>
            <p:spPr bwMode="auto">
              <a:xfrm>
                <a:off x="1464" y="2208"/>
                <a:ext cx="396" cy="10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endParaRPr lang="en-US" sz="2400"/>
              </a:p>
            </p:txBody>
          </p:sp>
        </p:grpSp>
        <p:grpSp>
          <p:nvGrpSpPr>
            <p:cNvPr id="161" name="Group 29"/>
            <p:cNvGrpSpPr/>
            <p:nvPr/>
          </p:nvGrpSpPr>
          <p:grpSpPr bwMode="auto">
            <a:xfrm>
              <a:off x="2908" y="2200"/>
              <a:ext cx="1948" cy="1740"/>
              <a:chOff x="2908" y="2200"/>
              <a:chExt cx="1948" cy="1740"/>
            </a:xfrm>
          </p:grpSpPr>
          <p:sp>
            <p:nvSpPr>
              <p:cNvPr id="1048708" name="Text Box 30"/>
              <p:cNvSpPr txBox="1">
                <a:spLocks noChangeArrowheads="1"/>
              </p:cNvSpPr>
              <p:nvPr/>
            </p:nvSpPr>
            <p:spPr bwMode="auto">
              <a:xfrm>
                <a:off x="2908" y="3267"/>
                <a:ext cx="1948" cy="67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s-ES" sz="2400" dirty="0"/>
                  <a:t>Limita ancho  banda</a:t>
                </a:r>
              </a:p>
              <a:p>
                <a:pPr algn="ctr"/>
                <a:r>
                  <a:rPr lang="es-ES" sz="2400" dirty="0"/>
                  <a:t>Elimina ruido</a:t>
                </a:r>
              </a:p>
              <a:p>
                <a:pPr algn="ctr"/>
                <a:r>
                  <a:rPr lang="es-ES" sz="2400" dirty="0">
                    <a:solidFill>
                      <a:srgbClr val="FF3300"/>
                    </a:solidFill>
                  </a:rPr>
                  <a:t>Y </a:t>
                </a:r>
                <a:r>
                  <a:rPr lang="es-ES" sz="2400" dirty="0" err="1">
                    <a:solidFill>
                      <a:srgbClr val="FF3300"/>
                    </a:solidFill>
                  </a:rPr>
                  <a:t>fm</a:t>
                </a:r>
                <a:endParaRPr lang="es-ES" sz="2400" dirty="0">
                  <a:solidFill>
                    <a:srgbClr val="FF3300"/>
                  </a:solidFill>
                </a:endParaRPr>
              </a:p>
            </p:txBody>
          </p:sp>
          <p:sp>
            <p:nvSpPr>
              <p:cNvPr id="1048709" name="Line 31"/>
              <p:cNvSpPr>
                <a:spLocks noChangeShapeType="1"/>
              </p:cNvSpPr>
              <p:nvPr/>
            </p:nvSpPr>
            <p:spPr bwMode="auto">
              <a:xfrm flipH="1">
                <a:off x="3880" y="2200"/>
                <a:ext cx="348" cy="10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endParaRPr lang="en-US" sz="2400"/>
              </a:p>
            </p:txBody>
          </p:sp>
        </p:grpSp>
      </p:grpSp>
      <p:grpSp>
        <p:nvGrpSpPr>
          <p:cNvPr id="162" name="Group 32"/>
          <p:cNvGrpSpPr/>
          <p:nvPr/>
        </p:nvGrpSpPr>
        <p:grpSpPr bwMode="auto">
          <a:xfrm>
            <a:off x="92075" y="3065101"/>
            <a:ext cx="8924925" cy="1327150"/>
            <a:chOff x="58" y="2224"/>
            <a:chExt cx="5622" cy="836"/>
          </a:xfrm>
        </p:grpSpPr>
        <p:grpSp>
          <p:nvGrpSpPr>
            <p:cNvPr id="163" name="Group 33"/>
            <p:cNvGrpSpPr/>
            <p:nvPr/>
          </p:nvGrpSpPr>
          <p:grpSpPr bwMode="auto">
            <a:xfrm>
              <a:off x="58" y="2232"/>
              <a:ext cx="1430" cy="828"/>
              <a:chOff x="58" y="2232"/>
              <a:chExt cx="1430" cy="828"/>
            </a:xfrm>
          </p:grpSpPr>
          <p:sp>
            <p:nvSpPr>
              <p:cNvPr id="1048710" name="Text Box 34"/>
              <p:cNvSpPr txBox="1">
                <a:spLocks noChangeArrowheads="1"/>
              </p:cNvSpPr>
              <p:nvPr/>
            </p:nvSpPr>
            <p:spPr bwMode="auto">
              <a:xfrm>
                <a:off x="58" y="2387"/>
                <a:ext cx="1430" cy="673"/>
              </a:xfrm>
              <a:prstGeom prst="rect">
                <a:avLst/>
              </a:prstGeom>
              <a:solidFill>
                <a:srgbClr val="00FF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s-ES" sz="2400"/>
                  <a:t>Parámetro físico</a:t>
                </a:r>
              </a:p>
              <a:p>
                <a:pPr algn="ctr"/>
                <a:r>
                  <a:rPr lang="es-ES" sz="2400"/>
                  <a:t>A</a:t>
                </a:r>
              </a:p>
              <a:p>
                <a:pPr algn="ctr"/>
                <a:r>
                  <a:rPr lang="es-ES" sz="2400"/>
                  <a:t>Señal Eléctrica </a:t>
                </a:r>
              </a:p>
            </p:txBody>
          </p:sp>
          <p:sp>
            <p:nvSpPr>
              <p:cNvPr id="1048711" name="Line 35"/>
              <p:cNvSpPr>
                <a:spLocks noChangeShapeType="1"/>
              </p:cNvSpPr>
              <p:nvPr/>
            </p:nvSpPr>
            <p:spPr bwMode="auto">
              <a:xfrm flipH="1">
                <a:off x="816" y="2232"/>
                <a:ext cx="24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endParaRPr lang="en-US" sz="2400"/>
              </a:p>
            </p:txBody>
          </p:sp>
        </p:grpSp>
        <p:grpSp>
          <p:nvGrpSpPr>
            <p:cNvPr id="164" name="Group 36"/>
            <p:cNvGrpSpPr/>
            <p:nvPr/>
          </p:nvGrpSpPr>
          <p:grpSpPr bwMode="auto">
            <a:xfrm>
              <a:off x="4250" y="2224"/>
              <a:ext cx="1430" cy="828"/>
              <a:chOff x="4250" y="2224"/>
              <a:chExt cx="1430" cy="828"/>
            </a:xfrm>
          </p:grpSpPr>
          <p:sp>
            <p:nvSpPr>
              <p:cNvPr id="1048712" name="Text Box 37"/>
              <p:cNvSpPr txBox="1">
                <a:spLocks noChangeArrowheads="1"/>
              </p:cNvSpPr>
              <p:nvPr/>
            </p:nvSpPr>
            <p:spPr bwMode="auto">
              <a:xfrm>
                <a:off x="4250" y="2379"/>
                <a:ext cx="1430" cy="673"/>
              </a:xfrm>
              <a:prstGeom prst="rect">
                <a:avLst/>
              </a:prstGeom>
              <a:solidFill>
                <a:srgbClr val="00FF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s-ES" sz="2400"/>
                  <a:t>Señal Eléctrica </a:t>
                </a:r>
              </a:p>
              <a:p>
                <a:pPr algn="ctr"/>
                <a:r>
                  <a:rPr lang="es-ES" sz="2400"/>
                  <a:t>A</a:t>
                </a:r>
              </a:p>
              <a:p>
                <a:pPr algn="ctr"/>
                <a:r>
                  <a:rPr lang="es-ES" sz="2400"/>
                  <a:t>Parámetro físico</a:t>
                </a:r>
              </a:p>
            </p:txBody>
          </p:sp>
          <p:sp>
            <p:nvSpPr>
              <p:cNvPr id="1048713" name="Line 38"/>
              <p:cNvSpPr>
                <a:spLocks noChangeShapeType="1"/>
              </p:cNvSpPr>
              <p:nvPr/>
            </p:nvSpPr>
            <p:spPr bwMode="auto">
              <a:xfrm flipH="1">
                <a:off x="4924" y="2224"/>
                <a:ext cx="48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endParaRPr lang="en-US" sz="2400"/>
              </a:p>
            </p:txBody>
          </p:sp>
        </p:grpSp>
      </p:grpSp>
      <p:grpSp>
        <p:nvGrpSpPr>
          <p:cNvPr id="165" name="Group 39"/>
          <p:cNvGrpSpPr/>
          <p:nvPr/>
        </p:nvGrpSpPr>
        <p:grpSpPr bwMode="auto">
          <a:xfrm>
            <a:off x="990600" y="1271313"/>
            <a:ext cx="2209800" cy="1316037"/>
            <a:chOff x="624" y="1115"/>
            <a:chExt cx="1392" cy="829"/>
          </a:xfrm>
        </p:grpSpPr>
        <p:sp>
          <p:nvSpPr>
            <p:cNvPr id="1048714" name="Text Box 40"/>
            <p:cNvSpPr txBox="1">
              <a:spLocks noChangeArrowheads="1"/>
            </p:cNvSpPr>
            <p:nvPr/>
          </p:nvSpPr>
          <p:spPr bwMode="auto">
            <a:xfrm>
              <a:off x="624" y="1115"/>
              <a:ext cx="1083" cy="44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s-ES" sz="2400" dirty="0"/>
                <a:t>Analógico</a:t>
              </a:r>
            </a:p>
            <a:p>
              <a:pPr algn="ctr"/>
              <a:r>
                <a:rPr lang="es-ES" sz="2400" dirty="0"/>
                <a:t>Digital</a:t>
              </a:r>
            </a:p>
          </p:txBody>
        </p:sp>
        <p:sp>
          <p:nvSpPr>
            <p:cNvPr id="1048715" name="Line 41"/>
            <p:cNvSpPr>
              <a:spLocks noChangeShapeType="1"/>
            </p:cNvSpPr>
            <p:nvPr/>
          </p:nvSpPr>
          <p:spPr bwMode="auto">
            <a:xfrm flipH="1" flipV="1">
              <a:off x="1356" y="1668"/>
              <a:ext cx="66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0" tIns="0" rIns="0" bIns="0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166" name="Group 42"/>
          <p:cNvGrpSpPr/>
          <p:nvPr/>
        </p:nvGrpSpPr>
        <p:grpSpPr bwMode="auto">
          <a:xfrm>
            <a:off x="5981701" y="1203888"/>
            <a:ext cx="2147888" cy="1366837"/>
            <a:chOff x="3768" y="1083"/>
            <a:chExt cx="1353" cy="861"/>
          </a:xfrm>
        </p:grpSpPr>
        <p:sp>
          <p:nvSpPr>
            <p:cNvPr id="1048716" name="Text Box 43"/>
            <p:cNvSpPr txBox="1">
              <a:spLocks noChangeArrowheads="1"/>
            </p:cNvSpPr>
            <p:nvPr/>
          </p:nvSpPr>
          <p:spPr bwMode="auto">
            <a:xfrm>
              <a:off x="4096" y="1083"/>
              <a:ext cx="1025" cy="44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s-ES" sz="2400" dirty="0"/>
                <a:t>Digital </a:t>
              </a:r>
            </a:p>
            <a:p>
              <a:pPr algn="ctr"/>
              <a:r>
                <a:rPr lang="es-ES" sz="2400" dirty="0"/>
                <a:t>Analógico</a:t>
              </a:r>
            </a:p>
          </p:txBody>
        </p:sp>
        <p:sp>
          <p:nvSpPr>
            <p:cNvPr id="1048717" name="Line 44"/>
            <p:cNvSpPr>
              <a:spLocks noChangeShapeType="1"/>
            </p:cNvSpPr>
            <p:nvPr/>
          </p:nvSpPr>
          <p:spPr bwMode="auto">
            <a:xfrm flipV="1">
              <a:off x="3768" y="1620"/>
              <a:ext cx="732" cy="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0" tIns="0" rIns="0" bIns="0">
              <a:spAutoFit/>
            </a:bodyPr>
            <a:lstStyle/>
            <a:p>
              <a:endParaRPr lang="en-US" sz="2400"/>
            </a:p>
          </p:txBody>
        </p:sp>
      </p:grpSp>
      <p:sp>
        <p:nvSpPr>
          <p:cNvPr id="1048718" name="Text Box 45"/>
          <p:cNvSpPr txBox="1">
            <a:spLocks noChangeArrowheads="1"/>
          </p:cNvSpPr>
          <p:nvPr/>
        </p:nvSpPr>
        <p:spPr bwMode="auto">
          <a:xfrm>
            <a:off x="1495252" y="645247"/>
            <a:ext cx="7251700" cy="4826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s-ES" sz="3200" dirty="0">
                <a:solidFill>
                  <a:srgbClr val="FF3300"/>
                </a:solidFill>
              </a:rPr>
              <a:t>Cualquier sistema tiene como diagrama</a:t>
            </a: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F1A9-0E5B-4173-8BE1-C0AD88FE0E6F}" type="slidenum">
              <a:rPr lang="es-ES"/>
              <a:t>23</a:t>
            </a:fld>
            <a:endParaRPr lang="es-ES"/>
          </a:p>
        </p:txBody>
      </p:sp>
      <p:grpSp>
        <p:nvGrpSpPr>
          <p:cNvPr id="168" name="Group 2"/>
          <p:cNvGrpSpPr/>
          <p:nvPr/>
        </p:nvGrpSpPr>
        <p:grpSpPr bwMode="auto">
          <a:xfrm>
            <a:off x="-88" y="1910588"/>
            <a:ext cx="9177338" cy="1504950"/>
            <a:chOff x="-21" y="1591"/>
            <a:chExt cx="5781" cy="948"/>
          </a:xfrm>
        </p:grpSpPr>
        <p:grpSp>
          <p:nvGrpSpPr>
            <p:cNvPr id="169" name="Group 3"/>
            <p:cNvGrpSpPr/>
            <p:nvPr/>
          </p:nvGrpSpPr>
          <p:grpSpPr bwMode="auto">
            <a:xfrm>
              <a:off x="-21" y="1751"/>
              <a:ext cx="5781" cy="442"/>
              <a:chOff x="-21" y="1751"/>
              <a:chExt cx="5781" cy="442"/>
            </a:xfrm>
          </p:grpSpPr>
          <p:sp>
            <p:nvSpPr>
              <p:cNvPr id="1048720" name="Line 4"/>
              <p:cNvSpPr>
                <a:spLocks noChangeShapeType="1"/>
              </p:cNvSpPr>
              <p:nvPr/>
            </p:nvSpPr>
            <p:spPr bwMode="auto">
              <a:xfrm flipV="1">
                <a:off x="0" y="2064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721" name="Text Box 5"/>
              <p:cNvSpPr txBox="1">
                <a:spLocks noChangeArrowheads="1"/>
              </p:cNvSpPr>
              <p:nvPr/>
            </p:nvSpPr>
            <p:spPr bwMode="auto">
              <a:xfrm>
                <a:off x="576" y="1920"/>
                <a:ext cx="491" cy="2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>
                <a:spAutoFit/>
              </a:bodyPr>
              <a:lstStyle/>
              <a:p>
                <a:r>
                  <a:rPr lang="es-MX"/>
                  <a:t>Transd</a:t>
                </a:r>
                <a:endParaRPr lang="es-ES"/>
              </a:p>
            </p:txBody>
          </p:sp>
          <p:sp>
            <p:nvSpPr>
              <p:cNvPr id="1048722" name="Line 6"/>
              <p:cNvSpPr>
                <a:spLocks noChangeShapeType="1"/>
              </p:cNvSpPr>
              <p:nvPr/>
            </p:nvSpPr>
            <p:spPr bwMode="auto">
              <a:xfrm>
                <a:off x="3445" y="2064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723" name="Line 7"/>
              <p:cNvSpPr>
                <a:spLocks noChangeShapeType="1"/>
              </p:cNvSpPr>
              <p:nvPr/>
            </p:nvSpPr>
            <p:spPr bwMode="auto">
              <a:xfrm>
                <a:off x="2196" y="2064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724" name="Line 8"/>
              <p:cNvSpPr>
                <a:spLocks noChangeShapeType="1"/>
              </p:cNvSpPr>
              <p:nvPr/>
            </p:nvSpPr>
            <p:spPr bwMode="auto">
              <a:xfrm>
                <a:off x="3926" y="2064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725" name="Line 9"/>
              <p:cNvSpPr>
                <a:spLocks noChangeShapeType="1"/>
              </p:cNvSpPr>
              <p:nvPr/>
            </p:nvSpPr>
            <p:spPr bwMode="auto">
              <a:xfrm>
                <a:off x="1716" y="2064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726" name="Line 10"/>
              <p:cNvSpPr>
                <a:spLocks noChangeShapeType="1"/>
              </p:cNvSpPr>
              <p:nvPr/>
            </p:nvSpPr>
            <p:spPr bwMode="auto">
              <a:xfrm>
                <a:off x="4505" y="2064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727" name="Line 11"/>
              <p:cNvSpPr>
                <a:spLocks noChangeShapeType="1"/>
              </p:cNvSpPr>
              <p:nvPr/>
            </p:nvSpPr>
            <p:spPr bwMode="auto">
              <a:xfrm>
                <a:off x="5184" y="2064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728" name="Line 12"/>
              <p:cNvSpPr>
                <a:spLocks noChangeShapeType="1"/>
              </p:cNvSpPr>
              <p:nvPr/>
            </p:nvSpPr>
            <p:spPr bwMode="auto">
              <a:xfrm>
                <a:off x="1116" y="2064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729" name="Text Box 13"/>
              <p:cNvSpPr txBox="1">
                <a:spLocks noChangeArrowheads="1"/>
              </p:cNvSpPr>
              <p:nvPr/>
            </p:nvSpPr>
            <p:spPr bwMode="auto">
              <a:xfrm>
                <a:off x="1272" y="1920"/>
                <a:ext cx="367" cy="2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>
                <a:spAutoFit/>
              </a:bodyPr>
              <a:lstStyle/>
              <a:p>
                <a:r>
                  <a:rPr lang="es-MX"/>
                  <a:t>Filtro</a:t>
                </a:r>
                <a:endParaRPr lang="es-ES"/>
              </a:p>
            </p:txBody>
          </p:sp>
          <p:sp>
            <p:nvSpPr>
              <p:cNvPr id="1048730" name="Text Box 14"/>
              <p:cNvSpPr txBox="1">
                <a:spLocks noChangeArrowheads="1"/>
              </p:cNvSpPr>
              <p:nvPr/>
            </p:nvSpPr>
            <p:spPr bwMode="auto">
              <a:xfrm>
                <a:off x="4649" y="1920"/>
                <a:ext cx="491" cy="2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>
                <a:spAutoFit/>
              </a:bodyPr>
              <a:lstStyle/>
              <a:p>
                <a:r>
                  <a:rPr lang="es-MX"/>
                  <a:t>Transd</a:t>
                </a:r>
                <a:endParaRPr lang="es-ES"/>
              </a:p>
            </p:txBody>
          </p:sp>
          <p:sp>
            <p:nvSpPr>
              <p:cNvPr id="1048731" name="Text Box 15"/>
              <p:cNvSpPr txBox="1">
                <a:spLocks noChangeArrowheads="1"/>
              </p:cNvSpPr>
              <p:nvPr/>
            </p:nvSpPr>
            <p:spPr bwMode="auto">
              <a:xfrm>
                <a:off x="4070" y="1920"/>
                <a:ext cx="367" cy="2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>
                <a:spAutoFit/>
              </a:bodyPr>
              <a:lstStyle/>
              <a:p>
                <a:r>
                  <a:rPr lang="es-MX"/>
                  <a:t>Filtro</a:t>
                </a:r>
                <a:endParaRPr lang="es-ES"/>
              </a:p>
            </p:txBody>
          </p:sp>
          <p:sp>
            <p:nvSpPr>
              <p:cNvPr id="1048732" name="Text Box 16"/>
              <p:cNvSpPr txBox="1">
                <a:spLocks noChangeArrowheads="1"/>
              </p:cNvSpPr>
              <p:nvPr/>
            </p:nvSpPr>
            <p:spPr bwMode="auto">
              <a:xfrm>
                <a:off x="-21" y="1759"/>
                <a:ext cx="70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s-MX" sz="1800" dirty="0"/>
                  <a:t>Entrada</a:t>
                </a:r>
                <a:endParaRPr lang="es-ES" sz="1800" dirty="0"/>
              </a:p>
            </p:txBody>
          </p:sp>
          <p:sp>
            <p:nvSpPr>
              <p:cNvPr id="1048733" name="Text Box 17"/>
              <p:cNvSpPr txBox="1">
                <a:spLocks noChangeArrowheads="1"/>
              </p:cNvSpPr>
              <p:nvPr/>
            </p:nvSpPr>
            <p:spPr bwMode="auto">
              <a:xfrm>
                <a:off x="5280" y="1854"/>
                <a:ext cx="45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0" rIns="0">
                <a:spAutoFit/>
              </a:bodyPr>
              <a:lstStyle/>
              <a:p>
                <a:r>
                  <a:rPr lang="es-MX" sz="1800" dirty="0"/>
                  <a:t>Salida</a:t>
                </a:r>
                <a:endParaRPr lang="es-ES" sz="1800" dirty="0"/>
              </a:p>
            </p:txBody>
          </p:sp>
          <p:sp>
            <p:nvSpPr>
              <p:cNvPr id="1048734" name="Text Box 18"/>
              <p:cNvSpPr txBox="1">
                <a:spLocks noChangeArrowheads="1"/>
              </p:cNvSpPr>
              <p:nvPr/>
            </p:nvSpPr>
            <p:spPr bwMode="auto">
              <a:xfrm>
                <a:off x="2409" y="1751"/>
                <a:ext cx="961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>
                <a:spAutoFit/>
              </a:bodyPr>
              <a:lstStyle/>
              <a:p>
                <a:pPr algn="ctr"/>
                <a:r>
                  <a:rPr lang="es-MX"/>
                  <a:t>Sistema Digital</a:t>
                </a:r>
                <a:endParaRPr lang="es-ES"/>
              </a:p>
            </p:txBody>
          </p:sp>
          <p:sp>
            <p:nvSpPr>
              <p:cNvPr id="1048735" name="Text Box 19"/>
              <p:cNvSpPr txBox="1">
                <a:spLocks noChangeArrowheads="1"/>
              </p:cNvSpPr>
              <p:nvPr/>
            </p:nvSpPr>
            <p:spPr bwMode="auto">
              <a:xfrm>
                <a:off x="1863" y="1921"/>
                <a:ext cx="281" cy="2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>
                <a:spAutoFit/>
              </a:bodyPr>
              <a:lstStyle/>
              <a:p>
                <a:r>
                  <a:rPr lang="es-MX"/>
                  <a:t>A/D</a:t>
                </a:r>
                <a:endParaRPr lang="es-ES"/>
              </a:p>
            </p:txBody>
          </p:sp>
          <p:sp>
            <p:nvSpPr>
              <p:cNvPr id="1048736" name="Text Box 20"/>
              <p:cNvSpPr txBox="1">
                <a:spLocks noChangeArrowheads="1"/>
              </p:cNvSpPr>
              <p:nvPr/>
            </p:nvSpPr>
            <p:spPr bwMode="auto">
              <a:xfrm>
                <a:off x="3589" y="1921"/>
                <a:ext cx="281" cy="2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>
                <a:spAutoFit/>
              </a:bodyPr>
              <a:lstStyle/>
              <a:p>
                <a:r>
                  <a:rPr lang="es-MX"/>
                  <a:t>D/A</a:t>
                </a:r>
                <a:endParaRPr lang="es-ES"/>
              </a:p>
            </p:txBody>
          </p:sp>
        </p:grpSp>
        <p:sp>
          <p:nvSpPr>
            <p:cNvPr id="1048737" name="Rectangle 21"/>
            <p:cNvSpPr>
              <a:spLocks noChangeArrowheads="1"/>
            </p:cNvSpPr>
            <p:nvPr/>
          </p:nvSpPr>
          <p:spPr bwMode="auto">
            <a:xfrm>
              <a:off x="2338" y="1591"/>
              <a:ext cx="1107" cy="9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0" name="Group 22"/>
          <p:cNvGrpSpPr/>
          <p:nvPr/>
        </p:nvGrpSpPr>
        <p:grpSpPr bwMode="auto">
          <a:xfrm>
            <a:off x="614941" y="715761"/>
            <a:ext cx="7880350" cy="2692400"/>
            <a:chOff x="335" y="786"/>
            <a:chExt cx="4964" cy="1696"/>
          </a:xfrm>
        </p:grpSpPr>
        <p:grpSp>
          <p:nvGrpSpPr>
            <p:cNvPr id="171" name="Group 23"/>
            <p:cNvGrpSpPr/>
            <p:nvPr/>
          </p:nvGrpSpPr>
          <p:grpSpPr bwMode="auto">
            <a:xfrm>
              <a:off x="335" y="1246"/>
              <a:ext cx="4964" cy="1236"/>
              <a:chOff x="335" y="1246"/>
              <a:chExt cx="4964" cy="1236"/>
            </a:xfrm>
          </p:grpSpPr>
          <p:sp>
            <p:nvSpPr>
              <p:cNvPr id="1048738" name="Line 24"/>
              <p:cNvSpPr>
                <a:spLocks noChangeShapeType="1"/>
              </p:cNvSpPr>
              <p:nvPr/>
            </p:nvSpPr>
            <p:spPr bwMode="auto">
              <a:xfrm>
                <a:off x="335" y="2482"/>
                <a:ext cx="1938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48739" name="Line 25"/>
              <p:cNvSpPr>
                <a:spLocks noChangeShapeType="1"/>
              </p:cNvSpPr>
              <p:nvPr/>
            </p:nvSpPr>
            <p:spPr bwMode="auto">
              <a:xfrm flipV="1">
                <a:off x="335" y="1257"/>
                <a:ext cx="0" cy="1225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48740" name="Line 26"/>
              <p:cNvSpPr>
                <a:spLocks noChangeShapeType="1"/>
              </p:cNvSpPr>
              <p:nvPr/>
            </p:nvSpPr>
            <p:spPr bwMode="auto">
              <a:xfrm flipV="1">
                <a:off x="335" y="1246"/>
                <a:ext cx="4933" cy="11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48741" name="Line 27"/>
              <p:cNvSpPr>
                <a:spLocks noChangeShapeType="1"/>
              </p:cNvSpPr>
              <p:nvPr/>
            </p:nvSpPr>
            <p:spPr bwMode="auto">
              <a:xfrm>
                <a:off x="5278" y="1246"/>
                <a:ext cx="0" cy="122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48742" name="Line 28"/>
              <p:cNvSpPr>
                <a:spLocks noChangeShapeType="1"/>
              </p:cNvSpPr>
              <p:nvPr/>
            </p:nvSpPr>
            <p:spPr bwMode="auto">
              <a:xfrm>
                <a:off x="3498" y="2472"/>
                <a:ext cx="1801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48743" name="Line 29"/>
              <p:cNvSpPr>
                <a:spLocks noChangeShapeType="1"/>
              </p:cNvSpPr>
              <p:nvPr/>
            </p:nvSpPr>
            <p:spPr bwMode="auto">
              <a:xfrm>
                <a:off x="2273" y="1435"/>
                <a:ext cx="0" cy="1047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48744" name="Line 30"/>
              <p:cNvSpPr>
                <a:spLocks noChangeShapeType="1"/>
              </p:cNvSpPr>
              <p:nvPr/>
            </p:nvSpPr>
            <p:spPr bwMode="auto">
              <a:xfrm flipH="1" flipV="1">
                <a:off x="3498" y="1424"/>
                <a:ext cx="10" cy="1048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48745" name="Line 31"/>
              <p:cNvSpPr>
                <a:spLocks noChangeShapeType="1"/>
              </p:cNvSpPr>
              <p:nvPr/>
            </p:nvSpPr>
            <p:spPr bwMode="auto">
              <a:xfrm>
                <a:off x="2273" y="1435"/>
                <a:ext cx="1225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048746" name="Text Box 32"/>
            <p:cNvSpPr txBox="1">
              <a:spLocks noChangeArrowheads="1"/>
            </p:cNvSpPr>
            <p:nvPr/>
          </p:nvSpPr>
          <p:spPr bwMode="auto">
            <a:xfrm>
              <a:off x="1417" y="786"/>
              <a:ext cx="3539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MX" sz="3200" b="1" dirty="0">
                  <a:solidFill>
                    <a:srgbClr val="FF3300"/>
                  </a:solidFill>
                </a:rPr>
                <a:t>Tarjeta de Acondicionamiento</a:t>
              </a:r>
              <a:endParaRPr lang="es-ES" sz="3200" b="1" dirty="0">
                <a:solidFill>
                  <a:srgbClr val="FF3300"/>
                </a:solidFill>
              </a:endParaRPr>
            </a:p>
          </p:txBody>
        </p:sp>
      </p:grp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931B1-675D-406E-90FE-EA62735D635D}" type="slidenum">
              <a:rPr lang="es-ES"/>
              <a:t>24</a:t>
            </a:fld>
            <a:endParaRPr lang="es-ES"/>
          </a:p>
        </p:txBody>
      </p:sp>
      <p:sp>
        <p:nvSpPr>
          <p:cNvPr id="1048748" name="Line 2"/>
          <p:cNvSpPr>
            <a:spLocks noChangeShapeType="1"/>
          </p:cNvSpPr>
          <p:nvPr/>
        </p:nvSpPr>
        <p:spPr bwMode="auto">
          <a:xfrm>
            <a:off x="5468938" y="3276600"/>
            <a:ext cx="2095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8749" name="Line 3"/>
          <p:cNvSpPr>
            <a:spLocks noChangeShapeType="1"/>
          </p:cNvSpPr>
          <p:nvPr/>
        </p:nvSpPr>
        <p:spPr bwMode="auto">
          <a:xfrm>
            <a:off x="1371600" y="3276600"/>
            <a:ext cx="23431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8750" name="Text Box 4"/>
          <p:cNvSpPr txBox="1">
            <a:spLocks noChangeArrowheads="1"/>
          </p:cNvSpPr>
          <p:nvPr/>
        </p:nvSpPr>
        <p:spPr bwMode="auto">
          <a:xfrm>
            <a:off x="3824288" y="2779713"/>
            <a:ext cx="1525587" cy="701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/>
            <a:r>
              <a:rPr lang="es-MX"/>
              <a:t>Sistema Digital</a:t>
            </a:r>
            <a:endParaRPr lang="es-ES"/>
          </a:p>
        </p:txBody>
      </p:sp>
      <p:sp>
        <p:nvSpPr>
          <p:cNvPr id="1048751" name="Rectangle 5"/>
          <p:cNvSpPr>
            <a:spLocks noChangeArrowheads="1"/>
          </p:cNvSpPr>
          <p:nvPr/>
        </p:nvSpPr>
        <p:spPr bwMode="auto">
          <a:xfrm>
            <a:off x="3711575" y="2525713"/>
            <a:ext cx="1757363" cy="1504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8752" name="Text Box 6"/>
          <p:cNvSpPr txBox="1">
            <a:spLocks noChangeArrowheads="1"/>
          </p:cNvSpPr>
          <p:nvPr/>
        </p:nvSpPr>
        <p:spPr bwMode="auto">
          <a:xfrm>
            <a:off x="1504950" y="2855913"/>
            <a:ext cx="2019300" cy="419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s-ES" sz="2800"/>
              <a:t>Entrada  x(n)</a:t>
            </a:r>
          </a:p>
        </p:txBody>
      </p:sp>
      <p:sp>
        <p:nvSpPr>
          <p:cNvPr id="1048753" name="Text Box 7"/>
          <p:cNvSpPr txBox="1">
            <a:spLocks noChangeArrowheads="1"/>
          </p:cNvSpPr>
          <p:nvPr/>
        </p:nvSpPr>
        <p:spPr bwMode="auto">
          <a:xfrm>
            <a:off x="5695950" y="2855913"/>
            <a:ext cx="1765299" cy="419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s-ES" sz="2800"/>
              <a:t>Salida  y(n)</a:t>
            </a:r>
          </a:p>
        </p:txBody>
      </p:sp>
      <p:grpSp>
        <p:nvGrpSpPr>
          <p:cNvPr id="173" name="Group 8"/>
          <p:cNvGrpSpPr/>
          <p:nvPr/>
        </p:nvGrpSpPr>
        <p:grpSpPr bwMode="auto">
          <a:xfrm>
            <a:off x="0" y="3476625"/>
            <a:ext cx="8911244" cy="488950"/>
            <a:chOff x="290" y="2190"/>
            <a:chExt cx="5061" cy="308"/>
          </a:xfrm>
        </p:grpSpPr>
        <p:sp>
          <p:nvSpPr>
            <p:cNvPr id="1048754" name="AutoShape 9"/>
            <p:cNvSpPr>
              <a:spLocks noChangeArrowheads="1"/>
            </p:cNvSpPr>
            <p:nvPr/>
          </p:nvSpPr>
          <p:spPr bwMode="auto">
            <a:xfrm>
              <a:off x="3514" y="2190"/>
              <a:ext cx="1837" cy="304"/>
            </a:xfrm>
            <a:prstGeom prst="roundRect">
              <a:avLst>
                <a:gd name="adj" fmla="val 16667"/>
              </a:avLst>
            </a:prstGeom>
            <a:solidFill>
              <a:srgbClr val="FF33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s-MX" sz="2800">
                  <a:solidFill>
                    <a:schemeClr val="bg1"/>
                  </a:solidFill>
                </a:rPr>
                <a:t>Fichero Números</a:t>
              </a:r>
            </a:p>
          </p:txBody>
        </p:sp>
        <p:sp>
          <p:nvSpPr>
            <p:cNvPr id="1048755" name="AutoShape 10"/>
            <p:cNvSpPr>
              <a:spLocks noChangeArrowheads="1"/>
            </p:cNvSpPr>
            <p:nvPr/>
          </p:nvSpPr>
          <p:spPr bwMode="auto">
            <a:xfrm>
              <a:off x="290" y="2194"/>
              <a:ext cx="1969" cy="304"/>
            </a:xfrm>
            <a:prstGeom prst="roundRect">
              <a:avLst>
                <a:gd name="adj" fmla="val 16667"/>
              </a:avLst>
            </a:prstGeom>
            <a:solidFill>
              <a:srgbClr val="FF33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s-MX" sz="2800">
                  <a:solidFill>
                    <a:schemeClr val="bg1"/>
                  </a:solidFill>
                </a:rPr>
                <a:t>Fichero de Números</a:t>
              </a:r>
            </a:p>
          </p:txBody>
        </p:sp>
      </p:grpSp>
      <p:sp>
        <p:nvSpPr>
          <p:cNvPr id="1048756" name="AutoShape 11"/>
          <p:cNvSpPr>
            <a:spLocks noChangeArrowheads="1"/>
          </p:cNvSpPr>
          <p:nvPr/>
        </p:nvSpPr>
        <p:spPr bwMode="auto">
          <a:xfrm>
            <a:off x="3557674" y="4434025"/>
            <a:ext cx="2135188" cy="476726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/>
            <a:r>
              <a:rPr lang="es-ES" sz="2800" dirty="0"/>
              <a:t>y(n</a:t>
            </a:r>
            <a:r>
              <a:rPr lang="es-ES" sz="2800" dirty="0" smtClean="0"/>
              <a:t>)=</a:t>
            </a:r>
            <a:r>
              <a:rPr lang="es-ES" sz="2800" b="1" dirty="0" smtClean="0">
                <a:latin typeface="Lucida Handwriting" pitchFamily="66" charset="0"/>
              </a:rPr>
              <a:t>T</a:t>
            </a:r>
            <a:r>
              <a:rPr lang="es-ES" sz="2800" b="1" dirty="0" smtClean="0"/>
              <a:t>{</a:t>
            </a:r>
            <a:r>
              <a:rPr lang="es-ES" sz="2800" dirty="0" smtClean="0"/>
              <a:t>x(n</a:t>
            </a:r>
            <a:r>
              <a:rPr lang="es-ES" sz="2800" dirty="0"/>
              <a:t>)}</a:t>
            </a:r>
            <a:endParaRPr lang="es-MX" sz="2800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48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5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xfrm>
            <a:off x="6553200" y="5746475"/>
            <a:ext cx="2133600" cy="476250"/>
          </a:xfrm>
        </p:spPr>
        <p:txBody>
          <a:bodyPr/>
          <a:lstStyle/>
          <a:p>
            <a:fld id="{96258D53-260F-4462-96A1-B052AC8A26F4}" type="slidenum">
              <a:rPr lang="es-ES"/>
              <a:t>25</a:t>
            </a:fld>
            <a:endParaRPr lang="es-ES" dirty="0"/>
          </a:p>
        </p:txBody>
      </p:sp>
      <p:sp>
        <p:nvSpPr>
          <p:cNvPr id="1048758" name="Text Box 2"/>
          <p:cNvSpPr txBox="1">
            <a:spLocks noChangeArrowheads="1"/>
          </p:cNvSpPr>
          <p:nvPr/>
        </p:nvSpPr>
        <p:spPr bwMode="auto">
          <a:xfrm>
            <a:off x="1795506" y="5087013"/>
            <a:ext cx="5054139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s-MX" sz="2800" b="1" dirty="0">
                <a:solidFill>
                  <a:srgbClr val="FF3300"/>
                </a:solidFill>
              </a:rPr>
              <a:t>El PDS </a:t>
            </a:r>
            <a:r>
              <a:rPr lang="es-MX" sz="2800" b="1" dirty="0" smtClean="0">
                <a:solidFill>
                  <a:srgbClr val="FF3300"/>
                </a:solidFill>
              </a:rPr>
              <a:t>es </a:t>
            </a:r>
            <a:r>
              <a:rPr lang="es-MX" sz="2800" b="1" dirty="0">
                <a:solidFill>
                  <a:srgbClr val="FF3300"/>
                </a:solidFill>
              </a:rPr>
              <a:t>una mezcla de </a:t>
            </a:r>
          </a:p>
          <a:p>
            <a:pPr algn="ctr"/>
            <a:r>
              <a:rPr lang="es-MX" sz="2800" b="1" dirty="0" err="1">
                <a:solidFill>
                  <a:srgbClr val="FF3300"/>
                </a:solidFill>
              </a:rPr>
              <a:t>SoftWare</a:t>
            </a:r>
            <a:r>
              <a:rPr lang="es-MX" sz="2800" b="1" dirty="0">
                <a:solidFill>
                  <a:srgbClr val="FF3300"/>
                </a:solidFill>
              </a:rPr>
              <a:t> y </a:t>
            </a:r>
            <a:r>
              <a:rPr lang="es-MX" sz="2800" b="1" dirty="0" err="1">
                <a:solidFill>
                  <a:srgbClr val="FF3300"/>
                </a:solidFill>
              </a:rPr>
              <a:t>HardWare</a:t>
            </a:r>
            <a:endParaRPr lang="es-ES" sz="2800" b="1" dirty="0">
              <a:solidFill>
                <a:srgbClr val="FF3300"/>
              </a:solidFill>
            </a:endParaRPr>
          </a:p>
        </p:txBody>
      </p:sp>
      <p:sp>
        <p:nvSpPr>
          <p:cNvPr id="1048759" name="Line 3"/>
          <p:cNvSpPr>
            <a:spLocks noChangeShapeType="1"/>
          </p:cNvSpPr>
          <p:nvPr/>
        </p:nvSpPr>
        <p:spPr bwMode="auto">
          <a:xfrm flipV="1">
            <a:off x="0" y="31779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8760" name="Text Box 4"/>
          <p:cNvSpPr txBox="1">
            <a:spLocks noChangeArrowheads="1"/>
          </p:cNvSpPr>
          <p:nvPr/>
        </p:nvSpPr>
        <p:spPr bwMode="auto">
          <a:xfrm>
            <a:off x="914400" y="2949300"/>
            <a:ext cx="778123" cy="39624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rIns="0">
            <a:spAutoFit/>
          </a:bodyPr>
          <a:lstStyle/>
          <a:p>
            <a:r>
              <a:rPr lang="es-MX"/>
              <a:t>Transd</a:t>
            </a:r>
            <a:endParaRPr lang="es-ES"/>
          </a:p>
        </p:txBody>
      </p:sp>
      <p:sp>
        <p:nvSpPr>
          <p:cNvPr id="1048761" name="Line 5"/>
          <p:cNvSpPr>
            <a:spLocks noChangeShapeType="1"/>
          </p:cNvSpPr>
          <p:nvPr/>
        </p:nvSpPr>
        <p:spPr bwMode="auto">
          <a:xfrm>
            <a:off x="5468938" y="31779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8762" name="Line 6"/>
          <p:cNvSpPr>
            <a:spLocks noChangeShapeType="1"/>
          </p:cNvSpPr>
          <p:nvPr/>
        </p:nvSpPr>
        <p:spPr bwMode="auto">
          <a:xfrm>
            <a:off x="3486150" y="31779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8763" name="Line 7"/>
          <p:cNvSpPr>
            <a:spLocks noChangeShapeType="1"/>
          </p:cNvSpPr>
          <p:nvPr/>
        </p:nvSpPr>
        <p:spPr bwMode="auto">
          <a:xfrm>
            <a:off x="6232525" y="31779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8764" name="Line 8"/>
          <p:cNvSpPr>
            <a:spLocks noChangeShapeType="1"/>
          </p:cNvSpPr>
          <p:nvPr/>
        </p:nvSpPr>
        <p:spPr bwMode="auto">
          <a:xfrm>
            <a:off x="2724150" y="31779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8765" name="Line 9"/>
          <p:cNvSpPr>
            <a:spLocks noChangeShapeType="1"/>
          </p:cNvSpPr>
          <p:nvPr/>
        </p:nvSpPr>
        <p:spPr bwMode="auto">
          <a:xfrm>
            <a:off x="7151688" y="31779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8766" name="Line 10"/>
          <p:cNvSpPr>
            <a:spLocks noChangeShapeType="1"/>
          </p:cNvSpPr>
          <p:nvPr/>
        </p:nvSpPr>
        <p:spPr bwMode="auto">
          <a:xfrm>
            <a:off x="8229600" y="31779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8767" name="Line 11"/>
          <p:cNvSpPr>
            <a:spLocks noChangeShapeType="1"/>
          </p:cNvSpPr>
          <p:nvPr/>
        </p:nvSpPr>
        <p:spPr bwMode="auto">
          <a:xfrm>
            <a:off x="1771650" y="31779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8768" name="Text Box 12"/>
          <p:cNvSpPr txBox="1">
            <a:spLocks noChangeArrowheads="1"/>
          </p:cNvSpPr>
          <p:nvPr/>
        </p:nvSpPr>
        <p:spPr bwMode="auto">
          <a:xfrm>
            <a:off x="2019300" y="2949300"/>
            <a:ext cx="581720" cy="39624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rIns="0">
            <a:spAutoFit/>
          </a:bodyPr>
          <a:lstStyle/>
          <a:p>
            <a:r>
              <a:rPr lang="es-MX"/>
              <a:t>Filtro</a:t>
            </a:r>
            <a:endParaRPr lang="es-ES"/>
          </a:p>
        </p:txBody>
      </p:sp>
      <p:sp>
        <p:nvSpPr>
          <p:cNvPr id="1048769" name="Text Box 13"/>
          <p:cNvSpPr txBox="1">
            <a:spLocks noChangeArrowheads="1"/>
          </p:cNvSpPr>
          <p:nvPr/>
        </p:nvSpPr>
        <p:spPr bwMode="auto">
          <a:xfrm>
            <a:off x="7380288" y="2949300"/>
            <a:ext cx="778124" cy="39624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rIns="0">
            <a:spAutoFit/>
          </a:bodyPr>
          <a:lstStyle/>
          <a:p>
            <a:r>
              <a:rPr lang="es-MX"/>
              <a:t>Transd</a:t>
            </a:r>
            <a:endParaRPr lang="es-ES"/>
          </a:p>
        </p:txBody>
      </p:sp>
      <p:sp>
        <p:nvSpPr>
          <p:cNvPr id="1048770" name="Text Box 14"/>
          <p:cNvSpPr txBox="1">
            <a:spLocks noChangeArrowheads="1"/>
          </p:cNvSpPr>
          <p:nvPr/>
        </p:nvSpPr>
        <p:spPr bwMode="auto">
          <a:xfrm>
            <a:off x="6461125" y="2949300"/>
            <a:ext cx="581720" cy="39624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rIns="0">
            <a:spAutoFit/>
          </a:bodyPr>
          <a:lstStyle/>
          <a:p>
            <a:r>
              <a:rPr lang="es-MX"/>
              <a:t>Filtro</a:t>
            </a:r>
            <a:endParaRPr lang="es-ES"/>
          </a:p>
        </p:txBody>
      </p:sp>
      <p:sp>
        <p:nvSpPr>
          <p:cNvPr id="1048771" name="Text Box 15"/>
          <p:cNvSpPr txBox="1">
            <a:spLocks noChangeArrowheads="1"/>
          </p:cNvSpPr>
          <p:nvPr/>
        </p:nvSpPr>
        <p:spPr bwMode="auto">
          <a:xfrm>
            <a:off x="-27650" y="2760388"/>
            <a:ext cx="11207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MX" sz="1800" dirty="0"/>
              <a:t>Entrada</a:t>
            </a:r>
            <a:endParaRPr lang="es-ES" sz="1800" dirty="0"/>
          </a:p>
        </p:txBody>
      </p:sp>
      <p:sp>
        <p:nvSpPr>
          <p:cNvPr id="1048772" name="Text Box 16"/>
          <p:cNvSpPr txBox="1">
            <a:spLocks noChangeArrowheads="1"/>
          </p:cNvSpPr>
          <p:nvPr/>
        </p:nvSpPr>
        <p:spPr bwMode="auto">
          <a:xfrm>
            <a:off x="8382000" y="2859578"/>
            <a:ext cx="762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rIns="0">
            <a:spAutoFit/>
          </a:bodyPr>
          <a:lstStyle/>
          <a:p>
            <a:r>
              <a:rPr lang="es-MX" sz="1800" dirty="0"/>
              <a:t>Salida</a:t>
            </a:r>
            <a:endParaRPr lang="es-ES" sz="1800" dirty="0"/>
          </a:p>
        </p:txBody>
      </p:sp>
      <p:sp>
        <p:nvSpPr>
          <p:cNvPr id="1048773" name="Text Box 17"/>
          <p:cNvSpPr txBox="1">
            <a:spLocks noChangeArrowheads="1"/>
          </p:cNvSpPr>
          <p:nvPr/>
        </p:nvSpPr>
        <p:spPr bwMode="auto">
          <a:xfrm>
            <a:off x="2957513" y="2950888"/>
            <a:ext cx="444501" cy="3962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rIns="0">
            <a:spAutoFit/>
          </a:bodyPr>
          <a:lstStyle/>
          <a:p>
            <a:r>
              <a:rPr lang="es-MX"/>
              <a:t>A/D</a:t>
            </a:r>
            <a:endParaRPr lang="es-ES"/>
          </a:p>
        </p:txBody>
      </p:sp>
      <p:sp>
        <p:nvSpPr>
          <p:cNvPr id="1048774" name="Text Box 18"/>
          <p:cNvSpPr txBox="1">
            <a:spLocks noChangeArrowheads="1"/>
          </p:cNvSpPr>
          <p:nvPr/>
        </p:nvSpPr>
        <p:spPr bwMode="auto">
          <a:xfrm>
            <a:off x="5697538" y="2950888"/>
            <a:ext cx="444500" cy="3962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rIns="0">
            <a:spAutoFit/>
          </a:bodyPr>
          <a:lstStyle/>
          <a:p>
            <a:r>
              <a:rPr lang="es-MX"/>
              <a:t>D/A</a:t>
            </a:r>
            <a:endParaRPr lang="es-ES"/>
          </a:p>
        </p:txBody>
      </p:sp>
      <p:grpSp>
        <p:nvGrpSpPr>
          <p:cNvPr id="175" name="Group 19"/>
          <p:cNvGrpSpPr/>
          <p:nvPr/>
        </p:nvGrpSpPr>
        <p:grpSpPr bwMode="auto">
          <a:xfrm>
            <a:off x="3690938" y="807763"/>
            <a:ext cx="1782762" cy="2400300"/>
            <a:chOff x="2325" y="823"/>
            <a:chExt cx="1123" cy="1512"/>
          </a:xfrm>
        </p:grpSpPr>
        <p:grpSp>
          <p:nvGrpSpPr>
            <p:cNvPr id="176" name="Group 20"/>
            <p:cNvGrpSpPr/>
            <p:nvPr/>
          </p:nvGrpSpPr>
          <p:grpSpPr bwMode="auto">
            <a:xfrm>
              <a:off x="2338" y="823"/>
              <a:ext cx="1107" cy="941"/>
              <a:chOff x="2338" y="571"/>
              <a:chExt cx="1107" cy="941"/>
            </a:xfrm>
          </p:grpSpPr>
          <p:grpSp>
            <p:nvGrpSpPr>
              <p:cNvPr id="177" name="Group 21"/>
              <p:cNvGrpSpPr/>
              <p:nvPr/>
            </p:nvGrpSpPr>
            <p:grpSpPr bwMode="auto">
              <a:xfrm>
                <a:off x="2338" y="571"/>
                <a:ext cx="1107" cy="822"/>
                <a:chOff x="2338" y="571"/>
                <a:chExt cx="1107" cy="822"/>
              </a:xfrm>
            </p:grpSpPr>
            <p:sp>
              <p:nvSpPr>
                <p:cNvPr id="1048775" name="Rectangle 22"/>
                <p:cNvSpPr>
                  <a:spLocks noChangeArrowheads="1"/>
                </p:cNvSpPr>
                <p:nvPr/>
              </p:nvSpPr>
              <p:spPr bwMode="auto">
                <a:xfrm>
                  <a:off x="2338" y="571"/>
                  <a:ext cx="1107" cy="822"/>
                </a:xfrm>
                <a:prstGeom prst="rect">
                  <a:avLst/>
                </a:prstGeom>
                <a:solidFill>
                  <a:schemeClr val="folHlink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776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2404" y="652"/>
                  <a:ext cx="989" cy="634"/>
                </a:xfrm>
                <a:prstGeom prst="rect">
                  <a:avLst/>
                </a:prstGeom>
                <a:solidFill>
                  <a:srgbClr val="00FF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 lIns="0" rIns="0">
                  <a:spAutoFit/>
                </a:bodyPr>
                <a:lstStyle/>
                <a:p>
                  <a:pPr algn="ctr"/>
                  <a:r>
                    <a:rPr lang="es-MX" sz="2000" dirty="0"/>
                    <a:t>Computadora </a:t>
                  </a:r>
                </a:p>
                <a:p>
                  <a:pPr algn="ctr"/>
                  <a:r>
                    <a:rPr lang="es-MX" sz="2000" dirty="0"/>
                    <a:t>DSP</a:t>
                  </a:r>
                </a:p>
                <a:p>
                  <a:pPr algn="ctr"/>
                  <a:r>
                    <a:rPr lang="es-MX" sz="2000" dirty="0"/>
                    <a:t>FPGA</a:t>
                  </a:r>
                  <a:endParaRPr lang="es-ES" sz="2000" dirty="0"/>
                </a:p>
              </p:txBody>
            </p:sp>
          </p:grpSp>
          <p:sp>
            <p:nvSpPr>
              <p:cNvPr id="1048777" name="Rectangle 24"/>
              <p:cNvSpPr>
                <a:spLocks noChangeArrowheads="1"/>
              </p:cNvSpPr>
              <p:nvPr/>
            </p:nvSpPr>
            <p:spPr bwMode="auto">
              <a:xfrm>
                <a:off x="2672" y="1456"/>
                <a:ext cx="409" cy="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48778" name="Rectangle 25"/>
              <p:cNvSpPr>
                <a:spLocks noChangeArrowheads="1"/>
              </p:cNvSpPr>
              <p:nvPr/>
            </p:nvSpPr>
            <p:spPr bwMode="auto">
              <a:xfrm>
                <a:off x="2794" y="1392"/>
                <a:ext cx="167" cy="63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048779" name="Line 26"/>
            <p:cNvSpPr>
              <a:spLocks noChangeShapeType="1"/>
            </p:cNvSpPr>
            <p:nvPr/>
          </p:nvSpPr>
          <p:spPr bwMode="auto">
            <a:xfrm flipV="1">
              <a:off x="2325" y="1645"/>
              <a:ext cx="314" cy="6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780" name="Line 27"/>
            <p:cNvSpPr>
              <a:spLocks noChangeShapeType="1"/>
            </p:cNvSpPr>
            <p:nvPr/>
          </p:nvSpPr>
          <p:spPr bwMode="auto">
            <a:xfrm>
              <a:off x="3092" y="1634"/>
              <a:ext cx="356" cy="7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178" name="Group 28"/>
          <p:cNvGrpSpPr/>
          <p:nvPr/>
        </p:nvGrpSpPr>
        <p:grpSpPr bwMode="auto">
          <a:xfrm>
            <a:off x="2860675" y="2469875"/>
            <a:ext cx="3473623" cy="2065338"/>
            <a:chOff x="1802" y="1870"/>
            <a:chExt cx="2252" cy="1301"/>
          </a:xfrm>
        </p:grpSpPr>
        <p:sp>
          <p:nvSpPr>
            <p:cNvPr id="1048781" name="Text Box 29"/>
            <p:cNvSpPr txBox="1">
              <a:spLocks noChangeArrowheads="1"/>
            </p:cNvSpPr>
            <p:nvPr/>
          </p:nvSpPr>
          <p:spPr bwMode="auto">
            <a:xfrm>
              <a:off x="1941" y="2921"/>
              <a:ext cx="17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MX" b="1" dirty="0"/>
                <a:t>Tarjeta de Adquisición</a:t>
              </a:r>
              <a:endParaRPr lang="es-ES" b="1" dirty="0"/>
            </a:p>
          </p:txBody>
        </p:sp>
        <p:sp>
          <p:nvSpPr>
            <p:cNvPr id="1048782" name="Rectangle 30"/>
            <p:cNvSpPr>
              <a:spLocks noChangeArrowheads="1"/>
            </p:cNvSpPr>
            <p:nvPr/>
          </p:nvSpPr>
          <p:spPr bwMode="auto">
            <a:xfrm>
              <a:off x="1802" y="1870"/>
              <a:ext cx="2252" cy="1019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prstDash val="dash"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79" name="Group 31"/>
          <p:cNvGrpSpPr/>
          <p:nvPr/>
        </p:nvGrpSpPr>
        <p:grpSpPr bwMode="auto">
          <a:xfrm>
            <a:off x="4971010" y="4073250"/>
            <a:ext cx="4058689" cy="1638300"/>
            <a:chOff x="2832" y="2748"/>
            <a:chExt cx="2616" cy="1032"/>
          </a:xfrm>
        </p:grpSpPr>
        <p:pic>
          <p:nvPicPr>
            <p:cNvPr id="2097158" name="Picture 3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72" y="2904"/>
              <a:ext cx="1476" cy="8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48783" name="Line 33"/>
            <p:cNvSpPr>
              <a:spLocks noChangeShapeType="1"/>
            </p:cNvSpPr>
            <p:nvPr/>
          </p:nvSpPr>
          <p:spPr bwMode="auto">
            <a:xfrm>
              <a:off x="2832" y="2748"/>
              <a:ext cx="1152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</p:grpSp>
      <p:grpSp>
        <p:nvGrpSpPr>
          <p:cNvPr id="180" name="Group 34"/>
          <p:cNvGrpSpPr/>
          <p:nvPr/>
        </p:nvGrpSpPr>
        <p:grpSpPr bwMode="auto">
          <a:xfrm>
            <a:off x="3711575" y="2582325"/>
            <a:ext cx="1757363" cy="1357905"/>
            <a:chOff x="2338" y="3846"/>
            <a:chExt cx="1107" cy="948"/>
          </a:xfrm>
        </p:grpSpPr>
        <p:sp>
          <p:nvSpPr>
            <p:cNvPr id="1048784" name="Text Box 35"/>
            <p:cNvSpPr txBox="1">
              <a:spLocks noChangeArrowheads="1"/>
            </p:cNvSpPr>
            <p:nvPr/>
          </p:nvSpPr>
          <p:spPr bwMode="auto">
            <a:xfrm>
              <a:off x="2409" y="4006"/>
              <a:ext cx="961" cy="4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algn="ctr"/>
              <a:r>
                <a:rPr lang="es-MX"/>
                <a:t>Sistema Digital</a:t>
              </a:r>
              <a:endParaRPr lang="es-ES"/>
            </a:p>
          </p:txBody>
        </p:sp>
        <p:sp>
          <p:nvSpPr>
            <p:cNvPr id="1048785" name="Rectangle 36"/>
            <p:cNvSpPr>
              <a:spLocks noChangeArrowheads="1"/>
            </p:cNvSpPr>
            <p:nvPr/>
          </p:nvSpPr>
          <p:spPr bwMode="auto">
            <a:xfrm>
              <a:off x="2338" y="3846"/>
              <a:ext cx="1107" cy="9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1" name="Grupo 43"/>
          <p:cNvGrpSpPr/>
          <p:nvPr/>
        </p:nvGrpSpPr>
        <p:grpSpPr>
          <a:xfrm>
            <a:off x="450715" y="2643447"/>
            <a:ext cx="2353529" cy="1954796"/>
            <a:chOff x="450715" y="2643447"/>
            <a:chExt cx="2353529" cy="1954796"/>
          </a:xfrm>
        </p:grpSpPr>
        <p:sp>
          <p:nvSpPr>
            <p:cNvPr id="1048786" name="Rectângulo 41"/>
            <p:cNvSpPr/>
            <p:nvPr/>
          </p:nvSpPr>
          <p:spPr bwMode="auto">
            <a:xfrm>
              <a:off x="798022" y="2643447"/>
              <a:ext cx="1995054" cy="1147157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pt-PT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48787" name="CaixaDeTexto 42"/>
            <p:cNvSpPr txBox="1"/>
            <p:nvPr/>
          </p:nvSpPr>
          <p:spPr>
            <a:xfrm>
              <a:off x="450715" y="3890357"/>
              <a:ext cx="235352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dirty="0" smtClean="0"/>
                <a:t>Acondicionamiento</a:t>
              </a:r>
            </a:p>
            <a:p>
              <a:pPr algn="ctr"/>
              <a:r>
                <a:rPr lang="es-CO" dirty="0" smtClean="0"/>
                <a:t> de señal</a:t>
              </a:r>
              <a:endParaRPr lang="es-CO" dirty="0"/>
            </a:p>
          </p:txBody>
        </p:sp>
      </p:grp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0" fill="hold"/>
                                        <p:tgtEl>
                                          <p:spTgt spid="10487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0" fill="hold"/>
                                        <p:tgtEl>
                                          <p:spTgt spid="10487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58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8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6EB7-2EAC-4F82-83B9-A4240191A3D8}" type="slidenum">
              <a:rPr lang="es-ES"/>
              <a:t>26</a:t>
            </a:fld>
            <a:endParaRPr lang="es-ES"/>
          </a:p>
        </p:txBody>
      </p:sp>
      <p:grpSp>
        <p:nvGrpSpPr>
          <p:cNvPr id="183" name="Group 2"/>
          <p:cNvGrpSpPr/>
          <p:nvPr/>
        </p:nvGrpSpPr>
        <p:grpSpPr bwMode="auto">
          <a:xfrm>
            <a:off x="1847850" y="1306513"/>
            <a:ext cx="5354638" cy="2446337"/>
            <a:chOff x="1164" y="823"/>
            <a:chExt cx="3373" cy="1541"/>
          </a:xfrm>
        </p:grpSpPr>
        <p:grpSp>
          <p:nvGrpSpPr>
            <p:cNvPr id="184" name="Group 3"/>
            <p:cNvGrpSpPr/>
            <p:nvPr/>
          </p:nvGrpSpPr>
          <p:grpSpPr bwMode="auto">
            <a:xfrm>
              <a:off x="2283" y="823"/>
              <a:ext cx="1162" cy="941"/>
              <a:chOff x="2283" y="571"/>
              <a:chExt cx="1162" cy="941"/>
            </a:xfrm>
          </p:grpSpPr>
          <p:grpSp>
            <p:nvGrpSpPr>
              <p:cNvPr id="185" name="Group 4"/>
              <p:cNvGrpSpPr/>
              <p:nvPr/>
            </p:nvGrpSpPr>
            <p:grpSpPr bwMode="auto">
              <a:xfrm>
                <a:off x="2283" y="571"/>
                <a:ext cx="1162" cy="822"/>
                <a:chOff x="2283" y="571"/>
                <a:chExt cx="1162" cy="822"/>
              </a:xfrm>
            </p:grpSpPr>
            <p:sp>
              <p:nvSpPr>
                <p:cNvPr id="1048789" name="Rectangle 5"/>
                <p:cNvSpPr>
                  <a:spLocks noChangeArrowheads="1"/>
                </p:cNvSpPr>
                <p:nvPr/>
              </p:nvSpPr>
              <p:spPr bwMode="auto">
                <a:xfrm>
                  <a:off x="2283" y="571"/>
                  <a:ext cx="1162" cy="822"/>
                </a:xfrm>
                <a:prstGeom prst="rect">
                  <a:avLst/>
                </a:prstGeom>
                <a:solidFill>
                  <a:schemeClr val="folHlink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790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2367" y="652"/>
                  <a:ext cx="1005" cy="640"/>
                </a:xfrm>
                <a:prstGeom prst="rect">
                  <a:avLst/>
                </a:prstGeom>
                <a:solidFill>
                  <a:srgbClr val="00FF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 lIns="0" rIns="0">
                  <a:spAutoFit/>
                </a:bodyPr>
                <a:lstStyle/>
                <a:p>
                  <a:pPr algn="ctr"/>
                  <a:r>
                    <a:rPr lang="es-MX" sz="2000" dirty="0"/>
                    <a:t>Computadora </a:t>
                  </a:r>
                </a:p>
                <a:p>
                  <a:pPr algn="ctr"/>
                  <a:r>
                    <a:rPr lang="es-MX" sz="2000" dirty="0"/>
                    <a:t>DSP</a:t>
                  </a:r>
                </a:p>
                <a:p>
                  <a:pPr algn="ctr"/>
                  <a:r>
                    <a:rPr lang="es-MX" sz="2000" dirty="0"/>
                    <a:t>FPGA</a:t>
                  </a:r>
                  <a:endParaRPr lang="es-ES" sz="2000" dirty="0"/>
                </a:p>
              </p:txBody>
            </p:sp>
          </p:grpSp>
          <p:sp>
            <p:nvSpPr>
              <p:cNvPr id="1048791" name="Rectangle 7"/>
              <p:cNvSpPr>
                <a:spLocks noChangeArrowheads="1"/>
              </p:cNvSpPr>
              <p:nvPr/>
            </p:nvSpPr>
            <p:spPr bwMode="auto">
              <a:xfrm>
                <a:off x="2672" y="1456"/>
                <a:ext cx="409" cy="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48792" name="Rectangle 8"/>
              <p:cNvSpPr>
                <a:spLocks noChangeArrowheads="1"/>
              </p:cNvSpPr>
              <p:nvPr/>
            </p:nvSpPr>
            <p:spPr bwMode="auto">
              <a:xfrm>
                <a:off x="2794" y="1392"/>
                <a:ext cx="167" cy="63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048793" name="Line 9"/>
            <p:cNvSpPr>
              <a:spLocks noChangeShapeType="1"/>
            </p:cNvSpPr>
            <p:nvPr/>
          </p:nvSpPr>
          <p:spPr bwMode="auto">
            <a:xfrm>
              <a:off x="3445" y="2316"/>
              <a:ext cx="10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8794" name="Line 10"/>
            <p:cNvSpPr>
              <a:spLocks noChangeShapeType="1"/>
            </p:cNvSpPr>
            <p:nvPr/>
          </p:nvSpPr>
          <p:spPr bwMode="auto">
            <a:xfrm>
              <a:off x="1164" y="2316"/>
              <a:ext cx="11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8795" name="Text Box 11"/>
            <p:cNvSpPr txBox="1">
              <a:spLocks noChangeArrowheads="1"/>
            </p:cNvSpPr>
            <p:nvPr/>
          </p:nvSpPr>
          <p:spPr bwMode="auto">
            <a:xfrm>
              <a:off x="1238" y="2029"/>
              <a:ext cx="10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s-MX" sz="2800"/>
                <a:t>Entrada</a:t>
              </a:r>
              <a:endParaRPr lang="es-ES" sz="2800"/>
            </a:p>
          </p:txBody>
        </p:sp>
        <p:sp>
          <p:nvSpPr>
            <p:cNvPr id="1048796" name="Text Box 12"/>
            <p:cNvSpPr txBox="1">
              <a:spLocks noChangeArrowheads="1"/>
            </p:cNvSpPr>
            <p:nvPr/>
          </p:nvSpPr>
          <p:spPr bwMode="auto">
            <a:xfrm>
              <a:off x="3720" y="2037"/>
              <a:ext cx="7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rIns="0">
              <a:spAutoFit/>
            </a:bodyPr>
            <a:lstStyle/>
            <a:p>
              <a:r>
                <a:rPr lang="es-MX" sz="2800" dirty="0"/>
                <a:t>Salida</a:t>
              </a:r>
              <a:endParaRPr lang="es-ES" sz="2800" dirty="0"/>
            </a:p>
          </p:txBody>
        </p:sp>
        <p:sp>
          <p:nvSpPr>
            <p:cNvPr id="1048797" name="Line 13"/>
            <p:cNvSpPr>
              <a:spLocks noChangeShapeType="1"/>
            </p:cNvSpPr>
            <p:nvPr/>
          </p:nvSpPr>
          <p:spPr bwMode="auto">
            <a:xfrm flipV="1">
              <a:off x="2325" y="1645"/>
              <a:ext cx="314" cy="6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798" name="Line 14"/>
            <p:cNvSpPr>
              <a:spLocks noChangeShapeType="1"/>
            </p:cNvSpPr>
            <p:nvPr/>
          </p:nvSpPr>
          <p:spPr bwMode="auto">
            <a:xfrm>
              <a:off x="3092" y="1634"/>
              <a:ext cx="356" cy="7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1048799" name="Text Box 15"/>
          <p:cNvSpPr txBox="1">
            <a:spLocks noChangeArrowheads="1"/>
          </p:cNvSpPr>
          <p:nvPr/>
        </p:nvSpPr>
        <p:spPr bwMode="auto">
          <a:xfrm>
            <a:off x="3143250" y="3748088"/>
            <a:ext cx="3483818" cy="533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s-MX" sz="3600"/>
              <a:t>Sistema Discreto</a:t>
            </a:r>
            <a:endParaRPr lang="es-ES" sz="3600"/>
          </a:p>
        </p:txBody>
      </p:sp>
      <p:sp>
        <p:nvSpPr>
          <p:cNvPr id="1048800" name="AutoShape 16"/>
          <p:cNvSpPr>
            <a:spLocks noChangeArrowheads="1"/>
          </p:cNvSpPr>
          <p:nvPr/>
        </p:nvSpPr>
        <p:spPr bwMode="auto">
          <a:xfrm>
            <a:off x="5691188" y="1836738"/>
            <a:ext cx="2471910" cy="482600"/>
          </a:xfrm>
          <a:prstGeom prst="roundRect">
            <a:avLst>
              <a:gd name="adj" fmla="val 16667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s-MX" sz="2800" dirty="0">
                <a:solidFill>
                  <a:schemeClr val="bg1"/>
                </a:solidFill>
              </a:rPr>
              <a:t>Mas </a:t>
            </a:r>
            <a:r>
              <a:rPr lang="es-MX" sz="2800" dirty="0" err="1">
                <a:solidFill>
                  <a:schemeClr val="bg1"/>
                </a:solidFill>
              </a:rPr>
              <a:t>SoftWare</a:t>
            </a:r>
            <a:endParaRPr lang="es-MX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048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0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28553" y="943495"/>
            <a:ext cx="5719156" cy="719050"/>
          </a:xfrm>
        </p:spPr>
        <p:txBody>
          <a:bodyPr/>
          <a:lstStyle/>
          <a:p>
            <a:pPr>
              <a:buFontTx/>
              <a:buNone/>
            </a:pPr>
            <a:r>
              <a:rPr lang="es-CO" b="1" dirty="0" smtClean="0">
                <a:solidFill>
                  <a:srgbClr val="FF3300"/>
                </a:solidFill>
                <a:cs typeface="Times New Roman" pitchFamily="18" charset="0"/>
              </a:rPr>
              <a:t>Acondicionamiento de señal </a:t>
            </a:r>
          </a:p>
          <a:p>
            <a:pPr>
              <a:buFontTx/>
              <a:buNone/>
            </a:pPr>
            <a:endParaRPr lang="es-CO" dirty="0">
              <a:cs typeface="Times New Roman" pitchFamily="18" charset="0"/>
            </a:endParaRPr>
          </a:p>
        </p:txBody>
      </p:sp>
      <p:sp>
        <p:nvSpPr>
          <p:cNvPr id="1048802" name="CaixaDeTexto 63"/>
          <p:cNvSpPr txBox="1"/>
          <p:nvPr/>
        </p:nvSpPr>
        <p:spPr>
          <a:xfrm>
            <a:off x="665018" y="2959331"/>
            <a:ext cx="1445836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lIns="72000" rtlCol="0">
            <a:spAutoFit/>
          </a:bodyPr>
          <a:lstStyle/>
          <a:p>
            <a:pPr algn="ctr"/>
            <a:r>
              <a:rPr lang="es-CO" smtClean="0"/>
              <a:t>Sensor o </a:t>
            </a:r>
          </a:p>
          <a:p>
            <a:pPr algn="ctr"/>
            <a:r>
              <a:rPr lang="es-CO" smtClean="0"/>
              <a:t>transductor</a:t>
            </a:r>
            <a:endParaRPr lang="es-CO"/>
          </a:p>
        </p:txBody>
      </p:sp>
      <p:sp>
        <p:nvSpPr>
          <p:cNvPr id="1048803" name="CaixaDeTexto 64"/>
          <p:cNvSpPr txBox="1"/>
          <p:nvPr/>
        </p:nvSpPr>
        <p:spPr>
          <a:xfrm>
            <a:off x="2446713" y="2962103"/>
            <a:ext cx="2003681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lIns="72000" rtlCol="0">
            <a:spAutoFit/>
          </a:bodyPr>
          <a:lstStyle/>
          <a:p>
            <a:pPr algn="ctr"/>
            <a:r>
              <a:rPr lang="es-CO" dirty="0" smtClean="0"/>
              <a:t>Amplificador de </a:t>
            </a:r>
          </a:p>
          <a:p>
            <a:pPr algn="ctr"/>
            <a:r>
              <a:rPr lang="es-CO" dirty="0" smtClean="0"/>
              <a:t>Instrumentación</a:t>
            </a:r>
            <a:endParaRPr lang="es-CO" dirty="0"/>
          </a:p>
        </p:txBody>
      </p:sp>
      <p:sp>
        <p:nvSpPr>
          <p:cNvPr id="1048804" name="CaixaDeTexto 65"/>
          <p:cNvSpPr txBox="1"/>
          <p:nvPr/>
        </p:nvSpPr>
        <p:spPr>
          <a:xfrm>
            <a:off x="4923905" y="2962103"/>
            <a:ext cx="863945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lIns="72000" rtlCol="0">
            <a:spAutoFit/>
          </a:bodyPr>
          <a:lstStyle/>
          <a:p>
            <a:pPr algn="ctr"/>
            <a:r>
              <a:rPr lang="es-CO" dirty="0" smtClean="0"/>
              <a:t>Filtro </a:t>
            </a:r>
          </a:p>
          <a:p>
            <a:pPr algn="ctr"/>
            <a:r>
              <a:rPr lang="es-CO" dirty="0" smtClean="0"/>
              <a:t>Activo</a:t>
            </a:r>
            <a:endParaRPr lang="es-CO" dirty="0"/>
          </a:p>
        </p:txBody>
      </p:sp>
      <p:sp>
        <p:nvSpPr>
          <p:cNvPr id="1048805" name="CaixaDeTexto 66"/>
          <p:cNvSpPr txBox="1"/>
          <p:nvPr/>
        </p:nvSpPr>
        <p:spPr>
          <a:xfrm>
            <a:off x="6436822" y="2962103"/>
            <a:ext cx="1933149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lIns="72000" rtlCol="0">
            <a:spAutoFit/>
          </a:bodyPr>
          <a:lstStyle/>
          <a:p>
            <a:pPr algn="ctr"/>
            <a:r>
              <a:rPr lang="es-CO" dirty="0" smtClean="0"/>
              <a:t>Amplificador de</a:t>
            </a:r>
          </a:p>
          <a:p>
            <a:pPr algn="ctr"/>
            <a:r>
              <a:rPr lang="es-CO" dirty="0" smtClean="0"/>
              <a:t>Ganancia</a:t>
            </a:r>
            <a:endParaRPr lang="es-CO" dirty="0"/>
          </a:p>
        </p:txBody>
      </p:sp>
      <p:cxnSp>
        <p:nvCxnSpPr>
          <p:cNvPr id="3145738" name="Conexão recta unidireccional 68"/>
          <p:cNvCxnSpPr>
            <a:cxnSpLocks/>
            <a:stCxn id="1048802" idx="3"/>
            <a:endCxn id="1048803" idx="1"/>
          </p:cNvCxnSpPr>
          <p:nvPr/>
        </p:nvCxnSpPr>
        <p:spPr bwMode="auto">
          <a:xfrm>
            <a:off x="2110854" y="3313274"/>
            <a:ext cx="335859" cy="2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45739" name="Conexão recta unidireccional 70"/>
          <p:cNvCxnSpPr>
            <a:cxnSpLocks/>
            <a:stCxn id="1048803" idx="3"/>
            <a:endCxn id="1048804" idx="1"/>
          </p:cNvCxnSpPr>
          <p:nvPr/>
        </p:nvCxnSpPr>
        <p:spPr bwMode="auto">
          <a:xfrm>
            <a:off x="4450394" y="3316046"/>
            <a:ext cx="4735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45740" name="Conexão recta unidireccional 72"/>
          <p:cNvCxnSpPr>
            <a:cxnSpLocks/>
            <a:stCxn id="1048804" idx="3"/>
            <a:endCxn id="1048805" idx="1"/>
          </p:cNvCxnSpPr>
          <p:nvPr/>
        </p:nvCxnSpPr>
        <p:spPr bwMode="auto">
          <a:xfrm>
            <a:off x="5787850" y="3316046"/>
            <a:ext cx="6489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wheel spokes="8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21E7-E108-43F5-A616-602680246C96}" type="slidenum">
              <a:rPr lang="es-ES"/>
              <a:t>28</a:t>
            </a:fld>
            <a:endParaRPr lang="es-ES"/>
          </a:p>
        </p:txBody>
      </p:sp>
      <p:sp>
        <p:nvSpPr>
          <p:cNvPr id="1048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8181" y="373062"/>
            <a:ext cx="7772400" cy="506321"/>
          </a:xfrm>
        </p:spPr>
        <p:txBody>
          <a:bodyPr/>
          <a:lstStyle/>
          <a:p>
            <a:pPr algn="ctr">
              <a:buFontTx/>
              <a:buNone/>
            </a:pPr>
            <a:r>
              <a:rPr lang="es-ES" sz="2400" dirty="0" smtClean="0">
                <a:cs typeface="Times New Roman" pitchFamily="18" charset="0"/>
              </a:rPr>
              <a:t>CONVERSOR A/D</a:t>
            </a:r>
            <a:endParaRPr lang="es-ES" sz="2400" dirty="0"/>
          </a:p>
        </p:txBody>
      </p:sp>
      <p:grpSp>
        <p:nvGrpSpPr>
          <p:cNvPr id="189" name="Group 4"/>
          <p:cNvGrpSpPr/>
          <p:nvPr/>
        </p:nvGrpSpPr>
        <p:grpSpPr>
          <a:xfrm>
            <a:off x="1267618" y="2461492"/>
            <a:ext cx="6815905" cy="2114067"/>
            <a:chOff x="1267618" y="2461492"/>
            <a:chExt cx="6815905" cy="2114067"/>
          </a:xfrm>
        </p:grpSpPr>
        <p:grpSp>
          <p:nvGrpSpPr>
            <p:cNvPr id="190" name="Group 3"/>
            <p:cNvGrpSpPr/>
            <p:nvPr/>
          </p:nvGrpSpPr>
          <p:grpSpPr>
            <a:xfrm>
              <a:off x="1267618" y="2704010"/>
              <a:ext cx="6778626" cy="1871549"/>
              <a:chOff x="1267618" y="2704010"/>
              <a:chExt cx="6778626" cy="1871549"/>
            </a:xfrm>
          </p:grpSpPr>
          <p:sp>
            <p:nvSpPr>
              <p:cNvPr id="1048813" name="Line 8"/>
              <p:cNvSpPr>
                <a:spLocks noChangeShapeType="1"/>
              </p:cNvSpPr>
              <p:nvPr/>
            </p:nvSpPr>
            <p:spPr bwMode="auto">
              <a:xfrm>
                <a:off x="1550193" y="3834357"/>
                <a:ext cx="636905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 type="triangle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48814" name="Line 12"/>
              <p:cNvSpPr>
                <a:spLocks noChangeShapeType="1"/>
              </p:cNvSpPr>
              <p:nvPr/>
            </p:nvSpPr>
            <p:spPr bwMode="auto">
              <a:xfrm flipV="1">
                <a:off x="1567226" y="2704010"/>
                <a:ext cx="317" cy="187154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 type="triangle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48815" name="Line 13"/>
              <p:cNvSpPr>
                <a:spLocks noChangeShapeType="1"/>
              </p:cNvSpPr>
              <p:nvPr/>
            </p:nvSpPr>
            <p:spPr bwMode="auto">
              <a:xfrm flipV="1">
                <a:off x="1550193" y="4358073"/>
                <a:ext cx="0" cy="8096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48816" name="Line 14"/>
              <p:cNvSpPr>
                <a:spLocks noChangeShapeType="1"/>
              </p:cNvSpPr>
              <p:nvPr/>
            </p:nvSpPr>
            <p:spPr bwMode="auto">
              <a:xfrm>
                <a:off x="1550193" y="3238885"/>
                <a:ext cx="0" cy="6826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48817" name="Line 16"/>
              <p:cNvSpPr>
                <a:spLocks noChangeShapeType="1"/>
              </p:cNvSpPr>
              <p:nvPr/>
            </p:nvSpPr>
            <p:spPr bwMode="auto">
              <a:xfrm flipV="1">
                <a:off x="2610643" y="3783308"/>
                <a:ext cx="0" cy="8096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48818" name="Rectangle 18"/>
              <p:cNvSpPr>
                <a:spLocks noChangeArrowheads="1"/>
              </p:cNvSpPr>
              <p:nvPr/>
            </p:nvSpPr>
            <p:spPr bwMode="auto">
              <a:xfrm>
                <a:off x="2577305" y="3905545"/>
                <a:ext cx="101600" cy="20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s-MX" altLang="es-MX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5</a:t>
                </a:r>
                <a:endParaRPr kumimoji="0" lang="es-MX" altLang="es-MX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8819" name="Line 19"/>
              <p:cNvSpPr>
                <a:spLocks noChangeShapeType="1"/>
              </p:cNvSpPr>
              <p:nvPr/>
            </p:nvSpPr>
            <p:spPr bwMode="auto">
              <a:xfrm flipV="1">
                <a:off x="3669505" y="3783308"/>
                <a:ext cx="0" cy="8096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48820" name="Rectangle 21"/>
              <p:cNvSpPr>
                <a:spLocks noChangeArrowheads="1"/>
              </p:cNvSpPr>
              <p:nvPr/>
            </p:nvSpPr>
            <p:spPr bwMode="auto">
              <a:xfrm>
                <a:off x="3593305" y="3905545"/>
                <a:ext cx="203200" cy="20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s-MX" altLang="es-MX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10</a:t>
                </a:r>
                <a:endParaRPr kumimoji="0" lang="es-MX" altLang="es-MX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8821" name="Line 22"/>
              <p:cNvSpPr>
                <a:spLocks noChangeShapeType="1"/>
              </p:cNvSpPr>
              <p:nvPr/>
            </p:nvSpPr>
            <p:spPr bwMode="auto">
              <a:xfrm flipV="1">
                <a:off x="4729955" y="3783308"/>
                <a:ext cx="0" cy="8096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48822" name="Rectangle 24"/>
              <p:cNvSpPr>
                <a:spLocks noChangeArrowheads="1"/>
              </p:cNvSpPr>
              <p:nvPr/>
            </p:nvSpPr>
            <p:spPr bwMode="auto">
              <a:xfrm>
                <a:off x="4653755" y="3905545"/>
                <a:ext cx="203201" cy="20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s-MX" altLang="es-MX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15</a:t>
                </a:r>
                <a:endParaRPr kumimoji="0" lang="es-MX" altLang="es-MX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8823" name="Line 25"/>
              <p:cNvSpPr>
                <a:spLocks noChangeShapeType="1"/>
              </p:cNvSpPr>
              <p:nvPr/>
            </p:nvSpPr>
            <p:spPr bwMode="auto">
              <a:xfrm flipV="1">
                <a:off x="5788818" y="3783308"/>
                <a:ext cx="0" cy="8096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48824" name="Line 26"/>
              <p:cNvSpPr>
                <a:spLocks noChangeShapeType="1"/>
              </p:cNvSpPr>
              <p:nvPr/>
            </p:nvSpPr>
            <p:spPr bwMode="auto">
              <a:xfrm>
                <a:off x="5788818" y="3238885"/>
                <a:ext cx="0" cy="6826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48825" name="Rectangle 27"/>
              <p:cNvSpPr>
                <a:spLocks noChangeArrowheads="1"/>
              </p:cNvSpPr>
              <p:nvPr/>
            </p:nvSpPr>
            <p:spPr bwMode="auto">
              <a:xfrm>
                <a:off x="5712618" y="3905545"/>
                <a:ext cx="203200" cy="20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s-MX" altLang="es-MX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20</a:t>
                </a:r>
                <a:endParaRPr kumimoji="0" lang="es-MX" altLang="es-MX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8826" name="Line 28"/>
              <p:cNvSpPr>
                <a:spLocks noChangeShapeType="1"/>
              </p:cNvSpPr>
              <p:nvPr/>
            </p:nvSpPr>
            <p:spPr bwMode="auto">
              <a:xfrm flipV="1">
                <a:off x="6849268" y="3783308"/>
                <a:ext cx="0" cy="8096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48827" name="Rectangle 30"/>
              <p:cNvSpPr>
                <a:spLocks noChangeArrowheads="1"/>
              </p:cNvSpPr>
              <p:nvPr/>
            </p:nvSpPr>
            <p:spPr bwMode="auto">
              <a:xfrm>
                <a:off x="6773068" y="3905545"/>
                <a:ext cx="203200" cy="20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s-MX" altLang="es-MX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25</a:t>
                </a:r>
                <a:endParaRPr kumimoji="0" lang="es-MX" altLang="es-MX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8828" name="Rectangle 33"/>
              <p:cNvSpPr>
                <a:spLocks noChangeArrowheads="1"/>
              </p:cNvSpPr>
              <p:nvPr/>
            </p:nvSpPr>
            <p:spPr bwMode="auto">
              <a:xfrm>
                <a:off x="7843043" y="3905545"/>
                <a:ext cx="203201" cy="20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s-MX" altLang="es-MX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30</a:t>
                </a:r>
                <a:endParaRPr kumimoji="0" lang="es-MX" altLang="es-MX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8829" name="Line 34"/>
              <p:cNvSpPr>
                <a:spLocks noChangeShapeType="1"/>
              </p:cNvSpPr>
              <p:nvPr/>
            </p:nvSpPr>
            <p:spPr bwMode="auto">
              <a:xfrm>
                <a:off x="1550193" y="4439035"/>
                <a:ext cx="55562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48830" name="Rectangle 36"/>
              <p:cNvSpPr>
                <a:spLocks noChangeArrowheads="1"/>
              </p:cNvSpPr>
              <p:nvPr/>
            </p:nvSpPr>
            <p:spPr bwMode="auto">
              <a:xfrm>
                <a:off x="1267618" y="4329498"/>
                <a:ext cx="304800" cy="2032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s-MX" altLang="es-MX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-0.5</a:t>
                </a:r>
                <a:endParaRPr kumimoji="0" lang="es-MX" altLang="es-MX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8831" name="Line 37"/>
              <p:cNvSpPr>
                <a:spLocks noChangeShapeType="1"/>
              </p:cNvSpPr>
              <p:nvPr/>
            </p:nvSpPr>
            <p:spPr bwMode="auto">
              <a:xfrm>
                <a:off x="1550193" y="3838960"/>
                <a:ext cx="55562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48832" name="Rectangle 39"/>
              <p:cNvSpPr>
                <a:spLocks noChangeArrowheads="1"/>
              </p:cNvSpPr>
              <p:nvPr/>
            </p:nvSpPr>
            <p:spPr bwMode="auto">
              <a:xfrm>
                <a:off x="1431130" y="3729423"/>
                <a:ext cx="101600" cy="20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s-MX" altLang="es-MX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0</a:t>
                </a:r>
                <a:endParaRPr kumimoji="0" lang="es-MX" altLang="es-MX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8833" name="Line 40"/>
              <p:cNvSpPr>
                <a:spLocks noChangeShapeType="1"/>
              </p:cNvSpPr>
              <p:nvPr/>
            </p:nvSpPr>
            <p:spPr bwMode="auto">
              <a:xfrm>
                <a:off x="1550193" y="3238885"/>
                <a:ext cx="55562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48834" name="Rectangle 42"/>
              <p:cNvSpPr>
                <a:spLocks noChangeArrowheads="1"/>
              </p:cNvSpPr>
              <p:nvPr/>
            </p:nvSpPr>
            <p:spPr bwMode="auto">
              <a:xfrm>
                <a:off x="1310480" y="3129348"/>
                <a:ext cx="254000" cy="20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s-MX" altLang="es-MX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0.5</a:t>
                </a:r>
                <a:endParaRPr kumimoji="0" lang="es-MX" altLang="es-MX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8835" name="Freeform 47"/>
              <p:cNvSpPr/>
              <p:nvPr/>
            </p:nvSpPr>
            <p:spPr bwMode="auto">
              <a:xfrm>
                <a:off x="1550193" y="3238885"/>
                <a:ext cx="6151562" cy="1131887"/>
              </a:xfrm>
              <a:custGeom>
                <a:avLst/>
                <a:gdLst>
                  <a:gd name="T0" fmla="*/ 0 w 3875"/>
                  <a:gd name="T1" fmla="*/ 515 h 713"/>
                  <a:gd name="T2" fmla="*/ 131 w 3875"/>
                  <a:gd name="T3" fmla="*/ 206 h 713"/>
                  <a:gd name="T4" fmla="*/ 262 w 3875"/>
                  <a:gd name="T5" fmla="*/ 361 h 713"/>
                  <a:gd name="T6" fmla="*/ 400 w 3875"/>
                  <a:gd name="T7" fmla="*/ 154 h 713"/>
                  <a:gd name="T8" fmla="*/ 530 w 3875"/>
                  <a:gd name="T9" fmla="*/ 601 h 713"/>
                  <a:gd name="T10" fmla="*/ 668 w 3875"/>
                  <a:gd name="T11" fmla="*/ 240 h 713"/>
                  <a:gd name="T12" fmla="*/ 799 w 3875"/>
                  <a:gd name="T13" fmla="*/ 713 h 713"/>
                  <a:gd name="T14" fmla="*/ 936 w 3875"/>
                  <a:gd name="T15" fmla="*/ 146 h 713"/>
                  <a:gd name="T16" fmla="*/ 1067 w 3875"/>
                  <a:gd name="T17" fmla="*/ 240 h 713"/>
                  <a:gd name="T18" fmla="*/ 1198 w 3875"/>
                  <a:gd name="T19" fmla="*/ 34 h 713"/>
                  <a:gd name="T20" fmla="*/ 1335 w 3875"/>
                  <a:gd name="T21" fmla="*/ 679 h 713"/>
                  <a:gd name="T22" fmla="*/ 1466 w 3875"/>
                  <a:gd name="T23" fmla="*/ 68 h 713"/>
                  <a:gd name="T24" fmla="*/ 1604 w 3875"/>
                  <a:gd name="T25" fmla="*/ 369 h 713"/>
                  <a:gd name="T26" fmla="*/ 1735 w 3875"/>
                  <a:gd name="T27" fmla="*/ 283 h 713"/>
                  <a:gd name="T28" fmla="*/ 1872 w 3875"/>
                  <a:gd name="T29" fmla="*/ 515 h 713"/>
                  <a:gd name="T30" fmla="*/ 2003 w 3875"/>
                  <a:gd name="T31" fmla="*/ 696 h 713"/>
                  <a:gd name="T32" fmla="*/ 2134 w 3875"/>
                  <a:gd name="T33" fmla="*/ 111 h 713"/>
                  <a:gd name="T34" fmla="*/ 2271 w 3875"/>
                  <a:gd name="T35" fmla="*/ 644 h 713"/>
                  <a:gd name="T36" fmla="*/ 2402 w 3875"/>
                  <a:gd name="T37" fmla="*/ 472 h 713"/>
                  <a:gd name="T38" fmla="*/ 2540 w 3875"/>
                  <a:gd name="T39" fmla="*/ 283 h 713"/>
                  <a:gd name="T40" fmla="*/ 2670 w 3875"/>
                  <a:gd name="T41" fmla="*/ 0 h 713"/>
                  <a:gd name="T42" fmla="*/ 2808 w 3875"/>
                  <a:gd name="T43" fmla="*/ 361 h 713"/>
                  <a:gd name="T44" fmla="*/ 2939 w 3875"/>
                  <a:gd name="T45" fmla="*/ 0 h 713"/>
                  <a:gd name="T46" fmla="*/ 3070 w 3875"/>
                  <a:gd name="T47" fmla="*/ 584 h 713"/>
                  <a:gd name="T48" fmla="*/ 3207 w 3875"/>
                  <a:gd name="T49" fmla="*/ 447 h 713"/>
                  <a:gd name="T50" fmla="*/ 3338 w 3875"/>
                  <a:gd name="T51" fmla="*/ 223 h 713"/>
                  <a:gd name="T52" fmla="*/ 3476 w 3875"/>
                  <a:gd name="T53" fmla="*/ 705 h 713"/>
                  <a:gd name="T54" fmla="*/ 3606 w 3875"/>
                  <a:gd name="T55" fmla="*/ 189 h 713"/>
                  <a:gd name="T56" fmla="*/ 3744 w 3875"/>
                  <a:gd name="T57" fmla="*/ 438 h 713"/>
                  <a:gd name="T58" fmla="*/ 3875 w 3875"/>
                  <a:gd name="T59" fmla="*/ 137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75" h="713">
                    <a:moveTo>
                      <a:pt x="0" y="515"/>
                    </a:moveTo>
                    <a:lnTo>
                      <a:pt x="131" y="206"/>
                    </a:lnTo>
                    <a:lnTo>
                      <a:pt x="262" y="361"/>
                    </a:lnTo>
                    <a:lnTo>
                      <a:pt x="400" y="154"/>
                    </a:lnTo>
                    <a:lnTo>
                      <a:pt x="530" y="601"/>
                    </a:lnTo>
                    <a:lnTo>
                      <a:pt x="668" y="240"/>
                    </a:lnTo>
                    <a:lnTo>
                      <a:pt x="799" y="713"/>
                    </a:lnTo>
                    <a:lnTo>
                      <a:pt x="936" y="146"/>
                    </a:lnTo>
                    <a:lnTo>
                      <a:pt x="1067" y="240"/>
                    </a:lnTo>
                    <a:lnTo>
                      <a:pt x="1198" y="34"/>
                    </a:lnTo>
                    <a:lnTo>
                      <a:pt x="1335" y="679"/>
                    </a:lnTo>
                    <a:lnTo>
                      <a:pt x="1466" y="68"/>
                    </a:lnTo>
                    <a:lnTo>
                      <a:pt x="1604" y="369"/>
                    </a:lnTo>
                    <a:lnTo>
                      <a:pt x="1735" y="283"/>
                    </a:lnTo>
                    <a:lnTo>
                      <a:pt x="1872" y="515"/>
                    </a:lnTo>
                    <a:lnTo>
                      <a:pt x="2003" y="696"/>
                    </a:lnTo>
                    <a:lnTo>
                      <a:pt x="2134" y="111"/>
                    </a:lnTo>
                    <a:lnTo>
                      <a:pt x="2271" y="644"/>
                    </a:lnTo>
                    <a:lnTo>
                      <a:pt x="2402" y="472"/>
                    </a:lnTo>
                    <a:lnTo>
                      <a:pt x="2540" y="283"/>
                    </a:lnTo>
                    <a:lnTo>
                      <a:pt x="2670" y="0"/>
                    </a:lnTo>
                    <a:lnTo>
                      <a:pt x="2808" y="361"/>
                    </a:lnTo>
                    <a:lnTo>
                      <a:pt x="2939" y="0"/>
                    </a:lnTo>
                    <a:lnTo>
                      <a:pt x="3070" y="584"/>
                    </a:lnTo>
                    <a:lnTo>
                      <a:pt x="3207" y="447"/>
                    </a:lnTo>
                    <a:lnTo>
                      <a:pt x="3338" y="223"/>
                    </a:lnTo>
                    <a:lnTo>
                      <a:pt x="3476" y="705"/>
                    </a:lnTo>
                    <a:lnTo>
                      <a:pt x="3606" y="189"/>
                    </a:lnTo>
                    <a:lnTo>
                      <a:pt x="3744" y="438"/>
                    </a:lnTo>
                    <a:lnTo>
                      <a:pt x="3875" y="137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</p:grpSp>
        <p:sp>
          <p:nvSpPr>
            <p:cNvPr id="1048836" name="Rectangle 2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721052" y="3446573"/>
              <a:ext cx="362471" cy="400110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r>
                <a:rPr lang="es-MX">
                  <a:noFill/>
                </a:rPr>
                <a:t> </a:t>
              </a:r>
            </a:p>
          </p:txBody>
        </p:sp>
        <p:sp>
          <p:nvSpPr>
            <p:cNvPr id="1048837" name="Rectangle 60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1517902" y="2461492"/>
              <a:ext cx="719363" cy="40011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r>
                <a:rPr lang="es-MX">
                  <a:noFill/>
                </a:rPr>
                <a:t> </a:t>
              </a:r>
            </a:p>
          </p:txBody>
        </p:sp>
      </p:grpSp>
      <p:grpSp>
        <p:nvGrpSpPr>
          <p:cNvPr id="191" name="Group 5"/>
          <p:cNvGrpSpPr/>
          <p:nvPr/>
        </p:nvGrpSpPr>
        <p:grpSpPr>
          <a:xfrm>
            <a:off x="1541462" y="2441553"/>
            <a:ext cx="7142952" cy="1976413"/>
            <a:chOff x="1541462" y="2441553"/>
            <a:chExt cx="7142952" cy="1976413"/>
          </a:xfrm>
        </p:grpSpPr>
        <p:grpSp>
          <p:nvGrpSpPr>
            <p:cNvPr id="192" name="Group 62"/>
            <p:cNvGrpSpPr/>
            <p:nvPr/>
          </p:nvGrpSpPr>
          <p:grpSpPr>
            <a:xfrm>
              <a:off x="1541462" y="3217816"/>
              <a:ext cx="6203950" cy="1200150"/>
              <a:chOff x="1520825" y="2724150"/>
              <a:chExt cx="6203950" cy="1200150"/>
            </a:xfrm>
          </p:grpSpPr>
          <p:sp>
            <p:nvSpPr>
              <p:cNvPr id="1048838" name="Line 69"/>
              <p:cNvSpPr>
                <a:spLocks noChangeShapeType="1"/>
              </p:cNvSpPr>
              <p:nvPr/>
            </p:nvSpPr>
            <p:spPr bwMode="auto">
              <a:xfrm>
                <a:off x="5780088" y="2751138"/>
                <a:ext cx="0" cy="6826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grpSp>
            <p:nvGrpSpPr>
              <p:cNvPr id="193" name="Group 69"/>
              <p:cNvGrpSpPr/>
              <p:nvPr/>
            </p:nvGrpSpPr>
            <p:grpSpPr>
              <a:xfrm>
                <a:off x="2601913" y="3308620"/>
                <a:ext cx="4238625" cy="82550"/>
                <a:chOff x="2601913" y="3870325"/>
                <a:chExt cx="4238625" cy="82550"/>
              </a:xfrm>
            </p:grpSpPr>
            <p:sp>
              <p:nvSpPr>
                <p:cNvPr id="1048839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601913" y="3870325"/>
                  <a:ext cx="0" cy="8255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MX"/>
                </a:p>
              </p:txBody>
            </p:sp>
            <p:sp>
              <p:nvSpPr>
                <p:cNvPr id="1048840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3660775" y="3870325"/>
                  <a:ext cx="0" cy="8255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MX"/>
                </a:p>
              </p:txBody>
            </p:sp>
            <p:sp>
              <p:nvSpPr>
                <p:cNvPr id="1048841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4721225" y="3870325"/>
                  <a:ext cx="0" cy="8255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MX"/>
                </a:p>
              </p:txBody>
            </p:sp>
            <p:sp>
              <p:nvSpPr>
                <p:cNvPr id="1048842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5780088" y="3870325"/>
                  <a:ext cx="0" cy="8255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MX"/>
                </a:p>
              </p:txBody>
            </p:sp>
            <p:sp>
              <p:nvSpPr>
                <p:cNvPr id="1048843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6840538" y="3870325"/>
                  <a:ext cx="0" cy="8255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MX"/>
                </a:p>
              </p:txBody>
            </p:sp>
          </p:grpSp>
          <p:sp>
            <p:nvSpPr>
              <p:cNvPr id="1048844" name="Line 80"/>
              <p:cNvSpPr>
                <a:spLocks noChangeShapeType="1"/>
              </p:cNvSpPr>
              <p:nvPr/>
            </p:nvSpPr>
            <p:spPr bwMode="auto">
              <a:xfrm>
                <a:off x="1541463" y="3351213"/>
                <a:ext cx="55562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48845" name="Oval 90"/>
              <p:cNvSpPr>
                <a:spLocks noChangeArrowheads="1"/>
              </p:cNvSpPr>
              <p:nvPr/>
            </p:nvSpPr>
            <p:spPr bwMode="auto">
              <a:xfrm>
                <a:off x="1520825" y="3543300"/>
                <a:ext cx="53975" cy="6826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48846" name="Oval 91"/>
              <p:cNvSpPr>
                <a:spLocks noChangeArrowheads="1"/>
              </p:cNvSpPr>
              <p:nvPr/>
            </p:nvSpPr>
            <p:spPr bwMode="auto">
              <a:xfrm>
                <a:off x="1727200" y="3051175"/>
                <a:ext cx="55562" cy="6826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48847" name="Oval 92"/>
              <p:cNvSpPr>
                <a:spLocks noChangeArrowheads="1"/>
              </p:cNvSpPr>
              <p:nvPr/>
            </p:nvSpPr>
            <p:spPr bwMode="auto">
              <a:xfrm>
                <a:off x="1935163" y="3297238"/>
                <a:ext cx="55562" cy="6826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48848" name="Oval 93"/>
              <p:cNvSpPr>
                <a:spLocks noChangeArrowheads="1"/>
              </p:cNvSpPr>
              <p:nvPr/>
            </p:nvSpPr>
            <p:spPr bwMode="auto">
              <a:xfrm>
                <a:off x="2154238" y="2970213"/>
                <a:ext cx="53975" cy="6826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48849" name="Oval 94"/>
              <p:cNvSpPr>
                <a:spLocks noChangeArrowheads="1"/>
              </p:cNvSpPr>
              <p:nvPr/>
            </p:nvSpPr>
            <p:spPr bwMode="auto">
              <a:xfrm>
                <a:off x="2362200" y="3679825"/>
                <a:ext cx="53975" cy="6826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48850" name="Oval 95"/>
              <p:cNvSpPr>
                <a:spLocks noChangeArrowheads="1"/>
              </p:cNvSpPr>
              <p:nvPr/>
            </p:nvSpPr>
            <p:spPr bwMode="auto">
              <a:xfrm>
                <a:off x="2579688" y="3106738"/>
                <a:ext cx="55562" cy="6826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48851" name="Oval 96"/>
              <p:cNvSpPr>
                <a:spLocks noChangeArrowheads="1"/>
              </p:cNvSpPr>
              <p:nvPr/>
            </p:nvSpPr>
            <p:spPr bwMode="auto">
              <a:xfrm>
                <a:off x="2787650" y="3856038"/>
                <a:ext cx="53975" cy="6826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48852" name="Oval 97"/>
              <p:cNvSpPr>
                <a:spLocks noChangeArrowheads="1"/>
              </p:cNvSpPr>
              <p:nvPr/>
            </p:nvSpPr>
            <p:spPr bwMode="auto">
              <a:xfrm>
                <a:off x="3006725" y="2955925"/>
                <a:ext cx="53975" cy="6826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48853" name="Oval 98"/>
              <p:cNvSpPr>
                <a:spLocks noChangeArrowheads="1"/>
              </p:cNvSpPr>
              <p:nvPr/>
            </p:nvSpPr>
            <p:spPr bwMode="auto">
              <a:xfrm>
                <a:off x="3213100" y="3106738"/>
                <a:ext cx="55562" cy="6826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48854" name="Oval 99"/>
              <p:cNvSpPr>
                <a:spLocks noChangeArrowheads="1"/>
              </p:cNvSpPr>
              <p:nvPr/>
            </p:nvSpPr>
            <p:spPr bwMode="auto">
              <a:xfrm>
                <a:off x="3421063" y="2778125"/>
                <a:ext cx="53975" cy="6826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48855" name="Oval 100"/>
              <p:cNvSpPr>
                <a:spLocks noChangeArrowheads="1"/>
              </p:cNvSpPr>
              <p:nvPr/>
            </p:nvSpPr>
            <p:spPr bwMode="auto">
              <a:xfrm>
                <a:off x="3640138" y="3802063"/>
                <a:ext cx="53975" cy="6826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48856" name="Oval 101"/>
              <p:cNvSpPr>
                <a:spLocks noChangeArrowheads="1"/>
              </p:cNvSpPr>
              <p:nvPr/>
            </p:nvSpPr>
            <p:spPr bwMode="auto">
              <a:xfrm>
                <a:off x="3846513" y="2833688"/>
                <a:ext cx="55562" cy="6826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48857" name="Oval 102"/>
              <p:cNvSpPr>
                <a:spLocks noChangeArrowheads="1"/>
              </p:cNvSpPr>
              <p:nvPr/>
            </p:nvSpPr>
            <p:spPr bwMode="auto">
              <a:xfrm>
                <a:off x="4065588" y="3309938"/>
                <a:ext cx="53975" cy="6826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48858" name="Oval 103"/>
              <p:cNvSpPr>
                <a:spLocks noChangeArrowheads="1"/>
              </p:cNvSpPr>
              <p:nvPr/>
            </p:nvSpPr>
            <p:spPr bwMode="auto">
              <a:xfrm>
                <a:off x="4273550" y="3175000"/>
                <a:ext cx="53975" cy="6826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48859" name="Oval 104"/>
              <p:cNvSpPr>
                <a:spLocks noChangeArrowheads="1"/>
              </p:cNvSpPr>
              <p:nvPr/>
            </p:nvSpPr>
            <p:spPr bwMode="auto">
              <a:xfrm>
                <a:off x="4491038" y="3543300"/>
                <a:ext cx="55562" cy="6826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48860" name="Oval 105"/>
              <p:cNvSpPr>
                <a:spLocks noChangeArrowheads="1"/>
              </p:cNvSpPr>
              <p:nvPr/>
            </p:nvSpPr>
            <p:spPr bwMode="auto">
              <a:xfrm>
                <a:off x="4699000" y="3829050"/>
                <a:ext cx="55562" cy="6826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48861" name="Oval 106"/>
              <p:cNvSpPr>
                <a:spLocks noChangeArrowheads="1"/>
              </p:cNvSpPr>
              <p:nvPr/>
            </p:nvSpPr>
            <p:spPr bwMode="auto">
              <a:xfrm>
                <a:off x="4906963" y="2901950"/>
                <a:ext cx="53975" cy="6826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48862" name="Oval 107"/>
              <p:cNvSpPr>
                <a:spLocks noChangeArrowheads="1"/>
              </p:cNvSpPr>
              <p:nvPr/>
            </p:nvSpPr>
            <p:spPr bwMode="auto">
              <a:xfrm>
                <a:off x="5126038" y="3748088"/>
                <a:ext cx="53975" cy="6826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48863" name="Oval 108"/>
              <p:cNvSpPr>
                <a:spLocks noChangeArrowheads="1"/>
              </p:cNvSpPr>
              <p:nvPr/>
            </p:nvSpPr>
            <p:spPr bwMode="auto">
              <a:xfrm>
                <a:off x="5332413" y="3475038"/>
                <a:ext cx="55562" cy="6826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48864" name="Oval 109"/>
              <p:cNvSpPr>
                <a:spLocks noChangeArrowheads="1"/>
              </p:cNvSpPr>
              <p:nvPr/>
            </p:nvSpPr>
            <p:spPr bwMode="auto">
              <a:xfrm>
                <a:off x="5551488" y="3175000"/>
                <a:ext cx="53975" cy="6826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48865" name="Oval 110"/>
              <p:cNvSpPr>
                <a:spLocks noChangeArrowheads="1"/>
              </p:cNvSpPr>
              <p:nvPr/>
            </p:nvSpPr>
            <p:spPr bwMode="auto">
              <a:xfrm>
                <a:off x="5759450" y="2724150"/>
                <a:ext cx="53975" cy="6826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48866" name="Oval 111"/>
              <p:cNvSpPr>
                <a:spLocks noChangeArrowheads="1"/>
              </p:cNvSpPr>
              <p:nvPr/>
            </p:nvSpPr>
            <p:spPr bwMode="auto">
              <a:xfrm>
                <a:off x="5976938" y="3297238"/>
                <a:ext cx="55562" cy="6826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48867" name="Oval 112"/>
              <p:cNvSpPr>
                <a:spLocks noChangeArrowheads="1"/>
              </p:cNvSpPr>
              <p:nvPr/>
            </p:nvSpPr>
            <p:spPr bwMode="auto">
              <a:xfrm>
                <a:off x="6184900" y="2724150"/>
                <a:ext cx="55562" cy="6826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48868" name="Oval 113"/>
              <p:cNvSpPr>
                <a:spLocks noChangeArrowheads="1"/>
              </p:cNvSpPr>
              <p:nvPr/>
            </p:nvSpPr>
            <p:spPr bwMode="auto">
              <a:xfrm>
                <a:off x="6392863" y="3651250"/>
                <a:ext cx="53975" cy="6826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48869" name="Oval 114"/>
              <p:cNvSpPr>
                <a:spLocks noChangeArrowheads="1"/>
              </p:cNvSpPr>
              <p:nvPr/>
            </p:nvSpPr>
            <p:spPr bwMode="auto">
              <a:xfrm>
                <a:off x="6610350" y="3433763"/>
                <a:ext cx="55562" cy="6826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48870" name="Oval 115"/>
              <p:cNvSpPr>
                <a:spLocks noChangeArrowheads="1"/>
              </p:cNvSpPr>
              <p:nvPr/>
            </p:nvSpPr>
            <p:spPr bwMode="auto">
              <a:xfrm>
                <a:off x="6818313" y="3078163"/>
                <a:ext cx="55562" cy="6826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48871" name="Oval 116"/>
              <p:cNvSpPr>
                <a:spLocks noChangeArrowheads="1"/>
              </p:cNvSpPr>
              <p:nvPr/>
            </p:nvSpPr>
            <p:spPr bwMode="auto">
              <a:xfrm>
                <a:off x="7037388" y="3843338"/>
                <a:ext cx="53975" cy="6826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48872" name="Oval 117"/>
              <p:cNvSpPr>
                <a:spLocks noChangeArrowheads="1"/>
              </p:cNvSpPr>
              <p:nvPr/>
            </p:nvSpPr>
            <p:spPr bwMode="auto">
              <a:xfrm>
                <a:off x="7245350" y="3024188"/>
                <a:ext cx="53975" cy="6826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48873" name="Oval 118"/>
              <p:cNvSpPr>
                <a:spLocks noChangeArrowheads="1"/>
              </p:cNvSpPr>
              <p:nvPr/>
            </p:nvSpPr>
            <p:spPr bwMode="auto">
              <a:xfrm>
                <a:off x="7462838" y="3419475"/>
                <a:ext cx="55562" cy="6826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48874" name="Oval 119"/>
              <p:cNvSpPr>
                <a:spLocks noChangeArrowheads="1"/>
              </p:cNvSpPr>
              <p:nvPr/>
            </p:nvSpPr>
            <p:spPr bwMode="auto">
              <a:xfrm>
                <a:off x="7670800" y="2941638"/>
                <a:ext cx="53975" cy="6826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48875" name="Line 120"/>
              <p:cNvSpPr>
                <a:spLocks noChangeShapeType="1"/>
              </p:cNvSpPr>
              <p:nvPr/>
            </p:nvSpPr>
            <p:spPr bwMode="auto">
              <a:xfrm>
                <a:off x="1541463" y="3351213"/>
                <a:ext cx="0" cy="2190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48876" name="Line 121"/>
              <p:cNvSpPr>
                <a:spLocks noChangeShapeType="1"/>
              </p:cNvSpPr>
              <p:nvPr/>
            </p:nvSpPr>
            <p:spPr bwMode="auto">
              <a:xfrm flipV="1">
                <a:off x="1749425" y="3078163"/>
                <a:ext cx="0" cy="27305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48877" name="Line 122"/>
              <p:cNvSpPr>
                <a:spLocks noChangeShapeType="1"/>
              </p:cNvSpPr>
              <p:nvPr/>
            </p:nvSpPr>
            <p:spPr bwMode="auto">
              <a:xfrm flipV="1">
                <a:off x="1957388" y="3324225"/>
                <a:ext cx="0" cy="269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48878" name="Line 123"/>
              <p:cNvSpPr>
                <a:spLocks noChangeShapeType="1"/>
              </p:cNvSpPr>
              <p:nvPr/>
            </p:nvSpPr>
            <p:spPr bwMode="auto">
              <a:xfrm flipV="1">
                <a:off x="2176463" y="2997200"/>
                <a:ext cx="0" cy="3540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48879" name="Line 124"/>
              <p:cNvSpPr>
                <a:spLocks noChangeShapeType="1"/>
              </p:cNvSpPr>
              <p:nvPr/>
            </p:nvSpPr>
            <p:spPr bwMode="auto">
              <a:xfrm>
                <a:off x="2382838" y="3351213"/>
                <a:ext cx="0" cy="3556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48880" name="Line 125"/>
              <p:cNvSpPr>
                <a:spLocks noChangeShapeType="1"/>
              </p:cNvSpPr>
              <p:nvPr/>
            </p:nvSpPr>
            <p:spPr bwMode="auto">
              <a:xfrm flipV="1">
                <a:off x="2601913" y="3133725"/>
                <a:ext cx="0" cy="2174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48881" name="Line 126"/>
              <p:cNvSpPr>
                <a:spLocks noChangeShapeType="1"/>
              </p:cNvSpPr>
              <p:nvPr/>
            </p:nvSpPr>
            <p:spPr bwMode="auto">
              <a:xfrm>
                <a:off x="2809875" y="3351213"/>
                <a:ext cx="0" cy="5334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48882" name="Line 127"/>
              <p:cNvSpPr>
                <a:spLocks noChangeShapeType="1"/>
              </p:cNvSpPr>
              <p:nvPr/>
            </p:nvSpPr>
            <p:spPr bwMode="auto">
              <a:xfrm flipV="1">
                <a:off x="3027363" y="2982913"/>
                <a:ext cx="0" cy="3683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48883" name="Line 128"/>
              <p:cNvSpPr>
                <a:spLocks noChangeShapeType="1"/>
              </p:cNvSpPr>
              <p:nvPr/>
            </p:nvSpPr>
            <p:spPr bwMode="auto">
              <a:xfrm flipV="1">
                <a:off x="3235325" y="3133725"/>
                <a:ext cx="0" cy="2174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48884" name="Line 129"/>
              <p:cNvSpPr>
                <a:spLocks noChangeShapeType="1"/>
              </p:cNvSpPr>
              <p:nvPr/>
            </p:nvSpPr>
            <p:spPr bwMode="auto">
              <a:xfrm flipV="1">
                <a:off x="3443288" y="2805113"/>
                <a:ext cx="0" cy="5461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48885" name="Line 130"/>
              <p:cNvSpPr>
                <a:spLocks noChangeShapeType="1"/>
              </p:cNvSpPr>
              <p:nvPr/>
            </p:nvSpPr>
            <p:spPr bwMode="auto">
              <a:xfrm>
                <a:off x="3660775" y="3351213"/>
                <a:ext cx="0" cy="47783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48886" name="Line 131"/>
              <p:cNvSpPr>
                <a:spLocks noChangeShapeType="1"/>
              </p:cNvSpPr>
              <p:nvPr/>
            </p:nvSpPr>
            <p:spPr bwMode="auto">
              <a:xfrm flipV="1">
                <a:off x="3868738" y="2860675"/>
                <a:ext cx="0" cy="49053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48887" name="Line 132"/>
              <p:cNvSpPr>
                <a:spLocks noChangeShapeType="1"/>
              </p:cNvSpPr>
              <p:nvPr/>
            </p:nvSpPr>
            <p:spPr bwMode="auto">
              <a:xfrm flipV="1">
                <a:off x="4087813" y="3338513"/>
                <a:ext cx="0" cy="127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48888" name="Line 133"/>
              <p:cNvSpPr>
                <a:spLocks noChangeShapeType="1"/>
              </p:cNvSpPr>
              <p:nvPr/>
            </p:nvSpPr>
            <p:spPr bwMode="auto">
              <a:xfrm flipV="1">
                <a:off x="4295775" y="3201988"/>
                <a:ext cx="0" cy="1492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48889" name="Line 134"/>
              <p:cNvSpPr>
                <a:spLocks noChangeShapeType="1"/>
              </p:cNvSpPr>
              <p:nvPr/>
            </p:nvSpPr>
            <p:spPr bwMode="auto">
              <a:xfrm>
                <a:off x="4513263" y="3351213"/>
                <a:ext cx="0" cy="2190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48890" name="Line 135"/>
              <p:cNvSpPr>
                <a:spLocks noChangeShapeType="1"/>
              </p:cNvSpPr>
              <p:nvPr/>
            </p:nvSpPr>
            <p:spPr bwMode="auto">
              <a:xfrm>
                <a:off x="4721225" y="3351213"/>
                <a:ext cx="0" cy="5048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48891" name="Line 136"/>
              <p:cNvSpPr>
                <a:spLocks noChangeShapeType="1"/>
              </p:cNvSpPr>
              <p:nvPr/>
            </p:nvSpPr>
            <p:spPr bwMode="auto">
              <a:xfrm flipV="1">
                <a:off x="4929188" y="2928938"/>
                <a:ext cx="0" cy="4222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48892" name="Line 137"/>
              <p:cNvSpPr>
                <a:spLocks noChangeShapeType="1"/>
              </p:cNvSpPr>
              <p:nvPr/>
            </p:nvSpPr>
            <p:spPr bwMode="auto">
              <a:xfrm>
                <a:off x="5146675" y="3351213"/>
                <a:ext cx="0" cy="42386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48893" name="Line 138"/>
              <p:cNvSpPr>
                <a:spLocks noChangeShapeType="1"/>
              </p:cNvSpPr>
              <p:nvPr/>
            </p:nvSpPr>
            <p:spPr bwMode="auto">
              <a:xfrm>
                <a:off x="5354638" y="3351213"/>
                <a:ext cx="0" cy="1508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48894" name="Line 139"/>
              <p:cNvSpPr>
                <a:spLocks noChangeShapeType="1"/>
              </p:cNvSpPr>
              <p:nvPr/>
            </p:nvSpPr>
            <p:spPr bwMode="auto">
              <a:xfrm flipV="1">
                <a:off x="5573713" y="3201988"/>
                <a:ext cx="0" cy="1492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48895" name="Line 140"/>
              <p:cNvSpPr>
                <a:spLocks noChangeShapeType="1"/>
              </p:cNvSpPr>
              <p:nvPr/>
            </p:nvSpPr>
            <p:spPr bwMode="auto">
              <a:xfrm flipV="1">
                <a:off x="5780088" y="2751138"/>
                <a:ext cx="0" cy="6000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48896" name="Line 141"/>
              <p:cNvSpPr>
                <a:spLocks noChangeShapeType="1"/>
              </p:cNvSpPr>
              <p:nvPr/>
            </p:nvSpPr>
            <p:spPr bwMode="auto">
              <a:xfrm flipV="1">
                <a:off x="5999163" y="3324225"/>
                <a:ext cx="0" cy="269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48897" name="Line 142"/>
              <p:cNvSpPr>
                <a:spLocks noChangeShapeType="1"/>
              </p:cNvSpPr>
              <p:nvPr/>
            </p:nvSpPr>
            <p:spPr bwMode="auto">
              <a:xfrm flipV="1">
                <a:off x="6207125" y="2751138"/>
                <a:ext cx="0" cy="6000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48898" name="Line 143"/>
              <p:cNvSpPr>
                <a:spLocks noChangeShapeType="1"/>
              </p:cNvSpPr>
              <p:nvPr/>
            </p:nvSpPr>
            <p:spPr bwMode="auto">
              <a:xfrm>
                <a:off x="6415088" y="3351213"/>
                <a:ext cx="0" cy="3286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48899" name="Line 144"/>
              <p:cNvSpPr>
                <a:spLocks noChangeShapeType="1"/>
              </p:cNvSpPr>
              <p:nvPr/>
            </p:nvSpPr>
            <p:spPr bwMode="auto">
              <a:xfrm>
                <a:off x="6632575" y="3351213"/>
                <a:ext cx="0" cy="10953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48900" name="Line 145"/>
              <p:cNvSpPr>
                <a:spLocks noChangeShapeType="1"/>
              </p:cNvSpPr>
              <p:nvPr/>
            </p:nvSpPr>
            <p:spPr bwMode="auto">
              <a:xfrm flipV="1">
                <a:off x="6840538" y="3106738"/>
                <a:ext cx="0" cy="2444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48901" name="Line 146"/>
              <p:cNvSpPr>
                <a:spLocks noChangeShapeType="1"/>
              </p:cNvSpPr>
              <p:nvPr/>
            </p:nvSpPr>
            <p:spPr bwMode="auto">
              <a:xfrm>
                <a:off x="7059613" y="3351213"/>
                <a:ext cx="0" cy="5191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48902" name="Line 147"/>
              <p:cNvSpPr>
                <a:spLocks noChangeShapeType="1"/>
              </p:cNvSpPr>
              <p:nvPr/>
            </p:nvSpPr>
            <p:spPr bwMode="auto">
              <a:xfrm flipV="1">
                <a:off x="7265988" y="3051175"/>
                <a:ext cx="0" cy="30003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48903" name="Line 148"/>
              <p:cNvSpPr>
                <a:spLocks noChangeShapeType="1"/>
              </p:cNvSpPr>
              <p:nvPr/>
            </p:nvSpPr>
            <p:spPr bwMode="auto">
              <a:xfrm>
                <a:off x="7485063" y="3351213"/>
                <a:ext cx="0" cy="9525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48904" name="Line 149"/>
              <p:cNvSpPr>
                <a:spLocks noChangeShapeType="1"/>
              </p:cNvSpPr>
              <p:nvPr/>
            </p:nvSpPr>
            <p:spPr bwMode="auto">
              <a:xfrm flipV="1">
                <a:off x="7693025" y="2970213"/>
                <a:ext cx="0" cy="3810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</p:grpSp>
        <p:sp>
          <p:nvSpPr>
            <p:cNvPr id="1048905" name="Rectangle 151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1698415" y="2441553"/>
              <a:ext cx="2045496" cy="592470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r>
                <a:rPr lang="es-MX">
                  <a:noFill/>
                </a:rPr>
                <a:t> </a:t>
              </a:r>
            </a:p>
          </p:txBody>
        </p:sp>
        <p:sp>
          <p:nvSpPr>
            <p:cNvPr id="1048906" name="Rectangle 152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860214" y="3452707"/>
              <a:ext cx="824200" cy="400110"/>
            </a:xfrm>
            <a:prstGeom prst="rect">
              <a:avLst/>
            </a:pr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r>
                <a:rPr lang="es-MX">
                  <a:noFill/>
                </a:rPr>
                <a:t> </a:t>
              </a:r>
            </a:p>
          </p:txBody>
        </p:sp>
      </p:grpSp>
      <p:grpSp>
        <p:nvGrpSpPr>
          <p:cNvPr id="194" name="Group 155"/>
          <p:cNvGrpSpPr/>
          <p:nvPr/>
        </p:nvGrpSpPr>
        <p:grpSpPr>
          <a:xfrm>
            <a:off x="1266560" y="4810125"/>
            <a:ext cx="6778625" cy="1404938"/>
            <a:chOff x="1258888" y="2641600"/>
            <a:chExt cx="6778625" cy="1404938"/>
          </a:xfrm>
        </p:grpSpPr>
        <p:sp>
          <p:nvSpPr>
            <p:cNvPr id="1048907" name="Rectangle 49"/>
            <p:cNvSpPr>
              <a:spLocks noChangeArrowheads="1"/>
            </p:cNvSpPr>
            <p:nvPr/>
          </p:nvSpPr>
          <p:spPr bwMode="auto">
            <a:xfrm>
              <a:off x="1541463" y="2751138"/>
              <a:ext cx="6369050" cy="1201737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8908" name="Line 53"/>
            <p:cNvSpPr>
              <a:spLocks noChangeShapeType="1"/>
            </p:cNvSpPr>
            <p:nvPr/>
          </p:nvSpPr>
          <p:spPr bwMode="auto">
            <a:xfrm flipV="1">
              <a:off x="1541463" y="2751138"/>
              <a:ext cx="0" cy="120173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8909" name="Line 55"/>
            <p:cNvSpPr>
              <a:spLocks noChangeShapeType="1"/>
            </p:cNvSpPr>
            <p:nvPr/>
          </p:nvSpPr>
          <p:spPr bwMode="auto">
            <a:xfrm flipV="1">
              <a:off x="1541463" y="2751138"/>
              <a:ext cx="0" cy="120173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8910" name="Line 56"/>
            <p:cNvSpPr>
              <a:spLocks noChangeShapeType="1"/>
            </p:cNvSpPr>
            <p:nvPr/>
          </p:nvSpPr>
          <p:spPr bwMode="auto">
            <a:xfrm flipV="1">
              <a:off x="1541463" y="3870325"/>
              <a:ext cx="0" cy="825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8911" name="Line 57"/>
            <p:cNvSpPr>
              <a:spLocks noChangeShapeType="1"/>
            </p:cNvSpPr>
            <p:nvPr/>
          </p:nvSpPr>
          <p:spPr bwMode="auto">
            <a:xfrm>
              <a:off x="1541463" y="2751138"/>
              <a:ext cx="0" cy="682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8912" name="Line 69"/>
            <p:cNvSpPr>
              <a:spLocks noChangeShapeType="1"/>
            </p:cNvSpPr>
            <p:nvPr/>
          </p:nvSpPr>
          <p:spPr bwMode="auto">
            <a:xfrm>
              <a:off x="5780088" y="2751138"/>
              <a:ext cx="0" cy="682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grpSp>
          <p:nvGrpSpPr>
            <p:cNvPr id="195" name="Group 162"/>
            <p:cNvGrpSpPr/>
            <p:nvPr/>
          </p:nvGrpSpPr>
          <p:grpSpPr>
            <a:xfrm>
              <a:off x="2568575" y="3308620"/>
              <a:ext cx="5468938" cy="325438"/>
              <a:chOff x="2568575" y="3870325"/>
              <a:chExt cx="5468938" cy="325438"/>
            </a:xfrm>
          </p:grpSpPr>
          <p:sp>
            <p:nvSpPr>
              <p:cNvPr id="1048913" name="Line 59"/>
              <p:cNvSpPr>
                <a:spLocks noChangeShapeType="1"/>
              </p:cNvSpPr>
              <p:nvPr/>
            </p:nvSpPr>
            <p:spPr bwMode="auto">
              <a:xfrm flipV="1">
                <a:off x="2601913" y="3870325"/>
                <a:ext cx="0" cy="8255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48914" name="Rectangle 61"/>
              <p:cNvSpPr>
                <a:spLocks noChangeArrowheads="1"/>
              </p:cNvSpPr>
              <p:nvPr/>
            </p:nvSpPr>
            <p:spPr bwMode="auto">
              <a:xfrm>
                <a:off x="2568575" y="3992563"/>
                <a:ext cx="101600" cy="20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s-MX" altLang="es-MX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5</a:t>
                </a:r>
                <a:endParaRPr kumimoji="0" lang="es-MX" altLang="es-MX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8915" name="Line 62"/>
              <p:cNvSpPr>
                <a:spLocks noChangeShapeType="1"/>
              </p:cNvSpPr>
              <p:nvPr/>
            </p:nvSpPr>
            <p:spPr bwMode="auto">
              <a:xfrm flipV="1">
                <a:off x="3660775" y="3870325"/>
                <a:ext cx="0" cy="8255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48916" name="Rectangle 64"/>
              <p:cNvSpPr>
                <a:spLocks noChangeArrowheads="1"/>
              </p:cNvSpPr>
              <p:nvPr/>
            </p:nvSpPr>
            <p:spPr bwMode="auto">
              <a:xfrm>
                <a:off x="3584575" y="3992563"/>
                <a:ext cx="203200" cy="20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s-MX" altLang="es-MX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10</a:t>
                </a:r>
                <a:endParaRPr kumimoji="0" lang="es-MX" altLang="es-MX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8917" name="Line 65"/>
              <p:cNvSpPr>
                <a:spLocks noChangeShapeType="1"/>
              </p:cNvSpPr>
              <p:nvPr/>
            </p:nvSpPr>
            <p:spPr bwMode="auto">
              <a:xfrm flipV="1">
                <a:off x="4721225" y="3870325"/>
                <a:ext cx="0" cy="8255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48918" name="Rectangle 67"/>
              <p:cNvSpPr>
                <a:spLocks noChangeArrowheads="1"/>
              </p:cNvSpPr>
              <p:nvPr/>
            </p:nvSpPr>
            <p:spPr bwMode="auto">
              <a:xfrm>
                <a:off x="4645025" y="3992563"/>
                <a:ext cx="203201" cy="20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s-MX" altLang="es-MX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15</a:t>
                </a:r>
                <a:endParaRPr kumimoji="0" lang="es-MX" altLang="es-MX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8919" name="Line 68"/>
              <p:cNvSpPr>
                <a:spLocks noChangeShapeType="1"/>
              </p:cNvSpPr>
              <p:nvPr/>
            </p:nvSpPr>
            <p:spPr bwMode="auto">
              <a:xfrm flipV="1">
                <a:off x="5780088" y="3870325"/>
                <a:ext cx="0" cy="8255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48920" name="Rectangle 70"/>
              <p:cNvSpPr>
                <a:spLocks noChangeArrowheads="1"/>
              </p:cNvSpPr>
              <p:nvPr/>
            </p:nvSpPr>
            <p:spPr bwMode="auto">
              <a:xfrm>
                <a:off x="5703888" y="3992563"/>
                <a:ext cx="203201" cy="20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s-MX" altLang="es-MX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20</a:t>
                </a:r>
                <a:endParaRPr kumimoji="0" lang="es-MX" altLang="es-MX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8921" name="Line 71"/>
              <p:cNvSpPr>
                <a:spLocks noChangeShapeType="1"/>
              </p:cNvSpPr>
              <p:nvPr/>
            </p:nvSpPr>
            <p:spPr bwMode="auto">
              <a:xfrm flipV="1">
                <a:off x="6840538" y="3870325"/>
                <a:ext cx="0" cy="8255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48922" name="Rectangle 73"/>
              <p:cNvSpPr>
                <a:spLocks noChangeArrowheads="1"/>
              </p:cNvSpPr>
              <p:nvPr/>
            </p:nvSpPr>
            <p:spPr bwMode="auto">
              <a:xfrm>
                <a:off x="6764338" y="3992563"/>
                <a:ext cx="203200" cy="20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s-MX" altLang="es-MX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25</a:t>
                </a:r>
                <a:endParaRPr kumimoji="0" lang="es-MX" altLang="es-MX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8923" name="Line 74"/>
              <p:cNvSpPr>
                <a:spLocks noChangeShapeType="1"/>
              </p:cNvSpPr>
              <p:nvPr/>
            </p:nvSpPr>
            <p:spPr bwMode="auto">
              <a:xfrm flipV="1">
                <a:off x="7910513" y="3870325"/>
                <a:ext cx="0" cy="8255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48924" name="Rectangle 76"/>
              <p:cNvSpPr>
                <a:spLocks noChangeArrowheads="1"/>
              </p:cNvSpPr>
              <p:nvPr/>
            </p:nvSpPr>
            <p:spPr bwMode="auto">
              <a:xfrm>
                <a:off x="7834313" y="3992563"/>
                <a:ext cx="203200" cy="20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s-MX" altLang="es-MX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30</a:t>
                </a:r>
                <a:endParaRPr kumimoji="0" lang="es-MX" altLang="es-MX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048925" name="Line 77"/>
            <p:cNvSpPr>
              <a:spLocks noChangeShapeType="1"/>
            </p:cNvSpPr>
            <p:nvPr/>
          </p:nvSpPr>
          <p:spPr bwMode="auto">
            <a:xfrm>
              <a:off x="1541463" y="3952875"/>
              <a:ext cx="5556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8926" name="Rectangle 79"/>
            <p:cNvSpPr>
              <a:spLocks noChangeArrowheads="1"/>
            </p:cNvSpPr>
            <p:nvPr/>
          </p:nvSpPr>
          <p:spPr bwMode="auto">
            <a:xfrm>
              <a:off x="1258888" y="3843338"/>
              <a:ext cx="304800" cy="2032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s-MX" altLang="es-MX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-0.5</a:t>
              </a:r>
              <a:endParaRPr kumimoji="0" lang="es-MX" altLang="es-MX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8927" name="Line 80"/>
            <p:cNvSpPr>
              <a:spLocks noChangeShapeType="1"/>
            </p:cNvSpPr>
            <p:nvPr/>
          </p:nvSpPr>
          <p:spPr bwMode="auto">
            <a:xfrm>
              <a:off x="1541463" y="3351213"/>
              <a:ext cx="5556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8928" name="Line 81"/>
            <p:cNvSpPr>
              <a:spLocks noChangeShapeType="1"/>
            </p:cNvSpPr>
            <p:nvPr/>
          </p:nvSpPr>
          <p:spPr bwMode="auto">
            <a:xfrm flipH="1">
              <a:off x="7845425" y="3351213"/>
              <a:ext cx="65087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8929" name="Rectangle 82"/>
            <p:cNvSpPr>
              <a:spLocks noChangeArrowheads="1"/>
            </p:cNvSpPr>
            <p:nvPr/>
          </p:nvSpPr>
          <p:spPr bwMode="auto">
            <a:xfrm>
              <a:off x="1422400" y="3243263"/>
              <a:ext cx="101600" cy="2032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s-MX" altLang="es-MX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0</a:t>
              </a:r>
              <a:endParaRPr kumimoji="0" lang="es-MX" altLang="es-MX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8930" name="Line 83"/>
            <p:cNvSpPr>
              <a:spLocks noChangeShapeType="1"/>
            </p:cNvSpPr>
            <p:nvPr/>
          </p:nvSpPr>
          <p:spPr bwMode="auto">
            <a:xfrm>
              <a:off x="1541463" y="2751138"/>
              <a:ext cx="5556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8931" name="Rectangle 85"/>
            <p:cNvSpPr>
              <a:spLocks noChangeArrowheads="1"/>
            </p:cNvSpPr>
            <p:nvPr/>
          </p:nvSpPr>
          <p:spPr bwMode="auto">
            <a:xfrm>
              <a:off x="1301750" y="2641600"/>
              <a:ext cx="254000" cy="203201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s-MX" altLang="es-MX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0.5</a:t>
              </a:r>
              <a:endParaRPr kumimoji="0" lang="es-MX" altLang="es-MX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8932" name="Line 89"/>
            <p:cNvSpPr>
              <a:spLocks noChangeShapeType="1"/>
            </p:cNvSpPr>
            <p:nvPr/>
          </p:nvSpPr>
          <p:spPr bwMode="auto">
            <a:xfrm flipV="1">
              <a:off x="1541463" y="2751138"/>
              <a:ext cx="0" cy="120173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 type="triangle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8933" name="Oval 90"/>
            <p:cNvSpPr>
              <a:spLocks noChangeArrowheads="1"/>
            </p:cNvSpPr>
            <p:nvPr/>
          </p:nvSpPr>
          <p:spPr bwMode="auto">
            <a:xfrm>
              <a:off x="1520825" y="3543300"/>
              <a:ext cx="53975" cy="6826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8934" name="Oval 91"/>
            <p:cNvSpPr>
              <a:spLocks noChangeArrowheads="1"/>
            </p:cNvSpPr>
            <p:nvPr/>
          </p:nvSpPr>
          <p:spPr bwMode="auto">
            <a:xfrm>
              <a:off x="1727200" y="3051175"/>
              <a:ext cx="55562" cy="6826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8935" name="Oval 92"/>
            <p:cNvSpPr>
              <a:spLocks noChangeArrowheads="1"/>
            </p:cNvSpPr>
            <p:nvPr/>
          </p:nvSpPr>
          <p:spPr bwMode="auto">
            <a:xfrm>
              <a:off x="1935163" y="3297238"/>
              <a:ext cx="55562" cy="6826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8936" name="Oval 93"/>
            <p:cNvSpPr>
              <a:spLocks noChangeArrowheads="1"/>
            </p:cNvSpPr>
            <p:nvPr/>
          </p:nvSpPr>
          <p:spPr bwMode="auto">
            <a:xfrm>
              <a:off x="2154238" y="2970213"/>
              <a:ext cx="53975" cy="6826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8937" name="Oval 94"/>
            <p:cNvSpPr>
              <a:spLocks noChangeArrowheads="1"/>
            </p:cNvSpPr>
            <p:nvPr/>
          </p:nvSpPr>
          <p:spPr bwMode="auto">
            <a:xfrm>
              <a:off x="2362200" y="3679825"/>
              <a:ext cx="53975" cy="6826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8938" name="Oval 95"/>
            <p:cNvSpPr>
              <a:spLocks noChangeArrowheads="1"/>
            </p:cNvSpPr>
            <p:nvPr/>
          </p:nvSpPr>
          <p:spPr bwMode="auto">
            <a:xfrm>
              <a:off x="2579688" y="3106738"/>
              <a:ext cx="55562" cy="6826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8939" name="Oval 96"/>
            <p:cNvSpPr>
              <a:spLocks noChangeArrowheads="1"/>
            </p:cNvSpPr>
            <p:nvPr/>
          </p:nvSpPr>
          <p:spPr bwMode="auto">
            <a:xfrm>
              <a:off x="2787650" y="3856038"/>
              <a:ext cx="53975" cy="6826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8940" name="Oval 97"/>
            <p:cNvSpPr>
              <a:spLocks noChangeArrowheads="1"/>
            </p:cNvSpPr>
            <p:nvPr/>
          </p:nvSpPr>
          <p:spPr bwMode="auto">
            <a:xfrm>
              <a:off x="3006725" y="2955925"/>
              <a:ext cx="53975" cy="6826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8941" name="Oval 98"/>
            <p:cNvSpPr>
              <a:spLocks noChangeArrowheads="1"/>
            </p:cNvSpPr>
            <p:nvPr/>
          </p:nvSpPr>
          <p:spPr bwMode="auto">
            <a:xfrm>
              <a:off x="3213100" y="3106738"/>
              <a:ext cx="55562" cy="6826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8942" name="Oval 99"/>
            <p:cNvSpPr>
              <a:spLocks noChangeArrowheads="1"/>
            </p:cNvSpPr>
            <p:nvPr/>
          </p:nvSpPr>
          <p:spPr bwMode="auto">
            <a:xfrm>
              <a:off x="3421063" y="2778125"/>
              <a:ext cx="53975" cy="6826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8943" name="Oval 100"/>
            <p:cNvSpPr>
              <a:spLocks noChangeArrowheads="1"/>
            </p:cNvSpPr>
            <p:nvPr/>
          </p:nvSpPr>
          <p:spPr bwMode="auto">
            <a:xfrm>
              <a:off x="3640138" y="3802063"/>
              <a:ext cx="53975" cy="6826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8944" name="Oval 101"/>
            <p:cNvSpPr>
              <a:spLocks noChangeArrowheads="1"/>
            </p:cNvSpPr>
            <p:nvPr/>
          </p:nvSpPr>
          <p:spPr bwMode="auto">
            <a:xfrm>
              <a:off x="3846513" y="2833688"/>
              <a:ext cx="55562" cy="6826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8945" name="Oval 102"/>
            <p:cNvSpPr>
              <a:spLocks noChangeArrowheads="1"/>
            </p:cNvSpPr>
            <p:nvPr/>
          </p:nvSpPr>
          <p:spPr bwMode="auto">
            <a:xfrm>
              <a:off x="4065588" y="3309938"/>
              <a:ext cx="53975" cy="6826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8946" name="Oval 103"/>
            <p:cNvSpPr>
              <a:spLocks noChangeArrowheads="1"/>
            </p:cNvSpPr>
            <p:nvPr/>
          </p:nvSpPr>
          <p:spPr bwMode="auto">
            <a:xfrm>
              <a:off x="4273550" y="3175000"/>
              <a:ext cx="53975" cy="6826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8947" name="Oval 104"/>
            <p:cNvSpPr>
              <a:spLocks noChangeArrowheads="1"/>
            </p:cNvSpPr>
            <p:nvPr/>
          </p:nvSpPr>
          <p:spPr bwMode="auto">
            <a:xfrm>
              <a:off x="4491038" y="3543300"/>
              <a:ext cx="55562" cy="6826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8948" name="Oval 105"/>
            <p:cNvSpPr>
              <a:spLocks noChangeArrowheads="1"/>
            </p:cNvSpPr>
            <p:nvPr/>
          </p:nvSpPr>
          <p:spPr bwMode="auto">
            <a:xfrm>
              <a:off x="4699000" y="3829050"/>
              <a:ext cx="55562" cy="6826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8949" name="Oval 106"/>
            <p:cNvSpPr>
              <a:spLocks noChangeArrowheads="1"/>
            </p:cNvSpPr>
            <p:nvPr/>
          </p:nvSpPr>
          <p:spPr bwMode="auto">
            <a:xfrm>
              <a:off x="4906963" y="2901950"/>
              <a:ext cx="53975" cy="6826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8950" name="Oval 107"/>
            <p:cNvSpPr>
              <a:spLocks noChangeArrowheads="1"/>
            </p:cNvSpPr>
            <p:nvPr/>
          </p:nvSpPr>
          <p:spPr bwMode="auto">
            <a:xfrm>
              <a:off x="5126038" y="3748088"/>
              <a:ext cx="53975" cy="6826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8951" name="Oval 108"/>
            <p:cNvSpPr>
              <a:spLocks noChangeArrowheads="1"/>
            </p:cNvSpPr>
            <p:nvPr/>
          </p:nvSpPr>
          <p:spPr bwMode="auto">
            <a:xfrm>
              <a:off x="5332413" y="3475038"/>
              <a:ext cx="55562" cy="6826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8952" name="Oval 109"/>
            <p:cNvSpPr>
              <a:spLocks noChangeArrowheads="1"/>
            </p:cNvSpPr>
            <p:nvPr/>
          </p:nvSpPr>
          <p:spPr bwMode="auto">
            <a:xfrm>
              <a:off x="5551488" y="3175000"/>
              <a:ext cx="53975" cy="6826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8953" name="Oval 110"/>
            <p:cNvSpPr>
              <a:spLocks noChangeArrowheads="1"/>
            </p:cNvSpPr>
            <p:nvPr/>
          </p:nvSpPr>
          <p:spPr bwMode="auto">
            <a:xfrm>
              <a:off x="5759450" y="2724150"/>
              <a:ext cx="53975" cy="6826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8954" name="Oval 111"/>
            <p:cNvSpPr>
              <a:spLocks noChangeArrowheads="1"/>
            </p:cNvSpPr>
            <p:nvPr/>
          </p:nvSpPr>
          <p:spPr bwMode="auto">
            <a:xfrm>
              <a:off x="5976938" y="3297238"/>
              <a:ext cx="55562" cy="6826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8955" name="Oval 112"/>
            <p:cNvSpPr>
              <a:spLocks noChangeArrowheads="1"/>
            </p:cNvSpPr>
            <p:nvPr/>
          </p:nvSpPr>
          <p:spPr bwMode="auto">
            <a:xfrm>
              <a:off x="6184900" y="2724150"/>
              <a:ext cx="55562" cy="6826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8956" name="Oval 113"/>
            <p:cNvSpPr>
              <a:spLocks noChangeArrowheads="1"/>
            </p:cNvSpPr>
            <p:nvPr/>
          </p:nvSpPr>
          <p:spPr bwMode="auto">
            <a:xfrm>
              <a:off x="6392863" y="3651250"/>
              <a:ext cx="53975" cy="6826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8957" name="Oval 114"/>
            <p:cNvSpPr>
              <a:spLocks noChangeArrowheads="1"/>
            </p:cNvSpPr>
            <p:nvPr/>
          </p:nvSpPr>
          <p:spPr bwMode="auto">
            <a:xfrm>
              <a:off x="6610350" y="3433763"/>
              <a:ext cx="55562" cy="6826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8958" name="Oval 115"/>
            <p:cNvSpPr>
              <a:spLocks noChangeArrowheads="1"/>
            </p:cNvSpPr>
            <p:nvPr/>
          </p:nvSpPr>
          <p:spPr bwMode="auto">
            <a:xfrm>
              <a:off x="6818313" y="3078163"/>
              <a:ext cx="55562" cy="6826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8959" name="Oval 116"/>
            <p:cNvSpPr>
              <a:spLocks noChangeArrowheads="1"/>
            </p:cNvSpPr>
            <p:nvPr/>
          </p:nvSpPr>
          <p:spPr bwMode="auto">
            <a:xfrm>
              <a:off x="7037388" y="3843338"/>
              <a:ext cx="53975" cy="6826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8960" name="Oval 117"/>
            <p:cNvSpPr>
              <a:spLocks noChangeArrowheads="1"/>
            </p:cNvSpPr>
            <p:nvPr/>
          </p:nvSpPr>
          <p:spPr bwMode="auto">
            <a:xfrm>
              <a:off x="7245350" y="3024188"/>
              <a:ext cx="53975" cy="6826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8961" name="Oval 118"/>
            <p:cNvSpPr>
              <a:spLocks noChangeArrowheads="1"/>
            </p:cNvSpPr>
            <p:nvPr/>
          </p:nvSpPr>
          <p:spPr bwMode="auto">
            <a:xfrm>
              <a:off x="7462838" y="3419475"/>
              <a:ext cx="55562" cy="6826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8962" name="Oval 119"/>
            <p:cNvSpPr>
              <a:spLocks noChangeArrowheads="1"/>
            </p:cNvSpPr>
            <p:nvPr/>
          </p:nvSpPr>
          <p:spPr bwMode="auto">
            <a:xfrm>
              <a:off x="7670800" y="2941638"/>
              <a:ext cx="53975" cy="6826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8963" name="Line 120"/>
            <p:cNvSpPr>
              <a:spLocks noChangeShapeType="1"/>
            </p:cNvSpPr>
            <p:nvPr/>
          </p:nvSpPr>
          <p:spPr bwMode="auto">
            <a:xfrm>
              <a:off x="1541463" y="3351213"/>
              <a:ext cx="0" cy="2190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8964" name="Line 121"/>
            <p:cNvSpPr>
              <a:spLocks noChangeShapeType="1"/>
            </p:cNvSpPr>
            <p:nvPr/>
          </p:nvSpPr>
          <p:spPr bwMode="auto">
            <a:xfrm flipV="1">
              <a:off x="1749425" y="3078163"/>
              <a:ext cx="0" cy="2730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8965" name="Line 122"/>
            <p:cNvSpPr>
              <a:spLocks noChangeShapeType="1"/>
            </p:cNvSpPr>
            <p:nvPr/>
          </p:nvSpPr>
          <p:spPr bwMode="auto">
            <a:xfrm flipV="1">
              <a:off x="1957388" y="3324225"/>
              <a:ext cx="0" cy="269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8966" name="Line 123"/>
            <p:cNvSpPr>
              <a:spLocks noChangeShapeType="1"/>
            </p:cNvSpPr>
            <p:nvPr/>
          </p:nvSpPr>
          <p:spPr bwMode="auto">
            <a:xfrm flipV="1">
              <a:off x="2176463" y="2997200"/>
              <a:ext cx="0" cy="354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8967" name="Line 124"/>
            <p:cNvSpPr>
              <a:spLocks noChangeShapeType="1"/>
            </p:cNvSpPr>
            <p:nvPr/>
          </p:nvSpPr>
          <p:spPr bwMode="auto">
            <a:xfrm>
              <a:off x="2382838" y="3351213"/>
              <a:ext cx="0" cy="3556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8968" name="Line 125"/>
            <p:cNvSpPr>
              <a:spLocks noChangeShapeType="1"/>
            </p:cNvSpPr>
            <p:nvPr/>
          </p:nvSpPr>
          <p:spPr bwMode="auto">
            <a:xfrm flipV="1">
              <a:off x="2601913" y="3133725"/>
              <a:ext cx="0" cy="2174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8969" name="Line 126"/>
            <p:cNvSpPr>
              <a:spLocks noChangeShapeType="1"/>
            </p:cNvSpPr>
            <p:nvPr/>
          </p:nvSpPr>
          <p:spPr bwMode="auto">
            <a:xfrm>
              <a:off x="2809875" y="3351213"/>
              <a:ext cx="0" cy="533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8970" name="Line 127"/>
            <p:cNvSpPr>
              <a:spLocks noChangeShapeType="1"/>
            </p:cNvSpPr>
            <p:nvPr/>
          </p:nvSpPr>
          <p:spPr bwMode="auto">
            <a:xfrm flipV="1">
              <a:off x="3027363" y="2982913"/>
              <a:ext cx="0" cy="3683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8971" name="Line 128"/>
            <p:cNvSpPr>
              <a:spLocks noChangeShapeType="1"/>
            </p:cNvSpPr>
            <p:nvPr/>
          </p:nvSpPr>
          <p:spPr bwMode="auto">
            <a:xfrm flipV="1">
              <a:off x="3235325" y="3133725"/>
              <a:ext cx="0" cy="2174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8972" name="Line 129"/>
            <p:cNvSpPr>
              <a:spLocks noChangeShapeType="1"/>
            </p:cNvSpPr>
            <p:nvPr/>
          </p:nvSpPr>
          <p:spPr bwMode="auto">
            <a:xfrm flipV="1">
              <a:off x="3443288" y="2805113"/>
              <a:ext cx="0" cy="546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8973" name="Line 130"/>
            <p:cNvSpPr>
              <a:spLocks noChangeShapeType="1"/>
            </p:cNvSpPr>
            <p:nvPr/>
          </p:nvSpPr>
          <p:spPr bwMode="auto">
            <a:xfrm>
              <a:off x="3660775" y="3351213"/>
              <a:ext cx="0" cy="47783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8974" name="Line 131"/>
            <p:cNvSpPr>
              <a:spLocks noChangeShapeType="1"/>
            </p:cNvSpPr>
            <p:nvPr/>
          </p:nvSpPr>
          <p:spPr bwMode="auto">
            <a:xfrm flipV="1">
              <a:off x="3868738" y="2860675"/>
              <a:ext cx="0" cy="49053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8975" name="Line 132"/>
            <p:cNvSpPr>
              <a:spLocks noChangeShapeType="1"/>
            </p:cNvSpPr>
            <p:nvPr/>
          </p:nvSpPr>
          <p:spPr bwMode="auto">
            <a:xfrm flipV="1">
              <a:off x="4087813" y="3338513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8976" name="Line 133"/>
            <p:cNvSpPr>
              <a:spLocks noChangeShapeType="1"/>
            </p:cNvSpPr>
            <p:nvPr/>
          </p:nvSpPr>
          <p:spPr bwMode="auto">
            <a:xfrm flipV="1">
              <a:off x="4295775" y="3201988"/>
              <a:ext cx="0" cy="1492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8977" name="Line 134"/>
            <p:cNvSpPr>
              <a:spLocks noChangeShapeType="1"/>
            </p:cNvSpPr>
            <p:nvPr/>
          </p:nvSpPr>
          <p:spPr bwMode="auto">
            <a:xfrm>
              <a:off x="4513263" y="3351213"/>
              <a:ext cx="0" cy="2190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8978" name="Line 135"/>
            <p:cNvSpPr>
              <a:spLocks noChangeShapeType="1"/>
            </p:cNvSpPr>
            <p:nvPr/>
          </p:nvSpPr>
          <p:spPr bwMode="auto">
            <a:xfrm>
              <a:off x="4721225" y="3351213"/>
              <a:ext cx="0" cy="5048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8979" name="Line 136"/>
            <p:cNvSpPr>
              <a:spLocks noChangeShapeType="1"/>
            </p:cNvSpPr>
            <p:nvPr/>
          </p:nvSpPr>
          <p:spPr bwMode="auto">
            <a:xfrm flipV="1">
              <a:off x="4929188" y="2928938"/>
              <a:ext cx="0" cy="422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8980" name="Line 137"/>
            <p:cNvSpPr>
              <a:spLocks noChangeShapeType="1"/>
            </p:cNvSpPr>
            <p:nvPr/>
          </p:nvSpPr>
          <p:spPr bwMode="auto">
            <a:xfrm>
              <a:off x="5146675" y="3351213"/>
              <a:ext cx="0" cy="4238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8981" name="Line 138"/>
            <p:cNvSpPr>
              <a:spLocks noChangeShapeType="1"/>
            </p:cNvSpPr>
            <p:nvPr/>
          </p:nvSpPr>
          <p:spPr bwMode="auto">
            <a:xfrm>
              <a:off x="5354638" y="3351213"/>
              <a:ext cx="0" cy="1508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8982" name="Line 139"/>
            <p:cNvSpPr>
              <a:spLocks noChangeShapeType="1"/>
            </p:cNvSpPr>
            <p:nvPr/>
          </p:nvSpPr>
          <p:spPr bwMode="auto">
            <a:xfrm flipV="1">
              <a:off x="5573713" y="3201988"/>
              <a:ext cx="0" cy="1492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8983" name="Line 140"/>
            <p:cNvSpPr>
              <a:spLocks noChangeShapeType="1"/>
            </p:cNvSpPr>
            <p:nvPr/>
          </p:nvSpPr>
          <p:spPr bwMode="auto">
            <a:xfrm flipV="1">
              <a:off x="5780088" y="2751138"/>
              <a:ext cx="0" cy="6000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8984" name="Line 141"/>
            <p:cNvSpPr>
              <a:spLocks noChangeShapeType="1"/>
            </p:cNvSpPr>
            <p:nvPr/>
          </p:nvSpPr>
          <p:spPr bwMode="auto">
            <a:xfrm flipV="1">
              <a:off x="5999163" y="3324225"/>
              <a:ext cx="0" cy="269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8985" name="Line 142"/>
            <p:cNvSpPr>
              <a:spLocks noChangeShapeType="1"/>
            </p:cNvSpPr>
            <p:nvPr/>
          </p:nvSpPr>
          <p:spPr bwMode="auto">
            <a:xfrm flipV="1">
              <a:off x="6207125" y="2751138"/>
              <a:ext cx="0" cy="6000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8986" name="Line 143"/>
            <p:cNvSpPr>
              <a:spLocks noChangeShapeType="1"/>
            </p:cNvSpPr>
            <p:nvPr/>
          </p:nvSpPr>
          <p:spPr bwMode="auto">
            <a:xfrm>
              <a:off x="6415088" y="3351213"/>
              <a:ext cx="0" cy="3286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8987" name="Line 144"/>
            <p:cNvSpPr>
              <a:spLocks noChangeShapeType="1"/>
            </p:cNvSpPr>
            <p:nvPr/>
          </p:nvSpPr>
          <p:spPr bwMode="auto">
            <a:xfrm>
              <a:off x="6632575" y="3351213"/>
              <a:ext cx="0" cy="10953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8988" name="Line 145"/>
            <p:cNvSpPr>
              <a:spLocks noChangeShapeType="1"/>
            </p:cNvSpPr>
            <p:nvPr/>
          </p:nvSpPr>
          <p:spPr bwMode="auto">
            <a:xfrm flipV="1">
              <a:off x="6840538" y="3106738"/>
              <a:ext cx="0" cy="2444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8989" name="Line 146"/>
            <p:cNvSpPr>
              <a:spLocks noChangeShapeType="1"/>
            </p:cNvSpPr>
            <p:nvPr/>
          </p:nvSpPr>
          <p:spPr bwMode="auto">
            <a:xfrm>
              <a:off x="7059613" y="3351213"/>
              <a:ext cx="0" cy="5191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8990" name="Line 147"/>
            <p:cNvSpPr>
              <a:spLocks noChangeShapeType="1"/>
            </p:cNvSpPr>
            <p:nvPr/>
          </p:nvSpPr>
          <p:spPr bwMode="auto">
            <a:xfrm flipV="1">
              <a:off x="7265988" y="3051175"/>
              <a:ext cx="0" cy="30003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8991" name="Line 148"/>
            <p:cNvSpPr>
              <a:spLocks noChangeShapeType="1"/>
            </p:cNvSpPr>
            <p:nvPr/>
          </p:nvSpPr>
          <p:spPr bwMode="auto">
            <a:xfrm>
              <a:off x="7485063" y="3351213"/>
              <a:ext cx="0" cy="952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8992" name="Line 149"/>
            <p:cNvSpPr>
              <a:spLocks noChangeShapeType="1"/>
            </p:cNvSpPr>
            <p:nvPr/>
          </p:nvSpPr>
          <p:spPr bwMode="auto">
            <a:xfrm flipV="1">
              <a:off x="7693025" y="2970213"/>
              <a:ext cx="0" cy="3810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8993" name="Line 150"/>
            <p:cNvSpPr>
              <a:spLocks noChangeShapeType="1"/>
            </p:cNvSpPr>
            <p:nvPr/>
          </p:nvSpPr>
          <p:spPr bwMode="auto">
            <a:xfrm>
              <a:off x="1541463" y="3351213"/>
              <a:ext cx="63690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 type="triangle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</p:grpSp>
      <p:sp>
        <p:nvSpPr>
          <p:cNvPr id="1048994" name="Rectangle 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484728" y="4673511"/>
            <a:ext cx="762645" cy="400110"/>
          </a:xfrm>
          <a:prstGeom prst="rect">
            <a:avLst/>
          </a:prstGeom>
          <a:blipFill>
            <a:blip r:embed="rId6"/>
            <a:stretch>
              <a:fillRect b="-18462"/>
            </a:stretch>
          </a:blipFill>
        </p:spPr>
        <p:txBody>
          <a:bodyPr/>
          <a:lstStyle/>
          <a:p>
            <a:r>
              <a:rPr lang="es-MX">
                <a:noFill/>
              </a:rPr>
              <a:t> </a:t>
            </a:r>
          </a:p>
        </p:txBody>
      </p:sp>
      <p:sp>
        <p:nvSpPr>
          <p:cNvPr id="1048995" name="Rectangle 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724252" y="5114895"/>
            <a:ext cx="407035" cy="40011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r>
              <a:rPr lang="es-MX">
                <a:noFill/>
              </a:rPr>
              <a:t> </a:t>
            </a:r>
          </a:p>
        </p:txBody>
      </p:sp>
      <p:grpSp>
        <p:nvGrpSpPr>
          <p:cNvPr id="196" name="Group 13"/>
          <p:cNvGrpSpPr/>
          <p:nvPr/>
        </p:nvGrpSpPr>
        <p:grpSpPr>
          <a:xfrm>
            <a:off x="1309422" y="1175598"/>
            <a:ext cx="6726958" cy="616235"/>
            <a:chOff x="2161910" y="988346"/>
            <a:chExt cx="6726958" cy="616235"/>
          </a:xfrm>
        </p:grpSpPr>
        <p:sp>
          <p:nvSpPr>
            <p:cNvPr id="1048996" name="TextBox 1"/>
            <p:cNvSpPr txBox="1"/>
            <p:nvPr/>
          </p:nvSpPr>
          <p:spPr>
            <a:xfrm flipH="1">
              <a:off x="3238074" y="1192121"/>
              <a:ext cx="174350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dirty="0" err="1" smtClean="0"/>
                <a:t>Muestreador</a:t>
              </a:r>
              <a:endParaRPr lang="es-MX" dirty="0"/>
            </a:p>
          </p:txBody>
        </p:sp>
        <p:sp>
          <p:nvSpPr>
            <p:cNvPr id="1048997" name="TextBox 244"/>
            <p:cNvSpPr txBox="1"/>
            <p:nvPr/>
          </p:nvSpPr>
          <p:spPr>
            <a:xfrm flipH="1">
              <a:off x="6068698" y="1204471"/>
              <a:ext cx="174350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Cuantificador</a:t>
              </a:r>
              <a:endParaRPr lang="es-MX" dirty="0"/>
            </a:p>
          </p:txBody>
        </p:sp>
        <p:cxnSp>
          <p:nvCxnSpPr>
            <p:cNvPr id="3145741" name="Straight Arrow Connector 9"/>
            <p:cNvCxnSpPr>
              <a:cxnSpLocks/>
              <a:endCxn id="1048996" idx="3"/>
            </p:cNvCxnSpPr>
            <p:nvPr/>
          </p:nvCxnSpPr>
          <p:spPr bwMode="auto">
            <a:xfrm>
              <a:off x="2161910" y="1392176"/>
              <a:ext cx="107616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45742" name="Straight Arrow Connector 245"/>
            <p:cNvCxnSpPr>
              <a:cxnSpLocks/>
            </p:cNvCxnSpPr>
            <p:nvPr/>
          </p:nvCxnSpPr>
          <p:spPr bwMode="auto">
            <a:xfrm>
              <a:off x="4989060" y="1406463"/>
              <a:ext cx="107616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45743" name="Straight Arrow Connector 246"/>
            <p:cNvCxnSpPr>
              <a:cxnSpLocks/>
            </p:cNvCxnSpPr>
            <p:nvPr/>
          </p:nvCxnSpPr>
          <p:spPr bwMode="auto">
            <a:xfrm>
              <a:off x="7812704" y="1406463"/>
              <a:ext cx="107616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48998" name="Rectangle 11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262868" y="988346"/>
              <a:ext cx="719364" cy="400110"/>
            </a:xfrm>
            <a:prstGeom prst="rect">
              <a:avLst/>
            </a:prstGeom>
            <a:blipFill>
              <a:blip r:embed="rId8"/>
              <a:stretch>
                <a:fillRect/>
              </a:stretch>
            </a:blipFill>
          </p:spPr>
          <p:txBody>
            <a:bodyPr/>
            <a:lstStyle/>
            <a:p>
              <a:r>
                <a:rPr lang="es-MX">
                  <a:noFill/>
                </a:rPr>
                <a:t> </a:t>
              </a:r>
            </a:p>
          </p:txBody>
        </p:sp>
        <p:sp>
          <p:nvSpPr>
            <p:cNvPr id="1048999" name="Rectangle 12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090623" y="998610"/>
              <a:ext cx="916212" cy="400110"/>
            </a:xfrm>
            <a:prstGeom prst="rect">
              <a:avLst/>
            </a:prstGeom>
            <a:blipFill>
              <a:blip r:embed="rId9"/>
              <a:stretch>
                <a:fillRect b="-18462"/>
              </a:stretch>
            </a:blipFill>
          </p:spPr>
          <p:txBody>
            <a:bodyPr/>
            <a:lstStyle/>
            <a:p>
              <a:r>
                <a:rPr lang="es-MX">
                  <a:noFill/>
                </a:rPr>
                <a:t> </a:t>
              </a:r>
            </a:p>
          </p:txBody>
        </p:sp>
        <p:sp>
          <p:nvSpPr>
            <p:cNvPr id="1049000" name="Rectangle 247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927769" y="1026210"/>
              <a:ext cx="762645" cy="400110"/>
            </a:xfrm>
            <a:prstGeom prst="rect">
              <a:avLst/>
            </a:prstGeom>
            <a:blipFill>
              <a:blip r:embed="rId10"/>
              <a:stretch>
                <a:fillRect b="-18182"/>
              </a:stretch>
            </a:blipFill>
          </p:spPr>
          <p:txBody>
            <a:bodyPr/>
            <a:lstStyle/>
            <a:p>
              <a:r>
                <a:rPr lang="es-MX">
                  <a:noFill/>
                </a:rPr>
                <a:t> </a:t>
              </a:r>
            </a:p>
          </p:txBody>
        </p:sp>
      </p:grp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94" grpId="0" animBg="1"/>
      <p:bldP spid="104899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0034-EF5F-46C6-936C-C61EA72A2958}" type="slidenum">
              <a:rPr lang="es-ES" smtClean="0"/>
              <a:t>29</a:t>
            </a:fld>
            <a:endParaRPr lang="es-ES"/>
          </a:p>
        </p:txBody>
      </p:sp>
      <p:grpSp>
        <p:nvGrpSpPr>
          <p:cNvPr id="198" name="Group 4"/>
          <p:cNvGrpSpPr/>
          <p:nvPr/>
        </p:nvGrpSpPr>
        <p:grpSpPr>
          <a:xfrm>
            <a:off x="1163155" y="2614935"/>
            <a:ext cx="6778625" cy="1404938"/>
            <a:chOff x="1258888" y="2641600"/>
            <a:chExt cx="6778625" cy="1404938"/>
          </a:xfrm>
        </p:grpSpPr>
        <p:sp>
          <p:nvSpPr>
            <p:cNvPr id="1049002" name="Rectangle 49"/>
            <p:cNvSpPr>
              <a:spLocks noChangeArrowheads="1"/>
            </p:cNvSpPr>
            <p:nvPr/>
          </p:nvSpPr>
          <p:spPr bwMode="auto">
            <a:xfrm>
              <a:off x="1541463" y="2751138"/>
              <a:ext cx="6369050" cy="1201737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003" name="Line 53"/>
            <p:cNvSpPr>
              <a:spLocks noChangeShapeType="1"/>
            </p:cNvSpPr>
            <p:nvPr/>
          </p:nvSpPr>
          <p:spPr bwMode="auto">
            <a:xfrm flipV="1">
              <a:off x="1541463" y="2751138"/>
              <a:ext cx="0" cy="120173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004" name="Line 55"/>
            <p:cNvSpPr>
              <a:spLocks noChangeShapeType="1"/>
            </p:cNvSpPr>
            <p:nvPr/>
          </p:nvSpPr>
          <p:spPr bwMode="auto">
            <a:xfrm flipV="1">
              <a:off x="1541463" y="2751138"/>
              <a:ext cx="0" cy="120173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005" name="Line 56"/>
            <p:cNvSpPr>
              <a:spLocks noChangeShapeType="1"/>
            </p:cNvSpPr>
            <p:nvPr/>
          </p:nvSpPr>
          <p:spPr bwMode="auto">
            <a:xfrm flipV="1">
              <a:off x="1541463" y="3870325"/>
              <a:ext cx="0" cy="825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006" name="Line 57"/>
            <p:cNvSpPr>
              <a:spLocks noChangeShapeType="1"/>
            </p:cNvSpPr>
            <p:nvPr/>
          </p:nvSpPr>
          <p:spPr bwMode="auto">
            <a:xfrm>
              <a:off x="1541463" y="2751138"/>
              <a:ext cx="0" cy="682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007" name="Line 69"/>
            <p:cNvSpPr>
              <a:spLocks noChangeShapeType="1"/>
            </p:cNvSpPr>
            <p:nvPr/>
          </p:nvSpPr>
          <p:spPr bwMode="auto">
            <a:xfrm>
              <a:off x="5780088" y="2751138"/>
              <a:ext cx="0" cy="682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grpSp>
          <p:nvGrpSpPr>
            <p:cNvPr id="199" name="Group 11"/>
            <p:cNvGrpSpPr/>
            <p:nvPr/>
          </p:nvGrpSpPr>
          <p:grpSpPr>
            <a:xfrm>
              <a:off x="2568575" y="3308620"/>
              <a:ext cx="5468938" cy="325438"/>
              <a:chOff x="2568575" y="3870325"/>
              <a:chExt cx="5468938" cy="325438"/>
            </a:xfrm>
          </p:grpSpPr>
          <p:sp>
            <p:nvSpPr>
              <p:cNvPr id="1049008" name="Line 59"/>
              <p:cNvSpPr>
                <a:spLocks noChangeShapeType="1"/>
              </p:cNvSpPr>
              <p:nvPr/>
            </p:nvSpPr>
            <p:spPr bwMode="auto">
              <a:xfrm flipV="1">
                <a:off x="2601913" y="3870325"/>
                <a:ext cx="0" cy="8255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49009" name="Rectangle 61"/>
              <p:cNvSpPr>
                <a:spLocks noChangeArrowheads="1"/>
              </p:cNvSpPr>
              <p:nvPr/>
            </p:nvSpPr>
            <p:spPr bwMode="auto">
              <a:xfrm>
                <a:off x="2568575" y="3992563"/>
                <a:ext cx="101600" cy="20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s-MX" altLang="es-MX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5</a:t>
                </a:r>
                <a:endParaRPr kumimoji="0" lang="es-MX" altLang="es-MX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9010" name="Line 62"/>
              <p:cNvSpPr>
                <a:spLocks noChangeShapeType="1"/>
              </p:cNvSpPr>
              <p:nvPr/>
            </p:nvSpPr>
            <p:spPr bwMode="auto">
              <a:xfrm flipV="1">
                <a:off x="3660775" y="3870325"/>
                <a:ext cx="0" cy="8255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49011" name="Rectangle 64"/>
              <p:cNvSpPr>
                <a:spLocks noChangeArrowheads="1"/>
              </p:cNvSpPr>
              <p:nvPr/>
            </p:nvSpPr>
            <p:spPr bwMode="auto">
              <a:xfrm>
                <a:off x="3584575" y="3992563"/>
                <a:ext cx="203200" cy="20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s-MX" altLang="es-MX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10</a:t>
                </a:r>
                <a:endParaRPr kumimoji="0" lang="es-MX" altLang="es-MX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9012" name="Line 65"/>
              <p:cNvSpPr>
                <a:spLocks noChangeShapeType="1"/>
              </p:cNvSpPr>
              <p:nvPr/>
            </p:nvSpPr>
            <p:spPr bwMode="auto">
              <a:xfrm flipV="1">
                <a:off x="4721225" y="3870325"/>
                <a:ext cx="0" cy="8255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49013" name="Rectangle 67"/>
              <p:cNvSpPr>
                <a:spLocks noChangeArrowheads="1"/>
              </p:cNvSpPr>
              <p:nvPr/>
            </p:nvSpPr>
            <p:spPr bwMode="auto">
              <a:xfrm>
                <a:off x="4645025" y="3992563"/>
                <a:ext cx="203201" cy="20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s-MX" altLang="es-MX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15</a:t>
                </a:r>
                <a:endParaRPr kumimoji="0" lang="es-MX" altLang="es-MX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9014" name="Line 68"/>
              <p:cNvSpPr>
                <a:spLocks noChangeShapeType="1"/>
              </p:cNvSpPr>
              <p:nvPr/>
            </p:nvSpPr>
            <p:spPr bwMode="auto">
              <a:xfrm flipV="1">
                <a:off x="5780088" y="3870325"/>
                <a:ext cx="0" cy="8255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49015" name="Rectangle 70"/>
              <p:cNvSpPr>
                <a:spLocks noChangeArrowheads="1"/>
              </p:cNvSpPr>
              <p:nvPr/>
            </p:nvSpPr>
            <p:spPr bwMode="auto">
              <a:xfrm>
                <a:off x="5703888" y="3992563"/>
                <a:ext cx="203201" cy="20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s-MX" altLang="es-MX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20</a:t>
                </a:r>
                <a:endParaRPr kumimoji="0" lang="es-MX" altLang="es-MX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9016" name="Line 71"/>
              <p:cNvSpPr>
                <a:spLocks noChangeShapeType="1"/>
              </p:cNvSpPr>
              <p:nvPr/>
            </p:nvSpPr>
            <p:spPr bwMode="auto">
              <a:xfrm flipV="1">
                <a:off x="6840538" y="3870325"/>
                <a:ext cx="0" cy="8255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49017" name="Rectangle 73"/>
              <p:cNvSpPr>
                <a:spLocks noChangeArrowheads="1"/>
              </p:cNvSpPr>
              <p:nvPr/>
            </p:nvSpPr>
            <p:spPr bwMode="auto">
              <a:xfrm>
                <a:off x="6764338" y="3992563"/>
                <a:ext cx="203200" cy="20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s-MX" altLang="es-MX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25</a:t>
                </a:r>
                <a:endParaRPr kumimoji="0" lang="es-MX" altLang="es-MX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9018" name="Line 74"/>
              <p:cNvSpPr>
                <a:spLocks noChangeShapeType="1"/>
              </p:cNvSpPr>
              <p:nvPr/>
            </p:nvSpPr>
            <p:spPr bwMode="auto">
              <a:xfrm flipV="1">
                <a:off x="7910513" y="3870325"/>
                <a:ext cx="0" cy="8255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49019" name="Rectangle 76"/>
              <p:cNvSpPr>
                <a:spLocks noChangeArrowheads="1"/>
              </p:cNvSpPr>
              <p:nvPr/>
            </p:nvSpPr>
            <p:spPr bwMode="auto">
              <a:xfrm>
                <a:off x="7834313" y="3992563"/>
                <a:ext cx="203200" cy="20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s-MX" altLang="es-MX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30</a:t>
                </a:r>
                <a:endParaRPr kumimoji="0" lang="es-MX" altLang="es-MX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049020" name="Line 77"/>
            <p:cNvSpPr>
              <a:spLocks noChangeShapeType="1"/>
            </p:cNvSpPr>
            <p:nvPr/>
          </p:nvSpPr>
          <p:spPr bwMode="auto">
            <a:xfrm>
              <a:off x="1541463" y="3952875"/>
              <a:ext cx="5556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021" name="Rectangle 79"/>
            <p:cNvSpPr>
              <a:spLocks noChangeArrowheads="1"/>
            </p:cNvSpPr>
            <p:nvPr/>
          </p:nvSpPr>
          <p:spPr bwMode="auto">
            <a:xfrm>
              <a:off x="1258888" y="3843338"/>
              <a:ext cx="304800" cy="2032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s-MX" altLang="es-MX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-0.5</a:t>
              </a:r>
              <a:endParaRPr kumimoji="0" lang="es-MX" altLang="es-MX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9022" name="Line 80"/>
            <p:cNvSpPr>
              <a:spLocks noChangeShapeType="1"/>
            </p:cNvSpPr>
            <p:nvPr/>
          </p:nvSpPr>
          <p:spPr bwMode="auto">
            <a:xfrm>
              <a:off x="1541463" y="3351213"/>
              <a:ext cx="5556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023" name="Line 81"/>
            <p:cNvSpPr>
              <a:spLocks noChangeShapeType="1"/>
            </p:cNvSpPr>
            <p:nvPr/>
          </p:nvSpPr>
          <p:spPr bwMode="auto">
            <a:xfrm flipH="1">
              <a:off x="7845425" y="3351213"/>
              <a:ext cx="65087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024" name="Rectangle 82"/>
            <p:cNvSpPr>
              <a:spLocks noChangeArrowheads="1"/>
            </p:cNvSpPr>
            <p:nvPr/>
          </p:nvSpPr>
          <p:spPr bwMode="auto">
            <a:xfrm>
              <a:off x="1422400" y="3243263"/>
              <a:ext cx="101600" cy="2032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s-MX" altLang="es-MX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0</a:t>
              </a:r>
              <a:endParaRPr kumimoji="0" lang="es-MX" altLang="es-MX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9025" name="Line 83"/>
            <p:cNvSpPr>
              <a:spLocks noChangeShapeType="1"/>
            </p:cNvSpPr>
            <p:nvPr/>
          </p:nvSpPr>
          <p:spPr bwMode="auto">
            <a:xfrm>
              <a:off x="1541463" y="2751138"/>
              <a:ext cx="5556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026" name="Rectangle 85"/>
            <p:cNvSpPr>
              <a:spLocks noChangeArrowheads="1"/>
            </p:cNvSpPr>
            <p:nvPr/>
          </p:nvSpPr>
          <p:spPr bwMode="auto">
            <a:xfrm>
              <a:off x="1301750" y="2641600"/>
              <a:ext cx="254000" cy="203201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s-MX" altLang="es-MX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0.5</a:t>
              </a:r>
              <a:endParaRPr kumimoji="0" lang="es-MX" altLang="es-MX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9027" name="Line 89"/>
            <p:cNvSpPr>
              <a:spLocks noChangeShapeType="1"/>
            </p:cNvSpPr>
            <p:nvPr/>
          </p:nvSpPr>
          <p:spPr bwMode="auto">
            <a:xfrm flipV="1">
              <a:off x="1541463" y="2751138"/>
              <a:ext cx="0" cy="120173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 type="triangle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028" name="Oval 90"/>
            <p:cNvSpPr>
              <a:spLocks noChangeArrowheads="1"/>
            </p:cNvSpPr>
            <p:nvPr/>
          </p:nvSpPr>
          <p:spPr bwMode="auto">
            <a:xfrm>
              <a:off x="1520825" y="3543300"/>
              <a:ext cx="53975" cy="6826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029" name="Oval 91"/>
            <p:cNvSpPr>
              <a:spLocks noChangeArrowheads="1"/>
            </p:cNvSpPr>
            <p:nvPr/>
          </p:nvSpPr>
          <p:spPr bwMode="auto">
            <a:xfrm>
              <a:off x="1727200" y="3051175"/>
              <a:ext cx="55562" cy="6826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030" name="Oval 92"/>
            <p:cNvSpPr>
              <a:spLocks noChangeArrowheads="1"/>
            </p:cNvSpPr>
            <p:nvPr/>
          </p:nvSpPr>
          <p:spPr bwMode="auto">
            <a:xfrm>
              <a:off x="1935163" y="3297238"/>
              <a:ext cx="55562" cy="6826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031" name="Oval 93"/>
            <p:cNvSpPr>
              <a:spLocks noChangeArrowheads="1"/>
            </p:cNvSpPr>
            <p:nvPr/>
          </p:nvSpPr>
          <p:spPr bwMode="auto">
            <a:xfrm>
              <a:off x="2154238" y="2970213"/>
              <a:ext cx="53975" cy="6826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032" name="Oval 94"/>
            <p:cNvSpPr>
              <a:spLocks noChangeArrowheads="1"/>
            </p:cNvSpPr>
            <p:nvPr/>
          </p:nvSpPr>
          <p:spPr bwMode="auto">
            <a:xfrm>
              <a:off x="2362200" y="3679825"/>
              <a:ext cx="53975" cy="6826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033" name="Oval 95"/>
            <p:cNvSpPr>
              <a:spLocks noChangeArrowheads="1"/>
            </p:cNvSpPr>
            <p:nvPr/>
          </p:nvSpPr>
          <p:spPr bwMode="auto">
            <a:xfrm>
              <a:off x="2579688" y="3106738"/>
              <a:ext cx="55562" cy="6826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034" name="Oval 96"/>
            <p:cNvSpPr>
              <a:spLocks noChangeArrowheads="1"/>
            </p:cNvSpPr>
            <p:nvPr/>
          </p:nvSpPr>
          <p:spPr bwMode="auto">
            <a:xfrm>
              <a:off x="2787650" y="3856038"/>
              <a:ext cx="53975" cy="6826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035" name="Oval 97"/>
            <p:cNvSpPr>
              <a:spLocks noChangeArrowheads="1"/>
            </p:cNvSpPr>
            <p:nvPr/>
          </p:nvSpPr>
          <p:spPr bwMode="auto">
            <a:xfrm>
              <a:off x="3006725" y="2955925"/>
              <a:ext cx="53975" cy="6826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036" name="Oval 98"/>
            <p:cNvSpPr>
              <a:spLocks noChangeArrowheads="1"/>
            </p:cNvSpPr>
            <p:nvPr/>
          </p:nvSpPr>
          <p:spPr bwMode="auto">
            <a:xfrm>
              <a:off x="3213100" y="3106738"/>
              <a:ext cx="55562" cy="6826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037" name="Oval 99"/>
            <p:cNvSpPr>
              <a:spLocks noChangeArrowheads="1"/>
            </p:cNvSpPr>
            <p:nvPr/>
          </p:nvSpPr>
          <p:spPr bwMode="auto">
            <a:xfrm>
              <a:off x="3421063" y="2778125"/>
              <a:ext cx="53975" cy="6826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038" name="Oval 100"/>
            <p:cNvSpPr>
              <a:spLocks noChangeArrowheads="1"/>
            </p:cNvSpPr>
            <p:nvPr/>
          </p:nvSpPr>
          <p:spPr bwMode="auto">
            <a:xfrm>
              <a:off x="3640138" y="3802063"/>
              <a:ext cx="53975" cy="6826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039" name="Oval 101"/>
            <p:cNvSpPr>
              <a:spLocks noChangeArrowheads="1"/>
            </p:cNvSpPr>
            <p:nvPr/>
          </p:nvSpPr>
          <p:spPr bwMode="auto">
            <a:xfrm>
              <a:off x="3846513" y="2833688"/>
              <a:ext cx="55562" cy="6826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040" name="Oval 102"/>
            <p:cNvSpPr>
              <a:spLocks noChangeArrowheads="1"/>
            </p:cNvSpPr>
            <p:nvPr/>
          </p:nvSpPr>
          <p:spPr bwMode="auto">
            <a:xfrm>
              <a:off x="4065588" y="3309938"/>
              <a:ext cx="53975" cy="6826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041" name="Oval 103"/>
            <p:cNvSpPr>
              <a:spLocks noChangeArrowheads="1"/>
            </p:cNvSpPr>
            <p:nvPr/>
          </p:nvSpPr>
          <p:spPr bwMode="auto">
            <a:xfrm>
              <a:off x="4273550" y="3175000"/>
              <a:ext cx="53975" cy="6826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042" name="Oval 104"/>
            <p:cNvSpPr>
              <a:spLocks noChangeArrowheads="1"/>
            </p:cNvSpPr>
            <p:nvPr/>
          </p:nvSpPr>
          <p:spPr bwMode="auto">
            <a:xfrm>
              <a:off x="4491038" y="3543300"/>
              <a:ext cx="55562" cy="6826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043" name="Oval 105"/>
            <p:cNvSpPr>
              <a:spLocks noChangeArrowheads="1"/>
            </p:cNvSpPr>
            <p:nvPr/>
          </p:nvSpPr>
          <p:spPr bwMode="auto">
            <a:xfrm>
              <a:off x="4699000" y="3829050"/>
              <a:ext cx="55562" cy="6826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044" name="Oval 106"/>
            <p:cNvSpPr>
              <a:spLocks noChangeArrowheads="1"/>
            </p:cNvSpPr>
            <p:nvPr/>
          </p:nvSpPr>
          <p:spPr bwMode="auto">
            <a:xfrm>
              <a:off x="4906963" y="2901950"/>
              <a:ext cx="53975" cy="6826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045" name="Oval 107"/>
            <p:cNvSpPr>
              <a:spLocks noChangeArrowheads="1"/>
            </p:cNvSpPr>
            <p:nvPr/>
          </p:nvSpPr>
          <p:spPr bwMode="auto">
            <a:xfrm>
              <a:off x="5126038" y="3748088"/>
              <a:ext cx="53975" cy="6826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046" name="Oval 108"/>
            <p:cNvSpPr>
              <a:spLocks noChangeArrowheads="1"/>
            </p:cNvSpPr>
            <p:nvPr/>
          </p:nvSpPr>
          <p:spPr bwMode="auto">
            <a:xfrm>
              <a:off x="5332413" y="3475038"/>
              <a:ext cx="55562" cy="6826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047" name="Oval 109"/>
            <p:cNvSpPr>
              <a:spLocks noChangeArrowheads="1"/>
            </p:cNvSpPr>
            <p:nvPr/>
          </p:nvSpPr>
          <p:spPr bwMode="auto">
            <a:xfrm>
              <a:off x="5551488" y="3175000"/>
              <a:ext cx="53975" cy="6826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048" name="Oval 110"/>
            <p:cNvSpPr>
              <a:spLocks noChangeArrowheads="1"/>
            </p:cNvSpPr>
            <p:nvPr/>
          </p:nvSpPr>
          <p:spPr bwMode="auto">
            <a:xfrm>
              <a:off x="5759450" y="2724150"/>
              <a:ext cx="53975" cy="6826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049" name="Oval 111"/>
            <p:cNvSpPr>
              <a:spLocks noChangeArrowheads="1"/>
            </p:cNvSpPr>
            <p:nvPr/>
          </p:nvSpPr>
          <p:spPr bwMode="auto">
            <a:xfrm>
              <a:off x="5976938" y="3297238"/>
              <a:ext cx="55562" cy="6826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050" name="Oval 112"/>
            <p:cNvSpPr>
              <a:spLocks noChangeArrowheads="1"/>
            </p:cNvSpPr>
            <p:nvPr/>
          </p:nvSpPr>
          <p:spPr bwMode="auto">
            <a:xfrm>
              <a:off x="6184900" y="2724150"/>
              <a:ext cx="55562" cy="6826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051" name="Oval 113"/>
            <p:cNvSpPr>
              <a:spLocks noChangeArrowheads="1"/>
            </p:cNvSpPr>
            <p:nvPr/>
          </p:nvSpPr>
          <p:spPr bwMode="auto">
            <a:xfrm>
              <a:off x="6392863" y="3651250"/>
              <a:ext cx="53975" cy="6826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052" name="Oval 114"/>
            <p:cNvSpPr>
              <a:spLocks noChangeArrowheads="1"/>
            </p:cNvSpPr>
            <p:nvPr/>
          </p:nvSpPr>
          <p:spPr bwMode="auto">
            <a:xfrm>
              <a:off x="6610350" y="3433763"/>
              <a:ext cx="55562" cy="6826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053" name="Oval 115"/>
            <p:cNvSpPr>
              <a:spLocks noChangeArrowheads="1"/>
            </p:cNvSpPr>
            <p:nvPr/>
          </p:nvSpPr>
          <p:spPr bwMode="auto">
            <a:xfrm>
              <a:off x="6818313" y="3078163"/>
              <a:ext cx="55562" cy="6826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054" name="Oval 116"/>
            <p:cNvSpPr>
              <a:spLocks noChangeArrowheads="1"/>
            </p:cNvSpPr>
            <p:nvPr/>
          </p:nvSpPr>
          <p:spPr bwMode="auto">
            <a:xfrm>
              <a:off x="7037388" y="3843338"/>
              <a:ext cx="53975" cy="6826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055" name="Oval 117"/>
            <p:cNvSpPr>
              <a:spLocks noChangeArrowheads="1"/>
            </p:cNvSpPr>
            <p:nvPr/>
          </p:nvSpPr>
          <p:spPr bwMode="auto">
            <a:xfrm>
              <a:off x="7245350" y="3024188"/>
              <a:ext cx="53975" cy="6826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056" name="Oval 118"/>
            <p:cNvSpPr>
              <a:spLocks noChangeArrowheads="1"/>
            </p:cNvSpPr>
            <p:nvPr/>
          </p:nvSpPr>
          <p:spPr bwMode="auto">
            <a:xfrm>
              <a:off x="7462838" y="3419475"/>
              <a:ext cx="55562" cy="6826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057" name="Oval 119"/>
            <p:cNvSpPr>
              <a:spLocks noChangeArrowheads="1"/>
            </p:cNvSpPr>
            <p:nvPr/>
          </p:nvSpPr>
          <p:spPr bwMode="auto">
            <a:xfrm>
              <a:off x="7670800" y="2941638"/>
              <a:ext cx="53975" cy="6826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058" name="Line 120"/>
            <p:cNvSpPr>
              <a:spLocks noChangeShapeType="1"/>
            </p:cNvSpPr>
            <p:nvPr/>
          </p:nvSpPr>
          <p:spPr bwMode="auto">
            <a:xfrm>
              <a:off x="1541463" y="3351213"/>
              <a:ext cx="0" cy="2190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059" name="Line 121"/>
            <p:cNvSpPr>
              <a:spLocks noChangeShapeType="1"/>
            </p:cNvSpPr>
            <p:nvPr/>
          </p:nvSpPr>
          <p:spPr bwMode="auto">
            <a:xfrm flipV="1">
              <a:off x="1749425" y="3078163"/>
              <a:ext cx="0" cy="2730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060" name="Line 122"/>
            <p:cNvSpPr>
              <a:spLocks noChangeShapeType="1"/>
            </p:cNvSpPr>
            <p:nvPr/>
          </p:nvSpPr>
          <p:spPr bwMode="auto">
            <a:xfrm flipV="1">
              <a:off x="1957388" y="3324225"/>
              <a:ext cx="0" cy="269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061" name="Line 123"/>
            <p:cNvSpPr>
              <a:spLocks noChangeShapeType="1"/>
            </p:cNvSpPr>
            <p:nvPr/>
          </p:nvSpPr>
          <p:spPr bwMode="auto">
            <a:xfrm flipV="1">
              <a:off x="2176463" y="2997200"/>
              <a:ext cx="0" cy="354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062" name="Line 124"/>
            <p:cNvSpPr>
              <a:spLocks noChangeShapeType="1"/>
            </p:cNvSpPr>
            <p:nvPr/>
          </p:nvSpPr>
          <p:spPr bwMode="auto">
            <a:xfrm>
              <a:off x="2382838" y="3351213"/>
              <a:ext cx="0" cy="3556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063" name="Line 125"/>
            <p:cNvSpPr>
              <a:spLocks noChangeShapeType="1"/>
            </p:cNvSpPr>
            <p:nvPr/>
          </p:nvSpPr>
          <p:spPr bwMode="auto">
            <a:xfrm flipV="1">
              <a:off x="2601913" y="3133725"/>
              <a:ext cx="0" cy="2174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064" name="Line 126"/>
            <p:cNvSpPr>
              <a:spLocks noChangeShapeType="1"/>
            </p:cNvSpPr>
            <p:nvPr/>
          </p:nvSpPr>
          <p:spPr bwMode="auto">
            <a:xfrm>
              <a:off x="2809875" y="3351213"/>
              <a:ext cx="0" cy="533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065" name="Line 127"/>
            <p:cNvSpPr>
              <a:spLocks noChangeShapeType="1"/>
            </p:cNvSpPr>
            <p:nvPr/>
          </p:nvSpPr>
          <p:spPr bwMode="auto">
            <a:xfrm flipV="1">
              <a:off x="3027363" y="2982913"/>
              <a:ext cx="0" cy="3683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066" name="Line 128"/>
            <p:cNvSpPr>
              <a:spLocks noChangeShapeType="1"/>
            </p:cNvSpPr>
            <p:nvPr/>
          </p:nvSpPr>
          <p:spPr bwMode="auto">
            <a:xfrm flipV="1">
              <a:off x="3235325" y="3133725"/>
              <a:ext cx="0" cy="2174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067" name="Line 129"/>
            <p:cNvSpPr>
              <a:spLocks noChangeShapeType="1"/>
            </p:cNvSpPr>
            <p:nvPr/>
          </p:nvSpPr>
          <p:spPr bwMode="auto">
            <a:xfrm flipV="1">
              <a:off x="3443288" y="2805113"/>
              <a:ext cx="0" cy="546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068" name="Line 130"/>
            <p:cNvSpPr>
              <a:spLocks noChangeShapeType="1"/>
            </p:cNvSpPr>
            <p:nvPr/>
          </p:nvSpPr>
          <p:spPr bwMode="auto">
            <a:xfrm>
              <a:off x="3660775" y="3351213"/>
              <a:ext cx="0" cy="47783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069" name="Line 131"/>
            <p:cNvSpPr>
              <a:spLocks noChangeShapeType="1"/>
            </p:cNvSpPr>
            <p:nvPr/>
          </p:nvSpPr>
          <p:spPr bwMode="auto">
            <a:xfrm flipV="1">
              <a:off x="3868738" y="2860675"/>
              <a:ext cx="0" cy="49053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070" name="Line 132"/>
            <p:cNvSpPr>
              <a:spLocks noChangeShapeType="1"/>
            </p:cNvSpPr>
            <p:nvPr/>
          </p:nvSpPr>
          <p:spPr bwMode="auto">
            <a:xfrm flipV="1">
              <a:off x="4087813" y="3338513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071" name="Line 133"/>
            <p:cNvSpPr>
              <a:spLocks noChangeShapeType="1"/>
            </p:cNvSpPr>
            <p:nvPr/>
          </p:nvSpPr>
          <p:spPr bwMode="auto">
            <a:xfrm flipV="1">
              <a:off x="4295775" y="3201988"/>
              <a:ext cx="0" cy="1492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072" name="Line 134"/>
            <p:cNvSpPr>
              <a:spLocks noChangeShapeType="1"/>
            </p:cNvSpPr>
            <p:nvPr/>
          </p:nvSpPr>
          <p:spPr bwMode="auto">
            <a:xfrm>
              <a:off x="4513263" y="3351213"/>
              <a:ext cx="0" cy="2190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073" name="Line 135"/>
            <p:cNvSpPr>
              <a:spLocks noChangeShapeType="1"/>
            </p:cNvSpPr>
            <p:nvPr/>
          </p:nvSpPr>
          <p:spPr bwMode="auto">
            <a:xfrm>
              <a:off x="4721225" y="3351213"/>
              <a:ext cx="0" cy="5048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074" name="Line 136"/>
            <p:cNvSpPr>
              <a:spLocks noChangeShapeType="1"/>
            </p:cNvSpPr>
            <p:nvPr/>
          </p:nvSpPr>
          <p:spPr bwMode="auto">
            <a:xfrm flipV="1">
              <a:off x="4929188" y="2928938"/>
              <a:ext cx="0" cy="422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075" name="Line 137"/>
            <p:cNvSpPr>
              <a:spLocks noChangeShapeType="1"/>
            </p:cNvSpPr>
            <p:nvPr/>
          </p:nvSpPr>
          <p:spPr bwMode="auto">
            <a:xfrm>
              <a:off x="5146675" y="3351213"/>
              <a:ext cx="0" cy="4238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076" name="Line 138"/>
            <p:cNvSpPr>
              <a:spLocks noChangeShapeType="1"/>
            </p:cNvSpPr>
            <p:nvPr/>
          </p:nvSpPr>
          <p:spPr bwMode="auto">
            <a:xfrm>
              <a:off x="5354638" y="3351213"/>
              <a:ext cx="0" cy="1508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077" name="Line 139"/>
            <p:cNvSpPr>
              <a:spLocks noChangeShapeType="1"/>
            </p:cNvSpPr>
            <p:nvPr/>
          </p:nvSpPr>
          <p:spPr bwMode="auto">
            <a:xfrm flipV="1">
              <a:off x="5573713" y="3201988"/>
              <a:ext cx="0" cy="1492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078" name="Line 140"/>
            <p:cNvSpPr>
              <a:spLocks noChangeShapeType="1"/>
            </p:cNvSpPr>
            <p:nvPr/>
          </p:nvSpPr>
          <p:spPr bwMode="auto">
            <a:xfrm flipV="1">
              <a:off x="5780088" y="2751138"/>
              <a:ext cx="0" cy="6000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079" name="Line 141"/>
            <p:cNvSpPr>
              <a:spLocks noChangeShapeType="1"/>
            </p:cNvSpPr>
            <p:nvPr/>
          </p:nvSpPr>
          <p:spPr bwMode="auto">
            <a:xfrm flipV="1">
              <a:off x="5999163" y="3324225"/>
              <a:ext cx="0" cy="269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080" name="Line 142"/>
            <p:cNvSpPr>
              <a:spLocks noChangeShapeType="1"/>
            </p:cNvSpPr>
            <p:nvPr/>
          </p:nvSpPr>
          <p:spPr bwMode="auto">
            <a:xfrm flipV="1">
              <a:off x="6207125" y="2751138"/>
              <a:ext cx="0" cy="6000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081" name="Line 143"/>
            <p:cNvSpPr>
              <a:spLocks noChangeShapeType="1"/>
            </p:cNvSpPr>
            <p:nvPr/>
          </p:nvSpPr>
          <p:spPr bwMode="auto">
            <a:xfrm>
              <a:off x="6415088" y="3351213"/>
              <a:ext cx="0" cy="3286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082" name="Line 144"/>
            <p:cNvSpPr>
              <a:spLocks noChangeShapeType="1"/>
            </p:cNvSpPr>
            <p:nvPr/>
          </p:nvSpPr>
          <p:spPr bwMode="auto">
            <a:xfrm>
              <a:off x="6632575" y="3351213"/>
              <a:ext cx="0" cy="10953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083" name="Line 145"/>
            <p:cNvSpPr>
              <a:spLocks noChangeShapeType="1"/>
            </p:cNvSpPr>
            <p:nvPr/>
          </p:nvSpPr>
          <p:spPr bwMode="auto">
            <a:xfrm flipV="1">
              <a:off x="6840538" y="3106738"/>
              <a:ext cx="0" cy="2444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084" name="Line 146"/>
            <p:cNvSpPr>
              <a:spLocks noChangeShapeType="1"/>
            </p:cNvSpPr>
            <p:nvPr/>
          </p:nvSpPr>
          <p:spPr bwMode="auto">
            <a:xfrm>
              <a:off x="7059613" y="3351213"/>
              <a:ext cx="0" cy="5191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085" name="Line 147"/>
            <p:cNvSpPr>
              <a:spLocks noChangeShapeType="1"/>
            </p:cNvSpPr>
            <p:nvPr/>
          </p:nvSpPr>
          <p:spPr bwMode="auto">
            <a:xfrm flipV="1">
              <a:off x="7265988" y="3051175"/>
              <a:ext cx="0" cy="30003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086" name="Line 148"/>
            <p:cNvSpPr>
              <a:spLocks noChangeShapeType="1"/>
            </p:cNvSpPr>
            <p:nvPr/>
          </p:nvSpPr>
          <p:spPr bwMode="auto">
            <a:xfrm>
              <a:off x="7485063" y="3351213"/>
              <a:ext cx="0" cy="952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087" name="Line 149"/>
            <p:cNvSpPr>
              <a:spLocks noChangeShapeType="1"/>
            </p:cNvSpPr>
            <p:nvPr/>
          </p:nvSpPr>
          <p:spPr bwMode="auto">
            <a:xfrm flipV="1">
              <a:off x="7693025" y="2970213"/>
              <a:ext cx="0" cy="3810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088" name="Line 150"/>
            <p:cNvSpPr>
              <a:spLocks noChangeShapeType="1"/>
            </p:cNvSpPr>
            <p:nvPr/>
          </p:nvSpPr>
          <p:spPr bwMode="auto">
            <a:xfrm>
              <a:off x="1541463" y="3351213"/>
              <a:ext cx="63690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 type="triangle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</p:grpSp>
      <p:grpSp>
        <p:nvGrpSpPr>
          <p:cNvPr id="200" name="Group 124"/>
          <p:cNvGrpSpPr/>
          <p:nvPr/>
        </p:nvGrpSpPr>
        <p:grpSpPr>
          <a:xfrm>
            <a:off x="1423778" y="2704705"/>
            <a:ext cx="6159846" cy="1156188"/>
            <a:chOff x="1411349" y="2079256"/>
            <a:chExt cx="6159846" cy="1156188"/>
          </a:xfrm>
        </p:grpSpPr>
        <p:cxnSp>
          <p:nvCxnSpPr>
            <p:cNvPr id="3145744" name="Straight Connector 94"/>
            <p:cNvCxnSpPr>
              <a:cxnSpLocks/>
            </p:cNvCxnSpPr>
            <p:nvPr/>
          </p:nvCxnSpPr>
          <p:spPr bwMode="auto">
            <a:xfrm flipV="1">
              <a:off x="1411349" y="2907974"/>
              <a:ext cx="219075" cy="63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5745" name="Straight Connector 96"/>
            <p:cNvCxnSpPr>
              <a:cxnSpLocks/>
            </p:cNvCxnSpPr>
            <p:nvPr/>
          </p:nvCxnSpPr>
          <p:spPr bwMode="auto">
            <a:xfrm flipV="1">
              <a:off x="1612441" y="2421166"/>
              <a:ext cx="219075" cy="63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5746" name="Straight Connector 97"/>
            <p:cNvCxnSpPr>
              <a:cxnSpLocks/>
            </p:cNvCxnSpPr>
            <p:nvPr/>
          </p:nvCxnSpPr>
          <p:spPr bwMode="auto">
            <a:xfrm flipV="1">
              <a:off x="1839997" y="2698826"/>
              <a:ext cx="219075" cy="63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5747" name="Straight Connector 98"/>
            <p:cNvCxnSpPr>
              <a:cxnSpLocks/>
            </p:cNvCxnSpPr>
            <p:nvPr/>
          </p:nvCxnSpPr>
          <p:spPr bwMode="auto">
            <a:xfrm flipV="1">
              <a:off x="2027887" y="2335572"/>
              <a:ext cx="219075" cy="63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5748" name="Straight Connector 99"/>
            <p:cNvCxnSpPr>
              <a:cxnSpLocks/>
            </p:cNvCxnSpPr>
            <p:nvPr/>
          </p:nvCxnSpPr>
          <p:spPr bwMode="auto">
            <a:xfrm flipV="1">
              <a:off x="2230391" y="3039116"/>
              <a:ext cx="219075" cy="63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5749" name="Straight Connector 100"/>
            <p:cNvCxnSpPr>
              <a:cxnSpLocks/>
            </p:cNvCxnSpPr>
            <p:nvPr/>
          </p:nvCxnSpPr>
          <p:spPr bwMode="auto">
            <a:xfrm flipV="1">
              <a:off x="2470473" y="2465008"/>
              <a:ext cx="219075" cy="63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5750" name="Straight Connector 101"/>
            <p:cNvCxnSpPr>
              <a:cxnSpLocks/>
            </p:cNvCxnSpPr>
            <p:nvPr/>
          </p:nvCxnSpPr>
          <p:spPr bwMode="auto">
            <a:xfrm flipV="1">
              <a:off x="2670889" y="3229094"/>
              <a:ext cx="219075" cy="63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5751" name="Straight Connector 102"/>
            <p:cNvCxnSpPr>
              <a:cxnSpLocks/>
            </p:cNvCxnSpPr>
            <p:nvPr/>
          </p:nvCxnSpPr>
          <p:spPr bwMode="auto">
            <a:xfrm flipV="1">
              <a:off x="2896357" y="2327222"/>
              <a:ext cx="219075" cy="63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5752" name="Straight Connector 103"/>
            <p:cNvCxnSpPr>
              <a:cxnSpLocks/>
            </p:cNvCxnSpPr>
            <p:nvPr/>
          </p:nvCxnSpPr>
          <p:spPr bwMode="auto">
            <a:xfrm flipV="1">
              <a:off x="3096773" y="2465008"/>
              <a:ext cx="219075" cy="63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5753" name="Straight Connector 104"/>
            <p:cNvCxnSpPr>
              <a:cxnSpLocks/>
            </p:cNvCxnSpPr>
            <p:nvPr/>
          </p:nvCxnSpPr>
          <p:spPr bwMode="auto">
            <a:xfrm flipV="1">
              <a:off x="3307346" y="2140125"/>
              <a:ext cx="219075" cy="63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5754" name="Straight Connector 105"/>
            <p:cNvCxnSpPr>
              <a:cxnSpLocks/>
            </p:cNvCxnSpPr>
            <p:nvPr/>
          </p:nvCxnSpPr>
          <p:spPr bwMode="auto">
            <a:xfrm flipV="1">
              <a:off x="3534707" y="3182916"/>
              <a:ext cx="219075" cy="63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5755" name="Straight Connector 106"/>
            <p:cNvCxnSpPr>
              <a:cxnSpLocks/>
            </p:cNvCxnSpPr>
            <p:nvPr/>
          </p:nvCxnSpPr>
          <p:spPr bwMode="auto">
            <a:xfrm flipV="1">
              <a:off x="3735318" y="2192317"/>
              <a:ext cx="219075" cy="63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5756" name="Straight Connector 107"/>
            <p:cNvCxnSpPr>
              <a:cxnSpLocks/>
            </p:cNvCxnSpPr>
            <p:nvPr/>
          </p:nvCxnSpPr>
          <p:spPr bwMode="auto">
            <a:xfrm flipV="1">
              <a:off x="4175555" y="2543240"/>
              <a:ext cx="219075" cy="63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5757" name="Straight Connector 109"/>
            <p:cNvCxnSpPr>
              <a:cxnSpLocks/>
            </p:cNvCxnSpPr>
            <p:nvPr/>
          </p:nvCxnSpPr>
          <p:spPr bwMode="auto">
            <a:xfrm flipV="1">
              <a:off x="4376904" y="2904756"/>
              <a:ext cx="219075" cy="63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5758" name="Straight Connector 110"/>
            <p:cNvCxnSpPr>
              <a:cxnSpLocks/>
            </p:cNvCxnSpPr>
            <p:nvPr/>
          </p:nvCxnSpPr>
          <p:spPr bwMode="auto">
            <a:xfrm flipV="1">
              <a:off x="4593304" y="3194474"/>
              <a:ext cx="219075" cy="63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5759" name="Straight Connector 111"/>
            <p:cNvCxnSpPr>
              <a:cxnSpLocks/>
            </p:cNvCxnSpPr>
            <p:nvPr/>
          </p:nvCxnSpPr>
          <p:spPr bwMode="auto">
            <a:xfrm flipV="1">
              <a:off x="4801537" y="2255295"/>
              <a:ext cx="219075" cy="63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5760" name="Straight Connector 112"/>
            <p:cNvCxnSpPr>
              <a:cxnSpLocks/>
            </p:cNvCxnSpPr>
            <p:nvPr/>
          </p:nvCxnSpPr>
          <p:spPr bwMode="auto">
            <a:xfrm flipV="1">
              <a:off x="5013470" y="3106611"/>
              <a:ext cx="219075" cy="63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5761" name="Straight Connector 113"/>
            <p:cNvCxnSpPr>
              <a:cxnSpLocks/>
            </p:cNvCxnSpPr>
            <p:nvPr/>
          </p:nvCxnSpPr>
          <p:spPr bwMode="auto">
            <a:xfrm flipV="1">
              <a:off x="5225747" y="2845005"/>
              <a:ext cx="219075" cy="63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5762" name="Straight Connector 114"/>
            <p:cNvCxnSpPr>
              <a:cxnSpLocks/>
            </p:cNvCxnSpPr>
            <p:nvPr/>
          </p:nvCxnSpPr>
          <p:spPr bwMode="auto">
            <a:xfrm flipV="1">
              <a:off x="5439442" y="2530405"/>
              <a:ext cx="219075" cy="63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5763" name="Straight Connector 115"/>
            <p:cNvCxnSpPr>
              <a:cxnSpLocks/>
            </p:cNvCxnSpPr>
            <p:nvPr/>
          </p:nvCxnSpPr>
          <p:spPr bwMode="auto">
            <a:xfrm flipV="1">
              <a:off x="5650442" y="2080038"/>
              <a:ext cx="219075" cy="63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5764" name="Straight Connector 116"/>
            <p:cNvCxnSpPr>
              <a:cxnSpLocks/>
            </p:cNvCxnSpPr>
            <p:nvPr/>
          </p:nvCxnSpPr>
          <p:spPr bwMode="auto">
            <a:xfrm flipV="1">
              <a:off x="6074790" y="2079256"/>
              <a:ext cx="219075" cy="63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5765" name="Straight Connector 117"/>
            <p:cNvCxnSpPr>
              <a:cxnSpLocks/>
            </p:cNvCxnSpPr>
            <p:nvPr/>
          </p:nvCxnSpPr>
          <p:spPr bwMode="auto">
            <a:xfrm flipV="1">
              <a:off x="6278102" y="3018949"/>
              <a:ext cx="219075" cy="63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5766" name="Straight Connector 118"/>
            <p:cNvCxnSpPr>
              <a:cxnSpLocks/>
            </p:cNvCxnSpPr>
            <p:nvPr/>
          </p:nvCxnSpPr>
          <p:spPr bwMode="auto">
            <a:xfrm flipV="1">
              <a:off x="6500776" y="2806969"/>
              <a:ext cx="219075" cy="63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5767" name="Straight Connector 119"/>
            <p:cNvCxnSpPr>
              <a:cxnSpLocks/>
            </p:cNvCxnSpPr>
            <p:nvPr/>
          </p:nvCxnSpPr>
          <p:spPr bwMode="auto">
            <a:xfrm flipV="1">
              <a:off x="6704075" y="2429746"/>
              <a:ext cx="219075" cy="63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5768" name="Straight Connector 120"/>
            <p:cNvCxnSpPr>
              <a:cxnSpLocks/>
            </p:cNvCxnSpPr>
            <p:nvPr/>
          </p:nvCxnSpPr>
          <p:spPr bwMode="auto">
            <a:xfrm flipV="1">
              <a:off x="6921213" y="3218421"/>
              <a:ext cx="219075" cy="63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5769" name="Straight Connector 121"/>
            <p:cNvCxnSpPr>
              <a:cxnSpLocks/>
            </p:cNvCxnSpPr>
            <p:nvPr/>
          </p:nvCxnSpPr>
          <p:spPr bwMode="auto">
            <a:xfrm flipV="1">
              <a:off x="7133045" y="2391820"/>
              <a:ext cx="219075" cy="63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5770" name="Straight Connector 122"/>
            <p:cNvCxnSpPr>
              <a:cxnSpLocks/>
            </p:cNvCxnSpPr>
            <p:nvPr/>
          </p:nvCxnSpPr>
          <p:spPr bwMode="auto">
            <a:xfrm flipV="1">
              <a:off x="7352120" y="2782457"/>
              <a:ext cx="219075" cy="63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01" name="Group 125"/>
          <p:cNvGrpSpPr/>
          <p:nvPr/>
        </p:nvGrpSpPr>
        <p:grpSpPr>
          <a:xfrm>
            <a:off x="1476527" y="4869565"/>
            <a:ext cx="6159846" cy="1156188"/>
            <a:chOff x="1411349" y="2079256"/>
            <a:chExt cx="6159846" cy="1156188"/>
          </a:xfrm>
        </p:grpSpPr>
        <p:cxnSp>
          <p:nvCxnSpPr>
            <p:cNvPr id="3145771" name="Straight Connector 126"/>
            <p:cNvCxnSpPr>
              <a:cxnSpLocks/>
            </p:cNvCxnSpPr>
            <p:nvPr/>
          </p:nvCxnSpPr>
          <p:spPr bwMode="auto">
            <a:xfrm flipV="1">
              <a:off x="1411349" y="2907974"/>
              <a:ext cx="219075" cy="63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5772" name="Straight Connector 127"/>
            <p:cNvCxnSpPr>
              <a:cxnSpLocks/>
            </p:cNvCxnSpPr>
            <p:nvPr/>
          </p:nvCxnSpPr>
          <p:spPr bwMode="auto">
            <a:xfrm flipV="1">
              <a:off x="1612441" y="2421166"/>
              <a:ext cx="219075" cy="63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5773" name="Straight Connector 128"/>
            <p:cNvCxnSpPr>
              <a:cxnSpLocks/>
            </p:cNvCxnSpPr>
            <p:nvPr/>
          </p:nvCxnSpPr>
          <p:spPr bwMode="auto">
            <a:xfrm flipV="1">
              <a:off x="1839997" y="2698826"/>
              <a:ext cx="219075" cy="63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5774" name="Straight Connector 129"/>
            <p:cNvCxnSpPr>
              <a:cxnSpLocks/>
            </p:cNvCxnSpPr>
            <p:nvPr/>
          </p:nvCxnSpPr>
          <p:spPr bwMode="auto">
            <a:xfrm flipV="1">
              <a:off x="2027887" y="2335572"/>
              <a:ext cx="219075" cy="63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5775" name="Straight Connector 130"/>
            <p:cNvCxnSpPr>
              <a:cxnSpLocks/>
            </p:cNvCxnSpPr>
            <p:nvPr/>
          </p:nvCxnSpPr>
          <p:spPr bwMode="auto">
            <a:xfrm flipV="1">
              <a:off x="2230391" y="3039116"/>
              <a:ext cx="219075" cy="63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5776" name="Straight Connector 131"/>
            <p:cNvCxnSpPr>
              <a:cxnSpLocks/>
            </p:cNvCxnSpPr>
            <p:nvPr/>
          </p:nvCxnSpPr>
          <p:spPr bwMode="auto">
            <a:xfrm flipV="1">
              <a:off x="2470473" y="2465008"/>
              <a:ext cx="219075" cy="63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5777" name="Straight Connector 132"/>
            <p:cNvCxnSpPr>
              <a:cxnSpLocks/>
            </p:cNvCxnSpPr>
            <p:nvPr/>
          </p:nvCxnSpPr>
          <p:spPr bwMode="auto">
            <a:xfrm flipV="1">
              <a:off x="2670889" y="3229094"/>
              <a:ext cx="219075" cy="63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5778" name="Straight Connector 133"/>
            <p:cNvCxnSpPr>
              <a:cxnSpLocks/>
            </p:cNvCxnSpPr>
            <p:nvPr/>
          </p:nvCxnSpPr>
          <p:spPr bwMode="auto">
            <a:xfrm flipV="1">
              <a:off x="2896357" y="2327222"/>
              <a:ext cx="219075" cy="63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5779" name="Straight Connector 134"/>
            <p:cNvCxnSpPr>
              <a:cxnSpLocks/>
            </p:cNvCxnSpPr>
            <p:nvPr/>
          </p:nvCxnSpPr>
          <p:spPr bwMode="auto">
            <a:xfrm flipV="1">
              <a:off x="3096773" y="2465008"/>
              <a:ext cx="219075" cy="63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5780" name="Straight Connector 135"/>
            <p:cNvCxnSpPr>
              <a:cxnSpLocks/>
            </p:cNvCxnSpPr>
            <p:nvPr/>
          </p:nvCxnSpPr>
          <p:spPr bwMode="auto">
            <a:xfrm flipV="1">
              <a:off x="3307346" y="2140125"/>
              <a:ext cx="219075" cy="63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5781" name="Straight Connector 136"/>
            <p:cNvCxnSpPr>
              <a:cxnSpLocks/>
            </p:cNvCxnSpPr>
            <p:nvPr/>
          </p:nvCxnSpPr>
          <p:spPr bwMode="auto">
            <a:xfrm flipV="1">
              <a:off x="3534707" y="3182916"/>
              <a:ext cx="219075" cy="63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5782" name="Straight Connector 137"/>
            <p:cNvCxnSpPr>
              <a:cxnSpLocks/>
            </p:cNvCxnSpPr>
            <p:nvPr/>
          </p:nvCxnSpPr>
          <p:spPr bwMode="auto">
            <a:xfrm flipV="1">
              <a:off x="3735318" y="2192317"/>
              <a:ext cx="219075" cy="63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5783" name="Straight Connector 138"/>
            <p:cNvCxnSpPr>
              <a:cxnSpLocks/>
            </p:cNvCxnSpPr>
            <p:nvPr/>
          </p:nvCxnSpPr>
          <p:spPr bwMode="auto">
            <a:xfrm flipV="1">
              <a:off x="4175555" y="2543240"/>
              <a:ext cx="219075" cy="63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5784" name="Straight Connector 139"/>
            <p:cNvCxnSpPr>
              <a:cxnSpLocks/>
            </p:cNvCxnSpPr>
            <p:nvPr/>
          </p:nvCxnSpPr>
          <p:spPr bwMode="auto">
            <a:xfrm flipV="1">
              <a:off x="4376904" y="2904756"/>
              <a:ext cx="219075" cy="63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5785" name="Straight Connector 140"/>
            <p:cNvCxnSpPr>
              <a:cxnSpLocks/>
            </p:cNvCxnSpPr>
            <p:nvPr/>
          </p:nvCxnSpPr>
          <p:spPr bwMode="auto">
            <a:xfrm flipV="1">
              <a:off x="4593304" y="3194474"/>
              <a:ext cx="219075" cy="63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5786" name="Straight Connector 141"/>
            <p:cNvCxnSpPr>
              <a:cxnSpLocks/>
            </p:cNvCxnSpPr>
            <p:nvPr/>
          </p:nvCxnSpPr>
          <p:spPr bwMode="auto">
            <a:xfrm flipV="1">
              <a:off x="4801537" y="2255295"/>
              <a:ext cx="219075" cy="63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5787" name="Straight Connector 142"/>
            <p:cNvCxnSpPr>
              <a:cxnSpLocks/>
            </p:cNvCxnSpPr>
            <p:nvPr/>
          </p:nvCxnSpPr>
          <p:spPr bwMode="auto">
            <a:xfrm flipV="1">
              <a:off x="5013470" y="3106611"/>
              <a:ext cx="219075" cy="63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5788" name="Straight Connector 143"/>
            <p:cNvCxnSpPr>
              <a:cxnSpLocks/>
            </p:cNvCxnSpPr>
            <p:nvPr/>
          </p:nvCxnSpPr>
          <p:spPr bwMode="auto">
            <a:xfrm flipV="1">
              <a:off x="5225747" y="2845005"/>
              <a:ext cx="219075" cy="63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5789" name="Straight Connector 144"/>
            <p:cNvCxnSpPr>
              <a:cxnSpLocks/>
            </p:cNvCxnSpPr>
            <p:nvPr/>
          </p:nvCxnSpPr>
          <p:spPr bwMode="auto">
            <a:xfrm flipV="1">
              <a:off x="5439442" y="2530405"/>
              <a:ext cx="219075" cy="63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5790" name="Straight Connector 145"/>
            <p:cNvCxnSpPr>
              <a:cxnSpLocks/>
            </p:cNvCxnSpPr>
            <p:nvPr/>
          </p:nvCxnSpPr>
          <p:spPr bwMode="auto">
            <a:xfrm flipV="1">
              <a:off x="5650442" y="2080038"/>
              <a:ext cx="219075" cy="63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5791" name="Straight Connector 146"/>
            <p:cNvCxnSpPr>
              <a:cxnSpLocks/>
            </p:cNvCxnSpPr>
            <p:nvPr/>
          </p:nvCxnSpPr>
          <p:spPr bwMode="auto">
            <a:xfrm flipV="1">
              <a:off x="6074790" y="2079256"/>
              <a:ext cx="219075" cy="63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5792" name="Straight Connector 147"/>
            <p:cNvCxnSpPr>
              <a:cxnSpLocks/>
            </p:cNvCxnSpPr>
            <p:nvPr/>
          </p:nvCxnSpPr>
          <p:spPr bwMode="auto">
            <a:xfrm flipV="1">
              <a:off x="6278102" y="3018949"/>
              <a:ext cx="219075" cy="63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5793" name="Straight Connector 148"/>
            <p:cNvCxnSpPr>
              <a:cxnSpLocks/>
            </p:cNvCxnSpPr>
            <p:nvPr/>
          </p:nvCxnSpPr>
          <p:spPr bwMode="auto">
            <a:xfrm flipV="1">
              <a:off x="6500776" y="2806969"/>
              <a:ext cx="219075" cy="63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5794" name="Straight Connector 149"/>
            <p:cNvCxnSpPr>
              <a:cxnSpLocks/>
            </p:cNvCxnSpPr>
            <p:nvPr/>
          </p:nvCxnSpPr>
          <p:spPr bwMode="auto">
            <a:xfrm flipV="1">
              <a:off x="6704075" y="2429746"/>
              <a:ext cx="219075" cy="63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5795" name="Straight Connector 150"/>
            <p:cNvCxnSpPr>
              <a:cxnSpLocks/>
            </p:cNvCxnSpPr>
            <p:nvPr/>
          </p:nvCxnSpPr>
          <p:spPr bwMode="auto">
            <a:xfrm flipV="1">
              <a:off x="6921213" y="3218421"/>
              <a:ext cx="219075" cy="63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5796" name="Straight Connector 151"/>
            <p:cNvCxnSpPr>
              <a:cxnSpLocks/>
            </p:cNvCxnSpPr>
            <p:nvPr/>
          </p:nvCxnSpPr>
          <p:spPr bwMode="auto">
            <a:xfrm flipV="1">
              <a:off x="7133045" y="2391820"/>
              <a:ext cx="219075" cy="63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5797" name="Straight Connector 152"/>
            <p:cNvCxnSpPr>
              <a:cxnSpLocks/>
            </p:cNvCxnSpPr>
            <p:nvPr/>
          </p:nvCxnSpPr>
          <p:spPr bwMode="auto">
            <a:xfrm flipV="1">
              <a:off x="7352120" y="2782457"/>
              <a:ext cx="219075" cy="63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49089" name="Line 31"/>
          <p:cNvSpPr>
            <a:spLocks noChangeShapeType="1"/>
          </p:cNvSpPr>
          <p:nvPr/>
        </p:nvSpPr>
        <p:spPr bwMode="auto">
          <a:xfrm flipV="1">
            <a:off x="7849259" y="5440096"/>
            <a:ext cx="0" cy="80962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049090" name="Line 37"/>
          <p:cNvSpPr>
            <a:spLocks noChangeShapeType="1"/>
          </p:cNvSpPr>
          <p:nvPr/>
        </p:nvSpPr>
        <p:spPr bwMode="auto">
          <a:xfrm>
            <a:off x="1480209" y="5495748"/>
            <a:ext cx="55562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grpSp>
        <p:nvGrpSpPr>
          <p:cNvPr id="202" name="Grupo 2"/>
          <p:cNvGrpSpPr/>
          <p:nvPr/>
        </p:nvGrpSpPr>
        <p:grpSpPr>
          <a:xfrm>
            <a:off x="1373305" y="4963921"/>
            <a:ext cx="6615113" cy="1091045"/>
            <a:chOff x="1361146" y="4895673"/>
            <a:chExt cx="6615113" cy="1200150"/>
          </a:xfrm>
        </p:grpSpPr>
        <p:sp>
          <p:nvSpPr>
            <p:cNvPr id="1049091" name="Line 8"/>
            <p:cNvSpPr>
              <a:spLocks noChangeShapeType="1"/>
            </p:cNvSpPr>
            <p:nvPr/>
          </p:nvSpPr>
          <p:spPr bwMode="auto">
            <a:xfrm>
              <a:off x="1480209" y="5491145"/>
              <a:ext cx="63690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 type="triangle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grpSp>
          <p:nvGrpSpPr>
            <p:cNvPr id="203" name="Grupo 1"/>
            <p:cNvGrpSpPr/>
            <p:nvPr/>
          </p:nvGrpSpPr>
          <p:grpSpPr>
            <a:xfrm>
              <a:off x="1361146" y="4895673"/>
              <a:ext cx="6615113" cy="1200150"/>
              <a:chOff x="1361146" y="4895673"/>
              <a:chExt cx="6615113" cy="1200150"/>
            </a:xfrm>
          </p:grpSpPr>
          <p:sp>
            <p:nvSpPr>
              <p:cNvPr id="1049092" name="Line 12"/>
              <p:cNvSpPr>
                <a:spLocks noChangeShapeType="1"/>
              </p:cNvSpPr>
              <p:nvPr/>
            </p:nvSpPr>
            <p:spPr bwMode="auto">
              <a:xfrm flipV="1">
                <a:off x="1480209" y="4895673"/>
                <a:ext cx="0" cy="120015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 type="triangle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49093" name="Line 16"/>
              <p:cNvSpPr>
                <a:spLocks noChangeShapeType="1"/>
              </p:cNvSpPr>
              <p:nvPr/>
            </p:nvSpPr>
            <p:spPr bwMode="auto">
              <a:xfrm flipV="1">
                <a:off x="2540659" y="5440096"/>
                <a:ext cx="0" cy="8096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49094" name="Rectangle 18"/>
              <p:cNvSpPr>
                <a:spLocks noChangeArrowheads="1"/>
              </p:cNvSpPr>
              <p:nvPr/>
            </p:nvSpPr>
            <p:spPr bwMode="auto">
              <a:xfrm>
                <a:off x="2507321" y="5562333"/>
                <a:ext cx="101600" cy="2235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s-MX" altLang="es-MX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5</a:t>
                </a:r>
                <a:endParaRPr kumimoji="0" lang="es-MX" altLang="es-MX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9095" name="Line 19"/>
              <p:cNvSpPr>
                <a:spLocks noChangeShapeType="1"/>
              </p:cNvSpPr>
              <p:nvPr/>
            </p:nvSpPr>
            <p:spPr bwMode="auto">
              <a:xfrm flipV="1">
                <a:off x="3599521" y="5440096"/>
                <a:ext cx="0" cy="8096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49096" name="Rectangle 21"/>
              <p:cNvSpPr>
                <a:spLocks noChangeArrowheads="1"/>
              </p:cNvSpPr>
              <p:nvPr/>
            </p:nvSpPr>
            <p:spPr bwMode="auto">
              <a:xfrm>
                <a:off x="3523321" y="5562333"/>
                <a:ext cx="203201" cy="2235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s-MX" altLang="es-MX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10</a:t>
                </a:r>
                <a:endParaRPr kumimoji="0" lang="es-MX" altLang="es-MX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9097" name="Line 22"/>
              <p:cNvSpPr>
                <a:spLocks noChangeShapeType="1"/>
              </p:cNvSpPr>
              <p:nvPr/>
            </p:nvSpPr>
            <p:spPr bwMode="auto">
              <a:xfrm flipV="1">
                <a:off x="4659971" y="5440096"/>
                <a:ext cx="0" cy="8096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49098" name="Rectangle 24"/>
              <p:cNvSpPr>
                <a:spLocks noChangeArrowheads="1"/>
              </p:cNvSpPr>
              <p:nvPr/>
            </p:nvSpPr>
            <p:spPr bwMode="auto">
              <a:xfrm>
                <a:off x="4583771" y="5562333"/>
                <a:ext cx="203200" cy="2235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s-MX" altLang="es-MX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15</a:t>
                </a:r>
                <a:endParaRPr kumimoji="0" lang="es-MX" altLang="es-MX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9099" name="Line 25"/>
              <p:cNvSpPr>
                <a:spLocks noChangeShapeType="1"/>
              </p:cNvSpPr>
              <p:nvPr/>
            </p:nvSpPr>
            <p:spPr bwMode="auto">
              <a:xfrm flipV="1">
                <a:off x="5718834" y="5440096"/>
                <a:ext cx="0" cy="8096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49100" name="Rectangle 27"/>
              <p:cNvSpPr>
                <a:spLocks noChangeArrowheads="1"/>
              </p:cNvSpPr>
              <p:nvPr/>
            </p:nvSpPr>
            <p:spPr bwMode="auto">
              <a:xfrm>
                <a:off x="5642634" y="5562333"/>
                <a:ext cx="203200" cy="2235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s-MX" altLang="es-MX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20</a:t>
                </a:r>
                <a:endParaRPr kumimoji="0" lang="es-MX" altLang="es-MX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9101" name="Line 28"/>
              <p:cNvSpPr>
                <a:spLocks noChangeShapeType="1"/>
              </p:cNvSpPr>
              <p:nvPr/>
            </p:nvSpPr>
            <p:spPr bwMode="auto">
              <a:xfrm flipV="1">
                <a:off x="6779284" y="5440096"/>
                <a:ext cx="0" cy="8096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49102" name="Rectangle 30"/>
              <p:cNvSpPr>
                <a:spLocks noChangeArrowheads="1"/>
              </p:cNvSpPr>
              <p:nvPr/>
            </p:nvSpPr>
            <p:spPr bwMode="auto">
              <a:xfrm>
                <a:off x="6703084" y="5562333"/>
                <a:ext cx="203200" cy="2235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s-MX" altLang="es-MX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25</a:t>
                </a:r>
                <a:endParaRPr kumimoji="0" lang="es-MX" altLang="es-MX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9103" name="Rectangle 33"/>
              <p:cNvSpPr>
                <a:spLocks noChangeArrowheads="1"/>
              </p:cNvSpPr>
              <p:nvPr/>
            </p:nvSpPr>
            <p:spPr bwMode="auto">
              <a:xfrm>
                <a:off x="7773059" y="5562333"/>
                <a:ext cx="203200" cy="2235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s-MX" altLang="es-MX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30</a:t>
                </a:r>
                <a:endParaRPr kumimoji="0" lang="es-MX" altLang="es-MX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9104" name="Line 38"/>
              <p:cNvSpPr>
                <a:spLocks noChangeShapeType="1"/>
              </p:cNvSpPr>
              <p:nvPr/>
            </p:nvSpPr>
            <p:spPr bwMode="auto">
              <a:xfrm flipH="1">
                <a:off x="7784171" y="5495748"/>
                <a:ext cx="6508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49105" name="Rectangle 39"/>
              <p:cNvSpPr>
                <a:spLocks noChangeArrowheads="1"/>
              </p:cNvSpPr>
              <p:nvPr/>
            </p:nvSpPr>
            <p:spPr bwMode="auto">
              <a:xfrm>
                <a:off x="1361146" y="5386211"/>
                <a:ext cx="101600" cy="2235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s-MX" altLang="es-MX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0</a:t>
                </a:r>
                <a:endParaRPr kumimoji="0" lang="es-MX" altLang="es-MX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49106" name="Freeform 47"/>
          <p:cNvSpPr/>
          <p:nvPr/>
        </p:nvSpPr>
        <p:spPr bwMode="auto">
          <a:xfrm>
            <a:off x="1488711" y="4896874"/>
            <a:ext cx="6151562" cy="1131887"/>
          </a:xfrm>
          <a:custGeom>
            <a:avLst/>
            <a:gdLst>
              <a:gd name="T0" fmla="*/ 0 w 3875"/>
              <a:gd name="T1" fmla="*/ 515 h 713"/>
              <a:gd name="T2" fmla="*/ 131 w 3875"/>
              <a:gd name="T3" fmla="*/ 206 h 713"/>
              <a:gd name="T4" fmla="*/ 262 w 3875"/>
              <a:gd name="T5" fmla="*/ 361 h 713"/>
              <a:gd name="T6" fmla="*/ 400 w 3875"/>
              <a:gd name="T7" fmla="*/ 154 h 713"/>
              <a:gd name="T8" fmla="*/ 530 w 3875"/>
              <a:gd name="T9" fmla="*/ 601 h 713"/>
              <a:gd name="T10" fmla="*/ 668 w 3875"/>
              <a:gd name="T11" fmla="*/ 240 h 713"/>
              <a:gd name="T12" fmla="*/ 799 w 3875"/>
              <a:gd name="T13" fmla="*/ 713 h 713"/>
              <a:gd name="T14" fmla="*/ 936 w 3875"/>
              <a:gd name="T15" fmla="*/ 146 h 713"/>
              <a:gd name="T16" fmla="*/ 1067 w 3875"/>
              <a:gd name="T17" fmla="*/ 240 h 713"/>
              <a:gd name="T18" fmla="*/ 1198 w 3875"/>
              <a:gd name="T19" fmla="*/ 34 h 713"/>
              <a:gd name="T20" fmla="*/ 1335 w 3875"/>
              <a:gd name="T21" fmla="*/ 679 h 713"/>
              <a:gd name="T22" fmla="*/ 1466 w 3875"/>
              <a:gd name="T23" fmla="*/ 68 h 713"/>
              <a:gd name="T24" fmla="*/ 1604 w 3875"/>
              <a:gd name="T25" fmla="*/ 369 h 713"/>
              <a:gd name="T26" fmla="*/ 1735 w 3875"/>
              <a:gd name="T27" fmla="*/ 283 h 713"/>
              <a:gd name="T28" fmla="*/ 1872 w 3875"/>
              <a:gd name="T29" fmla="*/ 515 h 713"/>
              <a:gd name="T30" fmla="*/ 2003 w 3875"/>
              <a:gd name="T31" fmla="*/ 696 h 713"/>
              <a:gd name="T32" fmla="*/ 2134 w 3875"/>
              <a:gd name="T33" fmla="*/ 111 h 713"/>
              <a:gd name="T34" fmla="*/ 2271 w 3875"/>
              <a:gd name="T35" fmla="*/ 644 h 713"/>
              <a:gd name="T36" fmla="*/ 2402 w 3875"/>
              <a:gd name="T37" fmla="*/ 472 h 713"/>
              <a:gd name="T38" fmla="*/ 2540 w 3875"/>
              <a:gd name="T39" fmla="*/ 283 h 713"/>
              <a:gd name="T40" fmla="*/ 2670 w 3875"/>
              <a:gd name="T41" fmla="*/ 0 h 713"/>
              <a:gd name="T42" fmla="*/ 2808 w 3875"/>
              <a:gd name="T43" fmla="*/ 361 h 713"/>
              <a:gd name="T44" fmla="*/ 2939 w 3875"/>
              <a:gd name="T45" fmla="*/ 0 h 713"/>
              <a:gd name="T46" fmla="*/ 3070 w 3875"/>
              <a:gd name="T47" fmla="*/ 584 h 713"/>
              <a:gd name="T48" fmla="*/ 3207 w 3875"/>
              <a:gd name="T49" fmla="*/ 447 h 713"/>
              <a:gd name="T50" fmla="*/ 3338 w 3875"/>
              <a:gd name="T51" fmla="*/ 223 h 713"/>
              <a:gd name="T52" fmla="*/ 3476 w 3875"/>
              <a:gd name="T53" fmla="*/ 705 h 713"/>
              <a:gd name="T54" fmla="*/ 3606 w 3875"/>
              <a:gd name="T55" fmla="*/ 189 h 713"/>
              <a:gd name="T56" fmla="*/ 3744 w 3875"/>
              <a:gd name="T57" fmla="*/ 438 h 713"/>
              <a:gd name="T58" fmla="*/ 3875 w 3875"/>
              <a:gd name="T59" fmla="*/ 137 h 7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875" h="713">
                <a:moveTo>
                  <a:pt x="0" y="515"/>
                </a:moveTo>
                <a:lnTo>
                  <a:pt x="131" y="206"/>
                </a:lnTo>
                <a:lnTo>
                  <a:pt x="262" y="361"/>
                </a:lnTo>
                <a:lnTo>
                  <a:pt x="400" y="154"/>
                </a:lnTo>
                <a:lnTo>
                  <a:pt x="530" y="601"/>
                </a:lnTo>
                <a:lnTo>
                  <a:pt x="668" y="240"/>
                </a:lnTo>
                <a:lnTo>
                  <a:pt x="799" y="713"/>
                </a:lnTo>
                <a:lnTo>
                  <a:pt x="936" y="146"/>
                </a:lnTo>
                <a:lnTo>
                  <a:pt x="1067" y="240"/>
                </a:lnTo>
                <a:lnTo>
                  <a:pt x="1198" y="34"/>
                </a:lnTo>
                <a:lnTo>
                  <a:pt x="1335" y="679"/>
                </a:lnTo>
                <a:lnTo>
                  <a:pt x="1466" y="68"/>
                </a:lnTo>
                <a:lnTo>
                  <a:pt x="1604" y="369"/>
                </a:lnTo>
                <a:lnTo>
                  <a:pt x="1735" y="283"/>
                </a:lnTo>
                <a:lnTo>
                  <a:pt x="1872" y="515"/>
                </a:lnTo>
                <a:lnTo>
                  <a:pt x="2003" y="696"/>
                </a:lnTo>
                <a:lnTo>
                  <a:pt x="2134" y="111"/>
                </a:lnTo>
                <a:lnTo>
                  <a:pt x="2271" y="644"/>
                </a:lnTo>
                <a:lnTo>
                  <a:pt x="2402" y="472"/>
                </a:lnTo>
                <a:lnTo>
                  <a:pt x="2540" y="283"/>
                </a:lnTo>
                <a:lnTo>
                  <a:pt x="2670" y="0"/>
                </a:lnTo>
                <a:lnTo>
                  <a:pt x="2808" y="361"/>
                </a:lnTo>
                <a:lnTo>
                  <a:pt x="2939" y="0"/>
                </a:lnTo>
                <a:lnTo>
                  <a:pt x="3070" y="584"/>
                </a:lnTo>
                <a:lnTo>
                  <a:pt x="3207" y="447"/>
                </a:lnTo>
                <a:lnTo>
                  <a:pt x="3338" y="223"/>
                </a:lnTo>
                <a:lnTo>
                  <a:pt x="3476" y="705"/>
                </a:lnTo>
                <a:lnTo>
                  <a:pt x="3606" y="189"/>
                </a:lnTo>
                <a:lnTo>
                  <a:pt x="3744" y="438"/>
                </a:lnTo>
                <a:lnTo>
                  <a:pt x="3875" y="137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049107" name="TextBox 18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912236" y="943489"/>
            <a:ext cx="3095143" cy="83952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s-MX">
                <a:noFill/>
              </a:rPr>
              <a:t> </a:t>
            </a:r>
          </a:p>
        </p:txBody>
      </p:sp>
      <p:sp>
        <p:nvSpPr>
          <p:cNvPr id="1049108" name="TextBox 186"/>
          <p:cNvSpPr txBox="1"/>
          <p:nvPr/>
        </p:nvSpPr>
        <p:spPr>
          <a:xfrm>
            <a:off x="3218739" y="375797"/>
            <a:ext cx="2542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/>
              <a:t>Conversor D/A</a:t>
            </a:r>
            <a:endParaRPr lang="es-MX" sz="2800" dirty="0"/>
          </a:p>
        </p:txBody>
      </p:sp>
      <p:sp>
        <p:nvSpPr>
          <p:cNvPr id="1049109" name="Rectangle 18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77852" y="1814058"/>
            <a:ext cx="7942879" cy="400110"/>
          </a:xfrm>
          <a:prstGeom prst="rect">
            <a:avLst/>
          </a:prstGeom>
          <a:blipFill>
            <a:blip r:embed="rId3"/>
            <a:stretch>
              <a:fillRect b="-18462"/>
            </a:stretch>
          </a:blipFill>
        </p:spPr>
        <p:txBody>
          <a:bodyPr/>
          <a:lstStyle/>
          <a:p>
            <a:r>
              <a:rPr lang="es-MX">
                <a:noFill/>
              </a:rPr>
              <a:t> </a:t>
            </a: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106" grpId="0" animBg="1"/>
      <p:bldP spid="104910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926DF-961B-4004-8205-5F7E66B7BBA0}" type="slidenum">
              <a:rPr lang="es-ES"/>
              <a:t>3</a:t>
            </a:fld>
            <a:endParaRPr lang="es-ES"/>
          </a:p>
        </p:txBody>
      </p:sp>
      <p:sp>
        <p:nvSpPr>
          <p:cNvPr id="104859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9957" y="932902"/>
            <a:ext cx="8077200" cy="5259387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s-MX" sz="2400" b="1" dirty="0"/>
              <a:t>Actividad I:</a:t>
            </a:r>
            <a:r>
              <a:rPr lang="es-MX" sz="2400" dirty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MX" sz="2400" b="1" dirty="0"/>
              <a:t>Titulo: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sz="2400" dirty="0"/>
              <a:t>Sistemas y Señales Discretas en el Tiempo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MX" sz="2400" b="1" dirty="0"/>
              <a:t>Sumario:</a:t>
            </a:r>
          </a:p>
          <a:p>
            <a:pPr>
              <a:lnSpc>
                <a:spcPct val="90000"/>
              </a:lnSpc>
            </a:pPr>
            <a:r>
              <a:rPr lang="es-ES" sz="2400" dirty="0"/>
              <a:t>Introducción a la asignatura. </a:t>
            </a:r>
          </a:p>
          <a:p>
            <a:pPr>
              <a:lnSpc>
                <a:spcPct val="90000"/>
              </a:lnSpc>
            </a:pPr>
            <a:r>
              <a:rPr lang="es-ES" sz="2400" dirty="0"/>
              <a:t>Señales Discretas.</a:t>
            </a:r>
          </a:p>
          <a:p>
            <a:pPr>
              <a:lnSpc>
                <a:spcPct val="90000"/>
              </a:lnSpc>
            </a:pPr>
            <a:r>
              <a:rPr lang="es-ES" sz="2400" dirty="0"/>
              <a:t>Operaciones con Señales Discretas.</a:t>
            </a:r>
          </a:p>
          <a:p>
            <a:pPr>
              <a:lnSpc>
                <a:spcPct val="90000"/>
              </a:lnSpc>
            </a:pPr>
            <a:r>
              <a:rPr lang="es-ES" sz="2400" dirty="0"/>
              <a:t>Sistemas Discretos. Clasificación.</a:t>
            </a:r>
          </a:p>
          <a:p>
            <a:pPr>
              <a:lnSpc>
                <a:spcPct val="90000"/>
              </a:lnSpc>
            </a:pPr>
            <a:r>
              <a:rPr lang="es-ES" sz="2400" dirty="0"/>
              <a:t>Respuesta al Impulso</a:t>
            </a:r>
          </a:p>
          <a:p>
            <a:pPr>
              <a:lnSpc>
                <a:spcPct val="90000"/>
              </a:lnSpc>
            </a:pPr>
            <a:r>
              <a:rPr lang="es-ES" sz="2400" dirty="0"/>
              <a:t>Respuesta a Cualquier </a:t>
            </a:r>
            <a:r>
              <a:rPr lang="es-ES" sz="2400" dirty="0" smtClean="0"/>
              <a:t>estímulo. Estabilidad</a:t>
            </a:r>
            <a:endParaRPr lang="es-E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s-ES" sz="2400" b="1" dirty="0"/>
              <a:t>Bibliografía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sz="2400" dirty="0" err="1"/>
              <a:t>Pg</a:t>
            </a:r>
            <a:r>
              <a:rPr lang="es-ES" sz="2400" dirty="0"/>
              <a:t> 1- 33</a:t>
            </a:r>
          </a:p>
        </p:txBody>
      </p:sp>
    </p:spTree>
  </p:cSld>
  <p:clrMapOvr>
    <a:masterClrMapping/>
  </p:clrMapOvr>
  <p:transition>
    <p:wheel spokes="8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10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92F1-5D17-40DB-94BD-4051DBFB94C3}" type="slidenum">
              <a:rPr lang="es-ES"/>
              <a:t>30</a:t>
            </a:fld>
            <a:endParaRPr lang="es-ES"/>
          </a:p>
        </p:txBody>
      </p:sp>
      <p:sp>
        <p:nvSpPr>
          <p:cNvPr id="10491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1643" y="1126375"/>
            <a:ext cx="7772400" cy="3162992"/>
          </a:xfrm>
        </p:spPr>
        <p:txBody>
          <a:bodyPr/>
          <a:lstStyle/>
          <a:p>
            <a:pPr>
              <a:buFontTx/>
              <a:buNone/>
            </a:pPr>
            <a:r>
              <a:rPr lang="es-ES" sz="2800" dirty="0">
                <a:cs typeface="Times New Roman" pitchFamily="18" charset="0"/>
              </a:rPr>
              <a:t>Las señales discretas se representan por una secuencia de números, una sucesión en la que el número enésimo se denota  por x(n). </a:t>
            </a:r>
          </a:p>
          <a:p>
            <a:pPr>
              <a:buFontTx/>
              <a:buNone/>
            </a:pPr>
            <a:r>
              <a:rPr lang="es-ES" sz="2800" dirty="0">
                <a:cs typeface="Times New Roman" pitchFamily="18" charset="0"/>
              </a:rPr>
              <a:t>Se escribe formalmente por </a:t>
            </a:r>
          </a:p>
          <a:p>
            <a:pPr>
              <a:buFontTx/>
              <a:buNone/>
            </a:pPr>
            <a:r>
              <a:rPr lang="es-ES" sz="2800" dirty="0">
                <a:solidFill>
                  <a:srgbClr val="FF3300"/>
                </a:solidFill>
                <a:cs typeface="Times New Roman" pitchFamily="18" charset="0"/>
              </a:rPr>
              <a:t>x(n)=</a:t>
            </a:r>
            <a:r>
              <a:rPr lang="es-ES" sz="2800" dirty="0" smtClean="0">
                <a:solidFill>
                  <a:srgbClr val="FF3300"/>
                </a:solidFill>
                <a:cs typeface="Times New Roman" pitchFamily="18" charset="0"/>
              </a:rPr>
              <a:t>x(</a:t>
            </a:r>
            <a:r>
              <a:rPr lang="es-ES" sz="2800" dirty="0" err="1" smtClean="0">
                <a:solidFill>
                  <a:srgbClr val="FF3300"/>
                </a:solidFill>
                <a:cs typeface="Times New Roman" pitchFamily="18" charset="0"/>
              </a:rPr>
              <a:t>nT</a:t>
            </a:r>
            <a:r>
              <a:rPr lang="es-ES" sz="2800" dirty="0" smtClean="0">
                <a:solidFill>
                  <a:srgbClr val="FF3300"/>
                </a:solidFill>
                <a:cs typeface="Times New Roman" pitchFamily="18" charset="0"/>
              </a:rPr>
              <a:t>)={</a:t>
            </a:r>
            <a:r>
              <a:rPr lang="es-ES" sz="2800" dirty="0">
                <a:solidFill>
                  <a:srgbClr val="FF3300"/>
                </a:solidFill>
                <a:cs typeface="Times New Roman" pitchFamily="18" charset="0"/>
              </a:rPr>
              <a:t>x(n)}={x(</a:t>
            </a:r>
            <a:r>
              <a:rPr lang="es-ES" sz="2800" dirty="0" err="1">
                <a:solidFill>
                  <a:srgbClr val="FF3300"/>
                </a:solidFill>
                <a:cs typeface="Times New Roman" pitchFamily="18" charset="0"/>
              </a:rPr>
              <a:t>nT</a:t>
            </a:r>
            <a:r>
              <a:rPr lang="es-ES" sz="2800" dirty="0">
                <a:solidFill>
                  <a:srgbClr val="FF3300"/>
                </a:solidFill>
                <a:cs typeface="Times New Roman" pitchFamily="18" charset="0"/>
              </a:rPr>
              <a:t>)}={...3; -5; 2; -1,2; ...}</a:t>
            </a:r>
            <a:endParaRPr lang="es-MX" sz="2800" dirty="0">
              <a:solidFill>
                <a:srgbClr val="FF3300"/>
              </a:solidFill>
              <a:cs typeface="Times New Roman" pitchFamily="18" charset="0"/>
            </a:endParaRPr>
          </a:p>
          <a:p>
            <a:pPr algn="ctr">
              <a:buFontTx/>
              <a:buNone/>
            </a:pPr>
            <a:r>
              <a:rPr lang="es-MX" sz="2800" b="1" dirty="0">
                <a:solidFill>
                  <a:srgbClr val="FF3300"/>
                </a:solidFill>
                <a:cs typeface="Times New Roman" pitchFamily="18" charset="0"/>
              </a:rPr>
              <a:t>UN FICHERO</a:t>
            </a:r>
            <a:r>
              <a:rPr lang="es-ES" dirty="0">
                <a:solidFill>
                  <a:srgbClr val="FF3300"/>
                </a:solidFill>
                <a:cs typeface="Times New Roman" pitchFamily="18" charset="0"/>
              </a:rPr>
              <a:t> </a:t>
            </a:r>
          </a:p>
        </p:txBody>
      </p:sp>
      <p:grpSp>
        <p:nvGrpSpPr>
          <p:cNvPr id="205" name="Group 4"/>
          <p:cNvGrpSpPr/>
          <p:nvPr/>
        </p:nvGrpSpPr>
        <p:grpSpPr>
          <a:xfrm>
            <a:off x="1165037" y="4659813"/>
            <a:ext cx="6778625" cy="1404938"/>
            <a:chOff x="1258888" y="2641600"/>
            <a:chExt cx="6778625" cy="1404938"/>
          </a:xfrm>
        </p:grpSpPr>
        <p:sp>
          <p:nvSpPr>
            <p:cNvPr id="1049112" name="Rectangle 49"/>
            <p:cNvSpPr>
              <a:spLocks noChangeArrowheads="1"/>
            </p:cNvSpPr>
            <p:nvPr/>
          </p:nvSpPr>
          <p:spPr bwMode="auto">
            <a:xfrm>
              <a:off x="1541463" y="2751138"/>
              <a:ext cx="6369050" cy="1201737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113" name="Line 53"/>
            <p:cNvSpPr>
              <a:spLocks noChangeShapeType="1"/>
            </p:cNvSpPr>
            <p:nvPr/>
          </p:nvSpPr>
          <p:spPr bwMode="auto">
            <a:xfrm flipV="1">
              <a:off x="1541463" y="2751138"/>
              <a:ext cx="0" cy="120173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114" name="Line 55"/>
            <p:cNvSpPr>
              <a:spLocks noChangeShapeType="1"/>
            </p:cNvSpPr>
            <p:nvPr/>
          </p:nvSpPr>
          <p:spPr bwMode="auto">
            <a:xfrm flipV="1">
              <a:off x="1541463" y="2751138"/>
              <a:ext cx="0" cy="120173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115" name="Line 56"/>
            <p:cNvSpPr>
              <a:spLocks noChangeShapeType="1"/>
            </p:cNvSpPr>
            <p:nvPr/>
          </p:nvSpPr>
          <p:spPr bwMode="auto">
            <a:xfrm flipV="1">
              <a:off x="1541463" y="3870325"/>
              <a:ext cx="0" cy="825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116" name="Line 57"/>
            <p:cNvSpPr>
              <a:spLocks noChangeShapeType="1"/>
            </p:cNvSpPr>
            <p:nvPr/>
          </p:nvSpPr>
          <p:spPr bwMode="auto">
            <a:xfrm>
              <a:off x="1541463" y="2751138"/>
              <a:ext cx="0" cy="682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117" name="Line 69"/>
            <p:cNvSpPr>
              <a:spLocks noChangeShapeType="1"/>
            </p:cNvSpPr>
            <p:nvPr/>
          </p:nvSpPr>
          <p:spPr bwMode="auto">
            <a:xfrm>
              <a:off x="5780088" y="2751138"/>
              <a:ext cx="0" cy="682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grpSp>
          <p:nvGrpSpPr>
            <p:cNvPr id="206" name="Group 11"/>
            <p:cNvGrpSpPr/>
            <p:nvPr/>
          </p:nvGrpSpPr>
          <p:grpSpPr>
            <a:xfrm>
              <a:off x="2568575" y="3308620"/>
              <a:ext cx="5468938" cy="325438"/>
              <a:chOff x="2568575" y="3870325"/>
              <a:chExt cx="5468938" cy="325438"/>
            </a:xfrm>
          </p:grpSpPr>
          <p:sp>
            <p:nvSpPr>
              <p:cNvPr id="1049118" name="Line 59"/>
              <p:cNvSpPr>
                <a:spLocks noChangeShapeType="1"/>
              </p:cNvSpPr>
              <p:nvPr/>
            </p:nvSpPr>
            <p:spPr bwMode="auto">
              <a:xfrm flipV="1">
                <a:off x="2601913" y="3870325"/>
                <a:ext cx="0" cy="8255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49119" name="Rectangle 61"/>
              <p:cNvSpPr>
                <a:spLocks noChangeArrowheads="1"/>
              </p:cNvSpPr>
              <p:nvPr/>
            </p:nvSpPr>
            <p:spPr bwMode="auto">
              <a:xfrm>
                <a:off x="2568575" y="3992563"/>
                <a:ext cx="101600" cy="20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s-MX" altLang="es-MX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5</a:t>
                </a:r>
                <a:endParaRPr kumimoji="0" lang="es-MX" altLang="es-MX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9120" name="Line 62"/>
              <p:cNvSpPr>
                <a:spLocks noChangeShapeType="1"/>
              </p:cNvSpPr>
              <p:nvPr/>
            </p:nvSpPr>
            <p:spPr bwMode="auto">
              <a:xfrm flipV="1">
                <a:off x="3660775" y="3870325"/>
                <a:ext cx="0" cy="8255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49121" name="Rectangle 64"/>
              <p:cNvSpPr>
                <a:spLocks noChangeArrowheads="1"/>
              </p:cNvSpPr>
              <p:nvPr/>
            </p:nvSpPr>
            <p:spPr bwMode="auto">
              <a:xfrm>
                <a:off x="3584575" y="3992563"/>
                <a:ext cx="203200" cy="20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s-MX" altLang="es-MX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10</a:t>
                </a:r>
                <a:endParaRPr kumimoji="0" lang="es-MX" altLang="es-MX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9122" name="Line 65"/>
              <p:cNvSpPr>
                <a:spLocks noChangeShapeType="1"/>
              </p:cNvSpPr>
              <p:nvPr/>
            </p:nvSpPr>
            <p:spPr bwMode="auto">
              <a:xfrm flipV="1">
                <a:off x="4721225" y="3870325"/>
                <a:ext cx="0" cy="8255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49123" name="Rectangle 67"/>
              <p:cNvSpPr>
                <a:spLocks noChangeArrowheads="1"/>
              </p:cNvSpPr>
              <p:nvPr/>
            </p:nvSpPr>
            <p:spPr bwMode="auto">
              <a:xfrm>
                <a:off x="4645025" y="3992563"/>
                <a:ext cx="203201" cy="20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s-MX" altLang="es-MX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15</a:t>
                </a:r>
                <a:endParaRPr kumimoji="0" lang="es-MX" altLang="es-MX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9124" name="Line 68"/>
              <p:cNvSpPr>
                <a:spLocks noChangeShapeType="1"/>
              </p:cNvSpPr>
              <p:nvPr/>
            </p:nvSpPr>
            <p:spPr bwMode="auto">
              <a:xfrm flipV="1">
                <a:off x="5780088" y="3870325"/>
                <a:ext cx="0" cy="8255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49125" name="Rectangle 70"/>
              <p:cNvSpPr>
                <a:spLocks noChangeArrowheads="1"/>
              </p:cNvSpPr>
              <p:nvPr/>
            </p:nvSpPr>
            <p:spPr bwMode="auto">
              <a:xfrm>
                <a:off x="5703888" y="3992563"/>
                <a:ext cx="203201" cy="20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s-MX" altLang="es-MX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20</a:t>
                </a:r>
                <a:endParaRPr kumimoji="0" lang="es-MX" altLang="es-MX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9126" name="Line 71"/>
              <p:cNvSpPr>
                <a:spLocks noChangeShapeType="1"/>
              </p:cNvSpPr>
              <p:nvPr/>
            </p:nvSpPr>
            <p:spPr bwMode="auto">
              <a:xfrm flipV="1">
                <a:off x="6840538" y="3870325"/>
                <a:ext cx="0" cy="8255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49127" name="Rectangle 73"/>
              <p:cNvSpPr>
                <a:spLocks noChangeArrowheads="1"/>
              </p:cNvSpPr>
              <p:nvPr/>
            </p:nvSpPr>
            <p:spPr bwMode="auto">
              <a:xfrm>
                <a:off x="6764338" y="3992563"/>
                <a:ext cx="203200" cy="20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s-MX" altLang="es-MX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25</a:t>
                </a:r>
                <a:endParaRPr kumimoji="0" lang="es-MX" altLang="es-MX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9128" name="Line 74"/>
              <p:cNvSpPr>
                <a:spLocks noChangeShapeType="1"/>
              </p:cNvSpPr>
              <p:nvPr/>
            </p:nvSpPr>
            <p:spPr bwMode="auto">
              <a:xfrm flipV="1">
                <a:off x="7910513" y="3870325"/>
                <a:ext cx="0" cy="8255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49129" name="Rectangle 76"/>
              <p:cNvSpPr>
                <a:spLocks noChangeArrowheads="1"/>
              </p:cNvSpPr>
              <p:nvPr/>
            </p:nvSpPr>
            <p:spPr bwMode="auto">
              <a:xfrm>
                <a:off x="7834313" y="3992563"/>
                <a:ext cx="203200" cy="20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s-MX" altLang="es-MX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30</a:t>
                </a:r>
                <a:endParaRPr kumimoji="0" lang="es-MX" altLang="es-MX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049130" name="Line 77"/>
            <p:cNvSpPr>
              <a:spLocks noChangeShapeType="1"/>
            </p:cNvSpPr>
            <p:nvPr/>
          </p:nvSpPr>
          <p:spPr bwMode="auto">
            <a:xfrm>
              <a:off x="1541463" y="3952875"/>
              <a:ext cx="5556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131" name="Rectangle 79"/>
            <p:cNvSpPr>
              <a:spLocks noChangeArrowheads="1"/>
            </p:cNvSpPr>
            <p:nvPr/>
          </p:nvSpPr>
          <p:spPr bwMode="auto">
            <a:xfrm>
              <a:off x="1258888" y="3843338"/>
              <a:ext cx="304800" cy="2032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s-MX" altLang="es-MX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-0.5</a:t>
              </a:r>
              <a:endParaRPr kumimoji="0" lang="es-MX" altLang="es-MX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9132" name="Line 80"/>
            <p:cNvSpPr>
              <a:spLocks noChangeShapeType="1"/>
            </p:cNvSpPr>
            <p:nvPr/>
          </p:nvSpPr>
          <p:spPr bwMode="auto">
            <a:xfrm>
              <a:off x="1541463" y="3351213"/>
              <a:ext cx="5556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133" name="Line 81"/>
            <p:cNvSpPr>
              <a:spLocks noChangeShapeType="1"/>
            </p:cNvSpPr>
            <p:nvPr/>
          </p:nvSpPr>
          <p:spPr bwMode="auto">
            <a:xfrm flipH="1">
              <a:off x="7845425" y="3351213"/>
              <a:ext cx="65087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134" name="Rectangle 82"/>
            <p:cNvSpPr>
              <a:spLocks noChangeArrowheads="1"/>
            </p:cNvSpPr>
            <p:nvPr/>
          </p:nvSpPr>
          <p:spPr bwMode="auto">
            <a:xfrm>
              <a:off x="1422400" y="3243263"/>
              <a:ext cx="101600" cy="2032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s-MX" altLang="es-MX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0</a:t>
              </a:r>
              <a:endParaRPr kumimoji="0" lang="es-MX" altLang="es-MX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9135" name="Line 83"/>
            <p:cNvSpPr>
              <a:spLocks noChangeShapeType="1"/>
            </p:cNvSpPr>
            <p:nvPr/>
          </p:nvSpPr>
          <p:spPr bwMode="auto">
            <a:xfrm>
              <a:off x="1541463" y="2751138"/>
              <a:ext cx="5556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136" name="Rectangle 85"/>
            <p:cNvSpPr>
              <a:spLocks noChangeArrowheads="1"/>
            </p:cNvSpPr>
            <p:nvPr/>
          </p:nvSpPr>
          <p:spPr bwMode="auto">
            <a:xfrm>
              <a:off x="1301750" y="2641600"/>
              <a:ext cx="254000" cy="203201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s-MX" altLang="es-MX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0.5</a:t>
              </a:r>
              <a:endParaRPr kumimoji="0" lang="es-MX" altLang="es-MX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9137" name="Line 89"/>
            <p:cNvSpPr>
              <a:spLocks noChangeShapeType="1"/>
            </p:cNvSpPr>
            <p:nvPr/>
          </p:nvSpPr>
          <p:spPr bwMode="auto">
            <a:xfrm flipV="1">
              <a:off x="1541463" y="2751138"/>
              <a:ext cx="0" cy="120173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 type="triangle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138" name="Oval 90"/>
            <p:cNvSpPr>
              <a:spLocks noChangeArrowheads="1"/>
            </p:cNvSpPr>
            <p:nvPr/>
          </p:nvSpPr>
          <p:spPr bwMode="auto">
            <a:xfrm>
              <a:off x="1520825" y="3543300"/>
              <a:ext cx="53975" cy="6826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139" name="Oval 91"/>
            <p:cNvSpPr>
              <a:spLocks noChangeArrowheads="1"/>
            </p:cNvSpPr>
            <p:nvPr/>
          </p:nvSpPr>
          <p:spPr bwMode="auto">
            <a:xfrm>
              <a:off x="1727200" y="3051175"/>
              <a:ext cx="55562" cy="6826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140" name="Oval 92"/>
            <p:cNvSpPr>
              <a:spLocks noChangeArrowheads="1"/>
            </p:cNvSpPr>
            <p:nvPr/>
          </p:nvSpPr>
          <p:spPr bwMode="auto">
            <a:xfrm>
              <a:off x="1935163" y="3297238"/>
              <a:ext cx="55562" cy="6826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141" name="Oval 93"/>
            <p:cNvSpPr>
              <a:spLocks noChangeArrowheads="1"/>
            </p:cNvSpPr>
            <p:nvPr/>
          </p:nvSpPr>
          <p:spPr bwMode="auto">
            <a:xfrm>
              <a:off x="2154238" y="2970213"/>
              <a:ext cx="53975" cy="6826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142" name="Oval 94"/>
            <p:cNvSpPr>
              <a:spLocks noChangeArrowheads="1"/>
            </p:cNvSpPr>
            <p:nvPr/>
          </p:nvSpPr>
          <p:spPr bwMode="auto">
            <a:xfrm>
              <a:off x="2362200" y="3679825"/>
              <a:ext cx="53975" cy="6826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143" name="Oval 95"/>
            <p:cNvSpPr>
              <a:spLocks noChangeArrowheads="1"/>
            </p:cNvSpPr>
            <p:nvPr/>
          </p:nvSpPr>
          <p:spPr bwMode="auto">
            <a:xfrm>
              <a:off x="2579688" y="3106738"/>
              <a:ext cx="55562" cy="6826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144" name="Oval 96"/>
            <p:cNvSpPr>
              <a:spLocks noChangeArrowheads="1"/>
            </p:cNvSpPr>
            <p:nvPr/>
          </p:nvSpPr>
          <p:spPr bwMode="auto">
            <a:xfrm>
              <a:off x="2787650" y="3856038"/>
              <a:ext cx="53975" cy="6826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145" name="Oval 97"/>
            <p:cNvSpPr>
              <a:spLocks noChangeArrowheads="1"/>
            </p:cNvSpPr>
            <p:nvPr/>
          </p:nvSpPr>
          <p:spPr bwMode="auto">
            <a:xfrm>
              <a:off x="3006725" y="2955925"/>
              <a:ext cx="53975" cy="6826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146" name="Oval 98"/>
            <p:cNvSpPr>
              <a:spLocks noChangeArrowheads="1"/>
            </p:cNvSpPr>
            <p:nvPr/>
          </p:nvSpPr>
          <p:spPr bwMode="auto">
            <a:xfrm>
              <a:off x="3213100" y="3106738"/>
              <a:ext cx="55562" cy="6826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147" name="Oval 99"/>
            <p:cNvSpPr>
              <a:spLocks noChangeArrowheads="1"/>
            </p:cNvSpPr>
            <p:nvPr/>
          </p:nvSpPr>
          <p:spPr bwMode="auto">
            <a:xfrm>
              <a:off x="3421063" y="2778125"/>
              <a:ext cx="53975" cy="6826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148" name="Oval 100"/>
            <p:cNvSpPr>
              <a:spLocks noChangeArrowheads="1"/>
            </p:cNvSpPr>
            <p:nvPr/>
          </p:nvSpPr>
          <p:spPr bwMode="auto">
            <a:xfrm>
              <a:off x="3640138" y="3802063"/>
              <a:ext cx="53975" cy="6826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149" name="Oval 101"/>
            <p:cNvSpPr>
              <a:spLocks noChangeArrowheads="1"/>
            </p:cNvSpPr>
            <p:nvPr/>
          </p:nvSpPr>
          <p:spPr bwMode="auto">
            <a:xfrm>
              <a:off x="3846513" y="2833688"/>
              <a:ext cx="55562" cy="6826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150" name="Oval 102"/>
            <p:cNvSpPr>
              <a:spLocks noChangeArrowheads="1"/>
            </p:cNvSpPr>
            <p:nvPr/>
          </p:nvSpPr>
          <p:spPr bwMode="auto">
            <a:xfrm>
              <a:off x="4065588" y="3309938"/>
              <a:ext cx="53975" cy="6826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151" name="Oval 103"/>
            <p:cNvSpPr>
              <a:spLocks noChangeArrowheads="1"/>
            </p:cNvSpPr>
            <p:nvPr/>
          </p:nvSpPr>
          <p:spPr bwMode="auto">
            <a:xfrm>
              <a:off x="4273550" y="3175000"/>
              <a:ext cx="53975" cy="6826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152" name="Oval 104"/>
            <p:cNvSpPr>
              <a:spLocks noChangeArrowheads="1"/>
            </p:cNvSpPr>
            <p:nvPr/>
          </p:nvSpPr>
          <p:spPr bwMode="auto">
            <a:xfrm>
              <a:off x="4491038" y="3543300"/>
              <a:ext cx="55562" cy="6826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153" name="Oval 105"/>
            <p:cNvSpPr>
              <a:spLocks noChangeArrowheads="1"/>
            </p:cNvSpPr>
            <p:nvPr/>
          </p:nvSpPr>
          <p:spPr bwMode="auto">
            <a:xfrm>
              <a:off x="4699000" y="3829050"/>
              <a:ext cx="55562" cy="6826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154" name="Oval 106"/>
            <p:cNvSpPr>
              <a:spLocks noChangeArrowheads="1"/>
            </p:cNvSpPr>
            <p:nvPr/>
          </p:nvSpPr>
          <p:spPr bwMode="auto">
            <a:xfrm>
              <a:off x="4906963" y="2901950"/>
              <a:ext cx="53975" cy="6826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155" name="Oval 107"/>
            <p:cNvSpPr>
              <a:spLocks noChangeArrowheads="1"/>
            </p:cNvSpPr>
            <p:nvPr/>
          </p:nvSpPr>
          <p:spPr bwMode="auto">
            <a:xfrm>
              <a:off x="5126038" y="3748088"/>
              <a:ext cx="53975" cy="6826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156" name="Oval 108"/>
            <p:cNvSpPr>
              <a:spLocks noChangeArrowheads="1"/>
            </p:cNvSpPr>
            <p:nvPr/>
          </p:nvSpPr>
          <p:spPr bwMode="auto">
            <a:xfrm>
              <a:off x="5332413" y="3475038"/>
              <a:ext cx="55562" cy="6826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157" name="Oval 109"/>
            <p:cNvSpPr>
              <a:spLocks noChangeArrowheads="1"/>
            </p:cNvSpPr>
            <p:nvPr/>
          </p:nvSpPr>
          <p:spPr bwMode="auto">
            <a:xfrm>
              <a:off x="5551488" y="3175000"/>
              <a:ext cx="53975" cy="6826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158" name="Oval 110"/>
            <p:cNvSpPr>
              <a:spLocks noChangeArrowheads="1"/>
            </p:cNvSpPr>
            <p:nvPr/>
          </p:nvSpPr>
          <p:spPr bwMode="auto">
            <a:xfrm>
              <a:off x="5759450" y="2724150"/>
              <a:ext cx="53975" cy="6826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159" name="Oval 111"/>
            <p:cNvSpPr>
              <a:spLocks noChangeArrowheads="1"/>
            </p:cNvSpPr>
            <p:nvPr/>
          </p:nvSpPr>
          <p:spPr bwMode="auto">
            <a:xfrm>
              <a:off x="5976938" y="3297238"/>
              <a:ext cx="55562" cy="6826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160" name="Oval 112"/>
            <p:cNvSpPr>
              <a:spLocks noChangeArrowheads="1"/>
            </p:cNvSpPr>
            <p:nvPr/>
          </p:nvSpPr>
          <p:spPr bwMode="auto">
            <a:xfrm>
              <a:off x="6184900" y="2724150"/>
              <a:ext cx="55562" cy="6826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161" name="Oval 113"/>
            <p:cNvSpPr>
              <a:spLocks noChangeArrowheads="1"/>
            </p:cNvSpPr>
            <p:nvPr/>
          </p:nvSpPr>
          <p:spPr bwMode="auto">
            <a:xfrm>
              <a:off x="6392863" y="3651250"/>
              <a:ext cx="53975" cy="6826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162" name="Oval 114"/>
            <p:cNvSpPr>
              <a:spLocks noChangeArrowheads="1"/>
            </p:cNvSpPr>
            <p:nvPr/>
          </p:nvSpPr>
          <p:spPr bwMode="auto">
            <a:xfrm>
              <a:off x="6610350" y="3433763"/>
              <a:ext cx="55562" cy="6826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163" name="Oval 115"/>
            <p:cNvSpPr>
              <a:spLocks noChangeArrowheads="1"/>
            </p:cNvSpPr>
            <p:nvPr/>
          </p:nvSpPr>
          <p:spPr bwMode="auto">
            <a:xfrm>
              <a:off x="6818313" y="3078163"/>
              <a:ext cx="55562" cy="6826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164" name="Oval 116"/>
            <p:cNvSpPr>
              <a:spLocks noChangeArrowheads="1"/>
            </p:cNvSpPr>
            <p:nvPr/>
          </p:nvSpPr>
          <p:spPr bwMode="auto">
            <a:xfrm>
              <a:off x="7037388" y="3843338"/>
              <a:ext cx="53975" cy="6826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165" name="Oval 117"/>
            <p:cNvSpPr>
              <a:spLocks noChangeArrowheads="1"/>
            </p:cNvSpPr>
            <p:nvPr/>
          </p:nvSpPr>
          <p:spPr bwMode="auto">
            <a:xfrm>
              <a:off x="7245350" y="3024188"/>
              <a:ext cx="53975" cy="6826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166" name="Oval 118"/>
            <p:cNvSpPr>
              <a:spLocks noChangeArrowheads="1"/>
            </p:cNvSpPr>
            <p:nvPr/>
          </p:nvSpPr>
          <p:spPr bwMode="auto">
            <a:xfrm>
              <a:off x="7462838" y="3419475"/>
              <a:ext cx="55562" cy="6826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167" name="Oval 119"/>
            <p:cNvSpPr>
              <a:spLocks noChangeArrowheads="1"/>
            </p:cNvSpPr>
            <p:nvPr/>
          </p:nvSpPr>
          <p:spPr bwMode="auto">
            <a:xfrm>
              <a:off x="7670800" y="2941638"/>
              <a:ext cx="53975" cy="6826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168" name="Line 120"/>
            <p:cNvSpPr>
              <a:spLocks noChangeShapeType="1"/>
            </p:cNvSpPr>
            <p:nvPr/>
          </p:nvSpPr>
          <p:spPr bwMode="auto">
            <a:xfrm>
              <a:off x="1541463" y="3351213"/>
              <a:ext cx="0" cy="2190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169" name="Line 121"/>
            <p:cNvSpPr>
              <a:spLocks noChangeShapeType="1"/>
            </p:cNvSpPr>
            <p:nvPr/>
          </p:nvSpPr>
          <p:spPr bwMode="auto">
            <a:xfrm flipV="1">
              <a:off x="1749425" y="3078163"/>
              <a:ext cx="0" cy="2730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170" name="Line 122"/>
            <p:cNvSpPr>
              <a:spLocks noChangeShapeType="1"/>
            </p:cNvSpPr>
            <p:nvPr/>
          </p:nvSpPr>
          <p:spPr bwMode="auto">
            <a:xfrm flipV="1">
              <a:off x="1957388" y="3324225"/>
              <a:ext cx="0" cy="269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171" name="Line 123"/>
            <p:cNvSpPr>
              <a:spLocks noChangeShapeType="1"/>
            </p:cNvSpPr>
            <p:nvPr/>
          </p:nvSpPr>
          <p:spPr bwMode="auto">
            <a:xfrm flipV="1">
              <a:off x="2176463" y="2997200"/>
              <a:ext cx="0" cy="354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172" name="Line 124"/>
            <p:cNvSpPr>
              <a:spLocks noChangeShapeType="1"/>
            </p:cNvSpPr>
            <p:nvPr/>
          </p:nvSpPr>
          <p:spPr bwMode="auto">
            <a:xfrm>
              <a:off x="2382838" y="3351213"/>
              <a:ext cx="0" cy="3556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173" name="Line 125"/>
            <p:cNvSpPr>
              <a:spLocks noChangeShapeType="1"/>
            </p:cNvSpPr>
            <p:nvPr/>
          </p:nvSpPr>
          <p:spPr bwMode="auto">
            <a:xfrm flipV="1">
              <a:off x="2601913" y="3133725"/>
              <a:ext cx="0" cy="2174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174" name="Line 126"/>
            <p:cNvSpPr>
              <a:spLocks noChangeShapeType="1"/>
            </p:cNvSpPr>
            <p:nvPr/>
          </p:nvSpPr>
          <p:spPr bwMode="auto">
            <a:xfrm>
              <a:off x="2809875" y="3351213"/>
              <a:ext cx="0" cy="533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175" name="Line 127"/>
            <p:cNvSpPr>
              <a:spLocks noChangeShapeType="1"/>
            </p:cNvSpPr>
            <p:nvPr/>
          </p:nvSpPr>
          <p:spPr bwMode="auto">
            <a:xfrm flipV="1">
              <a:off x="3027363" y="2982913"/>
              <a:ext cx="0" cy="3683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176" name="Line 128"/>
            <p:cNvSpPr>
              <a:spLocks noChangeShapeType="1"/>
            </p:cNvSpPr>
            <p:nvPr/>
          </p:nvSpPr>
          <p:spPr bwMode="auto">
            <a:xfrm flipV="1">
              <a:off x="3235325" y="3133725"/>
              <a:ext cx="0" cy="2174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177" name="Line 129"/>
            <p:cNvSpPr>
              <a:spLocks noChangeShapeType="1"/>
            </p:cNvSpPr>
            <p:nvPr/>
          </p:nvSpPr>
          <p:spPr bwMode="auto">
            <a:xfrm flipV="1">
              <a:off x="3443288" y="2805113"/>
              <a:ext cx="0" cy="546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178" name="Line 130"/>
            <p:cNvSpPr>
              <a:spLocks noChangeShapeType="1"/>
            </p:cNvSpPr>
            <p:nvPr/>
          </p:nvSpPr>
          <p:spPr bwMode="auto">
            <a:xfrm>
              <a:off x="3660775" y="3351213"/>
              <a:ext cx="0" cy="47783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179" name="Line 131"/>
            <p:cNvSpPr>
              <a:spLocks noChangeShapeType="1"/>
            </p:cNvSpPr>
            <p:nvPr/>
          </p:nvSpPr>
          <p:spPr bwMode="auto">
            <a:xfrm flipV="1">
              <a:off x="3868738" y="2860675"/>
              <a:ext cx="0" cy="49053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180" name="Line 132"/>
            <p:cNvSpPr>
              <a:spLocks noChangeShapeType="1"/>
            </p:cNvSpPr>
            <p:nvPr/>
          </p:nvSpPr>
          <p:spPr bwMode="auto">
            <a:xfrm flipV="1">
              <a:off x="4087813" y="3338513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181" name="Line 133"/>
            <p:cNvSpPr>
              <a:spLocks noChangeShapeType="1"/>
            </p:cNvSpPr>
            <p:nvPr/>
          </p:nvSpPr>
          <p:spPr bwMode="auto">
            <a:xfrm flipV="1">
              <a:off x="4295775" y="3201988"/>
              <a:ext cx="0" cy="1492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182" name="Line 134"/>
            <p:cNvSpPr>
              <a:spLocks noChangeShapeType="1"/>
            </p:cNvSpPr>
            <p:nvPr/>
          </p:nvSpPr>
          <p:spPr bwMode="auto">
            <a:xfrm>
              <a:off x="4513263" y="3351213"/>
              <a:ext cx="0" cy="2190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183" name="Line 135"/>
            <p:cNvSpPr>
              <a:spLocks noChangeShapeType="1"/>
            </p:cNvSpPr>
            <p:nvPr/>
          </p:nvSpPr>
          <p:spPr bwMode="auto">
            <a:xfrm>
              <a:off x="4721225" y="3351213"/>
              <a:ext cx="0" cy="5048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184" name="Line 136"/>
            <p:cNvSpPr>
              <a:spLocks noChangeShapeType="1"/>
            </p:cNvSpPr>
            <p:nvPr/>
          </p:nvSpPr>
          <p:spPr bwMode="auto">
            <a:xfrm flipV="1">
              <a:off x="4929188" y="2928938"/>
              <a:ext cx="0" cy="422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185" name="Line 137"/>
            <p:cNvSpPr>
              <a:spLocks noChangeShapeType="1"/>
            </p:cNvSpPr>
            <p:nvPr/>
          </p:nvSpPr>
          <p:spPr bwMode="auto">
            <a:xfrm>
              <a:off x="5146675" y="3351213"/>
              <a:ext cx="0" cy="4238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186" name="Line 138"/>
            <p:cNvSpPr>
              <a:spLocks noChangeShapeType="1"/>
            </p:cNvSpPr>
            <p:nvPr/>
          </p:nvSpPr>
          <p:spPr bwMode="auto">
            <a:xfrm>
              <a:off x="5354638" y="3351213"/>
              <a:ext cx="0" cy="1508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187" name="Line 139"/>
            <p:cNvSpPr>
              <a:spLocks noChangeShapeType="1"/>
            </p:cNvSpPr>
            <p:nvPr/>
          </p:nvSpPr>
          <p:spPr bwMode="auto">
            <a:xfrm flipV="1">
              <a:off x="5573713" y="3201988"/>
              <a:ext cx="0" cy="1492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188" name="Line 140"/>
            <p:cNvSpPr>
              <a:spLocks noChangeShapeType="1"/>
            </p:cNvSpPr>
            <p:nvPr/>
          </p:nvSpPr>
          <p:spPr bwMode="auto">
            <a:xfrm flipV="1">
              <a:off x="5780088" y="2751138"/>
              <a:ext cx="0" cy="6000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189" name="Line 141"/>
            <p:cNvSpPr>
              <a:spLocks noChangeShapeType="1"/>
            </p:cNvSpPr>
            <p:nvPr/>
          </p:nvSpPr>
          <p:spPr bwMode="auto">
            <a:xfrm flipV="1">
              <a:off x="5999163" y="3324225"/>
              <a:ext cx="0" cy="269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190" name="Line 142"/>
            <p:cNvSpPr>
              <a:spLocks noChangeShapeType="1"/>
            </p:cNvSpPr>
            <p:nvPr/>
          </p:nvSpPr>
          <p:spPr bwMode="auto">
            <a:xfrm flipV="1">
              <a:off x="6207125" y="2751138"/>
              <a:ext cx="0" cy="6000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191" name="Line 143"/>
            <p:cNvSpPr>
              <a:spLocks noChangeShapeType="1"/>
            </p:cNvSpPr>
            <p:nvPr/>
          </p:nvSpPr>
          <p:spPr bwMode="auto">
            <a:xfrm>
              <a:off x="6415088" y="3351213"/>
              <a:ext cx="0" cy="3286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192" name="Line 144"/>
            <p:cNvSpPr>
              <a:spLocks noChangeShapeType="1"/>
            </p:cNvSpPr>
            <p:nvPr/>
          </p:nvSpPr>
          <p:spPr bwMode="auto">
            <a:xfrm>
              <a:off x="6632575" y="3351213"/>
              <a:ext cx="0" cy="10953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193" name="Line 145"/>
            <p:cNvSpPr>
              <a:spLocks noChangeShapeType="1"/>
            </p:cNvSpPr>
            <p:nvPr/>
          </p:nvSpPr>
          <p:spPr bwMode="auto">
            <a:xfrm flipV="1">
              <a:off x="6840538" y="3106738"/>
              <a:ext cx="0" cy="2444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194" name="Line 146"/>
            <p:cNvSpPr>
              <a:spLocks noChangeShapeType="1"/>
            </p:cNvSpPr>
            <p:nvPr/>
          </p:nvSpPr>
          <p:spPr bwMode="auto">
            <a:xfrm>
              <a:off x="7059613" y="3351213"/>
              <a:ext cx="0" cy="5191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195" name="Line 147"/>
            <p:cNvSpPr>
              <a:spLocks noChangeShapeType="1"/>
            </p:cNvSpPr>
            <p:nvPr/>
          </p:nvSpPr>
          <p:spPr bwMode="auto">
            <a:xfrm flipV="1">
              <a:off x="7265988" y="3051175"/>
              <a:ext cx="0" cy="30003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196" name="Line 148"/>
            <p:cNvSpPr>
              <a:spLocks noChangeShapeType="1"/>
            </p:cNvSpPr>
            <p:nvPr/>
          </p:nvSpPr>
          <p:spPr bwMode="auto">
            <a:xfrm>
              <a:off x="7485063" y="3351213"/>
              <a:ext cx="0" cy="952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197" name="Line 149"/>
            <p:cNvSpPr>
              <a:spLocks noChangeShapeType="1"/>
            </p:cNvSpPr>
            <p:nvPr/>
          </p:nvSpPr>
          <p:spPr bwMode="auto">
            <a:xfrm flipV="1">
              <a:off x="7693025" y="2970213"/>
              <a:ext cx="0" cy="3810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198" name="Line 150"/>
            <p:cNvSpPr>
              <a:spLocks noChangeShapeType="1"/>
            </p:cNvSpPr>
            <p:nvPr/>
          </p:nvSpPr>
          <p:spPr bwMode="auto">
            <a:xfrm>
              <a:off x="1541463" y="3351213"/>
              <a:ext cx="63690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 type="triangle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</p:grp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9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9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9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111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99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2BE0-FD81-4677-A6BE-C3DAAF727124}" type="slidenum">
              <a:rPr lang="es-ES"/>
              <a:t>31</a:t>
            </a:fld>
            <a:endParaRPr lang="es-ES"/>
          </a:p>
        </p:txBody>
      </p:sp>
      <p:sp>
        <p:nvSpPr>
          <p:cNvPr id="1049200" name="Text Box 22"/>
          <p:cNvSpPr txBox="1">
            <a:spLocks noChangeArrowheads="1"/>
          </p:cNvSpPr>
          <p:nvPr/>
        </p:nvSpPr>
        <p:spPr bwMode="auto">
          <a:xfrm>
            <a:off x="216132" y="1030779"/>
            <a:ext cx="892786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s-ES" sz="2800" b="1" dirty="0"/>
              <a:t>Ejemplo </a:t>
            </a:r>
            <a:endParaRPr lang="es-ES" sz="2800" dirty="0"/>
          </a:p>
          <a:p>
            <a:r>
              <a:rPr lang="es-ES" sz="2800" dirty="0"/>
              <a:t>Función aleatoria generada con </a:t>
            </a:r>
            <a:r>
              <a:rPr lang="es-ES" sz="2800" dirty="0" smtClean="0"/>
              <a:t>Matlab </a:t>
            </a:r>
            <a:r>
              <a:rPr lang="es-ES" sz="2800" dirty="0"/>
              <a:t>con </a:t>
            </a:r>
            <a:r>
              <a:rPr lang="es-ES" sz="2800" dirty="0" smtClean="0"/>
              <a:t>instrucción </a:t>
            </a:r>
            <a:endParaRPr lang="es-ES" sz="2800" dirty="0"/>
          </a:p>
        </p:txBody>
      </p:sp>
      <p:sp>
        <p:nvSpPr>
          <p:cNvPr id="1049201" name="Text Box 23"/>
          <p:cNvSpPr txBox="1">
            <a:spLocks noChangeArrowheads="1"/>
          </p:cNvSpPr>
          <p:nvPr/>
        </p:nvSpPr>
        <p:spPr bwMode="auto">
          <a:xfrm>
            <a:off x="342900" y="2030413"/>
            <a:ext cx="8401050" cy="1676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s-ES" sz="2800" b="1" dirty="0"/>
              <a:t>Función RAND</a:t>
            </a:r>
            <a:endParaRPr lang="en-GB" sz="2800" dirty="0"/>
          </a:p>
          <a:p>
            <a:r>
              <a:rPr lang="en-GB" sz="2800" dirty="0">
                <a:solidFill>
                  <a:schemeClr val="accent2"/>
                </a:solidFill>
              </a:rPr>
              <a:t>rand(M,N) </a:t>
            </a:r>
            <a:r>
              <a:rPr lang="en-GB" sz="2800" dirty="0" err="1"/>
              <a:t>matriz</a:t>
            </a:r>
            <a:r>
              <a:rPr lang="en-GB" sz="2800" dirty="0"/>
              <a:t> de </a:t>
            </a:r>
            <a:r>
              <a:rPr lang="en-GB" sz="2800" dirty="0" err="1"/>
              <a:t>números</a:t>
            </a:r>
            <a:r>
              <a:rPr lang="en-GB" sz="2800" dirty="0"/>
              <a:t> </a:t>
            </a:r>
            <a:r>
              <a:rPr lang="en-GB" sz="2800" dirty="0" err="1"/>
              <a:t>aleatorios</a:t>
            </a:r>
            <a:r>
              <a:rPr lang="en-GB" sz="2800" dirty="0"/>
              <a:t> de M </a:t>
            </a:r>
            <a:r>
              <a:rPr lang="en-GB" sz="2800" dirty="0" err="1"/>
              <a:t>filas</a:t>
            </a:r>
            <a:r>
              <a:rPr lang="en-GB" sz="2800" dirty="0"/>
              <a:t>, N </a:t>
            </a:r>
            <a:r>
              <a:rPr lang="en-GB" sz="2800" dirty="0" err="1"/>
              <a:t>columnas</a:t>
            </a:r>
            <a:r>
              <a:rPr lang="en-GB" sz="2800" dirty="0"/>
              <a:t> .</a:t>
            </a:r>
          </a:p>
          <a:p>
            <a:r>
              <a:rPr lang="en-GB" sz="2800" dirty="0" smtClean="0">
                <a:solidFill>
                  <a:srgbClr val="3366FF"/>
                </a:solidFill>
              </a:rPr>
              <a:t>x=rand(1,500</a:t>
            </a:r>
            <a:r>
              <a:rPr lang="en-GB" sz="2800" dirty="0">
                <a:solidFill>
                  <a:srgbClr val="3366FF"/>
                </a:solidFill>
              </a:rPr>
              <a:t>)-0.5</a:t>
            </a:r>
            <a:r>
              <a:rPr lang="en-GB" sz="2800" dirty="0"/>
              <a:t> </a:t>
            </a:r>
            <a:r>
              <a:rPr lang="en-GB" sz="2800" dirty="0">
                <a:solidFill>
                  <a:srgbClr val="669900"/>
                </a:solidFill>
              </a:rPr>
              <a:t>% </a:t>
            </a:r>
            <a:r>
              <a:rPr lang="en-GB" sz="2400" dirty="0" err="1">
                <a:solidFill>
                  <a:srgbClr val="669900"/>
                </a:solidFill>
              </a:rPr>
              <a:t>señal</a:t>
            </a:r>
            <a:r>
              <a:rPr lang="en-GB" sz="2400" dirty="0">
                <a:solidFill>
                  <a:srgbClr val="669900"/>
                </a:solidFill>
              </a:rPr>
              <a:t> </a:t>
            </a:r>
            <a:r>
              <a:rPr lang="en-GB" sz="2400" dirty="0" err="1">
                <a:solidFill>
                  <a:srgbClr val="669900"/>
                </a:solidFill>
              </a:rPr>
              <a:t>aleatoria</a:t>
            </a:r>
            <a:r>
              <a:rPr lang="en-GB" sz="2400" dirty="0">
                <a:solidFill>
                  <a:srgbClr val="669900"/>
                </a:solidFill>
              </a:rPr>
              <a:t> de 500 </a:t>
            </a:r>
            <a:r>
              <a:rPr lang="en-GB" sz="2400" dirty="0" err="1">
                <a:solidFill>
                  <a:srgbClr val="669900"/>
                </a:solidFill>
              </a:rPr>
              <a:t>muestras</a:t>
            </a:r>
            <a:r>
              <a:rPr lang="en-GB" sz="28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049202" name="Text Box 24"/>
          <p:cNvSpPr txBox="1">
            <a:spLocks noChangeArrowheads="1"/>
          </p:cNvSpPr>
          <p:nvPr/>
        </p:nvSpPr>
        <p:spPr bwMode="auto">
          <a:xfrm>
            <a:off x="361950" y="3725863"/>
            <a:ext cx="818515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2800" dirty="0" err="1"/>
              <a:t>Función</a:t>
            </a:r>
            <a:r>
              <a:rPr lang="en-US" sz="2800" dirty="0"/>
              <a:t> STEM</a:t>
            </a:r>
          </a:p>
          <a:p>
            <a:r>
              <a:rPr lang="en-US" sz="2800" dirty="0">
                <a:solidFill>
                  <a:schemeClr val="accent2"/>
                </a:solidFill>
              </a:rPr>
              <a:t>STEM </a:t>
            </a:r>
            <a:r>
              <a:rPr lang="en-US" sz="2800" dirty="0"/>
              <a:t>  </a:t>
            </a:r>
            <a:r>
              <a:rPr lang="en-US" sz="2800" dirty="0" err="1"/>
              <a:t>Plotea</a:t>
            </a:r>
            <a:r>
              <a:rPr lang="en-US" sz="2800" dirty="0"/>
              <a:t> </a:t>
            </a:r>
            <a:r>
              <a:rPr lang="en-US" sz="2800" dirty="0" err="1"/>
              <a:t>una</a:t>
            </a:r>
            <a:r>
              <a:rPr lang="en-US" sz="2800" dirty="0"/>
              <a:t> </a:t>
            </a:r>
            <a:r>
              <a:rPr lang="en-US" sz="2800" dirty="0" err="1"/>
              <a:t>secuencia</a:t>
            </a:r>
            <a:r>
              <a:rPr lang="en-US" sz="2800" dirty="0"/>
              <a:t> </a:t>
            </a:r>
            <a:r>
              <a:rPr lang="en-US" sz="2800" dirty="0" err="1"/>
              <a:t>discreta</a:t>
            </a:r>
            <a:r>
              <a:rPr lang="en-US" sz="2800" dirty="0"/>
              <a:t>.</a:t>
            </a:r>
          </a:p>
          <a:p>
            <a:r>
              <a:rPr lang="es-ES" sz="2800" dirty="0" err="1">
                <a:solidFill>
                  <a:schemeClr val="accent2"/>
                </a:solidFill>
              </a:rPr>
              <a:t>stem</a:t>
            </a:r>
            <a:r>
              <a:rPr lang="es-ES" sz="2800" dirty="0">
                <a:solidFill>
                  <a:schemeClr val="accent2"/>
                </a:solidFill>
              </a:rPr>
              <a:t>(</a:t>
            </a:r>
            <a:r>
              <a:rPr lang="es-ES" sz="2800" dirty="0" err="1">
                <a:solidFill>
                  <a:schemeClr val="accent2"/>
                </a:solidFill>
              </a:rPr>
              <a:t>x,'.k</a:t>
            </a:r>
            <a:r>
              <a:rPr lang="es-ES" sz="2800" dirty="0">
                <a:solidFill>
                  <a:schemeClr val="accent2"/>
                </a:solidFill>
              </a:rPr>
              <a:t>')</a:t>
            </a:r>
            <a:r>
              <a:rPr lang="en-US" sz="2800" dirty="0"/>
              <a:t> </a:t>
            </a:r>
            <a:r>
              <a:rPr lang="en-US" sz="2400" dirty="0">
                <a:solidFill>
                  <a:srgbClr val="669900"/>
                </a:solidFill>
              </a:rPr>
              <a:t>% </a:t>
            </a:r>
            <a:r>
              <a:rPr lang="en-US" sz="2400" dirty="0" err="1">
                <a:solidFill>
                  <a:srgbClr val="669900"/>
                </a:solidFill>
              </a:rPr>
              <a:t>plotea</a:t>
            </a:r>
            <a:r>
              <a:rPr lang="en-US" sz="2400" dirty="0">
                <a:solidFill>
                  <a:srgbClr val="669900"/>
                </a:solidFill>
              </a:rPr>
              <a:t> la </a:t>
            </a:r>
            <a:r>
              <a:rPr lang="en-US" sz="2400" dirty="0" err="1">
                <a:solidFill>
                  <a:srgbClr val="669900"/>
                </a:solidFill>
              </a:rPr>
              <a:t>secuencia</a:t>
            </a:r>
            <a:r>
              <a:rPr lang="en-US" sz="2400" dirty="0">
                <a:solidFill>
                  <a:srgbClr val="669900"/>
                </a:solidFill>
              </a:rPr>
              <a:t> x, con </a:t>
            </a:r>
            <a:r>
              <a:rPr lang="en-US" sz="2400" dirty="0" err="1">
                <a:solidFill>
                  <a:srgbClr val="669900"/>
                </a:solidFill>
              </a:rPr>
              <a:t>puntos</a:t>
            </a:r>
            <a:r>
              <a:rPr lang="en-US" sz="2400" dirty="0">
                <a:solidFill>
                  <a:srgbClr val="669900"/>
                </a:solidFill>
              </a:rPr>
              <a:t> negro </a:t>
            </a: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49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49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201" grpId="0"/>
      <p:bldP spid="104920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03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4735-2CFE-48B6-AAC8-FB93427ADD89}" type="slidenum">
              <a:rPr lang="es-ES"/>
              <a:t>32</a:t>
            </a:fld>
            <a:endParaRPr lang="es-ES"/>
          </a:p>
        </p:txBody>
      </p:sp>
      <p:grpSp>
        <p:nvGrpSpPr>
          <p:cNvPr id="209" name="Group 19"/>
          <p:cNvGrpSpPr/>
          <p:nvPr/>
        </p:nvGrpSpPr>
        <p:grpSpPr bwMode="auto">
          <a:xfrm>
            <a:off x="552450" y="1562100"/>
            <a:ext cx="8534400" cy="4089400"/>
            <a:chOff x="6105" y="5670"/>
            <a:chExt cx="3990" cy="2895"/>
          </a:xfrm>
        </p:grpSpPr>
        <p:sp>
          <p:nvSpPr>
            <p:cNvPr id="1049204" name="Line 20"/>
            <p:cNvSpPr>
              <a:spLocks noChangeShapeType="1"/>
            </p:cNvSpPr>
            <p:nvPr/>
          </p:nvSpPr>
          <p:spPr bwMode="auto">
            <a:xfrm>
              <a:off x="6105" y="7290"/>
              <a:ext cx="36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205" name="Line 21"/>
            <p:cNvSpPr>
              <a:spLocks noChangeShapeType="1"/>
            </p:cNvSpPr>
            <p:nvPr/>
          </p:nvSpPr>
          <p:spPr bwMode="auto">
            <a:xfrm flipV="1">
              <a:off x="6300" y="5880"/>
              <a:ext cx="0" cy="26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206" name="Text Box 22"/>
            <p:cNvSpPr txBox="1">
              <a:spLocks noChangeArrowheads="1"/>
            </p:cNvSpPr>
            <p:nvPr/>
          </p:nvSpPr>
          <p:spPr bwMode="auto">
            <a:xfrm>
              <a:off x="6270" y="5670"/>
              <a:ext cx="705" cy="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s-ES" sz="2800">
                  <a:solidFill>
                    <a:srgbClr val="000000"/>
                  </a:solidFill>
                </a:rPr>
                <a:t>x(n)</a:t>
              </a:r>
              <a:endParaRPr lang="es-ES" sz="2800"/>
            </a:p>
          </p:txBody>
        </p:sp>
        <p:sp>
          <p:nvSpPr>
            <p:cNvPr id="1049207" name="Text Box 23"/>
            <p:cNvSpPr txBox="1">
              <a:spLocks noChangeArrowheads="1"/>
            </p:cNvSpPr>
            <p:nvPr/>
          </p:nvSpPr>
          <p:spPr bwMode="auto">
            <a:xfrm>
              <a:off x="9675" y="6930"/>
              <a:ext cx="420" cy="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s-ES" sz="2800">
                  <a:solidFill>
                    <a:srgbClr val="000000"/>
                  </a:solidFill>
                </a:rPr>
                <a:t>n</a:t>
              </a:r>
              <a:endParaRPr lang="es-ES" sz="2800"/>
            </a:p>
          </p:txBody>
        </p:sp>
      </p:grpSp>
      <p:pic>
        <p:nvPicPr>
          <p:cNvPr id="2097159" name="Picture 2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6200" y="1581150"/>
            <a:ext cx="785495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8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08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91DB-221F-4417-B54A-B5BD620EF2AA}" type="slidenum">
              <a:rPr lang="es-ES"/>
              <a:t>33</a:t>
            </a:fld>
            <a:endParaRPr lang="es-ES"/>
          </a:p>
        </p:txBody>
      </p:sp>
      <p:sp>
        <p:nvSpPr>
          <p:cNvPr id="1049209" name="Text Box 15"/>
          <p:cNvSpPr txBox="1">
            <a:spLocks noChangeArrowheads="1"/>
          </p:cNvSpPr>
          <p:nvPr/>
        </p:nvSpPr>
        <p:spPr bwMode="auto">
          <a:xfrm>
            <a:off x="615142" y="2660650"/>
            <a:ext cx="7913716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s-ES" sz="4000" b="1" dirty="0" smtClean="0">
                <a:solidFill>
                  <a:srgbClr val="FF3300"/>
                </a:solidFill>
              </a:rPr>
              <a:t>Señales Discretas Importantes</a:t>
            </a:r>
            <a:endParaRPr lang="es-ES" sz="4000" b="1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ransition>
    <p:wheel spokes="8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10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579DF-6ED0-4777-A2B2-EDECE457CEEF}" type="slidenum">
              <a:rPr lang="es-ES"/>
              <a:t>34</a:t>
            </a:fld>
            <a:endParaRPr lang="es-ES"/>
          </a:p>
        </p:txBody>
      </p:sp>
      <p:sp>
        <p:nvSpPr>
          <p:cNvPr id="10492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95500" y="691688"/>
            <a:ext cx="5715000" cy="609600"/>
          </a:xfrm>
        </p:spPr>
        <p:txBody>
          <a:bodyPr/>
          <a:lstStyle/>
          <a:p>
            <a:pPr algn="ctr">
              <a:buFontTx/>
              <a:buNone/>
            </a:pPr>
            <a:r>
              <a:rPr lang="es-ES" b="1" dirty="0">
                <a:solidFill>
                  <a:srgbClr val="FF3300"/>
                </a:solidFill>
                <a:cs typeface="Times New Roman" pitchFamily="18" charset="0"/>
              </a:rPr>
              <a:t>Función Impulso Unitario</a:t>
            </a:r>
          </a:p>
        </p:txBody>
      </p:sp>
      <p:sp>
        <p:nvSpPr>
          <p:cNvPr id="1049212" name="Text Box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060548" y="4672344"/>
            <a:ext cx="5108321" cy="5232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s-ES">
                <a:noFill/>
              </a:rPr>
              <a:t> </a:t>
            </a:r>
          </a:p>
        </p:txBody>
      </p:sp>
      <p:sp>
        <p:nvSpPr>
          <p:cNvPr id="1049213" name="Text Box 9"/>
          <p:cNvSpPr txBox="1">
            <a:spLocks noChangeArrowheads="1"/>
          </p:cNvSpPr>
          <p:nvPr/>
        </p:nvSpPr>
        <p:spPr bwMode="auto">
          <a:xfrm>
            <a:off x="828369" y="3598478"/>
            <a:ext cx="757268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s-MX" sz="2800" dirty="0">
                <a:cs typeface="Times New Roman" pitchFamily="18" charset="0"/>
              </a:rPr>
              <a:t>Propiedad de muestreo de la función impulso</a:t>
            </a:r>
            <a:endParaRPr lang="es-ES" sz="2800" dirty="0">
              <a:cs typeface="Times New Roman" pitchFamily="18" charset="0"/>
            </a:endParaRPr>
          </a:p>
        </p:txBody>
      </p:sp>
      <p:grpSp>
        <p:nvGrpSpPr>
          <p:cNvPr id="212" name="Group 28"/>
          <p:cNvGrpSpPr/>
          <p:nvPr/>
        </p:nvGrpSpPr>
        <p:grpSpPr bwMode="auto">
          <a:xfrm>
            <a:off x="3922713" y="1148094"/>
            <a:ext cx="4764087" cy="2138362"/>
            <a:chOff x="2483" y="1183"/>
            <a:chExt cx="3001" cy="1347"/>
          </a:xfrm>
        </p:grpSpPr>
        <p:pic>
          <p:nvPicPr>
            <p:cNvPr id="2097160" name="Picture 2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83" y="1361"/>
              <a:ext cx="3001" cy="1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49214" name="Text Box 24"/>
            <p:cNvSpPr txBox="1">
              <a:spLocks noChangeArrowheads="1"/>
            </p:cNvSpPr>
            <p:nvPr/>
          </p:nvSpPr>
          <p:spPr bwMode="auto">
            <a:xfrm>
              <a:off x="2784" y="1183"/>
              <a:ext cx="281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s-ES"/>
                <a:t>x(n)</a:t>
              </a:r>
            </a:p>
          </p:txBody>
        </p:sp>
        <p:sp>
          <p:nvSpPr>
            <p:cNvPr id="1049215" name="Text Box 25"/>
            <p:cNvSpPr txBox="1">
              <a:spLocks noChangeArrowheads="1"/>
            </p:cNvSpPr>
            <p:nvPr/>
          </p:nvSpPr>
          <p:spPr bwMode="auto">
            <a:xfrm>
              <a:off x="5256" y="2167"/>
              <a:ext cx="88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s-ES"/>
                <a:t>n</a:t>
              </a:r>
            </a:p>
          </p:txBody>
        </p:sp>
        <p:sp>
          <p:nvSpPr>
            <p:cNvPr id="1049216" name="Text Box 27"/>
            <p:cNvSpPr txBox="1">
              <a:spLocks noChangeArrowheads="1"/>
            </p:cNvSpPr>
            <p:nvPr/>
          </p:nvSpPr>
          <p:spPr bwMode="auto">
            <a:xfrm>
              <a:off x="3072" y="2357"/>
              <a:ext cx="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s-ES" sz="1800"/>
                <a:t>k</a:t>
              </a:r>
            </a:p>
          </p:txBody>
        </p:sp>
      </p:grpSp>
      <p:sp>
        <p:nvSpPr>
          <p:cNvPr id="1049217" name="CuadroTexto 1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741" y="1809129"/>
            <a:ext cx="4183518" cy="73141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es-ES">
                <a:noFill/>
              </a:rPr>
              <a:t> </a:t>
            </a: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212" grpId="0" animBg="1" autoUpdateAnimBg="0"/>
      <p:bldP spid="1049213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18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FEFE5-BB29-4F2F-BA36-4AC9B20307F7}" type="slidenum">
              <a:rPr lang="es-ES"/>
              <a:t>35</a:t>
            </a:fld>
            <a:endParaRPr lang="es-ES"/>
          </a:p>
        </p:txBody>
      </p:sp>
      <p:sp>
        <p:nvSpPr>
          <p:cNvPr id="104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66817" y="581957"/>
            <a:ext cx="5261956" cy="495300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s-ES" b="1" dirty="0">
                <a:solidFill>
                  <a:srgbClr val="FF3300"/>
                </a:solidFill>
                <a:cs typeface="Times New Roman" pitchFamily="18" charset="0"/>
              </a:rPr>
              <a:t>Función Paso Unitario.</a:t>
            </a:r>
            <a:endParaRPr lang="es-ES" dirty="0">
              <a:cs typeface="Times New Roman" pitchFamily="18" charset="0"/>
            </a:endParaRPr>
          </a:p>
        </p:txBody>
      </p:sp>
      <p:sp>
        <p:nvSpPr>
          <p:cNvPr id="1049220" name="Text Box 20"/>
          <p:cNvSpPr txBox="1">
            <a:spLocks noChangeArrowheads="1"/>
          </p:cNvSpPr>
          <p:nvPr/>
        </p:nvSpPr>
        <p:spPr bwMode="auto">
          <a:xfrm>
            <a:off x="730702" y="3465581"/>
            <a:ext cx="7137321" cy="51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MX" sz="2800" b="1" dirty="0">
                <a:solidFill>
                  <a:srgbClr val="FF3300"/>
                </a:solidFill>
              </a:rPr>
              <a:t>Relación entre el Paso y el Impulso Unitario</a:t>
            </a:r>
            <a:endParaRPr lang="es-ES" sz="2800" b="1" dirty="0">
              <a:solidFill>
                <a:srgbClr val="FF3300"/>
              </a:solidFill>
            </a:endParaRPr>
          </a:p>
        </p:txBody>
      </p:sp>
      <p:sp>
        <p:nvSpPr>
          <p:cNvPr id="1049221" name="Text Box 24"/>
          <p:cNvSpPr txBox="1">
            <a:spLocks noChangeArrowheads="1"/>
          </p:cNvSpPr>
          <p:nvPr/>
        </p:nvSpPr>
        <p:spPr bwMode="auto">
          <a:xfrm>
            <a:off x="8743950" y="3344863"/>
            <a:ext cx="139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s-ES"/>
              <a:t>n</a:t>
            </a:r>
          </a:p>
        </p:txBody>
      </p:sp>
      <p:grpSp>
        <p:nvGrpSpPr>
          <p:cNvPr id="214" name="Group 26"/>
          <p:cNvGrpSpPr/>
          <p:nvPr/>
        </p:nvGrpSpPr>
        <p:grpSpPr bwMode="auto">
          <a:xfrm>
            <a:off x="4024410" y="1077257"/>
            <a:ext cx="5316537" cy="2252662"/>
            <a:chOff x="2411" y="1087"/>
            <a:chExt cx="3349" cy="1419"/>
          </a:xfrm>
        </p:grpSpPr>
        <p:pic>
          <p:nvPicPr>
            <p:cNvPr id="2097161" name="Picture 2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11" y="1217"/>
              <a:ext cx="3349" cy="1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49222" name="Text Box 23"/>
            <p:cNvSpPr txBox="1">
              <a:spLocks noChangeArrowheads="1"/>
            </p:cNvSpPr>
            <p:nvPr/>
          </p:nvSpPr>
          <p:spPr bwMode="auto">
            <a:xfrm>
              <a:off x="2856" y="1087"/>
              <a:ext cx="281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s-ES"/>
                <a:t>x(n)</a:t>
              </a:r>
            </a:p>
          </p:txBody>
        </p:sp>
        <p:sp>
          <p:nvSpPr>
            <p:cNvPr id="1049223" name="Text Box 25"/>
            <p:cNvSpPr txBox="1">
              <a:spLocks noChangeArrowheads="1"/>
            </p:cNvSpPr>
            <p:nvPr/>
          </p:nvSpPr>
          <p:spPr bwMode="auto">
            <a:xfrm>
              <a:off x="3084" y="2333"/>
              <a:ext cx="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s-ES" sz="1800"/>
                <a:t>k</a:t>
              </a:r>
            </a:p>
          </p:txBody>
        </p:sp>
      </p:grpSp>
      <p:sp>
        <p:nvSpPr>
          <p:cNvPr id="1049224" name="CuadroTexto 2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1477" y="1635859"/>
            <a:ext cx="4183518" cy="73141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es-ES">
                <a:noFill/>
              </a:rPr>
              <a:t> </a:t>
            </a:r>
          </a:p>
        </p:txBody>
      </p:sp>
      <p:sp>
        <p:nvSpPr>
          <p:cNvPr id="1049225" name="Rectángulo 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09496" y="4433363"/>
            <a:ext cx="6674263" cy="58477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es-ES">
                <a:noFill/>
              </a:rPr>
              <a:t> </a:t>
            </a:r>
          </a:p>
        </p:txBody>
      </p:sp>
      <p:sp>
        <p:nvSpPr>
          <p:cNvPr id="1049226" name="Rectángulo 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044259" y="4970201"/>
            <a:ext cx="4441472" cy="1435073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r>
              <a:rPr lang="es-ES">
                <a:noFill/>
              </a:rPr>
              <a:t> </a:t>
            </a: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220" grpId="0" autoUpdateAnimBg="0"/>
      <p:bldP spid="1049225" grpId="0" animBg="1"/>
      <p:bldP spid="104922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27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47A1-3713-4634-B76D-D4BF79467BF2}" type="slidenum">
              <a:rPr lang="es-ES"/>
              <a:t>36</a:t>
            </a:fld>
            <a:endParaRPr lang="es-ES"/>
          </a:p>
        </p:txBody>
      </p:sp>
      <p:sp>
        <p:nvSpPr>
          <p:cNvPr id="10492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35050" y="441412"/>
            <a:ext cx="7772400" cy="523702"/>
          </a:xfrm>
        </p:spPr>
        <p:txBody>
          <a:bodyPr/>
          <a:lstStyle/>
          <a:p>
            <a:pPr algn="ctr">
              <a:buFontTx/>
              <a:buNone/>
            </a:pPr>
            <a:r>
              <a:rPr lang="es-ES" b="1" dirty="0" smtClean="0">
                <a:solidFill>
                  <a:srgbClr val="FF3300"/>
                </a:solidFill>
                <a:cs typeface="Times New Roman" pitchFamily="18" charset="0"/>
              </a:rPr>
              <a:t>Función Muestreo Unitario.</a:t>
            </a:r>
          </a:p>
          <a:p>
            <a:pPr>
              <a:buFontTx/>
              <a:buNone/>
            </a:pPr>
            <a:endParaRPr lang="es-ES" dirty="0">
              <a:cs typeface="Times New Roman" pitchFamily="18" charset="0"/>
            </a:endParaRPr>
          </a:p>
        </p:txBody>
      </p:sp>
      <p:sp>
        <p:nvSpPr>
          <p:cNvPr id="1049229" name="Text Box 1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40677" y="2798763"/>
            <a:ext cx="9003323" cy="82246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s-ES">
                <a:noFill/>
              </a:rPr>
              <a:t> </a:t>
            </a:r>
          </a:p>
        </p:txBody>
      </p:sp>
      <p:grpSp>
        <p:nvGrpSpPr>
          <p:cNvPr id="216" name="Group 77"/>
          <p:cNvGrpSpPr/>
          <p:nvPr/>
        </p:nvGrpSpPr>
        <p:grpSpPr bwMode="auto">
          <a:xfrm>
            <a:off x="334963" y="4068763"/>
            <a:ext cx="1739900" cy="1658937"/>
            <a:chOff x="211" y="2563"/>
            <a:chExt cx="1096" cy="1045"/>
          </a:xfrm>
        </p:grpSpPr>
        <p:sp>
          <p:nvSpPr>
            <p:cNvPr id="1049230" name="Rectangle 18"/>
            <p:cNvSpPr>
              <a:spLocks noChangeArrowheads="1"/>
            </p:cNvSpPr>
            <p:nvPr/>
          </p:nvSpPr>
          <p:spPr bwMode="auto">
            <a:xfrm>
              <a:off x="1199" y="3410"/>
              <a:ext cx="10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1800">
                  <a:solidFill>
                    <a:srgbClr val="000000"/>
                  </a:solidFill>
                </a:rPr>
                <a:t> n</a:t>
              </a:r>
              <a:endParaRPr lang="es-ES"/>
            </a:p>
          </p:txBody>
        </p:sp>
        <p:grpSp>
          <p:nvGrpSpPr>
            <p:cNvPr id="217" name="Group 76"/>
            <p:cNvGrpSpPr/>
            <p:nvPr/>
          </p:nvGrpSpPr>
          <p:grpSpPr bwMode="auto">
            <a:xfrm>
              <a:off x="211" y="2563"/>
              <a:ext cx="1079" cy="1045"/>
              <a:chOff x="211" y="2563"/>
              <a:chExt cx="1079" cy="1045"/>
            </a:xfrm>
          </p:grpSpPr>
          <p:sp>
            <p:nvSpPr>
              <p:cNvPr id="1049231" name="Rectangle 16"/>
              <p:cNvSpPr>
                <a:spLocks noChangeArrowheads="1"/>
              </p:cNvSpPr>
              <p:nvPr/>
            </p:nvSpPr>
            <p:spPr bwMode="auto">
              <a:xfrm>
                <a:off x="303" y="2996"/>
                <a:ext cx="108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s-ES" sz="1800">
                    <a:solidFill>
                      <a:srgbClr val="000000"/>
                    </a:solidFill>
                  </a:rPr>
                  <a:t> 1</a:t>
                </a:r>
                <a:endParaRPr lang="es-ES"/>
              </a:p>
            </p:txBody>
          </p:sp>
          <p:sp>
            <p:nvSpPr>
              <p:cNvPr id="1049232" name="Rectangle 17"/>
              <p:cNvSpPr>
                <a:spLocks noChangeArrowheads="1"/>
              </p:cNvSpPr>
              <p:nvPr/>
            </p:nvSpPr>
            <p:spPr bwMode="auto">
              <a:xfrm>
                <a:off x="419" y="2563"/>
                <a:ext cx="448" cy="1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>
                    <a:solidFill>
                      <a:srgbClr val="000000"/>
                    </a:solidFill>
                    <a:cs typeface="Times New Roman" pitchFamily="18" charset="0"/>
                  </a:rPr>
                  <a:t> </a:t>
                </a:r>
                <a:r>
                  <a:rPr lang="el-GR" sz="1800">
                    <a:solidFill>
                      <a:srgbClr val="000000"/>
                    </a:solidFill>
                    <a:cs typeface="Times New Roman" pitchFamily="18" charset="0"/>
                  </a:rPr>
                  <a:t>δ</a:t>
                </a:r>
                <a:r>
                  <a:rPr lang="en-US" sz="1800">
                    <a:solidFill>
                      <a:srgbClr val="000000"/>
                    </a:solidFill>
                    <a:cs typeface="Times New Roman" pitchFamily="18" charset="0"/>
                  </a:rPr>
                  <a:t>(n+1)</a:t>
                </a:r>
                <a:endParaRPr lang="el-GR">
                  <a:cs typeface="Times New Roman" pitchFamily="18" charset="0"/>
                </a:endParaRPr>
              </a:p>
            </p:txBody>
          </p:sp>
          <p:sp>
            <p:nvSpPr>
              <p:cNvPr id="1049233" name="Line 19"/>
              <p:cNvSpPr>
                <a:spLocks noChangeShapeType="1"/>
              </p:cNvSpPr>
              <p:nvPr/>
            </p:nvSpPr>
            <p:spPr bwMode="auto">
              <a:xfrm>
                <a:off x="417" y="2712"/>
                <a:ext cx="1" cy="890"/>
              </a:xfrm>
              <a:prstGeom prst="line">
                <a:avLst/>
              </a:prstGeom>
              <a:noFill/>
              <a:ln w="269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9234" name="Freeform 20"/>
              <p:cNvSpPr/>
              <p:nvPr/>
            </p:nvSpPr>
            <p:spPr bwMode="auto">
              <a:xfrm>
                <a:off x="361" y="2609"/>
                <a:ext cx="111" cy="137"/>
              </a:xfrm>
              <a:custGeom>
                <a:avLst/>
                <a:gdLst/>
                <a:ahLst/>
                <a:cxnLst>
                  <a:cxn ang="0">
                    <a:pos x="111" y="137"/>
                  </a:cxn>
                  <a:cxn ang="0">
                    <a:pos x="56" y="117"/>
                  </a:cxn>
                  <a:cxn ang="0">
                    <a:pos x="0" y="137"/>
                  </a:cxn>
                  <a:cxn ang="0">
                    <a:pos x="56" y="0"/>
                  </a:cxn>
                  <a:cxn ang="0">
                    <a:pos x="111" y="137"/>
                  </a:cxn>
                </a:cxnLst>
                <a:rect l="0" t="0" r="r" b="b"/>
                <a:pathLst>
                  <a:path w="111" h="137">
                    <a:moveTo>
                      <a:pt x="111" y="137"/>
                    </a:moveTo>
                    <a:lnTo>
                      <a:pt x="56" y="117"/>
                    </a:lnTo>
                    <a:lnTo>
                      <a:pt x="0" y="137"/>
                    </a:lnTo>
                    <a:lnTo>
                      <a:pt x="56" y="0"/>
                    </a:lnTo>
                    <a:lnTo>
                      <a:pt x="111" y="1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9235" name="Line 21"/>
              <p:cNvSpPr>
                <a:spLocks noChangeShapeType="1"/>
              </p:cNvSpPr>
              <p:nvPr/>
            </p:nvSpPr>
            <p:spPr bwMode="auto">
              <a:xfrm>
                <a:off x="211" y="3378"/>
                <a:ext cx="1033" cy="12"/>
              </a:xfrm>
              <a:prstGeom prst="line">
                <a:avLst/>
              </a:prstGeom>
              <a:noFill/>
              <a:ln w="269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9236" name="Freeform 22"/>
              <p:cNvSpPr/>
              <p:nvPr/>
            </p:nvSpPr>
            <p:spPr bwMode="auto">
              <a:xfrm>
                <a:off x="1161" y="3318"/>
                <a:ext cx="129" cy="119"/>
              </a:xfrm>
              <a:custGeom>
                <a:avLst/>
                <a:gdLst/>
                <a:ahLst/>
                <a:cxnLst>
                  <a:cxn ang="0">
                    <a:pos x="0" y="119"/>
                  </a:cxn>
                  <a:cxn ang="0">
                    <a:pos x="19" y="60"/>
                  </a:cxn>
                  <a:cxn ang="0">
                    <a:pos x="0" y="0"/>
                  </a:cxn>
                  <a:cxn ang="0">
                    <a:pos x="129" y="60"/>
                  </a:cxn>
                  <a:cxn ang="0">
                    <a:pos x="0" y="119"/>
                  </a:cxn>
                </a:cxnLst>
                <a:rect l="0" t="0" r="r" b="b"/>
                <a:pathLst>
                  <a:path w="129" h="119">
                    <a:moveTo>
                      <a:pt x="0" y="119"/>
                    </a:moveTo>
                    <a:lnTo>
                      <a:pt x="19" y="60"/>
                    </a:lnTo>
                    <a:lnTo>
                      <a:pt x="0" y="0"/>
                    </a:lnTo>
                    <a:lnTo>
                      <a:pt x="129" y="60"/>
                    </a:lnTo>
                    <a:lnTo>
                      <a:pt x="0" y="1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9237" name="Line 23"/>
              <p:cNvSpPr>
                <a:spLocks noChangeShapeType="1"/>
              </p:cNvSpPr>
              <p:nvPr/>
            </p:nvSpPr>
            <p:spPr bwMode="auto">
              <a:xfrm>
                <a:off x="327" y="3048"/>
                <a:ext cx="1" cy="335"/>
              </a:xfrm>
              <a:prstGeom prst="line">
                <a:avLst/>
              </a:prstGeom>
              <a:noFill/>
              <a:ln w="269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9238" name="Rectangle 29"/>
              <p:cNvSpPr>
                <a:spLocks noChangeArrowheads="1"/>
              </p:cNvSpPr>
              <p:nvPr/>
            </p:nvSpPr>
            <p:spPr bwMode="auto">
              <a:xfrm>
                <a:off x="231" y="3435"/>
                <a:ext cx="12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s-MX" sz="1800">
                    <a:solidFill>
                      <a:srgbClr val="000000"/>
                    </a:solidFill>
                  </a:rPr>
                  <a:t>-1</a:t>
                </a:r>
                <a:endParaRPr lang="es-ES"/>
              </a:p>
            </p:txBody>
          </p:sp>
        </p:grpSp>
      </p:grpSp>
      <p:grpSp>
        <p:nvGrpSpPr>
          <p:cNvPr id="218" name="Group 113"/>
          <p:cNvGrpSpPr/>
          <p:nvPr/>
        </p:nvGrpSpPr>
        <p:grpSpPr bwMode="auto">
          <a:xfrm>
            <a:off x="5141913" y="4089400"/>
            <a:ext cx="1739900" cy="1649413"/>
            <a:chOff x="3239" y="2576"/>
            <a:chExt cx="1096" cy="1039"/>
          </a:xfrm>
        </p:grpSpPr>
        <p:sp>
          <p:nvSpPr>
            <p:cNvPr id="1049239" name="Rectangle 79"/>
            <p:cNvSpPr>
              <a:spLocks noChangeArrowheads="1"/>
            </p:cNvSpPr>
            <p:nvPr/>
          </p:nvSpPr>
          <p:spPr bwMode="auto">
            <a:xfrm>
              <a:off x="4227" y="3423"/>
              <a:ext cx="10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1800">
                  <a:solidFill>
                    <a:srgbClr val="000000"/>
                  </a:solidFill>
                </a:rPr>
                <a:t> n</a:t>
              </a:r>
              <a:endParaRPr lang="es-ES"/>
            </a:p>
          </p:txBody>
        </p:sp>
        <p:sp>
          <p:nvSpPr>
            <p:cNvPr id="1049240" name="Rectangle 81"/>
            <p:cNvSpPr>
              <a:spLocks noChangeArrowheads="1"/>
            </p:cNvSpPr>
            <p:nvPr/>
          </p:nvSpPr>
          <p:spPr bwMode="auto">
            <a:xfrm>
              <a:off x="3331" y="3009"/>
              <a:ext cx="10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1800">
                  <a:solidFill>
                    <a:srgbClr val="000000"/>
                  </a:solidFill>
                </a:rPr>
                <a:t> 1</a:t>
              </a:r>
              <a:endParaRPr lang="es-ES"/>
            </a:p>
          </p:txBody>
        </p:sp>
        <p:sp>
          <p:nvSpPr>
            <p:cNvPr id="1049241" name="Rectangle 82"/>
            <p:cNvSpPr>
              <a:spLocks noChangeArrowheads="1"/>
            </p:cNvSpPr>
            <p:nvPr/>
          </p:nvSpPr>
          <p:spPr bwMode="auto">
            <a:xfrm>
              <a:off x="3447" y="2576"/>
              <a:ext cx="3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1800">
                  <a:solidFill>
                    <a:srgbClr val="000000"/>
                  </a:solidFill>
                </a:rPr>
                <a:t> </a:t>
              </a:r>
              <a:r>
                <a:rPr lang="el-GR" sz="1800">
                  <a:solidFill>
                    <a:srgbClr val="000000"/>
                  </a:solidFill>
                  <a:cs typeface="Times New Roman" pitchFamily="18" charset="0"/>
                </a:rPr>
                <a:t>δ</a:t>
              </a:r>
              <a:r>
                <a:rPr lang="es-ES" sz="1800">
                  <a:solidFill>
                    <a:srgbClr val="000000"/>
                  </a:solidFill>
                </a:rPr>
                <a:t>(n-1)</a:t>
              </a:r>
              <a:endParaRPr lang="es-ES"/>
            </a:p>
          </p:txBody>
        </p:sp>
        <p:sp>
          <p:nvSpPr>
            <p:cNvPr id="1049242" name="Line 83"/>
            <p:cNvSpPr>
              <a:spLocks noChangeShapeType="1"/>
            </p:cNvSpPr>
            <p:nvPr/>
          </p:nvSpPr>
          <p:spPr bwMode="auto">
            <a:xfrm>
              <a:off x="3445" y="2725"/>
              <a:ext cx="1" cy="890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243" name="Freeform 84"/>
            <p:cNvSpPr/>
            <p:nvPr/>
          </p:nvSpPr>
          <p:spPr bwMode="auto">
            <a:xfrm>
              <a:off x="3389" y="2622"/>
              <a:ext cx="111" cy="137"/>
            </a:xfrm>
            <a:custGeom>
              <a:avLst/>
              <a:gdLst/>
              <a:ahLst/>
              <a:cxnLst>
                <a:cxn ang="0">
                  <a:pos x="111" y="137"/>
                </a:cxn>
                <a:cxn ang="0">
                  <a:pos x="56" y="117"/>
                </a:cxn>
                <a:cxn ang="0">
                  <a:pos x="0" y="137"/>
                </a:cxn>
                <a:cxn ang="0">
                  <a:pos x="56" y="0"/>
                </a:cxn>
                <a:cxn ang="0">
                  <a:pos x="111" y="137"/>
                </a:cxn>
              </a:cxnLst>
              <a:rect l="0" t="0" r="r" b="b"/>
              <a:pathLst>
                <a:path w="111" h="137">
                  <a:moveTo>
                    <a:pt x="111" y="137"/>
                  </a:moveTo>
                  <a:lnTo>
                    <a:pt x="56" y="117"/>
                  </a:lnTo>
                  <a:lnTo>
                    <a:pt x="0" y="137"/>
                  </a:lnTo>
                  <a:lnTo>
                    <a:pt x="56" y="0"/>
                  </a:lnTo>
                  <a:lnTo>
                    <a:pt x="111" y="1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244" name="Line 85"/>
            <p:cNvSpPr>
              <a:spLocks noChangeShapeType="1"/>
            </p:cNvSpPr>
            <p:nvPr/>
          </p:nvSpPr>
          <p:spPr bwMode="auto">
            <a:xfrm>
              <a:off x="3239" y="3391"/>
              <a:ext cx="1033" cy="12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245" name="Freeform 86"/>
            <p:cNvSpPr/>
            <p:nvPr/>
          </p:nvSpPr>
          <p:spPr bwMode="auto">
            <a:xfrm>
              <a:off x="4189" y="3331"/>
              <a:ext cx="129" cy="119"/>
            </a:xfrm>
            <a:custGeom>
              <a:avLst/>
              <a:gdLst/>
              <a:ahLst/>
              <a:cxnLst>
                <a:cxn ang="0">
                  <a:pos x="0" y="119"/>
                </a:cxn>
                <a:cxn ang="0">
                  <a:pos x="19" y="60"/>
                </a:cxn>
                <a:cxn ang="0">
                  <a:pos x="0" y="0"/>
                </a:cxn>
                <a:cxn ang="0">
                  <a:pos x="129" y="60"/>
                </a:cxn>
                <a:cxn ang="0">
                  <a:pos x="0" y="119"/>
                </a:cxn>
              </a:cxnLst>
              <a:rect l="0" t="0" r="r" b="b"/>
              <a:pathLst>
                <a:path w="129" h="119">
                  <a:moveTo>
                    <a:pt x="0" y="119"/>
                  </a:moveTo>
                  <a:lnTo>
                    <a:pt x="19" y="60"/>
                  </a:lnTo>
                  <a:lnTo>
                    <a:pt x="0" y="0"/>
                  </a:lnTo>
                  <a:lnTo>
                    <a:pt x="129" y="60"/>
                  </a:lnTo>
                  <a:lnTo>
                    <a:pt x="0" y="1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246" name="Line 87"/>
            <p:cNvSpPr>
              <a:spLocks noChangeShapeType="1"/>
            </p:cNvSpPr>
            <p:nvPr/>
          </p:nvSpPr>
          <p:spPr bwMode="auto">
            <a:xfrm>
              <a:off x="3525" y="3061"/>
              <a:ext cx="1" cy="335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247" name="Rectangle 88"/>
            <p:cNvSpPr>
              <a:spLocks noChangeArrowheads="1"/>
            </p:cNvSpPr>
            <p:nvPr/>
          </p:nvSpPr>
          <p:spPr bwMode="auto">
            <a:xfrm>
              <a:off x="3500" y="3407"/>
              <a:ext cx="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MX" sz="1800">
                  <a:solidFill>
                    <a:srgbClr val="000000"/>
                  </a:solidFill>
                </a:rPr>
                <a:t>1</a:t>
              </a:r>
              <a:endParaRPr lang="es-ES"/>
            </a:p>
          </p:txBody>
        </p:sp>
      </p:grpSp>
      <p:grpSp>
        <p:nvGrpSpPr>
          <p:cNvPr id="219" name="Group 114"/>
          <p:cNvGrpSpPr/>
          <p:nvPr/>
        </p:nvGrpSpPr>
        <p:grpSpPr bwMode="auto">
          <a:xfrm>
            <a:off x="7153275" y="4054475"/>
            <a:ext cx="1739900" cy="1649413"/>
            <a:chOff x="4506" y="2554"/>
            <a:chExt cx="1096" cy="1039"/>
          </a:xfrm>
        </p:grpSpPr>
        <p:sp>
          <p:nvSpPr>
            <p:cNvPr id="1049248" name="Rectangle 101"/>
            <p:cNvSpPr>
              <a:spLocks noChangeArrowheads="1"/>
            </p:cNvSpPr>
            <p:nvPr/>
          </p:nvSpPr>
          <p:spPr bwMode="auto">
            <a:xfrm>
              <a:off x="5494" y="3401"/>
              <a:ext cx="10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1800">
                  <a:solidFill>
                    <a:srgbClr val="000000"/>
                  </a:solidFill>
                </a:rPr>
                <a:t> n</a:t>
              </a:r>
              <a:endParaRPr lang="es-ES"/>
            </a:p>
          </p:txBody>
        </p:sp>
        <p:sp>
          <p:nvSpPr>
            <p:cNvPr id="1049249" name="Rectangle 103"/>
            <p:cNvSpPr>
              <a:spLocks noChangeArrowheads="1"/>
            </p:cNvSpPr>
            <p:nvPr/>
          </p:nvSpPr>
          <p:spPr bwMode="auto">
            <a:xfrm>
              <a:off x="4598" y="2987"/>
              <a:ext cx="10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1800">
                  <a:solidFill>
                    <a:srgbClr val="000000"/>
                  </a:solidFill>
                </a:rPr>
                <a:t> 1</a:t>
              </a:r>
              <a:endParaRPr lang="es-ES"/>
            </a:p>
          </p:txBody>
        </p:sp>
        <p:sp>
          <p:nvSpPr>
            <p:cNvPr id="1049250" name="Rectangle 104"/>
            <p:cNvSpPr>
              <a:spLocks noChangeArrowheads="1"/>
            </p:cNvSpPr>
            <p:nvPr/>
          </p:nvSpPr>
          <p:spPr bwMode="auto">
            <a:xfrm>
              <a:off x="4714" y="2554"/>
              <a:ext cx="3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1800">
                  <a:solidFill>
                    <a:srgbClr val="000000"/>
                  </a:solidFill>
                </a:rPr>
                <a:t> </a:t>
              </a:r>
              <a:r>
                <a:rPr lang="el-GR" sz="1800">
                  <a:solidFill>
                    <a:srgbClr val="000000"/>
                  </a:solidFill>
                  <a:cs typeface="Times New Roman" pitchFamily="18" charset="0"/>
                </a:rPr>
                <a:t>δ</a:t>
              </a:r>
              <a:r>
                <a:rPr lang="es-ES" sz="1800">
                  <a:solidFill>
                    <a:srgbClr val="000000"/>
                  </a:solidFill>
                </a:rPr>
                <a:t>(n-2)</a:t>
              </a:r>
              <a:endParaRPr lang="es-ES"/>
            </a:p>
          </p:txBody>
        </p:sp>
        <p:sp>
          <p:nvSpPr>
            <p:cNvPr id="1049251" name="Line 105"/>
            <p:cNvSpPr>
              <a:spLocks noChangeShapeType="1"/>
            </p:cNvSpPr>
            <p:nvPr/>
          </p:nvSpPr>
          <p:spPr bwMode="auto">
            <a:xfrm>
              <a:off x="4712" y="2703"/>
              <a:ext cx="1" cy="890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252" name="Freeform 106"/>
            <p:cNvSpPr/>
            <p:nvPr/>
          </p:nvSpPr>
          <p:spPr bwMode="auto">
            <a:xfrm>
              <a:off x="4656" y="2600"/>
              <a:ext cx="111" cy="137"/>
            </a:xfrm>
            <a:custGeom>
              <a:avLst/>
              <a:gdLst/>
              <a:ahLst/>
              <a:cxnLst>
                <a:cxn ang="0">
                  <a:pos x="111" y="137"/>
                </a:cxn>
                <a:cxn ang="0">
                  <a:pos x="56" y="117"/>
                </a:cxn>
                <a:cxn ang="0">
                  <a:pos x="0" y="137"/>
                </a:cxn>
                <a:cxn ang="0">
                  <a:pos x="56" y="0"/>
                </a:cxn>
                <a:cxn ang="0">
                  <a:pos x="111" y="137"/>
                </a:cxn>
              </a:cxnLst>
              <a:rect l="0" t="0" r="r" b="b"/>
              <a:pathLst>
                <a:path w="111" h="137">
                  <a:moveTo>
                    <a:pt x="111" y="137"/>
                  </a:moveTo>
                  <a:lnTo>
                    <a:pt x="56" y="117"/>
                  </a:lnTo>
                  <a:lnTo>
                    <a:pt x="0" y="137"/>
                  </a:lnTo>
                  <a:lnTo>
                    <a:pt x="56" y="0"/>
                  </a:lnTo>
                  <a:lnTo>
                    <a:pt x="111" y="1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253" name="Line 107"/>
            <p:cNvSpPr>
              <a:spLocks noChangeShapeType="1"/>
            </p:cNvSpPr>
            <p:nvPr/>
          </p:nvSpPr>
          <p:spPr bwMode="auto">
            <a:xfrm>
              <a:off x="4506" y="3369"/>
              <a:ext cx="1033" cy="12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254" name="Freeform 108"/>
            <p:cNvSpPr/>
            <p:nvPr/>
          </p:nvSpPr>
          <p:spPr bwMode="auto">
            <a:xfrm>
              <a:off x="5456" y="3309"/>
              <a:ext cx="129" cy="119"/>
            </a:xfrm>
            <a:custGeom>
              <a:avLst/>
              <a:gdLst/>
              <a:ahLst/>
              <a:cxnLst>
                <a:cxn ang="0">
                  <a:pos x="0" y="119"/>
                </a:cxn>
                <a:cxn ang="0">
                  <a:pos x="19" y="60"/>
                </a:cxn>
                <a:cxn ang="0">
                  <a:pos x="0" y="0"/>
                </a:cxn>
                <a:cxn ang="0">
                  <a:pos x="129" y="60"/>
                </a:cxn>
                <a:cxn ang="0">
                  <a:pos x="0" y="119"/>
                </a:cxn>
              </a:cxnLst>
              <a:rect l="0" t="0" r="r" b="b"/>
              <a:pathLst>
                <a:path w="129" h="119">
                  <a:moveTo>
                    <a:pt x="0" y="119"/>
                  </a:moveTo>
                  <a:lnTo>
                    <a:pt x="19" y="60"/>
                  </a:lnTo>
                  <a:lnTo>
                    <a:pt x="0" y="0"/>
                  </a:lnTo>
                  <a:lnTo>
                    <a:pt x="129" y="60"/>
                  </a:lnTo>
                  <a:lnTo>
                    <a:pt x="0" y="1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255" name="Line 109"/>
            <p:cNvSpPr>
              <a:spLocks noChangeShapeType="1"/>
            </p:cNvSpPr>
            <p:nvPr/>
          </p:nvSpPr>
          <p:spPr bwMode="auto">
            <a:xfrm>
              <a:off x="4905" y="3040"/>
              <a:ext cx="1" cy="335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256" name="Rectangle 110"/>
            <p:cNvSpPr>
              <a:spLocks noChangeArrowheads="1"/>
            </p:cNvSpPr>
            <p:nvPr/>
          </p:nvSpPr>
          <p:spPr bwMode="auto">
            <a:xfrm>
              <a:off x="4840" y="3416"/>
              <a:ext cx="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MX" sz="1800">
                  <a:solidFill>
                    <a:srgbClr val="000000"/>
                  </a:solidFill>
                </a:rPr>
                <a:t>2</a:t>
              </a:r>
              <a:endParaRPr lang="es-ES"/>
            </a:p>
          </p:txBody>
        </p:sp>
      </p:grpSp>
      <p:grpSp>
        <p:nvGrpSpPr>
          <p:cNvPr id="220" name="Group 116"/>
          <p:cNvGrpSpPr/>
          <p:nvPr/>
        </p:nvGrpSpPr>
        <p:grpSpPr bwMode="auto">
          <a:xfrm>
            <a:off x="2800350" y="4057650"/>
            <a:ext cx="1739900" cy="1649413"/>
            <a:chOff x="1764" y="2556"/>
            <a:chExt cx="1096" cy="1039"/>
          </a:xfrm>
        </p:grpSpPr>
        <p:sp>
          <p:nvSpPr>
            <p:cNvPr id="1049257" name="Rectangle 90"/>
            <p:cNvSpPr>
              <a:spLocks noChangeArrowheads="1"/>
            </p:cNvSpPr>
            <p:nvPr/>
          </p:nvSpPr>
          <p:spPr bwMode="auto">
            <a:xfrm>
              <a:off x="2752" y="3403"/>
              <a:ext cx="10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1800">
                  <a:solidFill>
                    <a:srgbClr val="000000"/>
                  </a:solidFill>
                </a:rPr>
                <a:t> n</a:t>
              </a:r>
              <a:endParaRPr lang="es-ES"/>
            </a:p>
          </p:txBody>
        </p:sp>
        <p:sp>
          <p:nvSpPr>
            <p:cNvPr id="1049258" name="Rectangle 92"/>
            <p:cNvSpPr>
              <a:spLocks noChangeArrowheads="1"/>
            </p:cNvSpPr>
            <p:nvPr/>
          </p:nvSpPr>
          <p:spPr bwMode="auto">
            <a:xfrm>
              <a:off x="1826" y="2989"/>
              <a:ext cx="10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1800">
                  <a:solidFill>
                    <a:srgbClr val="000000"/>
                  </a:solidFill>
                </a:rPr>
                <a:t> 1</a:t>
              </a:r>
              <a:endParaRPr lang="es-ES"/>
            </a:p>
          </p:txBody>
        </p:sp>
        <p:sp>
          <p:nvSpPr>
            <p:cNvPr id="1049259" name="Rectangle 93"/>
            <p:cNvSpPr>
              <a:spLocks noChangeArrowheads="1"/>
            </p:cNvSpPr>
            <p:nvPr/>
          </p:nvSpPr>
          <p:spPr bwMode="auto">
            <a:xfrm>
              <a:off x="1972" y="2556"/>
              <a:ext cx="2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1800">
                  <a:solidFill>
                    <a:srgbClr val="000000"/>
                  </a:solidFill>
                </a:rPr>
                <a:t> </a:t>
              </a:r>
              <a:r>
                <a:rPr lang="el-GR" sz="1800">
                  <a:solidFill>
                    <a:srgbClr val="000000"/>
                  </a:solidFill>
                  <a:cs typeface="Times New Roman" pitchFamily="18" charset="0"/>
                </a:rPr>
                <a:t>δ</a:t>
              </a:r>
              <a:r>
                <a:rPr lang="es-ES" sz="1800">
                  <a:solidFill>
                    <a:srgbClr val="000000"/>
                  </a:solidFill>
                </a:rPr>
                <a:t>(n)</a:t>
              </a:r>
              <a:endParaRPr lang="es-ES"/>
            </a:p>
          </p:txBody>
        </p:sp>
        <p:sp>
          <p:nvSpPr>
            <p:cNvPr id="1049260" name="Line 94"/>
            <p:cNvSpPr>
              <a:spLocks noChangeShapeType="1"/>
            </p:cNvSpPr>
            <p:nvPr/>
          </p:nvSpPr>
          <p:spPr bwMode="auto">
            <a:xfrm>
              <a:off x="1970" y="2705"/>
              <a:ext cx="1" cy="890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261" name="Freeform 95"/>
            <p:cNvSpPr/>
            <p:nvPr/>
          </p:nvSpPr>
          <p:spPr bwMode="auto">
            <a:xfrm>
              <a:off x="1914" y="2602"/>
              <a:ext cx="111" cy="137"/>
            </a:xfrm>
            <a:custGeom>
              <a:avLst/>
              <a:gdLst/>
              <a:ahLst/>
              <a:cxnLst>
                <a:cxn ang="0">
                  <a:pos x="111" y="137"/>
                </a:cxn>
                <a:cxn ang="0">
                  <a:pos x="56" y="117"/>
                </a:cxn>
                <a:cxn ang="0">
                  <a:pos x="0" y="137"/>
                </a:cxn>
                <a:cxn ang="0">
                  <a:pos x="56" y="0"/>
                </a:cxn>
                <a:cxn ang="0">
                  <a:pos x="111" y="137"/>
                </a:cxn>
              </a:cxnLst>
              <a:rect l="0" t="0" r="r" b="b"/>
              <a:pathLst>
                <a:path w="111" h="137">
                  <a:moveTo>
                    <a:pt x="111" y="137"/>
                  </a:moveTo>
                  <a:lnTo>
                    <a:pt x="56" y="117"/>
                  </a:lnTo>
                  <a:lnTo>
                    <a:pt x="0" y="137"/>
                  </a:lnTo>
                  <a:lnTo>
                    <a:pt x="56" y="0"/>
                  </a:lnTo>
                  <a:lnTo>
                    <a:pt x="111" y="1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262" name="Line 96"/>
            <p:cNvSpPr>
              <a:spLocks noChangeShapeType="1"/>
            </p:cNvSpPr>
            <p:nvPr/>
          </p:nvSpPr>
          <p:spPr bwMode="auto">
            <a:xfrm>
              <a:off x="1764" y="3371"/>
              <a:ext cx="1033" cy="12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263" name="Freeform 97"/>
            <p:cNvSpPr/>
            <p:nvPr/>
          </p:nvSpPr>
          <p:spPr bwMode="auto">
            <a:xfrm>
              <a:off x="2714" y="3311"/>
              <a:ext cx="129" cy="119"/>
            </a:xfrm>
            <a:custGeom>
              <a:avLst/>
              <a:gdLst/>
              <a:ahLst/>
              <a:cxnLst>
                <a:cxn ang="0">
                  <a:pos x="0" y="119"/>
                </a:cxn>
                <a:cxn ang="0">
                  <a:pos x="19" y="60"/>
                </a:cxn>
                <a:cxn ang="0">
                  <a:pos x="0" y="0"/>
                </a:cxn>
                <a:cxn ang="0">
                  <a:pos x="129" y="60"/>
                </a:cxn>
                <a:cxn ang="0">
                  <a:pos x="0" y="119"/>
                </a:cxn>
              </a:cxnLst>
              <a:rect l="0" t="0" r="r" b="b"/>
              <a:pathLst>
                <a:path w="129" h="119">
                  <a:moveTo>
                    <a:pt x="0" y="119"/>
                  </a:moveTo>
                  <a:lnTo>
                    <a:pt x="19" y="60"/>
                  </a:lnTo>
                  <a:lnTo>
                    <a:pt x="0" y="0"/>
                  </a:lnTo>
                  <a:lnTo>
                    <a:pt x="129" y="60"/>
                  </a:lnTo>
                  <a:lnTo>
                    <a:pt x="0" y="1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264" name="Line 111"/>
            <p:cNvSpPr>
              <a:spLocks noChangeShapeType="1"/>
            </p:cNvSpPr>
            <p:nvPr/>
          </p:nvSpPr>
          <p:spPr bwMode="auto">
            <a:xfrm>
              <a:off x="1948" y="3058"/>
              <a:ext cx="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1049265" name="Rectangle 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18586" y="1024772"/>
            <a:ext cx="4131452" cy="143507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es-ES">
                <a:noFill/>
              </a:rPr>
              <a:t> </a:t>
            </a: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229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66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8861-CE00-442A-AE21-AD76FEB590A7}" type="slidenum">
              <a:rPr lang="es-ES"/>
              <a:t>37</a:t>
            </a:fld>
            <a:endParaRPr lang="es-ES"/>
          </a:p>
        </p:txBody>
      </p:sp>
      <p:sp>
        <p:nvSpPr>
          <p:cNvPr id="1049267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4294967295"/>
          </p:nvPr>
        </p:nvSpPr>
        <p:spPr>
          <a:xfrm>
            <a:off x="963584" y="694111"/>
            <a:ext cx="7772400" cy="1334193"/>
          </a:xfrm>
          <a:blipFill>
            <a:blip r:embed="rId2"/>
            <a:stretch>
              <a:fillRect t="-5936"/>
            </a:stretch>
          </a:blipFill>
        </p:spPr>
        <p:txBody>
          <a:bodyPr/>
          <a:lstStyle/>
          <a:p>
            <a:r>
              <a:rPr lang="es-ES">
                <a:noFill/>
              </a:rPr>
              <a:t> </a:t>
            </a:r>
          </a:p>
        </p:txBody>
      </p:sp>
      <p:grpSp>
        <p:nvGrpSpPr>
          <p:cNvPr id="222" name="Group 49"/>
          <p:cNvGrpSpPr/>
          <p:nvPr/>
        </p:nvGrpSpPr>
        <p:grpSpPr bwMode="auto">
          <a:xfrm>
            <a:off x="2176463" y="2808288"/>
            <a:ext cx="4943475" cy="2819400"/>
            <a:chOff x="1371" y="1769"/>
            <a:chExt cx="3114" cy="1776"/>
          </a:xfrm>
        </p:grpSpPr>
        <p:sp>
          <p:nvSpPr>
            <p:cNvPr id="1049268" name="Rectangle 7"/>
            <p:cNvSpPr>
              <a:spLocks noChangeArrowheads="1"/>
            </p:cNvSpPr>
            <p:nvPr/>
          </p:nvSpPr>
          <p:spPr bwMode="auto">
            <a:xfrm>
              <a:off x="1903" y="1769"/>
              <a:ext cx="30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2000">
                  <a:solidFill>
                    <a:srgbClr val="000000"/>
                  </a:solidFill>
                </a:rPr>
                <a:t> x(n)</a:t>
              </a:r>
              <a:endParaRPr lang="es-ES" sz="2000"/>
            </a:p>
          </p:txBody>
        </p:sp>
        <p:sp>
          <p:nvSpPr>
            <p:cNvPr id="1049269" name="Rectangle 8"/>
            <p:cNvSpPr>
              <a:spLocks noChangeArrowheads="1"/>
            </p:cNvSpPr>
            <p:nvPr/>
          </p:nvSpPr>
          <p:spPr bwMode="auto">
            <a:xfrm>
              <a:off x="4365" y="2858"/>
              <a:ext cx="1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2000">
                  <a:solidFill>
                    <a:srgbClr val="000000"/>
                  </a:solidFill>
                </a:rPr>
                <a:t> n</a:t>
              </a:r>
              <a:endParaRPr lang="es-ES" sz="2000"/>
            </a:p>
          </p:txBody>
        </p:sp>
        <p:sp>
          <p:nvSpPr>
            <p:cNvPr id="1049270" name="Line 9"/>
            <p:cNvSpPr>
              <a:spLocks noChangeShapeType="1"/>
            </p:cNvSpPr>
            <p:nvPr/>
          </p:nvSpPr>
          <p:spPr bwMode="auto">
            <a:xfrm>
              <a:off x="1901" y="1888"/>
              <a:ext cx="1" cy="1657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271" name="Freeform 10"/>
            <p:cNvSpPr/>
            <p:nvPr/>
          </p:nvSpPr>
          <p:spPr bwMode="auto">
            <a:xfrm>
              <a:off x="1853" y="1804"/>
              <a:ext cx="96" cy="115"/>
            </a:xfrm>
            <a:custGeom>
              <a:avLst/>
              <a:gdLst/>
              <a:ahLst/>
              <a:cxnLst>
                <a:cxn ang="0">
                  <a:pos x="96" y="115"/>
                </a:cxn>
                <a:cxn ang="0">
                  <a:pos x="48" y="98"/>
                </a:cxn>
                <a:cxn ang="0">
                  <a:pos x="0" y="115"/>
                </a:cxn>
                <a:cxn ang="0">
                  <a:pos x="48" y="0"/>
                </a:cxn>
                <a:cxn ang="0">
                  <a:pos x="96" y="115"/>
                </a:cxn>
              </a:cxnLst>
              <a:rect l="0" t="0" r="r" b="b"/>
              <a:pathLst>
                <a:path w="96" h="115">
                  <a:moveTo>
                    <a:pt x="96" y="115"/>
                  </a:moveTo>
                  <a:lnTo>
                    <a:pt x="48" y="98"/>
                  </a:lnTo>
                  <a:lnTo>
                    <a:pt x="0" y="115"/>
                  </a:lnTo>
                  <a:lnTo>
                    <a:pt x="48" y="0"/>
                  </a:lnTo>
                  <a:lnTo>
                    <a:pt x="96" y="1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272" name="Line 11"/>
            <p:cNvSpPr>
              <a:spLocks noChangeShapeType="1"/>
            </p:cNvSpPr>
            <p:nvPr/>
          </p:nvSpPr>
          <p:spPr bwMode="auto">
            <a:xfrm>
              <a:off x="1371" y="2993"/>
              <a:ext cx="2928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273" name="Freeform 12"/>
            <p:cNvSpPr/>
            <p:nvPr/>
          </p:nvSpPr>
          <p:spPr bwMode="auto">
            <a:xfrm>
              <a:off x="4264" y="2943"/>
              <a:ext cx="110" cy="99"/>
            </a:xfrm>
            <a:custGeom>
              <a:avLst/>
              <a:gdLst/>
              <a:ahLst/>
              <a:cxnLst>
                <a:cxn ang="0">
                  <a:pos x="0" y="99"/>
                </a:cxn>
                <a:cxn ang="0">
                  <a:pos x="16" y="50"/>
                </a:cxn>
                <a:cxn ang="0">
                  <a:pos x="0" y="0"/>
                </a:cxn>
                <a:cxn ang="0">
                  <a:pos x="110" y="50"/>
                </a:cxn>
                <a:cxn ang="0">
                  <a:pos x="0" y="99"/>
                </a:cxn>
              </a:cxnLst>
              <a:rect l="0" t="0" r="r" b="b"/>
              <a:pathLst>
                <a:path w="110" h="99">
                  <a:moveTo>
                    <a:pt x="0" y="99"/>
                  </a:moveTo>
                  <a:lnTo>
                    <a:pt x="16" y="50"/>
                  </a:lnTo>
                  <a:lnTo>
                    <a:pt x="0" y="0"/>
                  </a:lnTo>
                  <a:lnTo>
                    <a:pt x="110" y="50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274" name="Line 13"/>
            <p:cNvSpPr>
              <a:spLocks noChangeShapeType="1"/>
            </p:cNvSpPr>
            <p:nvPr/>
          </p:nvSpPr>
          <p:spPr bwMode="auto">
            <a:xfrm>
              <a:off x="1989" y="2444"/>
              <a:ext cx="1" cy="552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275" name="Line 14"/>
            <p:cNvSpPr>
              <a:spLocks noChangeShapeType="1"/>
            </p:cNvSpPr>
            <p:nvPr/>
          </p:nvSpPr>
          <p:spPr bwMode="auto">
            <a:xfrm>
              <a:off x="2078" y="2170"/>
              <a:ext cx="1" cy="826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276" name="Line 15"/>
            <p:cNvSpPr>
              <a:spLocks noChangeShapeType="1"/>
            </p:cNvSpPr>
            <p:nvPr/>
          </p:nvSpPr>
          <p:spPr bwMode="auto">
            <a:xfrm flipH="1">
              <a:off x="2167" y="2694"/>
              <a:ext cx="11" cy="302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277" name="Line 16"/>
            <p:cNvSpPr>
              <a:spLocks noChangeShapeType="1"/>
            </p:cNvSpPr>
            <p:nvPr/>
          </p:nvSpPr>
          <p:spPr bwMode="auto">
            <a:xfrm>
              <a:off x="2254" y="2353"/>
              <a:ext cx="1" cy="643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278" name="Line 17"/>
            <p:cNvSpPr>
              <a:spLocks noChangeShapeType="1"/>
            </p:cNvSpPr>
            <p:nvPr/>
          </p:nvSpPr>
          <p:spPr bwMode="auto">
            <a:xfrm>
              <a:off x="2343" y="2444"/>
              <a:ext cx="1" cy="552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279" name="Line 18"/>
            <p:cNvSpPr>
              <a:spLocks noChangeShapeType="1"/>
            </p:cNvSpPr>
            <p:nvPr/>
          </p:nvSpPr>
          <p:spPr bwMode="auto">
            <a:xfrm>
              <a:off x="2343" y="2079"/>
              <a:ext cx="1" cy="917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280" name="Line 19"/>
            <p:cNvSpPr>
              <a:spLocks noChangeShapeType="1"/>
            </p:cNvSpPr>
            <p:nvPr/>
          </p:nvSpPr>
          <p:spPr bwMode="auto">
            <a:xfrm>
              <a:off x="2431" y="2627"/>
              <a:ext cx="1" cy="369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281" name="Line 20"/>
            <p:cNvSpPr>
              <a:spLocks noChangeShapeType="1"/>
            </p:cNvSpPr>
            <p:nvPr/>
          </p:nvSpPr>
          <p:spPr bwMode="auto">
            <a:xfrm>
              <a:off x="2519" y="2993"/>
              <a:ext cx="1" cy="278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282" name="Line 21"/>
            <p:cNvSpPr>
              <a:spLocks noChangeShapeType="1"/>
            </p:cNvSpPr>
            <p:nvPr/>
          </p:nvSpPr>
          <p:spPr bwMode="auto">
            <a:xfrm>
              <a:off x="2608" y="2993"/>
              <a:ext cx="1" cy="46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283" name="Line 22"/>
            <p:cNvSpPr>
              <a:spLocks noChangeShapeType="1"/>
            </p:cNvSpPr>
            <p:nvPr/>
          </p:nvSpPr>
          <p:spPr bwMode="auto">
            <a:xfrm>
              <a:off x="1901" y="2261"/>
              <a:ext cx="33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284" name="Line 23"/>
            <p:cNvSpPr>
              <a:spLocks noChangeShapeType="1"/>
            </p:cNvSpPr>
            <p:nvPr/>
          </p:nvSpPr>
          <p:spPr bwMode="auto">
            <a:xfrm flipV="1">
              <a:off x="1901" y="2261"/>
              <a:ext cx="1" cy="735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285" name="Line 24"/>
            <p:cNvSpPr>
              <a:spLocks noChangeShapeType="1"/>
            </p:cNvSpPr>
            <p:nvPr/>
          </p:nvSpPr>
          <p:spPr bwMode="auto">
            <a:xfrm>
              <a:off x="2784" y="2444"/>
              <a:ext cx="1" cy="552"/>
            </a:xfrm>
            <a:prstGeom prst="line">
              <a:avLst/>
            </a:prstGeom>
            <a:noFill/>
            <a:ln w="23813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286" name="Line 25"/>
            <p:cNvSpPr>
              <a:spLocks noChangeShapeType="1"/>
            </p:cNvSpPr>
            <p:nvPr/>
          </p:nvSpPr>
          <p:spPr bwMode="auto">
            <a:xfrm>
              <a:off x="2873" y="2170"/>
              <a:ext cx="1" cy="826"/>
            </a:xfrm>
            <a:prstGeom prst="line">
              <a:avLst/>
            </a:prstGeom>
            <a:noFill/>
            <a:ln w="23813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287" name="Line 26"/>
            <p:cNvSpPr>
              <a:spLocks noChangeShapeType="1"/>
            </p:cNvSpPr>
            <p:nvPr/>
          </p:nvSpPr>
          <p:spPr bwMode="auto">
            <a:xfrm>
              <a:off x="2961" y="2718"/>
              <a:ext cx="1" cy="278"/>
            </a:xfrm>
            <a:prstGeom prst="line">
              <a:avLst/>
            </a:prstGeom>
            <a:noFill/>
            <a:ln w="23813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288" name="Line 27"/>
            <p:cNvSpPr>
              <a:spLocks noChangeShapeType="1"/>
            </p:cNvSpPr>
            <p:nvPr/>
          </p:nvSpPr>
          <p:spPr bwMode="auto">
            <a:xfrm>
              <a:off x="3049" y="2353"/>
              <a:ext cx="1" cy="643"/>
            </a:xfrm>
            <a:prstGeom prst="line">
              <a:avLst/>
            </a:prstGeom>
            <a:noFill/>
            <a:ln w="23813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289" name="Line 29"/>
            <p:cNvSpPr>
              <a:spLocks noChangeShapeType="1"/>
            </p:cNvSpPr>
            <p:nvPr/>
          </p:nvSpPr>
          <p:spPr bwMode="auto">
            <a:xfrm flipH="1">
              <a:off x="3139" y="2079"/>
              <a:ext cx="11" cy="917"/>
            </a:xfrm>
            <a:prstGeom prst="line">
              <a:avLst/>
            </a:prstGeom>
            <a:noFill/>
            <a:ln w="23813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290" name="Line 30"/>
            <p:cNvSpPr>
              <a:spLocks noChangeShapeType="1"/>
            </p:cNvSpPr>
            <p:nvPr/>
          </p:nvSpPr>
          <p:spPr bwMode="auto">
            <a:xfrm>
              <a:off x="3226" y="2627"/>
              <a:ext cx="1" cy="369"/>
            </a:xfrm>
            <a:prstGeom prst="line">
              <a:avLst/>
            </a:prstGeom>
            <a:noFill/>
            <a:ln w="23813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291" name="Line 31"/>
            <p:cNvSpPr>
              <a:spLocks noChangeShapeType="1"/>
            </p:cNvSpPr>
            <p:nvPr/>
          </p:nvSpPr>
          <p:spPr bwMode="auto">
            <a:xfrm>
              <a:off x="3314" y="2993"/>
              <a:ext cx="1" cy="278"/>
            </a:xfrm>
            <a:prstGeom prst="line">
              <a:avLst/>
            </a:prstGeom>
            <a:noFill/>
            <a:ln w="23813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292" name="Line 32"/>
            <p:cNvSpPr>
              <a:spLocks noChangeShapeType="1"/>
            </p:cNvSpPr>
            <p:nvPr/>
          </p:nvSpPr>
          <p:spPr bwMode="auto">
            <a:xfrm>
              <a:off x="3403" y="2993"/>
              <a:ext cx="1" cy="460"/>
            </a:xfrm>
            <a:prstGeom prst="line">
              <a:avLst/>
            </a:prstGeom>
            <a:noFill/>
            <a:ln w="23813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293" name="Line 33"/>
            <p:cNvSpPr>
              <a:spLocks noChangeShapeType="1"/>
            </p:cNvSpPr>
            <p:nvPr/>
          </p:nvSpPr>
          <p:spPr bwMode="auto">
            <a:xfrm>
              <a:off x="2696" y="2261"/>
              <a:ext cx="33" cy="1"/>
            </a:xfrm>
            <a:prstGeom prst="line">
              <a:avLst/>
            </a:prstGeom>
            <a:noFill/>
            <a:ln w="23813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294" name="Line 34"/>
            <p:cNvSpPr>
              <a:spLocks noChangeShapeType="1"/>
            </p:cNvSpPr>
            <p:nvPr/>
          </p:nvSpPr>
          <p:spPr bwMode="auto">
            <a:xfrm flipV="1">
              <a:off x="2696" y="2261"/>
              <a:ext cx="1" cy="735"/>
            </a:xfrm>
            <a:prstGeom prst="line">
              <a:avLst/>
            </a:prstGeom>
            <a:noFill/>
            <a:ln w="23813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295" name="Line 35"/>
            <p:cNvSpPr>
              <a:spLocks noChangeShapeType="1"/>
            </p:cNvSpPr>
            <p:nvPr/>
          </p:nvSpPr>
          <p:spPr bwMode="auto">
            <a:xfrm>
              <a:off x="3579" y="2444"/>
              <a:ext cx="1" cy="552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296" name="Line 36"/>
            <p:cNvSpPr>
              <a:spLocks noChangeShapeType="1"/>
            </p:cNvSpPr>
            <p:nvPr/>
          </p:nvSpPr>
          <p:spPr bwMode="auto">
            <a:xfrm>
              <a:off x="3668" y="2170"/>
              <a:ext cx="1" cy="826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297" name="Line 37"/>
            <p:cNvSpPr>
              <a:spLocks noChangeShapeType="1"/>
            </p:cNvSpPr>
            <p:nvPr/>
          </p:nvSpPr>
          <p:spPr bwMode="auto">
            <a:xfrm>
              <a:off x="3756" y="2718"/>
              <a:ext cx="1" cy="278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298" name="Line 38"/>
            <p:cNvSpPr>
              <a:spLocks noChangeShapeType="1"/>
            </p:cNvSpPr>
            <p:nvPr/>
          </p:nvSpPr>
          <p:spPr bwMode="auto">
            <a:xfrm>
              <a:off x="3844" y="2353"/>
              <a:ext cx="1" cy="643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299" name="Line 39"/>
            <p:cNvSpPr>
              <a:spLocks noChangeShapeType="1"/>
            </p:cNvSpPr>
            <p:nvPr/>
          </p:nvSpPr>
          <p:spPr bwMode="auto">
            <a:xfrm>
              <a:off x="3933" y="2444"/>
              <a:ext cx="1" cy="552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300" name="Line 40"/>
            <p:cNvSpPr>
              <a:spLocks noChangeShapeType="1"/>
            </p:cNvSpPr>
            <p:nvPr/>
          </p:nvSpPr>
          <p:spPr bwMode="auto">
            <a:xfrm>
              <a:off x="3933" y="2079"/>
              <a:ext cx="1" cy="917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301" name="Line 41"/>
            <p:cNvSpPr>
              <a:spLocks noChangeShapeType="1"/>
            </p:cNvSpPr>
            <p:nvPr/>
          </p:nvSpPr>
          <p:spPr bwMode="auto">
            <a:xfrm>
              <a:off x="4021" y="2627"/>
              <a:ext cx="1" cy="369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302" name="Line 42"/>
            <p:cNvSpPr>
              <a:spLocks noChangeShapeType="1"/>
            </p:cNvSpPr>
            <p:nvPr/>
          </p:nvSpPr>
          <p:spPr bwMode="auto">
            <a:xfrm>
              <a:off x="4109" y="2993"/>
              <a:ext cx="1" cy="278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303" name="Line 43"/>
            <p:cNvSpPr>
              <a:spLocks noChangeShapeType="1"/>
            </p:cNvSpPr>
            <p:nvPr/>
          </p:nvSpPr>
          <p:spPr bwMode="auto">
            <a:xfrm>
              <a:off x="4198" y="2993"/>
              <a:ext cx="1" cy="46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304" name="Line 44"/>
            <p:cNvSpPr>
              <a:spLocks noChangeShapeType="1"/>
            </p:cNvSpPr>
            <p:nvPr/>
          </p:nvSpPr>
          <p:spPr bwMode="auto">
            <a:xfrm>
              <a:off x="3491" y="2261"/>
              <a:ext cx="33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305" name="Line 45"/>
            <p:cNvSpPr>
              <a:spLocks noChangeShapeType="1"/>
            </p:cNvSpPr>
            <p:nvPr/>
          </p:nvSpPr>
          <p:spPr bwMode="auto">
            <a:xfrm flipV="1">
              <a:off x="3491" y="2261"/>
              <a:ext cx="1" cy="735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306" name="Rectangle 46"/>
            <p:cNvSpPr>
              <a:spLocks noChangeArrowheads="1"/>
            </p:cNvSpPr>
            <p:nvPr/>
          </p:nvSpPr>
          <p:spPr bwMode="auto">
            <a:xfrm>
              <a:off x="2598" y="3041"/>
              <a:ext cx="19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1500">
                  <a:solidFill>
                    <a:srgbClr val="000000"/>
                  </a:solidFill>
                </a:rPr>
                <a:t>   M</a:t>
              </a:r>
              <a:endParaRPr lang="es-ES"/>
            </a:p>
          </p:txBody>
        </p:sp>
        <p:sp>
          <p:nvSpPr>
            <p:cNvPr id="1049307" name="Rectangle 47"/>
            <p:cNvSpPr>
              <a:spLocks noChangeArrowheads="1"/>
            </p:cNvSpPr>
            <p:nvPr/>
          </p:nvSpPr>
          <p:spPr bwMode="auto">
            <a:xfrm>
              <a:off x="3305" y="3041"/>
              <a:ext cx="31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1500">
                  <a:solidFill>
                    <a:srgbClr val="000000"/>
                  </a:solidFill>
                </a:rPr>
                <a:t>     2M</a:t>
              </a:r>
              <a:endParaRPr lang="es-ES"/>
            </a:p>
          </p:txBody>
        </p:sp>
      </p:grp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267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08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1B76-4D7A-4640-80AE-5213C20E57E1}" type="slidenum">
              <a:rPr lang="es-ES"/>
              <a:t>38</a:t>
            </a:fld>
            <a:endParaRPr lang="es-ES"/>
          </a:p>
        </p:txBody>
      </p:sp>
      <p:sp>
        <p:nvSpPr>
          <p:cNvPr id="1049309" name="Text Box 15"/>
          <p:cNvSpPr txBox="1">
            <a:spLocks noChangeArrowheads="1"/>
          </p:cNvSpPr>
          <p:nvPr/>
        </p:nvSpPr>
        <p:spPr bwMode="auto">
          <a:xfrm>
            <a:off x="476250" y="2565400"/>
            <a:ext cx="7145883" cy="533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s-ES" sz="3600" b="1" dirty="0">
                <a:solidFill>
                  <a:srgbClr val="FF3300"/>
                </a:solidFill>
              </a:rPr>
              <a:t>Operaciones con señales discretas </a:t>
            </a:r>
          </a:p>
        </p:txBody>
      </p:sp>
    </p:spTree>
  </p:cSld>
  <p:clrMapOvr>
    <a:masterClrMapping/>
  </p:clrMapOvr>
  <p:transition>
    <p:wheel spokes="8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10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C7DA-92AC-449A-9AE8-B24DE80DBBED}" type="slidenum">
              <a:rPr lang="es-ES"/>
              <a:t>39</a:t>
            </a:fld>
            <a:endParaRPr lang="es-ES"/>
          </a:p>
        </p:txBody>
      </p:sp>
      <p:sp>
        <p:nvSpPr>
          <p:cNvPr id="10493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93750" y="364332"/>
            <a:ext cx="7772400" cy="666750"/>
          </a:xfrm>
        </p:spPr>
        <p:txBody>
          <a:bodyPr/>
          <a:lstStyle/>
          <a:p>
            <a:pPr algn="ctr">
              <a:buFontTx/>
              <a:buNone/>
            </a:pPr>
            <a:r>
              <a:rPr lang="es-ES" b="1" dirty="0">
                <a:solidFill>
                  <a:srgbClr val="FF3300"/>
                </a:solidFill>
                <a:cs typeface="Times New Roman" pitchFamily="18" charset="0"/>
              </a:rPr>
              <a:t>Producto de 2 Secuencias</a:t>
            </a:r>
          </a:p>
        </p:txBody>
      </p:sp>
      <p:grpSp>
        <p:nvGrpSpPr>
          <p:cNvPr id="225" name="Group 43"/>
          <p:cNvGrpSpPr/>
          <p:nvPr/>
        </p:nvGrpSpPr>
        <p:grpSpPr bwMode="auto">
          <a:xfrm>
            <a:off x="392907" y="1619760"/>
            <a:ext cx="2817812" cy="1260475"/>
            <a:chOff x="1823" y="1603"/>
            <a:chExt cx="1775" cy="794"/>
          </a:xfrm>
        </p:grpSpPr>
        <p:sp>
          <p:nvSpPr>
            <p:cNvPr id="1049312" name="Oval 28"/>
            <p:cNvSpPr>
              <a:spLocks noChangeArrowheads="1"/>
            </p:cNvSpPr>
            <p:nvPr/>
          </p:nvSpPr>
          <p:spPr bwMode="auto">
            <a:xfrm>
              <a:off x="2540" y="1699"/>
              <a:ext cx="268" cy="246"/>
            </a:xfrm>
            <a:prstGeom prst="ellips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313" name="Line 29"/>
            <p:cNvSpPr>
              <a:spLocks noChangeShapeType="1"/>
            </p:cNvSpPr>
            <p:nvPr/>
          </p:nvSpPr>
          <p:spPr bwMode="auto">
            <a:xfrm>
              <a:off x="1823" y="1821"/>
              <a:ext cx="633" cy="1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314" name="Freeform 30"/>
            <p:cNvSpPr/>
            <p:nvPr/>
          </p:nvSpPr>
          <p:spPr bwMode="auto">
            <a:xfrm>
              <a:off x="2419" y="1779"/>
              <a:ext cx="149" cy="84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12" y="42"/>
                </a:cxn>
                <a:cxn ang="0">
                  <a:pos x="0" y="0"/>
                </a:cxn>
                <a:cxn ang="0">
                  <a:pos x="149" y="42"/>
                </a:cxn>
                <a:cxn ang="0">
                  <a:pos x="0" y="84"/>
                </a:cxn>
              </a:cxnLst>
              <a:rect l="0" t="0" r="r" b="b"/>
              <a:pathLst>
                <a:path w="149" h="84">
                  <a:moveTo>
                    <a:pt x="0" y="84"/>
                  </a:moveTo>
                  <a:lnTo>
                    <a:pt x="12" y="42"/>
                  </a:lnTo>
                  <a:lnTo>
                    <a:pt x="0" y="0"/>
                  </a:lnTo>
                  <a:lnTo>
                    <a:pt x="149" y="42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315" name="Line 31"/>
            <p:cNvSpPr>
              <a:spLocks noChangeShapeType="1"/>
            </p:cNvSpPr>
            <p:nvPr/>
          </p:nvSpPr>
          <p:spPr bwMode="auto">
            <a:xfrm>
              <a:off x="2816" y="1821"/>
              <a:ext cx="509" cy="1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316" name="Freeform 32"/>
            <p:cNvSpPr/>
            <p:nvPr/>
          </p:nvSpPr>
          <p:spPr bwMode="auto">
            <a:xfrm>
              <a:off x="3275" y="1779"/>
              <a:ext cx="162" cy="84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25" y="42"/>
                </a:cxn>
                <a:cxn ang="0">
                  <a:pos x="0" y="0"/>
                </a:cxn>
                <a:cxn ang="0">
                  <a:pos x="162" y="42"/>
                </a:cxn>
                <a:cxn ang="0">
                  <a:pos x="0" y="84"/>
                </a:cxn>
              </a:cxnLst>
              <a:rect l="0" t="0" r="r" b="b"/>
              <a:pathLst>
                <a:path w="162" h="84">
                  <a:moveTo>
                    <a:pt x="0" y="84"/>
                  </a:moveTo>
                  <a:lnTo>
                    <a:pt x="25" y="42"/>
                  </a:lnTo>
                  <a:lnTo>
                    <a:pt x="0" y="0"/>
                  </a:lnTo>
                  <a:lnTo>
                    <a:pt x="162" y="42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317" name="Rectangle 33"/>
            <p:cNvSpPr>
              <a:spLocks noChangeArrowheads="1"/>
            </p:cNvSpPr>
            <p:nvPr/>
          </p:nvSpPr>
          <p:spPr bwMode="auto">
            <a:xfrm>
              <a:off x="1922" y="1603"/>
              <a:ext cx="410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318" name="Rectangle 34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1922" y="1610"/>
              <a:ext cx="387" cy="204"/>
            </a:xfrm>
            <a:prstGeom prst="rect">
              <a:avLst/>
            </a:prstGeom>
            <a:blipFill>
              <a:blip r:embed="rId2"/>
              <a:stretch>
                <a:fillRect l="-12871" r="-13861" b="-39623"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s-ES">
                  <a:noFill/>
                </a:rPr>
                <a:t> </a:t>
              </a:r>
            </a:p>
          </p:txBody>
        </p:sp>
        <p:sp>
          <p:nvSpPr>
            <p:cNvPr id="1049319" name="Rectangle 35"/>
            <p:cNvSpPr>
              <a:spLocks noChangeArrowheads="1"/>
            </p:cNvSpPr>
            <p:nvPr/>
          </p:nvSpPr>
          <p:spPr bwMode="auto">
            <a:xfrm>
              <a:off x="3164" y="1603"/>
              <a:ext cx="434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320" name="Rectangle 36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3164" y="1610"/>
              <a:ext cx="386" cy="204"/>
            </a:xfrm>
            <a:prstGeom prst="rect">
              <a:avLst/>
            </a:prstGeom>
            <a:blipFill>
              <a:blip r:embed="rId3"/>
              <a:stretch>
                <a:fillRect l="-9000" r="-15000" b="-39623"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s-ES">
                  <a:noFill/>
                </a:rPr>
                <a:t> </a:t>
              </a:r>
            </a:p>
          </p:txBody>
        </p:sp>
        <p:sp>
          <p:nvSpPr>
            <p:cNvPr id="1049321" name="Line 37"/>
            <p:cNvSpPr>
              <a:spLocks noChangeShapeType="1"/>
            </p:cNvSpPr>
            <p:nvPr/>
          </p:nvSpPr>
          <p:spPr bwMode="auto">
            <a:xfrm>
              <a:off x="2682" y="1982"/>
              <a:ext cx="1" cy="344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322" name="Freeform 38"/>
            <p:cNvSpPr/>
            <p:nvPr/>
          </p:nvSpPr>
          <p:spPr bwMode="auto">
            <a:xfrm>
              <a:off x="2620" y="1915"/>
              <a:ext cx="124" cy="105"/>
            </a:xfrm>
            <a:custGeom>
              <a:avLst/>
              <a:gdLst/>
              <a:ahLst/>
              <a:cxnLst>
                <a:cxn ang="0">
                  <a:pos x="124" y="105"/>
                </a:cxn>
                <a:cxn ang="0">
                  <a:pos x="62" y="91"/>
                </a:cxn>
                <a:cxn ang="0">
                  <a:pos x="0" y="105"/>
                </a:cxn>
                <a:cxn ang="0">
                  <a:pos x="62" y="0"/>
                </a:cxn>
                <a:cxn ang="0">
                  <a:pos x="124" y="105"/>
                </a:cxn>
              </a:cxnLst>
              <a:rect l="0" t="0" r="r" b="b"/>
              <a:pathLst>
                <a:path w="124" h="105">
                  <a:moveTo>
                    <a:pt x="124" y="105"/>
                  </a:moveTo>
                  <a:lnTo>
                    <a:pt x="62" y="91"/>
                  </a:lnTo>
                  <a:lnTo>
                    <a:pt x="0" y="105"/>
                  </a:lnTo>
                  <a:lnTo>
                    <a:pt x="62" y="0"/>
                  </a:lnTo>
                  <a:lnTo>
                    <a:pt x="124" y="10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323" name="Rectangle 39"/>
            <p:cNvSpPr>
              <a:spLocks noChangeArrowheads="1"/>
            </p:cNvSpPr>
            <p:nvPr/>
          </p:nvSpPr>
          <p:spPr bwMode="auto">
            <a:xfrm>
              <a:off x="2655" y="1715"/>
              <a:ext cx="161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324" name="Rectangle 40"/>
            <p:cNvSpPr>
              <a:spLocks noChangeArrowheads="1"/>
            </p:cNvSpPr>
            <p:nvPr/>
          </p:nvSpPr>
          <p:spPr bwMode="auto">
            <a:xfrm>
              <a:off x="2625" y="1712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>
                  <a:solidFill>
                    <a:srgbClr val="000000"/>
                  </a:solidFill>
                </a:rPr>
                <a:t>x</a:t>
              </a:r>
              <a:endParaRPr lang="es-ES"/>
            </a:p>
          </p:txBody>
        </p:sp>
        <p:sp>
          <p:nvSpPr>
            <p:cNvPr id="1049325" name="Rectangle 41"/>
            <p:cNvSpPr>
              <a:spLocks noChangeArrowheads="1"/>
            </p:cNvSpPr>
            <p:nvPr/>
          </p:nvSpPr>
          <p:spPr bwMode="auto">
            <a:xfrm>
              <a:off x="2791" y="2185"/>
              <a:ext cx="447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326" name="Rectangle 42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2791" y="2193"/>
              <a:ext cx="396" cy="204"/>
            </a:xfrm>
            <a:prstGeom prst="rect">
              <a:avLst/>
            </a:prstGeom>
            <a:blipFill>
              <a:blip r:embed="rId4"/>
              <a:stretch>
                <a:fillRect l="-8738" r="-13592" b="-39623"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s-ES">
                  <a:noFill/>
                </a:rPr>
                <a:t> </a:t>
              </a:r>
            </a:p>
          </p:txBody>
        </p:sp>
      </p:grpSp>
      <p:grpSp>
        <p:nvGrpSpPr>
          <p:cNvPr id="226" name="Group 46"/>
          <p:cNvGrpSpPr/>
          <p:nvPr/>
        </p:nvGrpSpPr>
        <p:grpSpPr bwMode="auto">
          <a:xfrm>
            <a:off x="685007" y="3861850"/>
            <a:ext cx="2489200" cy="1539875"/>
            <a:chOff x="1890" y="3116"/>
            <a:chExt cx="1568" cy="970"/>
          </a:xfrm>
        </p:grpSpPr>
        <p:sp>
          <p:nvSpPr>
            <p:cNvPr id="1049327" name="Oval 12"/>
            <p:cNvSpPr>
              <a:spLocks noChangeArrowheads="1"/>
            </p:cNvSpPr>
            <p:nvPr/>
          </p:nvSpPr>
          <p:spPr bwMode="auto">
            <a:xfrm>
              <a:off x="2477" y="3237"/>
              <a:ext cx="281" cy="295"/>
            </a:xfrm>
            <a:prstGeom prst="ellips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328" name="Line 13"/>
            <p:cNvSpPr>
              <a:spLocks noChangeShapeType="1"/>
            </p:cNvSpPr>
            <p:nvPr/>
          </p:nvSpPr>
          <p:spPr bwMode="auto">
            <a:xfrm>
              <a:off x="1890" y="3376"/>
              <a:ext cx="527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329" name="Freeform 14"/>
            <p:cNvSpPr/>
            <p:nvPr/>
          </p:nvSpPr>
          <p:spPr bwMode="auto">
            <a:xfrm>
              <a:off x="2386" y="3316"/>
              <a:ext cx="124" cy="110"/>
            </a:xfrm>
            <a:custGeom>
              <a:avLst/>
              <a:gdLst/>
              <a:ahLst/>
              <a:cxnLst>
                <a:cxn ang="0">
                  <a:pos x="0" y="110"/>
                </a:cxn>
                <a:cxn ang="0">
                  <a:pos x="21" y="60"/>
                </a:cxn>
                <a:cxn ang="0">
                  <a:pos x="0" y="0"/>
                </a:cxn>
                <a:cxn ang="0">
                  <a:pos x="124" y="60"/>
                </a:cxn>
                <a:cxn ang="0">
                  <a:pos x="0" y="110"/>
                </a:cxn>
              </a:cxnLst>
              <a:rect l="0" t="0" r="r" b="b"/>
              <a:pathLst>
                <a:path w="124" h="110">
                  <a:moveTo>
                    <a:pt x="0" y="110"/>
                  </a:moveTo>
                  <a:lnTo>
                    <a:pt x="21" y="60"/>
                  </a:lnTo>
                  <a:lnTo>
                    <a:pt x="0" y="0"/>
                  </a:lnTo>
                  <a:lnTo>
                    <a:pt x="124" y="60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330" name="Rectangle 17"/>
            <p:cNvSpPr>
              <a:spLocks noChangeArrowheads="1"/>
            </p:cNvSpPr>
            <p:nvPr/>
          </p:nvSpPr>
          <p:spPr bwMode="auto">
            <a:xfrm>
              <a:off x="1983" y="3116"/>
              <a:ext cx="36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331" name="Rectangle 18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1920" y="3126"/>
              <a:ext cx="367" cy="194"/>
            </a:xfrm>
            <a:prstGeom prst="rect">
              <a:avLst/>
            </a:prstGeom>
            <a:blipFill>
              <a:blip r:embed="rId5"/>
              <a:stretch>
                <a:fillRect l="-13542" r="-13542" b="-37255"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s-ES">
                  <a:noFill/>
                </a:rPr>
                <a:t> </a:t>
              </a:r>
            </a:p>
          </p:txBody>
        </p:sp>
        <p:grpSp>
          <p:nvGrpSpPr>
            <p:cNvPr id="227" name="Group 45"/>
            <p:cNvGrpSpPr/>
            <p:nvPr/>
          </p:nvGrpSpPr>
          <p:grpSpPr bwMode="auto">
            <a:xfrm>
              <a:off x="2766" y="3126"/>
              <a:ext cx="692" cy="310"/>
              <a:chOff x="2716" y="3116"/>
              <a:chExt cx="692" cy="310"/>
            </a:xfrm>
          </p:grpSpPr>
          <p:sp>
            <p:nvSpPr>
              <p:cNvPr id="1049332" name="Line 15"/>
              <p:cNvSpPr>
                <a:spLocks noChangeShapeType="1"/>
              </p:cNvSpPr>
              <p:nvPr/>
            </p:nvSpPr>
            <p:spPr bwMode="auto">
              <a:xfrm>
                <a:off x="2716" y="3376"/>
                <a:ext cx="434" cy="1"/>
              </a:xfrm>
              <a:prstGeom prst="line">
                <a:avLst/>
              </a:prstGeom>
              <a:noFill/>
              <a:ln w="333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9333" name="Freeform 16"/>
              <p:cNvSpPr/>
              <p:nvPr/>
            </p:nvSpPr>
            <p:spPr bwMode="auto">
              <a:xfrm>
                <a:off x="3109" y="3316"/>
                <a:ext cx="134" cy="110"/>
              </a:xfrm>
              <a:custGeom>
                <a:avLst/>
                <a:gdLst/>
                <a:ahLst/>
                <a:cxnLst>
                  <a:cxn ang="0">
                    <a:pos x="0" y="110"/>
                  </a:cxn>
                  <a:cxn ang="0">
                    <a:pos x="20" y="60"/>
                  </a:cxn>
                  <a:cxn ang="0">
                    <a:pos x="0" y="0"/>
                  </a:cxn>
                  <a:cxn ang="0">
                    <a:pos x="134" y="60"/>
                  </a:cxn>
                  <a:cxn ang="0">
                    <a:pos x="0" y="110"/>
                  </a:cxn>
                </a:cxnLst>
                <a:rect l="0" t="0" r="r" b="b"/>
                <a:pathLst>
                  <a:path w="134" h="110">
                    <a:moveTo>
                      <a:pt x="0" y="110"/>
                    </a:moveTo>
                    <a:lnTo>
                      <a:pt x="20" y="60"/>
                    </a:lnTo>
                    <a:lnTo>
                      <a:pt x="0" y="0"/>
                    </a:lnTo>
                    <a:lnTo>
                      <a:pt x="134" y="60"/>
                    </a:lnTo>
                    <a:lnTo>
                      <a:pt x="0" y="1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9334" name="Rectangle 19"/>
              <p:cNvSpPr>
                <a:spLocks noChangeArrowheads="1"/>
              </p:cNvSpPr>
              <p:nvPr/>
            </p:nvSpPr>
            <p:spPr bwMode="auto">
              <a:xfrm>
                <a:off x="3016" y="3116"/>
                <a:ext cx="39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9335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16" y="3126"/>
                <a:ext cx="309" cy="194"/>
              </a:xfrm>
              <a:prstGeom prst="rect">
                <a:avLst/>
              </a:prstGeom>
              <a:blipFill>
                <a:blip r:embed="rId6"/>
                <a:stretch>
                  <a:fillRect l="-18750" t="-24000" r="-31250" b="-52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p:grpSp>
        <p:sp>
          <p:nvSpPr>
            <p:cNvPr id="1049336" name="Rectangle 24"/>
            <p:cNvSpPr>
              <a:spLocks noChangeArrowheads="1"/>
            </p:cNvSpPr>
            <p:nvPr/>
          </p:nvSpPr>
          <p:spPr bwMode="auto">
            <a:xfrm>
              <a:off x="2576" y="3284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dirty="0">
                  <a:solidFill>
                    <a:srgbClr val="000000"/>
                  </a:solidFill>
                </a:rPr>
                <a:t>x</a:t>
              </a:r>
              <a:endParaRPr lang="es-ES" dirty="0"/>
            </a:p>
          </p:txBody>
        </p:sp>
        <p:grpSp>
          <p:nvGrpSpPr>
            <p:cNvPr id="228" name="Group 44"/>
            <p:cNvGrpSpPr/>
            <p:nvPr/>
          </p:nvGrpSpPr>
          <p:grpSpPr bwMode="auto">
            <a:xfrm>
              <a:off x="2561" y="3506"/>
              <a:ext cx="372" cy="580"/>
              <a:chOff x="2561" y="3466"/>
              <a:chExt cx="372" cy="580"/>
            </a:xfrm>
          </p:grpSpPr>
          <p:sp>
            <p:nvSpPr>
              <p:cNvPr id="1049337" name="Line 21"/>
              <p:cNvSpPr>
                <a:spLocks noChangeShapeType="1"/>
              </p:cNvSpPr>
              <p:nvPr/>
            </p:nvSpPr>
            <p:spPr bwMode="auto">
              <a:xfrm>
                <a:off x="2613" y="3566"/>
                <a:ext cx="10" cy="400"/>
              </a:xfrm>
              <a:prstGeom prst="line">
                <a:avLst/>
              </a:prstGeom>
              <a:noFill/>
              <a:ln w="333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9338" name="Freeform 22"/>
              <p:cNvSpPr/>
              <p:nvPr/>
            </p:nvSpPr>
            <p:spPr bwMode="auto">
              <a:xfrm>
                <a:off x="2561" y="3466"/>
                <a:ext cx="114" cy="130"/>
              </a:xfrm>
              <a:custGeom>
                <a:avLst/>
                <a:gdLst/>
                <a:ahLst/>
                <a:cxnLst>
                  <a:cxn ang="0">
                    <a:pos x="114" y="130"/>
                  </a:cxn>
                  <a:cxn ang="0">
                    <a:pos x="52" y="110"/>
                  </a:cxn>
                  <a:cxn ang="0">
                    <a:pos x="0" y="130"/>
                  </a:cxn>
                  <a:cxn ang="0">
                    <a:pos x="52" y="0"/>
                  </a:cxn>
                  <a:cxn ang="0">
                    <a:pos x="114" y="130"/>
                  </a:cxn>
                </a:cxnLst>
                <a:rect l="0" t="0" r="r" b="b"/>
                <a:pathLst>
                  <a:path w="114" h="130">
                    <a:moveTo>
                      <a:pt x="114" y="130"/>
                    </a:moveTo>
                    <a:lnTo>
                      <a:pt x="52" y="110"/>
                    </a:lnTo>
                    <a:lnTo>
                      <a:pt x="0" y="130"/>
                    </a:lnTo>
                    <a:lnTo>
                      <a:pt x="52" y="0"/>
                    </a:lnTo>
                    <a:lnTo>
                      <a:pt x="114" y="1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9339" name="Rectangle 25"/>
              <p:cNvSpPr>
                <a:spLocks noChangeArrowheads="1"/>
              </p:cNvSpPr>
              <p:nvPr/>
            </p:nvSpPr>
            <p:spPr bwMode="auto">
              <a:xfrm>
                <a:off x="2716" y="3786"/>
                <a:ext cx="217" cy="2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9340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16" y="3796"/>
                <a:ext cx="148" cy="194"/>
              </a:xfrm>
              <a:prstGeom prst="rect">
                <a:avLst/>
              </a:prstGeom>
              <a:blipFill>
                <a:blip r:embed="rId7"/>
                <a:stretch>
                  <a:fillRect l="-20513" r="-23077" b="-980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p:grpSp>
      </p:grpSp>
      <p:sp>
        <p:nvSpPr>
          <p:cNvPr id="1049341" name="Text Box 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195513" y="920752"/>
            <a:ext cx="5483874" cy="523220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s-ES">
                <a:noFill/>
              </a:rPr>
              <a:t> </a:t>
            </a:r>
          </a:p>
        </p:txBody>
      </p:sp>
      <p:sp>
        <p:nvSpPr>
          <p:cNvPr id="1049342" name="Text Box 10"/>
          <p:cNvSpPr txBox="1">
            <a:spLocks noChangeArrowheads="1"/>
          </p:cNvSpPr>
          <p:nvPr/>
        </p:nvSpPr>
        <p:spPr bwMode="auto">
          <a:xfrm>
            <a:off x="283369" y="3257012"/>
            <a:ext cx="46842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sz="2800" dirty="0">
                <a:cs typeface="Times New Roman" pitchFamily="18" charset="0"/>
              </a:rPr>
              <a:t>Producto por una Constante</a:t>
            </a:r>
          </a:p>
        </p:txBody>
      </p:sp>
      <p:sp>
        <p:nvSpPr>
          <p:cNvPr id="1049343" name="Text Box 1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5742781" y="3257011"/>
            <a:ext cx="2487861" cy="523220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s-ES">
                <a:noFill/>
              </a:rPr>
              <a:t> </a:t>
            </a:r>
          </a:p>
        </p:txBody>
      </p:sp>
      <p:sp>
        <p:nvSpPr>
          <p:cNvPr id="1049344" name="Text Box 60"/>
          <p:cNvSpPr txBox="1">
            <a:spLocks noChangeArrowheads="1"/>
          </p:cNvSpPr>
          <p:nvPr/>
        </p:nvSpPr>
        <p:spPr bwMode="auto">
          <a:xfrm>
            <a:off x="3534717" y="1585829"/>
            <a:ext cx="565785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s-ES" sz="2400" dirty="0"/>
              <a:t>Producto de la </a:t>
            </a:r>
            <a:endParaRPr lang="es-ES" sz="2400" dirty="0" smtClean="0"/>
          </a:p>
          <a:p>
            <a:r>
              <a:rPr lang="es-ES" sz="2400" dirty="0" smtClean="0"/>
              <a:t>muestra </a:t>
            </a:r>
            <a:r>
              <a:rPr lang="es-ES" sz="2400" dirty="0"/>
              <a:t>0 de f por la muestra 0 de g, muestra 1 por muestra 1 y </a:t>
            </a:r>
            <a:endParaRPr lang="es-ES" sz="2400" dirty="0" smtClean="0"/>
          </a:p>
          <a:p>
            <a:r>
              <a:rPr lang="es-ES" sz="2400" dirty="0" smtClean="0"/>
              <a:t>así </a:t>
            </a:r>
            <a:r>
              <a:rPr lang="es-ES" sz="2400" dirty="0"/>
              <a:t>sucesivamente. </a:t>
            </a:r>
            <a:r>
              <a:rPr lang="es-ES" sz="2400" dirty="0" smtClean="0"/>
              <a:t>Matlab </a:t>
            </a:r>
            <a:r>
              <a:rPr lang="es-ES" sz="2800" dirty="0">
                <a:solidFill>
                  <a:srgbClr val="FF0000"/>
                </a:solidFill>
              </a:rPr>
              <a:t>.*</a:t>
            </a:r>
          </a:p>
        </p:txBody>
      </p:sp>
      <p:grpSp>
        <p:nvGrpSpPr>
          <p:cNvPr id="229" name="Group 63"/>
          <p:cNvGrpSpPr/>
          <p:nvPr/>
        </p:nvGrpSpPr>
        <p:grpSpPr bwMode="auto">
          <a:xfrm>
            <a:off x="4400550" y="4754563"/>
            <a:ext cx="3009900" cy="933450"/>
            <a:chOff x="2772" y="2995"/>
            <a:chExt cx="1896" cy="588"/>
          </a:xfrm>
        </p:grpSpPr>
        <p:sp>
          <p:nvSpPr>
            <p:cNvPr id="1049345" name="Rectangle 23"/>
            <p:cNvSpPr>
              <a:spLocks noChangeArrowheads="1"/>
            </p:cNvSpPr>
            <p:nvPr/>
          </p:nvSpPr>
          <p:spPr bwMode="auto">
            <a:xfrm>
              <a:off x="4373" y="3298"/>
              <a:ext cx="134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346" name="Text Box 61"/>
            <p:cNvSpPr txBox="1">
              <a:spLocks noChangeArrowheads="1"/>
            </p:cNvSpPr>
            <p:nvPr/>
          </p:nvSpPr>
          <p:spPr bwMode="auto">
            <a:xfrm>
              <a:off x="2772" y="2995"/>
              <a:ext cx="632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pt-BR">
                  <a:solidFill>
                    <a:schemeClr val="accent2"/>
                  </a:solidFill>
                </a:rPr>
                <a:t>f=[2 3 1],</a:t>
              </a:r>
            </a:p>
            <a:p>
              <a:r>
                <a:rPr lang="pt-BR">
                  <a:solidFill>
                    <a:schemeClr val="accent2"/>
                  </a:solidFill>
                </a:rPr>
                <a:t>g=[2 2 1],</a:t>
              </a:r>
            </a:p>
            <a:p>
              <a:r>
                <a:rPr lang="pt-BR">
                  <a:solidFill>
                    <a:schemeClr val="accent2"/>
                  </a:solidFill>
                </a:rPr>
                <a:t>h=f.*g</a:t>
              </a:r>
              <a:endParaRPr lang="es-ES">
                <a:solidFill>
                  <a:schemeClr val="accent2"/>
                </a:solidFill>
              </a:endParaRPr>
            </a:p>
          </p:txBody>
        </p:sp>
        <p:sp>
          <p:nvSpPr>
            <p:cNvPr id="1049347" name="Text Box 62"/>
            <p:cNvSpPr txBox="1">
              <a:spLocks noChangeArrowheads="1"/>
            </p:cNvSpPr>
            <p:nvPr/>
          </p:nvSpPr>
          <p:spPr bwMode="auto">
            <a:xfrm>
              <a:off x="3780" y="3007"/>
              <a:ext cx="88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pt-BR"/>
                <a:t>f = 2     3     1</a:t>
              </a:r>
            </a:p>
            <a:p>
              <a:r>
                <a:rPr lang="pt-BR"/>
                <a:t>g =2     2     1</a:t>
              </a:r>
            </a:p>
            <a:p>
              <a:r>
                <a:rPr lang="pt-BR"/>
                <a:t>h =4     6     1</a:t>
              </a:r>
              <a:endParaRPr lang="es-ES"/>
            </a:p>
          </p:txBody>
        </p:sp>
      </p:grpSp>
      <p:grpSp>
        <p:nvGrpSpPr>
          <p:cNvPr id="230" name="Grupo 9"/>
          <p:cNvGrpSpPr/>
          <p:nvPr/>
        </p:nvGrpSpPr>
        <p:grpSpPr>
          <a:xfrm>
            <a:off x="542159" y="5514328"/>
            <a:ext cx="2284385" cy="837647"/>
            <a:chOff x="542159" y="5514328"/>
            <a:chExt cx="2284385" cy="837647"/>
          </a:xfrm>
        </p:grpSpPr>
        <p:cxnSp>
          <p:nvCxnSpPr>
            <p:cNvPr id="3145798" name="Conector recto de flecha 6"/>
            <p:cNvCxnSpPr>
              <a:cxnSpLocks/>
            </p:cNvCxnSpPr>
            <p:nvPr/>
          </p:nvCxnSpPr>
          <p:spPr bwMode="auto">
            <a:xfrm>
              <a:off x="550069" y="5849938"/>
              <a:ext cx="2276475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49348" name="Triángulo isósceles 8"/>
            <p:cNvSpPr/>
            <p:nvPr/>
          </p:nvSpPr>
          <p:spPr bwMode="auto">
            <a:xfrm rot="5400000">
              <a:off x="1457390" y="5598072"/>
              <a:ext cx="502036" cy="52355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s-E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49349" name="Rectangle 26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1552939" y="6044198"/>
              <a:ext cx="234936" cy="307777"/>
            </a:xfrm>
            <a:prstGeom prst="rect">
              <a:avLst/>
            </a:prstGeom>
            <a:blipFill>
              <a:blip r:embed="rId10"/>
              <a:stretch>
                <a:fillRect l="-23684" r="-23684" b="-10000"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s-ES">
                  <a:noFill/>
                </a:rPr>
                <a:t> </a:t>
              </a:r>
            </a:p>
          </p:txBody>
        </p:sp>
        <p:sp>
          <p:nvSpPr>
            <p:cNvPr id="1049350" name="Rectangle 26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42159" y="5517654"/>
              <a:ext cx="582532" cy="307777"/>
            </a:xfrm>
            <a:prstGeom prst="rect">
              <a:avLst/>
            </a:prstGeom>
            <a:blipFill>
              <a:blip r:embed="rId11"/>
              <a:stretch>
                <a:fillRect l="-14737" r="-14737" b="-37255"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s-ES">
                  <a:noFill/>
                </a:rPr>
                <a:t> </a:t>
              </a:r>
            </a:p>
          </p:txBody>
        </p:sp>
        <p:sp>
          <p:nvSpPr>
            <p:cNvPr id="1049351" name="Rectangle 26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2168527" y="5514328"/>
              <a:ext cx="582532" cy="307777"/>
            </a:xfrm>
            <a:prstGeom prst="rect">
              <a:avLst/>
            </a:prstGeom>
            <a:blipFill>
              <a:blip r:embed="rId12"/>
              <a:stretch>
                <a:fillRect l="-9474" r="-14737" b="-40000"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s-ES">
                  <a:noFill/>
                </a:rPr>
                <a:t> </a:t>
              </a:r>
            </a:p>
          </p:txBody>
        </p:sp>
      </p:grp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341" grpId="0" animBg="1" autoUpdateAnimBg="0"/>
      <p:bldP spid="1049342" grpId="0" autoUpdateAnimBg="0"/>
      <p:bldP spid="1049343" grpId="0" animBg="1" autoUpdateAnimBg="0"/>
      <p:bldP spid="10493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E346-0409-47AF-9855-F437F3E14653}" type="slidenum">
              <a:rPr lang="es-ES"/>
              <a:t>4</a:t>
            </a:fld>
            <a:endParaRPr lang="es-ES"/>
          </a:p>
        </p:txBody>
      </p:sp>
      <p:sp>
        <p:nvSpPr>
          <p:cNvPr id="1048594" name="Text Box 18"/>
          <p:cNvSpPr txBox="1">
            <a:spLocks noChangeArrowheads="1"/>
          </p:cNvSpPr>
          <p:nvPr/>
        </p:nvSpPr>
        <p:spPr bwMode="auto">
          <a:xfrm>
            <a:off x="3105150" y="2698750"/>
            <a:ext cx="3144143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s-ES" sz="4400" b="1">
                <a:solidFill>
                  <a:srgbClr val="FF3300"/>
                </a:solidFill>
              </a:rPr>
              <a:t>Introducción </a:t>
            </a:r>
          </a:p>
        </p:txBody>
      </p:sp>
    </p:spTree>
  </p:cSld>
  <p:clrMapOvr>
    <a:masterClrMapping/>
  </p:clrMapOvr>
  <p:transition>
    <p:wheel spokes="8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52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6456-2779-4FCA-9EE2-6CD44B5121C7}" type="slidenum">
              <a:rPr lang="es-ES"/>
              <a:t>40</a:t>
            </a:fld>
            <a:endParaRPr lang="es-ES"/>
          </a:p>
        </p:txBody>
      </p:sp>
      <p:sp>
        <p:nvSpPr>
          <p:cNvPr id="1049353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4294967295"/>
          </p:nvPr>
        </p:nvSpPr>
        <p:spPr>
          <a:xfrm>
            <a:off x="722880" y="287006"/>
            <a:ext cx="7450964" cy="1352550"/>
          </a:xfrm>
          <a:blipFill>
            <a:blip r:embed="rId2"/>
            <a:stretch>
              <a:fillRect t="-5856"/>
            </a:stretch>
          </a:blipFill>
        </p:spPr>
        <p:txBody>
          <a:bodyPr/>
          <a:lstStyle/>
          <a:p>
            <a:r>
              <a:rPr lang="es-ES">
                <a:noFill/>
              </a:rPr>
              <a:t> </a:t>
            </a:r>
          </a:p>
        </p:txBody>
      </p:sp>
      <p:grpSp>
        <p:nvGrpSpPr>
          <p:cNvPr id="232" name="Group 23"/>
          <p:cNvGrpSpPr/>
          <p:nvPr/>
        </p:nvGrpSpPr>
        <p:grpSpPr bwMode="auto">
          <a:xfrm>
            <a:off x="726430" y="2054623"/>
            <a:ext cx="2792413" cy="1600201"/>
            <a:chOff x="1864" y="1988"/>
            <a:chExt cx="1759" cy="1008"/>
          </a:xfrm>
        </p:grpSpPr>
        <p:sp>
          <p:nvSpPr>
            <p:cNvPr id="1049354" name="Rectangle 8"/>
            <p:cNvSpPr>
              <a:spLocks noChangeArrowheads="1"/>
            </p:cNvSpPr>
            <p:nvPr/>
          </p:nvSpPr>
          <p:spPr bwMode="auto">
            <a:xfrm>
              <a:off x="2659" y="2175"/>
              <a:ext cx="16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355" name="Rectangle 9"/>
            <p:cNvSpPr>
              <a:spLocks noChangeArrowheads="1"/>
            </p:cNvSpPr>
            <p:nvPr/>
          </p:nvSpPr>
          <p:spPr bwMode="auto">
            <a:xfrm>
              <a:off x="2619" y="2134"/>
              <a:ext cx="89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>
                  <a:solidFill>
                    <a:srgbClr val="000000"/>
                  </a:solidFill>
                </a:rPr>
                <a:t>+</a:t>
              </a:r>
              <a:endParaRPr lang="es-ES"/>
            </a:p>
          </p:txBody>
        </p:sp>
        <p:sp>
          <p:nvSpPr>
            <p:cNvPr id="1049356" name="Oval 10"/>
            <p:cNvSpPr>
              <a:spLocks noChangeArrowheads="1"/>
            </p:cNvSpPr>
            <p:nvPr/>
          </p:nvSpPr>
          <p:spPr bwMode="auto">
            <a:xfrm>
              <a:off x="2547" y="2122"/>
              <a:ext cx="274" cy="288"/>
            </a:xfrm>
            <a:prstGeom prst="ellips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357" name="Line 11"/>
            <p:cNvSpPr>
              <a:spLocks noChangeShapeType="1"/>
            </p:cNvSpPr>
            <p:nvPr/>
          </p:nvSpPr>
          <p:spPr bwMode="auto">
            <a:xfrm>
              <a:off x="1864" y="2264"/>
              <a:ext cx="596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358" name="Freeform 12"/>
            <p:cNvSpPr/>
            <p:nvPr/>
          </p:nvSpPr>
          <p:spPr bwMode="auto">
            <a:xfrm>
              <a:off x="2425" y="2210"/>
              <a:ext cx="140" cy="107"/>
            </a:xfrm>
            <a:custGeom>
              <a:avLst/>
              <a:gdLst/>
              <a:ahLst/>
              <a:cxnLst>
                <a:cxn ang="0">
                  <a:pos x="0" y="107"/>
                </a:cxn>
                <a:cxn ang="0">
                  <a:pos x="12" y="54"/>
                </a:cxn>
                <a:cxn ang="0">
                  <a:pos x="0" y="0"/>
                </a:cxn>
                <a:cxn ang="0">
                  <a:pos x="140" y="54"/>
                </a:cxn>
                <a:cxn ang="0">
                  <a:pos x="0" y="107"/>
                </a:cxn>
              </a:cxnLst>
              <a:rect l="0" t="0" r="r" b="b"/>
              <a:pathLst>
                <a:path w="140" h="107">
                  <a:moveTo>
                    <a:pt x="0" y="107"/>
                  </a:moveTo>
                  <a:lnTo>
                    <a:pt x="12" y="54"/>
                  </a:lnTo>
                  <a:lnTo>
                    <a:pt x="0" y="0"/>
                  </a:lnTo>
                  <a:lnTo>
                    <a:pt x="140" y="54"/>
                  </a:lnTo>
                  <a:lnTo>
                    <a:pt x="0" y="1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359" name="Line 13"/>
            <p:cNvSpPr>
              <a:spLocks noChangeShapeType="1"/>
            </p:cNvSpPr>
            <p:nvPr/>
          </p:nvSpPr>
          <p:spPr bwMode="auto">
            <a:xfrm>
              <a:off x="2799" y="2264"/>
              <a:ext cx="479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360" name="Freeform 14"/>
            <p:cNvSpPr/>
            <p:nvPr/>
          </p:nvSpPr>
          <p:spPr bwMode="auto">
            <a:xfrm>
              <a:off x="3231" y="2210"/>
              <a:ext cx="152" cy="107"/>
            </a:xfrm>
            <a:custGeom>
              <a:avLst/>
              <a:gdLst/>
              <a:ahLst/>
              <a:cxnLst>
                <a:cxn ang="0">
                  <a:pos x="0" y="107"/>
                </a:cxn>
                <a:cxn ang="0">
                  <a:pos x="24" y="54"/>
                </a:cxn>
                <a:cxn ang="0">
                  <a:pos x="0" y="0"/>
                </a:cxn>
                <a:cxn ang="0">
                  <a:pos x="152" y="54"/>
                </a:cxn>
                <a:cxn ang="0">
                  <a:pos x="0" y="107"/>
                </a:cxn>
              </a:cxnLst>
              <a:rect l="0" t="0" r="r" b="b"/>
              <a:pathLst>
                <a:path w="152" h="107">
                  <a:moveTo>
                    <a:pt x="0" y="107"/>
                  </a:moveTo>
                  <a:lnTo>
                    <a:pt x="24" y="54"/>
                  </a:lnTo>
                  <a:lnTo>
                    <a:pt x="0" y="0"/>
                  </a:lnTo>
                  <a:lnTo>
                    <a:pt x="152" y="54"/>
                  </a:lnTo>
                  <a:lnTo>
                    <a:pt x="0" y="1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361" name="Rectangle 15"/>
            <p:cNvSpPr>
              <a:spLocks noChangeArrowheads="1"/>
            </p:cNvSpPr>
            <p:nvPr/>
          </p:nvSpPr>
          <p:spPr bwMode="auto">
            <a:xfrm>
              <a:off x="1957" y="1988"/>
              <a:ext cx="386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362" name="Rectangle 16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1957" y="1997"/>
              <a:ext cx="498" cy="262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s-ES">
                  <a:noFill/>
                </a:rPr>
                <a:t> </a:t>
              </a:r>
            </a:p>
          </p:txBody>
        </p:sp>
        <p:sp>
          <p:nvSpPr>
            <p:cNvPr id="1049363" name="Rectangle 17"/>
            <p:cNvSpPr>
              <a:spLocks noChangeArrowheads="1"/>
            </p:cNvSpPr>
            <p:nvPr/>
          </p:nvSpPr>
          <p:spPr bwMode="auto">
            <a:xfrm>
              <a:off x="3126" y="1988"/>
              <a:ext cx="409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364" name="Rectangle 18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3126" y="1997"/>
              <a:ext cx="497" cy="262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s-ES">
                  <a:noFill/>
                </a:rPr>
                <a:t> </a:t>
              </a:r>
            </a:p>
          </p:txBody>
        </p:sp>
        <p:sp>
          <p:nvSpPr>
            <p:cNvPr id="1049365" name="Line 19"/>
            <p:cNvSpPr>
              <a:spLocks noChangeShapeType="1"/>
            </p:cNvSpPr>
            <p:nvPr/>
          </p:nvSpPr>
          <p:spPr bwMode="auto">
            <a:xfrm>
              <a:off x="2682" y="2468"/>
              <a:ext cx="1" cy="435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366" name="Freeform 20"/>
            <p:cNvSpPr/>
            <p:nvPr/>
          </p:nvSpPr>
          <p:spPr bwMode="auto">
            <a:xfrm>
              <a:off x="2624" y="2370"/>
              <a:ext cx="116" cy="133"/>
            </a:xfrm>
            <a:custGeom>
              <a:avLst/>
              <a:gdLst/>
              <a:ahLst/>
              <a:cxnLst>
                <a:cxn ang="0">
                  <a:pos x="116" y="133"/>
                </a:cxn>
                <a:cxn ang="0">
                  <a:pos x="58" y="116"/>
                </a:cxn>
                <a:cxn ang="0">
                  <a:pos x="0" y="133"/>
                </a:cxn>
                <a:cxn ang="0">
                  <a:pos x="58" y="0"/>
                </a:cxn>
                <a:cxn ang="0">
                  <a:pos x="116" y="133"/>
                </a:cxn>
              </a:cxnLst>
              <a:rect l="0" t="0" r="r" b="b"/>
              <a:pathLst>
                <a:path w="116" h="133">
                  <a:moveTo>
                    <a:pt x="116" y="133"/>
                  </a:moveTo>
                  <a:lnTo>
                    <a:pt x="58" y="116"/>
                  </a:lnTo>
                  <a:lnTo>
                    <a:pt x="0" y="133"/>
                  </a:lnTo>
                  <a:lnTo>
                    <a:pt x="58" y="0"/>
                  </a:lnTo>
                  <a:lnTo>
                    <a:pt x="116" y="1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367" name="Rectangle 21"/>
            <p:cNvSpPr>
              <a:spLocks noChangeArrowheads="1"/>
            </p:cNvSpPr>
            <p:nvPr/>
          </p:nvSpPr>
          <p:spPr bwMode="auto">
            <a:xfrm>
              <a:off x="2775" y="2726"/>
              <a:ext cx="421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368" name="Rectangle 22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2775" y="2734"/>
              <a:ext cx="508" cy="262"/>
            </a:xfrm>
            <a:prstGeom prst="rect">
              <a:avLst/>
            </a:prstGeom>
            <a:blipFill>
              <a:blip r:embed="rId5"/>
              <a:stretch>
                <a:fillRect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s-ES">
                  <a:noFill/>
                </a:rPr>
                <a:t> </a:t>
              </a:r>
            </a:p>
          </p:txBody>
        </p:sp>
      </p:grpSp>
      <p:sp>
        <p:nvSpPr>
          <p:cNvPr id="1049369" name="Text Box 37"/>
          <p:cNvSpPr txBox="1">
            <a:spLocks noChangeArrowheads="1"/>
          </p:cNvSpPr>
          <p:nvPr/>
        </p:nvSpPr>
        <p:spPr bwMode="auto">
          <a:xfrm>
            <a:off x="3663131" y="2197122"/>
            <a:ext cx="5480869" cy="1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s-ES" sz="2400" dirty="0"/>
              <a:t>Suma de la </a:t>
            </a:r>
            <a:endParaRPr lang="es-ES" sz="2400" dirty="0" smtClean="0"/>
          </a:p>
          <a:p>
            <a:r>
              <a:rPr lang="es-ES" sz="2400" dirty="0" smtClean="0"/>
              <a:t>muestra </a:t>
            </a:r>
            <a:r>
              <a:rPr lang="es-ES" sz="2400" dirty="0"/>
              <a:t>0 de f con la muestra 0 de g, muestra 1 con muestra 1 y </a:t>
            </a:r>
            <a:endParaRPr lang="es-ES" sz="2400" dirty="0" smtClean="0"/>
          </a:p>
          <a:p>
            <a:r>
              <a:rPr lang="es-ES" sz="2400" dirty="0" smtClean="0"/>
              <a:t>así </a:t>
            </a:r>
            <a:r>
              <a:rPr lang="es-ES" sz="2400" dirty="0"/>
              <a:t>sucesivamente. </a:t>
            </a:r>
            <a:r>
              <a:rPr lang="es-ES" sz="2400" dirty="0" smtClean="0"/>
              <a:t>Matlab </a:t>
            </a:r>
            <a:r>
              <a:rPr lang="es-ES" sz="2400" dirty="0">
                <a:solidFill>
                  <a:schemeClr val="accent2"/>
                </a:solidFill>
              </a:rPr>
              <a:t>+</a:t>
            </a:r>
            <a:endParaRPr lang="es-ES" sz="2400" dirty="0"/>
          </a:p>
        </p:txBody>
      </p:sp>
      <p:grpSp>
        <p:nvGrpSpPr>
          <p:cNvPr id="233" name="Group 38"/>
          <p:cNvGrpSpPr/>
          <p:nvPr/>
        </p:nvGrpSpPr>
        <p:grpSpPr bwMode="auto">
          <a:xfrm>
            <a:off x="4577531" y="4197372"/>
            <a:ext cx="3009900" cy="933450"/>
            <a:chOff x="2772" y="2995"/>
            <a:chExt cx="1896" cy="588"/>
          </a:xfrm>
        </p:grpSpPr>
        <p:sp>
          <p:nvSpPr>
            <p:cNvPr id="1049370" name="Rectangle 39"/>
            <p:cNvSpPr>
              <a:spLocks noChangeArrowheads="1"/>
            </p:cNvSpPr>
            <p:nvPr/>
          </p:nvSpPr>
          <p:spPr bwMode="auto">
            <a:xfrm>
              <a:off x="4373" y="3298"/>
              <a:ext cx="134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371" name="Text Box 40"/>
            <p:cNvSpPr txBox="1">
              <a:spLocks noChangeArrowheads="1"/>
            </p:cNvSpPr>
            <p:nvPr/>
          </p:nvSpPr>
          <p:spPr bwMode="auto">
            <a:xfrm>
              <a:off x="2772" y="2995"/>
              <a:ext cx="632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pt-BR">
                  <a:solidFill>
                    <a:schemeClr val="accent2"/>
                  </a:solidFill>
                </a:rPr>
                <a:t>f=[2 3 1],</a:t>
              </a:r>
            </a:p>
            <a:p>
              <a:r>
                <a:rPr lang="pt-BR">
                  <a:solidFill>
                    <a:schemeClr val="accent2"/>
                  </a:solidFill>
                </a:rPr>
                <a:t>g=[2 2 1],</a:t>
              </a:r>
            </a:p>
            <a:p>
              <a:r>
                <a:rPr lang="pt-BR">
                  <a:solidFill>
                    <a:schemeClr val="accent2"/>
                  </a:solidFill>
                </a:rPr>
                <a:t>h=f+g</a:t>
              </a:r>
              <a:endParaRPr lang="es-ES">
                <a:solidFill>
                  <a:schemeClr val="accent2"/>
                </a:solidFill>
              </a:endParaRPr>
            </a:p>
          </p:txBody>
        </p:sp>
        <p:sp>
          <p:nvSpPr>
            <p:cNvPr id="1049372" name="Text Box 41"/>
            <p:cNvSpPr txBox="1">
              <a:spLocks noChangeArrowheads="1"/>
            </p:cNvSpPr>
            <p:nvPr/>
          </p:nvSpPr>
          <p:spPr bwMode="auto">
            <a:xfrm>
              <a:off x="3780" y="3007"/>
              <a:ext cx="88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pt-BR"/>
                <a:t>f = 2     3     1</a:t>
              </a:r>
            </a:p>
            <a:p>
              <a:r>
                <a:rPr lang="pt-BR"/>
                <a:t>g =2     2     1</a:t>
              </a:r>
            </a:p>
            <a:p>
              <a:r>
                <a:rPr lang="pt-BR"/>
                <a:t>h =4     5     2</a:t>
              </a:r>
              <a:endParaRPr lang="es-ES"/>
            </a:p>
          </p:txBody>
        </p:sp>
      </p:grpSp>
      <p:grpSp>
        <p:nvGrpSpPr>
          <p:cNvPr id="234" name="Group 42"/>
          <p:cNvGrpSpPr/>
          <p:nvPr/>
        </p:nvGrpSpPr>
        <p:grpSpPr bwMode="auto">
          <a:xfrm>
            <a:off x="726430" y="3944958"/>
            <a:ext cx="2792413" cy="1600201"/>
            <a:chOff x="1864" y="1988"/>
            <a:chExt cx="1759" cy="1008"/>
          </a:xfrm>
        </p:grpSpPr>
        <p:sp>
          <p:nvSpPr>
            <p:cNvPr id="1049373" name="Rectangle 43"/>
            <p:cNvSpPr>
              <a:spLocks noChangeArrowheads="1"/>
            </p:cNvSpPr>
            <p:nvPr/>
          </p:nvSpPr>
          <p:spPr bwMode="auto">
            <a:xfrm>
              <a:off x="2659" y="2175"/>
              <a:ext cx="16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374" name="Rectangle 44"/>
            <p:cNvSpPr>
              <a:spLocks noChangeArrowheads="1"/>
            </p:cNvSpPr>
            <p:nvPr/>
          </p:nvSpPr>
          <p:spPr bwMode="auto">
            <a:xfrm>
              <a:off x="2619" y="2134"/>
              <a:ext cx="89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l-GR">
                  <a:solidFill>
                    <a:srgbClr val="000000"/>
                  </a:solidFill>
                  <a:cs typeface="Times New Roman" pitchFamily="18" charset="0"/>
                </a:rPr>
                <a:t>Σ</a:t>
              </a:r>
              <a:endParaRPr lang="el-GR">
                <a:cs typeface="Times New Roman" pitchFamily="18" charset="0"/>
              </a:endParaRPr>
            </a:p>
          </p:txBody>
        </p:sp>
        <p:sp>
          <p:nvSpPr>
            <p:cNvPr id="1049375" name="Oval 45"/>
            <p:cNvSpPr>
              <a:spLocks noChangeArrowheads="1"/>
            </p:cNvSpPr>
            <p:nvPr/>
          </p:nvSpPr>
          <p:spPr bwMode="auto">
            <a:xfrm>
              <a:off x="2547" y="2122"/>
              <a:ext cx="274" cy="288"/>
            </a:xfrm>
            <a:prstGeom prst="ellips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376" name="Line 46"/>
            <p:cNvSpPr>
              <a:spLocks noChangeShapeType="1"/>
            </p:cNvSpPr>
            <p:nvPr/>
          </p:nvSpPr>
          <p:spPr bwMode="auto">
            <a:xfrm>
              <a:off x="1864" y="2264"/>
              <a:ext cx="596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377" name="Freeform 47"/>
            <p:cNvSpPr/>
            <p:nvPr/>
          </p:nvSpPr>
          <p:spPr bwMode="auto">
            <a:xfrm>
              <a:off x="2425" y="2210"/>
              <a:ext cx="140" cy="107"/>
            </a:xfrm>
            <a:custGeom>
              <a:avLst/>
              <a:gdLst/>
              <a:ahLst/>
              <a:cxnLst>
                <a:cxn ang="0">
                  <a:pos x="0" y="107"/>
                </a:cxn>
                <a:cxn ang="0">
                  <a:pos x="12" y="54"/>
                </a:cxn>
                <a:cxn ang="0">
                  <a:pos x="0" y="0"/>
                </a:cxn>
                <a:cxn ang="0">
                  <a:pos x="140" y="54"/>
                </a:cxn>
                <a:cxn ang="0">
                  <a:pos x="0" y="107"/>
                </a:cxn>
              </a:cxnLst>
              <a:rect l="0" t="0" r="r" b="b"/>
              <a:pathLst>
                <a:path w="140" h="107">
                  <a:moveTo>
                    <a:pt x="0" y="107"/>
                  </a:moveTo>
                  <a:lnTo>
                    <a:pt x="12" y="54"/>
                  </a:lnTo>
                  <a:lnTo>
                    <a:pt x="0" y="0"/>
                  </a:lnTo>
                  <a:lnTo>
                    <a:pt x="140" y="54"/>
                  </a:lnTo>
                  <a:lnTo>
                    <a:pt x="0" y="1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378" name="Line 48"/>
            <p:cNvSpPr>
              <a:spLocks noChangeShapeType="1"/>
            </p:cNvSpPr>
            <p:nvPr/>
          </p:nvSpPr>
          <p:spPr bwMode="auto">
            <a:xfrm>
              <a:off x="2799" y="2264"/>
              <a:ext cx="479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379" name="Freeform 49"/>
            <p:cNvSpPr/>
            <p:nvPr/>
          </p:nvSpPr>
          <p:spPr bwMode="auto">
            <a:xfrm>
              <a:off x="3231" y="2210"/>
              <a:ext cx="152" cy="107"/>
            </a:xfrm>
            <a:custGeom>
              <a:avLst/>
              <a:gdLst/>
              <a:ahLst/>
              <a:cxnLst>
                <a:cxn ang="0">
                  <a:pos x="0" y="107"/>
                </a:cxn>
                <a:cxn ang="0">
                  <a:pos x="24" y="54"/>
                </a:cxn>
                <a:cxn ang="0">
                  <a:pos x="0" y="0"/>
                </a:cxn>
                <a:cxn ang="0">
                  <a:pos x="152" y="54"/>
                </a:cxn>
                <a:cxn ang="0">
                  <a:pos x="0" y="107"/>
                </a:cxn>
              </a:cxnLst>
              <a:rect l="0" t="0" r="r" b="b"/>
              <a:pathLst>
                <a:path w="152" h="107">
                  <a:moveTo>
                    <a:pt x="0" y="107"/>
                  </a:moveTo>
                  <a:lnTo>
                    <a:pt x="24" y="54"/>
                  </a:lnTo>
                  <a:lnTo>
                    <a:pt x="0" y="0"/>
                  </a:lnTo>
                  <a:lnTo>
                    <a:pt x="152" y="54"/>
                  </a:lnTo>
                  <a:lnTo>
                    <a:pt x="0" y="1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380" name="Rectangle 50"/>
            <p:cNvSpPr>
              <a:spLocks noChangeArrowheads="1"/>
            </p:cNvSpPr>
            <p:nvPr/>
          </p:nvSpPr>
          <p:spPr bwMode="auto">
            <a:xfrm>
              <a:off x="1957" y="1988"/>
              <a:ext cx="386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381" name="Rectangle 51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1957" y="1997"/>
              <a:ext cx="498" cy="262"/>
            </a:xfrm>
            <a:prstGeom prst="rect">
              <a:avLst/>
            </a:prstGeom>
            <a:blipFill>
              <a:blip r:embed="rId6"/>
              <a:stretch>
                <a:fillRect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s-ES">
                  <a:noFill/>
                </a:rPr>
                <a:t> </a:t>
              </a:r>
            </a:p>
          </p:txBody>
        </p:sp>
        <p:sp>
          <p:nvSpPr>
            <p:cNvPr id="1049382" name="Rectangle 52"/>
            <p:cNvSpPr>
              <a:spLocks noChangeArrowheads="1"/>
            </p:cNvSpPr>
            <p:nvPr/>
          </p:nvSpPr>
          <p:spPr bwMode="auto">
            <a:xfrm>
              <a:off x="3126" y="1988"/>
              <a:ext cx="409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383" name="Rectangle 53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3126" y="1997"/>
              <a:ext cx="497" cy="262"/>
            </a:xfrm>
            <a:prstGeom prst="rect">
              <a:avLst/>
            </a:prstGeom>
            <a:blipFill>
              <a:blip r:embed="rId7"/>
              <a:stretch>
                <a:fillRect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s-ES">
                  <a:noFill/>
                </a:rPr>
                <a:t> </a:t>
              </a:r>
            </a:p>
          </p:txBody>
        </p:sp>
        <p:sp>
          <p:nvSpPr>
            <p:cNvPr id="1049384" name="Line 54"/>
            <p:cNvSpPr>
              <a:spLocks noChangeShapeType="1"/>
            </p:cNvSpPr>
            <p:nvPr/>
          </p:nvSpPr>
          <p:spPr bwMode="auto">
            <a:xfrm>
              <a:off x="2682" y="2468"/>
              <a:ext cx="1" cy="435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385" name="Freeform 55"/>
            <p:cNvSpPr/>
            <p:nvPr/>
          </p:nvSpPr>
          <p:spPr bwMode="auto">
            <a:xfrm>
              <a:off x="2624" y="2370"/>
              <a:ext cx="116" cy="133"/>
            </a:xfrm>
            <a:custGeom>
              <a:avLst/>
              <a:gdLst/>
              <a:ahLst/>
              <a:cxnLst>
                <a:cxn ang="0">
                  <a:pos x="116" y="133"/>
                </a:cxn>
                <a:cxn ang="0">
                  <a:pos x="58" y="116"/>
                </a:cxn>
                <a:cxn ang="0">
                  <a:pos x="0" y="133"/>
                </a:cxn>
                <a:cxn ang="0">
                  <a:pos x="58" y="0"/>
                </a:cxn>
                <a:cxn ang="0">
                  <a:pos x="116" y="133"/>
                </a:cxn>
              </a:cxnLst>
              <a:rect l="0" t="0" r="r" b="b"/>
              <a:pathLst>
                <a:path w="116" h="133">
                  <a:moveTo>
                    <a:pt x="116" y="133"/>
                  </a:moveTo>
                  <a:lnTo>
                    <a:pt x="58" y="116"/>
                  </a:lnTo>
                  <a:lnTo>
                    <a:pt x="0" y="133"/>
                  </a:lnTo>
                  <a:lnTo>
                    <a:pt x="58" y="0"/>
                  </a:lnTo>
                  <a:lnTo>
                    <a:pt x="116" y="1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386" name="Rectangle 56"/>
            <p:cNvSpPr>
              <a:spLocks noChangeArrowheads="1"/>
            </p:cNvSpPr>
            <p:nvPr/>
          </p:nvSpPr>
          <p:spPr bwMode="auto">
            <a:xfrm>
              <a:off x="2775" y="2726"/>
              <a:ext cx="421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387" name="Rectangle 57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2775" y="2734"/>
              <a:ext cx="508" cy="262"/>
            </a:xfrm>
            <a:prstGeom prst="rect">
              <a:avLst/>
            </a:prstGeom>
            <a:blipFill>
              <a:blip r:embed="rId8"/>
              <a:stretch>
                <a:fillRect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s-ES">
                  <a:noFill/>
                </a:rPr>
                <a:t> </a:t>
              </a:r>
            </a:p>
          </p:txBody>
        </p:sp>
      </p:grp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93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353" grpId="0" build="p" autoUpdateAnimBg="0"/>
      <p:bldP spid="104936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88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xfrm>
            <a:off x="6619702" y="6145484"/>
            <a:ext cx="2133600" cy="476250"/>
          </a:xfrm>
        </p:spPr>
        <p:txBody>
          <a:bodyPr/>
          <a:lstStyle/>
          <a:p>
            <a:fld id="{D8CFCC76-9353-4C05-A356-4A39641E380F}" type="slidenum">
              <a:rPr lang="es-ES"/>
              <a:t>41</a:t>
            </a:fld>
            <a:endParaRPr lang="es-ES" dirty="0"/>
          </a:p>
        </p:txBody>
      </p:sp>
      <p:sp>
        <p:nvSpPr>
          <p:cNvPr id="1049389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4294967295"/>
          </p:nvPr>
        </p:nvSpPr>
        <p:spPr>
          <a:xfrm>
            <a:off x="2628900" y="452738"/>
            <a:ext cx="4644097" cy="476250"/>
          </a:xfrm>
          <a:blipFill>
            <a:blip r:embed="rId2"/>
            <a:stretch>
              <a:fillRect t="-12821" b="-89744"/>
            </a:stretch>
          </a:blipFill>
        </p:spPr>
        <p:txBody>
          <a:bodyPr/>
          <a:lstStyle/>
          <a:p>
            <a:r>
              <a:rPr lang="es-ES">
                <a:noFill/>
              </a:rPr>
              <a:t> </a:t>
            </a:r>
          </a:p>
        </p:txBody>
      </p:sp>
      <p:pic>
        <p:nvPicPr>
          <p:cNvPr id="209716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41750" y="1475882"/>
            <a:ext cx="3925887" cy="912813"/>
          </a:xfrm>
          <a:prstGeom prst="rect">
            <a:avLst/>
          </a:prstGeom>
          <a:noFill/>
        </p:spPr>
      </p:pic>
      <p:grpSp>
        <p:nvGrpSpPr>
          <p:cNvPr id="236" name="Group 55"/>
          <p:cNvGrpSpPr/>
          <p:nvPr/>
        </p:nvGrpSpPr>
        <p:grpSpPr bwMode="auto">
          <a:xfrm>
            <a:off x="1704975" y="2103738"/>
            <a:ext cx="5233988" cy="2116137"/>
            <a:chOff x="1254" y="1551"/>
            <a:chExt cx="3297" cy="1333"/>
          </a:xfrm>
        </p:grpSpPr>
        <p:sp>
          <p:nvSpPr>
            <p:cNvPr id="1049390" name="Rectangle 10"/>
            <p:cNvSpPr>
              <a:spLocks noChangeArrowheads="1"/>
            </p:cNvSpPr>
            <p:nvPr/>
          </p:nvSpPr>
          <p:spPr bwMode="auto">
            <a:xfrm>
              <a:off x="1814" y="1551"/>
              <a:ext cx="49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s-ES">
                  <a:solidFill>
                    <a:srgbClr val="000000"/>
                  </a:solidFill>
                </a:rPr>
                <a:t> x(n)</a:t>
              </a:r>
              <a:endParaRPr lang="es-ES"/>
            </a:p>
          </p:txBody>
        </p:sp>
        <p:sp>
          <p:nvSpPr>
            <p:cNvPr id="1049391" name="Rectangle 11"/>
            <p:cNvSpPr>
              <a:spLocks noChangeArrowheads="1"/>
            </p:cNvSpPr>
            <p:nvPr/>
          </p:nvSpPr>
          <p:spPr bwMode="auto">
            <a:xfrm>
              <a:off x="4407" y="2265"/>
              <a:ext cx="14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>
                  <a:solidFill>
                    <a:srgbClr val="000000"/>
                  </a:solidFill>
                </a:rPr>
                <a:t> n</a:t>
              </a:r>
              <a:endParaRPr lang="es-ES"/>
            </a:p>
          </p:txBody>
        </p:sp>
        <p:sp>
          <p:nvSpPr>
            <p:cNvPr id="1049392" name="Line 12"/>
            <p:cNvSpPr>
              <a:spLocks noChangeShapeType="1"/>
            </p:cNvSpPr>
            <p:nvPr/>
          </p:nvSpPr>
          <p:spPr bwMode="auto">
            <a:xfrm>
              <a:off x="1812" y="1708"/>
              <a:ext cx="1" cy="117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393" name="Freeform 13"/>
            <p:cNvSpPr/>
            <p:nvPr/>
          </p:nvSpPr>
          <p:spPr bwMode="auto">
            <a:xfrm>
              <a:off x="1762" y="1649"/>
              <a:ext cx="101" cy="81"/>
            </a:xfrm>
            <a:custGeom>
              <a:avLst/>
              <a:gdLst/>
              <a:ahLst/>
              <a:cxnLst>
                <a:cxn ang="0">
                  <a:pos x="101" y="81"/>
                </a:cxn>
                <a:cxn ang="0">
                  <a:pos x="50" y="69"/>
                </a:cxn>
                <a:cxn ang="0">
                  <a:pos x="0" y="81"/>
                </a:cxn>
                <a:cxn ang="0">
                  <a:pos x="50" y="0"/>
                </a:cxn>
                <a:cxn ang="0">
                  <a:pos x="101" y="81"/>
                </a:cxn>
              </a:cxnLst>
              <a:rect l="0" t="0" r="r" b="b"/>
              <a:pathLst>
                <a:path w="101" h="81">
                  <a:moveTo>
                    <a:pt x="101" y="81"/>
                  </a:moveTo>
                  <a:lnTo>
                    <a:pt x="50" y="69"/>
                  </a:lnTo>
                  <a:lnTo>
                    <a:pt x="0" y="81"/>
                  </a:lnTo>
                  <a:lnTo>
                    <a:pt x="50" y="0"/>
                  </a:lnTo>
                  <a:lnTo>
                    <a:pt x="101" y="8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394" name="Line 14"/>
            <p:cNvSpPr>
              <a:spLocks noChangeShapeType="1"/>
            </p:cNvSpPr>
            <p:nvPr/>
          </p:nvSpPr>
          <p:spPr bwMode="auto">
            <a:xfrm>
              <a:off x="1254" y="2490"/>
              <a:ext cx="3087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395" name="Freeform 15"/>
            <p:cNvSpPr/>
            <p:nvPr/>
          </p:nvSpPr>
          <p:spPr bwMode="auto">
            <a:xfrm>
              <a:off x="4302" y="2455"/>
              <a:ext cx="115" cy="7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18" y="35"/>
                </a:cxn>
                <a:cxn ang="0">
                  <a:pos x="0" y="0"/>
                </a:cxn>
                <a:cxn ang="0">
                  <a:pos x="115" y="35"/>
                </a:cxn>
                <a:cxn ang="0">
                  <a:pos x="0" y="70"/>
                </a:cxn>
              </a:cxnLst>
              <a:rect l="0" t="0" r="r" b="b"/>
              <a:pathLst>
                <a:path w="115" h="70">
                  <a:moveTo>
                    <a:pt x="0" y="70"/>
                  </a:moveTo>
                  <a:lnTo>
                    <a:pt x="18" y="35"/>
                  </a:lnTo>
                  <a:lnTo>
                    <a:pt x="0" y="0"/>
                  </a:lnTo>
                  <a:lnTo>
                    <a:pt x="115" y="35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396" name="Line 16"/>
            <p:cNvSpPr>
              <a:spLocks noChangeShapeType="1"/>
            </p:cNvSpPr>
            <p:nvPr/>
          </p:nvSpPr>
          <p:spPr bwMode="auto">
            <a:xfrm>
              <a:off x="1906" y="2102"/>
              <a:ext cx="1" cy="39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397" name="Line 17"/>
            <p:cNvSpPr>
              <a:spLocks noChangeShapeType="1"/>
            </p:cNvSpPr>
            <p:nvPr/>
          </p:nvSpPr>
          <p:spPr bwMode="auto">
            <a:xfrm>
              <a:off x="1999" y="1907"/>
              <a:ext cx="1" cy="58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398" name="Line 18"/>
            <p:cNvSpPr>
              <a:spLocks noChangeShapeType="1"/>
            </p:cNvSpPr>
            <p:nvPr/>
          </p:nvSpPr>
          <p:spPr bwMode="auto">
            <a:xfrm>
              <a:off x="2092" y="2295"/>
              <a:ext cx="1" cy="20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399" name="Line 19"/>
            <p:cNvSpPr>
              <a:spLocks noChangeShapeType="1"/>
            </p:cNvSpPr>
            <p:nvPr/>
          </p:nvSpPr>
          <p:spPr bwMode="auto">
            <a:xfrm>
              <a:off x="2184" y="2037"/>
              <a:ext cx="1" cy="45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400" name="Line 21"/>
            <p:cNvSpPr>
              <a:spLocks noChangeShapeType="1"/>
            </p:cNvSpPr>
            <p:nvPr/>
          </p:nvSpPr>
          <p:spPr bwMode="auto">
            <a:xfrm flipH="1">
              <a:off x="2278" y="1842"/>
              <a:ext cx="9" cy="65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401" name="Line 22"/>
            <p:cNvSpPr>
              <a:spLocks noChangeShapeType="1"/>
            </p:cNvSpPr>
            <p:nvPr/>
          </p:nvSpPr>
          <p:spPr bwMode="auto">
            <a:xfrm>
              <a:off x="2371" y="2232"/>
              <a:ext cx="1" cy="2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402" name="Line 23"/>
            <p:cNvSpPr>
              <a:spLocks noChangeShapeType="1"/>
            </p:cNvSpPr>
            <p:nvPr/>
          </p:nvSpPr>
          <p:spPr bwMode="auto">
            <a:xfrm>
              <a:off x="2464" y="2490"/>
              <a:ext cx="1" cy="19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403" name="Line 24"/>
            <p:cNvSpPr>
              <a:spLocks noChangeShapeType="1"/>
            </p:cNvSpPr>
            <p:nvPr/>
          </p:nvSpPr>
          <p:spPr bwMode="auto">
            <a:xfrm>
              <a:off x="2557" y="2490"/>
              <a:ext cx="1" cy="32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404" name="Line 25"/>
            <p:cNvSpPr>
              <a:spLocks noChangeShapeType="1"/>
            </p:cNvSpPr>
            <p:nvPr/>
          </p:nvSpPr>
          <p:spPr bwMode="auto">
            <a:xfrm>
              <a:off x="1812" y="1972"/>
              <a:ext cx="39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405" name="Line 26"/>
            <p:cNvSpPr>
              <a:spLocks noChangeShapeType="1"/>
            </p:cNvSpPr>
            <p:nvPr/>
          </p:nvSpPr>
          <p:spPr bwMode="auto">
            <a:xfrm flipV="1">
              <a:off x="1812" y="1972"/>
              <a:ext cx="1" cy="5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406" name="Line 27"/>
            <p:cNvSpPr>
              <a:spLocks noChangeShapeType="1"/>
            </p:cNvSpPr>
            <p:nvPr/>
          </p:nvSpPr>
          <p:spPr bwMode="auto">
            <a:xfrm>
              <a:off x="2742" y="2102"/>
              <a:ext cx="1" cy="39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407" name="Line 28"/>
            <p:cNvSpPr>
              <a:spLocks noChangeShapeType="1"/>
            </p:cNvSpPr>
            <p:nvPr/>
          </p:nvSpPr>
          <p:spPr bwMode="auto">
            <a:xfrm>
              <a:off x="2836" y="1907"/>
              <a:ext cx="1" cy="58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408" name="Line 29"/>
            <p:cNvSpPr>
              <a:spLocks noChangeShapeType="1"/>
            </p:cNvSpPr>
            <p:nvPr/>
          </p:nvSpPr>
          <p:spPr bwMode="auto">
            <a:xfrm>
              <a:off x="2929" y="2295"/>
              <a:ext cx="1" cy="20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409" name="Line 30"/>
            <p:cNvSpPr>
              <a:spLocks noChangeShapeType="1"/>
            </p:cNvSpPr>
            <p:nvPr/>
          </p:nvSpPr>
          <p:spPr bwMode="auto">
            <a:xfrm>
              <a:off x="3022" y="2037"/>
              <a:ext cx="1" cy="45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410" name="Line 31"/>
            <p:cNvSpPr>
              <a:spLocks noChangeShapeType="1"/>
            </p:cNvSpPr>
            <p:nvPr/>
          </p:nvSpPr>
          <p:spPr bwMode="auto">
            <a:xfrm flipV="1">
              <a:off x="2651" y="1972"/>
              <a:ext cx="1" cy="5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7" name="Group 56"/>
          <p:cNvGrpSpPr/>
          <p:nvPr/>
        </p:nvGrpSpPr>
        <p:grpSpPr bwMode="auto">
          <a:xfrm>
            <a:off x="1724025" y="4180188"/>
            <a:ext cx="5233988" cy="2205037"/>
            <a:chOff x="1254" y="2788"/>
            <a:chExt cx="3297" cy="1389"/>
          </a:xfrm>
        </p:grpSpPr>
        <p:sp>
          <p:nvSpPr>
            <p:cNvPr id="1049411" name="Rectangle 32"/>
            <p:cNvSpPr>
              <a:spLocks noChangeArrowheads="1"/>
            </p:cNvSpPr>
            <p:nvPr/>
          </p:nvSpPr>
          <p:spPr bwMode="auto">
            <a:xfrm>
              <a:off x="1824" y="2788"/>
              <a:ext cx="36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>
                  <a:solidFill>
                    <a:srgbClr val="000000"/>
                  </a:solidFill>
                </a:rPr>
                <a:t> y(n)</a:t>
              </a:r>
              <a:endParaRPr lang="es-ES"/>
            </a:p>
          </p:txBody>
        </p:sp>
        <p:sp>
          <p:nvSpPr>
            <p:cNvPr id="1049412" name="Rectangle 33"/>
            <p:cNvSpPr>
              <a:spLocks noChangeArrowheads="1"/>
            </p:cNvSpPr>
            <p:nvPr/>
          </p:nvSpPr>
          <p:spPr bwMode="auto">
            <a:xfrm>
              <a:off x="4407" y="3539"/>
              <a:ext cx="14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>
                  <a:solidFill>
                    <a:srgbClr val="000000"/>
                  </a:solidFill>
                </a:rPr>
                <a:t> n</a:t>
              </a:r>
              <a:endParaRPr lang="es-ES"/>
            </a:p>
          </p:txBody>
        </p:sp>
        <p:sp>
          <p:nvSpPr>
            <p:cNvPr id="1049413" name="Line 34"/>
            <p:cNvSpPr>
              <a:spLocks noChangeShapeType="1"/>
            </p:cNvSpPr>
            <p:nvPr/>
          </p:nvSpPr>
          <p:spPr bwMode="auto">
            <a:xfrm>
              <a:off x="1812" y="3003"/>
              <a:ext cx="1" cy="117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414" name="Freeform 35"/>
            <p:cNvSpPr/>
            <p:nvPr/>
          </p:nvSpPr>
          <p:spPr bwMode="auto">
            <a:xfrm>
              <a:off x="1762" y="2943"/>
              <a:ext cx="101" cy="82"/>
            </a:xfrm>
            <a:custGeom>
              <a:avLst/>
              <a:gdLst/>
              <a:ahLst/>
              <a:cxnLst>
                <a:cxn ang="0">
                  <a:pos x="101" y="82"/>
                </a:cxn>
                <a:cxn ang="0">
                  <a:pos x="50" y="69"/>
                </a:cxn>
                <a:cxn ang="0">
                  <a:pos x="0" y="82"/>
                </a:cxn>
                <a:cxn ang="0">
                  <a:pos x="50" y="0"/>
                </a:cxn>
                <a:cxn ang="0">
                  <a:pos x="101" y="82"/>
                </a:cxn>
              </a:cxnLst>
              <a:rect l="0" t="0" r="r" b="b"/>
              <a:pathLst>
                <a:path w="101" h="82">
                  <a:moveTo>
                    <a:pt x="101" y="82"/>
                  </a:moveTo>
                  <a:lnTo>
                    <a:pt x="50" y="69"/>
                  </a:lnTo>
                  <a:lnTo>
                    <a:pt x="0" y="82"/>
                  </a:lnTo>
                  <a:lnTo>
                    <a:pt x="50" y="0"/>
                  </a:lnTo>
                  <a:lnTo>
                    <a:pt x="101" y="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415" name="Line 36"/>
            <p:cNvSpPr>
              <a:spLocks noChangeShapeType="1"/>
            </p:cNvSpPr>
            <p:nvPr/>
          </p:nvSpPr>
          <p:spPr bwMode="auto">
            <a:xfrm>
              <a:off x="1254" y="3785"/>
              <a:ext cx="3087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416" name="Freeform 37"/>
            <p:cNvSpPr/>
            <p:nvPr/>
          </p:nvSpPr>
          <p:spPr bwMode="auto">
            <a:xfrm>
              <a:off x="4302" y="3750"/>
              <a:ext cx="115" cy="7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18" y="35"/>
                </a:cxn>
                <a:cxn ang="0">
                  <a:pos x="0" y="0"/>
                </a:cxn>
                <a:cxn ang="0">
                  <a:pos x="115" y="35"/>
                </a:cxn>
                <a:cxn ang="0">
                  <a:pos x="0" y="70"/>
                </a:cxn>
              </a:cxnLst>
              <a:rect l="0" t="0" r="r" b="b"/>
              <a:pathLst>
                <a:path w="115" h="70">
                  <a:moveTo>
                    <a:pt x="0" y="70"/>
                  </a:moveTo>
                  <a:lnTo>
                    <a:pt x="18" y="35"/>
                  </a:lnTo>
                  <a:lnTo>
                    <a:pt x="0" y="0"/>
                  </a:lnTo>
                  <a:lnTo>
                    <a:pt x="115" y="35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417" name="Line 38"/>
            <p:cNvSpPr>
              <a:spLocks noChangeShapeType="1"/>
            </p:cNvSpPr>
            <p:nvPr/>
          </p:nvSpPr>
          <p:spPr bwMode="auto">
            <a:xfrm>
              <a:off x="2742" y="3397"/>
              <a:ext cx="1" cy="39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418" name="Line 39"/>
            <p:cNvSpPr>
              <a:spLocks noChangeShapeType="1"/>
            </p:cNvSpPr>
            <p:nvPr/>
          </p:nvSpPr>
          <p:spPr bwMode="auto">
            <a:xfrm>
              <a:off x="2836" y="3202"/>
              <a:ext cx="1" cy="5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419" name="Line 40"/>
            <p:cNvSpPr>
              <a:spLocks noChangeShapeType="1"/>
            </p:cNvSpPr>
            <p:nvPr/>
          </p:nvSpPr>
          <p:spPr bwMode="auto">
            <a:xfrm>
              <a:off x="2929" y="3590"/>
              <a:ext cx="1" cy="2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420" name="Line 41"/>
            <p:cNvSpPr>
              <a:spLocks noChangeShapeType="1"/>
            </p:cNvSpPr>
            <p:nvPr/>
          </p:nvSpPr>
          <p:spPr bwMode="auto">
            <a:xfrm>
              <a:off x="3022" y="3332"/>
              <a:ext cx="1" cy="45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421" name="Line 42"/>
            <p:cNvSpPr>
              <a:spLocks noChangeShapeType="1"/>
            </p:cNvSpPr>
            <p:nvPr/>
          </p:nvSpPr>
          <p:spPr bwMode="auto">
            <a:xfrm>
              <a:off x="3116" y="3397"/>
              <a:ext cx="1" cy="39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422" name="Line 43"/>
            <p:cNvSpPr>
              <a:spLocks noChangeShapeType="1"/>
            </p:cNvSpPr>
            <p:nvPr/>
          </p:nvSpPr>
          <p:spPr bwMode="auto">
            <a:xfrm>
              <a:off x="3116" y="3137"/>
              <a:ext cx="1" cy="65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423" name="Line 44"/>
            <p:cNvSpPr>
              <a:spLocks noChangeShapeType="1"/>
            </p:cNvSpPr>
            <p:nvPr/>
          </p:nvSpPr>
          <p:spPr bwMode="auto">
            <a:xfrm>
              <a:off x="3219" y="3527"/>
              <a:ext cx="1" cy="2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424" name="Line 45"/>
            <p:cNvSpPr>
              <a:spLocks noChangeShapeType="1"/>
            </p:cNvSpPr>
            <p:nvPr/>
          </p:nvSpPr>
          <p:spPr bwMode="auto">
            <a:xfrm>
              <a:off x="3300" y="3785"/>
              <a:ext cx="1" cy="19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425" name="Line 46"/>
            <p:cNvSpPr>
              <a:spLocks noChangeShapeType="1"/>
            </p:cNvSpPr>
            <p:nvPr/>
          </p:nvSpPr>
          <p:spPr bwMode="auto">
            <a:xfrm>
              <a:off x="3394" y="3785"/>
              <a:ext cx="1" cy="32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426" name="Line 47"/>
            <p:cNvSpPr>
              <a:spLocks noChangeShapeType="1"/>
            </p:cNvSpPr>
            <p:nvPr/>
          </p:nvSpPr>
          <p:spPr bwMode="auto">
            <a:xfrm flipV="1">
              <a:off x="2651" y="3267"/>
              <a:ext cx="1" cy="52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427" name="Line 48"/>
            <p:cNvSpPr>
              <a:spLocks noChangeShapeType="1"/>
            </p:cNvSpPr>
            <p:nvPr/>
          </p:nvSpPr>
          <p:spPr bwMode="auto">
            <a:xfrm>
              <a:off x="3581" y="3397"/>
              <a:ext cx="1" cy="39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428" name="Line 49"/>
            <p:cNvSpPr>
              <a:spLocks noChangeShapeType="1"/>
            </p:cNvSpPr>
            <p:nvPr/>
          </p:nvSpPr>
          <p:spPr bwMode="auto">
            <a:xfrm>
              <a:off x="3674" y="3202"/>
              <a:ext cx="1" cy="5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429" name="Line 50"/>
            <p:cNvSpPr>
              <a:spLocks noChangeShapeType="1"/>
            </p:cNvSpPr>
            <p:nvPr/>
          </p:nvSpPr>
          <p:spPr bwMode="auto">
            <a:xfrm>
              <a:off x="3767" y="3590"/>
              <a:ext cx="1" cy="2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430" name="Line 51"/>
            <p:cNvSpPr>
              <a:spLocks noChangeShapeType="1"/>
            </p:cNvSpPr>
            <p:nvPr/>
          </p:nvSpPr>
          <p:spPr bwMode="auto">
            <a:xfrm>
              <a:off x="3870" y="3332"/>
              <a:ext cx="1" cy="45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431" name="Line 52"/>
            <p:cNvSpPr>
              <a:spLocks noChangeShapeType="1"/>
            </p:cNvSpPr>
            <p:nvPr/>
          </p:nvSpPr>
          <p:spPr bwMode="auto">
            <a:xfrm flipV="1">
              <a:off x="3487" y="3267"/>
              <a:ext cx="1" cy="52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432" name="Rectangle 53"/>
            <p:cNvSpPr>
              <a:spLocks noChangeArrowheads="1"/>
            </p:cNvSpPr>
            <p:nvPr/>
          </p:nvSpPr>
          <p:spPr bwMode="auto">
            <a:xfrm>
              <a:off x="2488" y="3819"/>
              <a:ext cx="20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2000">
                  <a:solidFill>
                    <a:srgbClr val="000000"/>
                  </a:solidFill>
                </a:rPr>
                <a:t>   k</a:t>
              </a:r>
              <a:endParaRPr lang="es-ES" sz="2000"/>
            </a:p>
          </p:txBody>
        </p:sp>
        <p:sp>
          <p:nvSpPr>
            <p:cNvPr id="1049433" name="Line 54"/>
            <p:cNvSpPr>
              <a:spLocks noChangeShapeType="1"/>
            </p:cNvSpPr>
            <p:nvPr/>
          </p:nvSpPr>
          <p:spPr bwMode="auto">
            <a:xfrm>
              <a:off x="2651" y="3267"/>
              <a:ext cx="37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3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7A21-88FB-4B95-BDD9-75AD277185F1}" type="slidenum">
              <a:rPr lang="es-ES"/>
              <a:t>42</a:t>
            </a:fld>
            <a:endParaRPr lang="es-ES"/>
          </a:p>
        </p:txBody>
      </p:sp>
      <p:sp>
        <p:nvSpPr>
          <p:cNvPr id="1049435" name="Text Box 5"/>
          <p:cNvSpPr txBox="1">
            <a:spLocks noChangeArrowheads="1"/>
          </p:cNvSpPr>
          <p:nvPr/>
        </p:nvSpPr>
        <p:spPr bwMode="auto">
          <a:xfrm>
            <a:off x="247650" y="2316163"/>
            <a:ext cx="8774113" cy="307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s-ES" dirty="0">
                <a:solidFill>
                  <a:schemeClr val="accent2"/>
                </a:solidFill>
              </a:rPr>
              <a:t>R=5</a:t>
            </a:r>
          </a:p>
          <a:p>
            <a:r>
              <a:rPr lang="es-ES" dirty="0">
                <a:solidFill>
                  <a:schemeClr val="accent2"/>
                </a:solidFill>
              </a:rPr>
              <a:t>s=0.5-rand(20,1);</a:t>
            </a:r>
            <a:r>
              <a:rPr lang="es-ES" dirty="0"/>
              <a:t>            </a:t>
            </a:r>
            <a:r>
              <a:rPr lang="es-ES" dirty="0">
                <a:solidFill>
                  <a:srgbClr val="669900"/>
                </a:solidFill>
              </a:rPr>
              <a:t>% genera señal aleatoria de 20 valores</a:t>
            </a:r>
          </a:p>
          <a:p>
            <a:r>
              <a:rPr lang="es-ES" dirty="0">
                <a:solidFill>
                  <a:schemeClr val="accent2"/>
                </a:solidFill>
              </a:rPr>
              <a:t>x=</a:t>
            </a:r>
            <a:r>
              <a:rPr lang="es-ES" dirty="0" err="1">
                <a:solidFill>
                  <a:schemeClr val="accent2"/>
                </a:solidFill>
              </a:rPr>
              <a:t>zeros</a:t>
            </a:r>
            <a:r>
              <a:rPr lang="es-ES" dirty="0">
                <a:solidFill>
                  <a:schemeClr val="accent2"/>
                </a:solidFill>
              </a:rPr>
              <a:t>(</a:t>
            </a:r>
            <a:r>
              <a:rPr lang="es-ES" dirty="0" err="1">
                <a:solidFill>
                  <a:schemeClr val="accent2"/>
                </a:solidFill>
              </a:rPr>
              <a:t>length</a:t>
            </a:r>
            <a:r>
              <a:rPr lang="es-ES" dirty="0">
                <a:solidFill>
                  <a:schemeClr val="accent2"/>
                </a:solidFill>
              </a:rPr>
              <a:t>(s)+R,1);</a:t>
            </a:r>
            <a:r>
              <a:rPr lang="es-ES" dirty="0"/>
              <a:t> </a:t>
            </a:r>
            <a:r>
              <a:rPr lang="es-ES" dirty="0">
                <a:solidFill>
                  <a:srgbClr val="669900"/>
                </a:solidFill>
              </a:rPr>
              <a:t>% matriz x de ceros de 20+R filas y una    </a:t>
            </a:r>
            <a:r>
              <a:rPr lang="es-ES" dirty="0">
                <a:solidFill>
                  <a:schemeClr val="accent1"/>
                </a:solidFill>
              </a:rPr>
              <a:t>				</a:t>
            </a:r>
            <a:r>
              <a:rPr lang="es-ES" dirty="0" smtClean="0">
                <a:solidFill>
                  <a:srgbClr val="669900"/>
                </a:solidFill>
              </a:rPr>
              <a:t>% </a:t>
            </a:r>
            <a:r>
              <a:rPr lang="es-ES" dirty="0">
                <a:solidFill>
                  <a:srgbClr val="669900"/>
                </a:solidFill>
              </a:rPr>
              <a:t>columna</a:t>
            </a:r>
            <a:endParaRPr lang="en-US" dirty="0">
              <a:solidFill>
                <a:srgbClr val="669900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y=zeros(length(s)+R,1);</a:t>
            </a:r>
          </a:p>
          <a:p>
            <a:r>
              <a:rPr lang="en-US" dirty="0">
                <a:solidFill>
                  <a:schemeClr val="accent2"/>
                </a:solidFill>
              </a:rPr>
              <a:t>x(1: length(s))=s(1: length(s));</a:t>
            </a:r>
          </a:p>
          <a:p>
            <a:r>
              <a:rPr lang="en-US" dirty="0">
                <a:solidFill>
                  <a:schemeClr val="accent2"/>
                </a:solidFill>
              </a:rPr>
              <a:t>subplot(211);stem([0:length(x)-1],x, '.k');title('</a:t>
            </a:r>
            <a:r>
              <a:rPr lang="en-US" dirty="0" err="1">
                <a:solidFill>
                  <a:schemeClr val="accent2"/>
                </a:solidFill>
              </a:rPr>
              <a:t>Fichero</a:t>
            </a:r>
            <a:r>
              <a:rPr lang="en-US" dirty="0">
                <a:solidFill>
                  <a:schemeClr val="accent2"/>
                </a:solidFill>
              </a:rPr>
              <a:t> x(n)')</a:t>
            </a:r>
          </a:p>
          <a:p>
            <a:r>
              <a:rPr lang="en-US" dirty="0">
                <a:solidFill>
                  <a:schemeClr val="accent2"/>
                </a:solidFill>
              </a:rPr>
              <a:t>y(R+1: length(y))=x(1: length(s));</a:t>
            </a:r>
          </a:p>
          <a:p>
            <a:r>
              <a:rPr lang="en-US" dirty="0">
                <a:solidFill>
                  <a:schemeClr val="accent2"/>
                </a:solidFill>
              </a:rPr>
              <a:t>subplot(212);</a:t>
            </a:r>
            <a:r>
              <a:rPr lang="en-GB" dirty="0">
                <a:solidFill>
                  <a:schemeClr val="accent2"/>
                </a:solidFill>
              </a:rPr>
              <a:t>stem([0:length(y)-1],y, '.k');</a:t>
            </a:r>
          </a:p>
          <a:p>
            <a:r>
              <a:rPr lang="es-ES" dirty="0" err="1">
                <a:solidFill>
                  <a:schemeClr val="accent2"/>
                </a:solidFill>
              </a:rPr>
              <a:t>title</a:t>
            </a:r>
            <a:r>
              <a:rPr lang="es-ES" dirty="0">
                <a:solidFill>
                  <a:schemeClr val="accent2"/>
                </a:solidFill>
              </a:rPr>
              <a:t>('</a:t>
            </a:r>
            <a:r>
              <a:rPr lang="es-ES" dirty="0" err="1">
                <a:solidFill>
                  <a:schemeClr val="accent2"/>
                </a:solidFill>
              </a:rPr>
              <a:t>Fich</a:t>
            </a:r>
            <a:r>
              <a:rPr lang="es-ES" dirty="0">
                <a:solidFill>
                  <a:schemeClr val="accent2"/>
                </a:solidFill>
              </a:rPr>
              <a:t> Retardado y=x(n-R)') </a:t>
            </a:r>
          </a:p>
        </p:txBody>
      </p:sp>
      <p:sp>
        <p:nvSpPr>
          <p:cNvPr id="1049436" name="Text Box 19"/>
          <p:cNvSpPr txBox="1">
            <a:spLocks noChangeArrowheads="1"/>
          </p:cNvSpPr>
          <p:nvPr/>
        </p:nvSpPr>
        <p:spPr bwMode="auto">
          <a:xfrm>
            <a:off x="342900" y="1398588"/>
            <a:ext cx="5114925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s-ES" sz="3200" b="1">
                <a:solidFill>
                  <a:srgbClr val="FF3300"/>
                </a:solidFill>
              </a:rPr>
              <a:t>Generar retardo con MatLab</a:t>
            </a: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43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37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2D951-4CFC-409B-8810-356CD6DA961D}" type="slidenum">
              <a:rPr lang="es-ES"/>
              <a:t>43</a:t>
            </a:fld>
            <a:endParaRPr lang="es-ES"/>
          </a:p>
        </p:txBody>
      </p:sp>
      <p:pic>
        <p:nvPicPr>
          <p:cNvPr id="209716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87763"/>
            <a:ext cx="9144000" cy="515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49438" name="Text Box 18"/>
          <p:cNvSpPr txBox="1">
            <a:spLocks noChangeArrowheads="1"/>
          </p:cNvSpPr>
          <p:nvPr/>
        </p:nvSpPr>
        <p:spPr bwMode="auto">
          <a:xfrm>
            <a:off x="2763982" y="671224"/>
            <a:ext cx="320455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s-ES" sz="3200" b="1" dirty="0">
                <a:solidFill>
                  <a:srgbClr val="FF3300"/>
                </a:solidFill>
              </a:rPr>
              <a:t>Gráficamente es</a:t>
            </a: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39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62A1-EF16-4D4C-A8D2-7D75639140CA}" type="slidenum">
              <a:rPr lang="es-ES"/>
              <a:t>44</a:t>
            </a:fld>
            <a:endParaRPr lang="es-ES"/>
          </a:p>
        </p:txBody>
      </p:sp>
      <p:sp>
        <p:nvSpPr>
          <p:cNvPr id="1049440" name="Text Box 17"/>
          <p:cNvSpPr txBox="1">
            <a:spLocks noChangeArrowheads="1"/>
          </p:cNvSpPr>
          <p:nvPr/>
        </p:nvSpPr>
        <p:spPr bwMode="auto">
          <a:xfrm>
            <a:off x="152400" y="1173163"/>
            <a:ext cx="8858250" cy="170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pt-BR" sz="2800" b="1" dirty="0">
                <a:solidFill>
                  <a:srgbClr val="FF3300"/>
                </a:solidFill>
              </a:rPr>
              <a:t>Función ZEROS</a:t>
            </a:r>
            <a:endParaRPr lang="pt-BR" sz="2800" dirty="0">
              <a:solidFill>
                <a:srgbClr val="FF3300"/>
              </a:solidFill>
            </a:endParaRPr>
          </a:p>
          <a:p>
            <a:r>
              <a:rPr lang="pt-BR" sz="2800" dirty="0">
                <a:solidFill>
                  <a:schemeClr val="accent2"/>
                </a:solidFill>
              </a:rPr>
              <a:t>ZEROS(M,N)</a:t>
            </a:r>
            <a:r>
              <a:rPr lang="pt-BR" sz="2800" dirty="0"/>
              <a:t> Matriz de Mfilas y N columnas de ceros</a:t>
            </a:r>
          </a:p>
          <a:p>
            <a:r>
              <a:rPr lang="en-GB" sz="2800" dirty="0"/>
              <a:t>Example:</a:t>
            </a:r>
          </a:p>
          <a:p>
            <a:r>
              <a:rPr lang="en-GB" sz="2800" dirty="0">
                <a:solidFill>
                  <a:schemeClr val="accent2"/>
                </a:solidFill>
              </a:rPr>
              <a:t>y = zeros(2,3)</a:t>
            </a:r>
            <a:endParaRPr lang="es-ES" sz="2800" dirty="0">
              <a:solidFill>
                <a:schemeClr val="accent2"/>
              </a:solidFill>
            </a:endParaRPr>
          </a:p>
        </p:txBody>
      </p:sp>
      <p:sp>
        <p:nvSpPr>
          <p:cNvPr id="1049441" name="Text Box 18"/>
          <p:cNvSpPr txBox="1">
            <a:spLocks noChangeArrowheads="1"/>
          </p:cNvSpPr>
          <p:nvPr/>
        </p:nvSpPr>
        <p:spPr bwMode="auto">
          <a:xfrm>
            <a:off x="190500" y="2982913"/>
            <a:ext cx="741045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GB" sz="2800" b="1">
                <a:solidFill>
                  <a:srgbClr val="FF3300"/>
                </a:solidFill>
              </a:rPr>
              <a:t>Función LENGTH</a:t>
            </a:r>
            <a:r>
              <a:rPr lang="en-GB" sz="2800" b="1"/>
              <a:t>   </a:t>
            </a:r>
            <a:endParaRPr lang="en-GB" sz="2800"/>
          </a:p>
          <a:p>
            <a:r>
              <a:rPr lang="en-GB" sz="2800">
                <a:solidFill>
                  <a:schemeClr val="accent2"/>
                </a:solidFill>
              </a:rPr>
              <a:t>LENGTH(X)</a:t>
            </a:r>
            <a:r>
              <a:rPr lang="en-GB" sz="2800"/>
              <a:t> retorna la longitud del vector X.     </a:t>
            </a:r>
            <a:endParaRPr lang="en-GB" sz="2800" b="1"/>
          </a:p>
        </p:txBody>
      </p:sp>
      <p:sp>
        <p:nvSpPr>
          <p:cNvPr id="1049442" name="Text Box 19"/>
          <p:cNvSpPr txBox="1">
            <a:spLocks noChangeArrowheads="1"/>
          </p:cNvSpPr>
          <p:nvPr/>
        </p:nvSpPr>
        <p:spPr bwMode="auto">
          <a:xfrm>
            <a:off x="228600" y="4049713"/>
            <a:ext cx="8915400" cy="170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GB" sz="2800" b="1">
                <a:solidFill>
                  <a:srgbClr val="FF3300"/>
                </a:solidFill>
              </a:rPr>
              <a:t>Función SUBPLOT</a:t>
            </a:r>
            <a:r>
              <a:rPr lang="en-GB" sz="2800" b="1"/>
              <a:t> </a:t>
            </a:r>
            <a:r>
              <a:rPr lang="en-GB" sz="2800"/>
              <a:t>crea varios gráficos en un dibujo</a:t>
            </a:r>
          </a:p>
          <a:p>
            <a:r>
              <a:rPr lang="en-GB" sz="2800">
                <a:solidFill>
                  <a:schemeClr val="accent2"/>
                </a:solidFill>
              </a:rPr>
              <a:t>SUBPLOT(m,n,p), </a:t>
            </a:r>
            <a:r>
              <a:rPr lang="en-GB" sz="2800"/>
              <a:t>gráfico p de</a:t>
            </a:r>
            <a:r>
              <a:rPr lang="en-GB" sz="2800">
                <a:solidFill>
                  <a:schemeClr val="accent2"/>
                </a:solidFill>
              </a:rPr>
              <a:t> </a:t>
            </a:r>
            <a:r>
              <a:rPr lang="en-GB" sz="2800"/>
              <a:t>m gráficos en n columnas </a:t>
            </a:r>
          </a:p>
          <a:p>
            <a:r>
              <a:rPr lang="en-GB" sz="2800">
                <a:solidFill>
                  <a:schemeClr val="accent2"/>
                </a:solidFill>
              </a:rPr>
              <a:t>SUBPLOT(2,1,1), PLOT(x)</a:t>
            </a:r>
          </a:p>
          <a:p>
            <a:r>
              <a:rPr lang="en-GB" sz="2800">
                <a:solidFill>
                  <a:schemeClr val="accent2"/>
                </a:solidFill>
              </a:rPr>
              <a:t>SUBPLOT(2,1,2), PLOT(y)</a:t>
            </a:r>
          </a:p>
        </p:txBody>
      </p:sp>
    </p:spTree>
  </p:cSld>
  <p:clrMapOvr>
    <a:masterClrMapping/>
  </p:clrMapOvr>
  <p:transition>
    <p:wheel spokes="8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43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C7F0-E9B0-480C-8546-A154C06A7820}" type="slidenum">
              <a:rPr lang="es-ES"/>
              <a:t>45</a:t>
            </a:fld>
            <a:endParaRPr lang="es-ES"/>
          </a:p>
        </p:txBody>
      </p:sp>
      <p:sp>
        <p:nvSpPr>
          <p:cNvPr id="10494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73628" y="489759"/>
            <a:ext cx="7772400" cy="590550"/>
          </a:xfrm>
        </p:spPr>
        <p:txBody>
          <a:bodyPr/>
          <a:lstStyle/>
          <a:p>
            <a:pPr>
              <a:buFontTx/>
              <a:buNone/>
            </a:pPr>
            <a:r>
              <a:rPr lang="es-ES" b="1" dirty="0">
                <a:solidFill>
                  <a:srgbClr val="FF3300"/>
                </a:solidFill>
                <a:cs typeface="Times New Roman" pitchFamily="18" charset="0"/>
              </a:rPr>
              <a:t>Expresión Analítica de una Secuencia</a:t>
            </a:r>
          </a:p>
          <a:p>
            <a:pPr>
              <a:buFontTx/>
              <a:buNone/>
            </a:pPr>
            <a:endParaRPr lang="es-ES" b="1" dirty="0">
              <a:solidFill>
                <a:srgbClr val="FF3300"/>
              </a:solidFill>
              <a:cs typeface="Times New Roman" pitchFamily="18" charset="0"/>
            </a:endParaRPr>
          </a:p>
        </p:txBody>
      </p:sp>
      <p:sp>
        <p:nvSpPr>
          <p:cNvPr id="1049445" name="Rectangle 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584713" y="1104567"/>
            <a:ext cx="8160311" cy="121680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txBody>
          <a:bodyPr/>
          <a:lstStyle/>
          <a:p>
            <a:r>
              <a:rPr lang="es-ES">
                <a:noFill/>
              </a:rPr>
              <a:t> </a:t>
            </a:r>
          </a:p>
        </p:txBody>
      </p:sp>
      <p:sp>
        <p:nvSpPr>
          <p:cNvPr id="1049446" name="Rectangle 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584712" y="2321375"/>
            <a:ext cx="8098307" cy="121680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/>
          <a:lstStyle/>
          <a:p>
            <a:r>
              <a:rPr lang="es-ES">
                <a:noFill/>
              </a:rPr>
              <a:t> </a:t>
            </a:r>
          </a:p>
        </p:txBody>
      </p:sp>
      <p:sp>
        <p:nvSpPr>
          <p:cNvPr id="1049447" name="Rectangle 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-55688" y="4006300"/>
            <a:ext cx="8313423" cy="861774"/>
          </a:xfrm>
          <a:prstGeom prst="rect">
            <a:avLst/>
          </a:prstGeom>
          <a:blipFill>
            <a:blip r:embed="rId4"/>
            <a:stretch>
              <a:fillRect b="-23944"/>
            </a:stretch>
          </a:blipFill>
          <a:ln>
            <a:noFill/>
          </a:ln>
        </p:spPr>
        <p:txBody>
          <a:bodyPr/>
          <a:lstStyle/>
          <a:p>
            <a:r>
              <a:rPr lang="es-ES">
                <a:noFill/>
              </a:rPr>
              <a:t> </a:t>
            </a:r>
          </a:p>
        </p:txBody>
      </p:sp>
    </p:spTree>
  </p:cSld>
  <p:clrMapOvr>
    <a:masterClrMapping/>
  </p:clrMapOvr>
  <p:transition>
    <p:wheel spokes="8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48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C1DE0-1B85-45AA-B6E0-DD5360457AFF}" type="slidenum">
              <a:rPr lang="es-ES"/>
              <a:t>46</a:t>
            </a:fld>
            <a:endParaRPr lang="es-ES"/>
          </a:p>
        </p:txBody>
      </p:sp>
      <p:sp>
        <p:nvSpPr>
          <p:cNvPr id="1049449" name="Text Box 15"/>
          <p:cNvSpPr txBox="1">
            <a:spLocks noChangeArrowheads="1"/>
          </p:cNvSpPr>
          <p:nvPr/>
        </p:nvSpPr>
        <p:spPr bwMode="auto">
          <a:xfrm>
            <a:off x="2133600" y="2736850"/>
            <a:ext cx="4560888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s-ES" sz="4400" b="1">
                <a:solidFill>
                  <a:srgbClr val="FF3300"/>
                </a:solidFill>
              </a:rPr>
              <a:t>Sistemas Discretos </a:t>
            </a:r>
          </a:p>
        </p:txBody>
      </p:sp>
    </p:spTree>
  </p:cSld>
  <p:clrMapOvr>
    <a:masterClrMapping/>
  </p:clrMapOvr>
  <p:transition>
    <p:wheel spokes="8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50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C2801-78AF-4F2F-92BE-BD43CE19BE72}" type="slidenum">
              <a:rPr lang="es-ES"/>
              <a:t>47</a:t>
            </a:fld>
            <a:endParaRPr lang="es-ES"/>
          </a:p>
        </p:txBody>
      </p:sp>
      <p:grpSp>
        <p:nvGrpSpPr>
          <p:cNvPr id="244" name="Group 49"/>
          <p:cNvGrpSpPr/>
          <p:nvPr/>
        </p:nvGrpSpPr>
        <p:grpSpPr bwMode="auto">
          <a:xfrm>
            <a:off x="3498851" y="2659063"/>
            <a:ext cx="3221038" cy="1920875"/>
            <a:chOff x="3471" y="2429"/>
            <a:chExt cx="2029" cy="1210"/>
          </a:xfrm>
        </p:grpSpPr>
        <p:sp>
          <p:nvSpPr>
            <p:cNvPr id="1049451" name="Line 34"/>
            <p:cNvSpPr>
              <a:spLocks noChangeShapeType="1"/>
            </p:cNvSpPr>
            <p:nvPr/>
          </p:nvSpPr>
          <p:spPr bwMode="auto">
            <a:xfrm>
              <a:off x="3471" y="2916"/>
              <a:ext cx="0" cy="7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9452" name="Line 36"/>
            <p:cNvSpPr>
              <a:spLocks noChangeShapeType="1"/>
            </p:cNvSpPr>
            <p:nvPr/>
          </p:nvSpPr>
          <p:spPr bwMode="auto">
            <a:xfrm>
              <a:off x="4065" y="2429"/>
              <a:ext cx="14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9453" name="Line 38"/>
            <p:cNvSpPr>
              <a:spLocks noChangeShapeType="1"/>
            </p:cNvSpPr>
            <p:nvPr/>
          </p:nvSpPr>
          <p:spPr bwMode="auto">
            <a:xfrm>
              <a:off x="4528" y="3626"/>
              <a:ext cx="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5" name="Group 43"/>
          <p:cNvGrpSpPr/>
          <p:nvPr/>
        </p:nvGrpSpPr>
        <p:grpSpPr bwMode="auto">
          <a:xfrm>
            <a:off x="2357438" y="2222500"/>
            <a:ext cx="3519487" cy="1298575"/>
            <a:chOff x="1139" y="992"/>
            <a:chExt cx="2217" cy="818"/>
          </a:xfrm>
        </p:grpSpPr>
        <p:grpSp>
          <p:nvGrpSpPr>
            <p:cNvPr id="246" name="Group 26"/>
            <p:cNvGrpSpPr/>
            <p:nvPr/>
          </p:nvGrpSpPr>
          <p:grpSpPr bwMode="auto">
            <a:xfrm>
              <a:off x="1173" y="1117"/>
              <a:ext cx="1310" cy="693"/>
              <a:chOff x="1855" y="1117"/>
              <a:chExt cx="1310" cy="693"/>
            </a:xfrm>
          </p:grpSpPr>
          <p:grpSp>
            <p:nvGrpSpPr>
              <p:cNvPr id="247" name="Group 15"/>
              <p:cNvGrpSpPr/>
              <p:nvPr/>
            </p:nvGrpSpPr>
            <p:grpSpPr bwMode="auto">
              <a:xfrm>
                <a:off x="2393" y="1117"/>
                <a:ext cx="310" cy="318"/>
                <a:chOff x="1817" y="1093"/>
                <a:chExt cx="310" cy="318"/>
              </a:xfrm>
            </p:grpSpPr>
            <p:sp>
              <p:nvSpPr>
                <p:cNvPr id="1049454" name="Oval 10"/>
                <p:cNvSpPr>
                  <a:spLocks noChangeArrowheads="1"/>
                </p:cNvSpPr>
                <p:nvPr/>
              </p:nvSpPr>
              <p:spPr bwMode="auto">
                <a:xfrm>
                  <a:off x="1817" y="1093"/>
                  <a:ext cx="310" cy="31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45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870" y="1103"/>
                  <a:ext cx="224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s-MX"/>
                    <a:t>+</a:t>
                  </a:r>
                  <a:endParaRPr lang="es-ES"/>
                </a:p>
              </p:txBody>
            </p:sp>
          </p:grpSp>
          <p:sp>
            <p:nvSpPr>
              <p:cNvPr id="1049456" name="Line 18"/>
              <p:cNvSpPr>
                <a:spLocks noChangeShapeType="1"/>
              </p:cNvSpPr>
              <p:nvPr/>
            </p:nvSpPr>
            <p:spPr bwMode="auto">
              <a:xfrm>
                <a:off x="1855" y="1270"/>
                <a:ext cx="54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9457" name="Line 19"/>
              <p:cNvSpPr>
                <a:spLocks noChangeShapeType="1"/>
              </p:cNvSpPr>
              <p:nvPr/>
            </p:nvSpPr>
            <p:spPr bwMode="auto">
              <a:xfrm flipH="1" flipV="1">
                <a:off x="2541" y="1422"/>
                <a:ext cx="0" cy="3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9458" name="Line 20"/>
              <p:cNvSpPr>
                <a:spLocks noChangeShapeType="1"/>
              </p:cNvSpPr>
              <p:nvPr/>
            </p:nvSpPr>
            <p:spPr bwMode="auto">
              <a:xfrm>
                <a:off x="2715" y="1270"/>
                <a:ext cx="4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49459" name="Text Box 40"/>
            <p:cNvSpPr txBox="1">
              <a:spLocks noChangeArrowheads="1"/>
            </p:cNvSpPr>
            <p:nvPr/>
          </p:nvSpPr>
          <p:spPr bwMode="auto">
            <a:xfrm>
              <a:off x="1139" y="992"/>
              <a:ext cx="4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MX"/>
                <a:t>x(n)</a:t>
              </a:r>
              <a:endParaRPr lang="es-ES"/>
            </a:p>
          </p:txBody>
        </p:sp>
        <p:sp>
          <p:nvSpPr>
            <p:cNvPr id="1049460" name="Text Box 41"/>
            <p:cNvSpPr txBox="1">
              <a:spLocks noChangeArrowheads="1"/>
            </p:cNvSpPr>
            <p:nvPr/>
          </p:nvSpPr>
          <p:spPr bwMode="auto">
            <a:xfrm>
              <a:off x="1482" y="1506"/>
              <a:ext cx="42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MX"/>
                <a:t>z(n)</a:t>
              </a:r>
              <a:endParaRPr lang="es-ES"/>
            </a:p>
          </p:txBody>
        </p:sp>
        <p:sp>
          <p:nvSpPr>
            <p:cNvPr id="1049461" name="Text Box 42"/>
            <p:cNvSpPr txBox="1">
              <a:spLocks noChangeArrowheads="1"/>
            </p:cNvSpPr>
            <p:nvPr/>
          </p:nvSpPr>
          <p:spPr bwMode="auto">
            <a:xfrm>
              <a:off x="2075" y="997"/>
              <a:ext cx="12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MX"/>
                <a:t>y(n)=x(n)+z(n)</a:t>
              </a:r>
              <a:endParaRPr lang="es-ES"/>
            </a:p>
          </p:txBody>
        </p:sp>
      </p:grpSp>
      <p:grpSp>
        <p:nvGrpSpPr>
          <p:cNvPr id="248" name="Group 51"/>
          <p:cNvGrpSpPr/>
          <p:nvPr/>
        </p:nvGrpSpPr>
        <p:grpSpPr bwMode="auto">
          <a:xfrm>
            <a:off x="5418138" y="2663825"/>
            <a:ext cx="1255712" cy="1919288"/>
            <a:chOff x="3077" y="1270"/>
            <a:chExt cx="791" cy="1209"/>
          </a:xfrm>
        </p:grpSpPr>
        <p:grpSp>
          <p:nvGrpSpPr>
            <p:cNvPr id="249" name="Group 32"/>
            <p:cNvGrpSpPr/>
            <p:nvPr/>
          </p:nvGrpSpPr>
          <p:grpSpPr bwMode="auto">
            <a:xfrm>
              <a:off x="3077" y="1270"/>
              <a:ext cx="395" cy="1209"/>
              <a:chOff x="4237" y="1095"/>
              <a:chExt cx="395" cy="1209"/>
            </a:xfrm>
          </p:grpSpPr>
          <p:grpSp>
            <p:nvGrpSpPr>
              <p:cNvPr id="250" name="Group 29"/>
              <p:cNvGrpSpPr/>
              <p:nvPr/>
            </p:nvGrpSpPr>
            <p:grpSpPr bwMode="auto">
              <a:xfrm>
                <a:off x="4237" y="1502"/>
                <a:ext cx="395" cy="373"/>
                <a:chOff x="4237" y="1502"/>
                <a:chExt cx="395" cy="373"/>
              </a:xfrm>
            </p:grpSpPr>
            <p:sp>
              <p:nvSpPr>
                <p:cNvPr id="1049462" name="Rectangle 27"/>
                <p:cNvSpPr>
                  <a:spLocks noChangeArrowheads="1"/>
                </p:cNvSpPr>
                <p:nvPr/>
              </p:nvSpPr>
              <p:spPr bwMode="auto">
                <a:xfrm>
                  <a:off x="4237" y="1502"/>
                  <a:ext cx="395" cy="37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463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4325" y="1548"/>
                  <a:ext cx="233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s-MX"/>
                    <a:t>T</a:t>
                  </a:r>
                  <a:endParaRPr lang="es-ES"/>
                </a:p>
              </p:txBody>
            </p:sp>
          </p:grpSp>
          <p:sp>
            <p:nvSpPr>
              <p:cNvPr id="1049464" name="Line 30"/>
              <p:cNvSpPr>
                <a:spLocks noChangeShapeType="1"/>
              </p:cNvSpPr>
              <p:nvPr/>
            </p:nvSpPr>
            <p:spPr bwMode="auto">
              <a:xfrm>
                <a:off x="4416" y="1095"/>
                <a:ext cx="0" cy="40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9465" name="Line 31"/>
              <p:cNvSpPr>
                <a:spLocks noChangeShapeType="1"/>
              </p:cNvSpPr>
              <p:nvPr/>
            </p:nvSpPr>
            <p:spPr bwMode="auto">
              <a:xfrm>
                <a:off x="4439" y="1886"/>
                <a:ext cx="0" cy="4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49466" name="Text Box 44"/>
            <p:cNvSpPr txBox="1">
              <a:spLocks noChangeArrowheads="1"/>
            </p:cNvSpPr>
            <p:nvPr/>
          </p:nvSpPr>
          <p:spPr bwMode="auto">
            <a:xfrm>
              <a:off x="3296" y="1274"/>
              <a:ext cx="4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MX"/>
                <a:t>g(n)</a:t>
              </a:r>
              <a:endParaRPr lang="es-ES"/>
            </a:p>
          </p:txBody>
        </p:sp>
        <p:sp>
          <p:nvSpPr>
            <p:cNvPr id="1049467" name="Text Box 45"/>
            <p:cNvSpPr txBox="1">
              <a:spLocks noChangeArrowheads="1"/>
            </p:cNvSpPr>
            <p:nvPr/>
          </p:nvSpPr>
          <p:spPr bwMode="auto">
            <a:xfrm>
              <a:off x="3296" y="2099"/>
              <a:ext cx="5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MX"/>
                <a:t>g(n-</a:t>
              </a:r>
              <a:r>
                <a:rPr lang="es-MX" sz="1800"/>
                <a:t>1</a:t>
              </a:r>
              <a:r>
                <a:rPr lang="es-MX"/>
                <a:t>)</a:t>
              </a:r>
              <a:endParaRPr lang="es-ES"/>
            </a:p>
          </p:txBody>
        </p:sp>
      </p:grpSp>
      <p:grpSp>
        <p:nvGrpSpPr>
          <p:cNvPr id="251" name="Group 50"/>
          <p:cNvGrpSpPr/>
          <p:nvPr/>
        </p:nvGrpSpPr>
        <p:grpSpPr bwMode="auto">
          <a:xfrm>
            <a:off x="3255963" y="4300538"/>
            <a:ext cx="2159000" cy="1176337"/>
            <a:chOff x="1715" y="2301"/>
            <a:chExt cx="1360" cy="741"/>
          </a:xfrm>
        </p:grpSpPr>
        <p:grpSp>
          <p:nvGrpSpPr>
            <p:cNvPr id="252" name="Group 37"/>
            <p:cNvGrpSpPr/>
            <p:nvPr/>
          </p:nvGrpSpPr>
          <p:grpSpPr bwMode="auto">
            <a:xfrm>
              <a:off x="1864" y="2301"/>
              <a:ext cx="1054" cy="735"/>
              <a:chOff x="1864" y="2301"/>
              <a:chExt cx="1054" cy="735"/>
            </a:xfrm>
          </p:grpSpPr>
          <p:grpSp>
            <p:nvGrpSpPr>
              <p:cNvPr id="253" name="Group 17"/>
              <p:cNvGrpSpPr/>
              <p:nvPr/>
            </p:nvGrpSpPr>
            <p:grpSpPr bwMode="auto">
              <a:xfrm>
                <a:off x="2349" y="2301"/>
                <a:ext cx="310" cy="318"/>
                <a:chOff x="1798" y="2390"/>
                <a:chExt cx="310" cy="318"/>
              </a:xfrm>
            </p:grpSpPr>
            <p:sp>
              <p:nvSpPr>
                <p:cNvPr id="1049468" name="Oval 13"/>
                <p:cNvSpPr>
                  <a:spLocks noChangeArrowheads="1"/>
                </p:cNvSpPr>
                <p:nvPr/>
              </p:nvSpPr>
              <p:spPr bwMode="auto">
                <a:xfrm>
                  <a:off x="1798" y="2390"/>
                  <a:ext cx="310" cy="31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469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834" y="2397"/>
                  <a:ext cx="255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s-MX"/>
                    <a:t>X</a:t>
                  </a:r>
                  <a:endParaRPr lang="es-ES"/>
                </a:p>
              </p:txBody>
            </p:sp>
          </p:grpSp>
          <p:sp>
            <p:nvSpPr>
              <p:cNvPr id="1049470" name="Line 22"/>
              <p:cNvSpPr>
                <a:spLocks noChangeShapeType="1"/>
              </p:cNvSpPr>
              <p:nvPr/>
            </p:nvSpPr>
            <p:spPr bwMode="auto">
              <a:xfrm flipH="1">
                <a:off x="2654" y="2463"/>
                <a:ext cx="2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9471" name="Line 23"/>
              <p:cNvSpPr>
                <a:spLocks noChangeShapeType="1"/>
              </p:cNvSpPr>
              <p:nvPr/>
            </p:nvSpPr>
            <p:spPr bwMode="auto">
              <a:xfrm flipV="1">
                <a:off x="2490" y="2636"/>
                <a:ext cx="0" cy="4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9472" name="Line 24"/>
              <p:cNvSpPr>
                <a:spLocks noChangeShapeType="1"/>
              </p:cNvSpPr>
              <p:nvPr/>
            </p:nvSpPr>
            <p:spPr bwMode="auto">
              <a:xfrm flipH="1" flipV="1">
                <a:off x="2065" y="2462"/>
                <a:ext cx="2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9473" name="Line 35"/>
              <p:cNvSpPr>
                <a:spLocks noChangeShapeType="1"/>
              </p:cNvSpPr>
              <p:nvPr/>
            </p:nvSpPr>
            <p:spPr bwMode="auto">
              <a:xfrm>
                <a:off x="1864" y="2462"/>
                <a:ext cx="29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49474" name="Text Box 46"/>
            <p:cNvSpPr txBox="1">
              <a:spLocks noChangeArrowheads="1"/>
            </p:cNvSpPr>
            <p:nvPr/>
          </p:nvSpPr>
          <p:spPr bwMode="auto">
            <a:xfrm>
              <a:off x="2596" y="2406"/>
              <a:ext cx="4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MX"/>
                <a:t>w(n)</a:t>
              </a:r>
              <a:endParaRPr lang="es-ES"/>
            </a:p>
          </p:txBody>
        </p:sp>
        <p:sp>
          <p:nvSpPr>
            <p:cNvPr id="1049475" name="Text Box 47"/>
            <p:cNvSpPr txBox="1">
              <a:spLocks noChangeArrowheads="1"/>
            </p:cNvSpPr>
            <p:nvPr/>
          </p:nvSpPr>
          <p:spPr bwMode="auto">
            <a:xfrm>
              <a:off x="2470" y="275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MX"/>
                <a:t>k</a:t>
              </a:r>
              <a:endParaRPr lang="es-ES"/>
            </a:p>
          </p:txBody>
        </p:sp>
        <p:sp>
          <p:nvSpPr>
            <p:cNvPr id="1049476" name="Text Box 48"/>
            <p:cNvSpPr txBox="1">
              <a:spLocks noChangeArrowheads="1"/>
            </p:cNvSpPr>
            <p:nvPr/>
          </p:nvSpPr>
          <p:spPr bwMode="auto">
            <a:xfrm>
              <a:off x="1715" y="2442"/>
              <a:ext cx="51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MX" dirty="0" err="1" smtClean="0"/>
                <a:t>kw</a:t>
              </a:r>
              <a:r>
                <a:rPr lang="es-MX" dirty="0" smtClean="0"/>
                <a:t>(n</a:t>
              </a:r>
              <a:r>
                <a:rPr lang="es-MX" dirty="0"/>
                <a:t>)</a:t>
              </a:r>
              <a:endParaRPr lang="es-ES" dirty="0"/>
            </a:p>
          </p:txBody>
        </p:sp>
      </p:grp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77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C2801-78AF-4F2F-92BE-BD43CE19BE72}" type="slidenum">
              <a:rPr lang="es-ES"/>
              <a:t>48</a:t>
            </a:fld>
            <a:endParaRPr lang="es-ES"/>
          </a:p>
        </p:txBody>
      </p:sp>
      <p:grpSp>
        <p:nvGrpSpPr>
          <p:cNvPr id="255" name="Group 49"/>
          <p:cNvGrpSpPr/>
          <p:nvPr/>
        </p:nvGrpSpPr>
        <p:grpSpPr bwMode="auto">
          <a:xfrm>
            <a:off x="3498851" y="2659063"/>
            <a:ext cx="3221038" cy="1920875"/>
            <a:chOff x="3471" y="2429"/>
            <a:chExt cx="2029" cy="1210"/>
          </a:xfrm>
        </p:grpSpPr>
        <p:sp>
          <p:nvSpPr>
            <p:cNvPr id="1049478" name="Line 34"/>
            <p:cNvSpPr>
              <a:spLocks noChangeShapeType="1"/>
            </p:cNvSpPr>
            <p:nvPr/>
          </p:nvSpPr>
          <p:spPr bwMode="auto">
            <a:xfrm>
              <a:off x="3471" y="2916"/>
              <a:ext cx="0" cy="7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9479" name="Line 36"/>
            <p:cNvSpPr>
              <a:spLocks noChangeShapeType="1"/>
            </p:cNvSpPr>
            <p:nvPr/>
          </p:nvSpPr>
          <p:spPr bwMode="auto">
            <a:xfrm>
              <a:off x="4065" y="2429"/>
              <a:ext cx="14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9480" name="Line 38"/>
            <p:cNvSpPr>
              <a:spLocks noChangeShapeType="1"/>
            </p:cNvSpPr>
            <p:nvPr/>
          </p:nvSpPr>
          <p:spPr bwMode="auto">
            <a:xfrm>
              <a:off x="4528" y="3626"/>
              <a:ext cx="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" name="Group 43"/>
          <p:cNvGrpSpPr/>
          <p:nvPr/>
        </p:nvGrpSpPr>
        <p:grpSpPr bwMode="auto">
          <a:xfrm>
            <a:off x="2357438" y="2222500"/>
            <a:ext cx="3519487" cy="1298575"/>
            <a:chOff x="1139" y="992"/>
            <a:chExt cx="2217" cy="818"/>
          </a:xfrm>
        </p:grpSpPr>
        <p:grpSp>
          <p:nvGrpSpPr>
            <p:cNvPr id="257" name="Group 26"/>
            <p:cNvGrpSpPr/>
            <p:nvPr/>
          </p:nvGrpSpPr>
          <p:grpSpPr bwMode="auto">
            <a:xfrm>
              <a:off x="1173" y="1117"/>
              <a:ext cx="1310" cy="693"/>
              <a:chOff x="1855" y="1117"/>
              <a:chExt cx="1310" cy="693"/>
            </a:xfrm>
          </p:grpSpPr>
          <p:grpSp>
            <p:nvGrpSpPr>
              <p:cNvPr id="258" name="Group 15"/>
              <p:cNvGrpSpPr/>
              <p:nvPr/>
            </p:nvGrpSpPr>
            <p:grpSpPr bwMode="auto">
              <a:xfrm>
                <a:off x="2393" y="1117"/>
                <a:ext cx="310" cy="318"/>
                <a:chOff x="1817" y="1093"/>
                <a:chExt cx="310" cy="318"/>
              </a:xfrm>
            </p:grpSpPr>
            <p:sp>
              <p:nvSpPr>
                <p:cNvPr id="1049481" name="Oval 10"/>
                <p:cNvSpPr>
                  <a:spLocks noChangeArrowheads="1"/>
                </p:cNvSpPr>
                <p:nvPr/>
              </p:nvSpPr>
              <p:spPr bwMode="auto">
                <a:xfrm>
                  <a:off x="1817" y="1093"/>
                  <a:ext cx="310" cy="31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48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870" y="1103"/>
                  <a:ext cx="224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s-MX"/>
                    <a:t>+</a:t>
                  </a:r>
                  <a:endParaRPr lang="es-ES"/>
                </a:p>
              </p:txBody>
            </p:sp>
          </p:grpSp>
          <p:sp>
            <p:nvSpPr>
              <p:cNvPr id="1049483" name="Line 18"/>
              <p:cNvSpPr>
                <a:spLocks noChangeShapeType="1"/>
              </p:cNvSpPr>
              <p:nvPr/>
            </p:nvSpPr>
            <p:spPr bwMode="auto">
              <a:xfrm>
                <a:off x="1855" y="1270"/>
                <a:ext cx="54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9484" name="Line 19"/>
              <p:cNvSpPr>
                <a:spLocks noChangeShapeType="1"/>
              </p:cNvSpPr>
              <p:nvPr/>
            </p:nvSpPr>
            <p:spPr bwMode="auto">
              <a:xfrm flipH="1" flipV="1">
                <a:off x="2541" y="1422"/>
                <a:ext cx="0" cy="3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9485" name="Line 20"/>
              <p:cNvSpPr>
                <a:spLocks noChangeShapeType="1"/>
              </p:cNvSpPr>
              <p:nvPr/>
            </p:nvSpPr>
            <p:spPr bwMode="auto">
              <a:xfrm>
                <a:off x="2715" y="1270"/>
                <a:ext cx="4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49486" name="Text Box 40"/>
            <p:cNvSpPr txBox="1">
              <a:spLocks noChangeArrowheads="1"/>
            </p:cNvSpPr>
            <p:nvPr/>
          </p:nvSpPr>
          <p:spPr bwMode="auto">
            <a:xfrm>
              <a:off x="1139" y="992"/>
              <a:ext cx="4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MX"/>
                <a:t>x(n)</a:t>
              </a:r>
              <a:endParaRPr lang="es-ES"/>
            </a:p>
          </p:txBody>
        </p:sp>
        <p:sp>
          <p:nvSpPr>
            <p:cNvPr id="1049487" name="Text Box 41"/>
            <p:cNvSpPr txBox="1">
              <a:spLocks noChangeArrowheads="1"/>
            </p:cNvSpPr>
            <p:nvPr/>
          </p:nvSpPr>
          <p:spPr bwMode="auto">
            <a:xfrm>
              <a:off x="1482" y="1506"/>
              <a:ext cx="42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MX"/>
                <a:t>z(n)</a:t>
              </a:r>
              <a:endParaRPr lang="es-ES"/>
            </a:p>
          </p:txBody>
        </p:sp>
        <p:sp>
          <p:nvSpPr>
            <p:cNvPr id="1049488" name="Text Box 42"/>
            <p:cNvSpPr txBox="1">
              <a:spLocks noChangeArrowheads="1"/>
            </p:cNvSpPr>
            <p:nvPr/>
          </p:nvSpPr>
          <p:spPr bwMode="auto">
            <a:xfrm>
              <a:off x="2075" y="997"/>
              <a:ext cx="12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MX"/>
                <a:t>y(n)=x(n)+z(n)</a:t>
              </a:r>
              <a:endParaRPr lang="es-ES"/>
            </a:p>
          </p:txBody>
        </p:sp>
      </p:grpSp>
      <p:grpSp>
        <p:nvGrpSpPr>
          <p:cNvPr id="259" name="Group 51"/>
          <p:cNvGrpSpPr/>
          <p:nvPr/>
        </p:nvGrpSpPr>
        <p:grpSpPr bwMode="auto">
          <a:xfrm>
            <a:off x="5418138" y="2663825"/>
            <a:ext cx="1255712" cy="1919288"/>
            <a:chOff x="3077" y="1270"/>
            <a:chExt cx="791" cy="1209"/>
          </a:xfrm>
        </p:grpSpPr>
        <p:grpSp>
          <p:nvGrpSpPr>
            <p:cNvPr id="260" name="Group 32"/>
            <p:cNvGrpSpPr/>
            <p:nvPr/>
          </p:nvGrpSpPr>
          <p:grpSpPr bwMode="auto">
            <a:xfrm>
              <a:off x="3077" y="1270"/>
              <a:ext cx="395" cy="1209"/>
              <a:chOff x="4237" y="1095"/>
              <a:chExt cx="395" cy="1209"/>
            </a:xfrm>
          </p:grpSpPr>
          <p:grpSp>
            <p:nvGrpSpPr>
              <p:cNvPr id="261" name="Group 29"/>
              <p:cNvGrpSpPr/>
              <p:nvPr/>
            </p:nvGrpSpPr>
            <p:grpSpPr bwMode="auto">
              <a:xfrm>
                <a:off x="4237" y="1502"/>
                <a:ext cx="395" cy="373"/>
                <a:chOff x="4237" y="1502"/>
                <a:chExt cx="395" cy="373"/>
              </a:xfrm>
            </p:grpSpPr>
            <p:sp>
              <p:nvSpPr>
                <p:cNvPr id="1049489" name="Rectangle 27"/>
                <p:cNvSpPr>
                  <a:spLocks noChangeArrowheads="1"/>
                </p:cNvSpPr>
                <p:nvPr/>
              </p:nvSpPr>
              <p:spPr bwMode="auto">
                <a:xfrm>
                  <a:off x="4237" y="1502"/>
                  <a:ext cx="395" cy="37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490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4325" y="1548"/>
                  <a:ext cx="233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s-MX"/>
                    <a:t>T</a:t>
                  </a:r>
                  <a:endParaRPr lang="es-ES"/>
                </a:p>
              </p:txBody>
            </p:sp>
          </p:grpSp>
          <p:sp>
            <p:nvSpPr>
              <p:cNvPr id="1049491" name="Line 30"/>
              <p:cNvSpPr>
                <a:spLocks noChangeShapeType="1"/>
              </p:cNvSpPr>
              <p:nvPr/>
            </p:nvSpPr>
            <p:spPr bwMode="auto">
              <a:xfrm>
                <a:off x="4416" y="1095"/>
                <a:ext cx="0" cy="40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9492" name="Line 31"/>
              <p:cNvSpPr>
                <a:spLocks noChangeShapeType="1"/>
              </p:cNvSpPr>
              <p:nvPr/>
            </p:nvSpPr>
            <p:spPr bwMode="auto">
              <a:xfrm>
                <a:off x="4439" y="1886"/>
                <a:ext cx="0" cy="4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49493" name="Text Box 44"/>
            <p:cNvSpPr txBox="1">
              <a:spLocks noChangeArrowheads="1"/>
            </p:cNvSpPr>
            <p:nvPr/>
          </p:nvSpPr>
          <p:spPr bwMode="auto">
            <a:xfrm>
              <a:off x="3296" y="1274"/>
              <a:ext cx="4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MX"/>
                <a:t>g(n)</a:t>
              </a:r>
              <a:endParaRPr lang="es-ES"/>
            </a:p>
          </p:txBody>
        </p:sp>
        <p:sp>
          <p:nvSpPr>
            <p:cNvPr id="1049494" name="Text Box 45"/>
            <p:cNvSpPr txBox="1">
              <a:spLocks noChangeArrowheads="1"/>
            </p:cNvSpPr>
            <p:nvPr/>
          </p:nvSpPr>
          <p:spPr bwMode="auto">
            <a:xfrm>
              <a:off x="3296" y="2099"/>
              <a:ext cx="5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MX"/>
                <a:t>g(n-</a:t>
              </a:r>
              <a:r>
                <a:rPr lang="es-MX" sz="1800"/>
                <a:t>1</a:t>
              </a:r>
              <a:r>
                <a:rPr lang="es-MX"/>
                <a:t>)</a:t>
              </a:r>
              <a:endParaRPr lang="es-ES"/>
            </a:p>
          </p:txBody>
        </p:sp>
      </p:grpSp>
      <p:sp>
        <p:nvSpPr>
          <p:cNvPr id="1049495" name="Line 22"/>
          <p:cNvSpPr>
            <a:spLocks noChangeShapeType="1"/>
          </p:cNvSpPr>
          <p:nvPr/>
        </p:nvSpPr>
        <p:spPr bwMode="auto">
          <a:xfrm flipH="1">
            <a:off x="4746626" y="4557713"/>
            <a:ext cx="419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9496" name="Line 24"/>
          <p:cNvSpPr>
            <a:spLocks noChangeShapeType="1"/>
          </p:cNvSpPr>
          <p:nvPr/>
        </p:nvSpPr>
        <p:spPr bwMode="auto">
          <a:xfrm flipH="1" flipV="1">
            <a:off x="3811589" y="4556126"/>
            <a:ext cx="450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9497" name="Line 35"/>
          <p:cNvSpPr>
            <a:spLocks noChangeShapeType="1"/>
          </p:cNvSpPr>
          <p:nvPr/>
        </p:nvSpPr>
        <p:spPr bwMode="auto">
          <a:xfrm>
            <a:off x="3492501" y="4556126"/>
            <a:ext cx="465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9498" name="Text Box 46"/>
          <p:cNvSpPr txBox="1">
            <a:spLocks noChangeArrowheads="1"/>
          </p:cNvSpPr>
          <p:nvPr/>
        </p:nvSpPr>
        <p:spPr bwMode="auto">
          <a:xfrm>
            <a:off x="4821816" y="4467225"/>
            <a:ext cx="760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MX" dirty="0"/>
              <a:t>w(n)</a:t>
            </a:r>
            <a:endParaRPr lang="es-ES" dirty="0"/>
          </a:p>
        </p:txBody>
      </p:sp>
      <p:sp>
        <p:nvSpPr>
          <p:cNvPr id="1049499" name="Text Box 47"/>
          <p:cNvSpPr txBox="1">
            <a:spLocks noChangeArrowheads="1"/>
          </p:cNvSpPr>
          <p:nvPr/>
        </p:nvSpPr>
        <p:spPr bwMode="auto">
          <a:xfrm>
            <a:off x="4441826" y="4648202"/>
            <a:ext cx="3492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s-MX" dirty="0"/>
              <a:t>k</a:t>
            </a:r>
            <a:endParaRPr lang="es-ES" dirty="0"/>
          </a:p>
        </p:txBody>
      </p:sp>
      <p:sp>
        <p:nvSpPr>
          <p:cNvPr id="1049500" name="Text Box 48"/>
          <p:cNvSpPr txBox="1">
            <a:spLocks noChangeArrowheads="1"/>
          </p:cNvSpPr>
          <p:nvPr/>
        </p:nvSpPr>
        <p:spPr bwMode="auto">
          <a:xfrm>
            <a:off x="3255963" y="4524375"/>
            <a:ext cx="81144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MX" dirty="0" err="1" smtClean="0"/>
              <a:t>kw</a:t>
            </a:r>
            <a:r>
              <a:rPr lang="es-MX" dirty="0" smtClean="0"/>
              <a:t>(n</a:t>
            </a:r>
            <a:r>
              <a:rPr lang="es-MX" dirty="0"/>
              <a:t>)</a:t>
            </a:r>
            <a:endParaRPr lang="es-ES" dirty="0"/>
          </a:p>
        </p:txBody>
      </p:sp>
      <p:sp>
        <p:nvSpPr>
          <p:cNvPr id="1049501" name="Triángulo isósceles 11"/>
          <p:cNvSpPr/>
          <p:nvPr/>
        </p:nvSpPr>
        <p:spPr bwMode="auto">
          <a:xfrm rot="16035067">
            <a:off x="4293791" y="4298063"/>
            <a:ext cx="463203" cy="514350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s-E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wheel spokes="8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02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19960-6073-415D-B9B2-C87C0A033CF3}" type="slidenum">
              <a:rPr lang="es-ES"/>
              <a:t>49</a:t>
            </a:fld>
            <a:endParaRPr lang="es-ES"/>
          </a:p>
        </p:txBody>
      </p:sp>
      <p:sp>
        <p:nvSpPr>
          <p:cNvPr id="10495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43000"/>
            <a:ext cx="7772400" cy="5486400"/>
          </a:xfrm>
        </p:spPr>
        <p:txBody>
          <a:bodyPr/>
          <a:lstStyle/>
          <a:p>
            <a:pPr>
              <a:buFontTx/>
              <a:buNone/>
            </a:pPr>
            <a:endParaRPr lang="es-ES">
              <a:cs typeface="Times New Roman" pitchFamily="18" charset="0"/>
            </a:endParaRPr>
          </a:p>
          <a:p>
            <a:pPr>
              <a:buFontTx/>
              <a:buNone/>
            </a:pPr>
            <a:endParaRPr lang="es-ES">
              <a:cs typeface="Times New Roman" pitchFamily="18" charset="0"/>
            </a:endParaRPr>
          </a:p>
        </p:txBody>
      </p:sp>
      <p:grpSp>
        <p:nvGrpSpPr>
          <p:cNvPr id="263" name="Group 47"/>
          <p:cNvGrpSpPr/>
          <p:nvPr/>
        </p:nvGrpSpPr>
        <p:grpSpPr bwMode="auto">
          <a:xfrm>
            <a:off x="3509963" y="2659063"/>
            <a:ext cx="3209925" cy="1920875"/>
            <a:chOff x="3478" y="2429"/>
            <a:chExt cx="2022" cy="1210"/>
          </a:xfrm>
        </p:grpSpPr>
        <p:sp>
          <p:nvSpPr>
            <p:cNvPr id="1049504" name="Line 48"/>
            <p:cNvSpPr>
              <a:spLocks noChangeShapeType="1"/>
            </p:cNvSpPr>
            <p:nvPr/>
          </p:nvSpPr>
          <p:spPr bwMode="auto">
            <a:xfrm>
              <a:off x="3478" y="2916"/>
              <a:ext cx="0" cy="7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9505" name="Line 49"/>
            <p:cNvSpPr>
              <a:spLocks noChangeShapeType="1"/>
            </p:cNvSpPr>
            <p:nvPr/>
          </p:nvSpPr>
          <p:spPr bwMode="auto">
            <a:xfrm>
              <a:off x="4065" y="2429"/>
              <a:ext cx="14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9506" name="Line 50"/>
            <p:cNvSpPr>
              <a:spLocks noChangeShapeType="1"/>
            </p:cNvSpPr>
            <p:nvPr/>
          </p:nvSpPr>
          <p:spPr bwMode="auto">
            <a:xfrm>
              <a:off x="4528" y="3626"/>
              <a:ext cx="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4" name="Group 52"/>
          <p:cNvGrpSpPr/>
          <p:nvPr/>
        </p:nvGrpSpPr>
        <p:grpSpPr bwMode="auto">
          <a:xfrm>
            <a:off x="2411413" y="2420938"/>
            <a:ext cx="2079625" cy="1100137"/>
            <a:chOff x="1855" y="1117"/>
            <a:chExt cx="1310" cy="693"/>
          </a:xfrm>
        </p:grpSpPr>
        <p:grpSp>
          <p:nvGrpSpPr>
            <p:cNvPr id="265" name="Group 53"/>
            <p:cNvGrpSpPr/>
            <p:nvPr/>
          </p:nvGrpSpPr>
          <p:grpSpPr bwMode="auto">
            <a:xfrm>
              <a:off x="2393" y="1117"/>
              <a:ext cx="310" cy="318"/>
              <a:chOff x="1817" y="1093"/>
              <a:chExt cx="310" cy="318"/>
            </a:xfrm>
          </p:grpSpPr>
          <p:sp>
            <p:nvSpPr>
              <p:cNvPr id="1049507" name="Oval 54"/>
              <p:cNvSpPr>
                <a:spLocks noChangeArrowheads="1"/>
              </p:cNvSpPr>
              <p:nvPr/>
            </p:nvSpPr>
            <p:spPr bwMode="auto">
              <a:xfrm>
                <a:off x="1817" y="1093"/>
                <a:ext cx="310" cy="31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9508" name="Text Box 55"/>
              <p:cNvSpPr txBox="1">
                <a:spLocks noChangeArrowheads="1"/>
              </p:cNvSpPr>
              <p:nvPr/>
            </p:nvSpPr>
            <p:spPr bwMode="auto">
              <a:xfrm>
                <a:off x="1870" y="1103"/>
                <a:ext cx="22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s-MX"/>
                  <a:t>+</a:t>
                </a:r>
                <a:endParaRPr lang="es-ES"/>
              </a:p>
            </p:txBody>
          </p:sp>
        </p:grpSp>
        <p:sp>
          <p:nvSpPr>
            <p:cNvPr id="1049509" name="Line 56"/>
            <p:cNvSpPr>
              <a:spLocks noChangeShapeType="1"/>
            </p:cNvSpPr>
            <p:nvPr/>
          </p:nvSpPr>
          <p:spPr bwMode="auto">
            <a:xfrm>
              <a:off x="1855" y="1270"/>
              <a:ext cx="5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9510" name="Line 57"/>
            <p:cNvSpPr>
              <a:spLocks noChangeShapeType="1"/>
            </p:cNvSpPr>
            <p:nvPr/>
          </p:nvSpPr>
          <p:spPr bwMode="auto">
            <a:xfrm flipH="1" flipV="1">
              <a:off x="2551" y="1422"/>
              <a:ext cx="0" cy="3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9511" name="Line 58"/>
            <p:cNvSpPr>
              <a:spLocks noChangeShapeType="1"/>
            </p:cNvSpPr>
            <p:nvPr/>
          </p:nvSpPr>
          <p:spPr bwMode="auto">
            <a:xfrm>
              <a:off x="2715" y="1270"/>
              <a:ext cx="4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9512" name="Text Box 59"/>
          <p:cNvSpPr txBox="1">
            <a:spLocks noChangeArrowheads="1"/>
          </p:cNvSpPr>
          <p:nvPr/>
        </p:nvSpPr>
        <p:spPr bwMode="auto">
          <a:xfrm>
            <a:off x="2357438" y="2222500"/>
            <a:ext cx="69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MX"/>
              <a:t>x(n)</a:t>
            </a:r>
            <a:endParaRPr lang="es-ES"/>
          </a:p>
        </p:txBody>
      </p:sp>
      <p:sp>
        <p:nvSpPr>
          <p:cNvPr id="1049513" name="Text Box 60"/>
          <p:cNvSpPr txBox="1">
            <a:spLocks noChangeArrowheads="1"/>
          </p:cNvSpPr>
          <p:nvPr/>
        </p:nvSpPr>
        <p:spPr bwMode="auto">
          <a:xfrm>
            <a:off x="3530600" y="3038475"/>
            <a:ext cx="1212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MX"/>
              <a:t>k*y(n-</a:t>
            </a:r>
            <a:r>
              <a:rPr lang="es-MX" sz="1800"/>
              <a:t>1</a:t>
            </a:r>
            <a:r>
              <a:rPr lang="es-MX"/>
              <a:t>)</a:t>
            </a:r>
            <a:endParaRPr lang="es-ES"/>
          </a:p>
        </p:txBody>
      </p:sp>
      <p:sp>
        <p:nvSpPr>
          <p:cNvPr id="1049514" name="Text Box 61"/>
          <p:cNvSpPr txBox="1">
            <a:spLocks noChangeArrowheads="1"/>
          </p:cNvSpPr>
          <p:nvPr/>
        </p:nvSpPr>
        <p:spPr bwMode="auto">
          <a:xfrm>
            <a:off x="6700838" y="2222500"/>
            <a:ext cx="2265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MX" sz="2000" dirty="0"/>
              <a:t>y(n)=x(n)+ </a:t>
            </a:r>
            <a:r>
              <a:rPr lang="es-MX" sz="2000" dirty="0" err="1" smtClean="0"/>
              <a:t>ky</a:t>
            </a:r>
            <a:r>
              <a:rPr lang="es-MX" sz="2000" dirty="0" smtClean="0"/>
              <a:t>(n-1</a:t>
            </a:r>
            <a:r>
              <a:rPr lang="es-MX" sz="2000" dirty="0"/>
              <a:t>)</a:t>
            </a:r>
            <a:endParaRPr lang="es-ES" sz="2000" dirty="0"/>
          </a:p>
        </p:txBody>
      </p:sp>
      <p:grpSp>
        <p:nvGrpSpPr>
          <p:cNvPr id="266" name="Group 63"/>
          <p:cNvGrpSpPr/>
          <p:nvPr/>
        </p:nvGrpSpPr>
        <p:grpSpPr bwMode="auto">
          <a:xfrm>
            <a:off x="5418138" y="2663825"/>
            <a:ext cx="627062" cy="1919288"/>
            <a:chOff x="4237" y="1095"/>
            <a:chExt cx="395" cy="1209"/>
          </a:xfrm>
        </p:grpSpPr>
        <p:grpSp>
          <p:nvGrpSpPr>
            <p:cNvPr id="267" name="Group 64"/>
            <p:cNvGrpSpPr/>
            <p:nvPr/>
          </p:nvGrpSpPr>
          <p:grpSpPr bwMode="auto">
            <a:xfrm>
              <a:off x="4237" y="1502"/>
              <a:ext cx="395" cy="373"/>
              <a:chOff x="4237" y="1502"/>
              <a:chExt cx="395" cy="373"/>
            </a:xfrm>
          </p:grpSpPr>
          <p:sp>
            <p:nvSpPr>
              <p:cNvPr id="1049515" name="Rectangle 65"/>
              <p:cNvSpPr>
                <a:spLocks noChangeArrowheads="1"/>
              </p:cNvSpPr>
              <p:nvPr/>
            </p:nvSpPr>
            <p:spPr bwMode="auto">
              <a:xfrm>
                <a:off x="4237" y="1502"/>
                <a:ext cx="395" cy="37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9516" name="Text Box 66"/>
              <p:cNvSpPr txBox="1">
                <a:spLocks noChangeArrowheads="1"/>
              </p:cNvSpPr>
              <p:nvPr/>
            </p:nvSpPr>
            <p:spPr bwMode="auto">
              <a:xfrm>
                <a:off x="4325" y="1548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s-MX"/>
                  <a:t>T</a:t>
                </a:r>
                <a:endParaRPr lang="es-ES"/>
              </a:p>
            </p:txBody>
          </p:sp>
        </p:grpSp>
        <p:sp>
          <p:nvSpPr>
            <p:cNvPr id="1049517" name="Line 67"/>
            <p:cNvSpPr>
              <a:spLocks noChangeShapeType="1"/>
            </p:cNvSpPr>
            <p:nvPr/>
          </p:nvSpPr>
          <p:spPr bwMode="auto">
            <a:xfrm>
              <a:off x="4416" y="1095"/>
              <a:ext cx="0" cy="4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9518" name="Line 68"/>
            <p:cNvSpPr>
              <a:spLocks noChangeShapeType="1"/>
            </p:cNvSpPr>
            <p:nvPr/>
          </p:nvSpPr>
          <p:spPr bwMode="auto">
            <a:xfrm>
              <a:off x="4439" y="1886"/>
              <a:ext cx="0" cy="4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9519" name="Text Box 69"/>
          <p:cNvSpPr txBox="1">
            <a:spLocks noChangeArrowheads="1"/>
          </p:cNvSpPr>
          <p:nvPr/>
        </p:nvSpPr>
        <p:spPr bwMode="auto">
          <a:xfrm>
            <a:off x="5765800" y="2670175"/>
            <a:ext cx="69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MX"/>
              <a:t>y(n)</a:t>
            </a:r>
            <a:endParaRPr lang="es-ES"/>
          </a:p>
        </p:txBody>
      </p:sp>
      <p:sp>
        <p:nvSpPr>
          <p:cNvPr id="1049520" name="Text Box 70"/>
          <p:cNvSpPr txBox="1">
            <a:spLocks noChangeArrowheads="1"/>
          </p:cNvSpPr>
          <p:nvPr/>
        </p:nvSpPr>
        <p:spPr bwMode="auto">
          <a:xfrm>
            <a:off x="5765800" y="3979863"/>
            <a:ext cx="908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MX"/>
              <a:t>y(n-</a:t>
            </a:r>
            <a:r>
              <a:rPr lang="es-MX" sz="1800"/>
              <a:t>1</a:t>
            </a:r>
            <a:r>
              <a:rPr lang="es-MX"/>
              <a:t>)</a:t>
            </a:r>
            <a:endParaRPr lang="es-ES"/>
          </a:p>
        </p:txBody>
      </p:sp>
      <p:grpSp>
        <p:nvGrpSpPr>
          <p:cNvPr id="268" name="Group 71"/>
          <p:cNvGrpSpPr/>
          <p:nvPr/>
        </p:nvGrpSpPr>
        <p:grpSpPr bwMode="auto">
          <a:xfrm>
            <a:off x="3255963" y="4300538"/>
            <a:ext cx="2344737" cy="1176337"/>
            <a:chOff x="1715" y="2301"/>
            <a:chExt cx="1477" cy="741"/>
          </a:xfrm>
        </p:grpSpPr>
        <p:grpSp>
          <p:nvGrpSpPr>
            <p:cNvPr id="269" name="Group 72"/>
            <p:cNvGrpSpPr/>
            <p:nvPr/>
          </p:nvGrpSpPr>
          <p:grpSpPr bwMode="auto">
            <a:xfrm>
              <a:off x="1864" y="2301"/>
              <a:ext cx="1054" cy="690"/>
              <a:chOff x="1864" y="2301"/>
              <a:chExt cx="1054" cy="690"/>
            </a:xfrm>
          </p:grpSpPr>
          <p:grpSp>
            <p:nvGrpSpPr>
              <p:cNvPr id="270" name="Group 73"/>
              <p:cNvGrpSpPr/>
              <p:nvPr/>
            </p:nvGrpSpPr>
            <p:grpSpPr bwMode="auto">
              <a:xfrm>
                <a:off x="2349" y="2301"/>
                <a:ext cx="310" cy="318"/>
                <a:chOff x="1798" y="2390"/>
                <a:chExt cx="310" cy="318"/>
              </a:xfrm>
            </p:grpSpPr>
            <p:sp>
              <p:nvSpPr>
                <p:cNvPr id="1049521" name="Oval 74"/>
                <p:cNvSpPr>
                  <a:spLocks noChangeArrowheads="1"/>
                </p:cNvSpPr>
                <p:nvPr/>
              </p:nvSpPr>
              <p:spPr bwMode="auto">
                <a:xfrm>
                  <a:off x="1798" y="2390"/>
                  <a:ext cx="310" cy="31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522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1834" y="2397"/>
                  <a:ext cx="255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s-MX"/>
                    <a:t>X</a:t>
                  </a:r>
                  <a:endParaRPr lang="es-ES"/>
                </a:p>
              </p:txBody>
            </p:sp>
          </p:grpSp>
          <p:sp>
            <p:nvSpPr>
              <p:cNvPr id="1049523" name="Line 76"/>
              <p:cNvSpPr>
                <a:spLocks noChangeShapeType="1"/>
              </p:cNvSpPr>
              <p:nvPr/>
            </p:nvSpPr>
            <p:spPr bwMode="auto">
              <a:xfrm flipH="1">
                <a:off x="2654" y="2463"/>
                <a:ext cx="2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9524" name="Line 77"/>
              <p:cNvSpPr>
                <a:spLocks noChangeShapeType="1"/>
              </p:cNvSpPr>
              <p:nvPr/>
            </p:nvSpPr>
            <p:spPr bwMode="auto">
              <a:xfrm flipV="1">
                <a:off x="2490" y="2591"/>
                <a:ext cx="0" cy="4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9525" name="Line 78"/>
              <p:cNvSpPr>
                <a:spLocks noChangeShapeType="1"/>
              </p:cNvSpPr>
              <p:nvPr/>
            </p:nvSpPr>
            <p:spPr bwMode="auto">
              <a:xfrm flipH="1" flipV="1">
                <a:off x="2065" y="2462"/>
                <a:ext cx="2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9526" name="Line 79"/>
              <p:cNvSpPr>
                <a:spLocks noChangeShapeType="1"/>
              </p:cNvSpPr>
              <p:nvPr/>
            </p:nvSpPr>
            <p:spPr bwMode="auto">
              <a:xfrm>
                <a:off x="1864" y="2462"/>
                <a:ext cx="29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49527" name="Text Box 80"/>
            <p:cNvSpPr txBox="1">
              <a:spLocks noChangeArrowheads="1"/>
            </p:cNvSpPr>
            <p:nvPr/>
          </p:nvSpPr>
          <p:spPr bwMode="auto">
            <a:xfrm>
              <a:off x="2596" y="2406"/>
              <a:ext cx="5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MX"/>
                <a:t>y(n-1)</a:t>
              </a:r>
              <a:endParaRPr lang="es-ES"/>
            </a:p>
          </p:txBody>
        </p:sp>
        <p:sp>
          <p:nvSpPr>
            <p:cNvPr id="1049528" name="Text Box 81"/>
            <p:cNvSpPr txBox="1">
              <a:spLocks noChangeArrowheads="1"/>
            </p:cNvSpPr>
            <p:nvPr/>
          </p:nvSpPr>
          <p:spPr bwMode="auto">
            <a:xfrm>
              <a:off x="2470" y="275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MX"/>
                <a:t>k</a:t>
              </a:r>
              <a:endParaRPr lang="es-ES"/>
            </a:p>
          </p:txBody>
        </p:sp>
        <p:sp>
          <p:nvSpPr>
            <p:cNvPr id="1049529" name="Text Box 82"/>
            <p:cNvSpPr txBox="1">
              <a:spLocks noChangeArrowheads="1"/>
            </p:cNvSpPr>
            <p:nvPr/>
          </p:nvSpPr>
          <p:spPr bwMode="auto">
            <a:xfrm>
              <a:off x="1715" y="2442"/>
              <a:ext cx="60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MX" dirty="0" err="1" smtClean="0"/>
                <a:t>ky</a:t>
              </a:r>
              <a:r>
                <a:rPr lang="es-MX" dirty="0" smtClean="0"/>
                <a:t>(n-</a:t>
              </a:r>
              <a:r>
                <a:rPr lang="es-MX" sz="1800" dirty="0" smtClean="0"/>
                <a:t>1</a:t>
              </a:r>
              <a:r>
                <a:rPr lang="es-MX" dirty="0"/>
                <a:t>)</a:t>
              </a:r>
              <a:endParaRPr lang="es-ES" dirty="0"/>
            </a:p>
          </p:txBody>
        </p:sp>
      </p:grpSp>
      <p:grpSp>
        <p:nvGrpSpPr>
          <p:cNvPr id="271" name="Group 100"/>
          <p:cNvGrpSpPr/>
          <p:nvPr/>
        </p:nvGrpSpPr>
        <p:grpSpPr bwMode="auto">
          <a:xfrm>
            <a:off x="1695450" y="1943100"/>
            <a:ext cx="5886450" cy="3581400"/>
            <a:chOff x="1068" y="1224"/>
            <a:chExt cx="3708" cy="2256"/>
          </a:xfrm>
        </p:grpSpPr>
        <p:sp>
          <p:nvSpPr>
            <p:cNvPr id="1049530" name="Rectangle 83"/>
            <p:cNvSpPr>
              <a:spLocks noChangeArrowheads="1"/>
            </p:cNvSpPr>
            <p:nvPr/>
          </p:nvSpPr>
          <p:spPr bwMode="auto">
            <a:xfrm>
              <a:off x="1872" y="1224"/>
              <a:ext cx="2304" cy="225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049531" name="Line 84"/>
            <p:cNvSpPr>
              <a:spLocks noChangeShapeType="1"/>
            </p:cNvSpPr>
            <p:nvPr/>
          </p:nvSpPr>
          <p:spPr bwMode="auto">
            <a:xfrm>
              <a:off x="4176" y="1668"/>
              <a:ext cx="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049532" name="Line 99"/>
            <p:cNvSpPr>
              <a:spLocks noChangeShapeType="1"/>
            </p:cNvSpPr>
            <p:nvPr/>
          </p:nvSpPr>
          <p:spPr bwMode="auto">
            <a:xfrm>
              <a:off x="1068" y="1680"/>
              <a:ext cx="79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01A9E-EBD5-478E-BDB2-2E97244C062F}" type="slidenum">
              <a:rPr lang="es-ES"/>
              <a:t>5</a:t>
            </a:fld>
            <a:endParaRPr lang="es-ES"/>
          </a:p>
        </p:txBody>
      </p:sp>
      <p:sp>
        <p:nvSpPr>
          <p:cNvPr id="10485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9982" y="857136"/>
            <a:ext cx="8629650" cy="5431808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s-MX" sz="2400" dirty="0" smtClean="0"/>
              <a:t>Sistemas </a:t>
            </a:r>
            <a:r>
              <a:rPr lang="es-MX" sz="2400" dirty="0"/>
              <a:t>y Señales en el tiempo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s-MX" sz="2400" dirty="0"/>
              <a:t>Sistemas y Señales en la frecuencia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s-MX" sz="2400" dirty="0"/>
              <a:t>Transformada Z y Función de </a:t>
            </a:r>
            <a:r>
              <a:rPr lang="es-MX" sz="2400" dirty="0" smtClean="0"/>
              <a:t>Sistemas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s-MX" sz="2400" dirty="0" smtClean="0"/>
              <a:t>Respuesta de frecuencia.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s-MX" sz="2400" dirty="0" smtClean="0"/>
              <a:t>Cambio de la razón de muestreo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s-MX" sz="2400" dirty="0" smtClean="0"/>
              <a:t>Realización de estructuras</a:t>
            </a:r>
            <a:endParaRPr lang="es-MX" sz="2400" dirty="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s-MX" sz="2400" dirty="0"/>
              <a:t>Realización de sistemas </a:t>
            </a:r>
            <a:r>
              <a:rPr lang="es-MX" sz="2400" dirty="0" smtClean="0"/>
              <a:t>Discretos, Aproximaciones .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s-MX" sz="2400" dirty="0"/>
              <a:t>Diseño de sistemas Recursivos y No </a:t>
            </a:r>
            <a:r>
              <a:rPr lang="es-MX" sz="2400" dirty="0" smtClean="0"/>
              <a:t>Recursivos.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s-MX" sz="2400" dirty="0" smtClean="0"/>
              <a:t>Aplicaciones</a:t>
            </a:r>
            <a:r>
              <a:rPr lang="es-MX" sz="2400" dirty="0"/>
              <a:t>.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s-ES" sz="2400" dirty="0"/>
              <a:t>Utilización de </a:t>
            </a:r>
            <a:r>
              <a:rPr lang="es-ES" sz="2400" dirty="0" smtClean="0"/>
              <a:t>Matl</a:t>
            </a:r>
            <a:r>
              <a:rPr lang="en-US" sz="2400" dirty="0" smtClean="0"/>
              <a:t>ab</a:t>
            </a:r>
            <a:endParaRPr lang="es-ES" sz="2400" dirty="0"/>
          </a:p>
        </p:txBody>
      </p:sp>
      <p:sp>
        <p:nvSpPr>
          <p:cNvPr id="1048597" name="Rectangle 1"/>
          <p:cNvSpPr/>
          <p:nvPr/>
        </p:nvSpPr>
        <p:spPr>
          <a:xfrm>
            <a:off x="3510644" y="486296"/>
            <a:ext cx="2088327" cy="3708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indent="-609600" algn="ctr">
              <a:lnSpc>
                <a:spcPct val="90000"/>
              </a:lnSpc>
              <a:buFontTx/>
              <a:buNone/>
            </a:pPr>
            <a:r>
              <a:rPr lang="es-MX" b="1" dirty="0">
                <a:solidFill>
                  <a:srgbClr val="FF3300"/>
                </a:solidFill>
              </a:rPr>
              <a:t>Temas del Curso</a:t>
            </a:r>
          </a:p>
        </p:txBody>
      </p:sp>
    </p:spTree>
  </p:cSld>
  <p:clrMapOvr>
    <a:masterClrMapping/>
  </p:clrMapOvr>
  <p:transition>
    <p:wheel spokes="8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33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CEEDB-E748-4F4D-A77B-95761C1BCCAD}" type="slidenum">
              <a:rPr lang="es-ES"/>
              <a:t>50</a:t>
            </a:fld>
            <a:endParaRPr lang="es-ES"/>
          </a:p>
        </p:txBody>
      </p:sp>
      <p:sp>
        <p:nvSpPr>
          <p:cNvPr id="1049534" name="Text Box 5"/>
          <p:cNvSpPr txBox="1">
            <a:spLocks noChangeArrowheads="1"/>
          </p:cNvSpPr>
          <p:nvPr/>
        </p:nvSpPr>
        <p:spPr bwMode="auto">
          <a:xfrm>
            <a:off x="2097087" y="2587627"/>
            <a:ext cx="51752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sz="3200" dirty="0">
                <a:cs typeface="Times New Roman" pitchFamily="18" charset="0"/>
              </a:rPr>
              <a:t>Aplicar un conjunto de </a:t>
            </a:r>
            <a:r>
              <a:rPr lang="es-ES" sz="3200" b="1" dirty="0">
                <a:solidFill>
                  <a:srgbClr val="FF3300"/>
                </a:solidFill>
                <a:cs typeface="Times New Roman" pitchFamily="18" charset="0"/>
              </a:rPr>
              <a:t>Reglas</a:t>
            </a:r>
          </a:p>
        </p:txBody>
      </p:sp>
      <p:sp>
        <p:nvSpPr>
          <p:cNvPr id="1049535" name="Text Box 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982913" y="3355979"/>
            <a:ext cx="3038139" cy="58477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s-ES">
                <a:noFill/>
              </a:rPr>
              <a:t> </a:t>
            </a:r>
          </a:p>
        </p:txBody>
      </p:sp>
      <p:sp>
        <p:nvSpPr>
          <p:cNvPr id="1049536" name="Text Box 7"/>
          <p:cNvSpPr txBox="1">
            <a:spLocks noChangeArrowheads="1"/>
          </p:cNvSpPr>
          <p:nvPr/>
        </p:nvSpPr>
        <p:spPr bwMode="auto">
          <a:xfrm>
            <a:off x="225083" y="4221161"/>
            <a:ext cx="882044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s-ES" sz="3200" dirty="0">
                <a:cs typeface="Times New Roman" pitchFamily="18" charset="0"/>
              </a:rPr>
              <a:t>Esas reglas son sumas, productos y retardos. </a:t>
            </a:r>
          </a:p>
        </p:txBody>
      </p:sp>
      <p:grpSp>
        <p:nvGrpSpPr>
          <p:cNvPr id="273" name="Group 31"/>
          <p:cNvGrpSpPr/>
          <p:nvPr/>
        </p:nvGrpSpPr>
        <p:grpSpPr bwMode="auto">
          <a:xfrm>
            <a:off x="1114425" y="862013"/>
            <a:ext cx="6315075" cy="1536700"/>
            <a:chOff x="690" y="884"/>
            <a:chExt cx="3978" cy="968"/>
          </a:xfrm>
        </p:grpSpPr>
        <p:sp>
          <p:nvSpPr>
            <p:cNvPr id="1049537" name="AutoShape 21"/>
            <p:cNvSpPr>
              <a:spLocks noChangeAspect="1" noChangeArrowheads="1" noTextEdit="1"/>
            </p:cNvSpPr>
            <p:nvPr/>
          </p:nvSpPr>
          <p:spPr bwMode="auto">
            <a:xfrm>
              <a:off x="690" y="884"/>
              <a:ext cx="3978" cy="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538" name="Rectangle 23"/>
            <p:cNvSpPr>
              <a:spLocks noChangeArrowheads="1"/>
            </p:cNvSpPr>
            <p:nvPr/>
          </p:nvSpPr>
          <p:spPr bwMode="auto">
            <a:xfrm>
              <a:off x="2182" y="1030"/>
              <a:ext cx="1185" cy="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s-ES" sz="4000" dirty="0">
                  <a:solidFill>
                    <a:srgbClr val="000000"/>
                  </a:solidFill>
                </a:rPr>
                <a:t>Sistema</a:t>
              </a:r>
            </a:p>
            <a:p>
              <a:pPr algn="ctr"/>
              <a:r>
                <a:rPr lang="es-ES" sz="4000" dirty="0">
                  <a:solidFill>
                    <a:srgbClr val="000000"/>
                  </a:solidFill>
                </a:rPr>
                <a:t>Discreto</a:t>
              </a:r>
              <a:endParaRPr lang="es-ES" sz="4000" dirty="0"/>
            </a:p>
          </p:txBody>
        </p:sp>
        <p:sp>
          <p:nvSpPr>
            <p:cNvPr id="1049539" name="Rectangle 24"/>
            <p:cNvSpPr>
              <a:spLocks noChangeArrowheads="1"/>
            </p:cNvSpPr>
            <p:nvPr/>
          </p:nvSpPr>
          <p:spPr bwMode="auto">
            <a:xfrm>
              <a:off x="2122" y="1019"/>
              <a:ext cx="1313" cy="817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540" name="Line 25"/>
            <p:cNvSpPr>
              <a:spLocks noChangeShapeType="1"/>
            </p:cNvSpPr>
            <p:nvPr/>
          </p:nvSpPr>
          <p:spPr bwMode="auto">
            <a:xfrm>
              <a:off x="957" y="1425"/>
              <a:ext cx="97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541" name="Freeform 26"/>
            <p:cNvSpPr/>
            <p:nvPr/>
          </p:nvSpPr>
          <p:spPr bwMode="auto">
            <a:xfrm>
              <a:off x="1867" y="1311"/>
              <a:ext cx="239" cy="229"/>
            </a:xfrm>
            <a:custGeom>
              <a:avLst/>
              <a:gdLst/>
              <a:ahLst/>
              <a:cxnLst>
                <a:cxn ang="0">
                  <a:pos x="0" y="229"/>
                </a:cxn>
                <a:cxn ang="0">
                  <a:pos x="36" y="114"/>
                </a:cxn>
                <a:cxn ang="0">
                  <a:pos x="0" y="0"/>
                </a:cxn>
                <a:cxn ang="0">
                  <a:pos x="239" y="114"/>
                </a:cxn>
                <a:cxn ang="0">
                  <a:pos x="0" y="229"/>
                </a:cxn>
              </a:cxnLst>
              <a:rect l="0" t="0" r="r" b="b"/>
              <a:pathLst>
                <a:path w="239" h="229">
                  <a:moveTo>
                    <a:pt x="0" y="229"/>
                  </a:moveTo>
                  <a:lnTo>
                    <a:pt x="36" y="114"/>
                  </a:lnTo>
                  <a:lnTo>
                    <a:pt x="0" y="0"/>
                  </a:lnTo>
                  <a:lnTo>
                    <a:pt x="239" y="114"/>
                  </a:lnTo>
                  <a:lnTo>
                    <a:pt x="0" y="2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542" name="Line 27"/>
            <p:cNvSpPr>
              <a:spLocks noChangeShapeType="1"/>
            </p:cNvSpPr>
            <p:nvPr/>
          </p:nvSpPr>
          <p:spPr bwMode="auto">
            <a:xfrm>
              <a:off x="3447" y="1425"/>
              <a:ext cx="97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543" name="Freeform 28"/>
            <p:cNvSpPr/>
            <p:nvPr/>
          </p:nvSpPr>
          <p:spPr bwMode="auto">
            <a:xfrm>
              <a:off x="4357" y="1311"/>
              <a:ext cx="239" cy="229"/>
            </a:xfrm>
            <a:custGeom>
              <a:avLst/>
              <a:gdLst/>
              <a:ahLst/>
              <a:cxnLst>
                <a:cxn ang="0">
                  <a:pos x="0" y="229"/>
                </a:cxn>
                <a:cxn ang="0">
                  <a:pos x="36" y="114"/>
                </a:cxn>
                <a:cxn ang="0">
                  <a:pos x="0" y="0"/>
                </a:cxn>
                <a:cxn ang="0">
                  <a:pos x="239" y="114"/>
                </a:cxn>
                <a:cxn ang="0">
                  <a:pos x="0" y="229"/>
                </a:cxn>
              </a:cxnLst>
              <a:rect l="0" t="0" r="r" b="b"/>
              <a:pathLst>
                <a:path w="239" h="229">
                  <a:moveTo>
                    <a:pt x="0" y="229"/>
                  </a:moveTo>
                  <a:lnTo>
                    <a:pt x="36" y="114"/>
                  </a:lnTo>
                  <a:lnTo>
                    <a:pt x="0" y="0"/>
                  </a:lnTo>
                  <a:lnTo>
                    <a:pt x="239" y="114"/>
                  </a:lnTo>
                  <a:lnTo>
                    <a:pt x="0" y="2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544" name="Rectangle 29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1071" y="1010"/>
              <a:ext cx="731" cy="388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s-ES">
                  <a:noFill/>
                </a:rPr>
                <a:t> </a:t>
              </a:r>
            </a:p>
          </p:txBody>
        </p:sp>
        <p:sp>
          <p:nvSpPr>
            <p:cNvPr id="1049545" name="Rectangle 30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3643" y="969"/>
              <a:ext cx="736" cy="388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s-ES">
                  <a:noFill/>
                </a:rPr>
                <a:t> </a:t>
              </a:r>
            </a:p>
          </p:txBody>
        </p:sp>
      </p:grpSp>
      <p:sp>
        <p:nvSpPr>
          <p:cNvPr id="1049546" name="Text Box 32"/>
          <p:cNvSpPr txBox="1">
            <a:spLocks noChangeArrowheads="1"/>
          </p:cNvSpPr>
          <p:nvPr/>
        </p:nvSpPr>
        <p:spPr bwMode="auto">
          <a:xfrm>
            <a:off x="3505200" y="5399088"/>
            <a:ext cx="2359025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s-ES" sz="3200" b="1" dirty="0">
                <a:solidFill>
                  <a:srgbClr val="FF3300"/>
                </a:solidFill>
              </a:rPr>
              <a:t>Un programa</a:t>
            </a: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9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049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534" grpId="0" autoUpdateAnimBg="0"/>
      <p:bldP spid="1049535" grpId="0" animBg="1" autoUpdateAnimBg="0"/>
      <p:bldP spid="1049536" grpId="0" autoUpdateAnimBg="0"/>
      <p:bldP spid="104954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47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13CA7-9D42-470F-AEA7-5149D5A26F7B}" type="slidenum">
              <a:rPr lang="es-ES"/>
              <a:t>51</a:t>
            </a:fld>
            <a:endParaRPr lang="es-ES"/>
          </a:p>
        </p:txBody>
      </p:sp>
      <p:sp>
        <p:nvSpPr>
          <p:cNvPr id="10495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81361" y="854926"/>
            <a:ext cx="8515350" cy="3505200"/>
          </a:xfrm>
        </p:spPr>
        <p:txBody>
          <a:bodyPr/>
          <a:lstStyle/>
          <a:p>
            <a:pPr algn="ctr">
              <a:buFontTx/>
              <a:buNone/>
            </a:pPr>
            <a:r>
              <a:rPr lang="es-ES" sz="3600" b="1" dirty="0">
                <a:solidFill>
                  <a:srgbClr val="FF3300"/>
                </a:solidFill>
                <a:cs typeface="Times New Roman" pitchFamily="18" charset="0"/>
              </a:rPr>
              <a:t>Clasificación de los Sistemas.</a:t>
            </a:r>
          </a:p>
          <a:p>
            <a:pPr>
              <a:buFont typeface="Wingdings" pitchFamily="2" charset="2"/>
              <a:buChar char="Ø"/>
            </a:pPr>
            <a:r>
              <a:rPr lang="es-ES" sz="3600" dirty="0">
                <a:cs typeface="Times New Roman" pitchFamily="18" charset="0"/>
              </a:rPr>
              <a:t>Invariantes y no Invariantes en el tiempo.</a:t>
            </a:r>
          </a:p>
          <a:p>
            <a:pPr>
              <a:buFont typeface="Wingdings" pitchFamily="2" charset="2"/>
              <a:buChar char="Ø"/>
            </a:pPr>
            <a:r>
              <a:rPr lang="es-ES" sz="3600" dirty="0">
                <a:cs typeface="Times New Roman" pitchFamily="18" charset="0"/>
              </a:rPr>
              <a:t>Lineales y no Lineales.</a:t>
            </a:r>
          </a:p>
          <a:p>
            <a:pPr>
              <a:buFont typeface="Wingdings" pitchFamily="2" charset="2"/>
              <a:buChar char="Ø"/>
            </a:pPr>
            <a:r>
              <a:rPr lang="es-ES" sz="3600" dirty="0">
                <a:cs typeface="Times New Roman" pitchFamily="18" charset="0"/>
              </a:rPr>
              <a:t>Causales y no Causales.</a:t>
            </a:r>
          </a:p>
          <a:p>
            <a:pPr>
              <a:buFont typeface="Wingdings" pitchFamily="2" charset="2"/>
              <a:buChar char="Ø"/>
            </a:pPr>
            <a:r>
              <a:rPr lang="es-ES" sz="3600" dirty="0">
                <a:cs typeface="Times New Roman" pitchFamily="18" charset="0"/>
              </a:rPr>
              <a:t>Recursivos y no Recursivos.</a:t>
            </a:r>
          </a:p>
        </p:txBody>
      </p:sp>
    </p:spTree>
  </p:cSld>
  <p:clrMapOvr>
    <a:masterClrMapping/>
  </p:clrMapOvr>
  <p:transition>
    <p:wheel spokes="8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49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C0BC-B88A-4636-9A02-A1F3DFA040FD}" type="slidenum">
              <a:rPr lang="es-ES"/>
              <a:t>52</a:t>
            </a:fld>
            <a:endParaRPr lang="es-ES"/>
          </a:p>
        </p:txBody>
      </p:sp>
      <p:sp>
        <p:nvSpPr>
          <p:cNvPr id="1049550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4294967295"/>
          </p:nvPr>
        </p:nvSpPr>
        <p:spPr>
          <a:xfrm>
            <a:off x="780586" y="996950"/>
            <a:ext cx="7772400" cy="5486400"/>
          </a:xfrm>
          <a:blipFill>
            <a:blip r:embed="rId2"/>
            <a:stretch>
              <a:fillRect l="-1961" t="-1444" r="-2745"/>
            </a:stretch>
          </a:blipFill>
        </p:spPr>
        <p:txBody>
          <a:bodyPr/>
          <a:lstStyle/>
          <a:p>
            <a:r>
              <a:rPr lang="es-ES">
                <a:noFill/>
              </a:rPr>
              <a:t> </a:t>
            </a: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95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95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95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550" grpId="0" uiExpand="1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51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9B3C-C040-4EE3-9081-752B4227494A}" type="slidenum">
              <a:rPr lang="es-ES"/>
              <a:t>53</a:t>
            </a:fld>
            <a:endParaRPr lang="es-ES"/>
          </a:p>
        </p:txBody>
      </p:sp>
      <p:sp>
        <p:nvSpPr>
          <p:cNvPr id="10495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390650"/>
            <a:ext cx="8534400" cy="3409950"/>
          </a:xfrm>
        </p:spPr>
        <p:txBody>
          <a:bodyPr/>
          <a:lstStyle/>
          <a:p>
            <a:pPr algn="ctr">
              <a:buFontTx/>
              <a:buNone/>
            </a:pPr>
            <a:r>
              <a:rPr lang="es-ES" b="1" dirty="0">
                <a:solidFill>
                  <a:srgbClr val="FF3300"/>
                </a:solidFill>
                <a:cs typeface="Times New Roman" pitchFamily="18" charset="0"/>
              </a:rPr>
              <a:t>Causal</a:t>
            </a:r>
            <a:r>
              <a:rPr lang="es-ES" b="1" dirty="0">
                <a:cs typeface="Times New Roman" pitchFamily="18" charset="0"/>
              </a:rPr>
              <a:t> </a:t>
            </a:r>
            <a:endParaRPr lang="es-ES" dirty="0">
              <a:cs typeface="Times New Roman" pitchFamily="18" charset="0"/>
            </a:endParaRPr>
          </a:p>
          <a:p>
            <a:pPr algn="just">
              <a:buFontTx/>
              <a:buNone/>
            </a:pPr>
            <a:r>
              <a:rPr lang="es-MX" dirty="0">
                <a:cs typeface="Times New Roman" pitchFamily="18" charset="0"/>
              </a:rPr>
              <a:t>Cuando</a:t>
            </a:r>
            <a:r>
              <a:rPr lang="es-ES" dirty="0">
                <a:cs typeface="Times New Roman" pitchFamily="18" charset="0"/>
              </a:rPr>
              <a:t> la respuesta en un instante no depende de los valores posteriores de la excitación</a:t>
            </a:r>
            <a:r>
              <a:rPr lang="es-MX" dirty="0">
                <a:cs typeface="Times New Roman" pitchFamily="18" charset="0"/>
              </a:rPr>
              <a:t>,</a:t>
            </a:r>
            <a:r>
              <a:rPr lang="es-ES" dirty="0">
                <a:cs typeface="Times New Roman" pitchFamily="18" charset="0"/>
              </a:rPr>
              <a:t> del estímulo </a:t>
            </a:r>
            <a:endParaRPr lang="es-MX" dirty="0">
              <a:cs typeface="Times New Roman" pitchFamily="18" charset="0"/>
            </a:endParaRPr>
          </a:p>
          <a:p>
            <a:pPr algn="just">
              <a:buFontTx/>
              <a:buNone/>
            </a:pPr>
            <a:r>
              <a:rPr lang="es-MX" dirty="0">
                <a:cs typeface="Times New Roman" pitchFamily="18" charset="0"/>
              </a:rPr>
              <a:t>L</a:t>
            </a:r>
            <a:r>
              <a:rPr lang="es-ES" dirty="0">
                <a:cs typeface="Times New Roman" pitchFamily="18" charset="0"/>
              </a:rPr>
              <a:t>a respuesta hasta la muestra n depende solo de la muestra n y  muestra anteriores a la muestra n. </a:t>
            </a: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95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552" grpId="0" uiExpand="1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53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FA84-4AE2-48B4-BDEE-5C326C85BE80}" type="slidenum">
              <a:rPr lang="es-ES"/>
              <a:t>54</a:t>
            </a:fld>
            <a:endParaRPr lang="es-ES"/>
          </a:p>
        </p:txBody>
      </p:sp>
      <p:sp>
        <p:nvSpPr>
          <p:cNvPr id="1049554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4294967295"/>
          </p:nvPr>
        </p:nvSpPr>
        <p:spPr>
          <a:xfrm>
            <a:off x="628650" y="1085850"/>
            <a:ext cx="7772400" cy="4248150"/>
          </a:xfrm>
          <a:blipFill>
            <a:blip r:embed="rId2"/>
            <a:stretch>
              <a:fillRect l="-1961" t="-1865" b="-1004"/>
            </a:stretch>
          </a:blipFill>
        </p:spPr>
        <p:txBody>
          <a:bodyPr/>
          <a:lstStyle/>
          <a:p>
            <a:r>
              <a:rPr lang="es-ES">
                <a:noFill/>
              </a:rPr>
              <a:t> </a:t>
            </a:r>
          </a:p>
        </p:txBody>
      </p:sp>
    </p:spTree>
  </p:cSld>
  <p:clrMapOvr>
    <a:masterClrMapping/>
  </p:clrMapOvr>
  <p:transition>
    <p:wheel spokes="8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55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4772-11EC-439D-A93E-10B2CC033B27}" type="slidenum">
              <a:rPr lang="es-ES"/>
              <a:t>55</a:t>
            </a:fld>
            <a:endParaRPr lang="es-ES"/>
          </a:p>
        </p:txBody>
      </p:sp>
      <p:sp>
        <p:nvSpPr>
          <p:cNvPr id="1049556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4294967295"/>
          </p:nvPr>
        </p:nvSpPr>
        <p:spPr>
          <a:xfrm>
            <a:off x="285750" y="1219200"/>
            <a:ext cx="8229600" cy="3009900"/>
          </a:xfrm>
          <a:blipFill>
            <a:blip r:embed="rId2"/>
            <a:stretch>
              <a:fillRect l="-1926" t="-2632" r="-1852"/>
            </a:stretch>
          </a:blipFill>
        </p:spPr>
        <p:txBody>
          <a:bodyPr/>
          <a:lstStyle/>
          <a:p>
            <a:r>
              <a:rPr lang="es-ES">
                <a:noFill/>
              </a:rPr>
              <a:t> </a:t>
            </a: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9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556" grpId="0" uiExpand="1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57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21A8-D1FC-452B-9572-A7E5395A3D2A}" type="slidenum">
              <a:rPr lang="es-ES"/>
              <a:t>56</a:t>
            </a:fld>
            <a:endParaRPr lang="es-ES"/>
          </a:p>
        </p:txBody>
      </p:sp>
      <p:sp>
        <p:nvSpPr>
          <p:cNvPr id="1049558" name="Text Box 17"/>
          <p:cNvSpPr txBox="1">
            <a:spLocks noChangeArrowheads="1"/>
          </p:cNvSpPr>
          <p:nvPr/>
        </p:nvSpPr>
        <p:spPr bwMode="auto">
          <a:xfrm>
            <a:off x="512956" y="1698664"/>
            <a:ext cx="8351838" cy="295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s-ES" sz="3200" dirty="0"/>
              <a:t>Sistemas</a:t>
            </a:r>
            <a:r>
              <a:rPr lang="es-ES" sz="3200" dirty="0">
                <a:solidFill>
                  <a:srgbClr val="FF3300"/>
                </a:solidFill>
              </a:rPr>
              <a:t> LTI:</a:t>
            </a:r>
          </a:p>
          <a:p>
            <a:r>
              <a:rPr lang="es-ES" sz="3200" dirty="0"/>
              <a:t>Son los sistemas Lineales e invariantes en el tiempo, son los sistemas que se verán </a:t>
            </a:r>
            <a:r>
              <a:rPr lang="es-ES" sz="3200" dirty="0" smtClean="0"/>
              <a:t>en mayor parte del curso. </a:t>
            </a:r>
            <a:r>
              <a:rPr lang="es-ES" sz="3200" dirty="0"/>
              <a:t>Estos sistemas tienen un grupo de propiedades que se verán próximamente</a:t>
            </a:r>
          </a:p>
        </p:txBody>
      </p:sp>
    </p:spTree>
  </p:cSld>
  <p:clrMapOvr>
    <a:masterClrMapping/>
  </p:clrMapOvr>
  <p:transition>
    <p:wheel spokes="8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59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8397-3FA7-47A3-8AB4-59E1442F3103}" type="slidenum">
              <a:rPr lang="es-ES"/>
              <a:t>57</a:t>
            </a:fld>
            <a:endParaRPr lang="es-ES"/>
          </a:p>
        </p:txBody>
      </p:sp>
      <p:sp>
        <p:nvSpPr>
          <p:cNvPr id="104956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636809"/>
            <a:ext cx="7772400" cy="1574128"/>
          </a:xfrm>
        </p:spPr>
        <p:txBody>
          <a:bodyPr/>
          <a:lstStyle/>
          <a:p>
            <a:pPr algn="ctr">
              <a:buFontTx/>
              <a:buNone/>
            </a:pPr>
            <a:r>
              <a:rPr lang="es-MX" sz="2800" b="1" dirty="0">
                <a:solidFill>
                  <a:srgbClr val="FF3300"/>
                </a:solidFill>
                <a:cs typeface="Times New Roman" pitchFamily="18" charset="0"/>
              </a:rPr>
              <a:t>Representación de Sistemas Digitales</a:t>
            </a:r>
            <a:r>
              <a:rPr lang="es-ES" sz="2800" dirty="0">
                <a:solidFill>
                  <a:srgbClr val="FF3300"/>
                </a:solidFill>
                <a:cs typeface="Times New Roman" pitchFamily="18" charset="0"/>
              </a:rPr>
              <a:t>. </a:t>
            </a:r>
          </a:p>
          <a:p>
            <a:pPr algn="ctr">
              <a:buFontTx/>
              <a:buNone/>
            </a:pPr>
            <a:r>
              <a:rPr lang="es-ES" sz="2800" b="1" dirty="0">
                <a:cs typeface="Times New Roman" pitchFamily="18" charset="0"/>
              </a:rPr>
              <a:t>Sistemas </a:t>
            </a:r>
            <a:r>
              <a:rPr lang="es-ES" sz="2800" b="1" dirty="0" smtClean="0">
                <a:cs typeface="Times New Roman" pitchFamily="18" charset="0"/>
              </a:rPr>
              <a:t>Analógicos</a:t>
            </a:r>
          </a:p>
          <a:p>
            <a:pPr algn="ctr">
              <a:buFontTx/>
              <a:buNone/>
            </a:pPr>
            <a:r>
              <a:rPr lang="es-ES" sz="2800" b="1" dirty="0" smtClean="0">
                <a:cs typeface="Times New Roman" pitchFamily="18" charset="0"/>
              </a:rPr>
              <a:t>Ecuación diferencial</a:t>
            </a:r>
            <a:endParaRPr lang="es-ES" sz="2800" b="1" dirty="0">
              <a:cs typeface="Times New Roman" pitchFamily="18" charset="0"/>
            </a:endParaRPr>
          </a:p>
        </p:txBody>
      </p:sp>
      <p:sp>
        <p:nvSpPr>
          <p:cNvPr id="1049561" name="TextBox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918358" y="2654854"/>
            <a:ext cx="4374980" cy="121193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s-MX">
                <a:noFill/>
              </a:rPr>
              <a:t> </a:t>
            </a:r>
          </a:p>
        </p:txBody>
      </p:sp>
      <p:sp>
        <p:nvSpPr>
          <p:cNvPr id="1049562" name="Rectangle 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305716"/>
            <a:ext cx="9144000" cy="52322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es-ES">
                <a:noFill/>
              </a:rPr>
              <a:t> </a:t>
            </a:r>
          </a:p>
        </p:txBody>
      </p:sp>
    </p:spTree>
  </p:cSld>
  <p:clrMapOvr>
    <a:masterClrMapping/>
  </p:clrMapOvr>
  <p:transition>
    <p:wheel spokes="8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63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FD1A-30EF-495A-9668-C509B310ADB0}" type="slidenum">
              <a:rPr lang="es-ES"/>
              <a:t>58</a:t>
            </a:fld>
            <a:endParaRPr lang="es-ES"/>
          </a:p>
        </p:txBody>
      </p:sp>
      <p:sp>
        <p:nvSpPr>
          <p:cNvPr id="104956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359823" y="539634"/>
            <a:ext cx="6171508" cy="533400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s-ES" b="1" dirty="0">
                <a:solidFill>
                  <a:srgbClr val="FF3300"/>
                </a:solidFill>
                <a:cs typeface="Times New Roman" pitchFamily="18" charset="0"/>
              </a:rPr>
              <a:t>Ecuación de Diferencia.</a:t>
            </a:r>
            <a:r>
              <a:rPr lang="es-ES" dirty="0">
                <a:solidFill>
                  <a:srgbClr val="FF3300"/>
                </a:solidFill>
                <a:cs typeface="Times New Roman" pitchFamily="18" charset="0"/>
              </a:rPr>
              <a:t> </a:t>
            </a:r>
          </a:p>
        </p:txBody>
      </p:sp>
      <p:sp>
        <p:nvSpPr>
          <p:cNvPr id="1049565" name="AutoShape 9"/>
          <p:cNvSpPr>
            <a:spLocks noChangeAspect="1" noChangeArrowheads="1" noTextEdit="1"/>
          </p:cNvSpPr>
          <p:nvPr/>
        </p:nvSpPr>
        <p:spPr bwMode="auto">
          <a:xfrm>
            <a:off x="552450" y="2420975"/>
            <a:ext cx="8018463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9566" name="Text Box 17"/>
          <p:cNvSpPr txBox="1">
            <a:spLocks noChangeArrowheads="1"/>
          </p:cNvSpPr>
          <p:nvPr/>
        </p:nvSpPr>
        <p:spPr bwMode="auto">
          <a:xfrm>
            <a:off x="3257550" y="3816388"/>
            <a:ext cx="235902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s-ES" sz="2800">
                <a:solidFill>
                  <a:srgbClr val="FF3300"/>
                </a:solidFill>
              </a:rPr>
              <a:t>Despejando y(n)</a:t>
            </a:r>
          </a:p>
        </p:txBody>
      </p:sp>
      <p:sp>
        <p:nvSpPr>
          <p:cNvPr id="1049567" name="TextBox 3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363788" y="1190362"/>
            <a:ext cx="3675493" cy="8657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s-ES">
                <a:noFill/>
              </a:rPr>
              <a:t> </a:t>
            </a:r>
          </a:p>
        </p:txBody>
      </p:sp>
      <p:sp>
        <p:nvSpPr>
          <p:cNvPr id="1049568" name="Rectangle 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75456" y="2313227"/>
            <a:ext cx="8399222" cy="400110"/>
          </a:xfrm>
          <a:prstGeom prst="rect">
            <a:avLst/>
          </a:prstGeom>
          <a:blipFill>
            <a:blip r:embed="rId3"/>
            <a:stretch>
              <a:fillRect t="-6061" b="-27273"/>
            </a:stretch>
          </a:blipFill>
        </p:spPr>
        <p:txBody>
          <a:bodyPr/>
          <a:lstStyle/>
          <a:p>
            <a:r>
              <a:rPr lang="es-ES">
                <a:noFill/>
              </a:rPr>
              <a:t> </a:t>
            </a:r>
          </a:p>
        </p:txBody>
      </p:sp>
      <p:sp>
        <p:nvSpPr>
          <p:cNvPr id="1049569" name="TextBox 3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122488" y="2792712"/>
            <a:ext cx="4757521" cy="86575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es-ES">
                <a:noFill/>
              </a:rPr>
              <a:t> </a:t>
            </a:r>
          </a:p>
        </p:txBody>
      </p:sp>
      <p:sp>
        <p:nvSpPr>
          <p:cNvPr id="1049570" name="TextBox 3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058301" y="4318860"/>
            <a:ext cx="4539255" cy="86575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r>
              <a:rPr lang="es-ES">
                <a:noFill/>
              </a:rPr>
              <a:t> </a:t>
            </a:r>
          </a:p>
        </p:txBody>
      </p:sp>
      <p:sp>
        <p:nvSpPr>
          <p:cNvPr id="1049571" name="TextBox 3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122488" y="5260045"/>
            <a:ext cx="4531753" cy="86575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r>
              <a:rPr lang="es-ES">
                <a:noFill/>
              </a:rPr>
              <a:t> </a:t>
            </a: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566" grpId="0"/>
      <p:bldP spid="1049568" grpId="0" animBg="1"/>
      <p:bldP spid="1049569" grpId="0" animBg="1"/>
      <p:bldP spid="1049570" grpId="0" animBg="1"/>
      <p:bldP spid="104957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72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EB9D-67CF-4F98-B5A5-91266105001D}" type="slidenum">
              <a:rPr lang="es-ES"/>
              <a:t>59</a:t>
            </a:fld>
            <a:endParaRPr lang="es-ES"/>
          </a:p>
        </p:txBody>
      </p:sp>
      <p:sp>
        <p:nvSpPr>
          <p:cNvPr id="104957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880559" y="452519"/>
            <a:ext cx="7772400" cy="1009650"/>
          </a:xfrm>
        </p:spPr>
        <p:txBody>
          <a:bodyPr/>
          <a:lstStyle/>
          <a:p>
            <a:pPr algn="ctr">
              <a:buFontTx/>
              <a:buNone/>
            </a:pPr>
            <a:r>
              <a:rPr lang="es-MX" sz="2800" b="1" dirty="0">
                <a:solidFill>
                  <a:srgbClr val="FF3300"/>
                </a:solidFill>
                <a:cs typeface="Times New Roman" pitchFamily="18" charset="0"/>
              </a:rPr>
              <a:t>Representación de Sistemas Digitales</a:t>
            </a:r>
            <a:r>
              <a:rPr lang="es-ES" sz="2800" dirty="0">
                <a:solidFill>
                  <a:srgbClr val="FF3300"/>
                </a:solidFill>
                <a:cs typeface="Times New Roman" pitchFamily="18" charset="0"/>
              </a:rPr>
              <a:t>. </a:t>
            </a:r>
          </a:p>
          <a:p>
            <a:pPr algn="ctr">
              <a:buFontTx/>
              <a:buNone/>
            </a:pPr>
            <a:r>
              <a:rPr lang="es-ES" sz="2800" dirty="0">
                <a:cs typeface="Times New Roman" pitchFamily="18" charset="0"/>
              </a:rPr>
              <a:t>Sistemas Analógicos</a:t>
            </a:r>
          </a:p>
        </p:txBody>
      </p:sp>
      <p:sp>
        <p:nvSpPr>
          <p:cNvPr id="1049574" name="Text Box 31"/>
          <p:cNvSpPr txBox="1">
            <a:spLocks noChangeArrowheads="1"/>
          </p:cNvSpPr>
          <p:nvPr/>
        </p:nvSpPr>
        <p:spPr bwMode="auto">
          <a:xfrm>
            <a:off x="3181350" y="3742613"/>
            <a:ext cx="271709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s-ES" sz="2800" dirty="0"/>
              <a:t>Sistema Discreto</a:t>
            </a:r>
          </a:p>
        </p:txBody>
      </p:sp>
      <p:sp>
        <p:nvSpPr>
          <p:cNvPr id="1049575" name="TextBox 2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30657" y="1833644"/>
            <a:ext cx="3106556" cy="8657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s-ES">
                <a:noFill/>
              </a:rPr>
              <a:t> </a:t>
            </a:r>
          </a:p>
        </p:txBody>
      </p:sp>
      <p:sp>
        <p:nvSpPr>
          <p:cNvPr id="1049576" name="TextBox 21"/>
          <p:cNvSpPr txBox="1"/>
          <p:nvPr/>
        </p:nvSpPr>
        <p:spPr>
          <a:xfrm>
            <a:off x="1414904" y="3120155"/>
            <a:ext cx="6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0" tIns="0" rIns="0" bIns="0" rtlCol="0">
            <a:spAutoFit/>
          </a:bodyPr>
          <a:lstStyle/>
          <a:p>
            <a:endParaRPr lang="es-ES" dirty="0"/>
          </a:p>
        </p:txBody>
      </p:sp>
      <p:sp>
        <p:nvSpPr>
          <p:cNvPr id="1049577" name="Rectangle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168400" y="3078616"/>
            <a:ext cx="6883400" cy="400110"/>
          </a:xfrm>
          <a:prstGeom prst="rect">
            <a:avLst/>
          </a:prstGeom>
          <a:blipFill>
            <a:blip r:embed="rId3"/>
            <a:stretch>
              <a:fillRect b="-16667"/>
            </a:stretch>
          </a:blipFill>
        </p:spPr>
        <p:txBody>
          <a:bodyPr/>
          <a:lstStyle/>
          <a:p>
            <a:r>
              <a:rPr lang="es-ES">
                <a:noFill/>
              </a:rPr>
              <a:t> </a:t>
            </a:r>
          </a:p>
        </p:txBody>
      </p:sp>
      <p:sp>
        <p:nvSpPr>
          <p:cNvPr id="1049578" name="TextBox 2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123560" y="4246362"/>
            <a:ext cx="3712042" cy="86575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es-ES">
                <a:noFill/>
              </a:rPr>
              <a:t> </a:t>
            </a:r>
          </a:p>
        </p:txBody>
      </p:sp>
      <p:sp>
        <p:nvSpPr>
          <p:cNvPr id="1049579" name="Rectangle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-88494" y="5188824"/>
            <a:ext cx="9397188" cy="400110"/>
          </a:xfrm>
          <a:prstGeom prst="rect">
            <a:avLst/>
          </a:prstGeom>
          <a:blipFill>
            <a:blip r:embed="rId5"/>
            <a:stretch>
              <a:fillRect b="-10606"/>
            </a:stretch>
          </a:blipFill>
        </p:spPr>
        <p:txBody>
          <a:bodyPr/>
          <a:lstStyle/>
          <a:p>
            <a:r>
              <a:rPr lang="es-ES">
                <a:noFill/>
              </a:rPr>
              <a:t> </a:t>
            </a:r>
          </a:p>
        </p:txBody>
      </p:sp>
      <p:sp>
        <p:nvSpPr>
          <p:cNvPr id="1049580" name="Rectangle 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852687" y="5679693"/>
            <a:ext cx="1014252" cy="400110"/>
          </a:xfrm>
          <a:prstGeom prst="rect">
            <a:avLst/>
          </a:prstGeom>
          <a:blipFill>
            <a:blip r:embed="rId6"/>
            <a:stretch>
              <a:fillRect b="-4615"/>
            </a:stretch>
          </a:blipFill>
        </p:spPr>
        <p:txBody>
          <a:bodyPr/>
          <a:lstStyle/>
          <a:p>
            <a:r>
              <a:rPr lang="es-ES">
                <a:noFill/>
              </a:rPr>
              <a:t> </a:t>
            </a: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95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573" grpId="0" build="p" autoUpdateAnimBg="0"/>
      <p:bldP spid="1049574" grpId="0"/>
      <p:bldP spid="1049575" grpId="0" animBg="1"/>
      <p:bldP spid="1049577" grpId="0" animBg="1"/>
      <p:bldP spid="1049578" grpId="0" animBg="1"/>
      <p:bldP spid="1049579" grpId="0" animBg="1"/>
      <p:bldP spid="104958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17E06-CF5A-4C36-8AA0-E531289CB57D}" type="slidenum">
              <a:rPr lang="es-ES"/>
              <a:t>6</a:t>
            </a:fld>
            <a:endParaRPr lang="es-ES"/>
          </a:p>
        </p:txBody>
      </p:sp>
      <p:pic>
        <p:nvPicPr>
          <p:cNvPr id="209715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689" y="1568999"/>
            <a:ext cx="8078787" cy="421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48599" name="Text Box 4"/>
          <p:cNvSpPr txBox="1">
            <a:spLocks noChangeArrowheads="1"/>
          </p:cNvSpPr>
          <p:nvPr/>
        </p:nvSpPr>
        <p:spPr bwMode="auto">
          <a:xfrm>
            <a:off x="3973829" y="720870"/>
            <a:ext cx="1479319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s-ES" sz="3600" b="1" dirty="0">
                <a:solidFill>
                  <a:srgbClr val="FF3300"/>
                </a:solidFill>
              </a:rPr>
              <a:t>Señal</a:t>
            </a:r>
          </a:p>
        </p:txBody>
      </p:sp>
    </p:spTree>
  </p:cSld>
  <p:clrMapOvr>
    <a:masterClrMapping/>
  </p:clrMapOvr>
  <p:transition>
    <p:wheel spokes="8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81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20E0-4286-4259-ADEB-E9ED68219FDA}" type="slidenum">
              <a:rPr lang="es-ES"/>
              <a:t>60</a:t>
            </a:fld>
            <a:endParaRPr lang="es-ES"/>
          </a:p>
        </p:txBody>
      </p:sp>
      <p:sp>
        <p:nvSpPr>
          <p:cNvPr id="1049582" name="Text Box 16"/>
          <p:cNvSpPr txBox="1">
            <a:spLocks noChangeArrowheads="1"/>
          </p:cNvSpPr>
          <p:nvPr/>
        </p:nvSpPr>
        <p:spPr bwMode="auto">
          <a:xfrm>
            <a:off x="898525" y="446397"/>
            <a:ext cx="8245475" cy="1249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s-ES" sz="2800" dirty="0"/>
              <a:t>Ejemplo 1: </a:t>
            </a:r>
            <a:endParaRPr lang="es-ES" sz="2800" dirty="0" smtClean="0"/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s-ES" sz="2800" dirty="0" smtClean="0"/>
              <a:t>Para </a:t>
            </a:r>
            <a:r>
              <a:rPr lang="es-ES" sz="2800" dirty="0"/>
              <a:t>el siguiente sistema obtenga su ecuación de diferencia</a:t>
            </a:r>
          </a:p>
        </p:txBody>
      </p:sp>
      <p:grpSp>
        <p:nvGrpSpPr>
          <p:cNvPr id="284" name="Group 4"/>
          <p:cNvGrpSpPr>
            <a:grpSpLocks noChangeAspect="1"/>
          </p:cNvGrpSpPr>
          <p:nvPr/>
        </p:nvGrpSpPr>
        <p:grpSpPr bwMode="auto">
          <a:xfrm>
            <a:off x="2470150" y="2224088"/>
            <a:ext cx="3870325" cy="2538412"/>
            <a:chOff x="1556" y="1401"/>
            <a:chExt cx="2438" cy="1599"/>
          </a:xfrm>
        </p:grpSpPr>
        <p:sp>
          <p:nvSpPr>
            <p:cNvPr id="1049583" name="AutoShape 3"/>
            <p:cNvSpPr>
              <a:spLocks noChangeAspect="1" noChangeArrowheads="1" noTextEdit="1"/>
            </p:cNvSpPr>
            <p:nvPr/>
          </p:nvSpPr>
          <p:spPr bwMode="auto">
            <a:xfrm>
              <a:off x="1556" y="1401"/>
              <a:ext cx="2438" cy="159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584" name="Rectangle 5"/>
            <p:cNvSpPr>
              <a:spLocks noChangeArrowheads="1"/>
            </p:cNvSpPr>
            <p:nvPr/>
          </p:nvSpPr>
          <p:spPr bwMode="auto">
            <a:xfrm>
              <a:off x="2301" y="1593"/>
              <a:ext cx="60" cy="12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s-MX" altLang="es-MX" sz="13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+</a:t>
              </a:r>
              <a:endParaRPr kumimoji="0" lang="es-MX" altLang="es-MX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049585" name="Oval 6"/>
            <p:cNvSpPr>
              <a:spLocks noChangeArrowheads="1"/>
            </p:cNvSpPr>
            <p:nvPr/>
          </p:nvSpPr>
          <p:spPr bwMode="auto">
            <a:xfrm>
              <a:off x="2237" y="1588"/>
              <a:ext cx="194" cy="14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586" name="Line 7"/>
            <p:cNvSpPr>
              <a:spLocks noChangeShapeType="1"/>
            </p:cNvSpPr>
            <p:nvPr/>
          </p:nvSpPr>
          <p:spPr bwMode="auto">
            <a:xfrm>
              <a:off x="1598" y="1657"/>
              <a:ext cx="53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587" name="Freeform 8"/>
            <p:cNvSpPr/>
            <p:nvPr/>
          </p:nvSpPr>
          <p:spPr bwMode="auto">
            <a:xfrm>
              <a:off x="2097" y="1615"/>
              <a:ext cx="131" cy="85"/>
            </a:xfrm>
            <a:custGeom>
              <a:avLst/>
              <a:gdLst>
                <a:gd name="T0" fmla="*/ 0 w 131"/>
                <a:gd name="T1" fmla="*/ 85 h 85"/>
                <a:gd name="T2" fmla="*/ 19 w 131"/>
                <a:gd name="T3" fmla="*/ 42 h 85"/>
                <a:gd name="T4" fmla="*/ 0 w 131"/>
                <a:gd name="T5" fmla="*/ 0 h 85"/>
                <a:gd name="T6" fmla="*/ 131 w 131"/>
                <a:gd name="T7" fmla="*/ 42 h 85"/>
                <a:gd name="T8" fmla="*/ 0 w 131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85">
                  <a:moveTo>
                    <a:pt x="0" y="85"/>
                  </a:moveTo>
                  <a:lnTo>
                    <a:pt x="19" y="42"/>
                  </a:lnTo>
                  <a:lnTo>
                    <a:pt x="0" y="0"/>
                  </a:lnTo>
                  <a:lnTo>
                    <a:pt x="131" y="42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588" name="Line 9"/>
            <p:cNvSpPr>
              <a:spLocks noChangeShapeType="1"/>
            </p:cNvSpPr>
            <p:nvPr/>
          </p:nvSpPr>
          <p:spPr bwMode="auto">
            <a:xfrm>
              <a:off x="2438" y="1657"/>
              <a:ext cx="127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589" name="Freeform 10"/>
            <p:cNvSpPr/>
            <p:nvPr/>
          </p:nvSpPr>
          <p:spPr bwMode="auto">
            <a:xfrm>
              <a:off x="3672" y="1615"/>
              <a:ext cx="132" cy="85"/>
            </a:xfrm>
            <a:custGeom>
              <a:avLst/>
              <a:gdLst>
                <a:gd name="T0" fmla="*/ 0 w 132"/>
                <a:gd name="T1" fmla="*/ 85 h 85"/>
                <a:gd name="T2" fmla="*/ 20 w 132"/>
                <a:gd name="T3" fmla="*/ 42 h 85"/>
                <a:gd name="T4" fmla="*/ 0 w 132"/>
                <a:gd name="T5" fmla="*/ 0 h 85"/>
                <a:gd name="T6" fmla="*/ 132 w 132"/>
                <a:gd name="T7" fmla="*/ 42 h 85"/>
                <a:gd name="T8" fmla="*/ 0 w 132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85">
                  <a:moveTo>
                    <a:pt x="0" y="85"/>
                  </a:moveTo>
                  <a:lnTo>
                    <a:pt x="20" y="42"/>
                  </a:lnTo>
                  <a:lnTo>
                    <a:pt x="0" y="0"/>
                  </a:lnTo>
                  <a:lnTo>
                    <a:pt x="132" y="42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590" name="Rectangle 11"/>
            <p:cNvSpPr>
              <a:spLocks noChangeArrowheads="1"/>
            </p:cNvSpPr>
            <p:nvPr/>
          </p:nvSpPr>
          <p:spPr bwMode="auto">
            <a:xfrm>
              <a:off x="1683" y="1450"/>
              <a:ext cx="374" cy="18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s-MX" altLang="es-MX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x(n)</a:t>
              </a:r>
              <a:endParaRPr kumimoji="0" lang="es-MX" altLang="es-MX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9591" name="Rectangle 12"/>
            <p:cNvSpPr>
              <a:spLocks noChangeArrowheads="1"/>
            </p:cNvSpPr>
            <p:nvPr/>
          </p:nvSpPr>
          <p:spPr bwMode="auto">
            <a:xfrm>
              <a:off x="3574" y="1450"/>
              <a:ext cx="372" cy="18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s-MX" altLang="es-MX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y(n)</a:t>
              </a:r>
              <a:endParaRPr kumimoji="0" lang="es-MX" altLang="es-MX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9592" name="Rectangle 13"/>
            <p:cNvSpPr>
              <a:spLocks noChangeArrowheads="1"/>
            </p:cNvSpPr>
            <p:nvPr/>
          </p:nvSpPr>
          <p:spPr bwMode="auto">
            <a:xfrm>
              <a:off x="2952" y="2011"/>
              <a:ext cx="214" cy="14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s-MX" altLang="es-MX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 T</a:t>
              </a:r>
              <a:endParaRPr kumimoji="0" lang="es-MX" altLang="es-MX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9593" name="Rectangle 14"/>
            <p:cNvSpPr>
              <a:spLocks noChangeArrowheads="1"/>
            </p:cNvSpPr>
            <p:nvPr/>
          </p:nvSpPr>
          <p:spPr bwMode="auto">
            <a:xfrm>
              <a:off x="2867" y="1901"/>
              <a:ext cx="405" cy="297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594" name="Line 15"/>
            <p:cNvSpPr>
              <a:spLocks noChangeShapeType="1"/>
            </p:cNvSpPr>
            <p:nvPr/>
          </p:nvSpPr>
          <p:spPr bwMode="auto">
            <a:xfrm>
              <a:off x="3068" y="1657"/>
              <a:ext cx="1" cy="16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595" name="Freeform 16"/>
            <p:cNvSpPr/>
            <p:nvPr/>
          </p:nvSpPr>
          <p:spPr bwMode="auto">
            <a:xfrm>
              <a:off x="3011" y="1794"/>
              <a:ext cx="114" cy="98"/>
            </a:xfrm>
            <a:custGeom>
              <a:avLst/>
              <a:gdLst>
                <a:gd name="T0" fmla="*/ 0 w 114"/>
                <a:gd name="T1" fmla="*/ 0 h 98"/>
                <a:gd name="T2" fmla="*/ 57 w 114"/>
                <a:gd name="T3" fmla="*/ 15 h 98"/>
                <a:gd name="T4" fmla="*/ 114 w 114"/>
                <a:gd name="T5" fmla="*/ 0 h 98"/>
                <a:gd name="T6" fmla="*/ 57 w 114"/>
                <a:gd name="T7" fmla="*/ 98 h 98"/>
                <a:gd name="T8" fmla="*/ 0 w 114"/>
                <a:gd name="T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98">
                  <a:moveTo>
                    <a:pt x="0" y="0"/>
                  </a:moveTo>
                  <a:lnTo>
                    <a:pt x="57" y="15"/>
                  </a:lnTo>
                  <a:lnTo>
                    <a:pt x="114" y="0"/>
                  </a:lnTo>
                  <a:lnTo>
                    <a:pt x="57" y="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596" name="Line 17"/>
            <p:cNvSpPr>
              <a:spLocks noChangeShapeType="1"/>
            </p:cNvSpPr>
            <p:nvPr/>
          </p:nvSpPr>
          <p:spPr bwMode="auto">
            <a:xfrm>
              <a:off x="2333" y="1809"/>
              <a:ext cx="1" cy="71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597" name="Freeform 18"/>
            <p:cNvSpPr/>
            <p:nvPr/>
          </p:nvSpPr>
          <p:spPr bwMode="auto">
            <a:xfrm>
              <a:off x="2276" y="1735"/>
              <a:ext cx="114" cy="98"/>
            </a:xfrm>
            <a:custGeom>
              <a:avLst/>
              <a:gdLst>
                <a:gd name="T0" fmla="*/ 114 w 114"/>
                <a:gd name="T1" fmla="*/ 98 h 98"/>
                <a:gd name="T2" fmla="*/ 57 w 114"/>
                <a:gd name="T3" fmla="*/ 84 h 98"/>
                <a:gd name="T4" fmla="*/ 0 w 114"/>
                <a:gd name="T5" fmla="*/ 98 h 98"/>
                <a:gd name="T6" fmla="*/ 57 w 114"/>
                <a:gd name="T7" fmla="*/ 0 h 98"/>
                <a:gd name="T8" fmla="*/ 114 w 114"/>
                <a:gd name="T9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98">
                  <a:moveTo>
                    <a:pt x="114" y="98"/>
                  </a:moveTo>
                  <a:lnTo>
                    <a:pt x="57" y="84"/>
                  </a:lnTo>
                  <a:lnTo>
                    <a:pt x="0" y="98"/>
                  </a:lnTo>
                  <a:lnTo>
                    <a:pt x="57" y="0"/>
                  </a:lnTo>
                  <a:lnTo>
                    <a:pt x="114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598" name="Line 19"/>
            <p:cNvSpPr>
              <a:spLocks noChangeShapeType="1"/>
            </p:cNvSpPr>
            <p:nvPr/>
          </p:nvSpPr>
          <p:spPr bwMode="auto">
            <a:xfrm flipH="1">
              <a:off x="2333" y="2519"/>
              <a:ext cx="635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599" name="Line 20"/>
            <p:cNvSpPr>
              <a:spLocks noChangeShapeType="1"/>
            </p:cNvSpPr>
            <p:nvPr/>
          </p:nvSpPr>
          <p:spPr bwMode="auto">
            <a:xfrm>
              <a:off x="3068" y="2670"/>
              <a:ext cx="1" cy="32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600" name="Freeform 21"/>
            <p:cNvSpPr/>
            <p:nvPr/>
          </p:nvSpPr>
          <p:spPr bwMode="auto">
            <a:xfrm>
              <a:off x="3011" y="2597"/>
              <a:ext cx="114" cy="98"/>
            </a:xfrm>
            <a:custGeom>
              <a:avLst/>
              <a:gdLst>
                <a:gd name="T0" fmla="*/ 114 w 114"/>
                <a:gd name="T1" fmla="*/ 98 h 98"/>
                <a:gd name="T2" fmla="*/ 57 w 114"/>
                <a:gd name="T3" fmla="*/ 83 h 98"/>
                <a:gd name="T4" fmla="*/ 0 w 114"/>
                <a:gd name="T5" fmla="*/ 98 h 98"/>
                <a:gd name="T6" fmla="*/ 57 w 114"/>
                <a:gd name="T7" fmla="*/ 0 h 98"/>
                <a:gd name="T8" fmla="*/ 114 w 114"/>
                <a:gd name="T9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98">
                  <a:moveTo>
                    <a:pt x="114" y="98"/>
                  </a:moveTo>
                  <a:lnTo>
                    <a:pt x="57" y="83"/>
                  </a:lnTo>
                  <a:lnTo>
                    <a:pt x="0" y="98"/>
                  </a:lnTo>
                  <a:lnTo>
                    <a:pt x="57" y="0"/>
                  </a:lnTo>
                  <a:lnTo>
                    <a:pt x="114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601" name="Rectangle 22"/>
            <p:cNvSpPr>
              <a:spLocks noChangeArrowheads="1"/>
            </p:cNvSpPr>
            <p:nvPr/>
          </p:nvSpPr>
          <p:spPr bwMode="auto">
            <a:xfrm>
              <a:off x="3162" y="2734"/>
              <a:ext cx="200" cy="223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s-MX" altLang="es-MX" sz="23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k</a:t>
              </a:r>
              <a:endPara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9602" name="Oval 25"/>
            <p:cNvSpPr>
              <a:spLocks noChangeArrowheads="1"/>
            </p:cNvSpPr>
            <p:nvPr/>
          </p:nvSpPr>
          <p:spPr bwMode="auto">
            <a:xfrm>
              <a:off x="2972" y="2449"/>
              <a:ext cx="194" cy="14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603" name="Line 26"/>
            <p:cNvSpPr>
              <a:spLocks noChangeShapeType="1"/>
            </p:cNvSpPr>
            <p:nvPr/>
          </p:nvSpPr>
          <p:spPr bwMode="auto">
            <a:xfrm>
              <a:off x="3068" y="2205"/>
              <a:ext cx="1" cy="16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604" name="Freeform 27"/>
            <p:cNvSpPr/>
            <p:nvPr/>
          </p:nvSpPr>
          <p:spPr bwMode="auto">
            <a:xfrm>
              <a:off x="3011" y="2342"/>
              <a:ext cx="114" cy="98"/>
            </a:xfrm>
            <a:custGeom>
              <a:avLst/>
              <a:gdLst>
                <a:gd name="T0" fmla="*/ 0 w 114"/>
                <a:gd name="T1" fmla="*/ 0 h 98"/>
                <a:gd name="T2" fmla="*/ 57 w 114"/>
                <a:gd name="T3" fmla="*/ 15 h 98"/>
                <a:gd name="T4" fmla="*/ 114 w 114"/>
                <a:gd name="T5" fmla="*/ 0 h 98"/>
                <a:gd name="T6" fmla="*/ 57 w 114"/>
                <a:gd name="T7" fmla="*/ 98 h 98"/>
                <a:gd name="T8" fmla="*/ 0 w 114"/>
                <a:gd name="T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98">
                  <a:moveTo>
                    <a:pt x="0" y="0"/>
                  </a:moveTo>
                  <a:lnTo>
                    <a:pt x="57" y="15"/>
                  </a:lnTo>
                  <a:lnTo>
                    <a:pt x="114" y="0"/>
                  </a:lnTo>
                  <a:lnTo>
                    <a:pt x="57" y="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605" name="Rectangle 28"/>
            <p:cNvSpPr>
              <a:spLocks noChangeArrowheads="1"/>
            </p:cNvSpPr>
            <p:nvPr/>
          </p:nvSpPr>
          <p:spPr bwMode="auto">
            <a:xfrm>
              <a:off x="3048" y="2445"/>
              <a:ext cx="127" cy="14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s-MX" altLang="es-MX" sz="13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x</a:t>
              </a:r>
              <a:endPara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9606" name="Rectangle 29"/>
            <p:cNvSpPr>
              <a:spLocks noChangeArrowheads="1"/>
            </p:cNvSpPr>
            <p:nvPr/>
          </p:nvSpPr>
          <p:spPr bwMode="auto">
            <a:xfrm>
              <a:off x="3162" y="2303"/>
              <a:ext cx="201" cy="18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s-MX" altLang="es-MX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A</a:t>
              </a:r>
              <a:endParaRPr kumimoji="0" lang="es-MX" altLang="es-MX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9607" name="Rectangle 30"/>
            <p:cNvSpPr>
              <a:spLocks noChangeArrowheads="1"/>
            </p:cNvSpPr>
            <p:nvPr/>
          </p:nvSpPr>
          <p:spPr bwMode="auto">
            <a:xfrm>
              <a:off x="2217" y="2381"/>
              <a:ext cx="195" cy="18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s-MX" altLang="es-MX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B</a:t>
              </a:r>
              <a:endParaRPr kumimoji="0" lang="es-MX" altLang="es-MX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wheel spokes="8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8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2998-4D6E-430E-B468-98774489080E}" type="slidenum">
              <a:rPr lang="es-ES"/>
              <a:t>61</a:t>
            </a:fld>
            <a:endParaRPr lang="es-ES"/>
          </a:p>
        </p:txBody>
      </p:sp>
      <p:grpSp>
        <p:nvGrpSpPr>
          <p:cNvPr id="286" name="Group 15"/>
          <p:cNvGrpSpPr/>
          <p:nvPr/>
        </p:nvGrpSpPr>
        <p:grpSpPr bwMode="auto">
          <a:xfrm>
            <a:off x="2514600" y="1420019"/>
            <a:ext cx="3667125" cy="2411413"/>
            <a:chOff x="1610" y="1162"/>
            <a:chExt cx="2310" cy="1519"/>
          </a:xfrm>
        </p:grpSpPr>
        <p:sp>
          <p:nvSpPr>
            <p:cNvPr id="1049609" name="Oval 16"/>
            <p:cNvSpPr>
              <a:spLocks noChangeArrowheads="1"/>
            </p:cNvSpPr>
            <p:nvPr/>
          </p:nvSpPr>
          <p:spPr bwMode="auto">
            <a:xfrm>
              <a:off x="2237" y="1288"/>
              <a:ext cx="194" cy="17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r>
                <a:rPr lang="es-ES" sz="1400" b="1"/>
                <a:t> +</a:t>
              </a:r>
            </a:p>
          </p:txBody>
        </p:sp>
        <p:sp>
          <p:nvSpPr>
            <p:cNvPr id="1049610" name="Line 17"/>
            <p:cNvSpPr>
              <a:spLocks noChangeShapeType="1"/>
            </p:cNvSpPr>
            <p:nvPr/>
          </p:nvSpPr>
          <p:spPr bwMode="auto">
            <a:xfrm>
              <a:off x="1610" y="1381"/>
              <a:ext cx="53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611" name="Freeform 18"/>
            <p:cNvSpPr/>
            <p:nvPr/>
          </p:nvSpPr>
          <p:spPr bwMode="auto">
            <a:xfrm>
              <a:off x="2109" y="1339"/>
              <a:ext cx="131" cy="85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19" y="42"/>
                </a:cxn>
                <a:cxn ang="0">
                  <a:pos x="0" y="0"/>
                </a:cxn>
                <a:cxn ang="0">
                  <a:pos x="131" y="42"/>
                </a:cxn>
                <a:cxn ang="0">
                  <a:pos x="0" y="85"/>
                </a:cxn>
              </a:cxnLst>
              <a:rect l="0" t="0" r="r" b="b"/>
              <a:pathLst>
                <a:path w="131" h="85">
                  <a:moveTo>
                    <a:pt x="0" y="85"/>
                  </a:moveTo>
                  <a:lnTo>
                    <a:pt x="19" y="42"/>
                  </a:lnTo>
                  <a:lnTo>
                    <a:pt x="0" y="0"/>
                  </a:lnTo>
                  <a:lnTo>
                    <a:pt x="131" y="42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612" name="Line 19"/>
            <p:cNvSpPr>
              <a:spLocks noChangeShapeType="1"/>
            </p:cNvSpPr>
            <p:nvPr/>
          </p:nvSpPr>
          <p:spPr bwMode="auto">
            <a:xfrm>
              <a:off x="2450" y="1381"/>
              <a:ext cx="127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613" name="Freeform 20"/>
            <p:cNvSpPr/>
            <p:nvPr/>
          </p:nvSpPr>
          <p:spPr bwMode="auto">
            <a:xfrm>
              <a:off x="3684" y="1339"/>
              <a:ext cx="132" cy="85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20" y="42"/>
                </a:cxn>
                <a:cxn ang="0">
                  <a:pos x="0" y="0"/>
                </a:cxn>
                <a:cxn ang="0">
                  <a:pos x="132" y="42"/>
                </a:cxn>
                <a:cxn ang="0">
                  <a:pos x="0" y="85"/>
                </a:cxn>
              </a:cxnLst>
              <a:rect l="0" t="0" r="r" b="b"/>
              <a:pathLst>
                <a:path w="132" h="85">
                  <a:moveTo>
                    <a:pt x="0" y="85"/>
                  </a:moveTo>
                  <a:lnTo>
                    <a:pt x="20" y="42"/>
                  </a:lnTo>
                  <a:lnTo>
                    <a:pt x="0" y="0"/>
                  </a:lnTo>
                  <a:lnTo>
                    <a:pt x="132" y="42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614" name="Rectangle 21"/>
            <p:cNvSpPr>
              <a:spLocks noChangeArrowheads="1"/>
            </p:cNvSpPr>
            <p:nvPr/>
          </p:nvSpPr>
          <p:spPr bwMode="auto">
            <a:xfrm>
              <a:off x="1611" y="1174"/>
              <a:ext cx="21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1600">
                  <a:solidFill>
                    <a:srgbClr val="000000"/>
                  </a:solidFill>
                </a:rPr>
                <a:t>x(n)</a:t>
              </a:r>
              <a:endParaRPr lang="es-ES"/>
            </a:p>
          </p:txBody>
        </p:sp>
        <p:sp>
          <p:nvSpPr>
            <p:cNvPr id="1049615" name="Rectangle 22"/>
            <p:cNvSpPr>
              <a:spLocks noChangeArrowheads="1"/>
            </p:cNvSpPr>
            <p:nvPr/>
          </p:nvSpPr>
          <p:spPr bwMode="auto">
            <a:xfrm>
              <a:off x="3706" y="1162"/>
              <a:ext cx="21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1600">
                  <a:solidFill>
                    <a:srgbClr val="000000"/>
                  </a:solidFill>
                </a:rPr>
                <a:t>y(n)</a:t>
              </a:r>
              <a:endParaRPr lang="es-ES"/>
            </a:p>
          </p:txBody>
        </p:sp>
        <p:sp>
          <p:nvSpPr>
            <p:cNvPr id="1049616" name="Rectangle 23"/>
            <p:cNvSpPr>
              <a:spLocks noChangeArrowheads="1"/>
            </p:cNvSpPr>
            <p:nvPr/>
          </p:nvSpPr>
          <p:spPr bwMode="auto">
            <a:xfrm>
              <a:off x="2964" y="1627"/>
              <a:ext cx="219" cy="2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>
                  <a:solidFill>
                    <a:srgbClr val="000000"/>
                  </a:solidFill>
                </a:rPr>
                <a:t> T </a:t>
              </a:r>
              <a:endParaRPr lang="es-ES"/>
            </a:p>
          </p:txBody>
        </p:sp>
        <p:sp>
          <p:nvSpPr>
            <p:cNvPr id="1049617" name="Line 24"/>
            <p:cNvSpPr>
              <a:spLocks noChangeShapeType="1"/>
            </p:cNvSpPr>
            <p:nvPr/>
          </p:nvSpPr>
          <p:spPr bwMode="auto">
            <a:xfrm>
              <a:off x="2345" y="1533"/>
              <a:ext cx="1" cy="71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618" name="Freeform 25"/>
            <p:cNvSpPr/>
            <p:nvPr/>
          </p:nvSpPr>
          <p:spPr bwMode="auto">
            <a:xfrm>
              <a:off x="2288" y="1459"/>
              <a:ext cx="114" cy="98"/>
            </a:xfrm>
            <a:custGeom>
              <a:avLst/>
              <a:gdLst/>
              <a:ahLst/>
              <a:cxnLst>
                <a:cxn ang="0">
                  <a:pos x="114" y="98"/>
                </a:cxn>
                <a:cxn ang="0">
                  <a:pos x="57" y="84"/>
                </a:cxn>
                <a:cxn ang="0">
                  <a:pos x="0" y="98"/>
                </a:cxn>
                <a:cxn ang="0">
                  <a:pos x="57" y="0"/>
                </a:cxn>
                <a:cxn ang="0">
                  <a:pos x="114" y="98"/>
                </a:cxn>
              </a:cxnLst>
              <a:rect l="0" t="0" r="r" b="b"/>
              <a:pathLst>
                <a:path w="114" h="98">
                  <a:moveTo>
                    <a:pt x="114" y="98"/>
                  </a:moveTo>
                  <a:lnTo>
                    <a:pt x="57" y="84"/>
                  </a:lnTo>
                  <a:lnTo>
                    <a:pt x="0" y="98"/>
                  </a:lnTo>
                  <a:lnTo>
                    <a:pt x="57" y="0"/>
                  </a:lnTo>
                  <a:lnTo>
                    <a:pt x="114" y="9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619" name="Line 26"/>
            <p:cNvSpPr>
              <a:spLocks noChangeShapeType="1"/>
            </p:cNvSpPr>
            <p:nvPr/>
          </p:nvSpPr>
          <p:spPr bwMode="auto">
            <a:xfrm flipH="1">
              <a:off x="2345" y="2243"/>
              <a:ext cx="635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620" name="Rectangle 28"/>
            <p:cNvSpPr>
              <a:spLocks noChangeArrowheads="1"/>
            </p:cNvSpPr>
            <p:nvPr/>
          </p:nvSpPr>
          <p:spPr bwMode="auto">
            <a:xfrm>
              <a:off x="3166" y="2458"/>
              <a:ext cx="93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2300" dirty="0" smtClean="0">
                  <a:solidFill>
                    <a:srgbClr val="000000"/>
                  </a:solidFill>
                </a:rPr>
                <a:t>k</a:t>
              </a:r>
              <a:endParaRPr lang="es-ES" dirty="0"/>
            </a:p>
          </p:txBody>
        </p:sp>
        <p:sp>
          <p:nvSpPr>
            <p:cNvPr id="1049621" name="Rectangle 30"/>
            <p:cNvSpPr>
              <a:spLocks noChangeArrowheads="1"/>
            </p:cNvSpPr>
            <p:nvPr/>
          </p:nvSpPr>
          <p:spPr bwMode="auto">
            <a:xfrm>
              <a:off x="3174" y="2027"/>
              <a:ext cx="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1600">
                  <a:solidFill>
                    <a:srgbClr val="000000"/>
                  </a:solidFill>
                </a:rPr>
                <a:t>A</a:t>
              </a:r>
              <a:endParaRPr lang="es-ES"/>
            </a:p>
          </p:txBody>
        </p:sp>
        <p:sp>
          <p:nvSpPr>
            <p:cNvPr id="1049622" name="Rectangle 31"/>
            <p:cNvSpPr>
              <a:spLocks noChangeArrowheads="1"/>
            </p:cNvSpPr>
            <p:nvPr/>
          </p:nvSpPr>
          <p:spPr bwMode="auto">
            <a:xfrm>
              <a:off x="2229" y="2105"/>
              <a:ext cx="8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1600">
                  <a:solidFill>
                    <a:srgbClr val="000000"/>
                  </a:solidFill>
                </a:rPr>
                <a:t>B</a:t>
              </a:r>
              <a:endParaRPr lang="es-ES"/>
            </a:p>
          </p:txBody>
        </p:sp>
        <p:sp>
          <p:nvSpPr>
            <p:cNvPr id="1049623" name="Oval 32"/>
            <p:cNvSpPr>
              <a:spLocks noChangeArrowheads="1"/>
            </p:cNvSpPr>
            <p:nvPr/>
          </p:nvSpPr>
          <p:spPr bwMode="auto">
            <a:xfrm>
              <a:off x="3009" y="2156"/>
              <a:ext cx="194" cy="17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36000" tIns="0" rIns="0" bIns="0"/>
            <a:lstStyle/>
            <a:p>
              <a:r>
                <a:rPr lang="es-ES" sz="1400" b="1">
                  <a:latin typeface="Verdana" pitchFamily="34" charset="0"/>
                </a:rPr>
                <a:t>X</a:t>
              </a:r>
            </a:p>
          </p:txBody>
        </p:sp>
        <p:sp>
          <p:nvSpPr>
            <p:cNvPr id="1049624" name="Line 33"/>
            <p:cNvSpPr>
              <a:spLocks noChangeShapeType="1"/>
            </p:cNvSpPr>
            <p:nvPr/>
          </p:nvSpPr>
          <p:spPr bwMode="auto">
            <a:xfrm>
              <a:off x="3072" y="1860"/>
              <a:ext cx="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049625" name="Line 34"/>
            <p:cNvSpPr>
              <a:spLocks noChangeShapeType="1"/>
            </p:cNvSpPr>
            <p:nvPr/>
          </p:nvSpPr>
          <p:spPr bwMode="auto">
            <a:xfrm>
              <a:off x="3072" y="1380"/>
              <a:ext cx="0" cy="2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049626" name="Line 35"/>
            <p:cNvSpPr>
              <a:spLocks noChangeShapeType="1"/>
            </p:cNvSpPr>
            <p:nvPr/>
          </p:nvSpPr>
          <p:spPr bwMode="auto">
            <a:xfrm flipV="1">
              <a:off x="3096" y="2316"/>
              <a:ext cx="0" cy="3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</p:grpSp>
      <p:sp>
        <p:nvSpPr>
          <p:cNvPr id="1049627" name="Text Box 36"/>
          <p:cNvSpPr txBox="1">
            <a:spLocks noChangeArrowheads="1"/>
          </p:cNvSpPr>
          <p:nvPr/>
        </p:nvSpPr>
        <p:spPr bwMode="auto">
          <a:xfrm>
            <a:off x="1143000" y="4068763"/>
            <a:ext cx="2921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s-ES" dirty="0"/>
              <a:t>En A                    y(n-1)</a:t>
            </a:r>
          </a:p>
        </p:txBody>
      </p:sp>
      <p:sp>
        <p:nvSpPr>
          <p:cNvPr id="1049628" name="Text Box 37"/>
          <p:cNvSpPr txBox="1">
            <a:spLocks noChangeArrowheads="1"/>
          </p:cNvSpPr>
          <p:nvPr/>
        </p:nvSpPr>
        <p:spPr bwMode="auto">
          <a:xfrm>
            <a:off x="1123950" y="4602163"/>
            <a:ext cx="283410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s-ES" dirty="0"/>
              <a:t>En B                     </a:t>
            </a:r>
            <a:r>
              <a:rPr lang="es-ES" dirty="0" smtClean="0"/>
              <a:t>k</a:t>
            </a:r>
            <a:r>
              <a:rPr lang="en-US" dirty="0" smtClean="0">
                <a:cs typeface="Times New Roman" pitchFamily="18" charset="0"/>
              </a:rPr>
              <a:t>y(n-1</a:t>
            </a:r>
            <a:r>
              <a:rPr lang="en-US" dirty="0">
                <a:cs typeface="Times New Roman" pitchFamily="18" charset="0"/>
              </a:rPr>
              <a:t>)</a:t>
            </a:r>
            <a:endParaRPr lang="el-GR" baseline="30000" dirty="0">
              <a:cs typeface="Times New Roman" pitchFamily="18" charset="0"/>
            </a:endParaRPr>
          </a:p>
        </p:txBody>
      </p:sp>
      <p:sp>
        <p:nvSpPr>
          <p:cNvPr id="1049629" name="Text Box 38"/>
          <p:cNvSpPr txBox="1">
            <a:spLocks noChangeArrowheads="1"/>
          </p:cNvSpPr>
          <p:nvPr/>
        </p:nvSpPr>
        <p:spPr bwMode="auto">
          <a:xfrm>
            <a:off x="1143000" y="5097463"/>
            <a:ext cx="404758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s-ES" dirty="0"/>
              <a:t>Por último             y(n)=x(n</a:t>
            </a:r>
            <a:r>
              <a:rPr lang="es-ES" dirty="0" smtClean="0"/>
              <a:t>)+k</a:t>
            </a:r>
            <a:r>
              <a:rPr lang="en-US" dirty="0" smtClean="0">
                <a:cs typeface="Times New Roman" pitchFamily="18" charset="0"/>
              </a:rPr>
              <a:t>y(n-1</a:t>
            </a:r>
            <a:r>
              <a:rPr lang="en-US" dirty="0">
                <a:cs typeface="Times New Roman" pitchFamily="18" charset="0"/>
              </a:rPr>
              <a:t>)</a:t>
            </a:r>
            <a:endParaRPr lang="el-GR" dirty="0">
              <a:cs typeface="Times New Roman" pitchFamily="18" charset="0"/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627" grpId="0"/>
      <p:bldP spid="1049628" grpId="0"/>
      <p:bldP spid="104962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30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1E96-1E4B-452F-AAC5-89AF97265FA4}" type="slidenum">
              <a:rPr lang="es-ES"/>
              <a:t>62</a:t>
            </a:fld>
            <a:endParaRPr lang="es-ES"/>
          </a:p>
        </p:txBody>
      </p:sp>
      <p:grpSp>
        <p:nvGrpSpPr>
          <p:cNvPr id="288" name="Group 15"/>
          <p:cNvGrpSpPr/>
          <p:nvPr/>
        </p:nvGrpSpPr>
        <p:grpSpPr bwMode="auto">
          <a:xfrm>
            <a:off x="2781300" y="2663825"/>
            <a:ext cx="3311525" cy="2392363"/>
            <a:chOff x="0" y="886"/>
            <a:chExt cx="2086" cy="1507"/>
          </a:xfrm>
        </p:grpSpPr>
        <p:sp>
          <p:nvSpPr>
            <p:cNvPr id="1049631" name="Oval 16"/>
            <p:cNvSpPr>
              <a:spLocks noChangeArrowheads="1"/>
            </p:cNvSpPr>
            <p:nvPr/>
          </p:nvSpPr>
          <p:spPr bwMode="auto">
            <a:xfrm>
              <a:off x="1349" y="988"/>
              <a:ext cx="194" cy="17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r>
                <a:rPr lang="es-ES" sz="1400" b="1"/>
                <a:t> +</a:t>
              </a:r>
            </a:p>
          </p:txBody>
        </p:sp>
        <p:sp>
          <p:nvSpPr>
            <p:cNvPr id="1049632" name="Line 17"/>
            <p:cNvSpPr>
              <a:spLocks noChangeShapeType="1"/>
            </p:cNvSpPr>
            <p:nvPr/>
          </p:nvSpPr>
          <p:spPr bwMode="auto">
            <a:xfrm>
              <a:off x="1550" y="1093"/>
              <a:ext cx="53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633" name="Line 18"/>
            <p:cNvSpPr>
              <a:spLocks noChangeShapeType="1"/>
            </p:cNvSpPr>
            <p:nvPr/>
          </p:nvSpPr>
          <p:spPr bwMode="auto">
            <a:xfrm>
              <a:off x="72" y="1081"/>
              <a:ext cx="127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634" name="Rectangle 19"/>
            <p:cNvSpPr>
              <a:spLocks noChangeArrowheads="1"/>
            </p:cNvSpPr>
            <p:nvPr/>
          </p:nvSpPr>
          <p:spPr bwMode="auto">
            <a:xfrm>
              <a:off x="0" y="886"/>
              <a:ext cx="21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1600">
                  <a:solidFill>
                    <a:srgbClr val="000000"/>
                  </a:solidFill>
                </a:rPr>
                <a:t>x(n)</a:t>
              </a:r>
              <a:endParaRPr lang="es-ES"/>
            </a:p>
          </p:txBody>
        </p:sp>
        <p:sp>
          <p:nvSpPr>
            <p:cNvPr id="1049635" name="Rectangle 20"/>
            <p:cNvSpPr>
              <a:spLocks noChangeArrowheads="1"/>
            </p:cNvSpPr>
            <p:nvPr/>
          </p:nvSpPr>
          <p:spPr bwMode="auto">
            <a:xfrm>
              <a:off x="1822" y="898"/>
              <a:ext cx="21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1600">
                  <a:solidFill>
                    <a:srgbClr val="000000"/>
                  </a:solidFill>
                </a:rPr>
                <a:t>y(n)</a:t>
              </a:r>
              <a:endParaRPr lang="es-ES"/>
            </a:p>
          </p:txBody>
        </p:sp>
        <p:sp>
          <p:nvSpPr>
            <p:cNvPr id="1049636" name="Rectangle 21"/>
            <p:cNvSpPr>
              <a:spLocks noChangeArrowheads="1"/>
            </p:cNvSpPr>
            <p:nvPr/>
          </p:nvSpPr>
          <p:spPr bwMode="auto">
            <a:xfrm>
              <a:off x="588" y="1339"/>
              <a:ext cx="219" cy="2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>
                  <a:solidFill>
                    <a:srgbClr val="000000"/>
                  </a:solidFill>
                </a:rPr>
                <a:t> T </a:t>
              </a:r>
              <a:endParaRPr lang="es-ES"/>
            </a:p>
          </p:txBody>
        </p:sp>
        <p:sp>
          <p:nvSpPr>
            <p:cNvPr id="1049637" name="Line 22"/>
            <p:cNvSpPr>
              <a:spLocks noChangeShapeType="1"/>
            </p:cNvSpPr>
            <p:nvPr/>
          </p:nvSpPr>
          <p:spPr bwMode="auto">
            <a:xfrm flipH="1">
              <a:off x="809" y="1955"/>
              <a:ext cx="635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638" name="Rectangle 24"/>
            <p:cNvSpPr>
              <a:spLocks noChangeArrowheads="1"/>
            </p:cNvSpPr>
            <p:nvPr/>
          </p:nvSpPr>
          <p:spPr bwMode="auto">
            <a:xfrm>
              <a:off x="790" y="2170"/>
              <a:ext cx="93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2300" dirty="0" smtClean="0">
                  <a:solidFill>
                    <a:srgbClr val="000000"/>
                  </a:solidFill>
                </a:rPr>
                <a:t>k</a:t>
              </a:r>
              <a:endParaRPr lang="es-ES" dirty="0"/>
            </a:p>
          </p:txBody>
        </p:sp>
        <p:sp>
          <p:nvSpPr>
            <p:cNvPr id="1049639" name="Rectangle 26"/>
            <p:cNvSpPr>
              <a:spLocks noChangeArrowheads="1"/>
            </p:cNvSpPr>
            <p:nvPr/>
          </p:nvSpPr>
          <p:spPr bwMode="auto">
            <a:xfrm>
              <a:off x="1470" y="1415"/>
              <a:ext cx="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1600">
                  <a:solidFill>
                    <a:srgbClr val="000000"/>
                  </a:solidFill>
                </a:rPr>
                <a:t>A</a:t>
              </a:r>
              <a:endParaRPr lang="es-ES"/>
            </a:p>
          </p:txBody>
        </p:sp>
        <p:sp>
          <p:nvSpPr>
            <p:cNvPr id="1049640" name="Rectangle 27"/>
            <p:cNvSpPr>
              <a:spLocks noChangeArrowheads="1"/>
            </p:cNvSpPr>
            <p:nvPr/>
          </p:nvSpPr>
          <p:spPr bwMode="auto">
            <a:xfrm>
              <a:off x="549" y="1637"/>
              <a:ext cx="8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1600">
                  <a:solidFill>
                    <a:srgbClr val="000000"/>
                  </a:solidFill>
                </a:rPr>
                <a:t>B</a:t>
              </a:r>
              <a:endParaRPr lang="es-ES"/>
            </a:p>
          </p:txBody>
        </p:sp>
        <p:sp>
          <p:nvSpPr>
            <p:cNvPr id="1049641" name="Oval 28"/>
            <p:cNvSpPr>
              <a:spLocks noChangeArrowheads="1"/>
            </p:cNvSpPr>
            <p:nvPr/>
          </p:nvSpPr>
          <p:spPr bwMode="auto">
            <a:xfrm>
              <a:off x="633" y="1868"/>
              <a:ext cx="194" cy="17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36000" tIns="0" rIns="0" bIns="0"/>
            <a:lstStyle/>
            <a:p>
              <a:r>
                <a:rPr lang="es-ES" sz="1400" b="1">
                  <a:latin typeface="Verdana" pitchFamily="34" charset="0"/>
                </a:rPr>
                <a:t>X</a:t>
              </a:r>
            </a:p>
          </p:txBody>
        </p:sp>
        <p:sp>
          <p:nvSpPr>
            <p:cNvPr id="1049642" name="Line 29"/>
            <p:cNvSpPr>
              <a:spLocks noChangeShapeType="1"/>
            </p:cNvSpPr>
            <p:nvPr/>
          </p:nvSpPr>
          <p:spPr bwMode="auto">
            <a:xfrm>
              <a:off x="696" y="1572"/>
              <a:ext cx="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049643" name="Line 30"/>
            <p:cNvSpPr>
              <a:spLocks noChangeShapeType="1"/>
            </p:cNvSpPr>
            <p:nvPr/>
          </p:nvSpPr>
          <p:spPr bwMode="auto">
            <a:xfrm>
              <a:off x="696" y="1092"/>
              <a:ext cx="0" cy="2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049644" name="Line 31"/>
            <p:cNvSpPr>
              <a:spLocks noChangeShapeType="1"/>
            </p:cNvSpPr>
            <p:nvPr/>
          </p:nvSpPr>
          <p:spPr bwMode="auto">
            <a:xfrm flipV="1">
              <a:off x="720" y="2028"/>
              <a:ext cx="0" cy="3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049645" name="Line 32"/>
            <p:cNvSpPr>
              <a:spLocks noChangeShapeType="1"/>
            </p:cNvSpPr>
            <p:nvPr/>
          </p:nvSpPr>
          <p:spPr bwMode="auto">
            <a:xfrm>
              <a:off x="1440" y="1164"/>
              <a:ext cx="0" cy="7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</p:grpSp>
      <p:sp>
        <p:nvSpPr>
          <p:cNvPr id="1049646" name="Text Box 33"/>
          <p:cNvSpPr txBox="1">
            <a:spLocks noChangeArrowheads="1"/>
          </p:cNvSpPr>
          <p:nvPr/>
        </p:nvSpPr>
        <p:spPr bwMode="auto">
          <a:xfrm>
            <a:off x="790575" y="552240"/>
            <a:ext cx="8245475" cy="1249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s-ES" sz="2800" dirty="0"/>
              <a:t>Ejemplo 2: </a:t>
            </a:r>
            <a:endParaRPr lang="es-ES" sz="2800" dirty="0" smtClean="0"/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s-ES" sz="2800" dirty="0" smtClean="0"/>
              <a:t>Para </a:t>
            </a:r>
            <a:r>
              <a:rPr lang="es-ES" sz="2800" dirty="0"/>
              <a:t>el siguiente sistema obtenga su ecuación de diferencia</a:t>
            </a:r>
          </a:p>
        </p:txBody>
      </p:sp>
    </p:spTree>
  </p:cSld>
  <p:clrMapOvr>
    <a:masterClrMapping/>
  </p:clrMapOvr>
  <p:transition>
    <p:wheel spokes="8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47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D95B-C355-4B7C-B87E-AC4E53FCEA32}" type="slidenum">
              <a:rPr lang="es-ES"/>
              <a:t>63</a:t>
            </a:fld>
            <a:endParaRPr lang="es-ES"/>
          </a:p>
        </p:txBody>
      </p:sp>
      <p:sp>
        <p:nvSpPr>
          <p:cNvPr id="1049648" name="Text Box 15"/>
          <p:cNvSpPr txBox="1">
            <a:spLocks noChangeArrowheads="1"/>
          </p:cNvSpPr>
          <p:nvPr/>
        </p:nvSpPr>
        <p:spPr bwMode="auto">
          <a:xfrm>
            <a:off x="2209005" y="3176029"/>
            <a:ext cx="2377311" cy="313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s-ES" dirty="0"/>
              <a:t>En </a:t>
            </a:r>
            <a:r>
              <a:rPr lang="es-ES" dirty="0" smtClean="0"/>
              <a:t>B               </a:t>
            </a:r>
            <a:r>
              <a:rPr lang="es-ES" dirty="0"/>
              <a:t>x(n-1)</a:t>
            </a:r>
          </a:p>
        </p:txBody>
      </p:sp>
      <p:sp>
        <p:nvSpPr>
          <p:cNvPr id="1049649" name="Text Box 16"/>
          <p:cNvSpPr txBox="1">
            <a:spLocks noChangeArrowheads="1"/>
          </p:cNvSpPr>
          <p:nvPr/>
        </p:nvSpPr>
        <p:spPr bwMode="auto">
          <a:xfrm>
            <a:off x="2266156" y="3690379"/>
            <a:ext cx="2606561" cy="313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s-ES" dirty="0"/>
              <a:t>En </a:t>
            </a:r>
            <a:r>
              <a:rPr lang="es-ES" dirty="0" smtClean="0"/>
              <a:t>A               k</a:t>
            </a:r>
            <a:r>
              <a:rPr lang="en-US" dirty="0" smtClean="0">
                <a:cs typeface="Times New Roman" pitchFamily="18" charset="0"/>
              </a:rPr>
              <a:t>x(n-1</a:t>
            </a:r>
            <a:r>
              <a:rPr lang="en-US" dirty="0">
                <a:cs typeface="Times New Roman" pitchFamily="18" charset="0"/>
              </a:rPr>
              <a:t>)</a:t>
            </a:r>
            <a:endParaRPr lang="el-GR" baseline="30000" dirty="0">
              <a:cs typeface="Times New Roman" pitchFamily="18" charset="0"/>
            </a:endParaRPr>
          </a:p>
        </p:txBody>
      </p:sp>
      <p:sp>
        <p:nvSpPr>
          <p:cNvPr id="1049650" name="Text Box 17"/>
          <p:cNvSpPr txBox="1">
            <a:spLocks noChangeArrowheads="1"/>
          </p:cNvSpPr>
          <p:nvPr/>
        </p:nvSpPr>
        <p:spPr bwMode="auto">
          <a:xfrm>
            <a:off x="2266156" y="4165601"/>
            <a:ext cx="428704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s-ES" dirty="0"/>
              <a:t>Por último      y(n)=x(n</a:t>
            </a:r>
            <a:r>
              <a:rPr lang="es-ES" dirty="0" smtClean="0"/>
              <a:t>)+k</a:t>
            </a:r>
            <a:r>
              <a:rPr lang="en-US" dirty="0" smtClean="0">
                <a:cs typeface="Times New Roman" pitchFamily="18" charset="0"/>
              </a:rPr>
              <a:t>x(n-1</a:t>
            </a:r>
            <a:r>
              <a:rPr lang="en-US" dirty="0">
                <a:cs typeface="Times New Roman" pitchFamily="18" charset="0"/>
              </a:rPr>
              <a:t>)</a:t>
            </a:r>
            <a:endParaRPr lang="el-GR" dirty="0">
              <a:cs typeface="Times New Roman" pitchFamily="18" charset="0"/>
            </a:endParaRPr>
          </a:p>
        </p:txBody>
      </p:sp>
      <p:sp>
        <p:nvSpPr>
          <p:cNvPr id="1049651" name="Rectangle 27"/>
          <p:cNvSpPr>
            <a:spLocks noChangeArrowheads="1"/>
          </p:cNvSpPr>
          <p:nvPr/>
        </p:nvSpPr>
        <p:spPr bwMode="auto">
          <a:xfrm>
            <a:off x="3957505" y="2581281"/>
            <a:ext cx="147638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2300" dirty="0" smtClean="0">
                <a:solidFill>
                  <a:srgbClr val="000000"/>
                </a:solidFill>
              </a:rPr>
              <a:t>k</a:t>
            </a:r>
            <a:endParaRPr lang="es-ES" dirty="0"/>
          </a:p>
        </p:txBody>
      </p:sp>
      <p:grpSp>
        <p:nvGrpSpPr>
          <p:cNvPr id="290" name="Group 1"/>
          <p:cNvGrpSpPr/>
          <p:nvPr/>
        </p:nvGrpSpPr>
        <p:grpSpPr>
          <a:xfrm>
            <a:off x="2703363" y="542925"/>
            <a:ext cx="3311525" cy="2308225"/>
            <a:chOff x="2703363" y="542925"/>
            <a:chExt cx="3311525" cy="2308225"/>
          </a:xfrm>
        </p:grpSpPr>
        <p:sp>
          <p:nvSpPr>
            <p:cNvPr id="1049652" name="Oval 19"/>
            <p:cNvSpPr>
              <a:spLocks noChangeArrowheads="1"/>
            </p:cNvSpPr>
            <p:nvPr/>
          </p:nvSpPr>
          <p:spPr bwMode="auto">
            <a:xfrm>
              <a:off x="4844901" y="704850"/>
              <a:ext cx="307975" cy="27940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r>
                <a:rPr lang="es-ES" sz="1400" b="1"/>
                <a:t> +</a:t>
              </a:r>
            </a:p>
          </p:txBody>
        </p:sp>
        <p:sp>
          <p:nvSpPr>
            <p:cNvPr id="1049653" name="Line 20"/>
            <p:cNvSpPr>
              <a:spLocks noChangeShapeType="1"/>
            </p:cNvSpPr>
            <p:nvPr/>
          </p:nvSpPr>
          <p:spPr bwMode="auto">
            <a:xfrm>
              <a:off x="5163988" y="871538"/>
              <a:ext cx="850900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654" name="Line 21"/>
            <p:cNvSpPr>
              <a:spLocks noChangeShapeType="1"/>
            </p:cNvSpPr>
            <p:nvPr/>
          </p:nvSpPr>
          <p:spPr bwMode="auto">
            <a:xfrm>
              <a:off x="2817663" y="852488"/>
              <a:ext cx="2017713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655" name="Rectangle 22"/>
            <p:cNvSpPr>
              <a:spLocks noChangeArrowheads="1"/>
            </p:cNvSpPr>
            <p:nvPr/>
          </p:nvSpPr>
          <p:spPr bwMode="auto">
            <a:xfrm>
              <a:off x="2703363" y="542925"/>
              <a:ext cx="339725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1600">
                  <a:solidFill>
                    <a:srgbClr val="000000"/>
                  </a:solidFill>
                </a:rPr>
                <a:t>x(n)</a:t>
              </a:r>
              <a:endParaRPr lang="es-ES"/>
            </a:p>
          </p:txBody>
        </p:sp>
        <p:sp>
          <p:nvSpPr>
            <p:cNvPr id="1049656" name="Rectangle 23"/>
            <p:cNvSpPr>
              <a:spLocks noChangeArrowheads="1"/>
            </p:cNvSpPr>
            <p:nvPr/>
          </p:nvSpPr>
          <p:spPr bwMode="auto">
            <a:xfrm>
              <a:off x="5595788" y="561975"/>
              <a:ext cx="339725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1600">
                  <a:solidFill>
                    <a:srgbClr val="000000"/>
                  </a:solidFill>
                </a:rPr>
                <a:t>y(n)</a:t>
              </a:r>
              <a:endParaRPr lang="es-ES"/>
            </a:p>
          </p:txBody>
        </p:sp>
        <p:sp>
          <p:nvSpPr>
            <p:cNvPr id="1049657" name="Rectangle 24"/>
            <p:cNvSpPr>
              <a:spLocks noChangeArrowheads="1"/>
            </p:cNvSpPr>
            <p:nvPr/>
          </p:nvSpPr>
          <p:spPr bwMode="auto">
            <a:xfrm>
              <a:off x="3636813" y="1262063"/>
              <a:ext cx="347663" cy="3746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>
                  <a:solidFill>
                    <a:srgbClr val="000000"/>
                  </a:solidFill>
                </a:rPr>
                <a:t> T </a:t>
              </a:r>
              <a:endParaRPr lang="es-ES"/>
            </a:p>
          </p:txBody>
        </p:sp>
        <p:sp>
          <p:nvSpPr>
            <p:cNvPr id="1049658" name="Line 25"/>
            <p:cNvSpPr>
              <a:spLocks noChangeShapeType="1"/>
            </p:cNvSpPr>
            <p:nvPr/>
          </p:nvSpPr>
          <p:spPr bwMode="auto">
            <a:xfrm flipH="1">
              <a:off x="3987651" y="2239963"/>
              <a:ext cx="1008063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659" name="Rectangle 29"/>
            <p:cNvSpPr>
              <a:spLocks noChangeArrowheads="1"/>
            </p:cNvSpPr>
            <p:nvPr/>
          </p:nvSpPr>
          <p:spPr bwMode="auto">
            <a:xfrm>
              <a:off x="5036988" y="1382713"/>
              <a:ext cx="14605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1600">
                  <a:solidFill>
                    <a:srgbClr val="000000"/>
                  </a:solidFill>
                </a:rPr>
                <a:t>A</a:t>
              </a:r>
              <a:endParaRPr lang="es-ES"/>
            </a:p>
          </p:txBody>
        </p:sp>
        <p:sp>
          <p:nvSpPr>
            <p:cNvPr id="1049660" name="Rectangle 30"/>
            <p:cNvSpPr>
              <a:spLocks noChangeArrowheads="1"/>
            </p:cNvSpPr>
            <p:nvPr/>
          </p:nvSpPr>
          <p:spPr bwMode="auto">
            <a:xfrm>
              <a:off x="3574901" y="1735138"/>
              <a:ext cx="134938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1600">
                  <a:solidFill>
                    <a:srgbClr val="000000"/>
                  </a:solidFill>
                </a:rPr>
                <a:t>B</a:t>
              </a:r>
              <a:endParaRPr lang="es-ES"/>
            </a:p>
          </p:txBody>
        </p:sp>
        <p:sp>
          <p:nvSpPr>
            <p:cNvPr id="1049661" name="Oval 31"/>
            <p:cNvSpPr>
              <a:spLocks noChangeArrowheads="1"/>
            </p:cNvSpPr>
            <p:nvPr/>
          </p:nvSpPr>
          <p:spPr bwMode="auto">
            <a:xfrm>
              <a:off x="3708251" y="2101850"/>
              <a:ext cx="307975" cy="27940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36000" tIns="0" rIns="0" bIns="0"/>
            <a:lstStyle/>
            <a:p>
              <a:r>
                <a:rPr lang="es-ES" sz="1400" b="1">
                  <a:latin typeface="Verdana" pitchFamily="34" charset="0"/>
                </a:rPr>
                <a:t>X</a:t>
              </a:r>
            </a:p>
          </p:txBody>
        </p:sp>
        <p:sp>
          <p:nvSpPr>
            <p:cNvPr id="1049662" name="Line 32"/>
            <p:cNvSpPr>
              <a:spLocks noChangeShapeType="1"/>
            </p:cNvSpPr>
            <p:nvPr/>
          </p:nvSpPr>
          <p:spPr bwMode="auto">
            <a:xfrm>
              <a:off x="3808263" y="1631950"/>
              <a:ext cx="0" cy="476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049663" name="Line 33"/>
            <p:cNvSpPr>
              <a:spLocks noChangeShapeType="1"/>
            </p:cNvSpPr>
            <p:nvPr/>
          </p:nvSpPr>
          <p:spPr bwMode="auto">
            <a:xfrm>
              <a:off x="3808263" y="869950"/>
              <a:ext cx="0" cy="3619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049664" name="Line 34"/>
            <p:cNvSpPr>
              <a:spLocks noChangeShapeType="1"/>
            </p:cNvSpPr>
            <p:nvPr/>
          </p:nvSpPr>
          <p:spPr bwMode="auto">
            <a:xfrm flipV="1">
              <a:off x="3846363" y="2355850"/>
              <a:ext cx="0" cy="4953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049665" name="Line 35"/>
            <p:cNvSpPr>
              <a:spLocks noChangeShapeType="1"/>
            </p:cNvSpPr>
            <p:nvPr/>
          </p:nvSpPr>
          <p:spPr bwMode="auto">
            <a:xfrm>
              <a:off x="4989363" y="984250"/>
              <a:ext cx="0" cy="12573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648" grpId="0"/>
      <p:bldP spid="1049649" grpId="0"/>
      <p:bldP spid="1049650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66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C828-77E0-4D47-BB15-ABC64280FB83}" type="slidenum">
              <a:rPr lang="es-ES"/>
              <a:t>64</a:t>
            </a:fld>
            <a:endParaRPr lang="es-ES"/>
          </a:p>
        </p:txBody>
      </p:sp>
      <p:sp>
        <p:nvSpPr>
          <p:cNvPr id="1049667" name="Text Box 15"/>
          <p:cNvSpPr txBox="1">
            <a:spLocks noChangeArrowheads="1"/>
          </p:cNvSpPr>
          <p:nvPr/>
        </p:nvSpPr>
        <p:spPr bwMode="auto">
          <a:xfrm>
            <a:off x="806605" y="421960"/>
            <a:ext cx="8245475" cy="1723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s-ES" sz="2800" dirty="0"/>
              <a:t>Ejemplo 3: </a:t>
            </a:r>
            <a:endParaRPr lang="es-ES" sz="2800" dirty="0" smtClean="0"/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s-ES" sz="2800" dirty="0" smtClean="0"/>
              <a:t>Para </a:t>
            </a:r>
            <a:r>
              <a:rPr lang="es-ES" sz="2800" dirty="0"/>
              <a:t>el siguiente sistema obtenga su ecuación de diferencia.  </a:t>
            </a:r>
            <a:endParaRPr lang="es-ES" sz="2800" dirty="0" smtClean="0"/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s-ES" sz="2800" dirty="0" smtClean="0">
                <a:solidFill>
                  <a:srgbClr val="FF3300"/>
                </a:solidFill>
              </a:rPr>
              <a:t>Propuesto</a:t>
            </a:r>
            <a:endParaRPr lang="es-ES" sz="2800" dirty="0"/>
          </a:p>
        </p:txBody>
      </p:sp>
      <p:grpSp>
        <p:nvGrpSpPr>
          <p:cNvPr id="292" name="Group 16"/>
          <p:cNvGrpSpPr/>
          <p:nvPr/>
        </p:nvGrpSpPr>
        <p:grpSpPr bwMode="auto">
          <a:xfrm>
            <a:off x="2371725" y="2568575"/>
            <a:ext cx="4349750" cy="2408238"/>
            <a:chOff x="1098" y="1666"/>
            <a:chExt cx="2740" cy="1517"/>
          </a:xfrm>
        </p:grpSpPr>
        <p:sp>
          <p:nvSpPr>
            <p:cNvPr id="1049668" name="Oval 17"/>
            <p:cNvSpPr>
              <a:spLocks noChangeArrowheads="1"/>
            </p:cNvSpPr>
            <p:nvPr/>
          </p:nvSpPr>
          <p:spPr bwMode="auto">
            <a:xfrm>
              <a:off x="3101" y="1780"/>
              <a:ext cx="194" cy="17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r>
                <a:rPr lang="es-ES" sz="1400" b="1"/>
                <a:t> +</a:t>
              </a:r>
            </a:p>
          </p:txBody>
        </p:sp>
        <p:sp>
          <p:nvSpPr>
            <p:cNvPr id="1049669" name="Line 18"/>
            <p:cNvSpPr>
              <a:spLocks noChangeShapeType="1"/>
            </p:cNvSpPr>
            <p:nvPr/>
          </p:nvSpPr>
          <p:spPr bwMode="auto">
            <a:xfrm>
              <a:off x="3302" y="1885"/>
              <a:ext cx="53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670" name="Line 19"/>
            <p:cNvSpPr>
              <a:spLocks noChangeShapeType="1"/>
            </p:cNvSpPr>
            <p:nvPr/>
          </p:nvSpPr>
          <p:spPr bwMode="auto">
            <a:xfrm>
              <a:off x="1824" y="1873"/>
              <a:ext cx="127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671" name="Rectangle 20"/>
            <p:cNvSpPr>
              <a:spLocks noChangeArrowheads="1"/>
            </p:cNvSpPr>
            <p:nvPr/>
          </p:nvSpPr>
          <p:spPr bwMode="auto">
            <a:xfrm>
              <a:off x="1200" y="1666"/>
              <a:ext cx="21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1600">
                  <a:solidFill>
                    <a:srgbClr val="000000"/>
                  </a:solidFill>
                </a:rPr>
                <a:t>x(n)</a:t>
              </a:r>
              <a:endParaRPr lang="es-ES"/>
            </a:p>
          </p:txBody>
        </p:sp>
        <p:sp>
          <p:nvSpPr>
            <p:cNvPr id="1049672" name="Rectangle 21"/>
            <p:cNvSpPr>
              <a:spLocks noChangeArrowheads="1"/>
            </p:cNvSpPr>
            <p:nvPr/>
          </p:nvSpPr>
          <p:spPr bwMode="auto">
            <a:xfrm>
              <a:off x="3574" y="1690"/>
              <a:ext cx="21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1600">
                  <a:solidFill>
                    <a:srgbClr val="000000"/>
                  </a:solidFill>
                </a:rPr>
                <a:t>y(n)</a:t>
              </a:r>
              <a:endParaRPr lang="es-ES"/>
            </a:p>
          </p:txBody>
        </p:sp>
        <p:sp>
          <p:nvSpPr>
            <p:cNvPr id="1049673" name="Rectangle 22"/>
            <p:cNvSpPr>
              <a:spLocks noChangeArrowheads="1"/>
            </p:cNvSpPr>
            <p:nvPr/>
          </p:nvSpPr>
          <p:spPr bwMode="auto">
            <a:xfrm>
              <a:off x="2340" y="2131"/>
              <a:ext cx="219" cy="2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>
                  <a:solidFill>
                    <a:srgbClr val="000000"/>
                  </a:solidFill>
                </a:rPr>
                <a:t> T </a:t>
              </a:r>
              <a:endParaRPr lang="es-ES"/>
            </a:p>
          </p:txBody>
        </p:sp>
        <p:sp>
          <p:nvSpPr>
            <p:cNvPr id="1049674" name="Rectangle 23"/>
            <p:cNvSpPr>
              <a:spLocks noChangeArrowheads="1"/>
            </p:cNvSpPr>
            <p:nvPr/>
          </p:nvSpPr>
          <p:spPr bwMode="auto">
            <a:xfrm>
              <a:off x="2926" y="2962"/>
              <a:ext cx="123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2300">
                  <a:solidFill>
                    <a:srgbClr val="000000"/>
                  </a:solidFill>
                </a:rPr>
                <a:t>B</a:t>
              </a:r>
              <a:endParaRPr lang="es-ES"/>
            </a:p>
          </p:txBody>
        </p:sp>
        <p:sp>
          <p:nvSpPr>
            <p:cNvPr id="1049675" name="Rectangle 24"/>
            <p:cNvSpPr>
              <a:spLocks noChangeArrowheads="1"/>
            </p:cNvSpPr>
            <p:nvPr/>
          </p:nvSpPr>
          <p:spPr bwMode="auto">
            <a:xfrm>
              <a:off x="3222" y="2207"/>
              <a:ext cx="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049676" name="Rectangle 25"/>
            <p:cNvSpPr>
              <a:spLocks noChangeArrowheads="1"/>
            </p:cNvSpPr>
            <p:nvPr/>
          </p:nvSpPr>
          <p:spPr bwMode="auto">
            <a:xfrm>
              <a:off x="2301" y="2429"/>
              <a:ext cx="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049677" name="Oval 26"/>
            <p:cNvSpPr>
              <a:spLocks noChangeArrowheads="1"/>
            </p:cNvSpPr>
            <p:nvPr/>
          </p:nvSpPr>
          <p:spPr bwMode="auto">
            <a:xfrm>
              <a:off x="2769" y="2660"/>
              <a:ext cx="194" cy="17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36000" tIns="0" rIns="0" bIns="0"/>
            <a:lstStyle/>
            <a:p>
              <a:r>
                <a:rPr lang="es-ES" sz="1400" b="1">
                  <a:latin typeface="Verdana" pitchFamily="34" charset="0"/>
                </a:rPr>
                <a:t>X</a:t>
              </a:r>
            </a:p>
          </p:txBody>
        </p:sp>
        <p:sp>
          <p:nvSpPr>
            <p:cNvPr id="1049678" name="Line 27"/>
            <p:cNvSpPr>
              <a:spLocks noChangeShapeType="1"/>
            </p:cNvSpPr>
            <p:nvPr/>
          </p:nvSpPr>
          <p:spPr bwMode="auto">
            <a:xfrm>
              <a:off x="2448" y="1884"/>
              <a:ext cx="0" cy="2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049679" name="Line 28"/>
            <p:cNvSpPr>
              <a:spLocks noChangeShapeType="1"/>
            </p:cNvSpPr>
            <p:nvPr/>
          </p:nvSpPr>
          <p:spPr bwMode="auto">
            <a:xfrm flipV="1">
              <a:off x="2856" y="2820"/>
              <a:ext cx="0" cy="3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049680" name="Line 29"/>
            <p:cNvSpPr>
              <a:spLocks noChangeShapeType="1"/>
            </p:cNvSpPr>
            <p:nvPr/>
          </p:nvSpPr>
          <p:spPr bwMode="auto">
            <a:xfrm>
              <a:off x="3192" y="1956"/>
              <a:ext cx="0" cy="7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049681" name="Oval 30"/>
            <p:cNvSpPr>
              <a:spLocks noChangeArrowheads="1"/>
            </p:cNvSpPr>
            <p:nvPr/>
          </p:nvSpPr>
          <p:spPr bwMode="auto">
            <a:xfrm>
              <a:off x="1629" y="1772"/>
              <a:ext cx="194" cy="17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r>
                <a:rPr lang="es-ES" sz="1400" b="1"/>
                <a:t> +</a:t>
              </a:r>
            </a:p>
          </p:txBody>
        </p:sp>
        <p:sp>
          <p:nvSpPr>
            <p:cNvPr id="1049682" name="Line 31"/>
            <p:cNvSpPr>
              <a:spLocks noChangeShapeType="1"/>
            </p:cNvSpPr>
            <p:nvPr/>
          </p:nvSpPr>
          <p:spPr bwMode="auto">
            <a:xfrm>
              <a:off x="1720" y="1948"/>
              <a:ext cx="0" cy="7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049683" name="Line 32"/>
            <p:cNvSpPr>
              <a:spLocks noChangeShapeType="1"/>
            </p:cNvSpPr>
            <p:nvPr/>
          </p:nvSpPr>
          <p:spPr bwMode="auto">
            <a:xfrm>
              <a:off x="1098" y="1865"/>
              <a:ext cx="53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684" name="Rectangle 33"/>
            <p:cNvSpPr>
              <a:spLocks noChangeArrowheads="1"/>
            </p:cNvSpPr>
            <p:nvPr/>
          </p:nvSpPr>
          <p:spPr bwMode="auto">
            <a:xfrm>
              <a:off x="2102" y="2870"/>
              <a:ext cx="194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2300">
                  <a:solidFill>
                    <a:srgbClr val="000000"/>
                  </a:solidFill>
                </a:rPr>
                <a:t>-A</a:t>
              </a:r>
              <a:endParaRPr lang="es-ES"/>
            </a:p>
          </p:txBody>
        </p:sp>
        <p:sp>
          <p:nvSpPr>
            <p:cNvPr id="1049685" name="Oval 34"/>
            <p:cNvSpPr>
              <a:spLocks noChangeArrowheads="1"/>
            </p:cNvSpPr>
            <p:nvPr/>
          </p:nvSpPr>
          <p:spPr bwMode="auto">
            <a:xfrm>
              <a:off x="1957" y="2640"/>
              <a:ext cx="194" cy="17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36000" tIns="0" rIns="0" bIns="0"/>
            <a:lstStyle/>
            <a:p>
              <a:r>
                <a:rPr lang="es-ES" sz="1400" b="1">
                  <a:latin typeface="Verdana" pitchFamily="34" charset="0"/>
                </a:rPr>
                <a:t>X</a:t>
              </a:r>
            </a:p>
          </p:txBody>
        </p:sp>
        <p:sp>
          <p:nvSpPr>
            <p:cNvPr id="1049686" name="Line 35"/>
            <p:cNvSpPr>
              <a:spLocks noChangeShapeType="1"/>
            </p:cNvSpPr>
            <p:nvPr/>
          </p:nvSpPr>
          <p:spPr bwMode="auto">
            <a:xfrm flipV="1">
              <a:off x="2044" y="2800"/>
              <a:ext cx="0" cy="3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049687" name="Line 36"/>
            <p:cNvSpPr>
              <a:spLocks noChangeShapeType="1"/>
            </p:cNvSpPr>
            <p:nvPr/>
          </p:nvSpPr>
          <p:spPr bwMode="auto">
            <a:xfrm>
              <a:off x="2148" y="2748"/>
              <a:ext cx="61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049688" name="Line 37"/>
            <p:cNvSpPr>
              <a:spLocks noChangeShapeType="1"/>
            </p:cNvSpPr>
            <p:nvPr/>
          </p:nvSpPr>
          <p:spPr bwMode="auto">
            <a:xfrm>
              <a:off x="2448" y="2364"/>
              <a:ext cx="0" cy="3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049689" name="Line 38"/>
            <p:cNvSpPr>
              <a:spLocks noChangeShapeType="1"/>
            </p:cNvSpPr>
            <p:nvPr/>
          </p:nvSpPr>
          <p:spPr bwMode="auto">
            <a:xfrm flipH="1">
              <a:off x="1716" y="2736"/>
              <a:ext cx="22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049690" name="Line 39"/>
            <p:cNvSpPr>
              <a:spLocks noChangeShapeType="1"/>
            </p:cNvSpPr>
            <p:nvPr/>
          </p:nvSpPr>
          <p:spPr bwMode="auto">
            <a:xfrm flipH="1">
              <a:off x="2956" y="2764"/>
              <a:ext cx="22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>
    <p:wheel spokes="8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91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EAB1-7858-476F-98A4-C4C3EFC77941}" type="slidenum">
              <a:rPr lang="es-ES"/>
              <a:t>65</a:t>
            </a:fld>
            <a:endParaRPr lang="es-ES"/>
          </a:p>
        </p:txBody>
      </p:sp>
      <p:sp>
        <p:nvSpPr>
          <p:cNvPr id="104969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866601" y="922365"/>
            <a:ext cx="7772400" cy="2951365"/>
          </a:xfrm>
        </p:spPr>
        <p:txBody>
          <a:bodyPr/>
          <a:lstStyle/>
          <a:p>
            <a:pPr>
              <a:buFontTx/>
              <a:buNone/>
            </a:pPr>
            <a:r>
              <a:rPr lang="es-ES" sz="2800" b="1" dirty="0">
                <a:solidFill>
                  <a:srgbClr val="FF3300"/>
                </a:solidFill>
                <a:cs typeface="Times New Roman" pitchFamily="18" charset="0"/>
              </a:rPr>
              <a:t>SISTEMA RECURSIVO</a:t>
            </a:r>
            <a:r>
              <a:rPr lang="es-ES" dirty="0">
                <a:cs typeface="Times New Roman" pitchFamily="18" charset="0"/>
              </a:rPr>
              <a:t> </a:t>
            </a:r>
          </a:p>
          <a:p>
            <a:pPr>
              <a:buFontTx/>
              <a:buNone/>
            </a:pPr>
            <a:r>
              <a:rPr lang="es-MX" sz="2800" dirty="0">
                <a:cs typeface="Times New Roman" pitchFamily="18" charset="0"/>
              </a:rPr>
              <a:t>S</a:t>
            </a:r>
            <a:r>
              <a:rPr lang="es-ES" sz="2800" dirty="0">
                <a:cs typeface="Times New Roman" pitchFamily="18" charset="0"/>
              </a:rPr>
              <a:t>u respuesta depende no solo del estímulo sino también de muestras anteriores de la respuesta.</a:t>
            </a:r>
            <a:endParaRPr lang="es-MX" sz="2800" dirty="0"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s-ES" sz="2800" dirty="0">
                <a:cs typeface="Times New Roman" pitchFamily="18" charset="0"/>
              </a:rPr>
              <a:t>Para un sistema </a:t>
            </a:r>
            <a:r>
              <a:rPr lang="es-MX" sz="2800" dirty="0">
                <a:solidFill>
                  <a:srgbClr val="FF3300"/>
                </a:solidFill>
                <a:cs typeface="Times New Roman" pitchFamily="18" charset="0"/>
              </a:rPr>
              <a:t>RECURSIVO</a:t>
            </a:r>
            <a:r>
              <a:rPr lang="es-MX" sz="2800" dirty="0">
                <a:cs typeface="Times New Roman" pitchFamily="18" charset="0"/>
              </a:rPr>
              <a:t>, </a:t>
            </a:r>
            <a:r>
              <a:rPr lang="es-ES" sz="2800" dirty="0">
                <a:cs typeface="Times New Roman" pitchFamily="18" charset="0"/>
              </a:rPr>
              <a:t>lineal causal e invariante</a:t>
            </a:r>
            <a:r>
              <a:rPr lang="es-MX" sz="2800" dirty="0">
                <a:cs typeface="Times New Roman" pitchFamily="18" charset="0"/>
              </a:rPr>
              <a:t>,</a:t>
            </a:r>
            <a:r>
              <a:rPr lang="es-ES" sz="2800" dirty="0">
                <a:cs typeface="Times New Roman" pitchFamily="18" charset="0"/>
              </a:rPr>
              <a:t>  la ecuación de diferencia sería </a:t>
            </a:r>
            <a:endParaRPr lang="es-ES" dirty="0">
              <a:cs typeface="Times New Roman" pitchFamily="18" charset="0"/>
            </a:endParaRPr>
          </a:p>
        </p:txBody>
      </p:sp>
      <p:sp>
        <p:nvSpPr>
          <p:cNvPr id="1049693" name="TextBox 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19186" y="4193727"/>
            <a:ext cx="4531753" cy="8657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s-ES">
                <a:noFill/>
              </a:rPr>
              <a:t> </a:t>
            </a: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9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692" grpId="0" uiExpand="1" build="p" autoUpdateAnimBg="0"/>
      <p:bldP spid="1049693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9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E4A1-45AA-4C66-83BB-727942B5C3AB}" type="slidenum">
              <a:rPr lang="es-ES"/>
              <a:t>66</a:t>
            </a:fld>
            <a:endParaRPr lang="es-ES"/>
          </a:p>
        </p:txBody>
      </p:sp>
      <p:sp>
        <p:nvSpPr>
          <p:cNvPr id="104969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825190" y="334012"/>
            <a:ext cx="8318810" cy="2431489"/>
          </a:xfrm>
        </p:spPr>
        <p:txBody>
          <a:bodyPr/>
          <a:lstStyle/>
          <a:p>
            <a:pPr>
              <a:buFontTx/>
              <a:buNone/>
            </a:pPr>
            <a:r>
              <a:rPr lang="es-ES" sz="2800" b="1" dirty="0">
                <a:solidFill>
                  <a:srgbClr val="FF3300"/>
                </a:solidFill>
                <a:cs typeface="Times New Roman" pitchFamily="18" charset="0"/>
              </a:rPr>
              <a:t>SISTEMAS NO RECURSIVOS.</a:t>
            </a:r>
            <a:r>
              <a:rPr lang="es-ES" b="1" dirty="0">
                <a:cs typeface="Times New Roman" pitchFamily="18" charset="0"/>
              </a:rPr>
              <a:t> </a:t>
            </a:r>
            <a:endParaRPr lang="es-ES" dirty="0"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s-MX" sz="2800" dirty="0">
                <a:cs typeface="Times New Roman" pitchFamily="18" charset="0"/>
              </a:rPr>
              <a:t>S</a:t>
            </a:r>
            <a:r>
              <a:rPr lang="es-ES" sz="2800" dirty="0">
                <a:cs typeface="Times New Roman" pitchFamily="18" charset="0"/>
              </a:rPr>
              <a:t>u respuesta no depende de muestras anteriores de la respuesta, solo depende de las componentes del estímulo en ese instante y en instantes anteriores si en la ecuación.</a:t>
            </a:r>
            <a:r>
              <a:rPr lang="es-ES" dirty="0">
                <a:cs typeface="Times New Roman" pitchFamily="18" charset="0"/>
              </a:rPr>
              <a:t> </a:t>
            </a:r>
          </a:p>
        </p:txBody>
      </p:sp>
      <p:sp>
        <p:nvSpPr>
          <p:cNvPr id="1049696" name="Text Box 14"/>
          <p:cNvSpPr txBox="1">
            <a:spLocks noChangeArrowheads="1"/>
          </p:cNvSpPr>
          <p:nvPr/>
        </p:nvSpPr>
        <p:spPr bwMode="auto">
          <a:xfrm>
            <a:off x="628763" y="4513615"/>
            <a:ext cx="823462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s-ES" sz="2800" dirty="0"/>
              <a:t>Entonces la ecuación de un sistema </a:t>
            </a:r>
            <a:r>
              <a:rPr lang="es-ES" sz="2400" b="1" dirty="0">
                <a:solidFill>
                  <a:srgbClr val="FF3300"/>
                </a:solidFill>
              </a:rPr>
              <a:t>NO RECURSIVO</a:t>
            </a:r>
          </a:p>
        </p:txBody>
      </p:sp>
      <p:sp>
        <p:nvSpPr>
          <p:cNvPr id="1049697" name="TextBox 1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116358" y="2867626"/>
            <a:ext cx="4531753" cy="8657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s-ES">
                <a:noFill/>
              </a:rPr>
              <a:t> </a:t>
            </a:r>
          </a:p>
        </p:txBody>
      </p:sp>
      <p:sp>
        <p:nvSpPr>
          <p:cNvPr id="1049698" name="Rectangle 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82724" y="3780658"/>
            <a:ext cx="4342343" cy="400110"/>
          </a:xfrm>
          <a:prstGeom prst="rect">
            <a:avLst/>
          </a:prstGeom>
          <a:blipFill>
            <a:blip r:embed="rId3"/>
            <a:stretch>
              <a:fillRect b="-4545"/>
            </a:stretch>
          </a:blipFill>
        </p:spPr>
        <p:txBody>
          <a:bodyPr/>
          <a:lstStyle/>
          <a:p>
            <a:r>
              <a:rPr lang="es-MX">
                <a:noFill/>
              </a:rPr>
              <a:t> </a:t>
            </a:r>
          </a:p>
        </p:txBody>
      </p:sp>
      <p:sp>
        <p:nvSpPr>
          <p:cNvPr id="1049699" name="TextBox 1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974461" y="5277350"/>
            <a:ext cx="2559162" cy="86575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es-ES">
                <a:noFill/>
              </a:rPr>
              <a:t> </a:t>
            </a: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696" grpId="0"/>
      <p:bldP spid="1049697" grpId="0" animBg="1"/>
      <p:bldP spid="1049698" grpId="0" animBg="1"/>
      <p:bldP spid="104969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00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88605-4388-4616-B8E2-9B9585724084}" type="slidenum">
              <a:rPr lang="es-ES"/>
              <a:t>67</a:t>
            </a:fld>
            <a:endParaRPr lang="es-ES"/>
          </a:p>
        </p:txBody>
      </p:sp>
      <p:sp>
        <p:nvSpPr>
          <p:cNvPr id="104970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14350" y="1162050"/>
            <a:ext cx="4648200" cy="704850"/>
          </a:xfrm>
        </p:spPr>
        <p:txBody>
          <a:bodyPr/>
          <a:lstStyle/>
          <a:p>
            <a:pPr>
              <a:buFontTx/>
              <a:buNone/>
            </a:pPr>
            <a:r>
              <a:rPr lang="es-ES" sz="2800" b="1">
                <a:solidFill>
                  <a:srgbClr val="FF3300"/>
                </a:solidFill>
                <a:cs typeface="Times New Roman" pitchFamily="18" charset="0"/>
              </a:rPr>
              <a:t>SISTEMAS RECURSIVOS.</a:t>
            </a:r>
            <a:r>
              <a:rPr lang="es-ES" b="1">
                <a:solidFill>
                  <a:srgbClr val="FF3300"/>
                </a:solidFill>
                <a:cs typeface="Times New Roman" pitchFamily="18" charset="0"/>
              </a:rPr>
              <a:t> </a:t>
            </a:r>
            <a:endParaRPr lang="es-ES">
              <a:solidFill>
                <a:srgbClr val="FF3300"/>
              </a:solidFill>
              <a:cs typeface="Times New Roman" pitchFamily="18" charset="0"/>
            </a:endParaRPr>
          </a:p>
        </p:txBody>
      </p:sp>
      <p:sp>
        <p:nvSpPr>
          <p:cNvPr id="1049702" name="Text Box 3"/>
          <p:cNvSpPr txBox="1">
            <a:spLocks noChangeArrowheads="1"/>
          </p:cNvSpPr>
          <p:nvPr/>
        </p:nvSpPr>
        <p:spPr bwMode="auto">
          <a:xfrm>
            <a:off x="560388" y="2914650"/>
            <a:ext cx="51165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sz="2800" b="1" dirty="0">
                <a:solidFill>
                  <a:srgbClr val="FF3300"/>
                </a:solidFill>
                <a:cs typeface="Times New Roman" pitchFamily="18" charset="0"/>
              </a:rPr>
              <a:t>SISTEMAS </a:t>
            </a:r>
            <a:r>
              <a:rPr lang="es-MX" sz="2800" b="1" dirty="0">
                <a:solidFill>
                  <a:srgbClr val="FF3300"/>
                </a:solidFill>
                <a:cs typeface="Times New Roman" pitchFamily="18" charset="0"/>
              </a:rPr>
              <a:t>NO </a:t>
            </a:r>
            <a:r>
              <a:rPr lang="es-ES" sz="2800" b="1" dirty="0">
                <a:solidFill>
                  <a:srgbClr val="FF3300"/>
                </a:solidFill>
                <a:cs typeface="Times New Roman" pitchFamily="18" charset="0"/>
              </a:rPr>
              <a:t>RECURSIVOS.</a:t>
            </a:r>
          </a:p>
        </p:txBody>
      </p:sp>
      <p:sp>
        <p:nvSpPr>
          <p:cNvPr id="1049703" name="TextBox 1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425185" y="1782201"/>
            <a:ext cx="4531753" cy="8657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s-ES">
                <a:noFill/>
              </a:rPr>
              <a:t> </a:t>
            </a:r>
          </a:p>
        </p:txBody>
      </p:sp>
      <p:sp>
        <p:nvSpPr>
          <p:cNvPr id="1049704" name="TextBox 1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425185" y="3695701"/>
            <a:ext cx="2559162" cy="8657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es-ES">
                <a:noFill/>
              </a:rPr>
              <a:t> </a:t>
            </a: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702" grpId="0"/>
      <p:bldP spid="104970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05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B6E73-0ADC-4462-AB76-1B183B17DE13}" type="slidenum">
              <a:rPr lang="es-ES"/>
              <a:t>68</a:t>
            </a:fld>
            <a:endParaRPr lang="es-ES"/>
          </a:p>
        </p:txBody>
      </p:sp>
      <p:sp>
        <p:nvSpPr>
          <p:cNvPr id="104970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895350" y="452438"/>
            <a:ext cx="4648200" cy="704850"/>
          </a:xfrm>
        </p:spPr>
        <p:txBody>
          <a:bodyPr/>
          <a:lstStyle/>
          <a:p>
            <a:pPr>
              <a:buFontTx/>
              <a:buNone/>
            </a:pPr>
            <a:r>
              <a:rPr lang="es-ES" sz="2800" b="1" dirty="0">
                <a:solidFill>
                  <a:srgbClr val="FF3300"/>
                </a:solidFill>
                <a:cs typeface="Times New Roman" pitchFamily="18" charset="0"/>
              </a:rPr>
              <a:t>SISTEMAS RECURSIVOS.</a:t>
            </a:r>
            <a:r>
              <a:rPr lang="es-ES" b="1" dirty="0">
                <a:solidFill>
                  <a:srgbClr val="FF3300"/>
                </a:solidFill>
                <a:cs typeface="Times New Roman" pitchFamily="18" charset="0"/>
              </a:rPr>
              <a:t> </a:t>
            </a:r>
            <a:endParaRPr lang="es-ES" dirty="0">
              <a:solidFill>
                <a:srgbClr val="FF3300"/>
              </a:solidFill>
              <a:cs typeface="Times New Roman" pitchFamily="18" charset="0"/>
            </a:endParaRPr>
          </a:p>
        </p:txBody>
      </p:sp>
      <p:sp>
        <p:nvSpPr>
          <p:cNvPr id="1049707" name="Text Box 29"/>
          <p:cNvSpPr txBox="1">
            <a:spLocks noChangeArrowheads="1"/>
          </p:cNvSpPr>
          <p:nvPr/>
        </p:nvSpPr>
        <p:spPr bwMode="auto">
          <a:xfrm>
            <a:off x="442118" y="2886075"/>
            <a:ext cx="844232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s-MX" b="1" dirty="0">
                <a:solidFill>
                  <a:srgbClr val="FF3300"/>
                </a:solidFill>
              </a:rPr>
              <a:t>Datos: B</a:t>
            </a:r>
            <a:r>
              <a:rPr lang="es-MX" b="1" baseline="-25000" dirty="0">
                <a:solidFill>
                  <a:srgbClr val="FF3300"/>
                </a:solidFill>
              </a:rPr>
              <a:t>0</a:t>
            </a:r>
            <a:r>
              <a:rPr lang="es-MX" b="1" dirty="0">
                <a:solidFill>
                  <a:srgbClr val="FF3300"/>
                </a:solidFill>
              </a:rPr>
              <a:t>, B</a:t>
            </a:r>
            <a:r>
              <a:rPr lang="es-MX" b="1" baseline="-25000" dirty="0">
                <a:solidFill>
                  <a:srgbClr val="FF3300"/>
                </a:solidFill>
              </a:rPr>
              <a:t>1</a:t>
            </a:r>
            <a:r>
              <a:rPr lang="es-MX" b="1" dirty="0">
                <a:solidFill>
                  <a:srgbClr val="FF3300"/>
                </a:solidFill>
              </a:rPr>
              <a:t>…. A</a:t>
            </a:r>
            <a:r>
              <a:rPr lang="es-MX" b="1" baseline="-25000" dirty="0">
                <a:solidFill>
                  <a:srgbClr val="FF3300"/>
                </a:solidFill>
              </a:rPr>
              <a:t>1</a:t>
            </a:r>
            <a:r>
              <a:rPr lang="es-MX" b="1" dirty="0">
                <a:solidFill>
                  <a:srgbClr val="FF3300"/>
                </a:solidFill>
              </a:rPr>
              <a:t>, A</a:t>
            </a:r>
            <a:r>
              <a:rPr lang="es-MX" b="1" baseline="-25000" dirty="0">
                <a:solidFill>
                  <a:srgbClr val="FF3300"/>
                </a:solidFill>
              </a:rPr>
              <a:t>2</a:t>
            </a:r>
            <a:r>
              <a:rPr lang="es-MX" b="1" dirty="0">
                <a:solidFill>
                  <a:srgbClr val="FF3300"/>
                </a:solidFill>
              </a:rPr>
              <a:t>,…M, N y el número de las muestras </a:t>
            </a:r>
            <a:r>
              <a:rPr lang="es-MX" b="1" dirty="0" err="1">
                <a:solidFill>
                  <a:srgbClr val="FF3300"/>
                </a:solidFill>
              </a:rPr>
              <a:t>nm</a:t>
            </a:r>
            <a:endParaRPr lang="es-MX" b="1" dirty="0">
              <a:solidFill>
                <a:srgbClr val="FF3300"/>
              </a:solidFill>
            </a:endParaRPr>
          </a:p>
          <a:p>
            <a:r>
              <a:rPr lang="es-MX" b="1" dirty="0">
                <a:solidFill>
                  <a:srgbClr val="FF3300"/>
                </a:solidFill>
              </a:rPr>
              <a:t>Se leen los valores de las muestras del fichero de entrada x(n), le puedo llamar x(i</a:t>
            </a:r>
            <a:r>
              <a:rPr lang="es-MX" b="1" dirty="0" smtClean="0">
                <a:solidFill>
                  <a:srgbClr val="FF3300"/>
                </a:solidFill>
              </a:rPr>
              <a:t>). Las ecuaciones se pueden escribir de la forma</a:t>
            </a:r>
            <a:endParaRPr lang="es-ES" b="1" dirty="0">
              <a:solidFill>
                <a:srgbClr val="FF3300"/>
              </a:solidFill>
            </a:endParaRPr>
          </a:p>
        </p:txBody>
      </p:sp>
      <p:sp>
        <p:nvSpPr>
          <p:cNvPr id="1049708" name="TextBox 1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021447" y="1092663"/>
            <a:ext cx="4531753" cy="8657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s-ES">
                <a:noFill/>
              </a:rPr>
              <a:t> </a:t>
            </a:r>
          </a:p>
        </p:txBody>
      </p:sp>
      <p:sp>
        <p:nvSpPr>
          <p:cNvPr id="1049709" name="Rectangle 1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-138500" y="2087000"/>
            <a:ext cx="9560246" cy="400110"/>
          </a:xfrm>
          <a:prstGeom prst="rect">
            <a:avLst/>
          </a:prstGeom>
          <a:blipFill>
            <a:blip r:embed="rId3"/>
            <a:stretch>
              <a:fillRect b="-10606"/>
            </a:stretch>
          </a:blipFill>
        </p:spPr>
        <p:txBody>
          <a:bodyPr/>
          <a:lstStyle/>
          <a:p>
            <a:r>
              <a:rPr lang="es-ES">
                <a:noFill/>
              </a:rPr>
              <a:t> </a:t>
            </a:r>
          </a:p>
        </p:txBody>
      </p:sp>
      <p:sp>
        <p:nvSpPr>
          <p:cNvPr id="1049710" name="Rectangle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425854" y="4575852"/>
            <a:ext cx="5722937" cy="400110"/>
          </a:xfrm>
          <a:prstGeom prst="rect">
            <a:avLst/>
          </a:prstGeom>
          <a:blipFill>
            <a:blip r:embed="rId4"/>
            <a:stretch>
              <a:fillRect b="-18462"/>
            </a:stretch>
          </a:blipFill>
        </p:spPr>
        <p:txBody>
          <a:bodyPr/>
          <a:lstStyle/>
          <a:p>
            <a:r>
              <a:rPr lang="es-ES">
                <a:noFill/>
              </a:rPr>
              <a:t> </a:t>
            </a:r>
          </a:p>
        </p:txBody>
      </p:sp>
      <p:sp>
        <p:nvSpPr>
          <p:cNvPr id="1049711" name="Rectangle 1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562100" y="5201177"/>
            <a:ext cx="5459123" cy="400110"/>
          </a:xfrm>
          <a:prstGeom prst="rect">
            <a:avLst/>
          </a:prstGeom>
          <a:blipFill>
            <a:blip r:embed="rId5"/>
            <a:stretch>
              <a:fillRect b="-18182"/>
            </a:stretch>
          </a:blipFill>
        </p:spPr>
        <p:txBody>
          <a:bodyPr/>
          <a:lstStyle/>
          <a:p>
            <a:r>
              <a:rPr lang="es-ES">
                <a:noFill/>
              </a:rPr>
              <a:t> </a:t>
            </a: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9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9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707" grpId="0" autoUpdateAnimBg="0"/>
      <p:bldP spid="1049710" grpId="0" animBg="1"/>
      <p:bldP spid="1049711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12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xfrm>
            <a:off x="6553200" y="6361600"/>
            <a:ext cx="2133600" cy="476250"/>
          </a:xfrm>
        </p:spPr>
        <p:txBody>
          <a:bodyPr/>
          <a:lstStyle/>
          <a:p>
            <a:fld id="{AE03EFD6-A5CD-429E-9812-BCBD3236AF1F}" type="slidenum">
              <a:rPr lang="es-ES"/>
              <a:t>69</a:t>
            </a:fld>
            <a:endParaRPr lang="es-ES" dirty="0"/>
          </a:p>
        </p:txBody>
      </p:sp>
      <p:sp>
        <p:nvSpPr>
          <p:cNvPr id="1049713" name="Oval 222"/>
          <p:cNvSpPr>
            <a:spLocks noChangeArrowheads="1"/>
          </p:cNvSpPr>
          <p:nvPr/>
        </p:nvSpPr>
        <p:spPr bwMode="auto">
          <a:xfrm>
            <a:off x="6234113" y="6332200"/>
            <a:ext cx="242887" cy="180975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98" name="Group 279"/>
          <p:cNvGrpSpPr/>
          <p:nvPr/>
        </p:nvGrpSpPr>
        <p:grpSpPr bwMode="auto">
          <a:xfrm>
            <a:off x="547688" y="988675"/>
            <a:ext cx="7640637" cy="5497513"/>
            <a:chOff x="521" y="732"/>
            <a:chExt cx="4813" cy="3463"/>
          </a:xfrm>
        </p:grpSpPr>
        <p:sp>
          <p:nvSpPr>
            <p:cNvPr id="1049714" name="Line 25"/>
            <p:cNvSpPr>
              <a:spLocks noChangeShapeType="1"/>
            </p:cNvSpPr>
            <p:nvPr/>
          </p:nvSpPr>
          <p:spPr bwMode="auto">
            <a:xfrm>
              <a:off x="537" y="944"/>
              <a:ext cx="25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715" name="Freeform 26"/>
            <p:cNvSpPr/>
            <p:nvPr/>
          </p:nvSpPr>
          <p:spPr bwMode="auto">
            <a:xfrm>
              <a:off x="763" y="910"/>
              <a:ext cx="102" cy="69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15" y="34"/>
                </a:cxn>
                <a:cxn ang="0">
                  <a:pos x="0" y="0"/>
                </a:cxn>
                <a:cxn ang="0">
                  <a:pos x="102" y="34"/>
                </a:cxn>
                <a:cxn ang="0">
                  <a:pos x="0" y="69"/>
                </a:cxn>
              </a:cxnLst>
              <a:rect l="0" t="0" r="r" b="b"/>
              <a:pathLst>
                <a:path w="102" h="69">
                  <a:moveTo>
                    <a:pt x="0" y="69"/>
                  </a:moveTo>
                  <a:lnTo>
                    <a:pt x="15" y="34"/>
                  </a:lnTo>
                  <a:lnTo>
                    <a:pt x="0" y="0"/>
                  </a:lnTo>
                  <a:lnTo>
                    <a:pt x="102" y="34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716" name="Line 27"/>
            <p:cNvSpPr>
              <a:spLocks noChangeShapeType="1"/>
            </p:cNvSpPr>
            <p:nvPr/>
          </p:nvSpPr>
          <p:spPr bwMode="auto">
            <a:xfrm>
              <a:off x="2686" y="944"/>
              <a:ext cx="50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717" name="Freeform 28"/>
            <p:cNvSpPr/>
            <p:nvPr/>
          </p:nvSpPr>
          <p:spPr bwMode="auto">
            <a:xfrm>
              <a:off x="3163" y="910"/>
              <a:ext cx="103" cy="69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15" y="34"/>
                </a:cxn>
                <a:cxn ang="0">
                  <a:pos x="0" y="0"/>
                </a:cxn>
                <a:cxn ang="0">
                  <a:pos x="103" y="34"/>
                </a:cxn>
                <a:cxn ang="0">
                  <a:pos x="0" y="69"/>
                </a:cxn>
              </a:cxnLst>
              <a:rect l="0" t="0" r="r" b="b"/>
              <a:pathLst>
                <a:path w="103" h="69">
                  <a:moveTo>
                    <a:pt x="0" y="69"/>
                  </a:moveTo>
                  <a:lnTo>
                    <a:pt x="15" y="34"/>
                  </a:lnTo>
                  <a:lnTo>
                    <a:pt x="0" y="0"/>
                  </a:lnTo>
                  <a:lnTo>
                    <a:pt x="103" y="34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718" name="Rectangle 32"/>
            <p:cNvSpPr>
              <a:spLocks noChangeArrowheads="1"/>
            </p:cNvSpPr>
            <p:nvPr/>
          </p:nvSpPr>
          <p:spPr bwMode="auto">
            <a:xfrm>
              <a:off x="521" y="784"/>
              <a:ext cx="22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x(n)</a:t>
              </a:r>
              <a:endParaRPr lang="es-ES" b="1"/>
            </a:p>
          </p:txBody>
        </p:sp>
        <p:sp>
          <p:nvSpPr>
            <p:cNvPr id="1049719" name="Oval 33"/>
            <p:cNvSpPr>
              <a:spLocks noChangeArrowheads="1"/>
            </p:cNvSpPr>
            <p:nvPr/>
          </p:nvSpPr>
          <p:spPr bwMode="auto">
            <a:xfrm>
              <a:off x="3275" y="888"/>
              <a:ext cx="154" cy="114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720" name="Rectangle 34"/>
            <p:cNvSpPr>
              <a:spLocks noChangeArrowheads="1"/>
            </p:cNvSpPr>
            <p:nvPr/>
          </p:nvSpPr>
          <p:spPr bwMode="auto">
            <a:xfrm>
              <a:off x="3328" y="888"/>
              <a:ext cx="5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200" b="1">
                  <a:solidFill>
                    <a:srgbClr val="000000"/>
                  </a:solidFill>
                </a:rPr>
                <a:t>+</a:t>
              </a:r>
              <a:endParaRPr lang="es-ES" b="1"/>
            </a:p>
          </p:txBody>
        </p:sp>
        <p:sp>
          <p:nvSpPr>
            <p:cNvPr id="1049721" name="Line 35"/>
            <p:cNvSpPr>
              <a:spLocks noChangeShapeType="1"/>
            </p:cNvSpPr>
            <p:nvPr/>
          </p:nvSpPr>
          <p:spPr bwMode="auto">
            <a:xfrm>
              <a:off x="3430" y="944"/>
              <a:ext cx="183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722" name="Freeform 36"/>
            <p:cNvSpPr/>
            <p:nvPr/>
          </p:nvSpPr>
          <p:spPr bwMode="auto">
            <a:xfrm>
              <a:off x="5231" y="910"/>
              <a:ext cx="103" cy="69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15" y="34"/>
                </a:cxn>
                <a:cxn ang="0">
                  <a:pos x="0" y="0"/>
                </a:cxn>
                <a:cxn ang="0">
                  <a:pos x="103" y="34"/>
                </a:cxn>
                <a:cxn ang="0">
                  <a:pos x="0" y="69"/>
                </a:cxn>
              </a:cxnLst>
              <a:rect l="0" t="0" r="r" b="b"/>
              <a:pathLst>
                <a:path w="103" h="69">
                  <a:moveTo>
                    <a:pt x="0" y="69"/>
                  </a:moveTo>
                  <a:lnTo>
                    <a:pt x="15" y="34"/>
                  </a:lnTo>
                  <a:lnTo>
                    <a:pt x="0" y="0"/>
                  </a:lnTo>
                  <a:lnTo>
                    <a:pt x="103" y="34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723" name="Line 37"/>
            <p:cNvSpPr>
              <a:spLocks noChangeShapeType="1"/>
            </p:cNvSpPr>
            <p:nvPr/>
          </p:nvSpPr>
          <p:spPr bwMode="auto">
            <a:xfrm flipV="1">
              <a:off x="4838" y="2328"/>
              <a:ext cx="2" cy="31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724" name="Rectangle 38"/>
            <p:cNvSpPr>
              <a:spLocks noChangeArrowheads="1"/>
            </p:cNvSpPr>
            <p:nvPr/>
          </p:nvSpPr>
          <p:spPr bwMode="auto">
            <a:xfrm>
              <a:off x="4932" y="772"/>
              <a:ext cx="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US" b="1"/>
            </a:p>
          </p:txBody>
        </p:sp>
        <p:sp>
          <p:nvSpPr>
            <p:cNvPr id="1049725" name="Rectangle 39"/>
            <p:cNvSpPr>
              <a:spLocks noChangeArrowheads="1"/>
            </p:cNvSpPr>
            <p:nvPr/>
          </p:nvSpPr>
          <p:spPr bwMode="auto">
            <a:xfrm>
              <a:off x="1815" y="732"/>
              <a:ext cx="13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200" b="1">
                  <a:solidFill>
                    <a:srgbClr val="000000"/>
                  </a:solidFill>
                </a:rPr>
                <a:t> Bo</a:t>
              </a:r>
              <a:endParaRPr lang="es-ES" sz="1200" b="1"/>
            </a:p>
          </p:txBody>
        </p:sp>
        <p:sp>
          <p:nvSpPr>
            <p:cNvPr id="1049726" name="Oval 40"/>
            <p:cNvSpPr>
              <a:spLocks noChangeArrowheads="1"/>
            </p:cNvSpPr>
            <p:nvPr/>
          </p:nvSpPr>
          <p:spPr bwMode="auto">
            <a:xfrm>
              <a:off x="1701" y="888"/>
              <a:ext cx="155" cy="114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727" name="Rectangle 41"/>
            <p:cNvSpPr>
              <a:spLocks noChangeArrowheads="1"/>
            </p:cNvSpPr>
            <p:nvPr/>
          </p:nvSpPr>
          <p:spPr bwMode="auto">
            <a:xfrm>
              <a:off x="1755" y="876"/>
              <a:ext cx="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200" b="1">
                  <a:solidFill>
                    <a:srgbClr val="000000"/>
                  </a:solidFill>
                </a:rPr>
                <a:t>x</a:t>
              </a:r>
              <a:endParaRPr lang="es-ES" b="1"/>
            </a:p>
          </p:txBody>
        </p:sp>
        <p:sp>
          <p:nvSpPr>
            <p:cNvPr id="1049728" name="Line 42"/>
            <p:cNvSpPr>
              <a:spLocks noChangeShapeType="1"/>
            </p:cNvSpPr>
            <p:nvPr/>
          </p:nvSpPr>
          <p:spPr bwMode="auto">
            <a:xfrm>
              <a:off x="1775" y="755"/>
              <a:ext cx="1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729" name="Freeform 43"/>
            <p:cNvSpPr/>
            <p:nvPr/>
          </p:nvSpPr>
          <p:spPr bwMode="auto">
            <a:xfrm>
              <a:off x="1730" y="802"/>
              <a:ext cx="90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12"/>
                </a:cxn>
                <a:cxn ang="0">
                  <a:pos x="90" y="0"/>
                </a:cxn>
                <a:cxn ang="0">
                  <a:pos x="45" y="79"/>
                </a:cxn>
                <a:cxn ang="0">
                  <a:pos x="0" y="0"/>
                </a:cxn>
              </a:cxnLst>
              <a:rect l="0" t="0" r="r" b="b"/>
              <a:pathLst>
                <a:path w="90" h="79">
                  <a:moveTo>
                    <a:pt x="0" y="0"/>
                  </a:moveTo>
                  <a:lnTo>
                    <a:pt x="45" y="12"/>
                  </a:lnTo>
                  <a:lnTo>
                    <a:pt x="90" y="0"/>
                  </a:lnTo>
                  <a:lnTo>
                    <a:pt x="45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730" name="Line 44"/>
            <p:cNvSpPr>
              <a:spLocks noChangeShapeType="1"/>
            </p:cNvSpPr>
            <p:nvPr/>
          </p:nvSpPr>
          <p:spPr bwMode="auto">
            <a:xfrm>
              <a:off x="865" y="944"/>
              <a:ext cx="75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731" name="Freeform 45"/>
            <p:cNvSpPr/>
            <p:nvPr/>
          </p:nvSpPr>
          <p:spPr bwMode="auto">
            <a:xfrm>
              <a:off x="1590" y="910"/>
              <a:ext cx="102" cy="69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16" y="34"/>
                </a:cxn>
                <a:cxn ang="0">
                  <a:pos x="0" y="0"/>
                </a:cxn>
                <a:cxn ang="0">
                  <a:pos x="102" y="34"/>
                </a:cxn>
                <a:cxn ang="0">
                  <a:pos x="0" y="69"/>
                </a:cxn>
              </a:cxnLst>
              <a:rect l="0" t="0" r="r" b="b"/>
              <a:pathLst>
                <a:path w="102" h="69">
                  <a:moveTo>
                    <a:pt x="0" y="69"/>
                  </a:moveTo>
                  <a:lnTo>
                    <a:pt x="16" y="34"/>
                  </a:lnTo>
                  <a:lnTo>
                    <a:pt x="0" y="0"/>
                  </a:lnTo>
                  <a:lnTo>
                    <a:pt x="102" y="34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732" name="Line 46"/>
            <p:cNvSpPr>
              <a:spLocks noChangeShapeType="1"/>
            </p:cNvSpPr>
            <p:nvPr/>
          </p:nvSpPr>
          <p:spPr bwMode="auto">
            <a:xfrm>
              <a:off x="1858" y="944"/>
              <a:ext cx="593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733" name="Freeform 47"/>
            <p:cNvSpPr/>
            <p:nvPr/>
          </p:nvSpPr>
          <p:spPr bwMode="auto">
            <a:xfrm>
              <a:off x="2418" y="910"/>
              <a:ext cx="102" cy="69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16" y="34"/>
                </a:cxn>
                <a:cxn ang="0">
                  <a:pos x="0" y="0"/>
                </a:cxn>
                <a:cxn ang="0">
                  <a:pos x="102" y="34"/>
                </a:cxn>
                <a:cxn ang="0">
                  <a:pos x="0" y="69"/>
                </a:cxn>
              </a:cxnLst>
              <a:rect l="0" t="0" r="r" b="b"/>
              <a:pathLst>
                <a:path w="102" h="69">
                  <a:moveTo>
                    <a:pt x="0" y="69"/>
                  </a:moveTo>
                  <a:lnTo>
                    <a:pt x="16" y="34"/>
                  </a:lnTo>
                  <a:lnTo>
                    <a:pt x="0" y="0"/>
                  </a:lnTo>
                  <a:lnTo>
                    <a:pt x="102" y="34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734" name="Rectangle 49"/>
            <p:cNvSpPr>
              <a:spLocks noChangeArrowheads="1"/>
            </p:cNvSpPr>
            <p:nvPr/>
          </p:nvSpPr>
          <p:spPr bwMode="auto">
            <a:xfrm>
              <a:off x="955" y="1076"/>
              <a:ext cx="321" cy="241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735" name="Rectangle 50"/>
            <p:cNvSpPr>
              <a:spLocks noChangeArrowheads="1"/>
            </p:cNvSpPr>
            <p:nvPr/>
          </p:nvSpPr>
          <p:spPr bwMode="auto">
            <a:xfrm>
              <a:off x="1017" y="1134"/>
              <a:ext cx="11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 T</a:t>
              </a:r>
              <a:endParaRPr lang="es-ES" b="1"/>
            </a:p>
          </p:txBody>
        </p:sp>
        <p:sp>
          <p:nvSpPr>
            <p:cNvPr id="1049736" name="Oval 52"/>
            <p:cNvSpPr>
              <a:spLocks noChangeArrowheads="1"/>
            </p:cNvSpPr>
            <p:nvPr/>
          </p:nvSpPr>
          <p:spPr bwMode="auto">
            <a:xfrm>
              <a:off x="2529" y="888"/>
              <a:ext cx="155" cy="114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737" name="Rectangle 53"/>
            <p:cNvSpPr>
              <a:spLocks noChangeArrowheads="1"/>
            </p:cNvSpPr>
            <p:nvPr/>
          </p:nvSpPr>
          <p:spPr bwMode="auto">
            <a:xfrm>
              <a:off x="2583" y="888"/>
              <a:ext cx="5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200" b="1">
                  <a:solidFill>
                    <a:srgbClr val="000000"/>
                  </a:solidFill>
                </a:rPr>
                <a:t>+</a:t>
              </a:r>
              <a:endParaRPr lang="es-ES" b="1"/>
            </a:p>
          </p:txBody>
        </p:sp>
        <p:sp>
          <p:nvSpPr>
            <p:cNvPr id="1049738" name="Rectangle 58"/>
            <p:cNvSpPr>
              <a:spLocks noChangeArrowheads="1"/>
            </p:cNvSpPr>
            <p:nvPr/>
          </p:nvSpPr>
          <p:spPr bwMode="auto">
            <a:xfrm>
              <a:off x="1809" y="1235"/>
              <a:ext cx="12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200" b="1">
                  <a:solidFill>
                    <a:srgbClr val="000000"/>
                  </a:solidFill>
                </a:rPr>
                <a:t> B</a:t>
              </a:r>
              <a:r>
                <a:rPr lang="es-ES" sz="800" b="1">
                  <a:solidFill>
                    <a:srgbClr val="000000"/>
                  </a:solidFill>
                </a:rPr>
                <a:t>1</a:t>
              </a:r>
              <a:endParaRPr lang="es-ES" sz="800" b="1"/>
            </a:p>
          </p:txBody>
        </p:sp>
        <p:sp>
          <p:nvSpPr>
            <p:cNvPr id="1049739" name="Oval 59"/>
            <p:cNvSpPr>
              <a:spLocks noChangeArrowheads="1"/>
            </p:cNvSpPr>
            <p:nvPr/>
          </p:nvSpPr>
          <p:spPr bwMode="auto">
            <a:xfrm>
              <a:off x="1701" y="1392"/>
              <a:ext cx="155" cy="114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740" name="Rectangle 60"/>
            <p:cNvSpPr>
              <a:spLocks noChangeArrowheads="1"/>
            </p:cNvSpPr>
            <p:nvPr/>
          </p:nvSpPr>
          <p:spPr bwMode="auto">
            <a:xfrm>
              <a:off x="1755" y="1374"/>
              <a:ext cx="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200" b="1">
                  <a:solidFill>
                    <a:srgbClr val="000000"/>
                  </a:solidFill>
                </a:rPr>
                <a:t>x</a:t>
              </a:r>
              <a:endParaRPr lang="es-ES" sz="1200" b="1"/>
            </a:p>
          </p:txBody>
        </p:sp>
        <p:sp>
          <p:nvSpPr>
            <p:cNvPr id="1049741" name="Line 61"/>
            <p:cNvSpPr>
              <a:spLocks noChangeShapeType="1"/>
            </p:cNvSpPr>
            <p:nvPr/>
          </p:nvSpPr>
          <p:spPr bwMode="auto">
            <a:xfrm>
              <a:off x="1775" y="1259"/>
              <a:ext cx="1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742" name="Freeform 62"/>
            <p:cNvSpPr/>
            <p:nvPr/>
          </p:nvSpPr>
          <p:spPr bwMode="auto">
            <a:xfrm>
              <a:off x="1730" y="1306"/>
              <a:ext cx="90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12"/>
                </a:cxn>
                <a:cxn ang="0">
                  <a:pos x="90" y="0"/>
                </a:cxn>
                <a:cxn ang="0">
                  <a:pos x="45" y="79"/>
                </a:cxn>
                <a:cxn ang="0">
                  <a:pos x="0" y="0"/>
                </a:cxn>
              </a:cxnLst>
              <a:rect l="0" t="0" r="r" b="b"/>
              <a:pathLst>
                <a:path w="90" h="79">
                  <a:moveTo>
                    <a:pt x="0" y="0"/>
                  </a:moveTo>
                  <a:lnTo>
                    <a:pt x="45" y="12"/>
                  </a:lnTo>
                  <a:lnTo>
                    <a:pt x="90" y="0"/>
                  </a:lnTo>
                  <a:lnTo>
                    <a:pt x="45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743" name="Line 63"/>
            <p:cNvSpPr>
              <a:spLocks noChangeShapeType="1"/>
            </p:cNvSpPr>
            <p:nvPr/>
          </p:nvSpPr>
          <p:spPr bwMode="auto">
            <a:xfrm>
              <a:off x="1114" y="944"/>
              <a:ext cx="1" cy="7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744" name="Freeform 64"/>
            <p:cNvSpPr/>
            <p:nvPr/>
          </p:nvSpPr>
          <p:spPr bwMode="auto">
            <a:xfrm>
              <a:off x="1069" y="992"/>
              <a:ext cx="90" cy="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10"/>
                </a:cxn>
                <a:cxn ang="0">
                  <a:pos x="90" y="0"/>
                </a:cxn>
                <a:cxn ang="0">
                  <a:pos x="45" y="77"/>
                </a:cxn>
                <a:cxn ang="0">
                  <a:pos x="0" y="0"/>
                </a:cxn>
              </a:cxnLst>
              <a:rect l="0" t="0" r="r" b="b"/>
              <a:pathLst>
                <a:path w="90" h="77">
                  <a:moveTo>
                    <a:pt x="0" y="0"/>
                  </a:moveTo>
                  <a:lnTo>
                    <a:pt x="45" y="10"/>
                  </a:lnTo>
                  <a:lnTo>
                    <a:pt x="90" y="0"/>
                  </a:lnTo>
                  <a:lnTo>
                    <a:pt x="45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745" name="Line 65"/>
            <p:cNvSpPr>
              <a:spLocks noChangeShapeType="1"/>
            </p:cNvSpPr>
            <p:nvPr/>
          </p:nvSpPr>
          <p:spPr bwMode="auto">
            <a:xfrm>
              <a:off x="1114" y="1322"/>
              <a:ext cx="1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746" name="Freeform 66"/>
            <p:cNvSpPr/>
            <p:nvPr/>
          </p:nvSpPr>
          <p:spPr bwMode="auto">
            <a:xfrm>
              <a:off x="1069" y="1369"/>
              <a:ext cx="90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12"/>
                </a:cxn>
                <a:cxn ang="0">
                  <a:pos x="90" y="0"/>
                </a:cxn>
                <a:cxn ang="0">
                  <a:pos x="45" y="79"/>
                </a:cxn>
                <a:cxn ang="0">
                  <a:pos x="0" y="0"/>
                </a:cxn>
              </a:cxnLst>
              <a:rect l="0" t="0" r="r" b="b"/>
              <a:pathLst>
                <a:path w="90" h="79">
                  <a:moveTo>
                    <a:pt x="0" y="0"/>
                  </a:moveTo>
                  <a:lnTo>
                    <a:pt x="45" y="12"/>
                  </a:lnTo>
                  <a:lnTo>
                    <a:pt x="90" y="0"/>
                  </a:lnTo>
                  <a:lnTo>
                    <a:pt x="45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747" name="Line 67"/>
            <p:cNvSpPr>
              <a:spLocks noChangeShapeType="1"/>
            </p:cNvSpPr>
            <p:nvPr/>
          </p:nvSpPr>
          <p:spPr bwMode="auto">
            <a:xfrm>
              <a:off x="1114" y="1448"/>
              <a:ext cx="50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748" name="Freeform 68"/>
            <p:cNvSpPr/>
            <p:nvPr/>
          </p:nvSpPr>
          <p:spPr bwMode="auto">
            <a:xfrm>
              <a:off x="1590" y="1414"/>
              <a:ext cx="102" cy="68"/>
            </a:xfrm>
            <a:custGeom>
              <a:avLst/>
              <a:gdLst/>
              <a:ahLst/>
              <a:cxnLst>
                <a:cxn ang="0">
                  <a:pos x="0" y="68"/>
                </a:cxn>
                <a:cxn ang="0">
                  <a:pos x="16" y="34"/>
                </a:cxn>
                <a:cxn ang="0">
                  <a:pos x="0" y="0"/>
                </a:cxn>
                <a:cxn ang="0">
                  <a:pos x="102" y="34"/>
                </a:cxn>
                <a:cxn ang="0">
                  <a:pos x="0" y="68"/>
                </a:cxn>
              </a:cxnLst>
              <a:rect l="0" t="0" r="r" b="b"/>
              <a:pathLst>
                <a:path w="102" h="68">
                  <a:moveTo>
                    <a:pt x="0" y="68"/>
                  </a:moveTo>
                  <a:lnTo>
                    <a:pt x="16" y="34"/>
                  </a:lnTo>
                  <a:lnTo>
                    <a:pt x="0" y="0"/>
                  </a:lnTo>
                  <a:lnTo>
                    <a:pt x="102" y="34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749" name="Line 70"/>
            <p:cNvSpPr>
              <a:spLocks noChangeShapeType="1"/>
            </p:cNvSpPr>
            <p:nvPr/>
          </p:nvSpPr>
          <p:spPr bwMode="auto">
            <a:xfrm flipV="1">
              <a:off x="1858" y="977"/>
              <a:ext cx="673" cy="47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750" name="Rectangle 72"/>
            <p:cNvSpPr>
              <a:spLocks noChangeArrowheads="1"/>
            </p:cNvSpPr>
            <p:nvPr/>
          </p:nvSpPr>
          <p:spPr bwMode="auto">
            <a:xfrm>
              <a:off x="955" y="1581"/>
              <a:ext cx="321" cy="240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751" name="Rectangle 73"/>
            <p:cNvSpPr>
              <a:spLocks noChangeArrowheads="1"/>
            </p:cNvSpPr>
            <p:nvPr/>
          </p:nvSpPr>
          <p:spPr bwMode="auto">
            <a:xfrm>
              <a:off x="1017" y="1637"/>
              <a:ext cx="11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 T</a:t>
              </a:r>
              <a:endParaRPr lang="es-ES" b="1"/>
            </a:p>
          </p:txBody>
        </p:sp>
        <p:sp>
          <p:nvSpPr>
            <p:cNvPr id="1049752" name="Line 77"/>
            <p:cNvSpPr>
              <a:spLocks noChangeShapeType="1"/>
            </p:cNvSpPr>
            <p:nvPr/>
          </p:nvSpPr>
          <p:spPr bwMode="auto">
            <a:xfrm>
              <a:off x="1114" y="1448"/>
              <a:ext cx="1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753" name="Freeform 78"/>
            <p:cNvSpPr/>
            <p:nvPr/>
          </p:nvSpPr>
          <p:spPr bwMode="auto">
            <a:xfrm>
              <a:off x="1069" y="1495"/>
              <a:ext cx="90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12"/>
                </a:cxn>
                <a:cxn ang="0">
                  <a:pos x="90" y="0"/>
                </a:cxn>
                <a:cxn ang="0">
                  <a:pos x="45" y="79"/>
                </a:cxn>
                <a:cxn ang="0">
                  <a:pos x="0" y="0"/>
                </a:cxn>
              </a:cxnLst>
              <a:rect l="0" t="0" r="r" b="b"/>
              <a:pathLst>
                <a:path w="90" h="79">
                  <a:moveTo>
                    <a:pt x="0" y="0"/>
                  </a:moveTo>
                  <a:lnTo>
                    <a:pt x="45" y="12"/>
                  </a:lnTo>
                  <a:lnTo>
                    <a:pt x="90" y="0"/>
                  </a:lnTo>
                  <a:lnTo>
                    <a:pt x="45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754" name="Rectangle 81"/>
            <p:cNvSpPr>
              <a:spLocks noChangeArrowheads="1"/>
            </p:cNvSpPr>
            <p:nvPr/>
          </p:nvSpPr>
          <p:spPr bwMode="auto">
            <a:xfrm>
              <a:off x="1779" y="1708"/>
              <a:ext cx="12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200" b="1">
                  <a:solidFill>
                    <a:srgbClr val="000000"/>
                  </a:solidFill>
                </a:rPr>
                <a:t> B</a:t>
              </a:r>
              <a:r>
                <a:rPr lang="es-ES" sz="800" b="1">
                  <a:solidFill>
                    <a:srgbClr val="000000"/>
                  </a:solidFill>
                </a:rPr>
                <a:t>2</a:t>
              </a:r>
              <a:endParaRPr lang="es-ES" sz="800" b="1"/>
            </a:p>
          </p:txBody>
        </p:sp>
        <p:sp>
          <p:nvSpPr>
            <p:cNvPr id="1049755" name="Oval 82"/>
            <p:cNvSpPr>
              <a:spLocks noChangeArrowheads="1"/>
            </p:cNvSpPr>
            <p:nvPr/>
          </p:nvSpPr>
          <p:spPr bwMode="auto">
            <a:xfrm>
              <a:off x="1701" y="1895"/>
              <a:ext cx="155" cy="115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756" name="Rectangle 83"/>
            <p:cNvSpPr>
              <a:spLocks noChangeArrowheads="1"/>
            </p:cNvSpPr>
            <p:nvPr/>
          </p:nvSpPr>
          <p:spPr bwMode="auto">
            <a:xfrm>
              <a:off x="1743" y="1896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MX" sz="1000" b="1">
                  <a:solidFill>
                    <a:srgbClr val="000000"/>
                  </a:solidFill>
                </a:rPr>
                <a:t>X</a:t>
              </a:r>
              <a:endParaRPr lang="es-ES" sz="1000" b="1"/>
            </a:p>
          </p:txBody>
        </p:sp>
        <p:sp>
          <p:nvSpPr>
            <p:cNvPr id="1049757" name="Line 84"/>
            <p:cNvSpPr>
              <a:spLocks noChangeShapeType="1"/>
            </p:cNvSpPr>
            <p:nvPr/>
          </p:nvSpPr>
          <p:spPr bwMode="auto">
            <a:xfrm>
              <a:off x="1775" y="1762"/>
              <a:ext cx="1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758" name="Freeform 85"/>
            <p:cNvSpPr/>
            <p:nvPr/>
          </p:nvSpPr>
          <p:spPr bwMode="auto">
            <a:xfrm>
              <a:off x="1730" y="1809"/>
              <a:ext cx="90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12"/>
                </a:cxn>
                <a:cxn ang="0">
                  <a:pos x="90" y="0"/>
                </a:cxn>
                <a:cxn ang="0">
                  <a:pos x="45" y="79"/>
                </a:cxn>
                <a:cxn ang="0">
                  <a:pos x="0" y="0"/>
                </a:cxn>
              </a:cxnLst>
              <a:rect l="0" t="0" r="r" b="b"/>
              <a:pathLst>
                <a:path w="90" h="79">
                  <a:moveTo>
                    <a:pt x="0" y="0"/>
                  </a:moveTo>
                  <a:lnTo>
                    <a:pt x="45" y="12"/>
                  </a:lnTo>
                  <a:lnTo>
                    <a:pt x="90" y="0"/>
                  </a:lnTo>
                  <a:lnTo>
                    <a:pt x="45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759" name="Line 86"/>
            <p:cNvSpPr>
              <a:spLocks noChangeShapeType="1"/>
            </p:cNvSpPr>
            <p:nvPr/>
          </p:nvSpPr>
          <p:spPr bwMode="auto">
            <a:xfrm>
              <a:off x="1114" y="1825"/>
              <a:ext cx="1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760" name="Freeform 87"/>
            <p:cNvSpPr/>
            <p:nvPr/>
          </p:nvSpPr>
          <p:spPr bwMode="auto">
            <a:xfrm>
              <a:off x="1069" y="1872"/>
              <a:ext cx="90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12"/>
                </a:cxn>
                <a:cxn ang="0">
                  <a:pos x="90" y="0"/>
                </a:cxn>
                <a:cxn ang="0">
                  <a:pos x="45" y="79"/>
                </a:cxn>
                <a:cxn ang="0">
                  <a:pos x="0" y="0"/>
                </a:cxn>
              </a:cxnLst>
              <a:rect l="0" t="0" r="r" b="b"/>
              <a:pathLst>
                <a:path w="90" h="79">
                  <a:moveTo>
                    <a:pt x="0" y="0"/>
                  </a:moveTo>
                  <a:lnTo>
                    <a:pt x="45" y="12"/>
                  </a:lnTo>
                  <a:lnTo>
                    <a:pt x="90" y="0"/>
                  </a:lnTo>
                  <a:lnTo>
                    <a:pt x="45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761" name="Line 88"/>
            <p:cNvSpPr>
              <a:spLocks noChangeShapeType="1"/>
            </p:cNvSpPr>
            <p:nvPr/>
          </p:nvSpPr>
          <p:spPr bwMode="auto">
            <a:xfrm>
              <a:off x="1114" y="1951"/>
              <a:ext cx="50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762" name="Freeform 89"/>
            <p:cNvSpPr/>
            <p:nvPr/>
          </p:nvSpPr>
          <p:spPr bwMode="auto">
            <a:xfrm>
              <a:off x="1590" y="1917"/>
              <a:ext cx="102" cy="68"/>
            </a:xfrm>
            <a:custGeom>
              <a:avLst/>
              <a:gdLst/>
              <a:ahLst/>
              <a:cxnLst>
                <a:cxn ang="0">
                  <a:pos x="0" y="68"/>
                </a:cxn>
                <a:cxn ang="0">
                  <a:pos x="16" y="34"/>
                </a:cxn>
                <a:cxn ang="0">
                  <a:pos x="0" y="0"/>
                </a:cxn>
                <a:cxn ang="0">
                  <a:pos x="102" y="34"/>
                </a:cxn>
                <a:cxn ang="0">
                  <a:pos x="0" y="68"/>
                </a:cxn>
              </a:cxnLst>
              <a:rect l="0" t="0" r="r" b="b"/>
              <a:pathLst>
                <a:path w="102" h="68">
                  <a:moveTo>
                    <a:pt x="0" y="68"/>
                  </a:moveTo>
                  <a:lnTo>
                    <a:pt x="16" y="34"/>
                  </a:lnTo>
                  <a:lnTo>
                    <a:pt x="0" y="0"/>
                  </a:lnTo>
                  <a:lnTo>
                    <a:pt x="102" y="34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763" name="Line 90"/>
            <p:cNvSpPr>
              <a:spLocks noChangeShapeType="1"/>
            </p:cNvSpPr>
            <p:nvPr/>
          </p:nvSpPr>
          <p:spPr bwMode="auto">
            <a:xfrm flipV="1">
              <a:off x="1858" y="1008"/>
              <a:ext cx="697" cy="94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764" name="Line 92"/>
            <p:cNvSpPr>
              <a:spLocks noChangeShapeType="1"/>
            </p:cNvSpPr>
            <p:nvPr/>
          </p:nvSpPr>
          <p:spPr bwMode="auto">
            <a:xfrm>
              <a:off x="1114" y="1951"/>
              <a:ext cx="1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765" name="Freeform 93"/>
            <p:cNvSpPr/>
            <p:nvPr/>
          </p:nvSpPr>
          <p:spPr bwMode="auto">
            <a:xfrm>
              <a:off x="1069" y="1998"/>
              <a:ext cx="90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12"/>
                </a:cxn>
                <a:cxn ang="0">
                  <a:pos x="90" y="0"/>
                </a:cxn>
                <a:cxn ang="0">
                  <a:pos x="45" y="79"/>
                </a:cxn>
                <a:cxn ang="0">
                  <a:pos x="0" y="0"/>
                </a:cxn>
              </a:cxnLst>
              <a:rect l="0" t="0" r="r" b="b"/>
              <a:pathLst>
                <a:path w="90" h="79">
                  <a:moveTo>
                    <a:pt x="0" y="0"/>
                  </a:moveTo>
                  <a:lnTo>
                    <a:pt x="45" y="12"/>
                  </a:lnTo>
                  <a:lnTo>
                    <a:pt x="90" y="0"/>
                  </a:lnTo>
                  <a:lnTo>
                    <a:pt x="45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766" name="Rectangle 94"/>
            <p:cNvSpPr>
              <a:spLocks noChangeArrowheads="1"/>
            </p:cNvSpPr>
            <p:nvPr/>
          </p:nvSpPr>
          <p:spPr bwMode="auto">
            <a:xfrm>
              <a:off x="955" y="2714"/>
              <a:ext cx="321" cy="239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767" name="Rectangle 96"/>
            <p:cNvSpPr>
              <a:spLocks noChangeArrowheads="1"/>
            </p:cNvSpPr>
            <p:nvPr/>
          </p:nvSpPr>
          <p:spPr bwMode="auto">
            <a:xfrm>
              <a:off x="1017" y="2770"/>
              <a:ext cx="11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 T</a:t>
              </a:r>
              <a:endParaRPr lang="es-ES" b="1"/>
            </a:p>
          </p:txBody>
        </p:sp>
        <p:sp>
          <p:nvSpPr>
            <p:cNvPr id="1049768" name="Rectangle 100"/>
            <p:cNvSpPr>
              <a:spLocks noChangeArrowheads="1"/>
            </p:cNvSpPr>
            <p:nvPr/>
          </p:nvSpPr>
          <p:spPr bwMode="auto">
            <a:xfrm>
              <a:off x="1797" y="2847"/>
              <a:ext cx="1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200" b="1">
                  <a:solidFill>
                    <a:srgbClr val="000000"/>
                  </a:solidFill>
                </a:rPr>
                <a:t> B</a:t>
              </a:r>
              <a:r>
                <a:rPr lang="es-ES" sz="800" b="1">
                  <a:solidFill>
                    <a:srgbClr val="000000"/>
                  </a:solidFill>
                </a:rPr>
                <a:t>M</a:t>
              </a:r>
              <a:endParaRPr lang="es-ES" sz="800" b="1"/>
            </a:p>
          </p:txBody>
        </p:sp>
        <p:sp>
          <p:nvSpPr>
            <p:cNvPr id="1049769" name="Line 101"/>
            <p:cNvSpPr>
              <a:spLocks noChangeShapeType="1"/>
            </p:cNvSpPr>
            <p:nvPr/>
          </p:nvSpPr>
          <p:spPr bwMode="auto">
            <a:xfrm>
              <a:off x="1775" y="2895"/>
              <a:ext cx="1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770" name="Freeform 102"/>
            <p:cNvSpPr/>
            <p:nvPr/>
          </p:nvSpPr>
          <p:spPr bwMode="auto">
            <a:xfrm>
              <a:off x="1730" y="2942"/>
              <a:ext cx="90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12"/>
                </a:cxn>
                <a:cxn ang="0">
                  <a:pos x="90" y="0"/>
                </a:cxn>
                <a:cxn ang="0">
                  <a:pos x="45" y="79"/>
                </a:cxn>
                <a:cxn ang="0">
                  <a:pos x="0" y="0"/>
                </a:cxn>
              </a:cxnLst>
              <a:rect l="0" t="0" r="r" b="b"/>
              <a:pathLst>
                <a:path w="90" h="79">
                  <a:moveTo>
                    <a:pt x="0" y="0"/>
                  </a:moveTo>
                  <a:lnTo>
                    <a:pt x="45" y="12"/>
                  </a:lnTo>
                  <a:lnTo>
                    <a:pt x="90" y="0"/>
                  </a:lnTo>
                  <a:lnTo>
                    <a:pt x="45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771" name="Line 103"/>
            <p:cNvSpPr>
              <a:spLocks noChangeShapeType="1"/>
            </p:cNvSpPr>
            <p:nvPr/>
          </p:nvSpPr>
          <p:spPr bwMode="auto">
            <a:xfrm>
              <a:off x="1114" y="2958"/>
              <a:ext cx="1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772" name="Freeform 104"/>
            <p:cNvSpPr/>
            <p:nvPr/>
          </p:nvSpPr>
          <p:spPr bwMode="auto">
            <a:xfrm>
              <a:off x="1069" y="3005"/>
              <a:ext cx="90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12"/>
                </a:cxn>
                <a:cxn ang="0">
                  <a:pos x="90" y="0"/>
                </a:cxn>
                <a:cxn ang="0">
                  <a:pos x="45" y="79"/>
                </a:cxn>
                <a:cxn ang="0">
                  <a:pos x="0" y="0"/>
                </a:cxn>
              </a:cxnLst>
              <a:rect l="0" t="0" r="r" b="b"/>
              <a:pathLst>
                <a:path w="90" h="79">
                  <a:moveTo>
                    <a:pt x="0" y="0"/>
                  </a:moveTo>
                  <a:lnTo>
                    <a:pt x="45" y="12"/>
                  </a:lnTo>
                  <a:lnTo>
                    <a:pt x="90" y="0"/>
                  </a:lnTo>
                  <a:lnTo>
                    <a:pt x="45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773" name="Line 105"/>
            <p:cNvSpPr>
              <a:spLocks noChangeShapeType="1"/>
            </p:cNvSpPr>
            <p:nvPr/>
          </p:nvSpPr>
          <p:spPr bwMode="auto">
            <a:xfrm>
              <a:off x="1114" y="3084"/>
              <a:ext cx="50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774" name="Freeform 106"/>
            <p:cNvSpPr/>
            <p:nvPr/>
          </p:nvSpPr>
          <p:spPr bwMode="auto">
            <a:xfrm>
              <a:off x="1590" y="3050"/>
              <a:ext cx="102" cy="68"/>
            </a:xfrm>
            <a:custGeom>
              <a:avLst/>
              <a:gdLst/>
              <a:ahLst/>
              <a:cxnLst>
                <a:cxn ang="0">
                  <a:pos x="0" y="68"/>
                </a:cxn>
                <a:cxn ang="0">
                  <a:pos x="16" y="34"/>
                </a:cxn>
                <a:cxn ang="0">
                  <a:pos x="0" y="0"/>
                </a:cxn>
                <a:cxn ang="0">
                  <a:pos x="102" y="34"/>
                </a:cxn>
                <a:cxn ang="0">
                  <a:pos x="0" y="68"/>
                </a:cxn>
              </a:cxnLst>
              <a:rect l="0" t="0" r="r" b="b"/>
              <a:pathLst>
                <a:path w="102" h="68">
                  <a:moveTo>
                    <a:pt x="0" y="68"/>
                  </a:moveTo>
                  <a:lnTo>
                    <a:pt x="16" y="34"/>
                  </a:lnTo>
                  <a:lnTo>
                    <a:pt x="0" y="0"/>
                  </a:lnTo>
                  <a:lnTo>
                    <a:pt x="102" y="34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775" name="Rectangle 110"/>
            <p:cNvSpPr>
              <a:spLocks noChangeArrowheads="1"/>
            </p:cNvSpPr>
            <p:nvPr/>
          </p:nvSpPr>
          <p:spPr bwMode="auto">
            <a:xfrm>
              <a:off x="1803" y="2350"/>
              <a:ext cx="21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200" b="1">
                  <a:solidFill>
                    <a:srgbClr val="000000"/>
                  </a:solidFill>
                </a:rPr>
                <a:t> B</a:t>
              </a:r>
              <a:r>
                <a:rPr lang="es-ES" sz="800" b="1">
                  <a:solidFill>
                    <a:srgbClr val="000000"/>
                  </a:solidFill>
                </a:rPr>
                <a:t>M</a:t>
              </a:r>
              <a:r>
                <a:rPr lang="es-ES" sz="1200" b="1">
                  <a:solidFill>
                    <a:srgbClr val="000000"/>
                  </a:solidFill>
                </a:rPr>
                <a:t>-</a:t>
              </a:r>
              <a:r>
                <a:rPr lang="es-ES" sz="800" b="1">
                  <a:solidFill>
                    <a:srgbClr val="000000"/>
                  </a:solidFill>
                </a:rPr>
                <a:t>1</a:t>
              </a:r>
              <a:endParaRPr lang="es-ES" sz="800" b="1"/>
            </a:p>
          </p:txBody>
        </p:sp>
        <p:sp>
          <p:nvSpPr>
            <p:cNvPr id="1049776" name="Line 111"/>
            <p:cNvSpPr>
              <a:spLocks noChangeShapeType="1"/>
            </p:cNvSpPr>
            <p:nvPr/>
          </p:nvSpPr>
          <p:spPr bwMode="auto">
            <a:xfrm>
              <a:off x="1775" y="2391"/>
              <a:ext cx="1" cy="7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777" name="Freeform 112"/>
            <p:cNvSpPr/>
            <p:nvPr/>
          </p:nvSpPr>
          <p:spPr bwMode="auto">
            <a:xfrm>
              <a:off x="1730" y="2439"/>
              <a:ext cx="90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12"/>
                </a:cxn>
                <a:cxn ang="0">
                  <a:pos x="90" y="0"/>
                </a:cxn>
                <a:cxn ang="0">
                  <a:pos x="45" y="79"/>
                </a:cxn>
                <a:cxn ang="0">
                  <a:pos x="0" y="0"/>
                </a:cxn>
              </a:cxnLst>
              <a:rect l="0" t="0" r="r" b="b"/>
              <a:pathLst>
                <a:path w="90" h="79">
                  <a:moveTo>
                    <a:pt x="0" y="0"/>
                  </a:moveTo>
                  <a:lnTo>
                    <a:pt x="45" y="12"/>
                  </a:lnTo>
                  <a:lnTo>
                    <a:pt x="90" y="0"/>
                  </a:lnTo>
                  <a:lnTo>
                    <a:pt x="45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778" name="Line 113"/>
            <p:cNvSpPr>
              <a:spLocks noChangeShapeType="1"/>
            </p:cNvSpPr>
            <p:nvPr/>
          </p:nvSpPr>
          <p:spPr bwMode="auto">
            <a:xfrm>
              <a:off x="1114" y="2454"/>
              <a:ext cx="1" cy="7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779" name="Freeform 114"/>
            <p:cNvSpPr/>
            <p:nvPr/>
          </p:nvSpPr>
          <p:spPr bwMode="auto">
            <a:xfrm>
              <a:off x="1069" y="2502"/>
              <a:ext cx="90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12"/>
                </a:cxn>
                <a:cxn ang="0">
                  <a:pos x="90" y="0"/>
                </a:cxn>
                <a:cxn ang="0">
                  <a:pos x="45" y="79"/>
                </a:cxn>
                <a:cxn ang="0">
                  <a:pos x="0" y="0"/>
                </a:cxn>
              </a:cxnLst>
              <a:rect l="0" t="0" r="r" b="b"/>
              <a:pathLst>
                <a:path w="90" h="79">
                  <a:moveTo>
                    <a:pt x="0" y="0"/>
                  </a:moveTo>
                  <a:lnTo>
                    <a:pt x="45" y="12"/>
                  </a:lnTo>
                  <a:lnTo>
                    <a:pt x="90" y="0"/>
                  </a:lnTo>
                  <a:lnTo>
                    <a:pt x="45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780" name="Line 115"/>
            <p:cNvSpPr>
              <a:spLocks noChangeShapeType="1"/>
            </p:cNvSpPr>
            <p:nvPr/>
          </p:nvSpPr>
          <p:spPr bwMode="auto">
            <a:xfrm>
              <a:off x="1114" y="2581"/>
              <a:ext cx="50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781" name="Freeform 116"/>
            <p:cNvSpPr/>
            <p:nvPr/>
          </p:nvSpPr>
          <p:spPr bwMode="auto">
            <a:xfrm>
              <a:off x="1590" y="2546"/>
              <a:ext cx="102" cy="69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16" y="35"/>
                </a:cxn>
                <a:cxn ang="0">
                  <a:pos x="0" y="0"/>
                </a:cxn>
                <a:cxn ang="0">
                  <a:pos x="102" y="35"/>
                </a:cxn>
                <a:cxn ang="0">
                  <a:pos x="0" y="69"/>
                </a:cxn>
              </a:cxnLst>
              <a:rect l="0" t="0" r="r" b="b"/>
              <a:pathLst>
                <a:path w="102" h="69">
                  <a:moveTo>
                    <a:pt x="0" y="69"/>
                  </a:moveTo>
                  <a:lnTo>
                    <a:pt x="16" y="35"/>
                  </a:lnTo>
                  <a:lnTo>
                    <a:pt x="0" y="0"/>
                  </a:lnTo>
                  <a:lnTo>
                    <a:pt x="102" y="35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782" name="Line 117"/>
            <p:cNvSpPr>
              <a:spLocks noChangeShapeType="1"/>
            </p:cNvSpPr>
            <p:nvPr/>
          </p:nvSpPr>
          <p:spPr bwMode="auto">
            <a:xfrm flipV="1">
              <a:off x="1858" y="1006"/>
              <a:ext cx="737" cy="157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783" name="Line 119"/>
            <p:cNvSpPr>
              <a:spLocks noChangeShapeType="1"/>
            </p:cNvSpPr>
            <p:nvPr/>
          </p:nvSpPr>
          <p:spPr bwMode="auto">
            <a:xfrm>
              <a:off x="1114" y="2581"/>
              <a:ext cx="1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784" name="Freeform 120"/>
            <p:cNvSpPr/>
            <p:nvPr/>
          </p:nvSpPr>
          <p:spPr bwMode="auto">
            <a:xfrm>
              <a:off x="1069" y="2628"/>
              <a:ext cx="90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12"/>
                </a:cxn>
                <a:cxn ang="0">
                  <a:pos x="90" y="0"/>
                </a:cxn>
                <a:cxn ang="0">
                  <a:pos x="45" y="79"/>
                </a:cxn>
                <a:cxn ang="0">
                  <a:pos x="0" y="0"/>
                </a:cxn>
              </a:cxnLst>
              <a:rect l="0" t="0" r="r" b="b"/>
              <a:pathLst>
                <a:path w="90" h="79">
                  <a:moveTo>
                    <a:pt x="0" y="0"/>
                  </a:moveTo>
                  <a:lnTo>
                    <a:pt x="45" y="12"/>
                  </a:lnTo>
                  <a:lnTo>
                    <a:pt x="90" y="0"/>
                  </a:lnTo>
                  <a:lnTo>
                    <a:pt x="45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785" name="Rectangle 125"/>
            <p:cNvSpPr>
              <a:spLocks noChangeArrowheads="1"/>
            </p:cNvSpPr>
            <p:nvPr/>
          </p:nvSpPr>
          <p:spPr bwMode="auto">
            <a:xfrm>
              <a:off x="1100" y="2138"/>
              <a:ext cx="27" cy="2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786" name="Rectangle 126"/>
            <p:cNvSpPr>
              <a:spLocks noChangeArrowheads="1"/>
            </p:cNvSpPr>
            <p:nvPr/>
          </p:nvSpPr>
          <p:spPr bwMode="auto">
            <a:xfrm>
              <a:off x="1100" y="2221"/>
              <a:ext cx="27" cy="2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787" name="Rectangle 127"/>
            <p:cNvSpPr>
              <a:spLocks noChangeArrowheads="1"/>
            </p:cNvSpPr>
            <p:nvPr/>
          </p:nvSpPr>
          <p:spPr bwMode="auto">
            <a:xfrm>
              <a:off x="1100" y="2305"/>
              <a:ext cx="27" cy="2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788" name="Rectangle 128"/>
            <p:cNvSpPr>
              <a:spLocks noChangeArrowheads="1"/>
            </p:cNvSpPr>
            <p:nvPr/>
          </p:nvSpPr>
          <p:spPr bwMode="auto">
            <a:xfrm>
              <a:off x="1100" y="2389"/>
              <a:ext cx="27" cy="2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789" name="Line 129"/>
            <p:cNvSpPr>
              <a:spLocks noChangeShapeType="1"/>
            </p:cNvSpPr>
            <p:nvPr/>
          </p:nvSpPr>
          <p:spPr bwMode="auto">
            <a:xfrm>
              <a:off x="1114" y="2391"/>
              <a:ext cx="1" cy="25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790" name="Rectangle 131"/>
            <p:cNvSpPr>
              <a:spLocks noChangeArrowheads="1"/>
            </p:cNvSpPr>
            <p:nvPr/>
          </p:nvSpPr>
          <p:spPr bwMode="auto">
            <a:xfrm>
              <a:off x="4680" y="1076"/>
              <a:ext cx="319" cy="241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791" name="Rectangle 132"/>
            <p:cNvSpPr>
              <a:spLocks noChangeArrowheads="1"/>
            </p:cNvSpPr>
            <p:nvPr/>
          </p:nvSpPr>
          <p:spPr bwMode="auto">
            <a:xfrm>
              <a:off x="4742" y="1134"/>
              <a:ext cx="8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T</a:t>
              </a:r>
              <a:endParaRPr lang="es-ES" b="1"/>
            </a:p>
          </p:txBody>
        </p:sp>
        <p:sp>
          <p:nvSpPr>
            <p:cNvPr id="1049792" name="Rectangle 134"/>
            <p:cNvSpPr>
              <a:spLocks noChangeArrowheads="1"/>
            </p:cNvSpPr>
            <p:nvPr/>
          </p:nvSpPr>
          <p:spPr bwMode="auto">
            <a:xfrm>
              <a:off x="4185" y="1211"/>
              <a:ext cx="15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200" b="1">
                  <a:solidFill>
                    <a:srgbClr val="000000"/>
                  </a:solidFill>
                </a:rPr>
                <a:t> -A</a:t>
              </a:r>
              <a:r>
                <a:rPr lang="es-ES" sz="800" b="1">
                  <a:solidFill>
                    <a:srgbClr val="000000"/>
                  </a:solidFill>
                </a:rPr>
                <a:t>1</a:t>
              </a:r>
              <a:endParaRPr lang="es-ES" sz="800" b="1"/>
            </a:p>
          </p:txBody>
        </p:sp>
        <p:sp>
          <p:nvSpPr>
            <p:cNvPr id="1049793" name="Oval 135"/>
            <p:cNvSpPr>
              <a:spLocks noChangeArrowheads="1"/>
            </p:cNvSpPr>
            <p:nvPr/>
          </p:nvSpPr>
          <p:spPr bwMode="auto">
            <a:xfrm>
              <a:off x="4103" y="1392"/>
              <a:ext cx="153" cy="114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794" name="Rectangle 136"/>
            <p:cNvSpPr>
              <a:spLocks noChangeArrowheads="1"/>
            </p:cNvSpPr>
            <p:nvPr/>
          </p:nvSpPr>
          <p:spPr bwMode="auto">
            <a:xfrm>
              <a:off x="4155" y="1386"/>
              <a:ext cx="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200" b="1">
                  <a:solidFill>
                    <a:srgbClr val="000000"/>
                  </a:solidFill>
                </a:rPr>
                <a:t>x</a:t>
              </a:r>
              <a:endParaRPr lang="es-ES" b="1"/>
            </a:p>
          </p:txBody>
        </p:sp>
        <p:sp>
          <p:nvSpPr>
            <p:cNvPr id="1049795" name="Line 137"/>
            <p:cNvSpPr>
              <a:spLocks noChangeShapeType="1"/>
            </p:cNvSpPr>
            <p:nvPr/>
          </p:nvSpPr>
          <p:spPr bwMode="auto">
            <a:xfrm>
              <a:off x="4175" y="1259"/>
              <a:ext cx="1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796" name="Freeform 138"/>
            <p:cNvSpPr/>
            <p:nvPr/>
          </p:nvSpPr>
          <p:spPr bwMode="auto">
            <a:xfrm>
              <a:off x="4130" y="1306"/>
              <a:ext cx="90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12"/>
                </a:cxn>
                <a:cxn ang="0">
                  <a:pos x="90" y="0"/>
                </a:cxn>
                <a:cxn ang="0">
                  <a:pos x="45" y="79"/>
                </a:cxn>
                <a:cxn ang="0">
                  <a:pos x="0" y="0"/>
                </a:cxn>
              </a:cxnLst>
              <a:rect l="0" t="0" r="r" b="b"/>
              <a:pathLst>
                <a:path w="90" h="79">
                  <a:moveTo>
                    <a:pt x="0" y="0"/>
                  </a:moveTo>
                  <a:lnTo>
                    <a:pt x="45" y="12"/>
                  </a:lnTo>
                  <a:lnTo>
                    <a:pt x="90" y="0"/>
                  </a:lnTo>
                  <a:lnTo>
                    <a:pt x="45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797" name="Line 139"/>
            <p:cNvSpPr>
              <a:spLocks noChangeShapeType="1"/>
            </p:cNvSpPr>
            <p:nvPr/>
          </p:nvSpPr>
          <p:spPr bwMode="auto">
            <a:xfrm>
              <a:off x="4838" y="1322"/>
              <a:ext cx="1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798" name="Freeform 140"/>
            <p:cNvSpPr/>
            <p:nvPr/>
          </p:nvSpPr>
          <p:spPr bwMode="auto">
            <a:xfrm>
              <a:off x="4794" y="1369"/>
              <a:ext cx="89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" y="12"/>
                </a:cxn>
                <a:cxn ang="0">
                  <a:pos x="89" y="0"/>
                </a:cxn>
                <a:cxn ang="0">
                  <a:pos x="44" y="79"/>
                </a:cxn>
                <a:cxn ang="0">
                  <a:pos x="0" y="0"/>
                </a:cxn>
              </a:cxnLst>
              <a:rect l="0" t="0" r="r" b="b"/>
              <a:pathLst>
                <a:path w="89" h="79">
                  <a:moveTo>
                    <a:pt x="0" y="0"/>
                  </a:moveTo>
                  <a:lnTo>
                    <a:pt x="44" y="12"/>
                  </a:lnTo>
                  <a:lnTo>
                    <a:pt x="89" y="0"/>
                  </a:lnTo>
                  <a:lnTo>
                    <a:pt x="44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799" name="Line 141"/>
            <p:cNvSpPr>
              <a:spLocks noChangeShapeType="1"/>
            </p:cNvSpPr>
            <p:nvPr/>
          </p:nvSpPr>
          <p:spPr bwMode="auto">
            <a:xfrm>
              <a:off x="4336" y="1448"/>
              <a:ext cx="50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800" name="Freeform 142"/>
            <p:cNvSpPr/>
            <p:nvPr/>
          </p:nvSpPr>
          <p:spPr bwMode="auto">
            <a:xfrm>
              <a:off x="4258" y="1414"/>
              <a:ext cx="104" cy="68"/>
            </a:xfrm>
            <a:custGeom>
              <a:avLst/>
              <a:gdLst/>
              <a:ahLst/>
              <a:cxnLst>
                <a:cxn ang="0">
                  <a:pos x="104" y="0"/>
                </a:cxn>
                <a:cxn ang="0">
                  <a:pos x="88" y="34"/>
                </a:cxn>
                <a:cxn ang="0">
                  <a:pos x="104" y="68"/>
                </a:cxn>
                <a:cxn ang="0">
                  <a:pos x="0" y="34"/>
                </a:cxn>
                <a:cxn ang="0">
                  <a:pos x="104" y="0"/>
                </a:cxn>
              </a:cxnLst>
              <a:rect l="0" t="0" r="r" b="b"/>
              <a:pathLst>
                <a:path w="104" h="68">
                  <a:moveTo>
                    <a:pt x="104" y="0"/>
                  </a:moveTo>
                  <a:lnTo>
                    <a:pt x="88" y="34"/>
                  </a:lnTo>
                  <a:lnTo>
                    <a:pt x="104" y="68"/>
                  </a:lnTo>
                  <a:lnTo>
                    <a:pt x="0" y="34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801" name="Line 148"/>
            <p:cNvSpPr>
              <a:spLocks noChangeShapeType="1"/>
            </p:cNvSpPr>
            <p:nvPr/>
          </p:nvSpPr>
          <p:spPr bwMode="auto">
            <a:xfrm>
              <a:off x="3420" y="984"/>
              <a:ext cx="681" cy="46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802" name="Rectangle 150"/>
            <p:cNvSpPr>
              <a:spLocks noChangeArrowheads="1"/>
            </p:cNvSpPr>
            <p:nvPr/>
          </p:nvSpPr>
          <p:spPr bwMode="auto">
            <a:xfrm>
              <a:off x="4680" y="1581"/>
              <a:ext cx="319" cy="240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803" name="Rectangle 151"/>
            <p:cNvSpPr>
              <a:spLocks noChangeArrowheads="1"/>
            </p:cNvSpPr>
            <p:nvPr/>
          </p:nvSpPr>
          <p:spPr bwMode="auto">
            <a:xfrm>
              <a:off x="4742" y="1637"/>
              <a:ext cx="11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 T</a:t>
              </a:r>
              <a:endParaRPr lang="es-ES" b="1"/>
            </a:p>
          </p:txBody>
        </p:sp>
        <p:sp>
          <p:nvSpPr>
            <p:cNvPr id="1049804" name="Line 155"/>
            <p:cNvSpPr>
              <a:spLocks noChangeShapeType="1"/>
            </p:cNvSpPr>
            <p:nvPr/>
          </p:nvSpPr>
          <p:spPr bwMode="auto">
            <a:xfrm>
              <a:off x="4838" y="1448"/>
              <a:ext cx="1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805" name="Freeform 156"/>
            <p:cNvSpPr/>
            <p:nvPr/>
          </p:nvSpPr>
          <p:spPr bwMode="auto">
            <a:xfrm>
              <a:off x="4794" y="1495"/>
              <a:ext cx="89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" y="12"/>
                </a:cxn>
                <a:cxn ang="0">
                  <a:pos x="89" y="0"/>
                </a:cxn>
                <a:cxn ang="0">
                  <a:pos x="44" y="79"/>
                </a:cxn>
                <a:cxn ang="0">
                  <a:pos x="0" y="0"/>
                </a:cxn>
              </a:cxnLst>
              <a:rect l="0" t="0" r="r" b="b"/>
              <a:pathLst>
                <a:path w="89" h="79">
                  <a:moveTo>
                    <a:pt x="0" y="0"/>
                  </a:moveTo>
                  <a:lnTo>
                    <a:pt x="44" y="12"/>
                  </a:lnTo>
                  <a:lnTo>
                    <a:pt x="89" y="0"/>
                  </a:lnTo>
                  <a:lnTo>
                    <a:pt x="44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806" name="Rectangle 159"/>
            <p:cNvSpPr>
              <a:spLocks noChangeArrowheads="1"/>
            </p:cNvSpPr>
            <p:nvPr/>
          </p:nvSpPr>
          <p:spPr bwMode="auto">
            <a:xfrm>
              <a:off x="4197" y="1738"/>
              <a:ext cx="15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200" b="1">
                  <a:solidFill>
                    <a:srgbClr val="000000"/>
                  </a:solidFill>
                </a:rPr>
                <a:t> -A</a:t>
              </a:r>
              <a:r>
                <a:rPr lang="es-ES" sz="800" b="1">
                  <a:solidFill>
                    <a:srgbClr val="000000"/>
                  </a:solidFill>
                </a:rPr>
                <a:t>2</a:t>
              </a:r>
              <a:endParaRPr lang="es-ES" sz="800" b="1"/>
            </a:p>
          </p:txBody>
        </p:sp>
        <p:sp>
          <p:nvSpPr>
            <p:cNvPr id="1049807" name="Oval 160"/>
            <p:cNvSpPr>
              <a:spLocks noChangeArrowheads="1"/>
            </p:cNvSpPr>
            <p:nvPr/>
          </p:nvSpPr>
          <p:spPr bwMode="auto">
            <a:xfrm>
              <a:off x="4103" y="1895"/>
              <a:ext cx="153" cy="115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808" name="Rectangle 161"/>
            <p:cNvSpPr>
              <a:spLocks noChangeArrowheads="1"/>
            </p:cNvSpPr>
            <p:nvPr/>
          </p:nvSpPr>
          <p:spPr bwMode="auto">
            <a:xfrm>
              <a:off x="4155" y="1884"/>
              <a:ext cx="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200" b="1">
                  <a:solidFill>
                    <a:srgbClr val="000000"/>
                  </a:solidFill>
                </a:rPr>
                <a:t>x</a:t>
              </a:r>
              <a:endParaRPr lang="es-ES" sz="1200" b="1"/>
            </a:p>
          </p:txBody>
        </p:sp>
        <p:sp>
          <p:nvSpPr>
            <p:cNvPr id="1049809" name="Line 162"/>
            <p:cNvSpPr>
              <a:spLocks noChangeShapeType="1"/>
            </p:cNvSpPr>
            <p:nvPr/>
          </p:nvSpPr>
          <p:spPr bwMode="auto">
            <a:xfrm>
              <a:off x="4175" y="1762"/>
              <a:ext cx="1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810" name="Freeform 163"/>
            <p:cNvSpPr/>
            <p:nvPr/>
          </p:nvSpPr>
          <p:spPr bwMode="auto">
            <a:xfrm>
              <a:off x="4130" y="1809"/>
              <a:ext cx="90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12"/>
                </a:cxn>
                <a:cxn ang="0">
                  <a:pos x="90" y="0"/>
                </a:cxn>
                <a:cxn ang="0">
                  <a:pos x="45" y="79"/>
                </a:cxn>
                <a:cxn ang="0">
                  <a:pos x="0" y="0"/>
                </a:cxn>
              </a:cxnLst>
              <a:rect l="0" t="0" r="r" b="b"/>
              <a:pathLst>
                <a:path w="90" h="79">
                  <a:moveTo>
                    <a:pt x="0" y="0"/>
                  </a:moveTo>
                  <a:lnTo>
                    <a:pt x="45" y="12"/>
                  </a:lnTo>
                  <a:lnTo>
                    <a:pt x="90" y="0"/>
                  </a:lnTo>
                  <a:lnTo>
                    <a:pt x="45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811" name="Line 164"/>
            <p:cNvSpPr>
              <a:spLocks noChangeShapeType="1"/>
            </p:cNvSpPr>
            <p:nvPr/>
          </p:nvSpPr>
          <p:spPr bwMode="auto">
            <a:xfrm>
              <a:off x="4838" y="1825"/>
              <a:ext cx="1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812" name="Freeform 165"/>
            <p:cNvSpPr/>
            <p:nvPr/>
          </p:nvSpPr>
          <p:spPr bwMode="auto">
            <a:xfrm>
              <a:off x="4794" y="1872"/>
              <a:ext cx="89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" y="12"/>
                </a:cxn>
                <a:cxn ang="0">
                  <a:pos x="89" y="0"/>
                </a:cxn>
                <a:cxn ang="0">
                  <a:pos x="44" y="79"/>
                </a:cxn>
                <a:cxn ang="0">
                  <a:pos x="0" y="0"/>
                </a:cxn>
              </a:cxnLst>
              <a:rect l="0" t="0" r="r" b="b"/>
              <a:pathLst>
                <a:path w="89" h="79">
                  <a:moveTo>
                    <a:pt x="0" y="0"/>
                  </a:moveTo>
                  <a:lnTo>
                    <a:pt x="44" y="12"/>
                  </a:lnTo>
                  <a:lnTo>
                    <a:pt x="89" y="0"/>
                  </a:lnTo>
                  <a:lnTo>
                    <a:pt x="44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813" name="Line 166"/>
            <p:cNvSpPr>
              <a:spLocks noChangeShapeType="1"/>
            </p:cNvSpPr>
            <p:nvPr/>
          </p:nvSpPr>
          <p:spPr bwMode="auto">
            <a:xfrm>
              <a:off x="4336" y="1951"/>
              <a:ext cx="50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814" name="Freeform 167"/>
            <p:cNvSpPr/>
            <p:nvPr/>
          </p:nvSpPr>
          <p:spPr bwMode="auto">
            <a:xfrm>
              <a:off x="4258" y="1917"/>
              <a:ext cx="104" cy="68"/>
            </a:xfrm>
            <a:custGeom>
              <a:avLst/>
              <a:gdLst/>
              <a:ahLst/>
              <a:cxnLst>
                <a:cxn ang="0">
                  <a:pos x="104" y="0"/>
                </a:cxn>
                <a:cxn ang="0">
                  <a:pos x="88" y="34"/>
                </a:cxn>
                <a:cxn ang="0">
                  <a:pos x="104" y="68"/>
                </a:cxn>
                <a:cxn ang="0">
                  <a:pos x="0" y="34"/>
                </a:cxn>
                <a:cxn ang="0">
                  <a:pos x="104" y="0"/>
                </a:cxn>
              </a:cxnLst>
              <a:rect l="0" t="0" r="r" b="b"/>
              <a:pathLst>
                <a:path w="104" h="68">
                  <a:moveTo>
                    <a:pt x="104" y="0"/>
                  </a:moveTo>
                  <a:lnTo>
                    <a:pt x="88" y="34"/>
                  </a:lnTo>
                  <a:lnTo>
                    <a:pt x="104" y="68"/>
                  </a:lnTo>
                  <a:lnTo>
                    <a:pt x="0" y="34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815" name="Line 168"/>
            <p:cNvSpPr>
              <a:spLocks noChangeShapeType="1"/>
            </p:cNvSpPr>
            <p:nvPr/>
          </p:nvSpPr>
          <p:spPr bwMode="auto">
            <a:xfrm>
              <a:off x="3388" y="983"/>
              <a:ext cx="713" cy="969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816" name="Line 170"/>
            <p:cNvSpPr>
              <a:spLocks noChangeShapeType="1"/>
            </p:cNvSpPr>
            <p:nvPr/>
          </p:nvSpPr>
          <p:spPr bwMode="auto">
            <a:xfrm>
              <a:off x="4838" y="2581"/>
              <a:ext cx="1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817" name="Freeform 171"/>
            <p:cNvSpPr/>
            <p:nvPr/>
          </p:nvSpPr>
          <p:spPr bwMode="auto">
            <a:xfrm>
              <a:off x="4794" y="2628"/>
              <a:ext cx="89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" y="12"/>
                </a:cxn>
                <a:cxn ang="0">
                  <a:pos x="89" y="0"/>
                </a:cxn>
                <a:cxn ang="0">
                  <a:pos x="44" y="79"/>
                </a:cxn>
                <a:cxn ang="0">
                  <a:pos x="0" y="0"/>
                </a:cxn>
              </a:cxnLst>
              <a:rect l="0" t="0" r="r" b="b"/>
              <a:pathLst>
                <a:path w="89" h="79">
                  <a:moveTo>
                    <a:pt x="0" y="0"/>
                  </a:moveTo>
                  <a:lnTo>
                    <a:pt x="44" y="12"/>
                  </a:lnTo>
                  <a:lnTo>
                    <a:pt x="89" y="0"/>
                  </a:lnTo>
                  <a:lnTo>
                    <a:pt x="44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818" name="Rectangle 172"/>
            <p:cNvSpPr>
              <a:spLocks noChangeArrowheads="1"/>
            </p:cNvSpPr>
            <p:nvPr/>
          </p:nvSpPr>
          <p:spPr bwMode="auto">
            <a:xfrm>
              <a:off x="4680" y="2714"/>
              <a:ext cx="319" cy="239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819" name="Rectangle 173"/>
            <p:cNvSpPr>
              <a:spLocks noChangeArrowheads="1"/>
            </p:cNvSpPr>
            <p:nvPr/>
          </p:nvSpPr>
          <p:spPr bwMode="auto">
            <a:xfrm>
              <a:off x="4742" y="2770"/>
              <a:ext cx="8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T</a:t>
              </a:r>
              <a:endParaRPr lang="es-ES" b="1"/>
            </a:p>
          </p:txBody>
        </p:sp>
        <p:sp>
          <p:nvSpPr>
            <p:cNvPr id="1049820" name="Rectangle 177"/>
            <p:cNvSpPr>
              <a:spLocks noChangeArrowheads="1"/>
            </p:cNvSpPr>
            <p:nvPr/>
          </p:nvSpPr>
          <p:spPr bwMode="auto">
            <a:xfrm>
              <a:off x="4161" y="2871"/>
              <a:ext cx="18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100" b="1">
                  <a:solidFill>
                    <a:srgbClr val="000000"/>
                  </a:solidFill>
                </a:rPr>
                <a:t> -</a:t>
              </a:r>
              <a:r>
                <a:rPr lang="es-ES" sz="1200" b="1">
                  <a:solidFill>
                    <a:srgbClr val="000000"/>
                  </a:solidFill>
                </a:rPr>
                <a:t>A</a:t>
              </a:r>
              <a:r>
                <a:rPr lang="es-ES" sz="800" b="1">
                  <a:solidFill>
                    <a:srgbClr val="000000"/>
                  </a:solidFill>
                </a:rPr>
                <a:t>M</a:t>
              </a:r>
              <a:endParaRPr lang="es-ES" sz="800" b="1"/>
            </a:p>
          </p:txBody>
        </p:sp>
        <p:sp>
          <p:nvSpPr>
            <p:cNvPr id="1049821" name="Oval 178"/>
            <p:cNvSpPr>
              <a:spLocks noChangeArrowheads="1"/>
            </p:cNvSpPr>
            <p:nvPr/>
          </p:nvSpPr>
          <p:spPr bwMode="auto">
            <a:xfrm>
              <a:off x="4103" y="3028"/>
              <a:ext cx="153" cy="115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822" name="Rectangle 179"/>
            <p:cNvSpPr>
              <a:spLocks noChangeArrowheads="1"/>
            </p:cNvSpPr>
            <p:nvPr/>
          </p:nvSpPr>
          <p:spPr bwMode="auto">
            <a:xfrm>
              <a:off x="4161" y="3017"/>
              <a:ext cx="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200" b="1">
                  <a:solidFill>
                    <a:srgbClr val="000000"/>
                  </a:solidFill>
                </a:rPr>
                <a:t>x</a:t>
              </a:r>
              <a:endParaRPr lang="es-ES" b="1"/>
            </a:p>
          </p:txBody>
        </p:sp>
        <p:sp>
          <p:nvSpPr>
            <p:cNvPr id="1049823" name="Line 180"/>
            <p:cNvSpPr>
              <a:spLocks noChangeShapeType="1"/>
            </p:cNvSpPr>
            <p:nvPr/>
          </p:nvSpPr>
          <p:spPr bwMode="auto">
            <a:xfrm>
              <a:off x="4175" y="2895"/>
              <a:ext cx="1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824" name="Freeform 181"/>
            <p:cNvSpPr/>
            <p:nvPr/>
          </p:nvSpPr>
          <p:spPr bwMode="auto">
            <a:xfrm>
              <a:off x="4130" y="2942"/>
              <a:ext cx="90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12"/>
                </a:cxn>
                <a:cxn ang="0">
                  <a:pos x="90" y="0"/>
                </a:cxn>
                <a:cxn ang="0">
                  <a:pos x="45" y="79"/>
                </a:cxn>
                <a:cxn ang="0">
                  <a:pos x="0" y="0"/>
                </a:cxn>
              </a:cxnLst>
              <a:rect l="0" t="0" r="r" b="b"/>
              <a:pathLst>
                <a:path w="90" h="79">
                  <a:moveTo>
                    <a:pt x="0" y="0"/>
                  </a:moveTo>
                  <a:lnTo>
                    <a:pt x="45" y="12"/>
                  </a:lnTo>
                  <a:lnTo>
                    <a:pt x="90" y="0"/>
                  </a:lnTo>
                  <a:lnTo>
                    <a:pt x="45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825" name="Line 182"/>
            <p:cNvSpPr>
              <a:spLocks noChangeShapeType="1"/>
            </p:cNvSpPr>
            <p:nvPr/>
          </p:nvSpPr>
          <p:spPr bwMode="auto">
            <a:xfrm>
              <a:off x="4838" y="2958"/>
              <a:ext cx="1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826" name="Freeform 183"/>
            <p:cNvSpPr/>
            <p:nvPr/>
          </p:nvSpPr>
          <p:spPr bwMode="auto">
            <a:xfrm>
              <a:off x="4794" y="3005"/>
              <a:ext cx="89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" y="12"/>
                </a:cxn>
                <a:cxn ang="0">
                  <a:pos x="89" y="0"/>
                </a:cxn>
                <a:cxn ang="0">
                  <a:pos x="44" y="79"/>
                </a:cxn>
                <a:cxn ang="0">
                  <a:pos x="0" y="0"/>
                </a:cxn>
              </a:cxnLst>
              <a:rect l="0" t="0" r="r" b="b"/>
              <a:pathLst>
                <a:path w="89" h="79">
                  <a:moveTo>
                    <a:pt x="0" y="0"/>
                  </a:moveTo>
                  <a:lnTo>
                    <a:pt x="44" y="12"/>
                  </a:lnTo>
                  <a:lnTo>
                    <a:pt x="89" y="0"/>
                  </a:lnTo>
                  <a:lnTo>
                    <a:pt x="44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827" name="Rectangle 189"/>
            <p:cNvSpPr>
              <a:spLocks noChangeArrowheads="1"/>
            </p:cNvSpPr>
            <p:nvPr/>
          </p:nvSpPr>
          <p:spPr bwMode="auto">
            <a:xfrm>
              <a:off x="4197" y="2368"/>
              <a:ext cx="24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100" b="1">
                  <a:solidFill>
                    <a:srgbClr val="000000"/>
                  </a:solidFill>
                </a:rPr>
                <a:t> -</a:t>
              </a:r>
              <a:r>
                <a:rPr lang="es-ES" sz="1200" b="1">
                  <a:solidFill>
                    <a:srgbClr val="000000"/>
                  </a:solidFill>
                </a:rPr>
                <a:t>A</a:t>
              </a:r>
              <a:r>
                <a:rPr lang="es-ES" sz="800" b="1">
                  <a:solidFill>
                    <a:srgbClr val="000000"/>
                  </a:solidFill>
                </a:rPr>
                <a:t>M</a:t>
              </a:r>
              <a:r>
                <a:rPr lang="es-ES" sz="1100" b="1">
                  <a:solidFill>
                    <a:srgbClr val="000000"/>
                  </a:solidFill>
                </a:rPr>
                <a:t>-</a:t>
              </a:r>
              <a:r>
                <a:rPr lang="es-ES" sz="800" b="1">
                  <a:solidFill>
                    <a:srgbClr val="000000"/>
                  </a:solidFill>
                </a:rPr>
                <a:t>1</a:t>
              </a:r>
              <a:endParaRPr lang="es-ES" sz="800" b="1"/>
            </a:p>
          </p:txBody>
        </p:sp>
        <p:sp>
          <p:nvSpPr>
            <p:cNvPr id="1049828" name="Oval 190"/>
            <p:cNvSpPr>
              <a:spLocks noChangeArrowheads="1"/>
            </p:cNvSpPr>
            <p:nvPr/>
          </p:nvSpPr>
          <p:spPr bwMode="auto">
            <a:xfrm>
              <a:off x="4103" y="2525"/>
              <a:ext cx="153" cy="114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829" name="Rectangle 191"/>
            <p:cNvSpPr>
              <a:spLocks noChangeArrowheads="1"/>
            </p:cNvSpPr>
            <p:nvPr/>
          </p:nvSpPr>
          <p:spPr bwMode="auto">
            <a:xfrm>
              <a:off x="4155" y="2519"/>
              <a:ext cx="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200" b="1">
                  <a:solidFill>
                    <a:srgbClr val="000000"/>
                  </a:solidFill>
                </a:rPr>
                <a:t>x</a:t>
              </a:r>
              <a:endParaRPr lang="es-ES" b="1"/>
            </a:p>
          </p:txBody>
        </p:sp>
        <p:sp>
          <p:nvSpPr>
            <p:cNvPr id="1049830" name="Line 192"/>
            <p:cNvSpPr>
              <a:spLocks noChangeShapeType="1"/>
            </p:cNvSpPr>
            <p:nvPr/>
          </p:nvSpPr>
          <p:spPr bwMode="auto">
            <a:xfrm>
              <a:off x="4175" y="2391"/>
              <a:ext cx="1" cy="7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831" name="Freeform 193"/>
            <p:cNvSpPr/>
            <p:nvPr/>
          </p:nvSpPr>
          <p:spPr bwMode="auto">
            <a:xfrm>
              <a:off x="4130" y="2439"/>
              <a:ext cx="90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12"/>
                </a:cxn>
                <a:cxn ang="0">
                  <a:pos x="90" y="0"/>
                </a:cxn>
                <a:cxn ang="0">
                  <a:pos x="45" y="79"/>
                </a:cxn>
                <a:cxn ang="0">
                  <a:pos x="0" y="0"/>
                </a:cxn>
              </a:cxnLst>
              <a:rect l="0" t="0" r="r" b="b"/>
              <a:pathLst>
                <a:path w="90" h="79">
                  <a:moveTo>
                    <a:pt x="0" y="0"/>
                  </a:moveTo>
                  <a:lnTo>
                    <a:pt x="45" y="12"/>
                  </a:lnTo>
                  <a:lnTo>
                    <a:pt x="90" y="0"/>
                  </a:lnTo>
                  <a:lnTo>
                    <a:pt x="45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832" name="Line 194"/>
            <p:cNvSpPr>
              <a:spLocks noChangeShapeType="1"/>
            </p:cNvSpPr>
            <p:nvPr/>
          </p:nvSpPr>
          <p:spPr bwMode="auto">
            <a:xfrm>
              <a:off x="4336" y="2581"/>
              <a:ext cx="50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833" name="Freeform 195"/>
            <p:cNvSpPr/>
            <p:nvPr/>
          </p:nvSpPr>
          <p:spPr bwMode="auto">
            <a:xfrm>
              <a:off x="4258" y="2546"/>
              <a:ext cx="104" cy="69"/>
            </a:xfrm>
            <a:custGeom>
              <a:avLst/>
              <a:gdLst/>
              <a:ahLst/>
              <a:cxnLst>
                <a:cxn ang="0">
                  <a:pos x="104" y="0"/>
                </a:cxn>
                <a:cxn ang="0">
                  <a:pos x="88" y="35"/>
                </a:cxn>
                <a:cxn ang="0">
                  <a:pos x="104" y="69"/>
                </a:cxn>
                <a:cxn ang="0">
                  <a:pos x="0" y="35"/>
                </a:cxn>
                <a:cxn ang="0">
                  <a:pos x="104" y="0"/>
                </a:cxn>
              </a:cxnLst>
              <a:rect l="0" t="0" r="r" b="b"/>
              <a:pathLst>
                <a:path w="104" h="69">
                  <a:moveTo>
                    <a:pt x="104" y="0"/>
                  </a:moveTo>
                  <a:lnTo>
                    <a:pt x="88" y="35"/>
                  </a:lnTo>
                  <a:lnTo>
                    <a:pt x="104" y="69"/>
                  </a:lnTo>
                  <a:lnTo>
                    <a:pt x="0" y="35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834" name="Line 196"/>
            <p:cNvSpPr>
              <a:spLocks noChangeShapeType="1"/>
            </p:cNvSpPr>
            <p:nvPr/>
          </p:nvSpPr>
          <p:spPr bwMode="auto">
            <a:xfrm>
              <a:off x="3388" y="1005"/>
              <a:ext cx="713" cy="157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835" name="Rectangle 202"/>
            <p:cNvSpPr>
              <a:spLocks noChangeArrowheads="1"/>
            </p:cNvSpPr>
            <p:nvPr/>
          </p:nvSpPr>
          <p:spPr bwMode="auto">
            <a:xfrm>
              <a:off x="4825" y="2012"/>
              <a:ext cx="27" cy="2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836" name="Rectangle 203"/>
            <p:cNvSpPr>
              <a:spLocks noChangeArrowheads="1"/>
            </p:cNvSpPr>
            <p:nvPr/>
          </p:nvSpPr>
          <p:spPr bwMode="auto">
            <a:xfrm>
              <a:off x="4825" y="2096"/>
              <a:ext cx="27" cy="2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837" name="Rectangle 204"/>
            <p:cNvSpPr>
              <a:spLocks noChangeArrowheads="1"/>
            </p:cNvSpPr>
            <p:nvPr/>
          </p:nvSpPr>
          <p:spPr bwMode="auto">
            <a:xfrm>
              <a:off x="4825" y="2181"/>
              <a:ext cx="27" cy="2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838" name="Rectangle 205"/>
            <p:cNvSpPr>
              <a:spLocks noChangeArrowheads="1"/>
            </p:cNvSpPr>
            <p:nvPr/>
          </p:nvSpPr>
          <p:spPr bwMode="auto">
            <a:xfrm>
              <a:off x="4825" y="2263"/>
              <a:ext cx="27" cy="2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839" name="Line 206"/>
            <p:cNvSpPr>
              <a:spLocks noChangeShapeType="1"/>
            </p:cNvSpPr>
            <p:nvPr/>
          </p:nvSpPr>
          <p:spPr bwMode="auto">
            <a:xfrm>
              <a:off x="4838" y="2454"/>
              <a:ext cx="1" cy="25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840" name="Line 207"/>
            <p:cNvSpPr>
              <a:spLocks noChangeShapeType="1"/>
            </p:cNvSpPr>
            <p:nvPr/>
          </p:nvSpPr>
          <p:spPr bwMode="auto">
            <a:xfrm>
              <a:off x="4838" y="944"/>
              <a:ext cx="1" cy="7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841" name="Freeform 208"/>
            <p:cNvSpPr/>
            <p:nvPr/>
          </p:nvSpPr>
          <p:spPr bwMode="auto">
            <a:xfrm>
              <a:off x="4794" y="992"/>
              <a:ext cx="89" cy="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" y="10"/>
                </a:cxn>
                <a:cxn ang="0">
                  <a:pos x="89" y="0"/>
                </a:cxn>
                <a:cxn ang="0">
                  <a:pos x="44" y="77"/>
                </a:cxn>
                <a:cxn ang="0">
                  <a:pos x="0" y="0"/>
                </a:cxn>
              </a:cxnLst>
              <a:rect l="0" t="0" r="r" b="b"/>
              <a:pathLst>
                <a:path w="89" h="77">
                  <a:moveTo>
                    <a:pt x="0" y="0"/>
                  </a:moveTo>
                  <a:lnTo>
                    <a:pt x="44" y="10"/>
                  </a:lnTo>
                  <a:lnTo>
                    <a:pt x="89" y="0"/>
                  </a:lnTo>
                  <a:lnTo>
                    <a:pt x="44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842" name="Line 209"/>
            <p:cNvSpPr>
              <a:spLocks noChangeShapeType="1"/>
            </p:cNvSpPr>
            <p:nvPr/>
          </p:nvSpPr>
          <p:spPr bwMode="auto">
            <a:xfrm>
              <a:off x="3364" y="972"/>
              <a:ext cx="737" cy="211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843" name="Line 211"/>
            <p:cNvSpPr>
              <a:spLocks noChangeShapeType="1"/>
            </p:cNvSpPr>
            <p:nvPr/>
          </p:nvSpPr>
          <p:spPr bwMode="auto">
            <a:xfrm>
              <a:off x="4336" y="3084"/>
              <a:ext cx="50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844" name="Freeform 212"/>
            <p:cNvSpPr/>
            <p:nvPr/>
          </p:nvSpPr>
          <p:spPr bwMode="auto">
            <a:xfrm>
              <a:off x="4258" y="3050"/>
              <a:ext cx="104" cy="68"/>
            </a:xfrm>
            <a:custGeom>
              <a:avLst/>
              <a:gdLst/>
              <a:ahLst/>
              <a:cxnLst>
                <a:cxn ang="0">
                  <a:pos x="104" y="0"/>
                </a:cxn>
                <a:cxn ang="0">
                  <a:pos x="88" y="34"/>
                </a:cxn>
                <a:cxn ang="0">
                  <a:pos x="104" y="68"/>
                </a:cxn>
                <a:cxn ang="0">
                  <a:pos x="0" y="34"/>
                </a:cxn>
                <a:cxn ang="0">
                  <a:pos x="104" y="0"/>
                </a:cxn>
              </a:cxnLst>
              <a:rect l="0" t="0" r="r" b="b"/>
              <a:pathLst>
                <a:path w="104" h="68">
                  <a:moveTo>
                    <a:pt x="104" y="0"/>
                  </a:moveTo>
                  <a:lnTo>
                    <a:pt x="88" y="34"/>
                  </a:lnTo>
                  <a:lnTo>
                    <a:pt x="104" y="68"/>
                  </a:lnTo>
                  <a:lnTo>
                    <a:pt x="0" y="34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845" name="Line 213"/>
            <p:cNvSpPr>
              <a:spLocks noChangeShapeType="1"/>
            </p:cNvSpPr>
            <p:nvPr/>
          </p:nvSpPr>
          <p:spPr bwMode="auto">
            <a:xfrm flipV="1">
              <a:off x="4838" y="3398"/>
              <a:ext cx="2" cy="31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846" name="Line 214"/>
            <p:cNvSpPr>
              <a:spLocks noChangeShapeType="1"/>
            </p:cNvSpPr>
            <p:nvPr/>
          </p:nvSpPr>
          <p:spPr bwMode="auto">
            <a:xfrm>
              <a:off x="4838" y="3650"/>
              <a:ext cx="1" cy="7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847" name="Freeform 215"/>
            <p:cNvSpPr/>
            <p:nvPr/>
          </p:nvSpPr>
          <p:spPr bwMode="auto">
            <a:xfrm>
              <a:off x="4794" y="3698"/>
              <a:ext cx="89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" y="12"/>
                </a:cxn>
                <a:cxn ang="0">
                  <a:pos x="89" y="0"/>
                </a:cxn>
                <a:cxn ang="0">
                  <a:pos x="44" y="79"/>
                </a:cxn>
                <a:cxn ang="0">
                  <a:pos x="0" y="0"/>
                </a:cxn>
              </a:cxnLst>
              <a:rect l="0" t="0" r="r" b="b"/>
              <a:pathLst>
                <a:path w="89" h="79">
                  <a:moveTo>
                    <a:pt x="0" y="0"/>
                  </a:moveTo>
                  <a:lnTo>
                    <a:pt x="44" y="12"/>
                  </a:lnTo>
                  <a:lnTo>
                    <a:pt x="89" y="0"/>
                  </a:lnTo>
                  <a:lnTo>
                    <a:pt x="44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848" name="Rectangle 216"/>
            <p:cNvSpPr>
              <a:spLocks noChangeArrowheads="1"/>
            </p:cNvSpPr>
            <p:nvPr/>
          </p:nvSpPr>
          <p:spPr bwMode="auto">
            <a:xfrm>
              <a:off x="4680" y="3784"/>
              <a:ext cx="319" cy="239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849" name="Rectangle 217"/>
            <p:cNvSpPr>
              <a:spLocks noChangeArrowheads="1"/>
            </p:cNvSpPr>
            <p:nvPr/>
          </p:nvSpPr>
          <p:spPr bwMode="auto">
            <a:xfrm>
              <a:off x="4742" y="3841"/>
              <a:ext cx="11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 T</a:t>
              </a:r>
              <a:endParaRPr lang="es-ES" b="1"/>
            </a:p>
          </p:txBody>
        </p:sp>
        <p:sp>
          <p:nvSpPr>
            <p:cNvPr id="1049850" name="Rectangle 221"/>
            <p:cNvSpPr>
              <a:spLocks noChangeArrowheads="1"/>
            </p:cNvSpPr>
            <p:nvPr/>
          </p:nvSpPr>
          <p:spPr bwMode="auto">
            <a:xfrm>
              <a:off x="4161" y="3941"/>
              <a:ext cx="17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100" b="1">
                  <a:solidFill>
                    <a:srgbClr val="000000"/>
                  </a:solidFill>
                </a:rPr>
                <a:t> -AN</a:t>
              </a:r>
              <a:endParaRPr lang="es-ES" b="1"/>
            </a:p>
          </p:txBody>
        </p:sp>
        <p:sp>
          <p:nvSpPr>
            <p:cNvPr id="1049851" name="Rectangle 223"/>
            <p:cNvSpPr>
              <a:spLocks noChangeArrowheads="1"/>
            </p:cNvSpPr>
            <p:nvPr/>
          </p:nvSpPr>
          <p:spPr bwMode="auto">
            <a:xfrm>
              <a:off x="4161" y="4080"/>
              <a:ext cx="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200" b="1">
                  <a:solidFill>
                    <a:srgbClr val="000000"/>
                  </a:solidFill>
                </a:rPr>
                <a:t>x</a:t>
              </a:r>
              <a:endParaRPr lang="es-ES" b="1"/>
            </a:p>
          </p:txBody>
        </p:sp>
        <p:sp>
          <p:nvSpPr>
            <p:cNvPr id="1049852" name="Line 224"/>
            <p:cNvSpPr>
              <a:spLocks noChangeShapeType="1"/>
            </p:cNvSpPr>
            <p:nvPr/>
          </p:nvSpPr>
          <p:spPr bwMode="auto">
            <a:xfrm>
              <a:off x="4175" y="3966"/>
              <a:ext cx="1" cy="7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853" name="Freeform 225"/>
            <p:cNvSpPr/>
            <p:nvPr/>
          </p:nvSpPr>
          <p:spPr bwMode="auto">
            <a:xfrm>
              <a:off x="4130" y="4012"/>
              <a:ext cx="90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12"/>
                </a:cxn>
                <a:cxn ang="0">
                  <a:pos x="90" y="0"/>
                </a:cxn>
                <a:cxn ang="0">
                  <a:pos x="45" y="79"/>
                </a:cxn>
                <a:cxn ang="0">
                  <a:pos x="0" y="0"/>
                </a:cxn>
              </a:cxnLst>
              <a:rect l="0" t="0" r="r" b="b"/>
              <a:pathLst>
                <a:path w="90" h="79">
                  <a:moveTo>
                    <a:pt x="0" y="0"/>
                  </a:moveTo>
                  <a:lnTo>
                    <a:pt x="45" y="12"/>
                  </a:lnTo>
                  <a:lnTo>
                    <a:pt x="90" y="0"/>
                  </a:lnTo>
                  <a:lnTo>
                    <a:pt x="45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854" name="Line 226"/>
            <p:cNvSpPr>
              <a:spLocks noChangeShapeType="1"/>
            </p:cNvSpPr>
            <p:nvPr/>
          </p:nvSpPr>
          <p:spPr bwMode="auto">
            <a:xfrm>
              <a:off x="4838" y="4028"/>
              <a:ext cx="1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855" name="Freeform 227"/>
            <p:cNvSpPr/>
            <p:nvPr/>
          </p:nvSpPr>
          <p:spPr bwMode="auto">
            <a:xfrm>
              <a:off x="4794" y="4075"/>
              <a:ext cx="89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" y="12"/>
                </a:cxn>
                <a:cxn ang="0">
                  <a:pos x="89" y="0"/>
                </a:cxn>
                <a:cxn ang="0">
                  <a:pos x="44" y="79"/>
                </a:cxn>
                <a:cxn ang="0">
                  <a:pos x="0" y="0"/>
                </a:cxn>
              </a:cxnLst>
              <a:rect l="0" t="0" r="r" b="b"/>
              <a:pathLst>
                <a:path w="89" h="79">
                  <a:moveTo>
                    <a:pt x="0" y="0"/>
                  </a:moveTo>
                  <a:lnTo>
                    <a:pt x="44" y="12"/>
                  </a:lnTo>
                  <a:lnTo>
                    <a:pt x="89" y="0"/>
                  </a:lnTo>
                  <a:lnTo>
                    <a:pt x="44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856" name="Rectangle 231"/>
            <p:cNvSpPr>
              <a:spLocks noChangeArrowheads="1"/>
            </p:cNvSpPr>
            <p:nvPr/>
          </p:nvSpPr>
          <p:spPr bwMode="auto">
            <a:xfrm>
              <a:off x="4191" y="3408"/>
              <a:ext cx="23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200" b="1">
                  <a:solidFill>
                    <a:srgbClr val="000000"/>
                  </a:solidFill>
                </a:rPr>
                <a:t> -A</a:t>
              </a:r>
              <a:r>
                <a:rPr lang="es-ES" sz="800" b="1">
                  <a:solidFill>
                    <a:srgbClr val="000000"/>
                  </a:solidFill>
                </a:rPr>
                <a:t>N</a:t>
              </a:r>
              <a:r>
                <a:rPr lang="es-ES" sz="1200" b="1">
                  <a:solidFill>
                    <a:srgbClr val="000000"/>
                  </a:solidFill>
                </a:rPr>
                <a:t>-</a:t>
              </a:r>
              <a:r>
                <a:rPr lang="es-ES" sz="800" b="1">
                  <a:solidFill>
                    <a:srgbClr val="000000"/>
                  </a:solidFill>
                </a:rPr>
                <a:t>1</a:t>
              </a:r>
              <a:endParaRPr lang="es-ES" sz="800" b="1"/>
            </a:p>
          </p:txBody>
        </p:sp>
        <p:sp>
          <p:nvSpPr>
            <p:cNvPr id="1049857" name="Oval 232"/>
            <p:cNvSpPr>
              <a:spLocks noChangeArrowheads="1"/>
            </p:cNvSpPr>
            <p:nvPr/>
          </p:nvSpPr>
          <p:spPr bwMode="auto">
            <a:xfrm>
              <a:off x="4103" y="3594"/>
              <a:ext cx="153" cy="115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858" name="Rectangle 233"/>
            <p:cNvSpPr>
              <a:spLocks noChangeArrowheads="1"/>
            </p:cNvSpPr>
            <p:nvPr/>
          </p:nvSpPr>
          <p:spPr bwMode="auto">
            <a:xfrm>
              <a:off x="4149" y="3583"/>
              <a:ext cx="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200" b="1">
                  <a:solidFill>
                    <a:srgbClr val="000000"/>
                  </a:solidFill>
                </a:rPr>
                <a:t>x</a:t>
              </a:r>
              <a:endParaRPr lang="es-ES" b="1"/>
            </a:p>
          </p:txBody>
        </p:sp>
        <p:sp>
          <p:nvSpPr>
            <p:cNvPr id="1049859" name="Line 234"/>
            <p:cNvSpPr>
              <a:spLocks noChangeShapeType="1"/>
            </p:cNvSpPr>
            <p:nvPr/>
          </p:nvSpPr>
          <p:spPr bwMode="auto">
            <a:xfrm>
              <a:off x="4175" y="3461"/>
              <a:ext cx="1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860" name="Freeform 235"/>
            <p:cNvSpPr/>
            <p:nvPr/>
          </p:nvSpPr>
          <p:spPr bwMode="auto">
            <a:xfrm>
              <a:off x="4130" y="3508"/>
              <a:ext cx="90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12"/>
                </a:cxn>
                <a:cxn ang="0">
                  <a:pos x="90" y="0"/>
                </a:cxn>
                <a:cxn ang="0">
                  <a:pos x="45" y="79"/>
                </a:cxn>
                <a:cxn ang="0">
                  <a:pos x="0" y="0"/>
                </a:cxn>
              </a:cxnLst>
              <a:rect l="0" t="0" r="r" b="b"/>
              <a:pathLst>
                <a:path w="90" h="79">
                  <a:moveTo>
                    <a:pt x="0" y="0"/>
                  </a:moveTo>
                  <a:lnTo>
                    <a:pt x="45" y="12"/>
                  </a:lnTo>
                  <a:lnTo>
                    <a:pt x="90" y="0"/>
                  </a:lnTo>
                  <a:lnTo>
                    <a:pt x="45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861" name="Line 236"/>
            <p:cNvSpPr>
              <a:spLocks noChangeShapeType="1"/>
            </p:cNvSpPr>
            <p:nvPr/>
          </p:nvSpPr>
          <p:spPr bwMode="auto">
            <a:xfrm>
              <a:off x="4336" y="3650"/>
              <a:ext cx="50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862" name="Freeform 237"/>
            <p:cNvSpPr/>
            <p:nvPr/>
          </p:nvSpPr>
          <p:spPr bwMode="auto">
            <a:xfrm>
              <a:off x="4258" y="3616"/>
              <a:ext cx="104" cy="69"/>
            </a:xfrm>
            <a:custGeom>
              <a:avLst/>
              <a:gdLst/>
              <a:ahLst/>
              <a:cxnLst>
                <a:cxn ang="0">
                  <a:pos x="104" y="0"/>
                </a:cxn>
                <a:cxn ang="0">
                  <a:pos x="88" y="34"/>
                </a:cxn>
                <a:cxn ang="0">
                  <a:pos x="104" y="69"/>
                </a:cxn>
                <a:cxn ang="0">
                  <a:pos x="0" y="34"/>
                </a:cxn>
                <a:cxn ang="0">
                  <a:pos x="104" y="0"/>
                </a:cxn>
              </a:cxnLst>
              <a:rect l="0" t="0" r="r" b="b"/>
              <a:pathLst>
                <a:path w="104" h="69">
                  <a:moveTo>
                    <a:pt x="104" y="0"/>
                  </a:moveTo>
                  <a:lnTo>
                    <a:pt x="88" y="34"/>
                  </a:lnTo>
                  <a:lnTo>
                    <a:pt x="104" y="69"/>
                  </a:lnTo>
                  <a:lnTo>
                    <a:pt x="0" y="34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863" name="Line 238"/>
            <p:cNvSpPr>
              <a:spLocks noChangeShapeType="1"/>
            </p:cNvSpPr>
            <p:nvPr/>
          </p:nvSpPr>
          <p:spPr bwMode="auto">
            <a:xfrm>
              <a:off x="3348" y="994"/>
              <a:ext cx="753" cy="265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864" name="Line 244"/>
            <p:cNvSpPr>
              <a:spLocks noChangeShapeType="1"/>
            </p:cNvSpPr>
            <p:nvPr/>
          </p:nvSpPr>
          <p:spPr bwMode="auto">
            <a:xfrm>
              <a:off x="4838" y="3524"/>
              <a:ext cx="1" cy="25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865" name="Line 245"/>
            <p:cNvSpPr>
              <a:spLocks noChangeShapeType="1"/>
            </p:cNvSpPr>
            <p:nvPr/>
          </p:nvSpPr>
          <p:spPr bwMode="auto">
            <a:xfrm>
              <a:off x="4336" y="4154"/>
              <a:ext cx="50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866" name="Freeform 246"/>
            <p:cNvSpPr/>
            <p:nvPr/>
          </p:nvSpPr>
          <p:spPr bwMode="auto">
            <a:xfrm>
              <a:off x="4258" y="4120"/>
              <a:ext cx="104" cy="68"/>
            </a:xfrm>
            <a:custGeom>
              <a:avLst/>
              <a:gdLst/>
              <a:ahLst/>
              <a:cxnLst>
                <a:cxn ang="0">
                  <a:pos x="104" y="0"/>
                </a:cxn>
                <a:cxn ang="0">
                  <a:pos x="88" y="34"/>
                </a:cxn>
                <a:cxn ang="0">
                  <a:pos x="104" y="68"/>
                </a:cxn>
                <a:cxn ang="0">
                  <a:pos x="0" y="34"/>
                </a:cxn>
                <a:cxn ang="0">
                  <a:pos x="104" y="0"/>
                </a:cxn>
              </a:cxnLst>
              <a:rect l="0" t="0" r="r" b="b"/>
              <a:pathLst>
                <a:path w="104" h="68">
                  <a:moveTo>
                    <a:pt x="104" y="0"/>
                  </a:moveTo>
                  <a:lnTo>
                    <a:pt x="88" y="34"/>
                  </a:lnTo>
                  <a:lnTo>
                    <a:pt x="104" y="68"/>
                  </a:lnTo>
                  <a:lnTo>
                    <a:pt x="0" y="34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867" name="Rectangle 247"/>
            <p:cNvSpPr>
              <a:spLocks noChangeArrowheads="1"/>
            </p:cNvSpPr>
            <p:nvPr/>
          </p:nvSpPr>
          <p:spPr bwMode="auto">
            <a:xfrm>
              <a:off x="4825" y="3081"/>
              <a:ext cx="27" cy="2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868" name="Rectangle 248"/>
            <p:cNvSpPr>
              <a:spLocks noChangeArrowheads="1"/>
            </p:cNvSpPr>
            <p:nvPr/>
          </p:nvSpPr>
          <p:spPr bwMode="auto">
            <a:xfrm>
              <a:off x="4825" y="3165"/>
              <a:ext cx="27" cy="2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869" name="Rectangle 249"/>
            <p:cNvSpPr>
              <a:spLocks noChangeArrowheads="1"/>
            </p:cNvSpPr>
            <p:nvPr/>
          </p:nvSpPr>
          <p:spPr bwMode="auto">
            <a:xfrm>
              <a:off x="4825" y="3250"/>
              <a:ext cx="27" cy="2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870" name="Rectangle 250"/>
            <p:cNvSpPr>
              <a:spLocks noChangeArrowheads="1"/>
            </p:cNvSpPr>
            <p:nvPr/>
          </p:nvSpPr>
          <p:spPr bwMode="auto">
            <a:xfrm>
              <a:off x="4825" y="3334"/>
              <a:ext cx="27" cy="2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871" name="Line 251"/>
            <p:cNvSpPr>
              <a:spLocks noChangeShapeType="1"/>
            </p:cNvSpPr>
            <p:nvPr/>
          </p:nvSpPr>
          <p:spPr bwMode="auto">
            <a:xfrm flipV="1">
              <a:off x="1874" y="1012"/>
              <a:ext cx="745" cy="2079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872" name="Line 252"/>
            <p:cNvSpPr>
              <a:spLocks noChangeShapeType="1"/>
            </p:cNvSpPr>
            <p:nvPr/>
          </p:nvSpPr>
          <p:spPr bwMode="auto">
            <a:xfrm flipH="1" flipV="1">
              <a:off x="3356" y="972"/>
              <a:ext cx="750" cy="318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9" name="Group 253"/>
            <p:cNvGrpSpPr/>
            <p:nvPr/>
          </p:nvGrpSpPr>
          <p:grpSpPr bwMode="auto">
            <a:xfrm>
              <a:off x="1705" y="2995"/>
              <a:ext cx="157" cy="161"/>
              <a:chOff x="1675" y="1825"/>
              <a:chExt cx="157" cy="161"/>
            </a:xfrm>
          </p:grpSpPr>
          <p:sp>
            <p:nvSpPr>
              <p:cNvPr id="1049873" name="Oval 254"/>
              <p:cNvSpPr>
                <a:spLocks noChangeArrowheads="1"/>
              </p:cNvSpPr>
              <p:nvPr/>
            </p:nvSpPr>
            <p:spPr bwMode="auto">
              <a:xfrm>
                <a:off x="1675" y="1854"/>
                <a:ext cx="157" cy="132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9874" name="Rectangle 255"/>
              <p:cNvSpPr>
                <a:spLocks noChangeArrowheads="1"/>
              </p:cNvSpPr>
              <p:nvPr/>
            </p:nvSpPr>
            <p:spPr bwMode="auto">
              <a:xfrm>
                <a:off x="1722" y="1825"/>
                <a:ext cx="6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s-ES" sz="1600" b="1">
                    <a:solidFill>
                      <a:srgbClr val="000000"/>
                    </a:solidFill>
                  </a:rPr>
                  <a:t>x</a:t>
                </a:r>
                <a:endParaRPr lang="es-ES" b="1"/>
              </a:p>
            </p:txBody>
          </p:sp>
        </p:grpSp>
        <p:grpSp>
          <p:nvGrpSpPr>
            <p:cNvPr id="300" name="Group 256"/>
            <p:cNvGrpSpPr/>
            <p:nvPr/>
          </p:nvGrpSpPr>
          <p:grpSpPr bwMode="auto">
            <a:xfrm>
              <a:off x="1687" y="2491"/>
              <a:ext cx="157" cy="161"/>
              <a:chOff x="1675" y="1825"/>
              <a:chExt cx="157" cy="161"/>
            </a:xfrm>
          </p:grpSpPr>
          <p:sp>
            <p:nvSpPr>
              <p:cNvPr id="1049875" name="Oval 257"/>
              <p:cNvSpPr>
                <a:spLocks noChangeArrowheads="1"/>
              </p:cNvSpPr>
              <p:nvPr/>
            </p:nvSpPr>
            <p:spPr bwMode="auto">
              <a:xfrm>
                <a:off x="1675" y="1854"/>
                <a:ext cx="157" cy="132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9876" name="Rectangle 258"/>
              <p:cNvSpPr>
                <a:spLocks noChangeArrowheads="1"/>
              </p:cNvSpPr>
              <p:nvPr/>
            </p:nvSpPr>
            <p:spPr bwMode="auto">
              <a:xfrm>
                <a:off x="1722" y="1825"/>
                <a:ext cx="6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s-ES" sz="1600" b="1">
                    <a:solidFill>
                      <a:srgbClr val="000000"/>
                    </a:solidFill>
                  </a:rPr>
                  <a:t>x</a:t>
                </a:r>
                <a:endParaRPr lang="es-ES" b="1"/>
              </a:p>
            </p:txBody>
          </p:sp>
        </p:grpSp>
      </p:grpSp>
      <p:grpSp>
        <p:nvGrpSpPr>
          <p:cNvPr id="301" name="Group 277"/>
          <p:cNvGrpSpPr/>
          <p:nvPr/>
        </p:nvGrpSpPr>
        <p:grpSpPr bwMode="auto">
          <a:xfrm>
            <a:off x="838200" y="1979275"/>
            <a:ext cx="7132638" cy="4438650"/>
            <a:chOff x="704" y="1468"/>
            <a:chExt cx="4493" cy="2796"/>
          </a:xfrm>
        </p:grpSpPr>
        <p:sp>
          <p:nvSpPr>
            <p:cNvPr id="1049877" name="Text Box 269"/>
            <p:cNvSpPr txBox="1">
              <a:spLocks noChangeArrowheads="1"/>
            </p:cNvSpPr>
            <p:nvPr/>
          </p:nvSpPr>
          <p:spPr bwMode="auto">
            <a:xfrm>
              <a:off x="704" y="1484"/>
              <a:ext cx="24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s-MX" sz="1200"/>
                <a:t>x(n-1)</a:t>
              </a:r>
              <a:endParaRPr lang="es-ES" sz="1200"/>
            </a:p>
          </p:txBody>
        </p:sp>
        <p:sp>
          <p:nvSpPr>
            <p:cNvPr id="1049878" name="Text Box 270"/>
            <p:cNvSpPr txBox="1">
              <a:spLocks noChangeArrowheads="1"/>
            </p:cNvSpPr>
            <p:nvPr/>
          </p:nvSpPr>
          <p:spPr bwMode="auto">
            <a:xfrm>
              <a:off x="720" y="1932"/>
              <a:ext cx="24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s-MX" sz="1200"/>
                <a:t>x(n-2)</a:t>
              </a:r>
              <a:endParaRPr lang="es-ES" sz="1200"/>
            </a:p>
          </p:txBody>
        </p:sp>
        <p:sp>
          <p:nvSpPr>
            <p:cNvPr id="1049879" name="Text Box 271"/>
            <p:cNvSpPr txBox="1">
              <a:spLocks noChangeArrowheads="1"/>
            </p:cNvSpPr>
            <p:nvPr/>
          </p:nvSpPr>
          <p:spPr bwMode="auto">
            <a:xfrm>
              <a:off x="712" y="3116"/>
              <a:ext cx="27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s-MX" sz="1200"/>
                <a:t>x(n-M)</a:t>
              </a:r>
              <a:endParaRPr lang="es-ES" sz="1200"/>
            </a:p>
          </p:txBody>
        </p:sp>
        <p:sp>
          <p:nvSpPr>
            <p:cNvPr id="1049880" name="Text Box 272"/>
            <p:cNvSpPr txBox="1">
              <a:spLocks noChangeArrowheads="1"/>
            </p:cNvSpPr>
            <p:nvPr/>
          </p:nvSpPr>
          <p:spPr bwMode="auto">
            <a:xfrm>
              <a:off x="4920" y="1468"/>
              <a:ext cx="24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s-MX" sz="1200"/>
                <a:t>y(n-1)</a:t>
              </a:r>
              <a:endParaRPr lang="es-ES" sz="1200"/>
            </a:p>
          </p:txBody>
        </p:sp>
        <p:sp>
          <p:nvSpPr>
            <p:cNvPr id="1049881" name="Text Box 273"/>
            <p:cNvSpPr txBox="1">
              <a:spLocks noChangeArrowheads="1"/>
            </p:cNvSpPr>
            <p:nvPr/>
          </p:nvSpPr>
          <p:spPr bwMode="auto">
            <a:xfrm>
              <a:off x="4928" y="1980"/>
              <a:ext cx="24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s-MX" sz="1200"/>
                <a:t>y(n-2)</a:t>
              </a:r>
              <a:endParaRPr lang="es-ES" sz="1200"/>
            </a:p>
          </p:txBody>
        </p:sp>
        <p:sp>
          <p:nvSpPr>
            <p:cNvPr id="1049882" name="Text Box 274"/>
            <p:cNvSpPr txBox="1">
              <a:spLocks noChangeArrowheads="1"/>
            </p:cNvSpPr>
            <p:nvPr/>
          </p:nvSpPr>
          <p:spPr bwMode="auto">
            <a:xfrm>
              <a:off x="4920" y="3100"/>
              <a:ext cx="27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s-MX" sz="1200"/>
                <a:t>y(n-M)</a:t>
              </a:r>
              <a:endParaRPr lang="es-ES" sz="1200"/>
            </a:p>
          </p:txBody>
        </p:sp>
        <p:sp>
          <p:nvSpPr>
            <p:cNvPr id="1049883" name="Text Box 275"/>
            <p:cNvSpPr txBox="1">
              <a:spLocks noChangeArrowheads="1"/>
            </p:cNvSpPr>
            <p:nvPr/>
          </p:nvSpPr>
          <p:spPr bwMode="auto">
            <a:xfrm>
              <a:off x="4928" y="4149"/>
              <a:ext cx="26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s-MX" sz="1200"/>
                <a:t>y(n-N)</a:t>
              </a:r>
              <a:endParaRPr lang="es-ES" sz="1200"/>
            </a:p>
          </p:txBody>
        </p:sp>
      </p:grpSp>
      <p:sp>
        <p:nvSpPr>
          <p:cNvPr id="1049884" name="Rectangle 278"/>
          <p:cNvSpPr>
            <a:spLocks noChangeArrowheads="1"/>
          </p:cNvSpPr>
          <p:nvPr/>
        </p:nvSpPr>
        <p:spPr bwMode="auto">
          <a:xfrm>
            <a:off x="4175125" y="1036300"/>
            <a:ext cx="21844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200">
                <a:solidFill>
                  <a:srgbClr val="000000"/>
                </a:solidFill>
                <a:cs typeface="Times New Roman" pitchFamily="18" charset="0"/>
              </a:rPr>
              <a:t>u(n)=B</a:t>
            </a:r>
            <a:r>
              <a:rPr lang="es-ES" sz="1200" baseline="-2500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es-ES" sz="1200">
                <a:solidFill>
                  <a:srgbClr val="000000"/>
                </a:solidFill>
                <a:cs typeface="Times New Roman" pitchFamily="18" charset="0"/>
              </a:rPr>
              <a:t>x(n)+B</a:t>
            </a:r>
            <a:r>
              <a:rPr lang="es-ES" sz="1200" baseline="-2500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s-ES" sz="1200">
                <a:solidFill>
                  <a:srgbClr val="000000"/>
                </a:solidFill>
                <a:cs typeface="Times New Roman" pitchFamily="18" charset="0"/>
              </a:rPr>
              <a:t>x(n-1)+B</a:t>
            </a:r>
            <a:r>
              <a:rPr lang="es-ES" sz="1200" baseline="-2500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es-ES" sz="1200">
                <a:solidFill>
                  <a:srgbClr val="000000"/>
                </a:solidFill>
                <a:cs typeface="Times New Roman" pitchFamily="18" charset="0"/>
              </a:rPr>
              <a:t>x(n-2)+...</a:t>
            </a:r>
            <a:endParaRPr lang="es-ES" sz="1200">
              <a:solidFill>
                <a:srgbClr val="000000"/>
              </a:solidFill>
            </a:endParaRPr>
          </a:p>
        </p:txBody>
      </p:sp>
      <p:sp>
        <p:nvSpPr>
          <p:cNvPr id="1049885" name="Rectangle 280"/>
          <p:cNvSpPr>
            <a:spLocks noChangeArrowheads="1"/>
          </p:cNvSpPr>
          <p:nvPr/>
        </p:nvSpPr>
        <p:spPr bwMode="auto">
          <a:xfrm>
            <a:off x="6711950" y="1036300"/>
            <a:ext cx="215265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200">
                <a:solidFill>
                  <a:srgbClr val="000000"/>
                </a:solidFill>
                <a:cs typeface="Times New Roman" pitchFamily="18" charset="0"/>
              </a:rPr>
              <a:t>y(n)=u(n)-[</a:t>
            </a:r>
            <a:r>
              <a:rPr lang="es-ES" sz="1200">
                <a:solidFill>
                  <a:srgbClr val="000000"/>
                </a:solidFill>
              </a:rPr>
              <a:t>A</a:t>
            </a:r>
            <a:r>
              <a:rPr lang="es-ES" sz="1200" baseline="-25000">
                <a:solidFill>
                  <a:srgbClr val="000000"/>
                </a:solidFill>
              </a:rPr>
              <a:t>1</a:t>
            </a:r>
            <a:r>
              <a:rPr lang="es-ES" sz="1200">
                <a:solidFill>
                  <a:srgbClr val="000000"/>
                </a:solidFill>
              </a:rPr>
              <a:t>y(n-1)+A</a:t>
            </a:r>
            <a:r>
              <a:rPr lang="es-ES" sz="1200" baseline="-25000">
                <a:solidFill>
                  <a:srgbClr val="000000"/>
                </a:solidFill>
              </a:rPr>
              <a:t>2</a:t>
            </a:r>
            <a:r>
              <a:rPr lang="es-ES" sz="1200">
                <a:solidFill>
                  <a:srgbClr val="000000"/>
                </a:solidFill>
              </a:rPr>
              <a:t>y(n-2)+…]</a:t>
            </a: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884" grpId="0"/>
      <p:bldP spid="104988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CD64-2CD7-4C6C-A693-C80B74A669C2}" type="slidenum">
              <a:rPr lang="es-ES"/>
              <a:t>7</a:t>
            </a:fld>
            <a:endParaRPr lang="es-ES"/>
          </a:p>
        </p:txBody>
      </p:sp>
      <p:sp>
        <p:nvSpPr>
          <p:cNvPr id="104860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056409"/>
            <a:ext cx="8820150" cy="44958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s-ES_tradnl" sz="3600" b="1" dirty="0" smtClean="0">
                <a:solidFill>
                  <a:srgbClr val="FF0000"/>
                </a:solidFill>
                <a:cs typeface="Times New Roman" pitchFamily="18" charset="0"/>
              </a:rPr>
              <a:t>Señal</a:t>
            </a:r>
            <a:r>
              <a:rPr lang="es-ES_tradnl" sz="3600" b="1" dirty="0" smtClean="0">
                <a:solidFill>
                  <a:srgbClr val="FF3300"/>
                </a:solidFill>
                <a:cs typeface="Times New Roman" pitchFamily="18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2800" b="1" dirty="0" smtClean="0">
                <a:solidFill>
                  <a:srgbClr val="FF0000"/>
                </a:solidFill>
                <a:cs typeface="Times New Roman" pitchFamily="18" charset="0"/>
              </a:rPr>
              <a:t>Primera definición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2800" dirty="0" smtClean="0">
                <a:cs typeface="Times New Roman" pitchFamily="18" charset="0"/>
              </a:rPr>
              <a:t>Función determinística o no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2800" dirty="0" smtClean="0">
                <a:cs typeface="Times New Roman" pitchFamily="18" charset="0"/>
              </a:rPr>
              <a:t>Contiene información en la variación de algún parámetro, sobre el estado de un sistema Físico.</a:t>
            </a:r>
            <a:r>
              <a:rPr lang="es-ES_tradnl" dirty="0" smtClean="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2800" b="1" dirty="0" smtClean="0">
                <a:solidFill>
                  <a:srgbClr val="FF0000"/>
                </a:solidFill>
                <a:cs typeface="Times New Roman" pitchFamily="18" charset="0"/>
              </a:rPr>
              <a:t>Segunda Definición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2800" dirty="0" smtClean="0">
                <a:cs typeface="Times New Roman" pitchFamily="18" charset="0"/>
              </a:rPr>
              <a:t>Función matemática de una o varias variables </a:t>
            </a:r>
            <a:r>
              <a:rPr lang="es-ES_tradnl" sz="2800" dirty="0" smtClean="0">
                <a:solidFill>
                  <a:srgbClr val="FF0000"/>
                </a:solidFill>
                <a:cs typeface="Times New Roman" pitchFamily="18" charset="0"/>
              </a:rPr>
              <a:t>independientes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2800" dirty="0" smtClean="0">
                <a:cs typeface="Times New Roman" pitchFamily="18" charset="0"/>
              </a:rPr>
              <a:t>Una generalmente el tiempo, y una variable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2800" dirty="0" smtClean="0">
                <a:solidFill>
                  <a:srgbClr val="FF3300"/>
                </a:solidFill>
                <a:cs typeface="Times New Roman" pitchFamily="18" charset="0"/>
              </a:rPr>
              <a:t>   </a:t>
            </a:r>
            <a:r>
              <a:rPr lang="es-ES_tradnl" sz="2800" dirty="0" smtClean="0">
                <a:solidFill>
                  <a:srgbClr val="FF0000"/>
                </a:solidFill>
                <a:cs typeface="Times New Roman" pitchFamily="18" charset="0"/>
              </a:rPr>
              <a:t>dependiente</a:t>
            </a:r>
            <a:r>
              <a:rPr lang="es-ES_tradnl" dirty="0" smtClean="0">
                <a:solidFill>
                  <a:srgbClr val="FF0000"/>
                </a:solidFill>
              </a:rPr>
              <a:t>.</a:t>
            </a:r>
            <a:endParaRPr lang="es-ES_tradnl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86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CD7E-6239-4BD7-A927-53221AF7B00F}" type="slidenum">
              <a:rPr lang="es-ES"/>
              <a:t>70</a:t>
            </a:fld>
            <a:endParaRPr lang="es-ES"/>
          </a:p>
        </p:txBody>
      </p:sp>
      <p:sp>
        <p:nvSpPr>
          <p:cNvPr id="1049887" name="Oval 15"/>
          <p:cNvSpPr>
            <a:spLocks noChangeArrowheads="1"/>
          </p:cNvSpPr>
          <p:nvPr/>
        </p:nvSpPr>
        <p:spPr bwMode="auto">
          <a:xfrm>
            <a:off x="6234113" y="6244325"/>
            <a:ext cx="242887" cy="180975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03" name="Group 193"/>
          <p:cNvGrpSpPr/>
          <p:nvPr/>
        </p:nvGrpSpPr>
        <p:grpSpPr bwMode="auto">
          <a:xfrm>
            <a:off x="547688" y="917425"/>
            <a:ext cx="7640637" cy="5497513"/>
            <a:chOff x="521" y="732"/>
            <a:chExt cx="4813" cy="3463"/>
          </a:xfrm>
        </p:grpSpPr>
        <p:sp>
          <p:nvSpPr>
            <p:cNvPr id="1049888" name="Line 17"/>
            <p:cNvSpPr>
              <a:spLocks noChangeShapeType="1"/>
            </p:cNvSpPr>
            <p:nvPr/>
          </p:nvSpPr>
          <p:spPr bwMode="auto">
            <a:xfrm>
              <a:off x="537" y="944"/>
              <a:ext cx="25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889" name="Freeform 18"/>
            <p:cNvSpPr/>
            <p:nvPr/>
          </p:nvSpPr>
          <p:spPr bwMode="auto">
            <a:xfrm>
              <a:off x="763" y="910"/>
              <a:ext cx="102" cy="69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15" y="34"/>
                </a:cxn>
                <a:cxn ang="0">
                  <a:pos x="0" y="0"/>
                </a:cxn>
                <a:cxn ang="0">
                  <a:pos x="102" y="34"/>
                </a:cxn>
                <a:cxn ang="0">
                  <a:pos x="0" y="69"/>
                </a:cxn>
              </a:cxnLst>
              <a:rect l="0" t="0" r="r" b="b"/>
              <a:pathLst>
                <a:path w="102" h="69">
                  <a:moveTo>
                    <a:pt x="0" y="69"/>
                  </a:moveTo>
                  <a:lnTo>
                    <a:pt x="15" y="34"/>
                  </a:lnTo>
                  <a:lnTo>
                    <a:pt x="0" y="0"/>
                  </a:lnTo>
                  <a:lnTo>
                    <a:pt x="102" y="34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890" name="Line 19"/>
            <p:cNvSpPr>
              <a:spLocks noChangeShapeType="1"/>
            </p:cNvSpPr>
            <p:nvPr/>
          </p:nvSpPr>
          <p:spPr bwMode="auto">
            <a:xfrm>
              <a:off x="2686" y="944"/>
              <a:ext cx="50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891" name="Freeform 20"/>
            <p:cNvSpPr/>
            <p:nvPr/>
          </p:nvSpPr>
          <p:spPr bwMode="auto">
            <a:xfrm>
              <a:off x="3163" y="910"/>
              <a:ext cx="103" cy="69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15" y="34"/>
                </a:cxn>
                <a:cxn ang="0">
                  <a:pos x="0" y="0"/>
                </a:cxn>
                <a:cxn ang="0">
                  <a:pos x="103" y="34"/>
                </a:cxn>
                <a:cxn ang="0">
                  <a:pos x="0" y="69"/>
                </a:cxn>
              </a:cxnLst>
              <a:rect l="0" t="0" r="r" b="b"/>
              <a:pathLst>
                <a:path w="103" h="69">
                  <a:moveTo>
                    <a:pt x="0" y="69"/>
                  </a:moveTo>
                  <a:lnTo>
                    <a:pt x="15" y="34"/>
                  </a:lnTo>
                  <a:lnTo>
                    <a:pt x="0" y="0"/>
                  </a:lnTo>
                  <a:lnTo>
                    <a:pt x="103" y="34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892" name="Rectangle 22"/>
            <p:cNvSpPr>
              <a:spLocks noChangeArrowheads="1"/>
            </p:cNvSpPr>
            <p:nvPr/>
          </p:nvSpPr>
          <p:spPr bwMode="auto">
            <a:xfrm>
              <a:off x="521" y="784"/>
              <a:ext cx="22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x(n)</a:t>
              </a:r>
              <a:endParaRPr lang="es-ES" b="1"/>
            </a:p>
          </p:txBody>
        </p:sp>
        <p:sp>
          <p:nvSpPr>
            <p:cNvPr id="1049893" name="Oval 23"/>
            <p:cNvSpPr>
              <a:spLocks noChangeArrowheads="1"/>
            </p:cNvSpPr>
            <p:nvPr/>
          </p:nvSpPr>
          <p:spPr bwMode="auto">
            <a:xfrm>
              <a:off x="3275" y="888"/>
              <a:ext cx="154" cy="114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894" name="Rectangle 24"/>
            <p:cNvSpPr>
              <a:spLocks noChangeArrowheads="1"/>
            </p:cNvSpPr>
            <p:nvPr/>
          </p:nvSpPr>
          <p:spPr bwMode="auto">
            <a:xfrm>
              <a:off x="3328" y="888"/>
              <a:ext cx="5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200" b="1">
                  <a:solidFill>
                    <a:srgbClr val="000000"/>
                  </a:solidFill>
                </a:rPr>
                <a:t>+</a:t>
              </a:r>
              <a:endParaRPr lang="es-ES" b="1"/>
            </a:p>
          </p:txBody>
        </p:sp>
        <p:sp>
          <p:nvSpPr>
            <p:cNvPr id="1049895" name="Line 25"/>
            <p:cNvSpPr>
              <a:spLocks noChangeShapeType="1"/>
            </p:cNvSpPr>
            <p:nvPr/>
          </p:nvSpPr>
          <p:spPr bwMode="auto">
            <a:xfrm>
              <a:off x="3430" y="944"/>
              <a:ext cx="183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896" name="Freeform 26"/>
            <p:cNvSpPr/>
            <p:nvPr/>
          </p:nvSpPr>
          <p:spPr bwMode="auto">
            <a:xfrm>
              <a:off x="5231" y="910"/>
              <a:ext cx="103" cy="69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15" y="34"/>
                </a:cxn>
                <a:cxn ang="0">
                  <a:pos x="0" y="0"/>
                </a:cxn>
                <a:cxn ang="0">
                  <a:pos x="103" y="34"/>
                </a:cxn>
                <a:cxn ang="0">
                  <a:pos x="0" y="69"/>
                </a:cxn>
              </a:cxnLst>
              <a:rect l="0" t="0" r="r" b="b"/>
              <a:pathLst>
                <a:path w="103" h="69">
                  <a:moveTo>
                    <a:pt x="0" y="69"/>
                  </a:moveTo>
                  <a:lnTo>
                    <a:pt x="15" y="34"/>
                  </a:lnTo>
                  <a:lnTo>
                    <a:pt x="0" y="0"/>
                  </a:lnTo>
                  <a:lnTo>
                    <a:pt x="103" y="34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897" name="Line 27"/>
            <p:cNvSpPr>
              <a:spLocks noChangeShapeType="1"/>
            </p:cNvSpPr>
            <p:nvPr/>
          </p:nvSpPr>
          <p:spPr bwMode="auto">
            <a:xfrm flipV="1">
              <a:off x="4838" y="2328"/>
              <a:ext cx="2" cy="31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898" name="Rectangle 28"/>
            <p:cNvSpPr>
              <a:spLocks noChangeArrowheads="1"/>
            </p:cNvSpPr>
            <p:nvPr/>
          </p:nvSpPr>
          <p:spPr bwMode="auto">
            <a:xfrm>
              <a:off x="4932" y="772"/>
              <a:ext cx="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US" b="1"/>
            </a:p>
          </p:txBody>
        </p:sp>
        <p:sp>
          <p:nvSpPr>
            <p:cNvPr id="1049899" name="Rectangle 29"/>
            <p:cNvSpPr>
              <a:spLocks noChangeArrowheads="1"/>
            </p:cNvSpPr>
            <p:nvPr/>
          </p:nvSpPr>
          <p:spPr bwMode="auto">
            <a:xfrm>
              <a:off x="1815" y="732"/>
              <a:ext cx="13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200" b="1">
                  <a:solidFill>
                    <a:srgbClr val="000000"/>
                  </a:solidFill>
                </a:rPr>
                <a:t> Bo</a:t>
              </a:r>
              <a:endParaRPr lang="es-ES" sz="1200" b="1"/>
            </a:p>
          </p:txBody>
        </p:sp>
        <p:sp>
          <p:nvSpPr>
            <p:cNvPr id="1049900" name="Oval 30"/>
            <p:cNvSpPr>
              <a:spLocks noChangeArrowheads="1"/>
            </p:cNvSpPr>
            <p:nvPr/>
          </p:nvSpPr>
          <p:spPr bwMode="auto">
            <a:xfrm>
              <a:off x="1701" y="888"/>
              <a:ext cx="155" cy="114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901" name="Rectangle 31"/>
            <p:cNvSpPr>
              <a:spLocks noChangeArrowheads="1"/>
            </p:cNvSpPr>
            <p:nvPr/>
          </p:nvSpPr>
          <p:spPr bwMode="auto">
            <a:xfrm>
              <a:off x="1755" y="876"/>
              <a:ext cx="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200" b="1">
                  <a:solidFill>
                    <a:srgbClr val="000000"/>
                  </a:solidFill>
                </a:rPr>
                <a:t>x</a:t>
              </a:r>
              <a:endParaRPr lang="es-ES" b="1"/>
            </a:p>
          </p:txBody>
        </p:sp>
        <p:sp>
          <p:nvSpPr>
            <p:cNvPr id="1049902" name="Line 32"/>
            <p:cNvSpPr>
              <a:spLocks noChangeShapeType="1"/>
            </p:cNvSpPr>
            <p:nvPr/>
          </p:nvSpPr>
          <p:spPr bwMode="auto">
            <a:xfrm>
              <a:off x="1775" y="755"/>
              <a:ext cx="1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903" name="Freeform 33"/>
            <p:cNvSpPr/>
            <p:nvPr/>
          </p:nvSpPr>
          <p:spPr bwMode="auto">
            <a:xfrm>
              <a:off x="1730" y="802"/>
              <a:ext cx="90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12"/>
                </a:cxn>
                <a:cxn ang="0">
                  <a:pos x="90" y="0"/>
                </a:cxn>
                <a:cxn ang="0">
                  <a:pos x="45" y="79"/>
                </a:cxn>
                <a:cxn ang="0">
                  <a:pos x="0" y="0"/>
                </a:cxn>
              </a:cxnLst>
              <a:rect l="0" t="0" r="r" b="b"/>
              <a:pathLst>
                <a:path w="90" h="79">
                  <a:moveTo>
                    <a:pt x="0" y="0"/>
                  </a:moveTo>
                  <a:lnTo>
                    <a:pt x="45" y="12"/>
                  </a:lnTo>
                  <a:lnTo>
                    <a:pt x="90" y="0"/>
                  </a:lnTo>
                  <a:lnTo>
                    <a:pt x="45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904" name="Line 34"/>
            <p:cNvSpPr>
              <a:spLocks noChangeShapeType="1"/>
            </p:cNvSpPr>
            <p:nvPr/>
          </p:nvSpPr>
          <p:spPr bwMode="auto">
            <a:xfrm>
              <a:off x="865" y="944"/>
              <a:ext cx="75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905" name="Freeform 35"/>
            <p:cNvSpPr/>
            <p:nvPr/>
          </p:nvSpPr>
          <p:spPr bwMode="auto">
            <a:xfrm>
              <a:off x="1590" y="910"/>
              <a:ext cx="102" cy="69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16" y="34"/>
                </a:cxn>
                <a:cxn ang="0">
                  <a:pos x="0" y="0"/>
                </a:cxn>
                <a:cxn ang="0">
                  <a:pos x="102" y="34"/>
                </a:cxn>
                <a:cxn ang="0">
                  <a:pos x="0" y="69"/>
                </a:cxn>
              </a:cxnLst>
              <a:rect l="0" t="0" r="r" b="b"/>
              <a:pathLst>
                <a:path w="102" h="69">
                  <a:moveTo>
                    <a:pt x="0" y="69"/>
                  </a:moveTo>
                  <a:lnTo>
                    <a:pt x="16" y="34"/>
                  </a:lnTo>
                  <a:lnTo>
                    <a:pt x="0" y="0"/>
                  </a:lnTo>
                  <a:lnTo>
                    <a:pt x="102" y="34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906" name="Line 36"/>
            <p:cNvSpPr>
              <a:spLocks noChangeShapeType="1"/>
            </p:cNvSpPr>
            <p:nvPr/>
          </p:nvSpPr>
          <p:spPr bwMode="auto">
            <a:xfrm>
              <a:off x="1858" y="944"/>
              <a:ext cx="593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907" name="Freeform 37"/>
            <p:cNvSpPr/>
            <p:nvPr/>
          </p:nvSpPr>
          <p:spPr bwMode="auto">
            <a:xfrm>
              <a:off x="2418" y="910"/>
              <a:ext cx="102" cy="69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16" y="34"/>
                </a:cxn>
                <a:cxn ang="0">
                  <a:pos x="0" y="0"/>
                </a:cxn>
                <a:cxn ang="0">
                  <a:pos x="102" y="34"/>
                </a:cxn>
                <a:cxn ang="0">
                  <a:pos x="0" y="69"/>
                </a:cxn>
              </a:cxnLst>
              <a:rect l="0" t="0" r="r" b="b"/>
              <a:pathLst>
                <a:path w="102" h="69">
                  <a:moveTo>
                    <a:pt x="0" y="69"/>
                  </a:moveTo>
                  <a:lnTo>
                    <a:pt x="16" y="34"/>
                  </a:lnTo>
                  <a:lnTo>
                    <a:pt x="0" y="0"/>
                  </a:lnTo>
                  <a:lnTo>
                    <a:pt x="102" y="34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908" name="Rectangle 38"/>
            <p:cNvSpPr>
              <a:spLocks noChangeArrowheads="1"/>
            </p:cNvSpPr>
            <p:nvPr/>
          </p:nvSpPr>
          <p:spPr bwMode="auto">
            <a:xfrm>
              <a:off x="955" y="1076"/>
              <a:ext cx="321" cy="241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909" name="Rectangle 39"/>
            <p:cNvSpPr>
              <a:spLocks noChangeArrowheads="1"/>
            </p:cNvSpPr>
            <p:nvPr/>
          </p:nvSpPr>
          <p:spPr bwMode="auto">
            <a:xfrm>
              <a:off x="1017" y="1134"/>
              <a:ext cx="11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 T</a:t>
              </a:r>
              <a:endParaRPr lang="es-ES" b="1"/>
            </a:p>
          </p:txBody>
        </p:sp>
        <p:sp>
          <p:nvSpPr>
            <p:cNvPr id="1049910" name="Oval 40"/>
            <p:cNvSpPr>
              <a:spLocks noChangeArrowheads="1"/>
            </p:cNvSpPr>
            <p:nvPr/>
          </p:nvSpPr>
          <p:spPr bwMode="auto">
            <a:xfrm>
              <a:off x="2529" y="888"/>
              <a:ext cx="155" cy="114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911" name="Rectangle 41"/>
            <p:cNvSpPr>
              <a:spLocks noChangeArrowheads="1"/>
            </p:cNvSpPr>
            <p:nvPr/>
          </p:nvSpPr>
          <p:spPr bwMode="auto">
            <a:xfrm>
              <a:off x="2583" y="888"/>
              <a:ext cx="5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200" b="1">
                  <a:solidFill>
                    <a:srgbClr val="000000"/>
                  </a:solidFill>
                </a:rPr>
                <a:t>+</a:t>
              </a:r>
              <a:endParaRPr lang="es-ES" b="1"/>
            </a:p>
          </p:txBody>
        </p:sp>
        <p:sp>
          <p:nvSpPr>
            <p:cNvPr id="1049912" name="Rectangle 42"/>
            <p:cNvSpPr>
              <a:spLocks noChangeArrowheads="1"/>
            </p:cNvSpPr>
            <p:nvPr/>
          </p:nvSpPr>
          <p:spPr bwMode="auto">
            <a:xfrm>
              <a:off x="1809" y="1235"/>
              <a:ext cx="12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200" b="1">
                  <a:solidFill>
                    <a:srgbClr val="000000"/>
                  </a:solidFill>
                </a:rPr>
                <a:t> B</a:t>
              </a:r>
              <a:r>
                <a:rPr lang="es-ES" sz="800" b="1">
                  <a:solidFill>
                    <a:srgbClr val="000000"/>
                  </a:solidFill>
                </a:rPr>
                <a:t>1</a:t>
              </a:r>
              <a:endParaRPr lang="es-ES" sz="800" b="1"/>
            </a:p>
          </p:txBody>
        </p:sp>
        <p:sp>
          <p:nvSpPr>
            <p:cNvPr id="1049913" name="Oval 43"/>
            <p:cNvSpPr>
              <a:spLocks noChangeArrowheads="1"/>
            </p:cNvSpPr>
            <p:nvPr/>
          </p:nvSpPr>
          <p:spPr bwMode="auto">
            <a:xfrm>
              <a:off x="1701" y="1392"/>
              <a:ext cx="155" cy="114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914" name="Rectangle 44"/>
            <p:cNvSpPr>
              <a:spLocks noChangeArrowheads="1"/>
            </p:cNvSpPr>
            <p:nvPr/>
          </p:nvSpPr>
          <p:spPr bwMode="auto">
            <a:xfrm>
              <a:off x="1755" y="1374"/>
              <a:ext cx="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200" b="1">
                  <a:solidFill>
                    <a:srgbClr val="000000"/>
                  </a:solidFill>
                </a:rPr>
                <a:t>x</a:t>
              </a:r>
              <a:endParaRPr lang="es-ES" sz="1200" b="1"/>
            </a:p>
          </p:txBody>
        </p:sp>
        <p:sp>
          <p:nvSpPr>
            <p:cNvPr id="1049915" name="Line 45"/>
            <p:cNvSpPr>
              <a:spLocks noChangeShapeType="1"/>
            </p:cNvSpPr>
            <p:nvPr/>
          </p:nvSpPr>
          <p:spPr bwMode="auto">
            <a:xfrm>
              <a:off x="1775" y="1259"/>
              <a:ext cx="1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916" name="Freeform 46"/>
            <p:cNvSpPr/>
            <p:nvPr/>
          </p:nvSpPr>
          <p:spPr bwMode="auto">
            <a:xfrm>
              <a:off x="1730" y="1306"/>
              <a:ext cx="90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12"/>
                </a:cxn>
                <a:cxn ang="0">
                  <a:pos x="90" y="0"/>
                </a:cxn>
                <a:cxn ang="0">
                  <a:pos x="45" y="79"/>
                </a:cxn>
                <a:cxn ang="0">
                  <a:pos x="0" y="0"/>
                </a:cxn>
              </a:cxnLst>
              <a:rect l="0" t="0" r="r" b="b"/>
              <a:pathLst>
                <a:path w="90" h="79">
                  <a:moveTo>
                    <a:pt x="0" y="0"/>
                  </a:moveTo>
                  <a:lnTo>
                    <a:pt x="45" y="12"/>
                  </a:lnTo>
                  <a:lnTo>
                    <a:pt x="90" y="0"/>
                  </a:lnTo>
                  <a:lnTo>
                    <a:pt x="45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917" name="Line 47"/>
            <p:cNvSpPr>
              <a:spLocks noChangeShapeType="1"/>
            </p:cNvSpPr>
            <p:nvPr/>
          </p:nvSpPr>
          <p:spPr bwMode="auto">
            <a:xfrm>
              <a:off x="1114" y="944"/>
              <a:ext cx="1" cy="7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918" name="Freeform 48"/>
            <p:cNvSpPr/>
            <p:nvPr/>
          </p:nvSpPr>
          <p:spPr bwMode="auto">
            <a:xfrm>
              <a:off x="1069" y="992"/>
              <a:ext cx="90" cy="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10"/>
                </a:cxn>
                <a:cxn ang="0">
                  <a:pos x="90" y="0"/>
                </a:cxn>
                <a:cxn ang="0">
                  <a:pos x="45" y="77"/>
                </a:cxn>
                <a:cxn ang="0">
                  <a:pos x="0" y="0"/>
                </a:cxn>
              </a:cxnLst>
              <a:rect l="0" t="0" r="r" b="b"/>
              <a:pathLst>
                <a:path w="90" h="77">
                  <a:moveTo>
                    <a:pt x="0" y="0"/>
                  </a:moveTo>
                  <a:lnTo>
                    <a:pt x="45" y="10"/>
                  </a:lnTo>
                  <a:lnTo>
                    <a:pt x="90" y="0"/>
                  </a:lnTo>
                  <a:lnTo>
                    <a:pt x="45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919" name="Line 49"/>
            <p:cNvSpPr>
              <a:spLocks noChangeShapeType="1"/>
            </p:cNvSpPr>
            <p:nvPr/>
          </p:nvSpPr>
          <p:spPr bwMode="auto">
            <a:xfrm>
              <a:off x="1114" y="1322"/>
              <a:ext cx="1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920" name="Freeform 50"/>
            <p:cNvSpPr/>
            <p:nvPr/>
          </p:nvSpPr>
          <p:spPr bwMode="auto">
            <a:xfrm>
              <a:off x="1069" y="1369"/>
              <a:ext cx="90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12"/>
                </a:cxn>
                <a:cxn ang="0">
                  <a:pos x="90" y="0"/>
                </a:cxn>
                <a:cxn ang="0">
                  <a:pos x="45" y="79"/>
                </a:cxn>
                <a:cxn ang="0">
                  <a:pos x="0" y="0"/>
                </a:cxn>
              </a:cxnLst>
              <a:rect l="0" t="0" r="r" b="b"/>
              <a:pathLst>
                <a:path w="90" h="79">
                  <a:moveTo>
                    <a:pt x="0" y="0"/>
                  </a:moveTo>
                  <a:lnTo>
                    <a:pt x="45" y="12"/>
                  </a:lnTo>
                  <a:lnTo>
                    <a:pt x="90" y="0"/>
                  </a:lnTo>
                  <a:lnTo>
                    <a:pt x="45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921" name="Line 51"/>
            <p:cNvSpPr>
              <a:spLocks noChangeShapeType="1"/>
            </p:cNvSpPr>
            <p:nvPr/>
          </p:nvSpPr>
          <p:spPr bwMode="auto">
            <a:xfrm>
              <a:off x="1114" y="1448"/>
              <a:ext cx="50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922" name="Freeform 52"/>
            <p:cNvSpPr/>
            <p:nvPr/>
          </p:nvSpPr>
          <p:spPr bwMode="auto">
            <a:xfrm>
              <a:off x="1590" y="1414"/>
              <a:ext cx="102" cy="68"/>
            </a:xfrm>
            <a:custGeom>
              <a:avLst/>
              <a:gdLst/>
              <a:ahLst/>
              <a:cxnLst>
                <a:cxn ang="0">
                  <a:pos x="0" y="68"/>
                </a:cxn>
                <a:cxn ang="0">
                  <a:pos x="16" y="34"/>
                </a:cxn>
                <a:cxn ang="0">
                  <a:pos x="0" y="0"/>
                </a:cxn>
                <a:cxn ang="0">
                  <a:pos x="102" y="34"/>
                </a:cxn>
                <a:cxn ang="0">
                  <a:pos x="0" y="68"/>
                </a:cxn>
              </a:cxnLst>
              <a:rect l="0" t="0" r="r" b="b"/>
              <a:pathLst>
                <a:path w="102" h="68">
                  <a:moveTo>
                    <a:pt x="0" y="68"/>
                  </a:moveTo>
                  <a:lnTo>
                    <a:pt x="16" y="34"/>
                  </a:lnTo>
                  <a:lnTo>
                    <a:pt x="0" y="0"/>
                  </a:lnTo>
                  <a:lnTo>
                    <a:pt x="102" y="34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923" name="Line 53"/>
            <p:cNvSpPr>
              <a:spLocks noChangeShapeType="1"/>
            </p:cNvSpPr>
            <p:nvPr/>
          </p:nvSpPr>
          <p:spPr bwMode="auto">
            <a:xfrm flipV="1">
              <a:off x="1858" y="977"/>
              <a:ext cx="673" cy="47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924" name="Rectangle 54"/>
            <p:cNvSpPr>
              <a:spLocks noChangeArrowheads="1"/>
            </p:cNvSpPr>
            <p:nvPr/>
          </p:nvSpPr>
          <p:spPr bwMode="auto">
            <a:xfrm>
              <a:off x="955" y="1581"/>
              <a:ext cx="321" cy="240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925" name="Rectangle 55"/>
            <p:cNvSpPr>
              <a:spLocks noChangeArrowheads="1"/>
            </p:cNvSpPr>
            <p:nvPr/>
          </p:nvSpPr>
          <p:spPr bwMode="auto">
            <a:xfrm>
              <a:off x="1017" y="1637"/>
              <a:ext cx="11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 T</a:t>
              </a:r>
              <a:endParaRPr lang="es-ES" b="1"/>
            </a:p>
          </p:txBody>
        </p:sp>
        <p:sp>
          <p:nvSpPr>
            <p:cNvPr id="1049926" name="Line 56"/>
            <p:cNvSpPr>
              <a:spLocks noChangeShapeType="1"/>
            </p:cNvSpPr>
            <p:nvPr/>
          </p:nvSpPr>
          <p:spPr bwMode="auto">
            <a:xfrm>
              <a:off x="1114" y="1448"/>
              <a:ext cx="1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927" name="Freeform 57"/>
            <p:cNvSpPr/>
            <p:nvPr/>
          </p:nvSpPr>
          <p:spPr bwMode="auto">
            <a:xfrm>
              <a:off x="1069" y="1495"/>
              <a:ext cx="90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12"/>
                </a:cxn>
                <a:cxn ang="0">
                  <a:pos x="90" y="0"/>
                </a:cxn>
                <a:cxn ang="0">
                  <a:pos x="45" y="79"/>
                </a:cxn>
                <a:cxn ang="0">
                  <a:pos x="0" y="0"/>
                </a:cxn>
              </a:cxnLst>
              <a:rect l="0" t="0" r="r" b="b"/>
              <a:pathLst>
                <a:path w="90" h="79">
                  <a:moveTo>
                    <a:pt x="0" y="0"/>
                  </a:moveTo>
                  <a:lnTo>
                    <a:pt x="45" y="12"/>
                  </a:lnTo>
                  <a:lnTo>
                    <a:pt x="90" y="0"/>
                  </a:lnTo>
                  <a:lnTo>
                    <a:pt x="45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928" name="Rectangle 58"/>
            <p:cNvSpPr>
              <a:spLocks noChangeArrowheads="1"/>
            </p:cNvSpPr>
            <p:nvPr/>
          </p:nvSpPr>
          <p:spPr bwMode="auto">
            <a:xfrm>
              <a:off x="1779" y="1708"/>
              <a:ext cx="12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200" b="1">
                  <a:solidFill>
                    <a:srgbClr val="000000"/>
                  </a:solidFill>
                </a:rPr>
                <a:t> B</a:t>
              </a:r>
              <a:r>
                <a:rPr lang="es-ES" sz="800" b="1">
                  <a:solidFill>
                    <a:srgbClr val="000000"/>
                  </a:solidFill>
                </a:rPr>
                <a:t>2</a:t>
              </a:r>
              <a:endParaRPr lang="es-ES" sz="800" b="1"/>
            </a:p>
          </p:txBody>
        </p:sp>
        <p:sp>
          <p:nvSpPr>
            <p:cNvPr id="1049929" name="Oval 59"/>
            <p:cNvSpPr>
              <a:spLocks noChangeArrowheads="1"/>
            </p:cNvSpPr>
            <p:nvPr/>
          </p:nvSpPr>
          <p:spPr bwMode="auto">
            <a:xfrm>
              <a:off x="1701" y="1895"/>
              <a:ext cx="155" cy="115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930" name="Rectangle 60"/>
            <p:cNvSpPr>
              <a:spLocks noChangeArrowheads="1"/>
            </p:cNvSpPr>
            <p:nvPr/>
          </p:nvSpPr>
          <p:spPr bwMode="auto">
            <a:xfrm>
              <a:off x="1743" y="1896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MX" sz="1000" b="1">
                  <a:solidFill>
                    <a:srgbClr val="000000"/>
                  </a:solidFill>
                </a:rPr>
                <a:t>X</a:t>
              </a:r>
              <a:endParaRPr lang="es-ES" sz="1000" b="1"/>
            </a:p>
          </p:txBody>
        </p:sp>
        <p:sp>
          <p:nvSpPr>
            <p:cNvPr id="1049931" name="Line 61"/>
            <p:cNvSpPr>
              <a:spLocks noChangeShapeType="1"/>
            </p:cNvSpPr>
            <p:nvPr/>
          </p:nvSpPr>
          <p:spPr bwMode="auto">
            <a:xfrm>
              <a:off x="1775" y="1762"/>
              <a:ext cx="1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932" name="Freeform 62"/>
            <p:cNvSpPr/>
            <p:nvPr/>
          </p:nvSpPr>
          <p:spPr bwMode="auto">
            <a:xfrm>
              <a:off x="1730" y="1809"/>
              <a:ext cx="90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12"/>
                </a:cxn>
                <a:cxn ang="0">
                  <a:pos x="90" y="0"/>
                </a:cxn>
                <a:cxn ang="0">
                  <a:pos x="45" y="79"/>
                </a:cxn>
                <a:cxn ang="0">
                  <a:pos x="0" y="0"/>
                </a:cxn>
              </a:cxnLst>
              <a:rect l="0" t="0" r="r" b="b"/>
              <a:pathLst>
                <a:path w="90" h="79">
                  <a:moveTo>
                    <a:pt x="0" y="0"/>
                  </a:moveTo>
                  <a:lnTo>
                    <a:pt x="45" y="12"/>
                  </a:lnTo>
                  <a:lnTo>
                    <a:pt x="90" y="0"/>
                  </a:lnTo>
                  <a:lnTo>
                    <a:pt x="45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933" name="Line 63"/>
            <p:cNvSpPr>
              <a:spLocks noChangeShapeType="1"/>
            </p:cNvSpPr>
            <p:nvPr/>
          </p:nvSpPr>
          <p:spPr bwMode="auto">
            <a:xfrm>
              <a:off x="1114" y="1825"/>
              <a:ext cx="1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934" name="Freeform 64"/>
            <p:cNvSpPr/>
            <p:nvPr/>
          </p:nvSpPr>
          <p:spPr bwMode="auto">
            <a:xfrm>
              <a:off x="1069" y="1872"/>
              <a:ext cx="90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12"/>
                </a:cxn>
                <a:cxn ang="0">
                  <a:pos x="90" y="0"/>
                </a:cxn>
                <a:cxn ang="0">
                  <a:pos x="45" y="79"/>
                </a:cxn>
                <a:cxn ang="0">
                  <a:pos x="0" y="0"/>
                </a:cxn>
              </a:cxnLst>
              <a:rect l="0" t="0" r="r" b="b"/>
              <a:pathLst>
                <a:path w="90" h="79">
                  <a:moveTo>
                    <a:pt x="0" y="0"/>
                  </a:moveTo>
                  <a:lnTo>
                    <a:pt x="45" y="12"/>
                  </a:lnTo>
                  <a:lnTo>
                    <a:pt x="90" y="0"/>
                  </a:lnTo>
                  <a:lnTo>
                    <a:pt x="45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935" name="Line 65"/>
            <p:cNvSpPr>
              <a:spLocks noChangeShapeType="1"/>
            </p:cNvSpPr>
            <p:nvPr/>
          </p:nvSpPr>
          <p:spPr bwMode="auto">
            <a:xfrm>
              <a:off x="1114" y="1951"/>
              <a:ext cx="50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936" name="Freeform 66"/>
            <p:cNvSpPr/>
            <p:nvPr/>
          </p:nvSpPr>
          <p:spPr bwMode="auto">
            <a:xfrm>
              <a:off x="1590" y="1917"/>
              <a:ext cx="102" cy="68"/>
            </a:xfrm>
            <a:custGeom>
              <a:avLst/>
              <a:gdLst/>
              <a:ahLst/>
              <a:cxnLst>
                <a:cxn ang="0">
                  <a:pos x="0" y="68"/>
                </a:cxn>
                <a:cxn ang="0">
                  <a:pos x="16" y="34"/>
                </a:cxn>
                <a:cxn ang="0">
                  <a:pos x="0" y="0"/>
                </a:cxn>
                <a:cxn ang="0">
                  <a:pos x="102" y="34"/>
                </a:cxn>
                <a:cxn ang="0">
                  <a:pos x="0" y="68"/>
                </a:cxn>
              </a:cxnLst>
              <a:rect l="0" t="0" r="r" b="b"/>
              <a:pathLst>
                <a:path w="102" h="68">
                  <a:moveTo>
                    <a:pt x="0" y="68"/>
                  </a:moveTo>
                  <a:lnTo>
                    <a:pt x="16" y="34"/>
                  </a:lnTo>
                  <a:lnTo>
                    <a:pt x="0" y="0"/>
                  </a:lnTo>
                  <a:lnTo>
                    <a:pt x="102" y="34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937" name="Line 67"/>
            <p:cNvSpPr>
              <a:spLocks noChangeShapeType="1"/>
            </p:cNvSpPr>
            <p:nvPr/>
          </p:nvSpPr>
          <p:spPr bwMode="auto">
            <a:xfrm flipV="1">
              <a:off x="1858" y="1008"/>
              <a:ext cx="697" cy="94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938" name="Line 68"/>
            <p:cNvSpPr>
              <a:spLocks noChangeShapeType="1"/>
            </p:cNvSpPr>
            <p:nvPr/>
          </p:nvSpPr>
          <p:spPr bwMode="auto">
            <a:xfrm>
              <a:off x="1114" y="1951"/>
              <a:ext cx="1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939" name="Freeform 69"/>
            <p:cNvSpPr/>
            <p:nvPr/>
          </p:nvSpPr>
          <p:spPr bwMode="auto">
            <a:xfrm>
              <a:off x="1069" y="1998"/>
              <a:ext cx="90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12"/>
                </a:cxn>
                <a:cxn ang="0">
                  <a:pos x="90" y="0"/>
                </a:cxn>
                <a:cxn ang="0">
                  <a:pos x="45" y="79"/>
                </a:cxn>
                <a:cxn ang="0">
                  <a:pos x="0" y="0"/>
                </a:cxn>
              </a:cxnLst>
              <a:rect l="0" t="0" r="r" b="b"/>
              <a:pathLst>
                <a:path w="90" h="79">
                  <a:moveTo>
                    <a:pt x="0" y="0"/>
                  </a:moveTo>
                  <a:lnTo>
                    <a:pt x="45" y="12"/>
                  </a:lnTo>
                  <a:lnTo>
                    <a:pt x="90" y="0"/>
                  </a:lnTo>
                  <a:lnTo>
                    <a:pt x="45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940" name="Rectangle 70"/>
            <p:cNvSpPr>
              <a:spLocks noChangeArrowheads="1"/>
            </p:cNvSpPr>
            <p:nvPr/>
          </p:nvSpPr>
          <p:spPr bwMode="auto">
            <a:xfrm>
              <a:off x="955" y="2714"/>
              <a:ext cx="321" cy="239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941" name="Rectangle 71"/>
            <p:cNvSpPr>
              <a:spLocks noChangeArrowheads="1"/>
            </p:cNvSpPr>
            <p:nvPr/>
          </p:nvSpPr>
          <p:spPr bwMode="auto">
            <a:xfrm>
              <a:off x="1017" y="2770"/>
              <a:ext cx="11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 T</a:t>
              </a:r>
              <a:endParaRPr lang="es-ES" b="1"/>
            </a:p>
          </p:txBody>
        </p:sp>
        <p:sp>
          <p:nvSpPr>
            <p:cNvPr id="1049942" name="Rectangle 72"/>
            <p:cNvSpPr>
              <a:spLocks noChangeArrowheads="1"/>
            </p:cNvSpPr>
            <p:nvPr/>
          </p:nvSpPr>
          <p:spPr bwMode="auto">
            <a:xfrm>
              <a:off x="1797" y="2847"/>
              <a:ext cx="1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200" b="1">
                  <a:solidFill>
                    <a:srgbClr val="000000"/>
                  </a:solidFill>
                </a:rPr>
                <a:t> B</a:t>
              </a:r>
              <a:r>
                <a:rPr lang="es-ES" sz="800" b="1">
                  <a:solidFill>
                    <a:srgbClr val="000000"/>
                  </a:solidFill>
                </a:rPr>
                <a:t>M</a:t>
              </a:r>
              <a:endParaRPr lang="es-ES" sz="800" b="1"/>
            </a:p>
          </p:txBody>
        </p:sp>
        <p:sp>
          <p:nvSpPr>
            <p:cNvPr id="1049943" name="Line 73"/>
            <p:cNvSpPr>
              <a:spLocks noChangeShapeType="1"/>
            </p:cNvSpPr>
            <p:nvPr/>
          </p:nvSpPr>
          <p:spPr bwMode="auto">
            <a:xfrm>
              <a:off x="1775" y="2895"/>
              <a:ext cx="1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944" name="Freeform 74"/>
            <p:cNvSpPr/>
            <p:nvPr/>
          </p:nvSpPr>
          <p:spPr bwMode="auto">
            <a:xfrm>
              <a:off x="1730" y="2942"/>
              <a:ext cx="90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12"/>
                </a:cxn>
                <a:cxn ang="0">
                  <a:pos x="90" y="0"/>
                </a:cxn>
                <a:cxn ang="0">
                  <a:pos x="45" y="79"/>
                </a:cxn>
                <a:cxn ang="0">
                  <a:pos x="0" y="0"/>
                </a:cxn>
              </a:cxnLst>
              <a:rect l="0" t="0" r="r" b="b"/>
              <a:pathLst>
                <a:path w="90" h="79">
                  <a:moveTo>
                    <a:pt x="0" y="0"/>
                  </a:moveTo>
                  <a:lnTo>
                    <a:pt x="45" y="12"/>
                  </a:lnTo>
                  <a:lnTo>
                    <a:pt x="90" y="0"/>
                  </a:lnTo>
                  <a:lnTo>
                    <a:pt x="45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945" name="Line 75"/>
            <p:cNvSpPr>
              <a:spLocks noChangeShapeType="1"/>
            </p:cNvSpPr>
            <p:nvPr/>
          </p:nvSpPr>
          <p:spPr bwMode="auto">
            <a:xfrm>
              <a:off x="1114" y="2958"/>
              <a:ext cx="1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946" name="Freeform 76"/>
            <p:cNvSpPr/>
            <p:nvPr/>
          </p:nvSpPr>
          <p:spPr bwMode="auto">
            <a:xfrm>
              <a:off x="1069" y="3005"/>
              <a:ext cx="90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12"/>
                </a:cxn>
                <a:cxn ang="0">
                  <a:pos x="90" y="0"/>
                </a:cxn>
                <a:cxn ang="0">
                  <a:pos x="45" y="79"/>
                </a:cxn>
                <a:cxn ang="0">
                  <a:pos x="0" y="0"/>
                </a:cxn>
              </a:cxnLst>
              <a:rect l="0" t="0" r="r" b="b"/>
              <a:pathLst>
                <a:path w="90" h="79">
                  <a:moveTo>
                    <a:pt x="0" y="0"/>
                  </a:moveTo>
                  <a:lnTo>
                    <a:pt x="45" y="12"/>
                  </a:lnTo>
                  <a:lnTo>
                    <a:pt x="90" y="0"/>
                  </a:lnTo>
                  <a:lnTo>
                    <a:pt x="45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947" name="Line 77"/>
            <p:cNvSpPr>
              <a:spLocks noChangeShapeType="1"/>
            </p:cNvSpPr>
            <p:nvPr/>
          </p:nvSpPr>
          <p:spPr bwMode="auto">
            <a:xfrm>
              <a:off x="1114" y="3084"/>
              <a:ext cx="50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948" name="Freeform 78"/>
            <p:cNvSpPr/>
            <p:nvPr/>
          </p:nvSpPr>
          <p:spPr bwMode="auto">
            <a:xfrm>
              <a:off x="1590" y="3050"/>
              <a:ext cx="102" cy="68"/>
            </a:xfrm>
            <a:custGeom>
              <a:avLst/>
              <a:gdLst/>
              <a:ahLst/>
              <a:cxnLst>
                <a:cxn ang="0">
                  <a:pos x="0" y="68"/>
                </a:cxn>
                <a:cxn ang="0">
                  <a:pos x="16" y="34"/>
                </a:cxn>
                <a:cxn ang="0">
                  <a:pos x="0" y="0"/>
                </a:cxn>
                <a:cxn ang="0">
                  <a:pos x="102" y="34"/>
                </a:cxn>
                <a:cxn ang="0">
                  <a:pos x="0" y="68"/>
                </a:cxn>
              </a:cxnLst>
              <a:rect l="0" t="0" r="r" b="b"/>
              <a:pathLst>
                <a:path w="102" h="68">
                  <a:moveTo>
                    <a:pt x="0" y="68"/>
                  </a:moveTo>
                  <a:lnTo>
                    <a:pt x="16" y="34"/>
                  </a:lnTo>
                  <a:lnTo>
                    <a:pt x="0" y="0"/>
                  </a:lnTo>
                  <a:lnTo>
                    <a:pt x="102" y="34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949" name="Rectangle 79"/>
            <p:cNvSpPr>
              <a:spLocks noChangeArrowheads="1"/>
            </p:cNvSpPr>
            <p:nvPr/>
          </p:nvSpPr>
          <p:spPr bwMode="auto">
            <a:xfrm>
              <a:off x="1803" y="2350"/>
              <a:ext cx="21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200" b="1">
                  <a:solidFill>
                    <a:srgbClr val="000000"/>
                  </a:solidFill>
                </a:rPr>
                <a:t> B</a:t>
              </a:r>
              <a:r>
                <a:rPr lang="es-ES" sz="800" b="1">
                  <a:solidFill>
                    <a:srgbClr val="000000"/>
                  </a:solidFill>
                </a:rPr>
                <a:t>M</a:t>
              </a:r>
              <a:r>
                <a:rPr lang="es-ES" sz="1200" b="1">
                  <a:solidFill>
                    <a:srgbClr val="000000"/>
                  </a:solidFill>
                </a:rPr>
                <a:t>-</a:t>
              </a:r>
              <a:r>
                <a:rPr lang="es-ES" sz="800" b="1">
                  <a:solidFill>
                    <a:srgbClr val="000000"/>
                  </a:solidFill>
                </a:rPr>
                <a:t>1</a:t>
              </a:r>
              <a:endParaRPr lang="es-ES" sz="800" b="1"/>
            </a:p>
          </p:txBody>
        </p:sp>
        <p:sp>
          <p:nvSpPr>
            <p:cNvPr id="1049950" name="Line 80"/>
            <p:cNvSpPr>
              <a:spLocks noChangeShapeType="1"/>
            </p:cNvSpPr>
            <p:nvPr/>
          </p:nvSpPr>
          <p:spPr bwMode="auto">
            <a:xfrm>
              <a:off x="1775" y="2391"/>
              <a:ext cx="1" cy="7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951" name="Freeform 81"/>
            <p:cNvSpPr/>
            <p:nvPr/>
          </p:nvSpPr>
          <p:spPr bwMode="auto">
            <a:xfrm>
              <a:off x="1730" y="2439"/>
              <a:ext cx="90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12"/>
                </a:cxn>
                <a:cxn ang="0">
                  <a:pos x="90" y="0"/>
                </a:cxn>
                <a:cxn ang="0">
                  <a:pos x="45" y="79"/>
                </a:cxn>
                <a:cxn ang="0">
                  <a:pos x="0" y="0"/>
                </a:cxn>
              </a:cxnLst>
              <a:rect l="0" t="0" r="r" b="b"/>
              <a:pathLst>
                <a:path w="90" h="79">
                  <a:moveTo>
                    <a:pt x="0" y="0"/>
                  </a:moveTo>
                  <a:lnTo>
                    <a:pt x="45" y="12"/>
                  </a:lnTo>
                  <a:lnTo>
                    <a:pt x="90" y="0"/>
                  </a:lnTo>
                  <a:lnTo>
                    <a:pt x="45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952" name="Line 82"/>
            <p:cNvSpPr>
              <a:spLocks noChangeShapeType="1"/>
            </p:cNvSpPr>
            <p:nvPr/>
          </p:nvSpPr>
          <p:spPr bwMode="auto">
            <a:xfrm>
              <a:off x="1114" y="2454"/>
              <a:ext cx="1" cy="7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953" name="Freeform 83"/>
            <p:cNvSpPr/>
            <p:nvPr/>
          </p:nvSpPr>
          <p:spPr bwMode="auto">
            <a:xfrm>
              <a:off x="1069" y="2502"/>
              <a:ext cx="90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12"/>
                </a:cxn>
                <a:cxn ang="0">
                  <a:pos x="90" y="0"/>
                </a:cxn>
                <a:cxn ang="0">
                  <a:pos x="45" y="79"/>
                </a:cxn>
                <a:cxn ang="0">
                  <a:pos x="0" y="0"/>
                </a:cxn>
              </a:cxnLst>
              <a:rect l="0" t="0" r="r" b="b"/>
              <a:pathLst>
                <a:path w="90" h="79">
                  <a:moveTo>
                    <a:pt x="0" y="0"/>
                  </a:moveTo>
                  <a:lnTo>
                    <a:pt x="45" y="12"/>
                  </a:lnTo>
                  <a:lnTo>
                    <a:pt x="90" y="0"/>
                  </a:lnTo>
                  <a:lnTo>
                    <a:pt x="45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954" name="Line 84"/>
            <p:cNvSpPr>
              <a:spLocks noChangeShapeType="1"/>
            </p:cNvSpPr>
            <p:nvPr/>
          </p:nvSpPr>
          <p:spPr bwMode="auto">
            <a:xfrm>
              <a:off x="1114" y="2581"/>
              <a:ext cx="50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955" name="Freeform 85"/>
            <p:cNvSpPr/>
            <p:nvPr/>
          </p:nvSpPr>
          <p:spPr bwMode="auto">
            <a:xfrm>
              <a:off x="1590" y="2546"/>
              <a:ext cx="102" cy="69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16" y="35"/>
                </a:cxn>
                <a:cxn ang="0">
                  <a:pos x="0" y="0"/>
                </a:cxn>
                <a:cxn ang="0">
                  <a:pos x="102" y="35"/>
                </a:cxn>
                <a:cxn ang="0">
                  <a:pos x="0" y="69"/>
                </a:cxn>
              </a:cxnLst>
              <a:rect l="0" t="0" r="r" b="b"/>
              <a:pathLst>
                <a:path w="102" h="69">
                  <a:moveTo>
                    <a:pt x="0" y="69"/>
                  </a:moveTo>
                  <a:lnTo>
                    <a:pt x="16" y="35"/>
                  </a:lnTo>
                  <a:lnTo>
                    <a:pt x="0" y="0"/>
                  </a:lnTo>
                  <a:lnTo>
                    <a:pt x="102" y="35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956" name="Line 86"/>
            <p:cNvSpPr>
              <a:spLocks noChangeShapeType="1"/>
            </p:cNvSpPr>
            <p:nvPr/>
          </p:nvSpPr>
          <p:spPr bwMode="auto">
            <a:xfrm flipV="1">
              <a:off x="1858" y="1006"/>
              <a:ext cx="737" cy="157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957" name="Line 87"/>
            <p:cNvSpPr>
              <a:spLocks noChangeShapeType="1"/>
            </p:cNvSpPr>
            <p:nvPr/>
          </p:nvSpPr>
          <p:spPr bwMode="auto">
            <a:xfrm>
              <a:off x="1114" y="2581"/>
              <a:ext cx="1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958" name="Freeform 88"/>
            <p:cNvSpPr/>
            <p:nvPr/>
          </p:nvSpPr>
          <p:spPr bwMode="auto">
            <a:xfrm>
              <a:off x="1069" y="2628"/>
              <a:ext cx="90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12"/>
                </a:cxn>
                <a:cxn ang="0">
                  <a:pos x="90" y="0"/>
                </a:cxn>
                <a:cxn ang="0">
                  <a:pos x="45" y="79"/>
                </a:cxn>
                <a:cxn ang="0">
                  <a:pos x="0" y="0"/>
                </a:cxn>
              </a:cxnLst>
              <a:rect l="0" t="0" r="r" b="b"/>
              <a:pathLst>
                <a:path w="90" h="79">
                  <a:moveTo>
                    <a:pt x="0" y="0"/>
                  </a:moveTo>
                  <a:lnTo>
                    <a:pt x="45" y="12"/>
                  </a:lnTo>
                  <a:lnTo>
                    <a:pt x="90" y="0"/>
                  </a:lnTo>
                  <a:lnTo>
                    <a:pt x="45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959" name="Rectangle 89"/>
            <p:cNvSpPr>
              <a:spLocks noChangeArrowheads="1"/>
            </p:cNvSpPr>
            <p:nvPr/>
          </p:nvSpPr>
          <p:spPr bwMode="auto">
            <a:xfrm>
              <a:off x="1100" y="2138"/>
              <a:ext cx="27" cy="2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960" name="Rectangle 90"/>
            <p:cNvSpPr>
              <a:spLocks noChangeArrowheads="1"/>
            </p:cNvSpPr>
            <p:nvPr/>
          </p:nvSpPr>
          <p:spPr bwMode="auto">
            <a:xfrm>
              <a:off x="1100" y="2221"/>
              <a:ext cx="27" cy="2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961" name="Rectangle 91"/>
            <p:cNvSpPr>
              <a:spLocks noChangeArrowheads="1"/>
            </p:cNvSpPr>
            <p:nvPr/>
          </p:nvSpPr>
          <p:spPr bwMode="auto">
            <a:xfrm>
              <a:off x="1100" y="2305"/>
              <a:ext cx="27" cy="2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962" name="Rectangle 92"/>
            <p:cNvSpPr>
              <a:spLocks noChangeArrowheads="1"/>
            </p:cNvSpPr>
            <p:nvPr/>
          </p:nvSpPr>
          <p:spPr bwMode="auto">
            <a:xfrm>
              <a:off x="1100" y="2389"/>
              <a:ext cx="27" cy="2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963" name="Line 93"/>
            <p:cNvSpPr>
              <a:spLocks noChangeShapeType="1"/>
            </p:cNvSpPr>
            <p:nvPr/>
          </p:nvSpPr>
          <p:spPr bwMode="auto">
            <a:xfrm>
              <a:off x="1114" y="2391"/>
              <a:ext cx="1" cy="25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964" name="Rectangle 94"/>
            <p:cNvSpPr>
              <a:spLocks noChangeArrowheads="1"/>
            </p:cNvSpPr>
            <p:nvPr/>
          </p:nvSpPr>
          <p:spPr bwMode="auto">
            <a:xfrm>
              <a:off x="4680" y="1076"/>
              <a:ext cx="319" cy="241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965" name="Rectangle 95"/>
            <p:cNvSpPr>
              <a:spLocks noChangeArrowheads="1"/>
            </p:cNvSpPr>
            <p:nvPr/>
          </p:nvSpPr>
          <p:spPr bwMode="auto">
            <a:xfrm>
              <a:off x="4742" y="1134"/>
              <a:ext cx="8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T</a:t>
              </a:r>
              <a:endParaRPr lang="es-ES" b="1"/>
            </a:p>
          </p:txBody>
        </p:sp>
        <p:sp>
          <p:nvSpPr>
            <p:cNvPr id="1049966" name="Rectangle 96"/>
            <p:cNvSpPr>
              <a:spLocks noChangeArrowheads="1"/>
            </p:cNvSpPr>
            <p:nvPr/>
          </p:nvSpPr>
          <p:spPr bwMode="auto">
            <a:xfrm>
              <a:off x="4185" y="1211"/>
              <a:ext cx="15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200" b="1">
                  <a:solidFill>
                    <a:srgbClr val="000000"/>
                  </a:solidFill>
                </a:rPr>
                <a:t> -A</a:t>
              </a:r>
              <a:r>
                <a:rPr lang="es-ES" sz="800" b="1">
                  <a:solidFill>
                    <a:srgbClr val="000000"/>
                  </a:solidFill>
                </a:rPr>
                <a:t>1</a:t>
              </a:r>
              <a:endParaRPr lang="es-ES" sz="800" b="1"/>
            </a:p>
          </p:txBody>
        </p:sp>
        <p:sp>
          <p:nvSpPr>
            <p:cNvPr id="1049967" name="Oval 97"/>
            <p:cNvSpPr>
              <a:spLocks noChangeArrowheads="1"/>
            </p:cNvSpPr>
            <p:nvPr/>
          </p:nvSpPr>
          <p:spPr bwMode="auto">
            <a:xfrm>
              <a:off x="4103" y="1392"/>
              <a:ext cx="153" cy="114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968" name="Rectangle 98"/>
            <p:cNvSpPr>
              <a:spLocks noChangeArrowheads="1"/>
            </p:cNvSpPr>
            <p:nvPr/>
          </p:nvSpPr>
          <p:spPr bwMode="auto">
            <a:xfrm>
              <a:off x="4155" y="1386"/>
              <a:ext cx="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200" b="1">
                  <a:solidFill>
                    <a:srgbClr val="000000"/>
                  </a:solidFill>
                </a:rPr>
                <a:t>x</a:t>
              </a:r>
              <a:endParaRPr lang="es-ES" b="1"/>
            </a:p>
          </p:txBody>
        </p:sp>
        <p:sp>
          <p:nvSpPr>
            <p:cNvPr id="1049969" name="Line 99"/>
            <p:cNvSpPr>
              <a:spLocks noChangeShapeType="1"/>
            </p:cNvSpPr>
            <p:nvPr/>
          </p:nvSpPr>
          <p:spPr bwMode="auto">
            <a:xfrm>
              <a:off x="4175" y="1259"/>
              <a:ext cx="1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970" name="Freeform 100"/>
            <p:cNvSpPr/>
            <p:nvPr/>
          </p:nvSpPr>
          <p:spPr bwMode="auto">
            <a:xfrm>
              <a:off x="4130" y="1306"/>
              <a:ext cx="90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12"/>
                </a:cxn>
                <a:cxn ang="0">
                  <a:pos x="90" y="0"/>
                </a:cxn>
                <a:cxn ang="0">
                  <a:pos x="45" y="79"/>
                </a:cxn>
                <a:cxn ang="0">
                  <a:pos x="0" y="0"/>
                </a:cxn>
              </a:cxnLst>
              <a:rect l="0" t="0" r="r" b="b"/>
              <a:pathLst>
                <a:path w="90" h="79">
                  <a:moveTo>
                    <a:pt x="0" y="0"/>
                  </a:moveTo>
                  <a:lnTo>
                    <a:pt x="45" y="12"/>
                  </a:lnTo>
                  <a:lnTo>
                    <a:pt x="90" y="0"/>
                  </a:lnTo>
                  <a:lnTo>
                    <a:pt x="45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971" name="Line 101"/>
            <p:cNvSpPr>
              <a:spLocks noChangeShapeType="1"/>
            </p:cNvSpPr>
            <p:nvPr/>
          </p:nvSpPr>
          <p:spPr bwMode="auto">
            <a:xfrm>
              <a:off x="4838" y="1322"/>
              <a:ext cx="1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972" name="Freeform 102"/>
            <p:cNvSpPr/>
            <p:nvPr/>
          </p:nvSpPr>
          <p:spPr bwMode="auto">
            <a:xfrm>
              <a:off x="4794" y="1369"/>
              <a:ext cx="89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" y="12"/>
                </a:cxn>
                <a:cxn ang="0">
                  <a:pos x="89" y="0"/>
                </a:cxn>
                <a:cxn ang="0">
                  <a:pos x="44" y="79"/>
                </a:cxn>
                <a:cxn ang="0">
                  <a:pos x="0" y="0"/>
                </a:cxn>
              </a:cxnLst>
              <a:rect l="0" t="0" r="r" b="b"/>
              <a:pathLst>
                <a:path w="89" h="79">
                  <a:moveTo>
                    <a:pt x="0" y="0"/>
                  </a:moveTo>
                  <a:lnTo>
                    <a:pt x="44" y="12"/>
                  </a:lnTo>
                  <a:lnTo>
                    <a:pt x="89" y="0"/>
                  </a:lnTo>
                  <a:lnTo>
                    <a:pt x="44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973" name="Line 103"/>
            <p:cNvSpPr>
              <a:spLocks noChangeShapeType="1"/>
            </p:cNvSpPr>
            <p:nvPr/>
          </p:nvSpPr>
          <p:spPr bwMode="auto">
            <a:xfrm>
              <a:off x="4336" y="1448"/>
              <a:ext cx="50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974" name="Freeform 104"/>
            <p:cNvSpPr/>
            <p:nvPr/>
          </p:nvSpPr>
          <p:spPr bwMode="auto">
            <a:xfrm>
              <a:off x="4258" y="1414"/>
              <a:ext cx="104" cy="68"/>
            </a:xfrm>
            <a:custGeom>
              <a:avLst/>
              <a:gdLst/>
              <a:ahLst/>
              <a:cxnLst>
                <a:cxn ang="0">
                  <a:pos x="104" y="0"/>
                </a:cxn>
                <a:cxn ang="0">
                  <a:pos x="88" y="34"/>
                </a:cxn>
                <a:cxn ang="0">
                  <a:pos x="104" y="68"/>
                </a:cxn>
                <a:cxn ang="0">
                  <a:pos x="0" y="34"/>
                </a:cxn>
                <a:cxn ang="0">
                  <a:pos x="104" y="0"/>
                </a:cxn>
              </a:cxnLst>
              <a:rect l="0" t="0" r="r" b="b"/>
              <a:pathLst>
                <a:path w="104" h="68">
                  <a:moveTo>
                    <a:pt x="104" y="0"/>
                  </a:moveTo>
                  <a:lnTo>
                    <a:pt x="88" y="34"/>
                  </a:lnTo>
                  <a:lnTo>
                    <a:pt x="104" y="68"/>
                  </a:lnTo>
                  <a:lnTo>
                    <a:pt x="0" y="34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975" name="Line 105"/>
            <p:cNvSpPr>
              <a:spLocks noChangeShapeType="1"/>
            </p:cNvSpPr>
            <p:nvPr/>
          </p:nvSpPr>
          <p:spPr bwMode="auto">
            <a:xfrm>
              <a:off x="3420" y="984"/>
              <a:ext cx="681" cy="46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976" name="Rectangle 106"/>
            <p:cNvSpPr>
              <a:spLocks noChangeArrowheads="1"/>
            </p:cNvSpPr>
            <p:nvPr/>
          </p:nvSpPr>
          <p:spPr bwMode="auto">
            <a:xfrm>
              <a:off x="4680" y="1581"/>
              <a:ext cx="319" cy="240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977" name="Rectangle 107"/>
            <p:cNvSpPr>
              <a:spLocks noChangeArrowheads="1"/>
            </p:cNvSpPr>
            <p:nvPr/>
          </p:nvSpPr>
          <p:spPr bwMode="auto">
            <a:xfrm>
              <a:off x="4742" y="1637"/>
              <a:ext cx="11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 T</a:t>
              </a:r>
              <a:endParaRPr lang="es-ES" b="1"/>
            </a:p>
          </p:txBody>
        </p:sp>
        <p:sp>
          <p:nvSpPr>
            <p:cNvPr id="1049978" name="Line 108"/>
            <p:cNvSpPr>
              <a:spLocks noChangeShapeType="1"/>
            </p:cNvSpPr>
            <p:nvPr/>
          </p:nvSpPr>
          <p:spPr bwMode="auto">
            <a:xfrm>
              <a:off x="4838" y="1448"/>
              <a:ext cx="1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979" name="Freeform 109"/>
            <p:cNvSpPr/>
            <p:nvPr/>
          </p:nvSpPr>
          <p:spPr bwMode="auto">
            <a:xfrm>
              <a:off x="4794" y="1495"/>
              <a:ext cx="89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" y="12"/>
                </a:cxn>
                <a:cxn ang="0">
                  <a:pos x="89" y="0"/>
                </a:cxn>
                <a:cxn ang="0">
                  <a:pos x="44" y="79"/>
                </a:cxn>
                <a:cxn ang="0">
                  <a:pos x="0" y="0"/>
                </a:cxn>
              </a:cxnLst>
              <a:rect l="0" t="0" r="r" b="b"/>
              <a:pathLst>
                <a:path w="89" h="79">
                  <a:moveTo>
                    <a:pt x="0" y="0"/>
                  </a:moveTo>
                  <a:lnTo>
                    <a:pt x="44" y="12"/>
                  </a:lnTo>
                  <a:lnTo>
                    <a:pt x="89" y="0"/>
                  </a:lnTo>
                  <a:lnTo>
                    <a:pt x="44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980" name="Rectangle 110"/>
            <p:cNvSpPr>
              <a:spLocks noChangeArrowheads="1"/>
            </p:cNvSpPr>
            <p:nvPr/>
          </p:nvSpPr>
          <p:spPr bwMode="auto">
            <a:xfrm>
              <a:off x="4197" y="1738"/>
              <a:ext cx="15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200" b="1">
                  <a:solidFill>
                    <a:srgbClr val="000000"/>
                  </a:solidFill>
                </a:rPr>
                <a:t> -A</a:t>
              </a:r>
              <a:r>
                <a:rPr lang="es-ES" sz="800" b="1">
                  <a:solidFill>
                    <a:srgbClr val="000000"/>
                  </a:solidFill>
                </a:rPr>
                <a:t>2</a:t>
              </a:r>
              <a:endParaRPr lang="es-ES" sz="800" b="1"/>
            </a:p>
          </p:txBody>
        </p:sp>
        <p:sp>
          <p:nvSpPr>
            <p:cNvPr id="1049981" name="Oval 111"/>
            <p:cNvSpPr>
              <a:spLocks noChangeArrowheads="1"/>
            </p:cNvSpPr>
            <p:nvPr/>
          </p:nvSpPr>
          <p:spPr bwMode="auto">
            <a:xfrm>
              <a:off x="4103" y="1895"/>
              <a:ext cx="153" cy="115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982" name="Rectangle 112"/>
            <p:cNvSpPr>
              <a:spLocks noChangeArrowheads="1"/>
            </p:cNvSpPr>
            <p:nvPr/>
          </p:nvSpPr>
          <p:spPr bwMode="auto">
            <a:xfrm>
              <a:off x="4155" y="1884"/>
              <a:ext cx="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200" b="1">
                  <a:solidFill>
                    <a:srgbClr val="000000"/>
                  </a:solidFill>
                </a:rPr>
                <a:t>x</a:t>
              </a:r>
              <a:endParaRPr lang="es-ES" sz="1200" b="1"/>
            </a:p>
          </p:txBody>
        </p:sp>
        <p:sp>
          <p:nvSpPr>
            <p:cNvPr id="1049983" name="Line 113"/>
            <p:cNvSpPr>
              <a:spLocks noChangeShapeType="1"/>
            </p:cNvSpPr>
            <p:nvPr/>
          </p:nvSpPr>
          <p:spPr bwMode="auto">
            <a:xfrm>
              <a:off x="4175" y="1762"/>
              <a:ext cx="1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984" name="Freeform 114"/>
            <p:cNvSpPr/>
            <p:nvPr/>
          </p:nvSpPr>
          <p:spPr bwMode="auto">
            <a:xfrm>
              <a:off x="4130" y="1809"/>
              <a:ext cx="90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12"/>
                </a:cxn>
                <a:cxn ang="0">
                  <a:pos x="90" y="0"/>
                </a:cxn>
                <a:cxn ang="0">
                  <a:pos x="45" y="79"/>
                </a:cxn>
                <a:cxn ang="0">
                  <a:pos x="0" y="0"/>
                </a:cxn>
              </a:cxnLst>
              <a:rect l="0" t="0" r="r" b="b"/>
              <a:pathLst>
                <a:path w="90" h="79">
                  <a:moveTo>
                    <a:pt x="0" y="0"/>
                  </a:moveTo>
                  <a:lnTo>
                    <a:pt x="45" y="12"/>
                  </a:lnTo>
                  <a:lnTo>
                    <a:pt x="90" y="0"/>
                  </a:lnTo>
                  <a:lnTo>
                    <a:pt x="45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985" name="Line 115"/>
            <p:cNvSpPr>
              <a:spLocks noChangeShapeType="1"/>
            </p:cNvSpPr>
            <p:nvPr/>
          </p:nvSpPr>
          <p:spPr bwMode="auto">
            <a:xfrm>
              <a:off x="4838" y="1825"/>
              <a:ext cx="1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986" name="Freeform 116"/>
            <p:cNvSpPr/>
            <p:nvPr/>
          </p:nvSpPr>
          <p:spPr bwMode="auto">
            <a:xfrm>
              <a:off x="4794" y="1872"/>
              <a:ext cx="89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" y="12"/>
                </a:cxn>
                <a:cxn ang="0">
                  <a:pos x="89" y="0"/>
                </a:cxn>
                <a:cxn ang="0">
                  <a:pos x="44" y="79"/>
                </a:cxn>
                <a:cxn ang="0">
                  <a:pos x="0" y="0"/>
                </a:cxn>
              </a:cxnLst>
              <a:rect l="0" t="0" r="r" b="b"/>
              <a:pathLst>
                <a:path w="89" h="79">
                  <a:moveTo>
                    <a:pt x="0" y="0"/>
                  </a:moveTo>
                  <a:lnTo>
                    <a:pt x="44" y="12"/>
                  </a:lnTo>
                  <a:lnTo>
                    <a:pt x="89" y="0"/>
                  </a:lnTo>
                  <a:lnTo>
                    <a:pt x="44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987" name="Line 117"/>
            <p:cNvSpPr>
              <a:spLocks noChangeShapeType="1"/>
            </p:cNvSpPr>
            <p:nvPr/>
          </p:nvSpPr>
          <p:spPr bwMode="auto">
            <a:xfrm>
              <a:off x="4336" y="1951"/>
              <a:ext cx="50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988" name="Freeform 118"/>
            <p:cNvSpPr/>
            <p:nvPr/>
          </p:nvSpPr>
          <p:spPr bwMode="auto">
            <a:xfrm>
              <a:off x="4258" y="1917"/>
              <a:ext cx="104" cy="68"/>
            </a:xfrm>
            <a:custGeom>
              <a:avLst/>
              <a:gdLst/>
              <a:ahLst/>
              <a:cxnLst>
                <a:cxn ang="0">
                  <a:pos x="104" y="0"/>
                </a:cxn>
                <a:cxn ang="0">
                  <a:pos x="88" y="34"/>
                </a:cxn>
                <a:cxn ang="0">
                  <a:pos x="104" y="68"/>
                </a:cxn>
                <a:cxn ang="0">
                  <a:pos x="0" y="34"/>
                </a:cxn>
                <a:cxn ang="0">
                  <a:pos x="104" y="0"/>
                </a:cxn>
              </a:cxnLst>
              <a:rect l="0" t="0" r="r" b="b"/>
              <a:pathLst>
                <a:path w="104" h="68">
                  <a:moveTo>
                    <a:pt x="104" y="0"/>
                  </a:moveTo>
                  <a:lnTo>
                    <a:pt x="88" y="34"/>
                  </a:lnTo>
                  <a:lnTo>
                    <a:pt x="104" y="68"/>
                  </a:lnTo>
                  <a:lnTo>
                    <a:pt x="0" y="34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989" name="Line 119"/>
            <p:cNvSpPr>
              <a:spLocks noChangeShapeType="1"/>
            </p:cNvSpPr>
            <p:nvPr/>
          </p:nvSpPr>
          <p:spPr bwMode="auto">
            <a:xfrm>
              <a:off x="3388" y="983"/>
              <a:ext cx="713" cy="969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990" name="Line 120"/>
            <p:cNvSpPr>
              <a:spLocks noChangeShapeType="1"/>
            </p:cNvSpPr>
            <p:nvPr/>
          </p:nvSpPr>
          <p:spPr bwMode="auto">
            <a:xfrm>
              <a:off x="4838" y="2581"/>
              <a:ext cx="1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991" name="Freeform 121"/>
            <p:cNvSpPr/>
            <p:nvPr/>
          </p:nvSpPr>
          <p:spPr bwMode="auto">
            <a:xfrm>
              <a:off x="4794" y="2628"/>
              <a:ext cx="89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" y="12"/>
                </a:cxn>
                <a:cxn ang="0">
                  <a:pos x="89" y="0"/>
                </a:cxn>
                <a:cxn ang="0">
                  <a:pos x="44" y="79"/>
                </a:cxn>
                <a:cxn ang="0">
                  <a:pos x="0" y="0"/>
                </a:cxn>
              </a:cxnLst>
              <a:rect l="0" t="0" r="r" b="b"/>
              <a:pathLst>
                <a:path w="89" h="79">
                  <a:moveTo>
                    <a:pt x="0" y="0"/>
                  </a:moveTo>
                  <a:lnTo>
                    <a:pt x="44" y="12"/>
                  </a:lnTo>
                  <a:lnTo>
                    <a:pt x="89" y="0"/>
                  </a:lnTo>
                  <a:lnTo>
                    <a:pt x="44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992" name="Rectangle 122"/>
            <p:cNvSpPr>
              <a:spLocks noChangeArrowheads="1"/>
            </p:cNvSpPr>
            <p:nvPr/>
          </p:nvSpPr>
          <p:spPr bwMode="auto">
            <a:xfrm>
              <a:off x="4680" y="2714"/>
              <a:ext cx="319" cy="239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993" name="Rectangle 123"/>
            <p:cNvSpPr>
              <a:spLocks noChangeArrowheads="1"/>
            </p:cNvSpPr>
            <p:nvPr/>
          </p:nvSpPr>
          <p:spPr bwMode="auto">
            <a:xfrm>
              <a:off x="4742" y="2770"/>
              <a:ext cx="8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T</a:t>
              </a:r>
              <a:endParaRPr lang="es-ES" b="1"/>
            </a:p>
          </p:txBody>
        </p:sp>
        <p:sp>
          <p:nvSpPr>
            <p:cNvPr id="1049994" name="Rectangle 124"/>
            <p:cNvSpPr>
              <a:spLocks noChangeArrowheads="1"/>
            </p:cNvSpPr>
            <p:nvPr/>
          </p:nvSpPr>
          <p:spPr bwMode="auto">
            <a:xfrm>
              <a:off x="4161" y="2871"/>
              <a:ext cx="18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100" b="1">
                  <a:solidFill>
                    <a:srgbClr val="000000"/>
                  </a:solidFill>
                </a:rPr>
                <a:t> -</a:t>
              </a:r>
              <a:r>
                <a:rPr lang="es-ES" sz="1200" b="1">
                  <a:solidFill>
                    <a:srgbClr val="000000"/>
                  </a:solidFill>
                </a:rPr>
                <a:t>A</a:t>
              </a:r>
              <a:r>
                <a:rPr lang="es-ES" sz="800" b="1">
                  <a:solidFill>
                    <a:srgbClr val="000000"/>
                  </a:solidFill>
                </a:rPr>
                <a:t>M</a:t>
              </a:r>
              <a:endParaRPr lang="es-ES" sz="800" b="1"/>
            </a:p>
          </p:txBody>
        </p:sp>
        <p:sp>
          <p:nvSpPr>
            <p:cNvPr id="1049995" name="Oval 125"/>
            <p:cNvSpPr>
              <a:spLocks noChangeArrowheads="1"/>
            </p:cNvSpPr>
            <p:nvPr/>
          </p:nvSpPr>
          <p:spPr bwMode="auto">
            <a:xfrm>
              <a:off x="4103" y="3028"/>
              <a:ext cx="153" cy="115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996" name="Rectangle 126"/>
            <p:cNvSpPr>
              <a:spLocks noChangeArrowheads="1"/>
            </p:cNvSpPr>
            <p:nvPr/>
          </p:nvSpPr>
          <p:spPr bwMode="auto">
            <a:xfrm>
              <a:off x="4161" y="3017"/>
              <a:ext cx="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200" b="1">
                  <a:solidFill>
                    <a:srgbClr val="000000"/>
                  </a:solidFill>
                </a:rPr>
                <a:t>x</a:t>
              </a:r>
              <a:endParaRPr lang="es-ES" b="1"/>
            </a:p>
          </p:txBody>
        </p:sp>
        <p:sp>
          <p:nvSpPr>
            <p:cNvPr id="1049997" name="Line 127"/>
            <p:cNvSpPr>
              <a:spLocks noChangeShapeType="1"/>
            </p:cNvSpPr>
            <p:nvPr/>
          </p:nvSpPr>
          <p:spPr bwMode="auto">
            <a:xfrm>
              <a:off x="4175" y="2895"/>
              <a:ext cx="1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998" name="Freeform 128"/>
            <p:cNvSpPr/>
            <p:nvPr/>
          </p:nvSpPr>
          <p:spPr bwMode="auto">
            <a:xfrm>
              <a:off x="4130" y="2942"/>
              <a:ext cx="90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12"/>
                </a:cxn>
                <a:cxn ang="0">
                  <a:pos x="90" y="0"/>
                </a:cxn>
                <a:cxn ang="0">
                  <a:pos x="45" y="79"/>
                </a:cxn>
                <a:cxn ang="0">
                  <a:pos x="0" y="0"/>
                </a:cxn>
              </a:cxnLst>
              <a:rect l="0" t="0" r="r" b="b"/>
              <a:pathLst>
                <a:path w="90" h="79">
                  <a:moveTo>
                    <a:pt x="0" y="0"/>
                  </a:moveTo>
                  <a:lnTo>
                    <a:pt x="45" y="12"/>
                  </a:lnTo>
                  <a:lnTo>
                    <a:pt x="90" y="0"/>
                  </a:lnTo>
                  <a:lnTo>
                    <a:pt x="45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999" name="Line 129"/>
            <p:cNvSpPr>
              <a:spLocks noChangeShapeType="1"/>
            </p:cNvSpPr>
            <p:nvPr/>
          </p:nvSpPr>
          <p:spPr bwMode="auto">
            <a:xfrm>
              <a:off x="4838" y="2958"/>
              <a:ext cx="1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000" name="Freeform 130"/>
            <p:cNvSpPr/>
            <p:nvPr/>
          </p:nvSpPr>
          <p:spPr bwMode="auto">
            <a:xfrm>
              <a:off x="4794" y="3005"/>
              <a:ext cx="89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" y="12"/>
                </a:cxn>
                <a:cxn ang="0">
                  <a:pos x="89" y="0"/>
                </a:cxn>
                <a:cxn ang="0">
                  <a:pos x="44" y="79"/>
                </a:cxn>
                <a:cxn ang="0">
                  <a:pos x="0" y="0"/>
                </a:cxn>
              </a:cxnLst>
              <a:rect l="0" t="0" r="r" b="b"/>
              <a:pathLst>
                <a:path w="89" h="79">
                  <a:moveTo>
                    <a:pt x="0" y="0"/>
                  </a:moveTo>
                  <a:lnTo>
                    <a:pt x="44" y="12"/>
                  </a:lnTo>
                  <a:lnTo>
                    <a:pt x="89" y="0"/>
                  </a:lnTo>
                  <a:lnTo>
                    <a:pt x="44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001" name="Rectangle 131"/>
            <p:cNvSpPr>
              <a:spLocks noChangeArrowheads="1"/>
            </p:cNvSpPr>
            <p:nvPr/>
          </p:nvSpPr>
          <p:spPr bwMode="auto">
            <a:xfrm>
              <a:off x="4197" y="2368"/>
              <a:ext cx="24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100" b="1">
                  <a:solidFill>
                    <a:srgbClr val="000000"/>
                  </a:solidFill>
                </a:rPr>
                <a:t> -</a:t>
              </a:r>
              <a:r>
                <a:rPr lang="es-ES" sz="1200" b="1">
                  <a:solidFill>
                    <a:srgbClr val="000000"/>
                  </a:solidFill>
                </a:rPr>
                <a:t>A</a:t>
              </a:r>
              <a:r>
                <a:rPr lang="es-ES" sz="800" b="1">
                  <a:solidFill>
                    <a:srgbClr val="000000"/>
                  </a:solidFill>
                </a:rPr>
                <a:t>M</a:t>
              </a:r>
              <a:r>
                <a:rPr lang="es-ES" sz="1100" b="1">
                  <a:solidFill>
                    <a:srgbClr val="000000"/>
                  </a:solidFill>
                </a:rPr>
                <a:t>-</a:t>
              </a:r>
              <a:r>
                <a:rPr lang="es-ES" sz="800" b="1">
                  <a:solidFill>
                    <a:srgbClr val="000000"/>
                  </a:solidFill>
                </a:rPr>
                <a:t>1</a:t>
              </a:r>
              <a:endParaRPr lang="es-ES" sz="800" b="1"/>
            </a:p>
          </p:txBody>
        </p:sp>
        <p:sp>
          <p:nvSpPr>
            <p:cNvPr id="1050002" name="Oval 132"/>
            <p:cNvSpPr>
              <a:spLocks noChangeArrowheads="1"/>
            </p:cNvSpPr>
            <p:nvPr/>
          </p:nvSpPr>
          <p:spPr bwMode="auto">
            <a:xfrm>
              <a:off x="4103" y="2525"/>
              <a:ext cx="153" cy="114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003" name="Rectangle 133"/>
            <p:cNvSpPr>
              <a:spLocks noChangeArrowheads="1"/>
            </p:cNvSpPr>
            <p:nvPr/>
          </p:nvSpPr>
          <p:spPr bwMode="auto">
            <a:xfrm>
              <a:off x="4155" y="2519"/>
              <a:ext cx="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200" b="1">
                  <a:solidFill>
                    <a:srgbClr val="000000"/>
                  </a:solidFill>
                </a:rPr>
                <a:t>x</a:t>
              </a:r>
              <a:endParaRPr lang="es-ES" b="1"/>
            </a:p>
          </p:txBody>
        </p:sp>
        <p:sp>
          <p:nvSpPr>
            <p:cNvPr id="1050004" name="Line 134"/>
            <p:cNvSpPr>
              <a:spLocks noChangeShapeType="1"/>
            </p:cNvSpPr>
            <p:nvPr/>
          </p:nvSpPr>
          <p:spPr bwMode="auto">
            <a:xfrm>
              <a:off x="4175" y="2391"/>
              <a:ext cx="1" cy="7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005" name="Freeform 135"/>
            <p:cNvSpPr/>
            <p:nvPr/>
          </p:nvSpPr>
          <p:spPr bwMode="auto">
            <a:xfrm>
              <a:off x="4130" y="2439"/>
              <a:ext cx="90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12"/>
                </a:cxn>
                <a:cxn ang="0">
                  <a:pos x="90" y="0"/>
                </a:cxn>
                <a:cxn ang="0">
                  <a:pos x="45" y="79"/>
                </a:cxn>
                <a:cxn ang="0">
                  <a:pos x="0" y="0"/>
                </a:cxn>
              </a:cxnLst>
              <a:rect l="0" t="0" r="r" b="b"/>
              <a:pathLst>
                <a:path w="90" h="79">
                  <a:moveTo>
                    <a:pt x="0" y="0"/>
                  </a:moveTo>
                  <a:lnTo>
                    <a:pt x="45" y="12"/>
                  </a:lnTo>
                  <a:lnTo>
                    <a:pt x="90" y="0"/>
                  </a:lnTo>
                  <a:lnTo>
                    <a:pt x="45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006" name="Line 136"/>
            <p:cNvSpPr>
              <a:spLocks noChangeShapeType="1"/>
            </p:cNvSpPr>
            <p:nvPr/>
          </p:nvSpPr>
          <p:spPr bwMode="auto">
            <a:xfrm>
              <a:off x="4336" y="2581"/>
              <a:ext cx="50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007" name="Freeform 137"/>
            <p:cNvSpPr/>
            <p:nvPr/>
          </p:nvSpPr>
          <p:spPr bwMode="auto">
            <a:xfrm>
              <a:off x="4258" y="2546"/>
              <a:ext cx="104" cy="69"/>
            </a:xfrm>
            <a:custGeom>
              <a:avLst/>
              <a:gdLst/>
              <a:ahLst/>
              <a:cxnLst>
                <a:cxn ang="0">
                  <a:pos x="104" y="0"/>
                </a:cxn>
                <a:cxn ang="0">
                  <a:pos x="88" y="35"/>
                </a:cxn>
                <a:cxn ang="0">
                  <a:pos x="104" y="69"/>
                </a:cxn>
                <a:cxn ang="0">
                  <a:pos x="0" y="35"/>
                </a:cxn>
                <a:cxn ang="0">
                  <a:pos x="104" y="0"/>
                </a:cxn>
              </a:cxnLst>
              <a:rect l="0" t="0" r="r" b="b"/>
              <a:pathLst>
                <a:path w="104" h="69">
                  <a:moveTo>
                    <a:pt x="104" y="0"/>
                  </a:moveTo>
                  <a:lnTo>
                    <a:pt x="88" y="35"/>
                  </a:lnTo>
                  <a:lnTo>
                    <a:pt x="104" y="69"/>
                  </a:lnTo>
                  <a:lnTo>
                    <a:pt x="0" y="35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008" name="Line 138"/>
            <p:cNvSpPr>
              <a:spLocks noChangeShapeType="1"/>
            </p:cNvSpPr>
            <p:nvPr/>
          </p:nvSpPr>
          <p:spPr bwMode="auto">
            <a:xfrm>
              <a:off x="3388" y="1005"/>
              <a:ext cx="713" cy="157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009" name="Rectangle 139"/>
            <p:cNvSpPr>
              <a:spLocks noChangeArrowheads="1"/>
            </p:cNvSpPr>
            <p:nvPr/>
          </p:nvSpPr>
          <p:spPr bwMode="auto">
            <a:xfrm>
              <a:off x="4825" y="2012"/>
              <a:ext cx="27" cy="2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010" name="Rectangle 140"/>
            <p:cNvSpPr>
              <a:spLocks noChangeArrowheads="1"/>
            </p:cNvSpPr>
            <p:nvPr/>
          </p:nvSpPr>
          <p:spPr bwMode="auto">
            <a:xfrm>
              <a:off x="4825" y="2096"/>
              <a:ext cx="27" cy="2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011" name="Rectangle 141"/>
            <p:cNvSpPr>
              <a:spLocks noChangeArrowheads="1"/>
            </p:cNvSpPr>
            <p:nvPr/>
          </p:nvSpPr>
          <p:spPr bwMode="auto">
            <a:xfrm>
              <a:off x="4825" y="2181"/>
              <a:ext cx="27" cy="2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012" name="Rectangle 142"/>
            <p:cNvSpPr>
              <a:spLocks noChangeArrowheads="1"/>
            </p:cNvSpPr>
            <p:nvPr/>
          </p:nvSpPr>
          <p:spPr bwMode="auto">
            <a:xfrm>
              <a:off x="4825" y="2263"/>
              <a:ext cx="27" cy="2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013" name="Line 143"/>
            <p:cNvSpPr>
              <a:spLocks noChangeShapeType="1"/>
            </p:cNvSpPr>
            <p:nvPr/>
          </p:nvSpPr>
          <p:spPr bwMode="auto">
            <a:xfrm>
              <a:off x="4838" y="2454"/>
              <a:ext cx="1" cy="25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014" name="Line 144"/>
            <p:cNvSpPr>
              <a:spLocks noChangeShapeType="1"/>
            </p:cNvSpPr>
            <p:nvPr/>
          </p:nvSpPr>
          <p:spPr bwMode="auto">
            <a:xfrm>
              <a:off x="4838" y="944"/>
              <a:ext cx="1" cy="7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015" name="Freeform 145"/>
            <p:cNvSpPr/>
            <p:nvPr/>
          </p:nvSpPr>
          <p:spPr bwMode="auto">
            <a:xfrm>
              <a:off x="4794" y="992"/>
              <a:ext cx="89" cy="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" y="10"/>
                </a:cxn>
                <a:cxn ang="0">
                  <a:pos x="89" y="0"/>
                </a:cxn>
                <a:cxn ang="0">
                  <a:pos x="44" y="77"/>
                </a:cxn>
                <a:cxn ang="0">
                  <a:pos x="0" y="0"/>
                </a:cxn>
              </a:cxnLst>
              <a:rect l="0" t="0" r="r" b="b"/>
              <a:pathLst>
                <a:path w="89" h="77">
                  <a:moveTo>
                    <a:pt x="0" y="0"/>
                  </a:moveTo>
                  <a:lnTo>
                    <a:pt x="44" y="10"/>
                  </a:lnTo>
                  <a:lnTo>
                    <a:pt x="89" y="0"/>
                  </a:lnTo>
                  <a:lnTo>
                    <a:pt x="44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016" name="Line 146"/>
            <p:cNvSpPr>
              <a:spLocks noChangeShapeType="1"/>
            </p:cNvSpPr>
            <p:nvPr/>
          </p:nvSpPr>
          <p:spPr bwMode="auto">
            <a:xfrm>
              <a:off x="3364" y="972"/>
              <a:ext cx="737" cy="211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017" name="Line 147"/>
            <p:cNvSpPr>
              <a:spLocks noChangeShapeType="1"/>
            </p:cNvSpPr>
            <p:nvPr/>
          </p:nvSpPr>
          <p:spPr bwMode="auto">
            <a:xfrm>
              <a:off x="4336" y="3084"/>
              <a:ext cx="50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018" name="Freeform 148"/>
            <p:cNvSpPr/>
            <p:nvPr/>
          </p:nvSpPr>
          <p:spPr bwMode="auto">
            <a:xfrm>
              <a:off x="4258" y="3050"/>
              <a:ext cx="104" cy="68"/>
            </a:xfrm>
            <a:custGeom>
              <a:avLst/>
              <a:gdLst/>
              <a:ahLst/>
              <a:cxnLst>
                <a:cxn ang="0">
                  <a:pos x="104" y="0"/>
                </a:cxn>
                <a:cxn ang="0">
                  <a:pos x="88" y="34"/>
                </a:cxn>
                <a:cxn ang="0">
                  <a:pos x="104" y="68"/>
                </a:cxn>
                <a:cxn ang="0">
                  <a:pos x="0" y="34"/>
                </a:cxn>
                <a:cxn ang="0">
                  <a:pos x="104" y="0"/>
                </a:cxn>
              </a:cxnLst>
              <a:rect l="0" t="0" r="r" b="b"/>
              <a:pathLst>
                <a:path w="104" h="68">
                  <a:moveTo>
                    <a:pt x="104" y="0"/>
                  </a:moveTo>
                  <a:lnTo>
                    <a:pt x="88" y="34"/>
                  </a:lnTo>
                  <a:lnTo>
                    <a:pt x="104" y="68"/>
                  </a:lnTo>
                  <a:lnTo>
                    <a:pt x="0" y="34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019" name="Line 149"/>
            <p:cNvSpPr>
              <a:spLocks noChangeShapeType="1"/>
            </p:cNvSpPr>
            <p:nvPr/>
          </p:nvSpPr>
          <p:spPr bwMode="auto">
            <a:xfrm flipV="1">
              <a:off x="4838" y="3398"/>
              <a:ext cx="2" cy="31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020" name="Line 150"/>
            <p:cNvSpPr>
              <a:spLocks noChangeShapeType="1"/>
            </p:cNvSpPr>
            <p:nvPr/>
          </p:nvSpPr>
          <p:spPr bwMode="auto">
            <a:xfrm>
              <a:off x="4838" y="3650"/>
              <a:ext cx="1" cy="7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021" name="Freeform 151"/>
            <p:cNvSpPr/>
            <p:nvPr/>
          </p:nvSpPr>
          <p:spPr bwMode="auto">
            <a:xfrm>
              <a:off x="4794" y="3698"/>
              <a:ext cx="89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" y="12"/>
                </a:cxn>
                <a:cxn ang="0">
                  <a:pos x="89" y="0"/>
                </a:cxn>
                <a:cxn ang="0">
                  <a:pos x="44" y="79"/>
                </a:cxn>
                <a:cxn ang="0">
                  <a:pos x="0" y="0"/>
                </a:cxn>
              </a:cxnLst>
              <a:rect l="0" t="0" r="r" b="b"/>
              <a:pathLst>
                <a:path w="89" h="79">
                  <a:moveTo>
                    <a:pt x="0" y="0"/>
                  </a:moveTo>
                  <a:lnTo>
                    <a:pt x="44" y="12"/>
                  </a:lnTo>
                  <a:lnTo>
                    <a:pt x="89" y="0"/>
                  </a:lnTo>
                  <a:lnTo>
                    <a:pt x="44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022" name="Rectangle 152"/>
            <p:cNvSpPr>
              <a:spLocks noChangeArrowheads="1"/>
            </p:cNvSpPr>
            <p:nvPr/>
          </p:nvSpPr>
          <p:spPr bwMode="auto">
            <a:xfrm>
              <a:off x="4680" y="3784"/>
              <a:ext cx="319" cy="239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023" name="Rectangle 153"/>
            <p:cNvSpPr>
              <a:spLocks noChangeArrowheads="1"/>
            </p:cNvSpPr>
            <p:nvPr/>
          </p:nvSpPr>
          <p:spPr bwMode="auto">
            <a:xfrm>
              <a:off x="4742" y="3841"/>
              <a:ext cx="11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 T</a:t>
              </a:r>
              <a:endParaRPr lang="es-ES" b="1"/>
            </a:p>
          </p:txBody>
        </p:sp>
        <p:sp>
          <p:nvSpPr>
            <p:cNvPr id="1050024" name="Rectangle 154"/>
            <p:cNvSpPr>
              <a:spLocks noChangeArrowheads="1"/>
            </p:cNvSpPr>
            <p:nvPr/>
          </p:nvSpPr>
          <p:spPr bwMode="auto">
            <a:xfrm>
              <a:off x="4161" y="3941"/>
              <a:ext cx="17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100" b="1">
                  <a:solidFill>
                    <a:srgbClr val="000000"/>
                  </a:solidFill>
                </a:rPr>
                <a:t> -AN</a:t>
              </a:r>
              <a:endParaRPr lang="es-ES" b="1"/>
            </a:p>
          </p:txBody>
        </p:sp>
        <p:sp>
          <p:nvSpPr>
            <p:cNvPr id="1050025" name="Rectangle 155"/>
            <p:cNvSpPr>
              <a:spLocks noChangeArrowheads="1"/>
            </p:cNvSpPr>
            <p:nvPr/>
          </p:nvSpPr>
          <p:spPr bwMode="auto">
            <a:xfrm>
              <a:off x="4161" y="4080"/>
              <a:ext cx="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200" b="1">
                  <a:solidFill>
                    <a:srgbClr val="000000"/>
                  </a:solidFill>
                </a:rPr>
                <a:t>x</a:t>
              </a:r>
              <a:endParaRPr lang="es-ES" b="1"/>
            </a:p>
          </p:txBody>
        </p:sp>
        <p:sp>
          <p:nvSpPr>
            <p:cNvPr id="1050026" name="Line 156"/>
            <p:cNvSpPr>
              <a:spLocks noChangeShapeType="1"/>
            </p:cNvSpPr>
            <p:nvPr/>
          </p:nvSpPr>
          <p:spPr bwMode="auto">
            <a:xfrm>
              <a:off x="4175" y="3966"/>
              <a:ext cx="1" cy="7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027" name="Freeform 157"/>
            <p:cNvSpPr/>
            <p:nvPr/>
          </p:nvSpPr>
          <p:spPr bwMode="auto">
            <a:xfrm>
              <a:off x="4130" y="4012"/>
              <a:ext cx="90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12"/>
                </a:cxn>
                <a:cxn ang="0">
                  <a:pos x="90" y="0"/>
                </a:cxn>
                <a:cxn ang="0">
                  <a:pos x="45" y="79"/>
                </a:cxn>
                <a:cxn ang="0">
                  <a:pos x="0" y="0"/>
                </a:cxn>
              </a:cxnLst>
              <a:rect l="0" t="0" r="r" b="b"/>
              <a:pathLst>
                <a:path w="90" h="79">
                  <a:moveTo>
                    <a:pt x="0" y="0"/>
                  </a:moveTo>
                  <a:lnTo>
                    <a:pt x="45" y="12"/>
                  </a:lnTo>
                  <a:lnTo>
                    <a:pt x="90" y="0"/>
                  </a:lnTo>
                  <a:lnTo>
                    <a:pt x="45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028" name="Line 158"/>
            <p:cNvSpPr>
              <a:spLocks noChangeShapeType="1"/>
            </p:cNvSpPr>
            <p:nvPr/>
          </p:nvSpPr>
          <p:spPr bwMode="auto">
            <a:xfrm>
              <a:off x="4838" y="4028"/>
              <a:ext cx="1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029" name="Freeform 159"/>
            <p:cNvSpPr/>
            <p:nvPr/>
          </p:nvSpPr>
          <p:spPr bwMode="auto">
            <a:xfrm>
              <a:off x="4794" y="4075"/>
              <a:ext cx="89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" y="12"/>
                </a:cxn>
                <a:cxn ang="0">
                  <a:pos x="89" y="0"/>
                </a:cxn>
                <a:cxn ang="0">
                  <a:pos x="44" y="79"/>
                </a:cxn>
                <a:cxn ang="0">
                  <a:pos x="0" y="0"/>
                </a:cxn>
              </a:cxnLst>
              <a:rect l="0" t="0" r="r" b="b"/>
              <a:pathLst>
                <a:path w="89" h="79">
                  <a:moveTo>
                    <a:pt x="0" y="0"/>
                  </a:moveTo>
                  <a:lnTo>
                    <a:pt x="44" y="12"/>
                  </a:lnTo>
                  <a:lnTo>
                    <a:pt x="89" y="0"/>
                  </a:lnTo>
                  <a:lnTo>
                    <a:pt x="44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030" name="Rectangle 160"/>
            <p:cNvSpPr>
              <a:spLocks noChangeArrowheads="1"/>
            </p:cNvSpPr>
            <p:nvPr/>
          </p:nvSpPr>
          <p:spPr bwMode="auto">
            <a:xfrm>
              <a:off x="4191" y="3408"/>
              <a:ext cx="23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200" b="1">
                  <a:solidFill>
                    <a:srgbClr val="000000"/>
                  </a:solidFill>
                </a:rPr>
                <a:t> -A</a:t>
              </a:r>
              <a:r>
                <a:rPr lang="es-ES" sz="800" b="1">
                  <a:solidFill>
                    <a:srgbClr val="000000"/>
                  </a:solidFill>
                </a:rPr>
                <a:t>N</a:t>
              </a:r>
              <a:r>
                <a:rPr lang="es-ES" sz="1200" b="1">
                  <a:solidFill>
                    <a:srgbClr val="000000"/>
                  </a:solidFill>
                </a:rPr>
                <a:t>-</a:t>
              </a:r>
              <a:r>
                <a:rPr lang="es-ES" sz="800" b="1">
                  <a:solidFill>
                    <a:srgbClr val="000000"/>
                  </a:solidFill>
                </a:rPr>
                <a:t>1</a:t>
              </a:r>
              <a:endParaRPr lang="es-ES" sz="800" b="1"/>
            </a:p>
          </p:txBody>
        </p:sp>
        <p:sp>
          <p:nvSpPr>
            <p:cNvPr id="1050031" name="Oval 161"/>
            <p:cNvSpPr>
              <a:spLocks noChangeArrowheads="1"/>
            </p:cNvSpPr>
            <p:nvPr/>
          </p:nvSpPr>
          <p:spPr bwMode="auto">
            <a:xfrm>
              <a:off x="4103" y="3594"/>
              <a:ext cx="153" cy="115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032" name="Rectangle 162"/>
            <p:cNvSpPr>
              <a:spLocks noChangeArrowheads="1"/>
            </p:cNvSpPr>
            <p:nvPr/>
          </p:nvSpPr>
          <p:spPr bwMode="auto">
            <a:xfrm>
              <a:off x="4149" y="3583"/>
              <a:ext cx="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200" b="1">
                  <a:solidFill>
                    <a:srgbClr val="000000"/>
                  </a:solidFill>
                </a:rPr>
                <a:t>x</a:t>
              </a:r>
              <a:endParaRPr lang="es-ES" b="1"/>
            </a:p>
          </p:txBody>
        </p:sp>
        <p:sp>
          <p:nvSpPr>
            <p:cNvPr id="1050033" name="Line 163"/>
            <p:cNvSpPr>
              <a:spLocks noChangeShapeType="1"/>
            </p:cNvSpPr>
            <p:nvPr/>
          </p:nvSpPr>
          <p:spPr bwMode="auto">
            <a:xfrm>
              <a:off x="4175" y="3461"/>
              <a:ext cx="1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034" name="Freeform 164"/>
            <p:cNvSpPr/>
            <p:nvPr/>
          </p:nvSpPr>
          <p:spPr bwMode="auto">
            <a:xfrm>
              <a:off x="4130" y="3508"/>
              <a:ext cx="90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12"/>
                </a:cxn>
                <a:cxn ang="0">
                  <a:pos x="90" y="0"/>
                </a:cxn>
                <a:cxn ang="0">
                  <a:pos x="45" y="79"/>
                </a:cxn>
                <a:cxn ang="0">
                  <a:pos x="0" y="0"/>
                </a:cxn>
              </a:cxnLst>
              <a:rect l="0" t="0" r="r" b="b"/>
              <a:pathLst>
                <a:path w="90" h="79">
                  <a:moveTo>
                    <a:pt x="0" y="0"/>
                  </a:moveTo>
                  <a:lnTo>
                    <a:pt x="45" y="12"/>
                  </a:lnTo>
                  <a:lnTo>
                    <a:pt x="90" y="0"/>
                  </a:lnTo>
                  <a:lnTo>
                    <a:pt x="45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035" name="Line 165"/>
            <p:cNvSpPr>
              <a:spLocks noChangeShapeType="1"/>
            </p:cNvSpPr>
            <p:nvPr/>
          </p:nvSpPr>
          <p:spPr bwMode="auto">
            <a:xfrm>
              <a:off x="4336" y="3650"/>
              <a:ext cx="50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036" name="Freeform 166"/>
            <p:cNvSpPr/>
            <p:nvPr/>
          </p:nvSpPr>
          <p:spPr bwMode="auto">
            <a:xfrm>
              <a:off x="4258" y="3616"/>
              <a:ext cx="104" cy="69"/>
            </a:xfrm>
            <a:custGeom>
              <a:avLst/>
              <a:gdLst/>
              <a:ahLst/>
              <a:cxnLst>
                <a:cxn ang="0">
                  <a:pos x="104" y="0"/>
                </a:cxn>
                <a:cxn ang="0">
                  <a:pos x="88" y="34"/>
                </a:cxn>
                <a:cxn ang="0">
                  <a:pos x="104" y="69"/>
                </a:cxn>
                <a:cxn ang="0">
                  <a:pos x="0" y="34"/>
                </a:cxn>
                <a:cxn ang="0">
                  <a:pos x="104" y="0"/>
                </a:cxn>
              </a:cxnLst>
              <a:rect l="0" t="0" r="r" b="b"/>
              <a:pathLst>
                <a:path w="104" h="69">
                  <a:moveTo>
                    <a:pt x="104" y="0"/>
                  </a:moveTo>
                  <a:lnTo>
                    <a:pt x="88" y="34"/>
                  </a:lnTo>
                  <a:lnTo>
                    <a:pt x="104" y="69"/>
                  </a:lnTo>
                  <a:lnTo>
                    <a:pt x="0" y="34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037" name="Line 167"/>
            <p:cNvSpPr>
              <a:spLocks noChangeShapeType="1"/>
            </p:cNvSpPr>
            <p:nvPr/>
          </p:nvSpPr>
          <p:spPr bwMode="auto">
            <a:xfrm>
              <a:off x="3348" y="994"/>
              <a:ext cx="753" cy="265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038" name="Line 168"/>
            <p:cNvSpPr>
              <a:spLocks noChangeShapeType="1"/>
            </p:cNvSpPr>
            <p:nvPr/>
          </p:nvSpPr>
          <p:spPr bwMode="auto">
            <a:xfrm>
              <a:off x="4838" y="3524"/>
              <a:ext cx="1" cy="25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039" name="Line 169"/>
            <p:cNvSpPr>
              <a:spLocks noChangeShapeType="1"/>
            </p:cNvSpPr>
            <p:nvPr/>
          </p:nvSpPr>
          <p:spPr bwMode="auto">
            <a:xfrm>
              <a:off x="4336" y="4154"/>
              <a:ext cx="50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040" name="Freeform 170"/>
            <p:cNvSpPr/>
            <p:nvPr/>
          </p:nvSpPr>
          <p:spPr bwMode="auto">
            <a:xfrm>
              <a:off x="4258" y="4120"/>
              <a:ext cx="104" cy="68"/>
            </a:xfrm>
            <a:custGeom>
              <a:avLst/>
              <a:gdLst/>
              <a:ahLst/>
              <a:cxnLst>
                <a:cxn ang="0">
                  <a:pos x="104" y="0"/>
                </a:cxn>
                <a:cxn ang="0">
                  <a:pos x="88" y="34"/>
                </a:cxn>
                <a:cxn ang="0">
                  <a:pos x="104" y="68"/>
                </a:cxn>
                <a:cxn ang="0">
                  <a:pos x="0" y="34"/>
                </a:cxn>
                <a:cxn ang="0">
                  <a:pos x="104" y="0"/>
                </a:cxn>
              </a:cxnLst>
              <a:rect l="0" t="0" r="r" b="b"/>
              <a:pathLst>
                <a:path w="104" h="68">
                  <a:moveTo>
                    <a:pt x="104" y="0"/>
                  </a:moveTo>
                  <a:lnTo>
                    <a:pt x="88" y="34"/>
                  </a:lnTo>
                  <a:lnTo>
                    <a:pt x="104" y="68"/>
                  </a:lnTo>
                  <a:lnTo>
                    <a:pt x="0" y="34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041" name="Rectangle 171"/>
            <p:cNvSpPr>
              <a:spLocks noChangeArrowheads="1"/>
            </p:cNvSpPr>
            <p:nvPr/>
          </p:nvSpPr>
          <p:spPr bwMode="auto">
            <a:xfrm>
              <a:off x="4825" y="3081"/>
              <a:ext cx="27" cy="2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042" name="Rectangle 172"/>
            <p:cNvSpPr>
              <a:spLocks noChangeArrowheads="1"/>
            </p:cNvSpPr>
            <p:nvPr/>
          </p:nvSpPr>
          <p:spPr bwMode="auto">
            <a:xfrm>
              <a:off x="4825" y="3165"/>
              <a:ext cx="27" cy="2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043" name="Rectangle 173"/>
            <p:cNvSpPr>
              <a:spLocks noChangeArrowheads="1"/>
            </p:cNvSpPr>
            <p:nvPr/>
          </p:nvSpPr>
          <p:spPr bwMode="auto">
            <a:xfrm>
              <a:off x="4825" y="3250"/>
              <a:ext cx="27" cy="2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044" name="Rectangle 174"/>
            <p:cNvSpPr>
              <a:spLocks noChangeArrowheads="1"/>
            </p:cNvSpPr>
            <p:nvPr/>
          </p:nvSpPr>
          <p:spPr bwMode="auto">
            <a:xfrm>
              <a:off x="4825" y="3334"/>
              <a:ext cx="27" cy="2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045" name="Line 175"/>
            <p:cNvSpPr>
              <a:spLocks noChangeShapeType="1"/>
            </p:cNvSpPr>
            <p:nvPr/>
          </p:nvSpPr>
          <p:spPr bwMode="auto">
            <a:xfrm flipV="1">
              <a:off x="1874" y="1012"/>
              <a:ext cx="745" cy="2079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046" name="Line 176"/>
            <p:cNvSpPr>
              <a:spLocks noChangeShapeType="1"/>
            </p:cNvSpPr>
            <p:nvPr/>
          </p:nvSpPr>
          <p:spPr bwMode="auto">
            <a:xfrm flipH="1" flipV="1">
              <a:off x="3356" y="972"/>
              <a:ext cx="750" cy="318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04" name="Group 177"/>
            <p:cNvGrpSpPr/>
            <p:nvPr/>
          </p:nvGrpSpPr>
          <p:grpSpPr bwMode="auto">
            <a:xfrm>
              <a:off x="1705" y="2995"/>
              <a:ext cx="157" cy="161"/>
              <a:chOff x="1675" y="1825"/>
              <a:chExt cx="157" cy="161"/>
            </a:xfrm>
          </p:grpSpPr>
          <p:sp>
            <p:nvSpPr>
              <p:cNvPr id="1050047" name="Oval 178"/>
              <p:cNvSpPr>
                <a:spLocks noChangeArrowheads="1"/>
              </p:cNvSpPr>
              <p:nvPr/>
            </p:nvSpPr>
            <p:spPr bwMode="auto">
              <a:xfrm>
                <a:off x="1675" y="1854"/>
                <a:ext cx="157" cy="132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0048" name="Rectangle 179"/>
              <p:cNvSpPr>
                <a:spLocks noChangeArrowheads="1"/>
              </p:cNvSpPr>
              <p:nvPr/>
            </p:nvSpPr>
            <p:spPr bwMode="auto">
              <a:xfrm>
                <a:off x="1722" y="1825"/>
                <a:ext cx="6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s-ES" sz="1600" b="1">
                    <a:solidFill>
                      <a:srgbClr val="000000"/>
                    </a:solidFill>
                  </a:rPr>
                  <a:t>x</a:t>
                </a:r>
                <a:endParaRPr lang="es-ES" b="1"/>
              </a:p>
            </p:txBody>
          </p:sp>
        </p:grpSp>
        <p:grpSp>
          <p:nvGrpSpPr>
            <p:cNvPr id="305" name="Group 180"/>
            <p:cNvGrpSpPr/>
            <p:nvPr/>
          </p:nvGrpSpPr>
          <p:grpSpPr bwMode="auto">
            <a:xfrm>
              <a:off x="1687" y="2491"/>
              <a:ext cx="157" cy="161"/>
              <a:chOff x="1675" y="1825"/>
              <a:chExt cx="157" cy="161"/>
            </a:xfrm>
          </p:grpSpPr>
          <p:sp>
            <p:nvSpPr>
              <p:cNvPr id="1050049" name="Oval 181"/>
              <p:cNvSpPr>
                <a:spLocks noChangeArrowheads="1"/>
              </p:cNvSpPr>
              <p:nvPr/>
            </p:nvSpPr>
            <p:spPr bwMode="auto">
              <a:xfrm>
                <a:off x="1675" y="1854"/>
                <a:ext cx="157" cy="132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0050" name="Rectangle 182"/>
              <p:cNvSpPr>
                <a:spLocks noChangeArrowheads="1"/>
              </p:cNvSpPr>
              <p:nvPr/>
            </p:nvSpPr>
            <p:spPr bwMode="auto">
              <a:xfrm>
                <a:off x="1722" y="1825"/>
                <a:ext cx="6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s-ES" sz="1600" b="1">
                    <a:solidFill>
                      <a:srgbClr val="000000"/>
                    </a:solidFill>
                  </a:rPr>
                  <a:t>x</a:t>
                </a:r>
                <a:endParaRPr lang="es-ES" b="1"/>
              </a:p>
            </p:txBody>
          </p:sp>
        </p:grpSp>
      </p:grpSp>
      <p:sp>
        <p:nvSpPr>
          <p:cNvPr id="1050051" name="Text Box 184"/>
          <p:cNvSpPr txBox="1">
            <a:spLocks noChangeArrowheads="1"/>
          </p:cNvSpPr>
          <p:nvPr/>
        </p:nvSpPr>
        <p:spPr bwMode="auto">
          <a:xfrm>
            <a:off x="762000" y="1954900"/>
            <a:ext cx="54292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s-MX" sz="1200"/>
              <a:t>x(n-1)=0</a:t>
            </a:r>
            <a:endParaRPr lang="es-ES" sz="1200"/>
          </a:p>
        </p:txBody>
      </p:sp>
      <p:sp>
        <p:nvSpPr>
          <p:cNvPr id="1050052" name="Text Box 185"/>
          <p:cNvSpPr txBox="1">
            <a:spLocks noChangeArrowheads="1"/>
          </p:cNvSpPr>
          <p:nvPr/>
        </p:nvSpPr>
        <p:spPr bwMode="auto">
          <a:xfrm>
            <a:off x="800100" y="2742300"/>
            <a:ext cx="54292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s-MX" sz="1200"/>
              <a:t>x(n-2)=0</a:t>
            </a:r>
            <a:endParaRPr lang="es-ES" sz="1200"/>
          </a:p>
        </p:txBody>
      </p:sp>
      <p:sp>
        <p:nvSpPr>
          <p:cNvPr id="1050053" name="Text Box 186"/>
          <p:cNvSpPr txBox="1">
            <a:spLocks noChangeArrowheads="1"/>
          </p:cNvSpPr>
          <p:nvPr/>
        </p:nvSpPr>
        <p:spPr bwMode="auto">
          <a:xfrm>
            <a:off x="762000" y="4507600"/>
            <a:ext cx="6016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s-MX" sz="1200"/>
              <a:t>x(n-M)=0</a:t>
            </a:r>
            <a:endParaRPr lang="es-ES" sz="1200"/>
          </a:p>
        </p:txBody>
      </p:sp>
      <p:sp>
        <p:nvSpPr>
          <p:cNvPr id="1050054" name="Text Box 187"/>
          <p:cNvSpPr txBox="1">
            <a:spLocks noChangeArrowheads="1"/>
          </p:cNvSpPr>
          <p:nvPr/>
        </p:nvSpPr>
        <p:spPr bwMode="auto">
          <a:xfrm>
            <a:off x="7531100" y="1891400"/>
            <a:ext cx="54292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s-MX" sz="1200"/>
              <a:t>y(n-1)=0</a:t>
            </a:r>
            <a:endParaRPr lang="es-ES" sz="1200"/>
          </a:p>
        </p:txBody>
      </p:sp>
      <p:sp>
        <p:nvSpPr>
          <p:cNvPr id="1050055" name="Text Box 188"/>
          <p:cNvSpPr txBox="1">
            <a:spLocks noChangeArrowheads="1"/>
          </p:cNvSpPr>
          <p:nvPr/>
        </p:nvSpPr>
        <p:spPr bwMode="auto">
          <a:xfrm>
            <a:off x="7543800" y="2704200"/>
            <a:ext cx="54292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s-MX" sz="1200"/>
              <a:t>y(n-2)=0</a:t>
            </a:r>
            <a:endParaRPr lang="es-ES" sz="1200"/>
          </a:p>
        </p:txBody>
      </p:sp>
      <p:sp>
        <p:nvSpPr>
          <p:cNvPr id="1050056" name="Text Box 189"/>
          <p:cNvSpPr txBox="1">
            <a:spLocks noChangeArrowheads="1"/>
          </p:cNvSpPr>
          <p:nvPr/>
        </p:nvSpPr>
        <p:spPr bwMode="auto">
          <a:xfrm>
            <a:off x="7531100" y="4482200"/>
            <a:ext cx="6016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s-MX" sz="1200"/>
              <a:t>y(n-M)=0</a:t>
            </a:r>
            <a:endParaRPr lang="es-ES" sz="1200"/>
          </a:p>
        </p:txBody>
      </p:sp>
      <p:sp>
        <p:nvSpPr>
          <p:cNvPr id="1050057" name="Text Box 190"/>
          <p:cNvSpPr txBox="1">
            <a:spLocks noChangeArrowheads="1"/>
          </p:cNvSpPr>
          <p:nvPr/>
        </p:nvSpPr>
        <p:spPr bwMode="auto">
          <a:xfrm>
            <a:off x="7543800" y="6147488"/>
            <a:ext cx="57626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s-MX" sz="1200"/>
              <a:t>y(n-N)=0</a:t>
            </a:r>
            <a:endParaRPr lang="es-ES" sz="1200"/>
          </a:p>
        </p:txBody>
      </p:sp>
      <p:sp>
        <p:nvSpPr>
          <p:cNvPr id="1050058" name="Text Box 191"/>
          <p:cNvSpPr txBox="1">
            <a:spLocks noChangeArrowheads="1"/>
          </p:cNvSpPr>
          <p:nvPr/>
        </p:nvSpPr>
        <p:spPr bwMode="auto">
          <a:xfrm>
            <a:off x="3975100" y="4066275"/>
            <a:ext cx="69215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s-MX" sz="2000">
                <a:solidFill>
                  <a:srgbClr val="FF3300"/>
                </a:solidFill>
              </a:rPr>
              <a:t>x(0)=1</a:t>
            </a:r>
          </a:p>
          <a:p>
            <a:r>
              <a:rPr lang="es-MX" sz="2000"/>
              <a:t>x(1)=2</a:t>
            </a:r>
          </a:p>
          <a:p>
            <a:r>
              <a:rPr lang="es-MX" sz="2000"/>
              <a:t>x(2)=3</a:t>
            </a:r>
          </a:p>
          <a:p>
            <a:r>
              <a:rPr lang="es-MX" sz="2000"/>
              <a:t>x(3)=4</a:t>
            </a:r>
          </a:p>
          <a:p>
            <a:r>
              <a:rPr lang="es-MX" sz="2000"/>
              <a:t>     . </a:t>
            </a:r>
          </a:p>
          <a:p>
            <a:r>
              <a:rPr lang="es-MX" sz="2000"/>
              <a:t>     .</a:t>
            </a:r>
          </a:p>
          <a:p>
            <a:r>
              <a:rPr lang="es-MX" sz="2000"/>
              <a:t>x(n)=1</a:t>
            </a:r>
            <a:endParaRPr lang="es-ES" sz="2000"/>
          </a:p>
        </p:txBody>
      </p:sp>
      <p:sp>
        <p:nvSpPr>
          <p:cNvPr id="1050059" name="Text Box 192"/>
          <p:cNvSpPr txBox="1">
            <a:spLocks noChangeArrowheads="1"/>
          </p:cNvSpPr>
          <p:nvPr/>
        </p:nvSpPr>
        <p:spPr bwMode="auto">
          <a:xfrm>
            <a:off x="444500" y="1307200"/>
            <a:ext cx="41592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s-MX" sz="1200"/>
              <a:t>x(0)=1</a:t>
            </a:r>
            <a:endParaRPr lang="es-ES" sz="1200"/>
          </a:p>
        </p:txBody>
      </p:sp>
      <p:sp>
        <p:nvSpPr>
          <p:cNvPr id="1050060" name="Rectangle 195"/>
          <p:cNvSpPr>
            <a:spLocks noChangeArrowheads="1"/>
          </p:cNvSpPr>
          <p:nvPr/>
        </p:nvSpPr>
        <p:spPr bwMode="auto">
          <a:xfrm>
            <a:off x="4175125" y="948425"/>
            <a:ext cx="56832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200">
                <a:solidFill>
                  <a:srgbClr val="000000"/>
                </a:solidFill>
                <a:cs typeface="Times New Roman" pitchFamily="18" charset="0"/>
              </a:rPr>
              <a:t>u(n)=B</a:t>
            </a:r>
            <a:r>
              <a:rPr lang="es-ES" sz="1200" baseline="-2500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es-ES" sz="1200">
                <a:solidFill>
                  <a:srgbClr val="000000"/>
                </a:solidFill>
                <a:cs typeface="Times New Roman" pitchFamily="18" charset="0"/>
              </a:rPr>
              <a:t>1</a:t>
            </a:r>
            <a:endParaRPr lang="es-ES" sz="1200">
              <a:solidFill>
                <a:srgbClr val="000000"/>
              </a:solidFill>
            </a:endParaRPr>
          </a:p>
        </p:txBody>
      </p:sp>
      <p:sp>
        <p:nvSpPr>
          <p:cNvPr id="1050061" name="Rectangle 196"/>
          <p:cNvSpPr>
            <a:spLocks noChangeArrowheads="1"/>
          </p:cNvSpPr>
          <p:nvPr/>
        </p:nvSpPr>
        <p:spPr bwMode="auto">
          <a:xfrm>
            <a:off x="6711950" y="948425"/>
            <a:ext cx="83185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200">
                <a:solidFill>
                  <a:srgbClr val="000000"/>
                </a:solidFill>
                <a:cs typeface="Times New Roman" pitchFamily="18" charset="0"/>
              </a:rPr>
              <a:t>y(0)=u(n)=B</a:t>
            </a:r>
            <a:r>
              <a:rPr lang="es-ES" sz="1200" baseline="-25000">
                <a:solidFill>
                  <a:srgbClr val="000000"/>
                </a:solidFill>
                <a:cs typeface="Times New Roman" pitchFamily="18" charset="0"/>
              </a:rPr>
              <a:t>0</a:t>
            </a:r>
            <a:endParaRPr lang="es-ES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0060" grpId="0"/>
      <p:bldP spid="1050061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062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0E19-026E-47F7-B574-D032B2BCD2F5}" type="slidenum">
              <a:rPr lang="es-ES"/>
              <a:t>71</a:t>
            </a:fld>
            <a:endParaRPr lang="es-ES"/>
          </a:p>
        </p:txBody>
      </p:sp>
      <p:sp>
        <p:nvSpPr>
          <p:cNvPr id="1050063" name="Oval 15"/>
          <p:cNvSpPr>
            <a:spLocks noChangeArrowheads="1"/>
          </p:cNvSpPr>
          <p:nvPr/>
        </p:nvSpPr>
        <p:spPr bwMode="auto">
          <a:xfrm>
            <a:off x="6234113" y="6256200"/>
            <a:ext cx="242887" cy="180975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07" name="Group 16"/>
          <p:cNvGrpSpPr/>
          <p:nvPr/>
        </p:nvGrpSpPr>
        <p:grpSpPr bwMode="auto">
          <a:xfrm>
            <a:off x="547688" y="912675"/>
            <a:ext cx="7640637" cy="5497513"/>
            <a:chOff x="521" y="732"/>
            <a:chExt cx="4813" cy="3463"/>
          </a:xfrm>
        </p:grpSpPr>
        <p:sp>
          <p:nvSpPr>
            <p:cNvPr id="1050064" name="Line 17"/>
            <p:cNvSpPr>
              <a:spLocks noChangeShapeType="1"/>
            </p:cNvSpPr>
            <p:nvPr/>
          </p:nvSpPr>
          <p:spPr bwMode="auto">
            <a:xfrm>
              <a:off x="537" y="944"/>
              <a:ext cx="25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065" name="Freeform 18"/>
            <p:cNvSpPr/>
            <p:nvPr/>
          </p:nvSpPr>
          <p:spPr bwMode="auto">
            <a:xfrm>
              <a:off x="763" y="910"/>
              <a:ext cx="102" cy="69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15" y="34"/>
                </a:cxn>
                <a:cxn ang="0">
                  <a:pos x="0" y="0"/>
                </a:cxn>
                <a:cxn ang="0">
                  <a:pos x="102" y="34"/>
                </a:cxn>
                <a:cxn ang="0">
                  <a:pos x="0" y="69"/>
                </a:cxn>
              </a:cxnLst>
              <a:rect l="0" t="0" r="r" b="b"/>
              <a:pathLst>
                <a:path w="102" h="69">
                  <a:moveTo>
                    <a:pt x="0" y="69"/>
                  </a:moveTo>
                  <a:lnTo>
                    <a:pt x="15" y="34"/>
                  </a:lnTo>
                  <a:lnTo>
                    <a:pt x="0" y="0"/>
                  </a:lnTo>
                  <a:lnTo>
                    <a:pt x="102" y="34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066" name="Line 19"/>
            <p:cNvSpPr>
              <a:spLocks noChangeShapeType="1"/>
            </p:cNvSpPr>
            <p:nvPr/>
          </p:nvSpPr>
          <p:spPr bwMode="auto">
            <a:xfrm>
              <a:off x="2686" y="944"/>
              <a:ext cx="50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067" name="Freeform 20"/>
            <p:cNvSpPr/>
            <p:nvPr/>
          </p:nvSpPr>
          <p:spPr bwMode="auto">
            <a:xfrm>
              <a:off x="3163" y="910"/>
              <a:ext cx="103" cy="69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15" y="34"/>
                </a:cxn>
                <a:cxn ang="0">
                  <a:pos x="0" y="0"/>
                </a:cxn>
                <a:cxn ang="0">
                  <a:pos x="103" y="34"/>
                </a:cxn>
                <a:cxn ang="0">
                  <a:pos x="0" y="69"/>
                </a:cxn>
              </a:cxnLst>
              <a:rect l="0" t="0" r="r" b="b"/>
              <a:pathLst>
                <a:path w="103" h="69">
                  <a:moveTo>
                    <a:pt x="0" y="69"/>
                  </a:moveTo>
                  <a:lnTo>
                    <a:pt x="15" y="34"/>
                  </a:lnTo>
                  <a:lnTo>
                    <a:pt x="0" y="0"/>
                  </a:lnTo>
                  <a:lnTo>
                    <a:pt x="103" y="34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068" name="Rectangle 21"/>
            <p:cNvSpPr>
              <a:spLocks noChangeArrowheads="1"/>
            </p:cNvSpPr>
            <p:nvPr/>
          </p:nvSpPr>
          <p:spPr bwMode="auto">
            <a:xfrm>
              <a:off x="521" y="784"/>
              <a:ext cx="22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x(n)</a:t>
              </a:r>
              <a:endParaRPr lang="es-ES" b="1"/>
            </a:p>
          </p:txBody>
        </p:sp>
        <p:sp>
          <p:nvSpPr>
            <p:cNvPr id="1050069" name="Oval 22"/>
            <p:cNvSpPr>
              <a:spLocks noChangeArrowheads="1"/>
            </p:cNvSpPr>
            <p:nvPr/>
          </p:nvSpPr>
          <p:spPr bwMode="auto">
            <a:xfrm>
              <a:off x="3275" y="888"/>
              <a:ext cx="154" cy="114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070" name="Rectangle 23"/>
            <p:cNvSpPr>
              <a:spLocks noChangeArrowheads="1"/>
            </p:cNvSpPr>
            <p:nvPr/>
          </p:nvSpPr>
          <p:spPr bwMode="auto">
            <a:xfrm>
              <a:off x="3328" y="888"/>
              <a:ext cx="5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200" b="1">
                  <a:solidFill>
                    <a:srgbClr val="000000"/>
                  </a:solidFill>
                </a:rPr>
                <a:t>+</a:t>
              </a:r>
              <a:endParaRPr lang="es-ES" b="1"/>
            </a:p>
          </p:txBody>
        </p:sp>
        <p:sp>
          <p:nvSpPr>
            <p:cNvPr id="1050071" name="Line 24"/>
            <p:cNvSpPr>
              <a:spLocks noChangeShapeType="1"/>
            </p:cNvSpPr>
            <p:nvPr/>
          </p:nvSpPr>
          <p:spPr bwMode="auto">
            <a:xfrm>
              <a:off x="3430" y="944"/>
              <a:ext cx="183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072" name="Freeform 25"/>
            <p:cNvSpPr/>
            <p:nvPr/>
          </p:nvSpPr>
          <p:spPr bwMode="auto">
            <a:xfrm>
              <a:off x="5231" y="910"/>
              <a:ext cx="103" cy="69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15" y="34"/>
                </a:cxn>
                <a:cxn ang="0">
                  <a:pos x="0" y="0"/>
                </a:cxn>
                <a:cxn ang="0">
                  <a:pos x="103" y="34"/>
                </a:cxn>
                <a:cxn ang="0">
                  <a:pos x="0" y="69"/>
                </a:cxn>
              </a:cxnLst>
              <a:rect l="0" t="0" r="r" b="b"/>
              <a:pathLst>
                <a:path w="103" h="69">
                  <a:moveTo>
                    <a:pt x="0" y="69"/>
                  </a:moveTo>
                  <a:lnTo>
                    <a:pt x="15" y="34"/>
                  </a:lnTo>
                  <a:lnTo>
                    <a:pt x="0" y="0"/>
                  </a:lnTo>
                  <a:lnTo>
                    <a:pt x="103" y="34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073" name="Line 26"/>
            <p:cNvSpPr>
              <a:spLocks noChangeShapeType="1"/>
            </p:cNvSpPr>
            <p:nvPr/>
          </p:nvSpPr>
          <p:spPr bwMode="auto">
            <a:xfrm flipV="1">
              <a:off x="4838" y="2328"/>
              <a:ext cx="2" cy="31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074" name="Rectangle 27"/>
            <p:cNvSpPr>
              <a:spLocks noChangeArrowheads="1"/>
            </p:cNvSpPr>
            <p:nvPr/>
          </p:nvSpPr>
          <p:spPr bwMode="auto">
            <a:xfrm>
              <a:off x="4932" y="772"/>
              <a:ext cx="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US" b="1"/>
            </a:p>
          </p:txBody>
        </p:sp>
        <p:sp>
          <p:nvSpPr>
            <p:cNvPr id="1050075" name="Rectangle 28"/>
            <p:cNvSpPr>
              <a:spLocks noChangeArrowheads="1"/>
            </p:cNvSpPr>
            <p:nvPr/>
          </p:nvSpPr>
          <p:spPr bwMode="auto">
            <a:xfrm>
              <a:off x="1815" y="732"/>
              <a:ext cx="13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200" b="1">
                  <a:solidFill>
                    <a:srgbClr val="000000"/>
                  </a:solidFill>
                </a:rPr>
                <a:t> Bo</a:t>
              </a:r>
              <a:endParaRPr lang="es-ES" sz="1200" b="1"/>
            </a:p>
          </p:txBody>
        </p:sp>
        <p:sp>
          <p:nvSpPr>
            <p:cNvPr id="1050076" name="Oval 29"/>
            <p:cNvSpPr>
              <a:spLocks noChangeArrowheads="1"/>
            </p:cNvSpPr>
            <p:nvPr/>
          </p:nvSpPr>
          <p:spPr bwMode="auto">
            <a:xfrm>
              <a:off x="1701" y="888"/>
              <a:ext cx="155" cy="114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077" name="Rectangle 30"/>
            <p:cNvSpPr>
              <a:spLocks noChangeArrowheads="1"/>
            </p:cNvSpPr>
            <p:nvPr/>
          </p:nvSpPr>
          <p:spPr bwMode="auto">
            <a:xfrm>
              <a:off x="1755" y="876"/>
              <a:ext cx="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200" b="1">
                  <a:solidFill>
                    <a:srgbClr val="000000"/>
                  </a:solidFill>
                </a:rPr>
                <a:t>x</a:t>
              </a:r>
              <a:endParaRPr lang="es-ES" b="1"/>
            </a:p>
          </p:txBody>
        </p:sp>
        <p:sp>
          <p:nvSpPr>
            <p:cNvPr id="1050078" name="Line 31"/>
            <p:cNvSpPr>
              <a:spLocks noChangeShapeType="1"/>
            </p:cNvSpPr>
            <p:nvPr/>
          </p:nvSpPr>
          <p:spPr bwMode="auto">
            <a:xfrm>
              <a:off x="1775" y="755"/>
              <a:ext cx="1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079" name="Freeform 32"/>
            <p:cNvSpPr/>
            <p:nvPr/>
          </p:nvSpPr>
          <p:spPr bwMode="auto">
            <a:xfrm>
              <a:off x="1730" y="802"/>
              <a:ext cx="90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12"/>
                </a:cxn>
                <a:cxn ang="0">
                  <a:pos x="90" y="0"/>
                </a:cxn>
                <a:cxn ang="0">
                  <a:pos x="45" y="79"/>
                </a:cxn>
                <a:cxn ang="0">
                  <a:pos x="0" y="0"/>
                </a:cxn>
              </a:cxnLst>
              <a:rect l="0" t="0" r="r" b="b"/>
              <a:pathLst>
                <a:path w="90" h="79">
                  <a:moveTo>
                    <a:pt x="0" y="0"/>
                  </a:moveTo>
                  <a:lnTo>
                    <a:pt x="45" y="12"/>
                  </a:lnTo>
                  <a:lnTo>
                    <a:pt x="90" y="0"/>
                  </a:lnTo>
                  <a:lnTo>
                    <a:pt x="45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080" name="Line 33"/>
            <p:cNvSpPr>
              <a:spLocks noChangeShapeType="1"/>
            </p:cNvSpPr>
            <p:nvPr/>
          </p:nvSpPr>
          <p:spPr bwMode="auto">
            <a:xfrm>
              <a:off x="865" y="944"/>
              <a:ext cx="75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081" name="Freeform 34"/>
            <p:cNvSpPr/>
            <p:nvPr/>
          </p:nvSpPr>
          <p:spPr bwMode="auto">
            <a:xfrm>
              <a:off x="1590" y="910"/>
              <a:ext cx="102" cy="69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16" y="34"/>
                </a:cxn>
                <a:cxn ang="0">
                  <a:pos x="0" y="0"/>
                </a:cxn>
                <a:cxn ang="0">
                  <a:pos x="102" y="34"/>
                </a:cxn>
                <a:cxn ang="0">
                  <a:pos x="0" y="69"/>
                </a:cxn>
              </a:cxnLst>
              <a:rect l="0" t="0" r="r" b="b"/>
              <a:pathLst>
                <a:path w="102" h="69">
                  <a:moveTo>
                    <a:pt x="0" y="69"/>
                  </a:moveTo>
                  <a:lnTo>
                    <a:pt x="16" y="34"/>
                  </a:lnTo>
                  <a:lnTo>
                    <a:pt x="0" y="0"/>
                  </a:lnTo>
                  <a:lnTo>
                    <a:pt x="102" y="34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082" name="Line 35"/>
            <p:cNvSpPr>
              <a:spLocks noChangeShapeType="1"/>
            </p:cNvSpPr>
            <p:nvPr/>
          </p:nvSpPr>
          <p:spPr bwMode="auto">
            <a:xfrm>
              <a:off x="1858" y="944"/>
              <a:ext cx="593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083" name="Freeform 36"/>
            <p:cNvSpPr/>
            <p:nvPr/>
          </p:nvSpPr>
          <p:spPr bwMode="auto">
            <a:xfrm>
              <a:off x="2418" y="910"/>
              <a:ext cx="102" cy="69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16" y="34"/>
                </a:cxn>
                <a:cxn ang="0">
                  <a:pos x="0" y="0"/>
                </a:cxn>
                <a:cxn ang="0">
                  <a:pos x="102" y="34"/>
                </a:cxn>
                <a:cxn ang="0">
                  <a:pos x="0" y="69"/>
                </a:cxn>
              </a:cxnLst>
              <a:rect l="0" t="0" r="r" b="b"/>
              <a:pathLst>
                <a:path w="102" h="69">
                  <a:moveTo>
                    <a:pt x="0" y="69"/>
                  </a:moveTo>
                  <a:lnTo>
                    <a:pt x="16" y="34"/>
                  </a:lnTo>
                  <a:lnTo>
                    <a:pt x="0" y="0"/>
                  </a:lnTo>
                  <a:lnTo>
                    <a:pt x="102" y="34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084" name="Rectangle 37"/>
            <p:cNvSpPr>
              <a:spLocks noChangeArrowheads="1"/>
            </p:cNvSpPr>
            <p:nvPr/>
          </p:nvSpPr>
          <p:spPr bwMode="auto">
            <a:xfrm>
              <a:off x="955" y="1076"/>
              <a:ext cx="321" cy="241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085" name="Rectangle 38"/>
            <p:cNvSpPr>
              <a:spLocks noChangeArrowheads="1"/>
            </p:cNvSpPr>
            <p:nvPr/>
          </p:nvSpPr>
          <p:spPr bwMode="auto">
            <a:xfrm>
              <a:off x="1017" y="1134"/>
              <a:ext cx="11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 T</a:t>
              </a:r>
              <a:endParaRPr lang="es-ES" b="1"/>
            </a:p>
          </p:txBody>
        </p:sp>
        <p:sp>
          <p:nvSpPr>
            <p:cNvPr id="1050086" name="Oval 39"/>
            <p:cNvSpPr>
              <a:spLocks noChangeArrowheads="1"/>
            </p:cNvSpPr>
            <p:nvPr/>
          </p:nvSpPr>
          <p:spPr bwMode="auto">
            <a:xfrm>
              <a:off x="2529" y="888"/>
              <a:ext cx="155" cy="114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087" name="Rectangle 40"/>
            <p:cNvSpPr>
              <a:spLocks noChangeArrowheads="1"/>
            </p:cNvSpPr>
            <p:nvPr/>
          </p:nvSpPr>
          <p:spPr bwMode="auto">
            <a:xfrm>
              <a:off x="2583" y="888"/>
              <a:ext cx="5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200" b="1">
                  <a:solidFill>
                    <a:srgbClr val="000000"/>
                  </a:solidFill>
                </a:rPr>
                <a:t>+</a:t>
              </a:r>
              <a:endParaRPr lang="es-ES" b="1"/>
            </a:p>
          </p:txBody>
        </p:sp>
        <p:sp>
          <p:nvSpPr>
            <p:cNvPr id="1050088" name="Rectangle 41"/>
            <p:cNvSpPr>
              <a:spLocks noChangeArrowheads="1"/>
            </p:cNvSpPr>
            <p:nvPr/>
          </p:nvSpPr>
          <p:spPr bwMode="auto">
            <a:xfrm>
              <a:off x="1809" y="1235"/>
              <a:ext cx="12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200" b="1">
                  <a:solidFill>
                    <a:srgbClr val="000000"/>
                  </a:solidFill>
                </a:rPr>
                <a:t> B</a:t>
              </a:r>
              <a:r>
                <a:rPr lang="es-ES" sz="800" b="1">
                  <a:solidFill>
                    <a:srgbClr val="000000"/>
                  </a:solidFill>
                </a:rPr>
                <a:t>1</a:t>
              </a:r>
              <a:endParaRPr lang="es-ES" sz="800" b="1"/>
            </a:p>
          </p:txBody>
        </p:sp>
        <p:sp>
          <p:nvSpPr>
            <p:cNvPr id="1050089" name="Oval 42"/>
            <p:cNvSpPr>
              <a:spLocks noChangeArrowheads="1"/>
            </p:cNvSpPr>
            <p:nvPr/>
          </p:nvSpPr>
          <p:spPr bwMode="auto">
            <a:xfrm>
              <a:off x="1701" y="1392"/>
              <a:ext cx="155" cy="114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090" name="Rectangle 43"/>
            <p:cNvSpPr>
              <a:spLocks noChangeArrowheads="1"/>
            </p:cNvSpPr>
            <p:nvPr/>
          </p:nvSpPr>
          <p:spPr bwMode="auto">
            <a:xfrm>
              <a:off x="1755" y="1374"/>
              <a:ext cx="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200" b="1">
                  <a:solidFill>
                    <a:srgbClr val="000000"/>
                  </a:solidFill>
                </a:rPr>
                <a:t>x</a:t>
              </a:r>
              <a:endParaRPr lang="es-ES" sz="1200" b="1"/>
            </a:p>
          </p:txBody>
        </p:sp>
        <p:sp>
          <p:nvSpPr>
            <p:cNvPr id="1050091" name="Line 44"/>
            <p:cNvSpPr>
              <a:spLocks noChangeShapeType="1"/>
            </p:cNvSpPr>
            <p:nvPr/>
          </p:nvSpPr>
          <p:spPr bwMode="auto">
            <a:xfrm>
              <a:off x="1775" y="1259"/>
              <a:ext cx="1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092" name="Freeform 45"/>
            <p:cNvSpPr/>
            <p:nvPr/>
          </p:nvSpPr>
          <p:spPr bwMode="auto">
            <a:xfrm>
              <a:off x="1730" y="1306"/>
              <a:ext cx="90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12"/>
                </a:cxn>
                <a:cxn ang="0">
                  <a:pos x="90" y="0"/>
                </a:cxn>
                <a:cxn ang="0">
                  <a:pos x="45" y="79"/>
                </a:cxn>
                <a:cxn ang="0">
                  <a:pos x="0" y="0"/>
                </a:cxn>
              </a:cxnLst>
              <a:rect l="0" t="0" r="r" b="b"/>
              <a:pathLst>
                <a:path w="90" h="79">
                  <a:moveTo>
                    <a:pt x="0" y="0"/>
                  </a:moveTo>
                  <a:lnTo>
                    <a:pt x="45" y="12"/>
                  </a:lnTo>
                  <a:lnTo>
                    <a:pt x="90" y="0"/>
                  </a:lnTo>
                  <a:lnTo>
                    <a:pt x="45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093" name="Line 46"/>
            <p:cNvSpPr>
              <a:spLocks noChangeShapeType="1"/>
            </p:cNvSpPr>
            <p:nvPr/>
          </p:nvSpPr>
          <p:spPr bwMode="auto">
            <a:xfrm>
              <a:off x="1114" y="944"/>
              <a:ext cx="1" cy="7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094" name="Freeform 47"/>
            <p:cNvSpPr/>
            <p:nvPr/>
          </p:nvSpPr>
          <p:spPr bwMode="auto">
            <a:xfrm>
              <a:off x="1069" y="992"/>
              <a:ext cx="90" cy="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10"/>
                </a:cxn>
                <a:cxn ang="0">
                  <a:pos x="90" y="0"/>
                </a:cxn>
                <a:cxn ang="0">
                  <a:pos x="45" y="77"/>
                </a:cxn>
                <a:cxn ang="0">
                  <a:pos x="0" y="0"/>
                </a:cxn>
              </a:cxnLst>
              <a:rect l="0" t="0" r="r" b="b"/>
              <a:pathLst>
                <a:path w="90" h="77">
                  <a:moveTo>
                    <a:pt x="0" y="0"/>
                  </a:moveTo>
                  <a:lnTo>
                    <a:pt x="45" y="10"/>
                  </a:lnTo>
                  <a:lnTo>
                    <a:pt x="90" y="0"/>
                  </a:lnTo>
                  <a:lnTo>
                    <a:pt x="45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095" name="Line 48"/>
            <p:cNvSpPr>
              <a:spLocks noChangeShapeType="1"/>
            </p:cNvSpPr>
            <p:nvPr/>
          </p:nvSpPr>
          <p:spPr bwMode="auto">
            <a:xfrm>
              <a:off x="1114" y="1322"/>
              <a:ext cx="1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096" name="Freeform 49"/>
            <p:cNvSpPr/>
            <p:nvPr/>
          </p:nvSpPr>
          <p:spPr bwMode="auto">
            <a:xfrm>
              <a:off x="1069" y="1369"/>
              <a:ext cx="90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12"/>
                </a:cxn>
                <a:cxn ang="0">
                  <a:pos x="90" y="0"/>
                </a:cxn>
                <a:cxn ang="0">
                  <a:pos x="45" y="79"/>
                </a:cxn>
                <a:cxn ang="0">
                  <a:pos x="0" y="0"/>
                </a:cxn>
              </a:cxnLst>
              <a:rect l="0" t="0" r="r" b="b"/>
              <a:pathLst>
                <a:path w="90" h="79">
                  <a:moveTo>
                    <a:pt x="0" y="0"/>
                  </a:moveTo>
                  <a:lnTo>
                    <a:pt x="45" y="12"/>
                  </a:lnTo>
                  <a:lnTo>
                    <a:pt x="90" y="0"/>
                  </a:lnTo>
                  <a:lnTo>
                    <a:pt x="45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097" name="Line 50"/>
            <p:cNvSpPr>
              <a:spLocks noChangeShapeType="1"/>
            </p:cNvSpPr>
            <p:nvPr/>
          </p:nvSpPr>
          <p:spPr bwMode="auto">
            <a:xfrm>
              <a:off x="1114" y="1448"/>
              <a:ext cx="50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098" name="Freeform 51"/>
            <p:cNvSpPr/>
            <p:nvPr/>
          </p:nvSpPr>
          <p:spPr bwMode="auto">
            <a:xfrm>
              <a:off x="1590" y="1414"/>
              <a:ext cx="102" cy="68"/>
            </a:xfrm>
            <a:custGeom>
              <a:avLst/>
              <a:gdLst/>
              <a:ahLst/>
              <a:cxnLst>
                <a:cxn ang="0">
                  <a:pos x="0" y="68"/>
                </a:cxn>
                <a:cxn ang="0">
                  <a:pos x="16" y="34"/>
                </a:cxn>
                <a:cxn ang="0">
                  <a:pos x="0" y="0"/>
                </a:cxn>
                <a:cxn ang="0">
                  <a:pos x="102" y="34"/>
                </a:cxn>
                <a:cxn ang="0">
                  <a:pos x="0" y="68"/>
                </a:cxn>
              </a:cxnLst>
              <a:rect l="0" t="0" r="r" b="b"/>
              <a:pathLst>
                <a:path w="102" h="68">
                  <a:moveTo>
                    <a:pt x="0" y="68"/>
                  </a:moveTo>
                  <a:lnTo>
                    <a:pt x="16" y="34"/>
                  </a:lnTo>
                  <a:lnTo>
                    <a:pt x="0" y="0"/>
                  </a:lnTo>
                  <a:lnTo>
                    <a:pt x="102" y="34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099" name="Line 52"/>
            <p:cNvSpPr>
              <a:spLocks noChangeShapeType="1"/>
            </p:cNvSpPr>
            <p:nvPr/>
          </p:nvSpPr>
          <p:spPr bwMode="auto">
            <a:xfrm flipV="1">
              <a:off x="1858" y="977"/>
              <a:ext cx="673" cy="47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100" name="Rectangle 53"/>
            <p:cNvSpPr>
              <a:spLocks noChangeArrowheads="1"/>
            </p:cNvSpPr>
            <p:nvPr/>
          </p:nvSpPr>
          <p:spPr bwMode="auto">
            <a:xfrm>
              <a:off x="955" y="1581"/>
              <a:ext cx="321" cy="240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101" name="Rectangle 54"/>
            <p:cNvSpPr>
              <a:spLocks noChangeArrowheads="1"/>
            </p:cNvSpPr>
            <p:nvPr/>
          </p:nvSpPr>
          <p:spPr bwMode="auto">
            <a:xfrm>
              <a:off x="1017" y="1637"/>
              <a:ext cx="11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 T</a:t>
              </a:r>
              <a:endParaRPr lang="es-ES" b="1"/>
            </a:p>
          </p:txBody>
        </p:sp>
        <p:sp>
          <p:nvSpPr>
            <p:cNvPr id="1050102" name="Line 55"/>
            <p:cNvSpPr>
              <a:spLocks noChangeShapeType="1"/>
            </p:cNvSpPr>
            <p:nvPr/>
          </p:nvSpPr>
          <p:spPr bwMode="auto">
            <a:xfrm>
              <a:off x="1114" y="1448"/>
              <a:ext cx="1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103" name="Freeform 56"/>
            <p:cNvSpPr/>
            <p:nvPr/>
          </p:nvSpPr>
          <p:spPr bwMode="auto">
            <a:xfrm>
              <a:off x="1069" y="1495"/>
              <a:ext cx="90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12"/>
                </a:cxn>
                <a:cxn ang="0">
                  <a:pos x="90" y="0"/>
                </a:cxn>
                <a:cxn ang="0">
                  <a:pos x="45" y="79"/>
                </a:cxn>
                <a:cxn ang="0">
                  <a:pos x="0" y="0"/>
                </a:cxn>
              </a:cxnLst>
              <a:rect l="0" t="0" r="r" b="b"/>
              <a:pathLst>
                <a:path w="90" h="79">
                  <a:moveTo>
                    <a:pt x="0" y="0"/>
                  </a:moveTo>
                  <a:lnTo>
                    <a:pt x="45" y="12"/>
                  </a:lnTo>
                  <a:lnTo>
                    <a:pt x="90" y="0"/>
                  </a:lnTo>
                  <a:lnTo>
                    <a:pt x="45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104" name="Rectangle 57"/>
            <p:cNvSpPr>
              <a:spLocks noChangeArrowheads="1"/>
            </p:cNvSpPr>
            <p:nvPr/>
          </p:nvSpPr>
          <p:spPr bwMode="auto">
            <a:xfrm>
              <a:off x="1779" y="1708"/>
              <a:ext cx="12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200" b="1">
                  <a:solidFill>
                    <a:srgbClr val="000000"/>
                  </a:solidFill>
                </a:rPr>
                <a:t> B</a:t>
              </a:r>
              <a:r>
                <a:rPr lang="es-ES" sz="800" b="1">
                  <a:solidFill>
                    <a:srgbClr val="000000"/>
                  </a:solidFill>
                </a:rPr>
                <a:t>2</a:t>
              </a:r>
              <a:endParaRPr lang="es-ES" sz="800" b="1"/>
            </a:p>
          </p:txBody>
        </p:sp>
        <p:sp>
          <p:nvSpPr>
            <p:cNvPr id="1050105" name="Oval 58"/>
            <p:cNvSpPr>
              <a:spLocks noChangeArrowheads="1"/>
            </p:cNvSpPr>
            <p:nvPr/>
          </p:nvSpPr>
          <p:spPr bwMode="auto">
            <a:xfrm>
              <a:off x="1701" y="1895"/>
              <a:ext cx="155" cy="115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106" name="Rectangle 59"/>
            <p:cNvSpPr>
              <a:spLocks noChangeArrowheads="1"/>
            </p:cNvSpPr>
            <p:nvPr/>
          </p:nvSpPr>
          <p:spPr bwMode="auto">
            <a:xfrm>
              <a:off x="1743" y="1896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MX" sz="1000" b="1">
                  <a:solidFill>
                    <a:srgbClr val="000000"/>
                  </a:solidFill>
                </a:rPr>
                <a:t>X</a:t>
              </a:r>
              <a:endParaRPr lang="es-ES" sz="1000" b="1"/>
            </a:p>
          </p:txBody>
        </p:sp>
        <p:sp>
          <p:nvSpPr>
            <p:cNvPr id="1050107" name="Line 60"/>
            <p:cNvSpPr>
              <a:spLocks noChangeShapeType="1"/>
            </p:cNvSpPr>
            <p:nvPr/>
          </p:nvSpPr>
          <p:spPr bwMode="auto">
            <a:xfrm>
              <a:off x="1775" y="1762"/>
              <a:ext cx="1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108" name="Freeform 61"/>
            <p:cNvSpPr/>
            <p:nvPr/>
          </p:nvSpPr>
          <p:spPr bwMode="auto">
            <a:xfrm>
              <a:off x="1730" y="1809"/>
              <a:ext cx="90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12"/>
                </a:cxn>
                <a:cxn ang="0">
                  <a:pos x="90" y="0"/>
                </a:cxn>
                <a:cxn ang="0">
                  <a:pos x="45" y="79"/>
                </a:cxn>
                <a:cxn ang="0">
                  <a:pos x="0" y="0"/>
                </a:cxn>
              </a:cxnLst>
              <a:rect l="0" t="0" r="r" b="b"/>
              <a:pathLst>
                <a:path w="90" h="79">
                  <a:moveTo>
                    <a:pt x="0" y="0"/>
                  </a:moveTo>
                  <a:lnTo>
                    <a:pt x="45" y="12"/>
                  </a:lnTo>
                  <a:lnTo>
                    <a:pt x="90" y="0"/>
                  </a:lnTo>
                  <a:lnTo>
                    <a:pt x="45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109" name="Line 62"/>
            <p:cNvSpPr>
              <a:spLocks noChangeShapeType="1"/>
            </p:cNvSpPr>
            <p:nvPr/>
          </p:nvSpPr>
          <p:spPr bwMode="auto">
            <a:xfrm>
              <a:off x="1114" y="1825"/>
              <a:ext cx="1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110" name="Freeform 63"/>
            <p:cNvSpPr/>
            <p:nvPr/>
          </p:nvSpPr>
          <p:spPr bwMode="auto">
            <a:xfrm>
              <a:off x="1069" y="1872"/>
              <a:ext cx="90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12"/>
                </a:cxn>
                <a:cxn ang="0">
                  <a:pos x="90" y="0"/>
                </a:cxn>
                <a:cxn ang="0">
                  <a:pos x="45" y="79"/>
                </a:cxn>
                <a:cxn ang="0">
                  <a:pos x="0" y="0"/>
                </a:cxn>
              </a:cxnLst>
              <a:rect l="0" t="0" r="r" b="b"/>
              <a:pathLst>
                <a:path w="90" h="79">
                  <a:moveTo>
                    <a:pt x="0" y="0"/>
                  </a:moveTo>
                  <a:lnTo>
                    <a:pt x="45" y="12"/>
                  </a:lnTo>
                  <a:lnTo>
                    <a:pt x="90" y="0"/>
                  </a:lnTo>
                  <a:lnTo>
                    <a:pt x="45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111" name="Line 64"/>
            <p:cNvSpPr>
              <a:spLocks noChangeShapeType="1"/>
            </p:cNvSpPr>
            <p:nvPr/>
          </p:nvSpPr>
          <p:spPr bwMode="auto">
            <a:xfrm>
              <a:off x="1114" y="1951"/>
              <a:ext cx="50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112" name="Freeform 65"/>
            <p:cNvSpPr/>
            <p:nvPr/>
          </p:nvSpPr>
          <p:spPr bwMode="auto">
            <a:xfrm>
              <a:off x="1590" y="1917"/>
              <a:ext cx="102" cy="68"/>
            </a:xfrm>
            <a:custGeom>
              <a:avLst/>
              <a:gdLst/>
              <a:ahLst/>
              <a:cxnLst>
                <a:cxn ang="0">
                  <a:pos x="0" y="68"/>
                </a:cxn>
                <a:cxn ang="0">
                  <a:pos x="16" y="34"/>
                </a:cxn>
                <a:cxn ang="0">
                  <a:pos x="0" y="0"/>
                </a:cxn>
                <a:cxn ang="0">
                  <a:pos x="102" y="34"/>
                </a:cxn>
                <a:cxn ang="0">
                  <a:pos x="0" y="68"/>
                </a:cxn>
              </a:cxnLst>
              <a:rect l="0" t="0" r="r" b="b"/>
              <a:pathLst>
                <a:path w="102" h="68">
                  <a:moveTo>
                    <a:pt x="0" y="68"/>
                  </a:moveTo>
                  <a:lnTo>
                    <a:pt x="16" y="34"/>
                  </a:lnTo>
                  <a:lnTo>
                    <a:pt x="0" y="0"/>
                  </a:lnTo>
                  <a:lnTo>
                    <a:pt x="102" y="34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113" name="Line 66"/>
            <p:cNvSpPr>
              <a:spLocks noChangeShapeType="1"/>
            </p:cNvSpPr>
            <p:nvPr/>
          </p:nvSpPr>
          <p:spPr bwMode="auto">
            <a:xfrm flipV="1">
              <a:off x="1858" y="1008"/>
              <a:ext cx="697" cy="94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114" name="Line 67"/>
            <p:cNvSpPr>
              <a:spLocks noChangeShapeType="1"/>
            </p:cNvSpPr>
            <p:nvPr/>
          </p:nvSpPr>
          <p:spPr bwMode="auto">
            <a:xfrm>
              <a:off x="1114" y="1951"/>
              <a:ext cx="1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115" name="Freeform 68"/>
            <p:cNvSpPr/>
            <p:nvPr/>
          </p:nvSpPr>
          <p:spPr bwMode="auto">
            <a:xfrm>
              <a:off x="1069" y="1998"/>
              <a:ext cx="90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12"/>
                </a:cxn>
                <a:cxn ang="0">
                  <a:pos x="90" y="0"/>
                </a:cxn>
                <a:cxn ang="0">
                  <a:pos x="45" y="79"/>
                </a:cxn>
                <a:cxn ang="0">
                  <a:pos x="0" y="0"/>
                </a:cxn>
              </a:cxnLst>
              <a:rect l="0" t="0" r="r" b="b"/>
              <a:pathLst>
                <a:path w="90" h="79">
                  <a:moveTo>
                    <a:pt x="0" y="0"/>
                  </a:moveTo>
                  <a:lnTo>
                    <a:pt x="45" y="12"/>
                  </a:lnTo>
                  <a:lnTo>
                    <a:pt x="90" y="0"/>
                  </a:lnTo>
                  <a:lnTo>
                    <a:pt x="45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116" name="Rectangle 69"/>
            <p:cNvSpPr>
              <a:spLocks noChangeArrowheads="1"/>
            </p:cNvSpPr>
            <p:nvPr/>
          </p:nvSpPr>
          <p:spPr bwMode="auto">
            <a:xfrm>
              <a:off x="955" y="2714"/>
              <a:ext cx="321" cy="239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117" name="Rectangle 70"/>
            <p:cNvSpPr>
              <a:spLocks noChangeArrowheads="1"/>
            </p:cNvSpPr>
            <p:nvPr/>
          </p:nvSpPr>
          <p:spPr bwMode="auto">
            <a:xfrm>
              <a:off x="1017" y="2770"/>
              <a:ext cx="11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 T</a:t>
              </a:r>
              <a:endParaRPr lang="es-ES" b="1"/>
            </a:p>
          </p:txBody>
        </p:sp>
        <p:sp>
          <p:nvSpPr>
            <p:cNvPr id="1050118" name="Rectangle 71"/>
            <p:cNvSpPr>
              <a:spLocks noChangeArrowheads="1"/>
            </p:cNvSpPr>
            <p:nvPr/>
          </p:nvSpPr>
          <p:spPr bwMode="auto">
            <a:xfrm>
              <a:off x="1797" y="2847"/>
              <a:ext cx="1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200" b="1">
                  <a:solidFill>
                    <a:srgbClr val="000000"/>
                  </a:solidFill>
                </a:rPr>
                <a:t> B</a:t>
              </a:r>
              <a:r>
                <a:rPr lang="es-ES" sz="800" b="1">
                  <a:solidFill>
                    <a:srgbClr val="000000"/>
                  </a:solidFill>
                </a:rPr>
                <a:t>M</a:t>
              </a:r>
              <a:endParaRPr lang="es-ES" sz="800" b="1"/>
            </a:p>
          </p:txBody>
        </p:sp>
        <p:sp>
          <p:nvSpPr>
            <p:cNvPr id="1050119" name="Line 72"/>
            <p:cNvSpPr>
              <a:spLocks noChangeShapeType="1"/>
            </p:cNvSpPr>
            <p:nvPr/>
          </p:nvSpPr>
          <p:spPr bwMode="auto">
            <a:xfrm>
              <a:off x="1775" y="2895"/>
              <a:ext cx="1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120" name="Freeform 73"/>
            <p:cNvSpPr/>
            <p:nvPr/>
          </p:nvSpPr>
          <p:spPr bwMode="auto">
            <a:xfrm>
              <a:off x="1730" y="2942"/>
              <a:ext cx="90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12"/>
                </a:cxn>
                <a:cxn ang="0">
                  <a:pos x="90" y="0"/>
                </a:cxn>
                <a:cxn ang="0">
                  <a:pos x="45" y="79"/>
                </a:cxn>
                <a:cxn ang="0">
                  <a:pos x="0" y="0"/>
                </a:cxn>
              </a:cxnLst>
              <a:rect l="0" t="0" r="r" b="b"/>
              <a:pathLst>
                <a:path w="90" h="79">
                  <a:moveTo>
                    <a:pt x="0" y="0"/>
                  </a:moveTo>
                  <a:lnTo>
                    <a:pt x="45" y="12"/>
                  </a:lnTo>
                  <a:lnTo>
                    <a:pt x="90" y="0"/>
                  </a:lnTo>
                  <a:lnTo>
                    <a:pt x="45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121" name="Line 74"/>
            <p:cNvSpPr>
              <a:spLocks noChangeShapeType="1"/>
            </p:cNvSpPr>
            <p:nvPr/>
          </p:nvSpPr>
          <p:spPr bwMode="auto">
            <a:xfrm>
              <a:off x="1114" y="2958"/>
              <a:ext cx="1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122" name="Freeform 75"/>
            <p:cNvSpPr/>
            <p:nvPr/>
          </p:nvSpPr>
          <p:spPr bwMode="auto">
            <a:xfrm>
              <a:off x="1069" y="3005"/>
              <a:ext cx="90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12"/>
                </a:cxn>
                <a:cxn ang="0">
                  <a:pos x="90" y="0"/>
                </a:cxn>
                <a:cxn ang="0">
                  <a:pos x="45" y="79"/>
                </a:cxn>
                <a:cxn ang="0">
                  <a:pos x="0" y="0"/>
                </a:cxn>
              </a:cxnLst>
              <a:rect l="0" t="0" r="r" b="b"/>
              <a:pathLst>
                <a:path w="90" h="79">
                  <a:moveTo>
                    <a:pt x="0" y="0"/>
                  </a:moveTo>
                  <a:lnTo>
                    <a:pt x="45" y="12"/>
                  </a:lnTo>
                  <a:lnTo>
                    <a:pt x="90" y="0"/>
                  </a:lnTo>
                  <a:lnTo>
                    <a:pt x="45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123" name="Line 76"/>
            <p:cNvSpPr>
              <a:spLocks noChangeShapeType="1"/>
            </p:cNvSpPr>
            <p:nvPr/>
          </p:nvSpPr>
          <p:spPr bwMode="auto">
            <a:xfrm>
              <a:off x="1114" y="3084"/>
              <a:ext cx="50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124" name="Freeform 77"/>
            <p:cNvSpPr/>
            <p:nvPr/>
          </p:nvSpPr>
          <p:spPr bwMode="auto">
            <a:xfrm>
              <a:off x="1590" y="3050"/>
              <a:ext cx="102" cy="68"/>
            </a:xfrm>
            <a:custGeom>
              <a:avLst/>
              <a:gdLst/>
              <a:ahLst/>
              <a:cxnLst>
                <a:cxn ang="0">
                  <a:pos x="0" y="68"/>
                </a:cxn>
                <a:cxn ang="0">
                  <a:pos x="16" y="34"/>
                </a:cxn>
                <a:cxn ang="0">
                  <a:pos x="0" y="0"/>
                </a:cxn>
                <a:cxn ang="0">
                  <a:pos x="102" y="34"/>
                </a:cxn>
                <a:cxn ang="0">
                  <a:pos x="0" y="68"/>
                </a:cxn>
              </a:cxnLst>
              <a:rect l="0" t="0" r="r" b="b"/>
              <a:pathLst>
                <a:path w="102" h="68">
                  <a:moveTo>
                    <a:pt x="0" y="68"/>
                  </a:moveTo>
                  <a:lnTo>
                    <a:pt x="16" y="34"/>
                  </a:lnTo>
                  <a:lnTo>
                    <a:pt x="0" y="0"/>
                  </a:lnTo>
                  <a:lnTo>
                    <a:pt x="102" y="34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125" name="Rectangle 78"/>
            <p:cNvSpPr>
              <a:spLocks noChangeArrowheads="1"/>
            </p:cNvSpPr>
            <p:nvPr/>
          </p:nvSpPr>
          <p:spPr bwMode="auto">
            <a:xfrm>
              <a:off x="1803" y="2350"/>
              <a:ext cx="21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200" b="1">
                  <a:solidFill>
                    <a:srgbClr val="000000"/>
                  </a:solidFill>
                </a:rPr>
                <a:t> B</a:t>
              </a:r>
              <a:r>
                <a:rPr lang="es-ES" sz="800" b="1">
                  <a:solidFill>
                    <a:srgbClr val="000000"/>
                  </a:solidFill>
                </a:rPr>
                <a:t>M</a:t>
              </a:r>
              <a:r>
                <a:rPr lang="es-ES" sz="1200" b="1">
                  <a:solidFill>
                    <a:srgbClr val="000000"/>
                  </a:solidFill>
                </a:rPr>
                <a:t>-</a:t>
              </a:r>
              <a:r>
                <a:rPr lang="es-ES" sz="800" b="1">
                  <a:solidFill>
                    <a:srgbClr val="000000"/>
                  </a:solidFill>
                </a:rPr>
                <a:t>1</a:t>
              </a:r>
              <a:endParaRPr lang="es-ES" sz="800" b="1"/>
            </a:p>
          </p:txBody>
        </p:sp>
        <p:sp>
          <p:nvSpPr>
            <p:cNvPr id="1050126" name="Line 79"/>
            <p:cNvSpPr>
              <a:spLocks noChangeShapeType="1"/>
            </p:cNvSpPr>
            <p:nvPr/>
          </p:nvSpPr>
          <p:spPr bwMode="auto">
            <a:xfrm>
              <a:off x="1775" y="2391"/>
              <a:ext cx="1" cy="7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127" name="Freeform 80"/>
            <p:cNvSpPr/>
            <p:nvPr/>
          </p:nvSpPr>
          <p:spPr bwMode="auto">
            <a:xfrm>
              <a:off x="1730" y="2439"/>
              <a:ext cx="90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12"/>
                </a:cxn>
                <a:cxn ang="0">
                  <a:pos x="90" y="0"/>
                </a:cxn>
                <a:cxn ang="0">
                  <a:pos x="45" y="79"/>
                </a:cxn>
                <a:cxn ang="0">
                  <a:pos x="0" y="0"/>
                </a:cxn>
              </a:cxnLst>
              <a:rect l="0" t="0" r="r" b="b"/>
              <a:pathLst>
                <a:path w="90" h="79">
                  <a:moveTo>
                    <a:pt x="0" y="0"/>
                  </a:moveTo>
                  <a:lnTo>
                    <a:pt x="45" y="12"/>
                  </a:lnTo>
                  <a:lnTo>
                    <a:pt x="90" y="0"/>
                  </a:lnTo>
                  <a:lnTo>
                    <a:pt x="45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128" name="Line 81"/>
            <p:cNvSpPr>
              <a:spLocks noChangeShapeType="1"/>
            </p:cNvSpPr>
            <p:nvPr/>
          </p:nvSpPr>
          <p:spPr bwMode="auto">
            <a:xfrm>
              <a:off x="1114" y="2454"/>
              <a:ext cx="1" cy="7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129" name="Freeform 82"/>
            <p:cNvSpPr/>
            <p:nvPr/>
          </p:nvSpPr>
          <p:spPr bwMode="auto">
            <a:xfrm>
              <a:off x="1069" y="2502"/>
              <a:ext cx="90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12"/>
                </a:cxn>
                <a:cxn ang="0">
                  <a:pos x="90" y="0"/>
                </a:cxn>
                <a:cxn ang="0">
                  <a:pos x="45" y="79"/>
                </a:cxn>
                <a:cxn ang="0">
                  <a:pos x="0" y="0"/>
                </a:cxn>
              </a:cxnLst>
              <a:rect l="0" t="0" r="r" b="b"/>
              <a:pathLst>
                <a:path w="90" h="79">
                  <a:moveTo>
                    <a:pt x="0" y="0"/>
                  </a:moveTo>
                  <a:lnTo>
                    <a:pt x="45" y="12"/>
                  </a:lnTo>
                  <a:lnTo>
                    <a:pt x="90" y="0"/>
                  </a:lnTo>
                  <a:lnTo>
                    <a:pt x="45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130" name="Line 83"/>
            <p:cNvSpPr>
              <a:spLocks noChangeShapeType="1"/>
            </p:cNvSpPr>
            <p:nvPr/>
          </p:nvSpPr>
          <p:spPr bwMode="auto">
            <a:xfrm>
              <a:off x="1114" y="2581"/>
              <a:ext cx="50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131" name="Freeform 84"/>
            <p:cNvSpPr/>
            <p:nvPr/>
          </p:nvSpPr>
          <p:spPr bwMode="auto">
            <a:xfrm>
              <a:off x="1590" y="2546"/>
              <a:ext cx="102" cy="69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16" y="35"/>
                </a:cxn>
                <a:cxn ang="0">
                  <a:pos x="0" y="0"/>
                </a:cxn>
                <a:cxn ang="0">
                  <a:pos x="102" y="35"/>
                </a:cxn>
                <a:cxn ang="0">
                  <a:pos x="0" y="69"/>
                </a:cxn>
              </a:cxnLst>
              <a:rect l="0" t="0" r="r" b="b"/>
              <a:pathLst>
                <a:path w="102" h="69">
                  <a:moveTo>
                    <a:pt x="0" y="69"/>
                  </a:moveTo>
                  <a:lnTo>
                    <a:pt x="16" y="35"/>
                  </a:lnTo>
                  <a:lnTo>
                    <a:pt x="0" y="0"/>
                  </a:lnTo>
                  <a:lnTo>
                    <a:pt x="102" y="35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132" name="Line 85"/>
            <p:cNvSpPr>
              <a:spLocks noChangeShapeType="1"/>
            </p:cNvSpPr>
            <p:nvPr/>
          </p:nvSpPr>
          <p:spPr bwMode="auto">
            <a:xfrm flipV="1">
              <a:off x="1858" y="1006"/>
              <a:ext cx="737" cy="157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133" name="Line 86"/>
            <p:cNvSpPr>
              <a:spLocks noChangeShapeType="1"/>
            </p:cNvSpPr>
            <p:nvPr/>
          </p:nvSpPr>
          <p:spPr bwMode="auto">
            <a:xfrm>
              <a:off x="1114" y="2581"/>
              <a:ext cx="1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134" name="Freeform 87"/>
            <p:cNvSpPr/>
            <p:nvPr/>
          </p:nvSpPr>
          <p:spPr bwMode="auto">
            <a:xfrm>
              <a:off x="1069" y="2628"/>
              <a:ext cx="90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12"/>
                </a:cxn>
                <a:cxn ang="0">
                  <a:pos x="90" y="0"/>
                </a:cxn>
                <a:cxn ang="0">
                  <a:pos x="45" y="79"/>
                </a:cxn>
                <a:cxn ang="0">
                  <a:pos x="0" y="0"/>
                </a:cxn>
              </a:cxnLst>
              <a:rect l="0" t="0" r="r" b="b"/>
              <a:pathLst>
                <a:path w="90" h="79">
                  <a:moveTo>
                    <a:pt x="0" y="0"/>
                  </a:moveTo>
                  <a:lnTo>
                    <a:pt x="45" y="12"/>
                  </a:lnTo>
                  <a:lnTo>
                    <a:pt x="90" y="0"/>
                  </a:lnTo>
                  <a:lnTo>
                    <a:pt x="45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135" name="Rectangle 88"/>
            <p:cNvSpPr>
              <a:spLocks noChangeArrowheads="1"/>
            </p:cNvSpPr>
            <p:nvPr/>
          </p:nvSpPr>
          <p:spPr bwMode="auto">
            <a:xfrm>
              <a:off x="1100" y="2138"/>
              <a:ext cx="27" cy="2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136" name="Rectangle 89"/>
            <p:cNvSpPr>
              <a:spLocks noChangeArrowheads="1"/>
            </p:cNvSpPr>
            <p:nvPr/>
          </p:nvSpPr>
          <p:spPr bwMode="auto">
            <a:xfrm>
              <a:off x="1100" y="2221"/>
              <a:ext cx="27" cy="2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137" name="Rectangle 90"/>
            <p:cNvSpPr>
              <a:spLocks noChangeArrowheads="1"/>
            </p:cNvSpPr>
            <p:nvPr/>
          </p:nvSpPr>
          <p:spPr bwMode="auto">
            <a:xfrm>
              <a:off x="1100" y="2305"/>
              <a:ext cx="27" cy="2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138" name="Rectangle 91"/>
            <p:cNvSpPr>
              <a:spLocks noChangeArrowheads="1"/>
            </p:cNvSpPr>
            <p:nvPr/>
          </p:nvSpPr>
          <p:spPr bwMode="auto">
            <a:xfrm>
              <a:off x="1100" y="2389"/>
              <a:ext cx="27" cy="2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139" name="Line 92"/>
            <p:cNvSpPr>
              <a:spLocks noChangeShapeType="1"/>
            </p:cNvSpPr>
            <p:nvPr/>
          </p:nvSpPr>
          <p:spPr bwMode="auto">
            <a:xfrm>
              <a:off x="1114" y="2391"/>
              <a:ext cx="1" cy="25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140" name="Rectangle 93"/>
            <p:cNvSpPr>
              <a:spLocks noChangeArrowheads="1"/>
            </p:cNvSpPr>
            <p:nvPr/>
          </p:nvSpPr>
          <p:spPr bwMode="auto">
            <a:xfrm>
              <a:off x="4680" y="1076"/>
              <a:ext cx="319" cy="241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141" name="Rectangle 94"/>
            <p:cNvSpPr>
              <a:spLocks noChangeArrowheads="1"/>
            </p:cNvSpPr>
            <p:nvPr/>
          </p:nvSpPr>
          <p:spPr bwMode="auto">
            <a:xfrm>
              <a:off x="4742" y="1134"/>
              <a:ext cx="8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T</a:t>
              </a:r>
              <a:endParaRPr lang="es-ES" b="1"/>
            </a:p>
          </p:txBody>
        </p:sp>
        <p:sp>
          <p:nvSpPr>
            <p:cNvPr id="1050142" name="Rectangle 95"/>
            <p:cNvSpPr>
              <a:spLocks noChangeArrowheads="1"/>
            </p:cNvSpPr>
            <p:nvPr/>
          </p:nvSpPr>
          <p:spPr bwMode="auto">
            <a:xfrm>
              <a:off x="4185" y="1211"/>
              <a:ext cx="15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200" b="1">
                  <a:solidFill>
                    <a:srgbClr val="000000"/>
                  </a:solidFill>
                </a:rPr>
                <a:t> -A</a:t>
              </a:r>
              <a:r>
                <a:rPr lang="es-ES" sz="800" b="1">
                  <a:solidFill>
                    <a:srgbClr val="000000"/>
                  </a:solidFill>
                </a:rPr>
                <a:t>1</a:t>
              </a:r>
              <a:endParaRPr lang="es-ES" sz="800" b="1"/>
            </a:p>
          </p:txBody>
        </p:sp>
        <p:sp>
          <p:nvSpPr>
            <p:cNvPr id="1050143" name="Oval 96"/>
            <p:cNvSpPr>
              <a:spLocks noChangeArrowheads="1"/>
            </p:cNvSpPr>
            <p:nvPr/>
          </p:nvSpPr>
          <p:spPr bwMode="auto">
            <a:xfrm>
              <a:off x="4103" y="1392"/>
              <a:ext cx="153" cy="114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144" name="Rectangle 97"/>
            <p:cNvSpPr>
              <a:spLocks noChangeArrowheads="1"/>
            </p:cNvSpPr>
            <p:nvPr/>
          </p:nvSpPr>
          <p:spPr bwMode="auto">
            <a:xfrm>
              <a:off x="4155" y="1386"/>
              <a:ext cx="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200" b="1">
                  <a:solidFill>
                    <a:srgbClr val="000000"/>
                  </a:solidFill>
                </a:rPr>
                <a:t>x</a:t>
              </a:r>
              <a:endParaRPr lang="es-ES" b="1"/>
            </a:p>
          </p:txBody>
        </p:sp>
        <p:sp>
          <p:nvSpPr>
            <p:cNvPr id="1050145" name="Line 98"/>
            <p:cNvSpPr>
              <a:spLocks noChangeShapeType="1"/>
            </p:cNvSpPr>
            <p:nvPr/>
          </p:nvSpPr>
          <p:spPr bwMode="auto">
            <a:xfrm>
              <a:off x="4175" y="1259"/>
              <a:ext cx="1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146" name="Freeform 99"/>
            <p:cNvSpPr/>
            <p:nvPr/>
          </p:nvSpPr>
          <p:spPr bwMode="auto">
            <a:xfrm>
              <a:off x="4130" y="1306"/>
              <a:ext cx="90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12"/>
                </a:cxn>
                <a:cxn ang="0">
                  <a:pos x="90" y="0"/>
                </a:cxn>
                <a:cxn ang="0">
                  <a:pos x="45" y="79"/>
                </a:cxn>
                <a:cxn ang="0">
                  <a:pos x="0" y="0"/>
                </a:cxn>
              </a:cxnLst>
              <a:rect l="0" t="0" r="r" b="b"/>
              <a:pathLst>
                <a:path w="90" h="79">
                  <a:moveTo>
                    <a:pt x="0" y="0"/>
                  </a:moveTo>
                  <a:lnTo>
                    <a:pt x="45" y="12"/>
                  </a:lnTo>
                  <a:lnTo>
                    <a:pt x="90" y="0"/>
                  </a:lnTo>
                  <a:lnTo>
                    <a:pt x="45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147" name="Line 100"/>
            <p:cNvSpPr>
              <a:spLocks noChangeShapeType="1"/>
            </p:cNvSpPr>
            <p:nvPr/>
          </p:nvSpPr>
          <p:spPr bwMode="auto">
            <a:xfrm>
              <a:off x="4838" y="1322"/>
              <a:ext cx="1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148" name="Freeform 101"/>
            <p:cNvSpPr/>
            <p:nvPr/>
          </p:nvSpPr>
          <p:spPr bwMode="auto">
            <a:xfrm>
              <a:off x="4794" y="1369"/>
              <a:ext cx="89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" y="12"/>
                </a:cxn>
                <a:cxn ang="0">
                  <a:pos x="89" y="0"/>
                </a:cxn>
                <a:cxn ang="0">
                  <a:pos x="44" y="79"/>
                </a:cxn>
                <a:cxn ang="0">
                  <a:pos x="0" y="0"/>
                </a:cxn>
              </a:cxnLst>
              <a:rect l="0" t="0" r="r" b="b"/>
              <a:pathLst>
                <a:path w="89" h="79">
                  <a:moveTo>
                    <a:pt x="0" y="0"/>
                  </a:moveTo>
                  <a:lnTo>
                    <a:pt x="44" y="12"/>
                  </a:lnTo>
                  <a:lnTo>
                    <a:pt x="89" y="0"/>
                  </a:lnTo>
                  <a:lnTo>
                    <a:pt x="44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149" name="Line 102"/>
            <p:cNvSpPr>
              <a:spLocks noChangeShapeType="1"/>
            </p:cNvSpPr>
            <p:nvPr/>
          </p:nvSpPr>
          <p:spPr bwMode="auto">
            <a:xfrm>
              <a:off x="4336" y="1448"/>
              <a:ext cx="50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150" name="Freeform 103"/>
            <p:cNvSpPr/>
            <p:nvPr/>
          </p:nvSpPr>
          <p:spPr bwMode="auto">
            <a:xfrm>
              <a:off x="4258" y="1414"/>
              <a:ext cx="104" cy="68"/>
            </a:xfrm>
            <a:custGeom>
              <a:avLst/>
              <a:gdLst/>
              <a:ahLst/>
              <a:cxnLst>
                <a:cxn ang="0">
                  <a:pos x="104" y="0"/>
                </a:cxn>
                <a:cxn ang="0">
                  <a:pos x="88" y="34"/>
                </a:cxn>
                <a:cxn ang="0">
                  <a:pos x="104" y="68"/>
                </a:cxn>
                <a:cxn ang="0">
                  <a:pos x="0" y="34"/>
                </a:cxn>
                <a:cxn ang="0">
                  <a:pos x="104" y="0"/>
                </a:cxn>
              </a:cxnLst>
              <a:rect l="0" t="0" r="r" b="b"/>
              <a:pathLst>
                <a:path w="104" h="68">
                  <a:moveTo>
                    <a:pt x="104" y="0"/>
                  </a:moveTo>
                  <a:lnTo>
                    <a:pt x="88" y="34"/>
                  </a:lnTo>
                  <a:lnTo>
                    <a:pt x="104" y="68"/>
                  </a:lnTo>
                  <a:lnTo>
                    <a:pt x="0" y="34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151" name="Line 104"/>
            <p:cNvSpPr>
              <a:spLocks noChangeShapeType="1"/>
            </p:cNvSpPr>
            <p:nvPr/>
          </p:nvSpPr>
          <p:spPr bwMode="auto">
            <a:xfrm>
              <a:off x="3420" y="984"/>
              <a:ext cx="681" cy="46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152" name="Rectangle 105"/>
            <p:cNvSpPr>
              <a:spLocks noChangeArrowheads="1"/>
            </p:cNvSpPr>
            <p:nvPr/>
          </p:nvSpPr>
          <p:spPr bwMode="auto">
            <a:xfrm>
              <a:off x="4680" y="1581"/>
              <a:ext cx="319" cy="240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153" name="Rectangle 106"/>
            <p:cNvSpPr>
              <a:spLocks noChangeArrowheads="1"/>
            </p:cNvSpPr>
            <p:nvPr/>
          </p:nvSpPr>
          <p:spPr bwMode="auto">
            <a:xfrm>
              <a:off x="4742" y="1637"/>
              <a:ext cx="11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 T</a:t>
              </a:r>
              <a:endParaRPr lang="es-ES" b="1"/>
            </a:p>
          </p:txBody>
        </p:sp>
        <p:sp>
          <p:nvSpPr>
            <p:cNvPr id="1050154" name="Line 107"/>
            <p:cNvSpPr>
              <a:spLocks noChangeShapeType="1"/>
            </p:cNvSpPr>
            <p:nvPr/>
          </p:nvSpPr>
          <p:spPr bwMode="auto">
            <a:xfrm>
              <a:off x="4838" y="1448"/>
              <a:ext cx="1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155" name="Freeform 108"/>
            <p:cNvSpPr/>
            <p:nvPr/>
          </p:nvSpPr>
          <p:spPr bwMode="auto">
            <a:xfrm>
              <a:off x="4794" y="1495"/>
              <a:ext cx="89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" y="12"/>
                </a:cxn>
                <a:cxn ang="0">
                  <a:pos x="89" y="0"/>
                </a:cxn>
                <a:cxn ang="0">
                  <a:pos x="44" y="79"/>
                </a:cxn>
                <a:cxn ang="0">
                  <a:pos x="0" y="0"/>
                </a:cxn>
              </a:cxnLst>
              <a:rect l="0" t="0" r="r" b="b"/>
              <a:pathLst>
                <a:path w="89" h="79">
                  <a:moveTo>
                    <a:pt x="0" y="0"/>
                  </a:moveTo>
                  <a:lnTo>
                    <a:pt x="44" y="12"/>
                  </a:lnTo>
                  <a:lnTo>
                    <a:pt x="89" y="0"/>
                  </a:lnTo>
                  <a:lnTo>
                    <a:pt x="44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156" name="Rectangle 109"/>
            <p:cNvSpPr>
              <a:spLocks noChangeArrowheads="1"/>
            </p:cNvSpPr>
            <p:nvPr/>
          </p:nvSpPr>
          <p:spPr bwMode="auto">
            <a:xfrm>
              <a:off x="4197" y="1738"/>
              <a:ext cx="15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200" b="1">
                  <a:solidFill>
                    <a:srgbClr val="000000"/>
                  </a:solidFill>
                </a:rPr>
                <a:t> -A</a:t>
              </a:r>
              <a:r>
                <a:rPr lang="es-ES" sz="800" b="1">
                  <a:solidFill>
                    <a:srgbClr val="000000"/>
                  </a:solidFill>
                </a:rPr>
                <a:t>2</a:t>
              </a:r>
              <a:endParaRPr lang="es-ES" sz="800" b="1"/>
            </a:p>
          </p:txBody>
        </p:sp>
        <p:sp>
          <p:nvSpPr>
            <p:cNvPr id="1050157" name="Oval 110"/>
            <p:cNvSpPr>
              <a:spLocks noChangeArrowheads="1"/>
            </p:cNvSpPr>
            <p:nvPr/>
          </p:nvSpPr>
          <p:spPr bwMode="auto">
            <a:xfrm>
              <a:off x="4103" y="1895"/>
              <a:ext cx="153" cy="115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158" name="Rectangle 111"/>
            <p:cNvSpPr>
              <a:spLocks noChangeArrowheads="1"/>
            </p:cNvSpPr>
            <p:nvPr/>
          </p:nvSpPr>
          <p:spPr bwMode="auto">
            <a:xfrm>
              <a:off x="4155" y="1884"/>
              <a:ext cx="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200" b="1">
                  <a:solidFill>
                    <a:srgbClr val="000000"/>
                  </a:solidFill>
                </a:rPr>
                <a:t>x</a:t>
              </a:r>
              <a:endParaRPr lang="es-ES" sz="1200" b="1"/>
            </a:p>
          </p:txBody>
        </p:sp>
        <p:sp>
          <p:nvSpPr>
            <p:cNvPr id="1050159" name="Line 112"/>
            <p:cNvSpPr>
              <a:spLocks noChangeShapeType="1"/>
            </p:cNvSpPr>
            <p:nvPr/>
          </p:nvSpPr>
          <p:spPr bwMode="auto">
            <a:xfrm>
              <a:off x="4175" y="1762"/>
              <a:ext cx="1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160" name="Freeform 113"/>
            <p:cNvSpPr/>
            <p:nvPr/>
          </p:nvSpPr>
          <p:spPr bwMode="auto">
            <a:xfrm>
              <a:off x="4130" y="1809"/>
              <a:ext cx="90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12"/>
                </a:cxn>
                <a:cxn ang="0">
                  <a:pos x="90" y="0"/>
                </a:cxn>
                <a:cxn ang="0">
                  <a:pos x="45" y="79"/>
                </a:cxn>
                <a:cxn ang="0">
                  <a:pos x="0" y="0"/>
                </a:cxn>
              </a:cxnLst>
              <a:rect l="0" t="0" r="r" b="b"/>
              <a:pathLst>
                <a:path w="90" h="79">
                  <a:moveTo>
                    <a:pt x="0" y="0"/>
                  </a:moveTo>
                  <a:lnTo>
                    <a:pt x="45" y="12"/>
                  </a:lnTo>
                  <a:lnTo>
                    <a:pt x="90" y="0"/>
                  </a:lnTo>
                  <a:lnTo>
                    <a:pt x="45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161" name="Line 114"/>
            <p:cNvSpPr>
              <a:spLocks noChangeShapeType="1"/>
            </p:cNvSpPr>
            <p:nvPr/>
          </p:nvSpPr>
          <p:spPr bwMode="auto">
            <a:xfrm>
              <a:off x="4838" y="1825"/>
              <a:ext cx="1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162" name="Freeform 115"/>
            <p:cNvSpPr/>
            <p:nvPr/>
          </p:nvSpPr>
          <p:spPr bwMode="auto">
            <a:xfrm>
              <a:off x="4794" y="1872"/>
              <a:ext cx="89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" y="12"/>
                </a:cxn>
                <a:cxn ang="0">
                  <a:pos x="89" y="0"/>
                </a:cxn>
                <a:cxn ang="0">
                  <a:pos x="44" y="79"/>
                </a:cxn>
                <a:cxn ang="0">
                  <a:pos x="0" y="0"/>
                </a:cxn>
              </a:cxnLst>
              <a:rect l="0" t="0" r="r" b="b"/>
              <a:pathLst>
                <a:path w="89" h="79">
                  <a:moveTo>
                    <a:pt x="0" y="0"/>
                  </a:moveTo>
                  <a:lnTo>
                    <a:pt x="44" y="12"/>
                  </a:lnTo>
                  <a:lnTo>
                    <a:pt x="89" y="0"/>
                  </a:lnTo>
                  <a:lnTo>
                    <a:pt x="44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163" name="Line 116"/>
            <p:cNvSpPr>
              <a:spLocks noChangeShapeType="1"/>
            </p:cNvSpPr>
            <p:nvPr/>
          </p:nvSpPr>
          <p:spPr bwMode="auto">
            <a:xfrm>
              <a:off x="4336" y="1951"/>
              <a:ext cx="50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164" name="Freeform 117"/>
            <p:cNvSpPr/>
            <p:nvPr/>
          </p:nvSpPr>
          <p:spPr bwMode="auto">
            <a:xfrm>
              <a:off x="4258" y="1917"/>
              <a:ext cx="104" cy="68"/>
            </a:xfrm>
            <a:custGeom>
              <a:avLst/>
              <a:gdLst/>
              <a:ahLst/>
              <a:cxnLst>
                <a:cxn ang="0">
                  <a:pos x="104" y="0"/>
                </a:cxn>
                <a:cxn ang="0">
                  <a:pos x="88" y="34"/>
                </a:cxn>
                <a:cxn ang="0">
                  <a:pos x="104" y="68"/>
                </a:cxn>
                <a:cxn ang="0">
                  <a:pos x="0" y="34"/>
                </a:cxn>
                <a:cxn ang="0">
                  <a:pos x="104" y="0"/>
                </a:cxn>
              </a:cxnLst>
              <a:rect l="0" t="0" r="r" b="b"/>
              <a:pathLst>
                <a:path w="104" h="68">
                  <a:moveTo>
                    <a:pt x="104" y="0"/>
                  </a:moveTo>
                  <a:lnTo>
                    <a:pt x="88" y="34"/>
                  </a:lnTo>
                  <a:lnTo>
                    <a:pt x="104" y="68"/>
                  </a:lnTo>
                  <a:lnTo>
                    <a:pt x="0" y="34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165" name="Line 118"/>
            <p:cNvSpPr>
              <a:spLocks noChangeShapeType="1"/>
            </p:cNvSpPr>
            <p:nvPr/>
          </p:nvSpPr>
          <p:spPr bwMode="auto">
            <a:xfrm>
              <a:off x="3388" y="983"/>
              <a:ext cx="713" cy="969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166" name="Line 119"/>
            <p:cNvSpPr>
              <a:spLocks noChangeShapeType="1"/>
            </p:cNvSpPr>
            <p:nvPr/>
          </p:nvSpPr>
          <p:spPr bwMode="auto">
            <a:xfrm>
              <a:off x="4838" y="2581"/>
              <a:ext cx="1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167" name="Freeform 120"/>
            <p:cNvSpPr/>
            <p:nvPr/>
          </p:nvSpPr>
          <p:spPr bwMode="auto">
            <a:xfrm>
              <a:off x="4794" y="2628"/>
              <a:ext cx="89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" y="12"/>
                </a:cxn>
                <a:cxn ang="0">
                  <a:pos x="89" y="0"/>
                </a:cxn>
                <a:cxn ang="0">
                  <a:pos x="44" y="79"/>
                </a:cxn>
                <a:cxn ang="0">
                  <a:pos x="0" y="0"/>
                </a:cxn>
              </a:cxnLst>
              <a:rect l="0" t="0" r="r" b="b"/>
              <a:pathLst>
                <a:path w="89" h="79">
                  <a:moveTo>
                    <a:pt x="0" y="0"/>
                  </a:moveTo>
                  <a:lnTo>
                    <a:pt x="44" y="12"/>
                  </a:lnTo>
                  <a:lnTo>
                    <a:pt x="89" y="0"/>
                  </a:lnTo>
                  <a:lnTo>
                    <a:pt x="44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168" name="Rectangle 121"/>
            <p:cNvSpPr>
              <a:spLocks noChangeArrowheads="1"/>
            </p:cNvSpPr>
            <p:nvPr/>
          </p:nvSpPr>
          <p:spPr bwMode="auto">
            <a:xfrm>
              <a:off x="4680" y="2714"/>
              <a:ext cx="319" cy="239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169" name="Rectangle 122"/>
            <p:cNvSpPr>
              <a:spLocks noChangeArrowheads="1"/>
            </p:cNvSpPr>
            <p:nvPr/>
          </p:nvSpPr>
          <p:spPr bwMode="auto">
            <a:xfrm>
              <a:off x="4742" y="2770"/>
              <a:ext cx="8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T</a:t>
              </a:r>
              <a:endParaRPr lang="es-ES" b="1"/>
            </a:p>
          </p:txBody>
        </p:sp>
        <p:sp>
          <p:nvSpPr>
            <p:cNvPr id="1050170" name="Rectangle 123"/>
            <p:cNvSpPr>
              <a:spLocks noChangeArrowheads="1"/>
            </p:cNvSpPr>
            <p:nvPr/>
          </p:nvSpPr>
          <p:spPr bwMode="auto">
            <a:xfrm>
              <a:off x="4161" y="2871"/>
              <a:ext cx="18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100" b="1">
                  <a:solidFill>
                    <a:srgbClr val="000000"/>
                  </a:solidFill>
                </a:rPr>
                <a:t> -</a:t>
              </a:r>
              <a:r>
                <a:rPr lang="es-ES" sz="1200" b="1">
                  <a:solidFill>
                    <a:srgbClr val="000000"/>
                  </a:solidFill>
                </a:rPr>
                <a:t>A</a:t>
              </a:r>
              <a:r>
                <a:rPr lang="es-ES" sz="800" b="1">
                  <a:solidFill>
                    <a:srgbClr val="000000"/>
                  </a:solidFill>
                </a:rPr>
                <a:t>M</a:t>
              </a:r>
              <a:endParaRPr lang="es-ES" sz="800" b="1"/>
            </a:p>
          </p:txBody>
        </p:sp>
        <p:sp>
          <p:nvSpPr>
            <p:cNvPr id="1050171" name="Oval 124"/>
            <p:cNvSpPr>
              <a:spLocks noChangeArrowheads="1"/>
            </p:cNvSpPr>
            <p:nvPr/>
          </p:nvSpPr>
          <p:spPr bwMode="auto">
            <a:xfrm>
              <a:off x="4103" y="3028"/>
              <a:ext cx="153" cy="115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172" name="Rectangle 125"/>
            <p:cNvSpPr>
              <a:spLocks noChangeArrowheads="1"/>
            </p:cNvSpPr>
            <p:nvPr/>
          </p:nvSpPr>
          <p:spPr bwMode="auto">
            <a:xfrm>
              <a:off x="4161" y="3017"/>
              <a:ext cx="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200" b="1">
                  <a:solidFill>
                    <a:srgbClr val="000000"/>
                  </a:solidFill>
                </a:rPr>
                <a:t>x</a:t>
              </a:r>
              <a:endParaRPr lang="es-ES" b="1"/>
            </a:p>
          </p:txBody>
        </p:sp>
        <p:sp>
          <p:nvSpPr>
            <p:cNvPr id="1050173" name="Line 126"/>
            <p:cNvSpPr>
              <a:spLocks noChangeShapeType="1"/>
            </p:cNvSpPr>
            <p:nvPr/>
          </p:nvSpPr>
          <p:spPr bwMode="auto">
            <a:xfrm>
              <a:off x="4175" y="2895"/>
              <a:ext cx="1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174" name="Freeform 127"/>
            <p:cNvSpPr/>
            <p:nvPr/>
          </p:nvSpPr>
          <p:spPr bwMode="auto">
            <a:xfrm>
              <a:off x="4130" y="2942"/>
              <a:ext cx="90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12"/>
                </a:cxn>
                <a:cxn ang="0">
                  <a:pos x="90" y="0"/>
                </a:cxn>
                <a:cxn ang="0">
                  <a:pos x="45" y="79"/>
                </a:cxn>
                <a:cxn ang="0">
                  <a:pos x="0" y="0"/>
                </a:cxn>
              </a:cxnLst>
              <a:rect l="0" t="0" r="r" b="b"/>
              <a:pathLst>
                <a:path w="90" h="79">
                  <a:moveTo>
                    <a:pt x="0" y="0"/>
                  </a:moveTo>
                  <a:lnTo>
                    <a:pt x="45" y="12"/>
                  </a:lnTo>
                  <a:lnTo>
                    <a:pt x="90" y="0"/>
                  </a:lnTo>
                  <a:lnTo>
                    <a:pt x="45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175" name="Line 128"/>
            <p:cNvSpPr>
              <a:spLocks noChangeShapeType="1"/>
            </p:cNvSpPr>
            <p:nvPr/>
          </p:nvSpPr>
          <p:spPr bwMode="auto">
            <a:xfrm>
              <a:off x="4838" y="2958"/>
              <a:ext cx="1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176" name="Freeform 129"/>
            <p:cNvSpPr/>
            <p:nvPr/>
          </p:nvSpPr>
          <p:spPr bwMode="auto">
            <a:xfrm>
              <a:off x="4794" y="3005"/>
              <a:ext cx="89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" y="12"/>
                </a:cxn>
                <a:cxn ang="0">
                  <a:pos x="89" y="0"/>
                </a:cxn>
                <a:cxn ang="0">
                  <a:pos x="44" y="79"/>
                </a:cxn>
                <a:cxn ang="0">
                  <a:pos x="0" y="0"/>
                </a:cxn>
              </a:cxnLst>
              <a:rect l="0" t="0" r="r" b="b"/>
              <a:pathLst>
                <a:path w="89" h="79">
                  <a:moveTo>
                    <a:pt x="0" y="0"/>
                  </a:moveTo>
                  <a:lnTo>
                    <a:pt x="44" y="12"/>
                  </a:lnTo>
                  <a:lnTo>
                    <a:pt x="89" y="0"/>
                  </a:lnTo>
                  <a:lnTo>
                    <a:pt x="44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177" name="Rectangle 130"/>
            <p:cNvSpPr>
              <a:spLocks noChangeArrowheads="1"/>
            </p:cNvSpPr>
            <p:nvPr/>
          </p:nvSpPr>
          <p:spPr bwMode="auto">
            <a:xfrm>
              <a:off x="4197" y="2368"/>
              <a:ext cx="24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100" b="1">
                  <a:solidFill>
                    <a:srgbClr val="000000"/>
                  </a:solidFill>
                </a:rPr>
                <a:t> -</a:t>
              </a:r>
              <a:r>
                <a:rPr lang="es-ES" sz="1200" b="1">
                  <a:solidFill>
                    <a:srgbClr val="000000"/>
                  </a:solidFill>
                </a:rPr>
                <a:t>A</a:t>
              </a:r>
              <a:r>
                <a:rPr lang="es-ES" sz="800" b="1">
                  <a:solidFill>
                    <a:srgbClr val="000000"/>
                  </a:solidFill>
                </a:rPr>
                <a:t>M</a:t>
              </a:r>
              <a:r>
                <a:rPr lang="es-ES" sz="1100" b="1">
                  <a:solidFill>
                    <a:srgbClr val="000000"/>
                  </a:solidFill>
                </a:rPr>
                <a:t>-</a:t>
              </a:r>
              <a:r>
                <a:rPr lang="es-ES" sz="800" b="1">
                  <a:solidFill>
                    <a:srgbClr val="000000"/>
                  </a:solidFill>
                </a:rPr>
                <a:t>1</a:t>
              </a:r>
              <a:endParaRPr lang="es-ES" sz="800" b="1"/>
            </a:p>
          </p:txBody>
        </p:sp>
        <p:sp>
          <p:nvSpPr>
            <p:cNvPr id="1050178" name="Oval 131"/>
            <p:cNvSpPr>
              <a:spLocks noChangeArrowheads="1"/>
            </p:cNvSpPr>
            <p:nvPr/>
          </p:nvSpPr>
          <p:spPr bwMode="auto">
            <a:xfrm>
              <a:off x="4103" y="2525"/>
              <a:ext cx="153" cy="114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179" name="Rectangle 132"/>
            <p:cNvSpPr>
              <a:spLocks noChangeArrowheads="1"/>
            </p:cNvSpPr>
            <p:nvPr/>
          </p:nvSpPr>
          <p:spPr bwMode="auto">
            <a:xfrm>
              <a:off x="4155" y="2519"/>
              <a:ext cx="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200" b="1">
                  <a:solidFill>
                    <a:srgbClr val="000000"/>
                  </a:solidFill>
                </a:rPr>
                <a:t>x</a:t>
              </a:r>
              <a:endParaRPr lang="es-ES" b="1"/>
            </a:p>
          </p:txBody>
        </p:sp>
        <p:sp>
          <p:nvSpPr>
            <p:cNvPr id="1050180" name="Line 133"/>
            <p:cNvSpPr>
              <a:spLocks noChangeShapeType="1"/>
            </p:cNvSpPr>
            <p:nvPr/>
          </p:nvSpPr>
          <p:spPr bwMode="auto">
            <a:xfrm>
              <a:off x="4175" y="2391"/>
              <a:ext cx="1" cy="7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181" name="Freeform 134"/>
            <p:cNvSpPr/>
            <p:nvPr/>
          </p:nvSpPr>
          <p:spPr bwMode="auto">
            <a:xfrm>
              <a:off x="4130" y="2439"/>
              <a:ext cx="90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12"/>
                </a:cxn>
                <a:cxn ang="0">
                  <a:pos x="90" y="0"/>
                </a:cxn>
                <a:cxn ang="0">
                  <a:pos x="45" y="79"/>
                </a:cxn>
                <a:cxn ang="0">
                  <a:pos x="0" y="0"/>
                </a:cxn>
              </a:cxnLst>
              <a:rect l="0" t="0" r="r" b="b"/>
              <a:pathLst>
                <a:path w="90" h="79">
                  <a:moveTo>
                    <a:pt x="0" y="0"/>
                  </a:moveTo>
                  <a:lnTo>
                    <a:pt x="45" y="12"/>
                  </a:lnTo>
                  <a:lnTo>
                    <a:pt x="90" y="0"/>
                  </a:lnTo>
                  <a:lnTo>
                    <a:pt x="45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182" name="Line 135"/>
            <p:cNvSpPr>
              <a:spLocks noChangeShapeType="1"/>
            </p:cNvSpPr>
            <p:nvPr/>
          </p:nvSpPr>
          <p:spPr bwMode="auto">
            <a:xfrm>
              <a:off x="4336" y="2581"/>
              <a:ext cx="50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183" name="Freeform 136"/>
            <p:cNvSpPr/>
            <p:nvPr/>
          </p:nvSpPr>
          <p:spPr bwMode="auto">
            <a:xfrm>
              <a:off x="4258" y="2546"/>
              <a:ext cx="104" cy="69"/>
            </a:xfrm>
            <a:custGeom>
              <a:avLst/>
              <a:gdLst/>
              <a:ahLst/>
              <a:cxnLst>
                <a:cxn ang="0">
                  <a:pos x="104" y="0"/>
                </a:cxn>
                <a:cxn ang="0">
                  <a:pos x="88" y="35"/>
                </a:cxn>
                <a:cxn ang="0">
                  <a:pos x="104" y="69"/>
                </a:cxn>
                <a:cxn ang="0">
                  <a:pos x="0" y="35"/>
                </a:cxn>
                <a:cxn ang="0">
                  <a:pos x="104" y="0"/>
                </a:cxn>
              </a:cxnLst>
              <a:rect l="0" t="0" r="r" b="b"/>
              <a:pathLst>
                <a:path w="104" h="69">
                  <a:moveTo>
                    <a:pt x="104" y="0"/>
                  </a:moveTo>
                  <a:lnTo>
                    <a:pt x="88" y="35"/>
                  </a:lnTo>
                  <a:lnTo>
                    <a:pt x="104" y="69"/>
                  </a:lnTo>
                  <a:lnTo>
                    <a:pt x="0" y="35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184" name="Line 137"/>
            <p:cNvSpPr>
              <a:spLocks noChangeShapeType="1"/>
            </p:cNvSpPr>
            <p:nvPr/>
          </p:nvSpPr>
          <p:spPr bwMode="auto">
            <a:xfrm>
              <a:off x="3388" y="1005"/>
              <a:ext cx="713" cy="157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185" name="Rectangle 138"/>
            <p:cNvSpPr>
              <a:spLocks noChangeArrowheads="1"/>
            </p:cNvSpPr>
            <p:nvPr/>
          </p:nvSpPr>
          <p:spPr bwMode="auto">
            <a:xfrm>
              <a:off x="4825" y="2012"/>
              <a:ext cx="27" cy="2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186" name="Rectangle 139"/>
            <p:cNvSpPr>
              <a:spLocks noChangeArrowheads="1"/>
            </p:cNvSpPr>
            <p:nvPr/>
          </p:nvSpPr>
          <p:spPr bwMode="auto">
            <a:xfrm>
              <a:off x="4825" y="2096"/>
              <a:ext cx="27" cy="2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187" name="Rectangle 140"/>
            <p:cNvSpPr>
              <a:spLocks noChangeArrowheads="1"/>
            </p:cNvSpPr>
            <p:nvPr/>
          </p:nvSpPr>
          <p:spPr bwMode="auto">
            <a:xfrm>
              <a:off x="4825" y="2181"/>
              <a:ext cx="27" cy="2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188" name="Rectangle 141"/>
            <p:cNvSpPr>
              <a:spLocks noChangeArrowheads="1"/>
            </p:cNvSpPr>
            <p:nvPr/>
          </p:nvSpPr>
          <p:spPr bwMode="auto">
            <a:xfrm>
              <a:off x="4825" y="2263"/>
              <a:ext cx="27" cy="2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189" name="Line 142"/>
            <p:cNvSpPr>
              <a:spLocks noChangeShapeType="1"/>
            </p:cNvSpPr>
            <p:nvPr/>
          </p:nvSpPr>
          <p:spPr bwMode="auto">
            <a:xfrm>
              <a:off x="4838" y="2454"/>
              <a:ext cx="1" cy="25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190" name="Line 143"/>
            <p:cNvSpPr>
              <a:spLocks noChangeShapeType="1"/>
            </p:cNvSpPr>
            <p:nvPr/>
          </p:nvSpPr>
          <p:spPr bwMode="auto">
            <a:xfrm>
              <a:off x="4838" y="944"/>
              <a:ext cx="1" cy="7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191" name="Freeform 144"/>
            <p:cNvSpPr/>
            <p:nvPr/>
          </p:nvSpPr>
          <p:spPr bwMode="auto">
            <a:xfrm>
              <a:off x="4794" y="992"/>
              <a:ext cx="89" cy="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" y="10"/>
                </a:cxn>
                <a:cxn ang="0">
                  <a:pos x="89" y="0"/>
                </a:cxn>
                <a:cxn ang="0">
                  <a:pos x="44" y="77"/>
                </a:cxn>
                <a:cxn ang="0">
                  <a:pos x="0" y="0"/>
                </a:cxn>
              </a:cxnLst>
              <a:rect l="0" t="0" r="r" b="b"/>
              <a:pathLst>
                <a:path w="89" h="77">
                  <a:moveTo>
                    <a:pt x="0" y="0"/>
                  </a:moveTo>
                  <a:lnTo>
                    <a:pt x="44" y="10"/>
                  </a:lnTo>
                  <a:lnTo>
                    <a:pt x="89" y="0"/>
                  </a:lnTo>
                  <a:lnTo>
                    <a:pt x="44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192" name="Line 145"/>
            <p:cNvSpPr>
              <a:spLocks noChangeShapeType="1"/>
            </p:cNvSpPr>
            <p:nvPr/>
          </p:nvSpPr>
          <p:spPr bwMode="auto">
            <a:xfrm>
              <a:off x="3364" y="972"/>
              <a:ext cx="737" cy="211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193" name="Line 146"/>
            <p:cNvSpPr>
              <a:spLocks noChangeShapeType="1"/>
            </p:cNvSpPr>
            <p:nvPr/>
          </p:nvSpPr>
          <p:spPr bwMode="auto">
            <a:xfrm>
              <a:off x="4336" y="3084"/>
              <a:ext cx="50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194" name="Freeform 147"/>
            <p:cNvSpPr/>
            <p:nvPr/>
          </p:nvSpPr>
          <p:spPr bwMode="auto">
            <a:xfrm>
              <a:off x="4258" y="3050"/>
              <a:ext cx="104" cy="68"/>
            </a:xfrm>
            <a:custGeom>
              <a:avLst/>
              <a:gdLst/>
              <a:ahLst/>
              <a:cxnLst>
                <a:cxn ang="0">
                  <a:pos x="104" y="0"/>
                </a:cxn>
                <a:cxn ang="0">
                  <a:pos x="88" y="34"/>
                </a:cxn>
                <a:cxn ang="0">
                  <a:pos x="104" y="68"/>
                </a:cxn>
                <a:cxn ang="0">
                  <a:pos x="0" y="34"/>
                </a:cxn>
                <a:cxn ang="0">
                  <a:pos x="104" y="0"/>
                </a:cxn>
              </a:cxnLst>
              <a:rect l="0" t="0" r="r" b="b"/>
              <a:pathLst>
                <a:path w="104" h="68">
                  <a:moveTo>
                    <a:pt x="104" y="0"/>
                  </a:moveTo>
                  <a:lnTo>
                    <a:pt x="88" y="34"/>
                  </a:lnTo>
                  <a:lnTo>
                    <a:pt x="104" y="68"/>
                  </a:lnTo>
                  <a:lnTo>
                    <a:pt x="0" y="34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195" name="Line 148"/>
            <p:cNvSpPr>
              <a:spLocks noChangeShapeType="1"/>
            </p:cNvSpPr>
            <p:nvPr/>
          </p:nvSpPr>
          <p:spPr bwMode="auto">
            <a:xfrm flipV="1">
              <a:off x="4838" y="3398"/>
              <a:ext cx="2" cy="31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196" name="Line 149"/>
            <p:cNvSpPr>
              <a:spLocks noChangeShapeType="1"/>
            </p:cNvSpPr>
            <p:nvPr/>
          </p:nvSpPr>
          <p:spPr bwMode="auto">
            <a:xfrm>
              <a:off x="4838" y="3650"/>
              <a:ext cx="1" cy="7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197" name="Freeform 150"/>
            <p:cNvSpPr/>
            <p:nvPr/>
          </p:nvSpPr>
          <p:spPr bwMode="auto">
            <a:xfrm>
              <a:off x="4794" y="3698"/>
              <a:ext cx="89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" y="12"/>
                </a:cxn>
                <a:cxn ang="0">
                  <a:pos x="89" y="0"/>
                </a:cxn>
                <a:cxn ang="0">
                  <a:pos x="44" y="79"/>
                </a:cxn>
                <a:cxn ang="0">
                  <a:pos x="0" y="0"/>
                </a:cxn>
              </a:cxnLst>
              <a:rect l="0" t="0" r="r" b="b"/>
              <a:pathLst>
                <a:path w="89" h="79">
                  <a:moveTo>
                    <a:pt x="0" y="0"/>
                  </a:moveTo>
                  <a:lnTo>
                    <a:pt x="44" y="12"/>
                  </a:lnTo>
                  <a:lnTo>
                    <a:pt x="89" y="0"/>
                  </a:lnTo>
                  <a:lnTo>
                    <a:pt x="44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198" name="Rectangle 151"/>
            <p:cNvSpPr>
              <a:spLocks noChangeArrowheads="1"/>
            </p:cNvSpPr>
            <p:nvPr/>
          </p:nvSpPr>
          <p:spPr bwMode="auto">
            <a:xfrm>
              <a:off x="4680" y="3784"/>
              <a:ext cx="319" cy="239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199" name="Rectangle 152"/>
            <p:cNvSpPr>
              <a:spLocks noChangeArrowheads="1"/>
            </p:cNvSpPr>
            <p:nvPr/>
          </p:nvSpPr>
          <p:spPr bwMode="auto">
            <a:xfrm>
              <a:off x="4742" y="3841"/>
              <a:ext cx="11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 T</a:t>
              </a:r>
              <a:endParaRPr lang="es-ES" b="1"/>
            </a:p>
          </p:txBody>
        </p:sp>
        <p:sp>
          <p:nvSpPr>
            <p:cNvPr id="1050200" name="Rectangle 153"/>
            <p:cNvSpPr>
              <a:spLocks noChangeArrowheads="1"/>
            </p:cNvSpPr>
            <p:nvPr/>
          </p:nvSpPr>
          <p:spPr bwMode="auto">
            <a:xfrm>
              <a:off x="4161" y="3941"/>
              <a:ext cx="17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100" b="1">
                  <a:solidFill>
                    <a:srgbClr val="000000"/>
                  </a:solidFill>
                </a:rPr>
                <a:t> -AN</a:t>
              </a:r>
              <a:endParaRPr lang="es-ES" b="1"/>
            </a:p>
          </p:txBody>
        </p:sp>
        <p:sp>
          <p:nvSpPr>
            <p:cNvPr id="1050201" name="Rectangle 154"/>
            <p:cNvSpPr>
              <a:spLocks noChangeArrowheads="1"/>
            </p:cNvSpPr>
            <p:nvPr/>
          </p:nvSpPr>
          <p:spPr bwMode="auto">
            <a:xfrm>
              <a:off x="4161" y="4080"/>
              <a:ext cx="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200" b="1">
                  <a:solidFill>
                    <a:srgbClr val="000000"/>
                  </a:solidFill>
                </a:rPr>
                <a:t>x</a:t>
              </a:r>
              <a:endParaRPr lang="es-ES" b="1"/>
            </a:p>
          </p:txBody>
        </p:sp>
        <p:sp>
          <p:nvSpPr>
            <p:cNvPr id="1050202" name="Line 155"/>
            <p:cNvSpPr>
              <a:spLocks noChangeShapeType="1"/>
            </p:cNvSpPr>
            <p:nvPr/>
          </p:nvSpPr>
          <p:spPr bwMode="auto">
            <a:xfrm>
              <a:off x="4175" y="3966"/>
              <a:ext cx="1" cy="7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203" name="Freeform 156"/>
            <p:cNvSpPr/>
            <p:nvPr/>
          </p:nvSpPr>
          <p:spPr bwMode="auto">
            <a:xfrm>
              <a:off x="4130" y="4012"/>
              <a:ext cx="90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12"/>
                </a:cxn>
                <a:cxn ang="0">
                  <a:pos x="90" y="0"/>
                </a:cxn>
                <a:cxn ang="0">
                  <a:pos x="45" y="79"/>
                </a:cxn>
                <a:cxn ang="0">
                  <a:pos x="0" y="0"/>
                </a:cxn>
              </a:cxnLst>
              <a:rect l="0" t="0" r="r" b="b"/>
              <a:pathLst>
                <a:path w="90" h="79">
                  <a:moveTo>
                    <a:pt x="0" y="0"/>
                  </a:moveTo>
                  <a:lnTo>
                    <a:pt x="45" y="12"/>
                  </a:lnTo>
                  <a:lnTo>
                    <a:pt x="90" y="0"/>
                  </a:lnTo>
                  <a:lnTo>
                    <a:pt x="45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204" name="Line 157"/>
            <p:cNvSpPr>
              <a:spLocks noChangeShapeType="1"/>
            </p:cNvSpPr>
            <p:nvPr/>
          </p:nvSpPr>
          <p:spPr bwMode="auto">
            <a:xfrm>
              <a:off x="4838" y="4028"/>
              <a:ext cx="1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205" name="Freeform 158"/>
            <p:cNvSpPr/>
            <p:nvPr/>
          </p:nvSpPr>
          <p:spPr bwMode="auto">
            <a:xfrm>
              <a:off x="4794" y="4075"/>
              <a:ext cx="89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" y="12"/>
                </a:cxn>
                <a:cxn ang="0">
                  <a:pos x="89" y="0"/>
                </a:cxn>
                <a:cxn ang="0">
                  <a:pos x="44" y="79"/>
                </a:cxn>
                <a:cxn ang="0">
                  <a:pos x="0" y="0"/>
                </a:cxn>
              </a:cxnLst>
              <a:rect l="0" t="0" r="r" b="b"/>
              <a:pathLst>
                <a:path w="89" h="79">
                  <a:moveTo>
                    <a:pt x="0" y="0"/>
                  </a:moveTo>
                  <a:lnTo>
                    <a:pt x="44" y="12"/>
                  </a:lnTo>
                  <a:lnTo>
                    <a:pt x="89" y="0"/>
                  </a:lnTo>
                  <a:lnTo>
                    <a:pt x="44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206" name="Rectangle 159"/>
            <p:cNvSpPr>
              <a:spLocks noChangeArrowheads="1"/>
            </p:cNvSpPr>
            <p:nvPr/>
          </p:nvSpPr>
          <p:spPr bwMode="auto">
            <a:xfrm>
              <a:off x="4191" y="3408"/>
              <a:ext cx="23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200" b="1">
                  <a:solidFill>
                    <a:srgbClr val="000000"/>
                  </a:solidFill>
                </a:rPr>
                <a:t> -A</a:t>
              </a:r>
              <a:r>
                <a:rPr lang="es-ES" sz="800" b="1">
                  <a:solidFill>
                    <a:srgbClr val="000000"/>
                  </a:solidFill>
                </a:rPr>
                <a:t>N</a:t>
              </a:r>
              <a:r>
                <a:rPr lang="es-ES" sz="1200" b="1">
                  <a:solidFill>
                    <a:srgbClr val="000000"/>
                  </a:solidFill>
                </a:rPr>
                <a:t>-</a:t>
              </a:r>
              <a:r>
                <a:rPr lang="es-ES" sz="800" b="1">
                  <a:solidFill>
                    <a:srgbClr val="000000"/>
                  </a:solidFill>
                </a:rPr>
                <a:t>1</a:t>
              </a:r>
              <a:endParaRPr lang="es-ES" sz="800" b="1"/>
            </a:p>
          </p:txBody>
        </p:sp>
        <p:sp>
          <p:nvSpPr>
            <p:cNvPr id="1050207" name="Oval 160"/>
            <p:cNvSpPr>
              <a:spLocks noChangeArrowheads="1"/>
            </p:cNvSpPr>
            <p:nvPr/>
          </p:nvSpPr>
          <p:spPr bwMode="auto">
            <a:xfrm>
              <a:off x="4103" y="3594"/>
              <a:ext cx="153" cy="115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208" name="Rectangle 161"/>
            <p:cNvSpPr>
              <a:spLocks noChangeArrowheads="1"/>
            </p:cNvSpPr>
            <p:nvPr/>
          </p:nvSpPr>
          <p:spPr bwMode="auto">
            <a:xfrm>
              <a:off x="4149" y="3583"/>
              <a:ext cx="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200" b="1">
                  <a:solidFill>
                    <a:srgbClr val="000000"/>
                  </a:solidFill>
                </a:rPr>
                <a:t>x</a:t>
              </a:r>
              <a:endParaRPr lang="es-ES" b="1"/>
            </a:p>
          </p:txBody>
        </p:sp>
        <p:sp>
          <p:nvSpPr>
            <p:cNvPr id="1050209" name="Line 162"/>
            <p:cNvSpPr>
              <a:spLocks noChangeShapeType="1"/>
            </p:cNvSpPr>
            <p:nvPr/>
          </p:nvSpPr>
          <p:spPr bwMode="auto">
            <a:xfrm>
              <a:off x="4175" y="3461"/>
              <a:ext cx="1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210" name="Freeform 163"/>
            <p:cNvSpPr/>
            <p:nvPr/>
          </p:nvSpPr>
          <p:spPr bwMode="auto">
            <a:xfrm>
              <a:off x="4130" y="3508"/>
              <a:ext cx="90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12"/>
                </a:cxn>
                <a:cxn ang="0">
                  <a:pos x="90" y="0"/>
                </a:cxn>
                <a:cxn ang="0">
                  <a:pos x="45" y="79"/>
                </a:cxn>
                <a:cxn ang="0">
                  <a:pos x="0" y="0"/>
                </a:cxn>
              </a:cxnLst>
              <a:rect l="0" t="0" r="r" b="b"/>
              <a:pathLst>
                <a:path w="90" h="79">
                  <a:moveTo>
                    <a:pt x="0" y="0"/>
                  </a:moveTo>
                  <a:lnTo>
                    <a:pt x="45" y="12"/>
                  </a:lnTo>
                  <a:lnTo>
                    <a:pt x="90" y="0"/>
                  </a:lnTo>
                  <a:lnTo>
                    <a:pt x="45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211" name="Line 164"/>
            <p:cNvSpPr>
              <a:spLocks noChangeShapeType="1"/>
            </p:cNvSpPr>
            <p:nvPr/>
          </p:nvSpPr>
          <p:spPr bwMode="auto">
            <a:xfrm>
              <a:off x="4336" y="3650"/>
              <a:ext cx="50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212" name="Freeform 165"/>
            <p:cNvSpPr/>
            <p:nvPr/>
          </p:nvSpPr>
          <p:spPr bwMode="auto">
            <a:xfrm>
              <a:off x="4258" y="3616"/>
              <a:ext cx="104" cy="69"/>
            </a:xfrm>
            <a:custGeom>
              <a:avLst/>
              <a:gdLst/>
              <a:ahLst/>
              <a:cxnLst>
                <a:cxn ang="0">
                  <a:pos x="104" y="0"/>
                </a:cxn>
                <a:cxn ang="0">
                  <a:pos x="88" y="34"/>
                </a:cxn>
                <a:cxn ang="0">
                  <a:pos x="104" y="69"/>
                </a:cxn>
                <a:cxn ang="0">
                  <a:pos x="0" y="34"/>
                </a:cxn>
                <a:cxn ang="0">
                  <a:pos x="104" y="0"/>
                </a:cxn>
              </a:cxnLst>
              <a:rect l="0" t="0" r="r" b="b"/>
              <a:pathLst>
                <a:path w="104" h="69">
                  <a:moveTo>
                    <a:pt x="104" y="0"/>
                  </a:moveTo>
                  <a:lnTo>
                    <a:pt x="88" y="34"/>
                  </a:lnTo>
                  <a:lnTo>
                    <a:pt x="104" y="69"/>
                  </a:lnTo>
                  <a:lnTo>
                    <a:pt x="0" y="34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213" name="Line 166"/>
            <p:cNvSpPr>
              <a:spLocks noChangeShapeType="1"/>
            </p:cNvSpPr>
            <p:nvPr/>
          </p:nvSpPr>
          <p:spPr bwMode="auto">
            <a:xfrm>
              <a:off x="3348" y="994"/>
              <a:ext cx="753" cy="265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214" name="Line 167"/>
            <p:cNvSpPr>
              <a:spLocks noChangeShapeType="1"/>
            </p:cNvSpPr>
            <p:nvPr/>
          </p:nvSpPr>
          <p:spPr bwMode="auto">
            <a:xfrm>
              <a:off x="4838" y="3524"/>
              <a:ext cx="1" cy="25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215" name="Line 168"/>
            <p:cNvSpPr>
              <a:spLocks noChangeShapeType="1"/>
            </p:cNvSpPr>
            <p:nvPr/>
          </p:nvSpPr>
          <p:spPr bwMode="auto">
            <a:xfrm>
              <a:off x="4336" y="4154"/>
              <a:ext cx="50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216" name="Freeform 169"/>
            <p:cNvSpPr/>
            <p:nvPr/>
          </p:nvSpPr>
          <p:spPr bwMode="auto">
            <a:xfrm>
              <a:off x="4258" y="4120"/>
              <a:ext cx="104" cy="68"/>
            </a:xfrm>
            <a:custGeom>
              <a:avLst/>
              <a:gdLst/>
              <a:ahLst/>
              <a:cxnLst>
                <a:cxn ang="0">
                  <a:pos x="104" y="0"/>
                </a:cxn>
                <a:cxn ang="0">
                  <a:pos x="88" y="34"/>
                </a:cxn>
                <a:cxn ang="0">
                  <a:pos x="104" y="68"/>
                </a:cxn>
                <a:cxn ang="0">
                  <a:pos x="0" y="34"/>
                </a:cxn>
                <a:cxn ang="0">
                  <a:pos x="104" y="0"/>
                </a:cxn>
              </a:cxnLst>
              <a:rect l="0" t="0" r="r" b="b"/>
              <a:pathLst>
                <a:path w="104" h="68">
                  <a:moveTo>
                    <a:pt x="104" y="0"/>
                  </a:moveTo>
                  <a:lnTo>
                    <a:pt x="88" y="34"/>
                  </a:lnTo>
                  <a:lnTo>
                    <a:pt x="104" y="68"/>
                  </a:lnTo>
                  <a:lnTo>
                    <a:pt x="0" y="34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217" name="Rectangle 170"/>
            <p:cNvSpPr>
              <a:spLocks noChangeArrowheads="1"/>
            </p:cNvSpPr>
            <p:nvPr/>
          </p:nvSpPr>
          <p:spPr bwMode="auto">
            <a:xfrm>
              <a:off x="4825" y="3081"/>
              <a:ext cx="27" cy="2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218" name="Rectangle 171"/>
            <p:cNvSpPr>
              <a:spLocks noChangeArrowheads="1"/>
            </p:cNvSpPr>
            <p:nvPr/>
          </p:nvSpPr>
          <p:spPr bwMode="auto">
            <a:xfrm>
              <a:off x="4825" y="3165"/>
              <a:ext cx="27" cy="2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219" name="Rectangle 172"/>
            <p:cNvSpPr>
              <a:spLocks noChangeArrowheads="1"/>
            </p:cNvSpPr>
            <p:nvPr/>
          </p:nvSpPr>
          <p:spPr bwMode="auto">
            <a:xfrm>
              <a:off x="4825" y="3250"/>
              <a:ext cx="27" cy="2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220" name="Rectangle 173"/>
            <p:cNvSpPr>
              <a:spLocks noChangeArrowheads="1"/>
            </p:cNvSpPr>
            <p:nvPr/>
          </p:nvSpPr>
          <p:spPr bwMode="auto">
            <a:xfrm>
              <a:off x="4825" y="3334"/>
              <a:ext cx="27" cy="2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221" name="Line 174"/>
            <p:cNvSpPr>
              <a:spLocks noChangeShapeType="1"/>
            </p:cNvSpPr>
            <p:nvPr/>
          </p:nvSpPr>
          <p:spPr bwMode="auto">
            <a:xfrm flipV="1">
              <a:off x="1874" y="1012"/>
              <a:ext cx="745" cy="2079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222" name="Line 175"/>
            <p:cNvSpPr>
              <a:spLocks noChangeShapeType="1"/>
            </p:cNvSpPr>
            <p:nvPr/>
          </p:nvSpPr>
          <p:spPr bwMode="auto">
            <a:xfrm flipH="1" flipV="1">
              <a:off x="3356" y="972"/>
              <a:ext cx="750" cy="318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08" name="Group 176"/>
            <p:cNvGrpSpPr/>
            <p:nvPr/>
          </p:nvGrpSpPr>
          <p:grpSpPr bwMode="auto">
            <a:xfrm>
              <a:off x="1705" y="2995"/>
              <a:ext cx="157" cy="161"/>
              <a:chOff x="1675" y="1825"/>
              <a:chExt cx="157" cy="161"/>
            </a:xfrm>
          </p:grpSpPr>
          <p:sp>
            <p:nvSpPr>
              <p:cNvPr id="1050223" name="Oval 177"/>
              <p:cNvSpPr>
                <a:spLocks noChangeArrowheads="1"/>
              </p:cNvSpPr>
              <p:nvPr/>
            </p:nvSpPr>
            <p:spPr bwMode="auto">
              <a:xfrm>
                <a:off x="1675" y="1854"/>
                <a:ext cx="157" cy="132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0224" name="Rectangle 178"/>
              <p:cNvSpPr>
                <a:spLocks noChangeArrowheads="1"/>
              </p:cNvSpPr>
              <p:nvPr/>
            </p:nvSpPr>
            <p:spPr bwMode="auto">
              <a:xfrm>
                <a:off x="1722" y="1825"/>
                <a:ext cx="6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s-ES" sz="1600" b="1">
                    <a:solidFill>
                      <a:srgbClr val="000000"/>
                    </a:solidFill>
                  </a:rPr>
                  <a:t>x</a:t>
                </a:r>
                <a:endParaRPr lang="es-ES" b="1"/>
              </a:p>
            </p:txBody>
          </p:sp>
        </p:grpSp>
        <p:grpSp>
          <p:nvGrpSpPr>
            <p:cNvPr id="309" name="Group 179"/>
            <p:cNvGrpSpPr/>
            <p:nvPr/>
          </p:nvGrpSpPr>
          <p:grpSpPr bwMode="auto">
            <a:xfrm>
              <a:off x="1687" y="2491"/>
              <a:ext cx="157" cy="161"/>
              <a:chOff x="1675" y="1825"/>
              <a:chExt cx="157" cy="161"/>
            </a:xfrm>
          </p:grpSpPr>
          <p:sp>
            <p:nvSpPr>
              <p:cNvPr id="1050225" name="Oval 180"/>
              <p:cNvSpPr>
                <a:spLocks noChangeArrowheads="1"/>
              </p:cNvSpPr>
              <p:nvPr/>
            </p:nvSpPr>
            <p:spPr bwMode="auto">
              <a:xfrm>
                <a:off x="1675" y="1854"/>
                <a:ext cx="157" cy="132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0226" name="Rectangle 181"/>
              <p:cNvSpPr>
                <a:spLocks noChangeArrowheads="1"/>
              </p:cNvSpPr>
              <p:nvPr/>
            </p:nvSpPr>
            <p:spPr bwMode="auto">
              <a:xfrm>
                <a:off x="1722" y="1825"/>
                <a:ext cx="6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s-ES" sz="1600" b="1">
                    <a:solidFill>
                      <a:srgbClr val="000000"/>
                    </a:solidFill>
                  </a:rPr>
                  <a:t>x</a:t>
                </a:r>
                <a:endParaRPr lang="es-ES" b="1"/>
              </a:p>
            </p:txBody>
          </p:sp>
        </p:grpSp>
      </p:grpSp>
      <p:sp>
        <p:nvSpPr>
          <p:cNvPr id="1050227" name="Text Box 182"/>
          <p:cNvSpPr txBox="1">
            <a:spLocks noChangeArrowheads="1"/>
          </p:cNvSpPr>
          <p:nvPr/>
        </p:nvSpPr>
        <p:spPr bwMode="auto">
          <a:xfrm>
            <a:off x="762000" y="1966775"/>
            <a:ext cx="54292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s-MX" sz="1200"/>
              <a:t>x(n-1)=1</a:t>
            </a:r>
            <a:endParaRPr lang="es-ES" sz="1200"/>
          </a:p>
        </p:txBody>
      </p:sp>
      <p:sp>
        <p:nvSpPr>
          <p:cNvPr id="1050228" name="Text Box 183"/>
          <p:cNvSpPr txBox="1">
            <a:spLocks noChangeArrowheads="1"/>
          </p:cNvSpPr>
          <p:nvPr/>
        </p:nvSpPr>
        <p:spPr bwMode="auto">
          <a:xfrm>
            <a:off x="800100" y="2754175"/>
            <a:ext cx="54292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s-MX" sz="1200"/>
              <a:t>x(n-2)=0</a:t>
            </a:r>
            <a:endParaRPr lang="es-ES" sz="1200"/>
          </a:p>
        </p:txBody>
      </p:sp>
      <p:sp>
        <p:nvSpPr>
          <p:cNvPr id="1050229" name="Text Box 184"/>
          <p:cNvSpPr txBox="1">
            <a:spLocks noChangeArrowheads="1"/>
          </p:cNvSpPr>
          <p:nvPr/>
        </p:nvSpPr>
        <p:spPr bwMode="auto">
          <a:xfrm>
            <a:off x="762000" y="4519475"/>
            <a:ext cx="6016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s-MX" sz="1200"/>
              <a:t>x(n-M)=0</a:t>
            </a:r>
            <a:endParaRPr lang="es-ES" sz="1200"/>
          </a:p>
        </p:txBody>
      </p:sp>
      <p:sp>
        <p:nvSpPr>
          <p:cNvPr id="1050230" name="Text Box 185"/>
          <p:cNvSpPr txBox="1">
            <a:spLocks noChangeArrowheads="1"/>
          </p:cNvSpPr>
          <p:nvPr/>
        </p:nvSpPr>
        <p:spPr bwMode="auto">
          <a:xfrm>
            <a:off x="7531100" y="1903275"/>
            <a:ext cx="61912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s-MX" sz="1200"/>
              <a:t>y(n-1)=B</a:t>
            </a:r>
            <a:r>
              <a:rPr lang="es-MX" sz="1200" baseline="-25000"/>
              <a:t>0</a:t>
            </a:r>
            <a:endParaRPr lang="es-ES" sz="1200"/>
          </a:p>
        </p:txBody>
      </p:sp>
      <p:sp>
        <p:nvSpPr>
          <p:cNvPr id="1050231" name="Text Box 186"/>
          <p:cNvSpPr txBox="1">
            <a:spLocks noChangeArrowheads="1"/>
          </p:cNvSpPr>
          <p:nvPr/>
        </p:nvSpPr>
        <p:spPr bwMode="auto">
          <a:xfrm>
            <a:off x="7543800" y="2716075"/>
            <a:ext cx="54292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s-MX" sz="1200"/>
              <a:t>y(n-2)=0</a:t>
            </a:r>
            <a:endParaRPr lang="es-ES" sz="1200"/>
          </a:p>
        </p:txBody>
      </p:sp>
      <p:sp>
        <p:nvSpPr>
          <p:cNvPr id="1050232" name="Text Box 187"/>
          <p:cNvSpPr txBox="1">
            <a:spLocks noChangeArrowheads="1"/>
          </p:cNvSpPr>
          <p:nvPr/>
        </p:nvSpPr>
        <p:spPr bwMode="auto">
          <a:xfrm>
            <a:off x="7531100" y="4494075"/>
            <a:ext cx="6016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s-MX" sz="1200"/>
              <a:t>y(n-M)=0</a:t>
            </a:r>
            <a:endParaRPr lang="es-ES" sz="1200"/>
          </a:p>
        </p:txBody>
      </p:sp>
      <p:sp>
        <p:nvSpPr>
          <p:cNvPr id="1050233" name="Text Box 188"/>
          <p:cNvSpPr txBox="1">
            <a:spLocks noChangeArrowheads="1"/>
          </p:cNvSpPr>
          <p:nvPr/>
        </p:nvSpPr>
        <p:spPr bwMode="auto">
          <a:xfrm>
            <a:off x="7543800" y="6159363"/>
            <a:ext cx="57626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s-MX" sz="1200"/>
              <a:t>y(n-N)=0</a:t>
            </a:r>
            <a:endParaRPr lang="es-ES" sz="1200"/>
          </a:p>
        </p:txBody>
      </p:sp>
      <p:sp>
        <p:nvSpPr>
          <p:cNvPr id="1050234" name="Text Box 190"/>
          <p:cNvSpPr txBox="1">
            <a:spLocks noChangeArrowheads="1"/>
          </p:cNvSpPr>
          <p:nvPr/>
        </p:nvSpPr>
        <p:spPr bwMode="auto">
          <a:xfrm>
            <a:off x="444500" y="1319075"/>
            <a:ext cx="41592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s-MX" sz="1200"/>
              <a:t>x(1)=2</a:t>
            </a:r>
            <a:endParaRPr lang="es-ES" sz="1200"/>
          </a:p>
        </p:txBody>
      </p:sp>
      <p:sp>
        <p:nvSpPr>
          <p:cNvPr id="1050235" name="Rectangle 191"/>
          <p:cNvSpPr>
            <a:spLocks noChangeArrowheads="1"/>
          </p:cNvSpPr>
          <p:nvPr/>
        </p:nvSpPr>
        <p:spPr bwMode="auto">
          <a:xfrm>
            <a:off x="4175125" y="960300"/>
            <a:ext cx="88265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200">
                <a:solidFill>
                  <a:srgbClr val="000000"/>
                </a:solidFill>
                <a:cs typeface="Times New Roman" pitchFamily="18" charset="0"/>
              </a:rPr>
              <a:t>u(n)=B</a:t>
            </a:r>
            <a:r>
              <a:rPr lang="es-ES" sz="1200" baseline="-2500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es-ES" sz="1200">
                <a:solidFill>
                  <a:srgbClr val="000000"/>
                </a:solidFill>
                <a:cs typeface="Times New Roman" pitchFamily="18" charset="0"/>
              </a:rPr>
              <a:t>2+B</a:t>
            </a:r>
            <a:r>
              <a:rPr lang="es-ES" sz="1200" baseline="-2500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s-ES" sz="1200">
                <a:solidFill>
                  <a:srgbClr val="000000"/>
                </a:solidFill>
                <a:cs typeface="Times New Roman" pitchFamily="18" charset="0"/>
              </a:rPr>
              <a:t>1</a:t>
            </a:r>
            <a:endParaRPr lang="es-ES" sz="1200">
              <a:solidFill>
                <a:srgbClr val="000000"/>
              </a:solidFill>
            </a:endParaRPr>
          </a:p>
        </p:txBody>
      </p:sp>
      <p:sp>
        <p:nvSpPr>
          <p:cNvPr id="1050236" name="Rectangle 193"/>
          <p:cNvSpPr>
            <a:spLocks noChangeArrowheads="1"/>
          </p:cNvSpPr>
          <p:nvPr/>
        </p:nvSpPr>
        <p:spPr bwMode="auto">
          <a:xfrm>
            <a:off x="6711950" y="960300"/>
            <a:ext cx="10588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200">
                <a:solidFill>
                  <a:srgbClr val="000000"/>
                </a:solidFill>
                <a:cs typeface="Times New Roman" pitchFamily="18" charset="0"/>
              </a:rPr>
              <a:t>y(1)=u(n)-[</a:t>
            </a:r>
            <a:r>
              <a:rPr lang="es-ES" sz="1200">
                <a:solidFill>
                  <a:srgbClr val="000000"/>
                </a:solidFill>
              </a:rPr>
              <a:t>A</a:t>
            </a:r>
            <a:r>
              <a:rPr lang="es-ES" sz="1200" baseline="-25000">
                <a:solidFill>
                  <a:srgbClr val="000000"/>
                </a:solidFill>
              </a:rPr>
              <a:t>1</a:t>
            </a:r>
            <a:r>
              <a:rPr lang="es-ES" sz="1200">
                <a:solidFill>
                  <a:srgbClr val="000000"/>
                </a:solidFill>
              </a:rPr>
              <a:t>B</a:t>
            </a:r>
            <a:r>
              <a:rPr lang="es-ES" sz="1200" baseline="-25000">
                <a:solidFill>
                  <a:srgbClr val="000000"/>
                </a:solidFill>
              </a:rPr>
              <a:t>0</a:t>
            </a:r>
            <a:r>
              <a:rPr lang="es-ES" sz="1200">
                <a:solidFill>
                  <a:srgbClr val="000000"/>
                </a:solidFill>
              </a:rPr>
              <a:t>]</a:t>
            </a:r>
          </a:p>
        </p:txBody>
      </p:sp>
      <p:sp>
        <p:nvSpPr>
          <p:cNvPr id="1050237" name="Text Box 194"/>
          <p:cNvSpPr txBox="1">
            <a:spLocks noChangeArrowheads="1"/>
          </p:cNvSpPr>
          <p:nvPr/>
        </p:nvSpPr>
        <p:spPr bwMode="auto">
          <a:xfrm>
            <a:off x="3975100" y="4078150"/>
            <a:ext cx="69215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s-MX" sz="2000"/>
              <a:t>x(0)=1</a:t>
            </a:r>
          </a:p>
          <a:p>
            <a:r>
              <a:rPr lang="es-MX" sz="2000">
                <a:solidFill>
                  <a:srgbClr val="FF3300"/>
                </a:solidFill>
              </a:rPr>
              <a:t>x(1)=2</a:t>
            </a:r>
          </a:p>
          <a:p>
            <a:r>
              <a:rPr lang="es-MX" sz="2000"/>
              <a:t>x(2)=3</a:t>
            </a:r>
          </a:p>
          <a:p>
            <a:r>
              <a:rPr lang="es-MX" sz="2000"/>
              <a:t>x(3)=4</a:t>
            </a:r>
          </a:p>
          <a:p>
            <a:r>
              <a:rPr lang="es-MX" sz="2000"/>
              <a:t>     . </a:t>
            </a:r>
          </a:p>
          <a:p>
            <a:r>
              <a:rPr lang="es-MX" sz="2000"/>
              <a:t>     .</a:t>
            </a:r>
          </a:p>
          <a:p>
            <a:r>
              <a:rPr lang="es-MX" sz="2000"/>
              <a:t>x(n)=1</a:t>
            </a:r>
            <a:endParaRPr lang="es-ES" sz="200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0235" grpId="0"/>
      <p:bldP spid="1050236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238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xfrm>
            <a:off x="6553200" y="5995850"/>
            <a:ext cx="2133600" cy="476250"/>
          </a:xfrm>
        </p:spPr>
        <p:txBody>
          <a:bodyPr/>
          <a:lstStyle/>
          <a:p>
            <a:fld id="{D864A1EE-C254-41E7-B2C8-F1BCD41668C1}" type="slidenum">
              <a:rPr lang="es-ES"/>
              <a:t>72</a:t>
            </a:fld>
            <a:endParaRPr lang="es-ES"/>
          </a:p>
        </p:txBody>
      </p:sp>
      <p:sp>
        <p:nvSpPr>
          <p:cNvPr id="1050239" name="Oval 15"/>
          <p:cNvSpPr>
            <a:spLocks noChangeArrowheads="1"/>
          </p:cNvSpPr>
          <p:nvPr/>
        </p:nvSpPr>
        <p:spPr bwMode="auto">
          <a:xfrm>
            <a:off x="6234113" y="6256200"/>
            <a:ext cx="242887" cy="180975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11" name="Group 16"/>
          <p:cNvGrpSpPr/>
          <p:nvPr/>
        </p:nvGrpSpPr>
        <p:grpSpPr bwMode="auto">
          <a:xfrm>
            <a:off x="547688" y="912675"/>
            <a:ext cx="7640637" cy="5497513"/>
            <a:chOff x="521" y="732"/>
            <a:chExt cx="4813" cy="3463"/>
          </a:xfrm>
        </p:grpSpPr>
        <p:sp>
          <p:nvSpPr>
            <p:cNvPr id="1050240" name="Line 17"/>
            <p:cNvSpPr>
              <a:spLocks noChangeShapeType="1"/>
            </p:cNvSpPr>
            <p:nvPr/>
          </p:nvSpPr>
          <p:spPr bwMode="auto">
            <a:xfrm>
              <a:off x="537" y="944"/>
              <a:ext cx="25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241" name="Freeform 18"/>
            <p:cNvSpPr/>
            <p:nvPr/>
          </p:nvSpPr>
          <p:spPr bwMode="auto">
            <a:xfrm>
              <a:off x="763" y="910"/>
              <a:ext cx="102" cy="69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15" y="34"/>
                </a:cxn>
                <a:cxn ang="0">
                  <a:pos x="0" y="0"/>
                </a:cxn>
                <a:cxn ang="0">
                  <a:pos x="102" y="34"/>
                </a:cxn>
                <a:cxn ang="0">
                  <a:pos x="0" y="69"/>
                </a:cxn>
              </a:cxnLst>
              <a:rect l="0" t="0" r="r" b="b"/>
              <a:pathLst>
                <a:path w="102" h="69">
                  <a:moveTo>
                    <a:pt x="0" y="69"/>
                  </a:moveTo>
                  <a:lnTo>
                    <a:pt x="15" y="34"/>
                  </a:lnTo>
                  <a:lnTo>
                    <a:pt x="0" y="0"/>
                  </a:lnTo>
                  <a:lnTo>
                    <a:pt x="102" y="34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242" name="Line 19"/>
            <p:cNvSpPr>
              <a:spLocks noChangeShapeType="1"/>
            </p:cNvSpPr>
            <p:nvPr/>
          </p:nvSpPr>
          <p:spPr bwMode="auto">
            <a:xfrm>
              <a:off x="2686" y="944"/>
              <a:ext cx="50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243" name="Freeform 20"/>
            <p:cNvSpPr/>
            <p:nvPr/>
          </p:nvSpPr>
          <p:spPr bwMode="auto">
            <a:xfrm>
              <a:off x="3163" y="910"/>
              <a:ext cx="103" cy="69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15" y="34"/>
                </a:cxn>
                <a:cxn ang="0">
                  <a:pos x="0" y="0"/>
                </a:cxn>
                <a:cxn ang="0">
                  <a:pos x="103" y="34"/>
                </a:cxn>
                <a:cxn ang="0">
                  <a:pos x="0" y="69"/>
                </a:cxn>
              </a:cxnLst>
              <a:rect l="0" t="0" r="r" b="b"/>
              <a:pathLst>
                <a:path w="103" h="69">
                  <a:moveTo>
                    <a:pt x="0" y="69"/>
                  </a:moveTo>
                  <a:lnTo>
                    <a:pt x="15" y="34"/>
                  </a:lnTo>
                  <a:lnTo>
                    <a:pt x="0" y="0"/>
                  </a:lnTo>
                  <a:lnTo>
                    <a:pt x="103" y="34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244" name="Rectangle 21"/>
            <p:cNvSpPr>
              <a:spLocks noChangeArrowheads="1"/>
            </p:cNvSpPr>
            <p:nvPr/>
          </p:nvSpPr>
          <p:spPr bwMode="auto">
            <a:xfrm>
              <a:off x="521" y="784"/>
              <a:ext cx="22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x(n)</a:t>
              </a:r>
              <a:endParaRPr lang="es-ES" b="1"/>
            </a:p>
          </p:txBody>
        </p:sp>
        <p:sp>
          <p:nvSpPr>
            <p:cNvPr id="1050245" name="Oval 22"/>
            <p:cNvSpPr>
              <a:spLocks noChangeArrowheads="1"/>
            </p:cNvSpPr>
            <p:nvPr/>
          </p:nvSpPr>
          <p:spPr bwMode="auto">
            <a:xfrm>
              <a:off x="3275" y="888"/>
              <a:ext cx="154" cy="114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246" name="Rectangle 23"/>
            <p:cNvSpPr>
              <a:spLocks noChangeArrowheads="1"/>
            </p:cNvSpPr>
            <p:nvPr/>
          </p:nvSpPr>
          <p:spPr bwMode="auto">
            <a:xfrm>
              <a:off x="3328" y="888"/>
              <a:ext cx="5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200" b="1">
                  <a:solidFill>
                    <a:srgbClr val="000000"/>
                  </a:solidFill>
                </a:rPr>
                <a:t>+</a:t>
              </a:r>
              <a:endParaRPr lang="es-ES" b="1"/>
            </a:p>
          </p:txBody>
        </p:sp>
        <p:sp>
          <p:nvSpPr>
            <p:cNvPr id="1050247" name="Line 24"/>
            <p:cNvSpPr>
              <a:spLocks noChangeShapeType="1"/>
            </p:cNvSpPr>
            <p:nvPr/>
          </p:nvSpPr>
          <p:spPr bwMode="auto">
            <a:xfrm>
              <a:off x="3430" y="944"/>
              <a:ext cx="183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248" name="Freeform 25"/>
            <p:cNvSpPr/>
            <p:nvPr/>
          </p:nvSpPr>
          <p:spPr bwMode="auto">
            <a:xfrm>
              <a:off x="5231" y="910"/>
              <a:ext cx="103" cy="69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15" y="34"/>
                </a:cxn>
                <a:cxn ang="0">
                  <a:pos x="0" y="0"/>
                </a:cxn>
                <a:cxn ang="0">
                  <a:pos x="103" y="34"/>
                </a:cxn>
                <a:cxn ang="0">
                  <a:pos x="0" y="69"/>
                </a:cxn>
              </a:cxnLst>
              <a:rect l="0" t="0" r="r" b="b"/>
              <a:pathLst>
                <a:path w="103" h="69">
                  <a:moveTo>
                    <a:pt x="0" y="69"/>
                  </a:moveTo>
                  <a:lnTo>
                    <a:pt x="15" y="34"/>
                  </a:lnTo>
                  <a:lnTo>
                    <a:pt x="0" y="0"/>
                  </a:lnTo>
                  <a:lnTo>
                    <a:pt x="103" y="34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249" name="Line 26"/>
            <p:cNvSpPr>
              <a:spLocks noChangeShapeType="1"/>
            </p:cNvSpPr>
            <p:nvPr/>
          </p:nvSpPr>
          <p:spPr bwMode="auto">
            <a:xfrm flipV="1">
              <a:off x="4838" y="2328"/>
              <a:ext cx="2" cy="31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250" name="Rectangle 27"/>
            <p:cNvSpPr>
              <a:spLocks noChangeArrowheads="1"/>
            </p:cNvSpPr>
            <p:nvPr/>
          </p:nvSpPr>
          <p:spPr bwMode="auto">
            <a:xfrm>
              <a:off x="4932" y="772"/>
              <a:ext cx="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US" b="1"/>
            </a:p>
          </p:txBody>
        </p:sp>
        <p:sp>
          <p:nvSpPr>
            <p:cNvPr id="1050251" name="Rectangle 28"/>
            <p:cNvSpPr>
              <a:spLocks noChangeArrowheads="1"/>
            </p:cNvSpPr>
            <p:nvPr/>
          </p:nvSpPr>
          <p:spPr bwMode="auto">
            <a:xfrm>
              <a:off x="1815" y="732"/>
              <a:ext cx="13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200" b="1">
                  <a:solidFill>
                    <a:srgbClr val="000000"/>
                  </a:solidFill>
                </a:rPr>
                <a:t> Bo</a:t>
              </a:r>
              <a:endParaRPr lang="es-ES" sz="1200" b="1"/>
            </a:p>
          </p:txBody>
        </p:sp>
        <p:sp>
          <p:nvSpPr>
            <p:cNvPr id="1050252" name="Oval 29"/>
            <p:cNvSpPr>
              <a:spLocks noChangeArrowheads="1"/>
            </p:cNvSpPr>
            <p:nvPr/>
          </p:nvSpPr>
          <p:spPr bwMode="auto">
            <a:xfrm>
              <a:off x="1701" y="888"/>
              <a:ext cx="155" cy="114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253" name="Rectangle 30"/>
            <p:cNvSpPr>
              <a:spLocks noChangeArrowheads="1"/>
            </p:cNvSpPr>
            <p:nvPr/>
          </p:nvSpPr>
          <p:spPr bwMode="auto">
            <a:xfrm>
              <a:off x="1755" y="876"/>
              <a:ext cx="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200" b="1">
                  <a:solidFill>
                    <a:srgbClr val="000000"/>
                  </a:solidFill>
                </a:rPr>
                <a:t>x</a:t>
              </a:r>
              <a:endParaRPr lang="es-ES" b="1"/>
            </a:p>
          </p:txBody>
        </p:sp>
        <p:sp>
          <p:nvSpPr>
            <p:cNvPr id="1050254" name="Line 31"/>
            <p:cNvSpPr>
              <a:spLocks noChangeShapeType="1"/>
            </p:cNvSpPr>
            <p:nvPr/>
          </p:nvSpPr>
          <p:spPr bwMode="auto">
            <a:xfrm>
              <a:off x="1775" y="755"/>
              <a:ext cx="1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255" name="Freeform 32"/>
            <p:cNvSpPr/>
            <p:nvPr/>
          </p:nvSpPr>
          <p:spPr bwMode="auto">
            <a:xfrm>
              <a:off x="1730" y="802"/>
              <a:ext cx="90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12"/>
                </a:cxn>
                <a:cxn ang="0">
                  <a:pos x="90" y="0"/>
                </a:cxn>
                <a:cxn ang="0">
                  <a:pos x="45" y="79"/>
                </a:cxn>
                <a:cxn ang="0">
                  <a:pos x="0" y="0"/>
                </a:cxn>
              </a:cxnLst>
              <a:rect l="0" t="0" r="r" b="b"/>
              <a:pathLst>
                <a:path w="90" h="79">
                  <a:moveTo>
                    <a:pt x="0" y="0"/>
                  </a:moveTo>
                  <a:lnTo>
                    <a:pt x="45" y="12"/>
                  </a:lnTo>
                  <a:lnTo>
                    <a:pt x="90" y="0"/>
                  </a:lnTo>
                  <a:lnTo>
                    <a:pt x="45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256" name="Line 33"/>
            <p:cNvSpPr>
              <a:spLocks noChangeShapeType="1"/>
            </p:cNvSpPr>
            <p:nvPr/>
          </p:nvSpPr>
          <p:spPr bwMode="auto">
            <a:xfrm>
              <a:off x="865" y="944"/>
              <a:ext cx="75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257" name="Freeform 34"/>
            <p:cNvSpPr/>
            <p:nvPr/>
          </p:nvSpPr>
          <p:spPr bwMode="auto">
            <a:xfrm>
              <a:off x="1590" y="910"/>
              <a:ext cx="102" cy="69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16" y="34"/>
                </a:cxn>
                <a:cxn ang="0">
                  <a:pos x="0" y="0"/>
                </a:cxn>
                <a:cxn ang="0">
                  <a:pos x="102" y="34"/>
                </a:cxn>
                <a:cxn ang="0">
                  <a:pos x="0" y="69"/>
                </a:cxn>
              </a:cxnLst>
              <a:rect l="0" t="0" r="r" b="b"/>
              <a:pathLst>
                <a:path w="102" h="69">
                  <a:moveTo>
                    <a:pt x="0" y="69"/>
                  </a:moveTo>
                  <a:lnTo>
                    <a:pt x="16" y="34"/>
                  </a:lnTo>
                  <a:lnTo>
                    <a:pt x="0" y="0"/>
                  </a:lnTo>
                  <a:lnTo>
                    <a:pt x="102" y="34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258" name="Line 35"/>
            <p:cNvSpPr>
              <a:spLocks noChangeShapeType="1"/>
            </p:cNvSpPr>
            <p:nvPr/>
          </p:nvSpPr>
          <p:spPr bwMode="auto">
            <a:xfrm>
              <a:off x="1858" y="944"/>
              <a:ext cx="593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259" name="Freeform 36"/>
            <p:cNvSpPr/>
            <p:nvPr/>
          </p:nvSpPr>
          <p:spPr bwMode="auto">
            <a:xfrm>
              <a:off x="2418" y="910"/>
              <a:ext cx="102" cy="69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16" y="34"/>
                </a:cxn>
                <a:cxn ang="0">
                  <a:pos x="0" y="0"/>
                </a:cxn>
                <a:cxn ang="0">
                  <a:pos x="102" y="34"/>
                </a:cxn>
                <a:cxn ang="0">
                  <a:pos x="0" y="69"/>
                </a:cxn>
              </a:cxnLst>
              <a:rect l="0" t="0" r="r" b="b"/>
              <a:pathLst>
                <a:path w="102" h="69">
                  <a:moveTo>
                    <a:pt x="0" y="69"/>
                  </a:moveTo>
                  <a:lnTo>
                    <a:pt x="16" y="34"/>
                  </a:lnTo>
                  <a:lnTo>
                    <a:pt x="0" y="0"/>
                  </a:lnTo>
                  <a:lnTo>
                    <a:pt x="102" y="34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260" name="Rectangle 37"/>
            <p:cNvSpPr>
              <a:spLocks noChangeArrowheads="1"/>
            </p:cNvSpPr>
            <p:nvPr/>
          </p:nvSpPr>
          <p:spPr bwMode="auto">
            <a:xfrm>
              <a:off x="955" y="1076"/>
              <a:ext cx="321" cy="241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261" name="Rectangle 38"/>
            <p:cNvSpPr>
              <a:spLocks noChangeArrowheads="1"/>
            </p:cNvSpPr>
            <p:nvPr/>
          </p:nvSpPr>
          <p:spPr bwMode="auto">
            <a:xfrm>
              <a:off x="1017" y="1134"/>
              <a:ext cx="11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 T</a:t>
              </a:r>
              <a:endParaRPr lang="es-ES" b="1"/>
            </a:p>
          </p:txBody>
        </p:sp>
        <p:sp>
          <p:nvSpPr>
            <p:cNvPr id="1050262" name="Oval 39"/>
            <p:cNvSpPr>
              <a:spLocks noChangeArrowheads="1"/>
            </p:cNvSpPr>
            <p:nvPr/>
          </p:nvSpPr>
          <p:spPr bwMode="auto">
            <a:xfrm>
              <a:off x="2529" y="888"/>
              <a:ext cx="155" cy="114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263" name="Rectangle 40"/>
            <p:cNvSpPr>
              <a:spLocks noChangeArrowheads="1"/>
            </p:cNvSpPr>
            <p:nvPr/>
          </p:nvSpPr>
          <p:spPr bwMode="auto">
            <a:xfrm>
              <a:off x="2583" y="888"/>
              <a:ext cx="5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200" b="1">
                  <a:solidFill>
                    <a:srgbClr val="000000"/>
                  </a:solidFill>
                </a:rPr>
                <a:t>+</a:t>
              </a:r>
              <a:endParaRPr lang="es-ES" b="1"/>
            </a:p>
          </p:txBody>
        </p:sp>
        <p:sp>
          <p:nvSpPr>
            <p:cNvPr id="1050264" name="Rectangle 41"/>
            <p:cNvSpPr>
              <a:spLocks noChangeArrowheads="1"/>
            </p:cNvSpPr>
            <p:nvPr/>
          </p:nvSpPr>
          <p:spPr bwMode="auto">
            <a:xfrm>
              <a:off x="1809" y="1235"/>
              <a:ext cx="12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200" b="1">
                  <a:solidFill>
                    <a:srgbClr val="000000"/>
                  </a:solidFill>
                </a:rPr>
                <a:t> B</a:t>
              </a:r>
              <a:r>
                <a:rPr lang="es-ES" sz="800" b="1">
                  <a:solidFill>
                    <a:srgbClr val="000000"/>
                  </a:solidFill>
                </a:rPr>
                <a:t>1</a:t>
              </a:r>
              <a:endParaRPr lang="es-ES" sz="800" b="1"/>
            </a:p>
          </p:txBody>
        </p:sp>
        <p:sp>
          <p:nvSpPr>
            <p:cNvPr id="1050265" name="Oval 42"/>
            <p:cNvSpPr>
              <a:spLocks noChangeArrowheads="1"/>
            </p:cNvSpPr>
            <p:nvPr/>
          </p:nvSpPr>
          <p:spPr bwMode="auto">
            <a:xfrm>
              <a:off x="1701" y="1392"/>
              <a:ext cx="155" cy="114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266" name="Rectangle 43"/>
            <p:cNvSpPr>
              <a:spLocks noChangeArrowheads="1"/>
            </p:cNvSpPr>
            <p:nvPr/>
          </p:nvSpPr>
          <p:spPr bwMode="auto">
            <a:xfrm>
              <a:off x="1755" y="1374"/>
              <a:ext cx="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200" b="1">
                  <a:solidFill>
                    <a:srgbClr val="000000"/>
                  </a:solidFill>
                </a:rPr>
                <a:t>x</a:t>
              </a:r>
              <a:endParaRPr lang="es-ES" sz="1200" b="1"/>
            </a:p>
          </p:txBody>
        </p:sp>
        <p:sp>
          <p:nvSpPr>
            <p:cNvPr id="1050267" name="Line 44"/>
            <p:cNvSpPr>
              <a:spLocks noChangeShapeType="1"/>
            </p:cNvSpPr>
            <p:nvPr/>
          </p:nvSpPr>
          <p:spPr bwMode="auto">
            <a:xfrm>
              <a:off x="1775" y="1259"/>
              <a:ext cx="1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268" name="Freeform 45"/>
            <p:cNvSpPr/>
            <p:nvPr/>
          </p:nvSpPr>
          <p:spPr bwMode="auto">
            <a:xfrm>
              <a:off x="1730" y="1306"/>
              <a:ext cx="90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12"/>
                </a:cxn>
                <a:cxn ang="0">
                  <a:pos x="90" y="0"/>
                </a:cxn>
                <a:cxn ang="0">
                  <a:pos x="45" y="79"/>
                </a:cxn>
                <a:cxn ang="0">
                  <a:pos x="0" y="0"/>
                </a:cxn>
              </a:cxnLst>
              <a:rect l="0" t="0" r="r" b="b"/>
              <a:pathLst>
                <a:path w="90" h="79">
                  <a:moveTo>
                    <a:pt x="0" y="0"/>
                  </a:moveTo>
                  <a:lnTo>
                    <a:pt x="45" y="12"/>
                  </a:lnTo>
                  <a:lnTo>
                    <a:pt x="90" y="0"/>
                  </a:lnTo>
                  <a:lnTo>
                    <a:pt x="45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269" name="Line 46"/>
            <p:cNvSpPr>
              <a:spLocks noChangeShapeType="1"/>
            </p:cNvSpPr>
            <p:nvPr/>
          </p:nvSpPr>
          <p:spPr bwMode="auto">
            <a:xfrm>
              <a:off x="1114" y="944"/>
              <a:ext cx="1" cy="7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270" name="Freeform 47"/>
            <p:cNvSpPr/>
            <p:nvPr/>
          </p:nvSpPr>
          <p:spPr bwMode="auto">
            <a:xfrm>
              <a:off x="1069" y="992"/>
              <a:ext cx="90" cy="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10"/>
                </a:cxn>
                <a:cxn ang="0">
                  <a:pos x="90" y="0"/>
                </a:cxn>
                <a:cxn ang="0">
                  <a:pos x="45" y="77"/>
                </a:cxn>
                <a:cxn ang="0">
                  <a:pos x="0" y="0"/>
                </a:cxn>
              </a:cxnLst>
              <a:rect l="0" t="0" r="r" b="b"/>
              <a:pathLst>
                <a:path w="90" h="77">
                  <a:moveTo>
                    <a:pt x="0" y="0"/>
                  </a:moveTo>
                  <a:lnTo>
                    <a:pt x="45" y="10"/>
                  </a:lnTo>
                  <a:lnTo>
                    <a:pt x="90" y="0"/>
                  </a:lnTo>
                  <a:lnTo>
                    <a:pt x="45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271" name="Line 48"/>
            <p:cNvSpPr>
              <a:spLocks noChangeShapeType="1"/>
            </p:cNvSpPr>
            <p:nvPr/>
          </p:nvSpPr>
          <p:spPr bwMode="auto">
            <a:xfrm>
              <a:off x="1114" y="1322"/>
              <a:ext cx="1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272" name="Freeform 49"/>
            <p:cNvSpPr/>
            <p:nvPr/>
          </p:nvSpPr>
          <p:spPr bwMode="auto">
            <a:xfrm>
              <a:off x="1069" y="1369"/>
              <a:ext cx="90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12"/>
                </a:cxn>
                <a:cxn ang="0">
                  <a:pos x="90" y="0"/>
                </a:cxn>
                <a:cxn ang="0">
                  <a:pos x="45" y="79"/>
                </a:cxn>
                <a:cxn ang="0">
                  <a:pos x="0" y="0"/>
                </a:cxn>
              </a:cxnLst>
              <a:rect l="0" t="0" r="r" b="b"/>
              <a:pathLst>
                <a:path w="90" h="79">
                  <a:moveTo>
                    <a:pt x="0" y="0"/>
                  </a:moveTo>
                  <a:lnTo>
                    <a:pt x="45" y="12"/>
                  </a:lnTo>
                  <a:lnTo>
                    <a:pt x="90" y="0"/>
                  </a:lnTo>
                  <a:lnTo>
                    <a:pt x="45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273" name="Line 50"/>
            <p:cNvSpPr>
              <a:spLocks noChangeShapeType="1"/>
            </p:cNvSpPr>
            <p:nvPr/>
          </p:nvSpPr>
          <p:spPr bwMode="auto">
            <a:xfrm>
              <a:off x="1114" y="1448"/>
              <a:ext cx="50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274" name="Freeform 51"/>
            <p:cNvSpPr/>
            <p:nvPr/>
          </p:nvSpPr>
          <p:spPr bwMode="auto">
            <a:xfrm>
              <a:off x="1590" y="1414"/>
              <a:ext cx="102" cy="68"/>
            </a:xfrm>
            <a:custGeom>
              <a:avLst/>
              <a:gdLst/>
              <a:ahLst/>
              <a:cxnLst>
                <a:cxn ang="0">
                  <a:pos x="0" y="68"/>
                </a:cxn>
                <a:cxn ang="0">
                  <a:pos x="16" y="34"/>
                </a:cxn>
                <a:cxn ang="0">
                  <a:pos x="0" y="0"/>
                </a:cxn>
                <a:cxn ang="0">
                  <a:pos x="102" y="34"/>
                </a:cxn>
                <a:cxn ang="0">
                  <a:pos x="0" y="68"/>
                </a:cxn>
              </a:cxnLst>
              <a:rect l="0" t="0" r="r" b="b"/>
              <a:pathLst>
                <a:path w="102" h="68">
                  <a:moveTo>
                    <a:pt x="0" y="68"/>
                  </a:moveTo>
                  <a:lnTo>
                    <a:pt x="16" y="34"/>
                  </a:lnTo>
                  <a:lnTo>
                    <a:pt x="0" y="0"/>
                  </a:lnTo>
                  <a:lnTo>
                    <a:pt x="102" y="34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275" name="Line 52"/>
            <p:cNvSpPr>
              <a:spLocks noChangeShapeType="1"/>
            </p:cNvSpPr>
            <p:nvPr/>
          </p:nvSpPr>
          <p:spPr bwMode="auto">
            <a:xfrm flipV="1">
              <a:off x="1858" y="977"/>
              <a:ext cx="673" cy="47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276" name="Rectangle 53"/>
            <p:cNvSpPr>
              <a:spLocks noChangeArrowheads="1"/>
            </p:cNvSpPr>
            <p:nvPr/>
          </p:nvSpPr>
          <p:spPr bwMode="auto">
            <a:xfrm>
              <a:off x="955" y="1581"/>
              <a:ext cx="321" cy="240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277" name="Rectangle 54"/>
            <p:cNvSpPr>
              <a:spLocks noChangeArrowheads="1"/>
            </p:cNvSpPr>
            <p:nvPr/>
          </p:nvSpPr>
          <p:spPr bwMode="auto">
            <a:xfrm>
              <a:off x="1017" y="1637"/>
              <a:ext cx="11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 T</a:t>
              </a:r>
              <a:endParaRPr lang="es-ES" b="1"/>
            </a:p>
          </p:txBody>
        </p:sp>
        <p:sp>
          <p:nvSpPr>
            <p:cNvPr id="1050278" name="Line 55"/>
            <p:cNvSpPr>
              <a:spLocks noChangeShapeType="1"/>
            </p:cNvSpPr>
            <p:nvPr/>
          </p:nvSpPr>
          <p:spPr bwMode="auto">
            <a:xfrm>
              <a:off x="1114" y="1448"/>
              <a:ext cx="1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279" name="Freeform 56"/>
            <p:cNvSpPr/>
            <p:nvPr/>
          </p:nvSpPr>
          <p:spPr bwMode="auto">
            <a:xfrm>
              <a:off x="1069" y="1495"/>
              <a:ext cx="90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12"/>
                </a:cxn>
                <a:cxn ang="0">
                  <a:pos x="90" y="0"/>
                </a:cxn>
                <a:cxn ang="0">
                  <a:pos x="45" y="79"/>
                </a:cxn>
                <a:cxn ang="0">
                  <a:pos x="0" y="0"/>
                </a:cxn>
              </a:cxnLst>
              <a:rect l="0" t="0" r="r" b="b"/>
              <a:pathLst>
                <a:path w="90" h="79">
                  <a:moveTo>
                    <a:pt x="0" y="0"/>
                  </a:moveTo>
                  <a:lnTo>
                    <a:pt x="45" y="12"/>
                  </a:lnTo>
                  <a:lnTo>
                    <a:pt x="90" y="0"/>
                  </a:lnTo>
                  <a:lnTo>
                    <a:pt x="45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280" name="Rectangle 57"/>
            <p:cNvSpPr>
              <a:spLocks noChangeArrowheads="1"/>
            </p:cNvSpPr>
            <p:nvPr/>
          </p:nvSpPr>
          <p:spPr bwMode="auto">
            <a:xfrm>
              <a:off x="1779" y="1708"/>
              <a:ext cx="12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200" b="1">
                  <a:solidFill>
                    <a:srgbClr val="000000"/>
                  </a:solidFill>
                </a:rPr>
                <a:t> B</a:t>
              </a:r>
              <a:r>
                <a:rPr lang="es-ES" sz="800" b="1">
                  <a:solidFill>
                    <a:srgbClr val="000000"/>
                  </a:solidFill>
                </a:rPr>
                <a:t>2</a:t>
              </a:r>
              <a:endParaRPr lang="es-ES" sz="800" b="1"/>
            </a:p>
          </p:txBody>
        </p:sp>
        <p:sp>
          <p:nvSpPr>
            <p:cNvPr id="1050281" name="Oval 58"/>
            <p:cNvSpPr>
              <a:spLocks noChangeArrowheads="1"/>
            </p:cNvSpPr>
            <p:nvPr/>
          </p:nvSpPr>
          <p:spPr bwMode="auto">
            <a:xfrm>
              <a:off x="1701" y="1895"/>
              <a:ext cx="155" cy="115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282" name="Rectangle 59"/>
            <p:cNvSpPr>
              <a:spLocks noChangeArrowheads="1"/>
            </p:cNvSpPr>
            <p:nvPr/>
          </p:nvSpPr>
          <p:spPr bwMode="auto">
            <a:xfrm>
              <a:off x="1743" y="1896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MX" sz="1000" b="1">
                  <a:solidFill>
                    <a:srgbClr val="000000"/>
                  </a:solidFill>
                </a:rPr>
                <a:t>X</a:t>
              </a:r>
              <a:endParaRPr lang="es-ES" sz="1000" b="1"/>
            </a:p>
          </p:txBody>
        </p:sp>
        <p:sp>
          <p:nvSpPr>
            <p:cNvPr id="1050283" name="Line 60"/>
            <p:cNvSpPr>
              <a:spLocks noChangeShapeType="1"/>
            </p:cNvSpPr>
            <p:nvPr/>
          </p:nvSpPr>
          <p:spPr bwMode="auto">
            <a:xfrm>
              <a:off x="1775" y="1762"/>
              <a:ext cx="1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284" name="Freeform 61"/>
            <p:cNvSpPr/>
            <p:nvPr/>
          </p:nvSpPr>
          <p:spPr bwMode="auto">
            <a:xfrm>
              <a:off x="1730" y="1809"/>
              <a:ext cx="90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12"/>
                </a:cxn>
                <a:cxn ang="0">
                  <a:pos x="90" y="0"/>
                </a:cxn>
                <a:cxn ang="0">
                  <a:pos x="45" y="79"/>
                </a:cxn>
                <a:cxn ang="0">
                  <a:pos x="0" y="0"/>
                </a:cxn>
              </a:cxnLst>
              <a:rect l="0" t="0" r="r" b="b"/>
              <a:pathLst>
                <a:path w="90" h="79">
                  <a:moveTo>
                    <a:pt x="0" y="0"/>
                  </a:moveTo>
                  <a:lnTo>
                    <a:pt x="45" y="12"/>
                  </a:lnTo>
                  <a:lnTo>
                    <a:pt x="90" y="0"/>
                  </a:lnTo>
                  <a:lnTo>
                    <a:pt x="45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285" name="Line 62"/>
            <p:cNvSpPr>
              <a:spLocks noChangeShapeType="1"/>
            </p:cNvSpPr>
            <p:nvPr/>
          </p:nvSpPr>
          <p:spPr bwMode="auto">
            <a:xfrm>
              <a:off x="1114" y="1825"/>
              <a:ext cx="1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286" name="Freeform 63"/>
            <p:cNvSpPr/>
            <p:nvPr/>
          </p:nvSpPr>
          <p:spPr bwMode="auto">
            <a:xfrm>
              <a:off x="1069" y="1872"/>
              <a:ext cx="90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12"/>
                </a:cxn>
                <a:cxn ang="0">
                  <a:pos x="90" y="0"/>
                </a:cxn>
                <a:cxn ang="0">
                  <a:pos x="45" y="79"/>
                </a:cxn>
                <a:cxn ang="0">
                  <a:pos x="0" y="0"/>
                </a:cxn>
              </a:cxnLst>
              <a:rect l="0" t="0" r="r" b="b"/>
              <a:pathLst>
                <a:path w="90" h="79">
                  <a:moveTo>
                    <a:pt x="0" y="0"/>
                  </a:moveTo>
                  <a:lnTo>
                    <a:pt x="45" y="12"/>
                  </a:lnTo>
                  <a:lnTo>
                    <a:pt x="90" y="0"/>
                  </a:lnTo>
                  <a:lnTo>
                    <a:pt x="45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287" name="Line 64"/>
            <p:cNvSpPr>
              <a:spLocks noChangeShapeType="1"/>
            </p:cNvSpPr>
            <p:nvPr/>
          </p:nvSpPr>
          <p:spPr bwMode="auto">
            <a:xfrm>
              <a:off x="1114" y="1951"/>
              <a:ext cx="50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288" name="Freeform 65"/>
            <p:cNvSpPr/>
            <p:nvPr/>
          </p:nvSpPr>
          <p:spPr bwMode="auto">
            <a:xfrm>
              <a:off x="1590" y="1917"/>
              <a:ext cx="102" cy="68"/>
            </a:xfrm>
            <a:custGeom>
              <a:avLst/>
              <a:gdLst/>
              <a:ahLst/>
              <a:cxnLst>
                <a:cxn ang="0">
                  <a:pos x="0" y="68"/>
                </a:cxn>
                <a:cxn ang="0">
                  <a:pos x="16" y="34"/>
                </a:cxn>
                <a:cxn ang="0">
                  <a:pos x="0" y="0"/>
                </a:cxn>
                <a:cxn ang="0">
                  <a:pos x="102" y="34"/>
                </a:cxn>
                <a:cxn ang="0">
                  <a:pos x="0" y="68"/>
                </a:cxn>
              </a:cxnLst>
              <a:rect l="0" t="0" r="r" b="b"/>
              <a:pathLst>
                <a:path w="102" h="68">
                  <a:moveTo>
                    <a:pt x="0" y="68"/>
                  </a:moveTo>
                  <a:lnTo>
                    <a:pt x="16" y="34"/>
                  </a:lnTo>
                  <a:lnTo>
                    <a:pt x="0" y="0"/>
                  </a:lnTo>
                  <a:lnTo>
                    <a:pt x="102" y="34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289" name="Line 66"/>
            <p:cNvSpPr>
              <a:spLocks noChangeShapeType="1"/>
            </p:cNvSpPr>
            <p:nvPr/>
          </p:nvSpPr>
          <p:spPr bwMode="auto">
            <a:xfrm flipV="1">
              <a:off x="1858" y="1008"/>
              <a:ext cx="697" cy="94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290" name="Line 67"/>
            <p:cNvSpPr>
              <a:spLocks noChangeShapeType="1"/>
            </p:cNvSpPr>
            <p:nvPr/>
          </p:nvSpPr>
          <p:spPr bwMode="auto">
            <a:xfrm>
              <a:off x="1114" y="1951"/>
              <a:ext cx="1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291" name="Freeform 68"/>
            <p:cNvSpPr/>
            <p:nvPr/>
          </p:nvSpPr>
          <p:spPr bwMode="auto">
            <a:xfrm>
              <a:off x="1069" y="1998"/>
              <a:ext cx="90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12"/>
                </a:cxn>
                <a:cxn ang="0">
                  <a:pos x="90" y="0"/>
                </a:cxn>
                <a:cxn ang="0">
                  <a:pos x="45" y="79"/>
                </a:cxn>
                <a:cxn ang="0">
                  <a:pos x="0" y="0"/>
                </a:cxn>
              </a:cxnLst>
              <a:rect l="0" t="0" r="r" b="b"/>
              <a:pathLst>
                <a:path w="90" h="79">
                  <a:moveTo>
                    <a:pt x="0" y="0"/>
                  </a:moveTo>
                  <a:lnTo>
                    <a:pt x="45" y="12"/>
                  </a:lnTo>
                  <a:lnTo>
                    <a:pt x="90" y="0"/>
                  </a:lnTo>
                  <a:lnTo>
                    <a:pt x="45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292" name="Rectangle 69"/>
            <p:cNvSpPr>
              <a:spLocks noChangeArrowheads="1"/>
            </p:cNvSpPr>
            <p:nvPr/>
          </p:nvSpPr>
          <p:spPr bwMode="auto">
            <a:xfrm>
              <a:off x="955" y="2714"/>
              <a:ext cx="321" cy="239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293" name="Rectangle 70"/>
            <p:cNvSpPr>
              <a:spLocks noChangeArrowheads="1"/>
            </p:cNvSpPr>
            <p:nvPr/>
          </p:nvSpPr>
          <p:spPr bwMode="auto">
            <a:xfrm>
              <a:off x="1017" y="2770"/>
              <a:ext cx="11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 T</a:t>
              </a:r>
              <a:endParaRPr lang="es-ES" b="1"/>
            </a:p>
          </p:txBody>
        </p:sp>
        <p:sp>
          <p:nvSpPr>
            <p:cNvPr id="1050294" name="Rectangle 71"/>
            <p:cNvSpPr>
              <a:spLocks noChangeArrowheads="1"/>
            </p:cNvSpPr>
            <p:nvPr/>
          </p:nvSpPr>
          <p:spPr bwMode="auto">
            <a:xfrm>
              <a:off x="1797" y="2847"/>
              <a:ext cx="1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200" b="1">
                  <a:solidFill>
                    <a:srgbClr val="000000"/>
                  </a:solidFill>
                </a:rPr>
                <a:t> B</a:t>
              </a:r>
              <a:r>
                <a:rPr lang="es-ES" sz="800" b="1">
                  <a:solidFill>
                    <a:srgbClr val="000000"/>
                  </a:solidFill>
                </a:rPr>
                <a:t>M</a:t>
              </a:r>
              <a:endParaRPr lang="es-ES" sz="800" b="1"/>
            </a:p>
          </p:txBody>
        </p:sp>
        <p:sp>
          <p:nvSpPr>
            <p:cNvPr id="1050295" name="Line 72"/>
            <p:cNvSpPr>
              <a:spLocks noChangeShapeType="1"/>
            </p:cNvSpPr>
            <p:nvPr/>
          </p:nvSpPr>
          <p:spPr bwMode="auto">
            <a:xfrm>
              <a:off x="1775" y="2895"/>
              <a:ext cx="1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296" name="Freeform 73"/>
            <p:cNvSpPr/>
            <p:nvPr/>
          </p:nvSpPr>
          <p:spPr bwMode="auto">
            <a:xfrm>
              <a:off x="1730" y="2942"/>
              <a:ext cx="90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12"/>
                </a:cxn>
                <a:cxn ang="0">
                  <a:pos x="90" y="0"/>
                </a:cxn>
                <a:cxn ang="0">
                  <a:pos x="45" y="79"/>
                </a:cxn>
                <a:cxn ang="0">
                  <a:pos x="0" y="0"/>
                </a:cxn>
              </a:cxnLst>
              <a:rect l="0" t="0" r="r" b="b"/>
              <a:pathLst>
                <a:path w="90" h="79">
                  <a:moveTo>
                    <a:pt x="0" y="0"/>
                  </a:moveTo>
                  <a:lnTo>
                    <a:pt x="45" y="12"/>
                  </a:lnTo>
                  <a:lnTo>
                    <a:pt x="90" y="0"/>
                  </a:lnTo>
                  <a:lnTo>
                    <a:pt x="45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297" name="Line 74"/>
            <p:cNvSpPr>
              <a:spLocks noChangeShapeType="1"/>
            </p:cNvSpPr>
            <p:nvPr/>
          </p:nvSpPr>
          <p:spPr bwMode="auto">
            <a:xfrm>
              <a:off x="1114" y="2958"/>
              <a:ext cx="1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298" name="Freeform 75"/>
            <p:cNvSpPr/>
            <p:nvPr/>
          </p:nvSpPr>
          <p:spPr bwMode="auto">
            <a:xfrm>
              <a:off x="1069" y="3005"/>
              <a:ext cx="90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12"/>
                </a:cxn>
                <a:cxn ang="0">
                  <a:pos x="90" y="0"/>
                </a:cxn>
                <a:cxn ang="0">
                  <a:pos x="45" y="79"/>
                </a:cxn>
                <a:cxn ang="0">
                  <a:pos x="0" y="0"/>
                </a:cxn>
              </a:cxnLst>
              <a:rect l="0" t="0" r="r" b="b"/>
              <a:pathLst>
                <a:path w="90" h="79">
                  <a:moveTo>
                    <a:pt x="0" y="0"/>
                  </a:moveTo>
                  <a:lnTo>
                    <a:pt x="45" y="12"/>
                  </a:lnTo>
                  <a:lnTo>
                    <a:pt x="90" y="0"/>
                  </a:lnTo>
                  <a:lnTo>
                    <a:pt x="45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299" name="Line 76"/>
            <p:cNvSpPr>
              <a:spLocks noChangeShapeType="1"/>
            </p:cNvSpPr>
            <p:nvPr/>
          </p:nvSpPr>
          <p:spPr bwMode="auto">
            <a:xfrm>
              <a:off x="1114" y="3084"/>
              <a:ext cx="50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300" name="Freeform 77"/>
            <p:cNvSpPr/>
            <p:nvPr/>
          </p:nvSpPr>
          <p:spPr bwMode="auto">
            <a:xfrm>
              <a:off x="1590" y="3050"/>
              <a:ext cx="102" cy="68"/>
            </a:xfrm>
            <a:custGeom>
              <a:avLst/>
              <a:gdLst/>
              <a:ahLst/>
              <a:cxnLst>
                <a:cxn ang="0">
                  <a:pos x="0" y="68"/>
                </a:cxn>
                <a:cxn ang="0">
                  <a:pos x="16" y="34"/>
                </a:cxn>
                <a:cxn ang="0">
                  <a:pos x="0" y="0"/>
                </a:cxn>
                <a:cxn ang="0">
                  <a:pos x="102" y="34"/>
                </a:cxn>
                <a:cxn ang="0">
                  <a:pos x="0" y="68"/>
                </a:cxn>
              </a:cxnLst>
              <a:rect l="0" t="0" r="r" b="b"/>
              <a:pathLst>
                <a:path w="102" h="68">
                  <a:moveTo>
                    <a:pt x="0" y="68"/>
                  </a:moveTo>
                  <a:lnTo>
                    <a:pt x="16" y="34"/>
                  </a:lnTo>
                  <a:lnTo>
                    <a:pt x="0" y="0"/>
                  </a:lnTo>
                  <a:lnTo>
                    <a:pt x="102" y="34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301" name="Rectangle 78"/>
            <p:cNvSpPr>
              <a:spLocks noChangeArrowheads="1"/>
            </p:cNvSpPr>
            <p:nvPr/>
          </p:nvSpPr>
          <p:spPr bwMode="auto">
            <a:xfrm>
              <a:off x="1803" y="2350"/>
              <a:ext cx="21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200" b="1">
                  <a:solidFill>
                    <a:srgbClr val="000000"/>
                  </a:solidFill>
                </a:rPr>
                <a:t> B</a:t>
              </a:r>
              <a:r>
                <a:rPr lang="es-ES" sz="800" b="1">
                  <a:solidFill>
                    <a:srgbClr val="000000"/>
                  </a:solidFill>
                </a:rPr>
                <a:t>M</a:t>
              </a:r>
              <a:r>
                <a:rPr lang="es-ES" sz="1200" b="1">
                  <a:solidFill>
                    <a:srgbClr val="000000"/>
                  </a:solidFill>
                </a:rPr>
                <a:t>-</a:t>
              </a:r>
              <a:r>
                <a:rPr lang="es-ES" sz="800" b="1">
                  <a:solidFill>
                    <a:srgbClr val="000000"/>
                  </a:solidFill>
                </a:rPr>
                <a:t>1</a:t>
              </a:r>
              <a:endParaRPr lang="es-ES" sz="800" b="1"/>
            </a:p>
          </p:txBody>
        </p:sp>
        <p:sp>
          <p:nvSpPr>
            <p:cNvPr id="1050302" name="Line 79"/>
            <p:cNvSpPr>
              <a:spLocks noChangeShapeType="1"/>
            </p:cNvSpPr>
            <p:nvPr/>
          </p:nvSpPr>
          <p:spPr bwMode="auto">
            <a:xfrm>
              <a:off x="1775" y="2391"/>
              <a:ext cx="1" cy="7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303" name="Freeform 80"/>
            <p:cNvSpPr/>
            <p:nvPr/>
          </p:nvSpPr>
          <p:spPr bwMode="auto">
            <a:xfrm>
              <a:off x="1730" y="2439"/>
              <a:ext cx="90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12"/>
                </a:cxn>
                <a:cxn ang="0">
                  <a:pos x="90" y="0"/>
                </a:cxn>
                <a:cxn ang="0">
                  <a:pos x="45" y="79"/>
                </a:cxn>
                <a:cxn ang="0">
                  <a:pos x="0" y="0"/>
                </a:cxn>
              </a:cxnLst>
              <a:rect l="0" t="0" r="r" b="b"/>
              <a:pathLst>
                <a:path w="90" h="79">
                  <a:moveTo>
                    <a:pt x="0" y="0"/>
                  </a:moveTo>
                  <a:lnTo>
                    <a:pt x="45" y="12"/>
                  </a:lnTo>
                  <a:lnTo>
                    <a:pt x="90" y="0"/>
                  </a:lnTo>
                  <a:lnTo>
                    <a:pt x="45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304" name="Line 81"/>
            <p:cNvSpPr>
              <a:spLocks noChangeShapeType="1"/>
            </p:cNvSpPr>
            <p:nvPr/>
          </p:nvSpPr>
          <p:spPr bwMode="auto">
            <a:xfrm>
              <a:off x="1114" y="2454"/>
              <a:ext cx="1" cy="7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305" name="Freeform 82"/>
            <p:cNvSpPr/>
            <p:nvPr/>
          </p:nvSpPr>
          <p:spPr bwMode="auto">
            <a:xfrm>
              <a:off x="1069" y="2502"/>
              <a:ext cx="90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12"/>
                </a:cxn>
                <a:cxn ang="0">
                  <a:pos x="90" y="0"/>
                </a:cxn>
                <a:cxn ang="0">
                  <a:pos x="45" y="79"/>
                </a:cxn>
                <a:cxn ang="0">
                  <a:pos x="0" y="0"/>
                </a:cxn>
              </a:cxnLst>
              <a:rect l="0" t="0" r="r" b="b"/>
              <a:pathLst>
                <a:path w="90" h="79">
                  <a:moveTo>
                    <a:pt x="0" y="0"/>
                  </a:moveTo>
                  <a:lnTo>
                    <a:pt x="45" y="12"/>
                  </a:lnTo>
                  <a:lnTo>
                    <a:pt x="90" y="0"/>
                  </a:lnTo>
                  <a:lnTo>
                    <a:pt x="45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306" name="Line 83"/>
            <p:cNvSpPr>
              <a:spLocks noChangeShapeType="1"/>
            </p:cNvSpPr>
            <p:nvPr/>
          </p:nvSpPr>
          <p:spPr bwMode="auto">
            <a:xfrm>
              <a:off x="1114" y="2581"/>
              <a:ext cx="50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307" name="Freeform 84"/>
            <p:cNvSpPr/>
            <p:nvPr/>
          </p:nvSpPr>
          <p:spPr bwMode="auto">
            <a:xfrm>
              <a:off x="1590" y="2546"/>
              <a:ext cx="102" cy="69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16" y="35"/>
                </a:cxn>
                <a:cxn ang="0">
                  <a:pos x="0" y="0"/>
                </a:cxn>
                <a:cxn ang="0">
                  <a:pos x="102" y="35"/>
                </a:cxn>
                <a:cxn ang="0">
                  <a:pos x="0" y="69"/>
                </a:cxn>
              </a:cxnLst>
              <a:rect l="0" t="0" r="r" b="b"/>
              <a:pathLst>
                <a:path w="102" h="69">
                  <a:moveTo>
                    <a:pt x="0" y="69"/>
                  </a:moveTo>
                  <a:lnTo>
                    <a:pt x="16" y="35"/>
                  </a:lnTo>
                  <a:lnTo>
                    <a:pt x="0" y="0"/>
                  </a:lnTo>
                  <a:lnTo>
                    <a:pt x="102" y="35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308" name="Line 85"/>
            <p:cNvSpPr>
              <a:spLocks noChangeShapeType="1"/>
            </p:cNvSpPr>
            <p:nvPr/>
          </p:nvSpPr>
          <p:spPr bwMode="auto">
            <a:xfrm flipV="1">
              <a:off x="1858" y="1006"/>
              <a:ext cx="737" cy="157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309" name="Line 86"/>
            <p:cNvSpPr>
              <a:spLocks noChangeShapeType="1"/>
            </p:cNvSpPr>
            <p:nvPr/>
          </p:nvSpPr>
          <p:spPr bwMode="auto">
            <a:xfrm>
              <a:off x="1114" y="2581"/>
              <a:ext cx="1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310" name="Freeform 87"/>
            <p:cNvSpPr/>
            <p:nvPr/>
          </p:nvSpPr>
          <p:spPr bwMode="auto">
            <a:xfrm>
              <a:off x="1069" y="2628"/>
              <a:ext cx="90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12"/>
                </a:cxn>
                <a:cxn ang="0">
                  <a:pos x="90" y="0"/>
                </a:cxn>
                <a:cxn ang="0">
                  <a:pos x="45" y="79"/>
                </a:cxn>
                <a:cxn ang="0">
                  <a:pos x="0" y="0"/>
                </a:cxn>
              </a:cxnLst>
              <a:rect l="0" t="0" r="r" b="b"/>
              <a:pathLst>
                <a:path w="90" h="79">
                  <a:moveTo>
                    <a:pt x="0" y="0"/>
                  </a:moveTo>
                  <a:lnTo>
                    <a:pt x="45" y="12"/>
                  </a:lnTo>
                  <a:lnTo>
                    <a:pt x="90" y="0"/>
                  </a:lnTo>
                  <a:lnTo>
                    <a:pt x="45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311" name="Rectangle 88"/>
            <p:cNvSpPr>
              <a:spLocks noChangeArrowheads="1"/>
            </p:cNvSpPr>
            <p:nvPr/>
          </p:nvSpPr>
          <p:spPr bwMode="auto">
            <a:xfrm>
              <a:off x="1100" y="2138"/>
              <a:ext cx="27" cy="2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312" name="Rectangle 89"/>
            <p:cNvSpPr>
              <a:spLocks noChangeArrowheads="1"/>
            </p:cNvSpPr>
            <p:nvPr/>
          </p:nvSpPr>
          <p:spPr bwMode="auto">
            <a:xfrm>
              <a:off x="1100" y="2221"/>
              <a:ext cx="27" cy="2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313" name="Rectangle 90"/>
            <p:cNvSpPr>
              <a:spLocks noChangeArrowheads="1"/>
            </p:cNvSpPr>
            <p:nvPr/>
          </p:nvSpPr>
          <p:spPr bwMode="auto">
            <a:xfrm>
              <a:off x="1100" y="2305"/>
              <a:ext cx="27" cy="2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314" name="Rectangle 91"/>
            <p:cNvSpPr>
              <a:spLocks noChangeArrowheads="1"/>
            </p:cNvSpPr>
            <p:nvPr/>
          </p:nvSpPr>
          <p:spPr bwMode="auto">
            <a:xfrm>
              <a:off x="1100" y="2389"/>
              <a:ext cx="27" cy="2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315" name="Line 92"/>
            <p:cNvSpPr>
              <a:spLocks noChangeShapeType="1"/>
            </p:cNvSpPr>
            <p:nvPr/>
          </p:nvSpPr>
          <p:spPr bwMode="auto">
            <a:xfrm>
              <a:off x="1114" y="2391"/>
              <a:ext cx="1" cy="25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316" name="Rectangle 93"/>
            <p:cNvSpPr>
              <a:spLocks noChangeArrowheads="1"/>
            </p:cNvSpPr>
            <p:nvPr/>
          </p:nvSpPr>
          <p:spPr bwMode="auto">
            <a:xfrm>
              <a:off x="4680" y="1076"/>
              <a:ext cx="319" cy="241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317" name="Rectangle 94"/>
            <p:cNvSpPr>
              <a:spLocks noChangeArrowheads="1"/>
            </p:cNvSpPr>
            <p:nvPr/>
          </p:nvSpPr>
          <p:spPr bwMode="auto">
            <a:xfrm>
              <a:off x="4742" y="1134"/>
              <a:ext cx="8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T</a:t>
              </a:r>
              <a:endParaRPr lang="es-ES" b="1"/>
            </a:p>
          </p:txBody>
        </p:sp>
        <p:sp>
          <p:nvSpPr>
            <p:cNvPr id="1050318" name="Rectangle 95"/>
            <p:cNvSpPr>
              <a:spLocks noChangeArrowheads="1"/>
            </p:cNvSpPr>
            <p:nvPr/>
          </p:nvSpPr>
          <p:spPr bwMode="auto">
            <a:xfrm>
              <a:off x="4185" y="1211"/>
              <a:ext cx="15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200" b="1">
                  <a:solidFill>
                    <a:srgbClr val="000000"/>
                  </a:solidFill>
                </a:rPr>
                <a:t> -A</a:t>
              </a:r>
              <a:r>
                <a:rPr lang="es-ES" sz="800" b="1">
                  <a:solidFill>
                    <a:srgbClr val="000000"/>
                  </a:solidFill>
                </a:rPr>
                <a:t>1</a:t>
              </a:r>
              <a:endParaRPr lang="es-ES" sz="800" b="1"/>
            </a:p>
          </p:txBody>
        </p:sp>
        <p:sp>
          <p:nvSpPr>
            <p:cNvPr id="1050319" name="Oval 96"/>
            <p:cNvSpPr>
              <a:spLocks noChangeArrowheads="1"/>
            </p:cNvSpPr>
            <p:nvPr/>
          </p:nvSpPr>
          <p:spPr bwMode="auto">
            <a:xfrm>
              <a:off x="4103" y="1392"/>
              <a:ext cx="153" cy="114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320" name="Rectangle 97"/>
            <p:cNvSpPr>
              <a:spLocks noChangeArrowheads="1"/>
            </p:cNvSpPr>
            <p:nvPr/>
          </p:nvSpPr>
          <p:spPr bwMode="auto">
            <a:xfrm>
              <a:off x="4155" y="1386"/>
              <a:ext cx="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200" b="1">
                  <a:solidFill>
                    <a:srgbClr val="000000"/>
                  </a:solidFill>
                </a:rPr>
                <a:t>x</a:t>
              </a:r>
              <a:endParaRPr lang="es-ES" b="1"/>
            </a:p>
          </p:txBody>
        </p:sp>
        <p:sp>
          <p:nvSpPr>
            <p:cNvPr id="1050321" name="Line 98"/>
            <p:cNvSpPr>
              <a:spLocks noChangeShapeType="1"/>
            </p:cNvSpPr>
            <p:nvPr/>
          </p:nvSpPr>
          <p:spPr bwMode="auto">
            <a:xfrm>
              <a:off x="4175" y="1259"/>
              <a:ext cx="1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322" name="Freeform 99"/>
            <p:cNvSpPr/>
            <p:nvPr/>
          </p:nvSpPr>
          <p:spPr bwMode="auto">
            <a:xfrm>
              <a:off x="4130" y="1306"/>
              <a:ext cx="90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12"/>
                </a:cxn>
                <a:cxn ang="0">
                  <a:pos x="90" y="0"/>
                </a:cxn>
                <a:cxn ang="0">
                  <a:pos x="45" y="79"/>
                </a:cxn>
                <a:cxn ang="0">
                  <a:pos x="0" y="0"/>
                </a:cxn>
              </a:cxnLst>
              <a:rect l="0" t="0" r="r" b="b"/>
              <a:pathLst>
                <a:path w="90" h="79">
                  <a:moveTo>
                    <a:pt x="0" y="0"/>
                  </a:moveTo>
                  <a:lnTo>
                    <a:pt x="45" y="12"/>
                  </a:lnTo>
                  <a:lnTo>
                    <a:pt x="90" y="0"/>
                  </a:lnTo>
                  <a:lnTo>
                    <a:pt x="45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323" name="Line 100"/>
            <p:cNvSpPr>
              <a:spLocks noChangeShapeType="1"/>
            </p:cNvSpPr>
            <p:nvPr/>
          </p:nvSpPr>
          <p:spPr bwMode="auto">
            <a:xfrm>
              <a:off x="4838" y="1322"/>
              <a:ext cx="1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324" name="Freeform 101"/>
            <p:cNvSpPr/>
            <p:nvPr/>
          </p:nvSpPr>
          <p:spPr bwMode="auto">
            <a:xfrm>
              <a:off x="4794" y="1369"/>
              <a:ext cx="89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" y="12"/>
                </a:cxn>
                <a:cxn ang="0">
                  <a:pos x="89" y="0"/>
                </a:cxn>
                <a:cxn ang="0">
                  <a:pos x="44" y="79"/>
                </a:cxn>
                <a:cxn ang="0">
                  <a:pos x="0" y="0"/>
                </a:cxn>
              </a:cxnLst>
              <a:rect l="0" t="0" r="r" b="b"/>
              <a:pathLst>
                <a:path w="89" h="79">
                  <a:moveTo>
                    <a:pt x="0" y="0"/>
                  </a:moveTo>
                  <a:lnTo>
                    <a:pt x="44" y="12"/>
                  </a:lnTo>
                  <a:lnTo>
                    <a:pt x="89" y="0"/>
                  </a:lnTo>
                  <a:lnTo>
                    <a:pt x="44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325" name="Line 102"/>
            <p:cNvSpPr>
              <a:spLocks noChangeShapeType="1"/>
            </p:cNvSpPr>
            <p:nvPr/>
          </p:nvSpPr>
          <p:spPr bwMode="auto">
            <a:xfrm>
              <a:off x="4336" y="1448"/>
              <a:ext cx="50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326" name="Freeform 103"/>
            <p:cNvSpPr/>
            <p:nvPr/>
          </p:nvSpPr>
          <p:spPr bwMode="auto">
            <a:xfrm>
              <a:off x="4258" y="1414"/>
              <a:ext cx="104" cy="68"/>
            </a:xfrm>
            <a:custGeom>
              <a:avLst/>
              <a:gdLst/>
              <a:ahLst/>
              <a:cxnLst>
                <a:cxn ang="0">
                  <a:pos x="104" y="0"/>
                </a:cxn>
                <a:cxn ang="0">
                  <a:pos x="88" y="34"/>
                </a:cxn>
                <a:cxn ang="0">
                  <a:pos x="104" y="68"/>
                </a:cxn>
                <a:cxn ang="0">
                  <a:pos x="0" y="34"/>
                </a:cxn>
                <a:cxn ang="0">
                  <a:pos x="104" y="0"/>
                </a:cxn>
              </a:cxnLst>
              <a:rect l="0" t="0" r="r" b="b"/>
              <a:pathLst>
                <a:path w="104" h="68">
                  <a:moveTo>
                    <a:pt x="104" y="0"/>
                  </a:moveTo>
                  <a:lnTo>
                    <a:pt x="88" y="34"/>
                  </a:lnTo>
                  <a:lnTo>
                    <a:pt x="104" y="68"/>
                  </a:lnTo>
                  <a:lnTo>
                    <a:pt x="0" y="34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327" name="Line 104"/>
            <p:cNvSpPr>
              <a:spLocks noChangeShapeType="1"/>
            </p:cNvSpPr>
            <p:nvPr/>
          </p:nvSpPr>
          <p:spPr bwMode="auto">
            <a:xfrm>
              <a:off x="3420" y="984"/>
              <a:ext cx="681" cy="46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328" name="Rectangle 105"/>
            <p:cNvSpPr>
              <a:spLocks noChangeArrowheads="1"/>
            </p:cNvSpPr>
            <p:nvPr/>
          </p:nvSpPr>
          <p:spPr bwMode="auto">
            <a:xfrm>
              <a:off x="4680" y="1581"/>
              <a:ext cx="319" cy="240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329" name="Rectangle 106"/>
            <p:cNvSpPr>
              <a:spLocks noChangeArrowheads="1"/>
            </p:cNvSpPr>
            <p:nvPr/>
          </p:nvSpPr>
          <p:spPr bwMode="auto">
            <a:xfrm>
              <a:off x="4742" y="1637"/>
              <a:ext cx="11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 T</a:t>
              </a:r>
              <a:endParaRPr lang="es-ES" b="1"/>
            </a:p>
          </p:txBody>
        </p:sp>
        <p:sp>
          <p:nvSpPr>
            <p:cNvPr id="1050330" name="Line 107"/>
            <p:cNvSpPr>
              <a:spLocks noChangeShapeType="1"/>
            </p:cNvSpPr>
            <p:nvPr/>
          </p:nvSpPr>
          <p:spPr bwMode="auto">
            <a:xfrm>
              <a:off x="4838" y="1448"/>
              <a:ext cx="1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331" name="Freeform 108"/>
            <p:cNvSpPr/>
            <p:nvPr/>
          </p:nvSpPr>
          <p:spPr bwMode="auto">
            <a:xfrm>
              <a:off x="4794" y="1495"/>
              <a:ext cx="89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" y="12"/>
                </a:cxn>
                <a:cxn ang="0">
                  <a:pos x="89" y="0"/>
                </a:cxn>
                <a:cxn ang="0">
                  <a:pos x="44" y="79"/>
                </a:cxn>
                <a:cxn ang="0">
                  <a:pos x="0" y="0"/>
                </a:cxn>
              </a:cxnLst>
              <a:rect l="0" t="0" r="r" b="b"/>
              <a:pathLst>
                <a:path w="89" h="79">
                  <a:moveTo>
                    <a:pt x="0" y="0"/>
                  </a:moveTo>
                  <a:lnTo>
                    <a:pt x="44" y="12"/>
                  </a:lnTo>
                  <a:lnTo>
                    <a:pt x="89" y="0"/>
                  </a:lnTo>
                  <a:lnTo>
                    <a:pt x="44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332" name="Rectangle 109"/>
            <p:cNvSpPr>
              <a:spLocks noChangeArrowheads="1"/>
            </p:cNvSpPr>
            <p:nvPr/>
          </p:nvSpPr>
          <p:spPr bwMode="auto">
            <a:xfrm>
              <a:off x="4197" y="1738"/>
              <a:ext cx="15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200" b="1">
                  <a:solidFill>
                    <a:srgbClr val="000000"/>
                  </a:solidFill>
                </a:rPr>
                <a:t> -A</a:t>
              </a:r>
              <a:r>
                <a:rPr lang="es-ES" sz="800" b="1">
                  <a:solidFill>
                    <a:srgbClr val="000000"/>
                  </a:solidFill>
                </a:rPr>
                <a:t>2</a:t>
              </a:r>
              <a:endParaRPr lang="es-ES" sz="800" b="1"/>
            </a:p>
          </p:txBody>
        </p:sp>
        <p:sp>
          <p:nvSpPr>
            <p:cNvPr id="1050333" name="Oval 110"/>
            <p:cNvSpPr>
              <a:spLocks noChangeArrowheads="1"/>
            </p:cNvSpPr>
            <p:nvPr/>
          </p:nvSpPr>
          <p:spPr bwMode="auto">
            <a:xfrm>
              <a:off x="4103" y="1895"/>
              <a:ext cx="153" cy="115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334" name="Rectangle 111"/>
            <p:cNvSpPr>
              <a:spLocks noChangeArrowheads="1"/>
            </p:cNvSpPr>
            <p:nvPr/>
          </p:nvSpPr>
          <p:spPr bwMode="auto">
            <a:xfrm>
              <a:off x="4155" y="1884"/>
              <a:ext cx="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200" b="1">
                  <a:solidFill>
                    <a:srgbClr val="000000"/>
                  </a:solidFill>
                </a:rPr>
                <a:t>x</a:t>
              </a:r>
              <a:endParaRPr lang="es-ES" sz="1200" b="1"/>
            </a:p>
          </p:txBody>
        </p:sp>
        <p:sp>
          <p:nvSpPr>
            <p:cNvPr id="1050335" name="Line 112"/>
            <p:cNvSpPr>
              <a:spLocks noChangeShapeType="1"/>
            </p:cNvSpPr>
            <p:nvPr/>
          </p:nvSpPr>
          <p:spPr bwMode="auto">
            <a:xfrm>
              <a:off x="4175" y="1762"/>
              <a:ext cx="1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336" name="Freeform 113"/>
            <p:cNvSpPr/>
            <p:nvPr/>
          </p:nvSpPr>
          <p:spPr bwMode="auto">
            <a:xfrm>
              <a:off x="4130" y="1809"/>
              <a:ext cx="90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12"/>
                </a:cxn>
                <a:cxn ang="0">
                  <a:pos x="90" y="0"/>
                </a:cxn>
                <a:cxn ang="0">
                  <a:pos x="45" y="79"/>
                </a:cxn>
                <a:cxn ang="0">
                  <a:pos x="0" y="0"/>
                </a:cxn>
              </a:cxnLst>
              <a:rect l="0" t="0" r="r" b="b"/>
              <a:pathLst>
                <a:path w="90" h="79">
                  <a:moveTo>
                    <a:pt x="0" y="0"/>
                  </a:moveTo>
                  <a:lnTo>
                    <a:pt x="45" y="12"/>
                  </a:lnTo>
                  <a:lnTo>
                    <a:pt x="90" y="0"/>
                  </a:lnTo>
                  <a:lnTo>
                    <a:pt x="45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337" name="Line 114"/>
            <p:cNvSpPr>
              <a:spLocks noChangeShapeType="1"/>
            </p:cNvSpPr>
            <p:nvPr/>
          </p:nvSpPr>
          <p:spPr bwMode="auto">
            <a:xfrm>
              <a:off x="4838" y="1825"/>
              <a:ext cx="1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338" name="Freeform 115"/>
            <p:cNvSpPr/>
            <p:nvPr/>
          </p:nvSpPr>
          <p:spPr bwMode="auto">
            <a:xfrm>
              <a:off x="4794" y="1872"/>
              <a:ext cx="89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" y="12"/>
                </a:cxn>
                <a:cxn ang="0">
                  <a:pos x="89" y="0"/>
                </a:cxn>
                <a:cxn ang="0">
                  <a:pos x="44" y="79"/>
                </a:cxn>
                <a:cxn ang="0">
                  <a:pos x="0" y="0"/>
                </a:cxn>
              </a:cxnLst>
              <a:rect l="0" t="0" r="r" b="b"/>
              <a:pathLst>
                <a:path w="89" h="79">
                  <a:moveTo>
                    <a:pt x="0" y="0"/>
                  </a:moveTo>
                  <a:lnTo>
                    <a:pt x="44" y="12"/>
                  </a:lnTo>
                  <a:lnTo>
                    <a:pt x="89" y="0"/>
                  </a:lnTo>
                  <a:lnTo>
                    <a:pt x="44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339" name="Line 116"/>
            <p:cNvSpPr>
              <a:spLocks noChangeShapeType="1"/>
            </p:cNvSpPr>
            <p:nvPr/>
          </p:nvSpPr>
          <p:spPr bwMode="auto">
            <a:xfrm>
              <a:off x="4336" y="1951"/>
              <a:ext cx="50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340" name="Freeform 117"/>
            <p:cNvSpPr/>
            <p:nvPr/>
          </p:nvSpPr>
          <p:spPr bwMode="auto">
            <a:xfrm>
              <a:off x="4258" y="1917"/>
              <a:ext cx="104" cy="68"/>
            </a:xfrm>
            <a:custGeom>
              <a:avLst/>
              <a:gdLst/>
              <a:ahLst/>
              <a:cxnLst>
                <a:cxn ang="0">
                  <a:pos x="104" y="0"/>
                </a:cxn>
                <a:cxn ang="0">
                  <a:pos x="88" y="34"/>
                </a:cxn>
                <a:cxn ang="0">
                  <a:pos x="104" y="68"/>
                </a:cxn>
                <a:cxn ang="0">
                  <a:pos x="0" y="34"/>
                </a:cxn>
                <a:cxn ang="0">
                  <a:pos x="104" y="0"/>
                </a:cxn>
              </a:cxnLst>
              <a:rect l="0" t="0" r="r" b="b"/>
              <a:pathLst>
                <a:path w="104" h="68">
                  <a:moveTo>
                    <a:pt x="104" y="0"/>
                  </a:moveTo>
                  <a:lnTo>
                    <a:pt x="88" y="34"/>
                  </a:lnTo>
                  <a:lnTo>
                    <a:pt x="104" y="68"/>
                  </a:lnTo>
                  <a:lnTo>
                    <a:pt x="0" y="34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341" name="Line 118"/>
            <p:cNvSpPr>
              <a:spLocks noChangeShapeType="1"/>
            </p:cNvSpPr>
            <p:nvPr/>
          </p:nvSpPr>
          <p:spPr bwMode="auto">
            <a:xfrm>
              <a:off x="3388" y="983"/>
              <a:ext cx="713" cy="969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342" name="Line 119"/>
            <p:cNvSpPr>
              <a:spLocks noChangeShapeType="1"/>
            </p:cNvSpPr>
            <p:nvPr/>
          </p:nvSpPr>
          <p:spPr bwMode="auto">
            <a:xfrm>
              <a:off x="4838" y="2581"/>
              <a:ext cx="1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343" name="Freeform 120"/>
            <p:cNvSpPr/>
            <p:nvPr/>
          </p:nvSpPr>
          <p:spPr bwMode="auto">
            <a:xfrm>
              <a:off x="4794" y="2628"/>
              <a:ext cx="89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" y="12"/>
                </a:cxn>
                <a:cxn ang="0">
                  <a:pos x="89" y="0"/>
                </a:cxn>
                <a:cxn ang="0">
                  <a:pos x="44" y="79"/>
                </a:cxn>
                <a:cxn ang="0">
                  <a:pos x="0" y="0"/>
                </a:cxn>
              </a:cxnLst>
              <a:rect l="0" t="0" r="r" b="b"/>
              <a:pathLst>
                <a:path w="89" h="79">
                  <a:moveTo>
                    <a:pt x="0" y="0"/>
                  </a:moveTo>
                  <a:lnTo>
                    <a:pt x="44" y="12"/>
                  </a:lnTo>
                  <a:lnTo>
                    <a:pt x="89" y="0"/>
                  </a:lnTo>
                  <a:lnTo>
                    <a:pt x="44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344" name="Rectangle 121"/>
            <p:cNvSpPr>
              <a:spLocks noChangeArrowheads="1"/>
            </p:cNvSpPr>
            <p:nvPr/>
          </p:nvSpPr>
          <p:spPr bwMode="auto">
            <a:xfrm>
              <a:off x="4680" y="2714"/>
              <a:ext cx="319" cy="239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345" name="Rectangle 122"/>
            <p:cNvSpPr>
              <a:spLocks noChangeArrowheads="1"/>
            </p:cNvSpPr>
            <p:nvPr/>
          </p:nvSpPr>
          <p:spPr bwMode="auto">
            <a:xfrm>
              <a:off x="4742" y="2770"/>
              <a:ext cx="8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T</a:t>
              </a:r>
              <a:endParaRPr lang="es-ES" b="1"/>
            </a:p>
          </p:txBody>
        </p:sp>
        <p:sp>
          <p:nvSpPr>
            <p:cNvPr id="1050346" name="Rectangle 123"/>
            <p:cNvSpPr>
              <a:spLocks noChangeArrowheads="1"/>
            </p:cNvSpPr>
            <p:nvPr/>
          </p:nvSpPr>
          <p:spPr bwMode="auto">
            <a:xfrm>
              <a:off x="4161" y="2871"/>
              <a:ext cx="18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100" b="1">
                  <a:solidFill>
                    <a:srgbClr val="000000"/>
                  </a:solidFill>
                </a:rPr>
                <a:t> -</a:t>
              </a:r>
              <a:r>
                <a:rPr lang="es-ES" sz="1200" b="1">
                  <a:solidFill>
                    <a:srgbClr val="000000"/>
                  </a:solidFill>
                </a:rPr>
                <a:t>A</a:t>
              </a:r>
              <a:r>
                <a:rPr lang="es-ES" sz="800" b="1">
                  <a:solidFill>
                    <a:srgbClr val="000000"/>
                  </a:solidFill>
                </a:rPr>
                <a:t>M</a:t>
              </a:r>
              <a:endParaRPr lang="es-ES" sz="800" b="1"/>
            </a:p>
          </p:txBody>
        </p:sp>
        <p:sp>
          <p:nvSpPr>
            <p:cNvPr id="1050347" name="Oval 124"/>
            <p:cNvSpPr>
              <a:spLocks noChangeArrowheads="1"/>
            </p:cNvSpPr>
            <p:nvPr/>
          </p:nvSpPr>
          <p:spPr bwMode="auto">
            <a:xfrm>
              <a:off x="4103" y="3028"/>
              <a:ext cx="153" cy="115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348" name="Rectangle 125"/>
            <p:cNvSpPr>
              <a:spLocks noChangeArrowheads="1"/>
            </p:cNvSpPr>
            <p:nvPr/>
          </p:nvSpPr>
          <p:spPr bwMode="auto">
            <a:xfrm>
              <a:off x="4161" y="3017"/>
              <a:ext cx="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200" b="1">
                  <a:solidFill>
                    <a:srgbClr val="000000"/>
                  </a:solidFill>
                </a:rPr>
                <a:t>x</a:t>
              </a:r>
              <a:endParaRPr lang="es-ES" b="1"/>
            </a:p>
          </p:txBody>
        </p:sp>
        <p:sp>
          <p:nvSpPr>
            <p:cNvPr id="1050349" name="Line 126"/>
            <p:cNvSpPr>
              <a:spLocks noChangeShapeType="1"/>
            </p:cNvSpPr>
            <p:nvPr/>
          </p:nvSpPr>
          <p:spPr bwMode="auto">
            <a:xfrm>
              <a:off x="4175" y="2895"/>
              <a:ext cx="1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350" name="Freeform 127"/>
            <p:cNvSpPr/>
            <p:nvPr/>
          </p:nvSpPr>
          <p:spPr bwMode="auto">
            <a:xfrm>
              <a:off x="4130" y="2942"/>
              <a:ext cx="90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12"/>
                </a:cxn>
                <a:cxn ang="0">
                  <a:pos x="90" y="0"/>
                </a:cxn>
                <a:cxn ang="0">
                  <a:pos x="45" y="79"/>
                </a:cxn>
                <a:cxn ang="0">
                  <a:pos x="0" y="0"/>
                </a:cxn>
              </a:cxnLst>
              <a:rect l="0" t="0" r="r" b="b"/>
              <a:pathLst>
                <a:path w="90" h="79">
                  <a:moveTo>
                    <a:pt x="0" y="0"/>
                  </a:moveTo>
                  <a:lnTo>
                    <a:pt x="45" y="12"/>
                  </a:lnTo>
                  <a:lnTo>
                    <a:pt x="90" y="0"/>
                  </a:lnTo>
                  <a:lnTo>
                    <a:pt x="45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351" name="Line 128"/>
            <p:cNvSpPr>
              <a:spLocks noChangeShapeType="1"/>
            </p:cNvSpPr>
            <p:nvPr/>
          </p:nvSpPr>
          <p:spPr bwMode="auto">
            <a:xfrm>
              <a:off x="4838" y="2958"/>
              <a:ext cx="1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352" name="Freeform 129"/>
            <p:cNvSpPr/>
            <p:nvPr/>
          </p:nvSpPr>
          <p:spPr bwMode="auto">
            <a:xfrm>
              <a:off x="4794" y="3005"/>
              <a:ext cx="89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" y="12"/>
                </a:cxn>
                <a:cxn ang="0">
                  <a:pos x="89" y="0"/>
                </a:cxn>
                <a:cxn ang="0">
                  <a:pos x="44" y="79"/>
                </a:cxn>
                <a:cxn ang="0">
                  <a:pos x="0" y="0"/>
                </a:cxn>
              </a:cxnLst>
              <a:rect l="0" t="0" r="r" b="b"/>
              <a:pathLst>
                <a:path w="89" h="79">
                  <a:moveTo>
                    <a:pt x="0" y="0"/>
                  </a:moveTo>
                  <a:lnTo>
                    <a:pt x="44" y="12"/>
                  </a:lnTo>
                  <a:lnTo>
                    <a:pt x="89" y="0"/>
                  </a:lnTo>
                  <a:lnTo>
                    <a:pt x="44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353" name="Rectangle 130"/>
            <p:cNvSpPr>
              <a:spLocks noChangeArrowheads="1"/>
            </p:cNvSpPr>
            <p:nvPr/>
          </p:nvSpPr>
          <p:spPr bwMode="auto">
            <a:xfrm>
              <a:off x="4197" y="2368"/>
              <a:ext cx="24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100" b="1">
                  <a:solidFill>
                    <a:srgbClr val="000000"/>
                  </a:solidFill>
                </a:rPr>
                <a:t> -</a:t>
              </a:r>
              <a:r>
                <a:rPr lang="es-ES" sz="1200" b="1">
                  <a:solidFill>
                    <a:srgbClr val="000000"/>
                  </a:solidFill>
                </a:rPr>
                <a:t>A</a:t>
              </a:r>
              <a:r>
                <a:rPr lang="es-ES" sz="800" b="1">
                  <a:solidFill>
                    <a:srgbClr val="000000"/>
                  </a:solidFill>
                </a:rPr>
                <a:t>M</a:t>
              </a:r>
              <a:r>
                <a:rPr lang="es-ES" sz="1100" b="1">
                  <a:solidFill>
                    <a:srgbClr val="000000"/>
                  </a:solidFill>
                </a:rPr>
                <a:t>-</a:t>
              </a:r>
              <a:r>
                <a:rPr lang="es-ES" sz="800" b="1">
                  <a:solidFill>
                    <a:srgbClr val="000000"/>
                  </a:solidFill>
                </a:rPr>
                <a:t>1</a:t>
              </a:r>
              <a:endParaRPr lang="es-ES" sz="800" b="1"/>
            </a:p>
          </p:txBody>
        </p:sp>
        <p:sp>
          <p:nvSpPr>
            <p:cNvPr id="1050354" name="Oval 131"/>
            <p:cNvSpPr>
              <a:spLocks noChangeArrowheads="1"/>
            </p:cNvSpPr>
            <p:nvPr/>
          </p:nvSpPr>
          <p:spPr bwMode="auto">
            <a:xfrm>
              <a:off x="4103" y="2525"/>
              <a:ext cx="153" cy="114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355" name="Rectangle 132"/>
            <p:cNvSpPr>
              <a:spLocks noChangeArrowheads="1"/>
            </p:cNvSpPr>
            <p:nvPr/>
          </p:nvSpPr>
          <p:spPr bwMode="auto">
            <a:xfrm>
              <a:off x="4155" y="2519"/>
              <a:ext cx="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200" b="1">
                  <a:solidFill>
                    <a:srgbClr val="000000"/>
                  </a:solidFill>
                </a:rPr>
                <a:t>x</a:t>
              </a:r>
              <a:endParaRPr lang="es-ES" b="1"/>
            </a:p>
          </p:txBody>
        </p:sp>
        <p:sp>
          <p:nvSpPr>
            <p:cNvPr id="1050356" name="Line 133"/>
            <p:cNvSpPr>
              <a:spLocks noChangeShapeType="1"/>
            </p:cNvSpPr>
            <p:nvPr/>
          </p:nvSpPr>
          <p:spPr bwMode="auto">
            <a:xfrm>
              <a:off x="4175" y="2391"/>
              <a:ext cx="1" cy="7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357" name="Freeform 134"/>
            <p:cNvSpPr/>
            <p:nvPr/>
          </p:nvSpPr>
          <p:spPr bwMode="auto">
            <a:xfrm>
              <a:off x="4130" y="2439"/>
              <a:ext cx="90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12"/>
                </a:cxn>
                <a:cxn ang="0">
                  <a:pos x="90" y="0"/>
                </a:cxn>
                <a:cxn ang="0">
                  <a:pos x="45" y="79"/>
                </a:cxn>
                <a:cxn ang="0">
                  <a:pos x="0" y="0"/>
                </a:cxn>
              </a:cxnLst>
              <a:rect l="0" t="0" r="r" b="b"/>
              <a:pathLst>
                <a:path w="90" h="79">
                  <a:moveTo>
                    <a:pt x="0" y="0"/>
                  </a:moveTo>
                  <a:lnTo>
                    <a:pt x="45" y="12"/>
                  </a:lnTo>
                  <a:lnTo>
                    <a:pt x="90" y="0"/>
                  </a:lnTo>
                  <a:lnTo>
                    <a:pt x="45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358" name="Line 135"/>
            <p:cNvSpPr>
              <a:spLocks noChangeShapeType="1"/>
            </p:cNvSpPr>
            <p:nvPr/>
          </p:nvSpPr>
          <p:spPr bwMode="auto">
            <a:xfrm>
              <a:off x="4336" y="2581"/>
              <a:ext cx="50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359" name="Freeform 136"/>
            <p:cNvSpPr/>
            <p:nvPr/>
          </p:nvSpPr>
          <p:spPr bwMode="auto">
            <a:xfrm>
              <a:off x="4258" y="2546"/>
              <a:ext cx="104" cy="69"/>
            </a:xfrm>
            <a:custGeom>
              <a:avLst/>
              <a:gdLst/>
              <a:ahLst/>
              <a:cxnLst>
                <a:cxn ang="0">
                  <a:pos x="104" y="0"/>
                </a:cxn>
                <a:cxn ang="0">
                  <a:pos x="88" y="35"/>
                </a:cxn>
                <a:cxn ang="0">
                  <a:pos x="104" y="69"/>
                </a:cxn>
                <a:cxn ang="0">
                  <a:pos x="0" y="35"/>
                </a:cxn>
                <a:cxn ang="0">
                  <a:pos x="104" y="0"/>
                </a:cxn>
              </a:cxnLst>
              <a:rect l="0" t="0" r="r" b="b"/>
              <a:pathLst>
                <a:path w="104" h="69">
                  <a:moveTo>
                    <a:pt x="104" y="0"/>
                  </a:moveTo>
                  <a:lnTo>
                    <a:pt x="88" y="35"/>
                  </a:lnTo>
                  <a:lnTo>
                    <a:pt x="104" y="69"/>
                  </a:lnTo>
                  <a:lnTo>
                    <a:pt x="0" y="35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360" name="Line 137"/>
            <p:cNvSpPr>
              <a:spLocks noChangeShapeType="1"/>
            </p:cNvSpPr>
            <p:nvPr/>
          </p:nvSpPr>
          <p:spPr bwMode="auto">
            <a:xfrm>
              <a:off x="3388" y="1005"/>
              <a:ext cx="713" cy="157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361" name="Rectangle 138"/>
            <p:cNvSpPr>
              <a:spLocks noChangeArrowheads="1"/>
            </p:cNvSpPr>
            <p:nvPr/>
          </p:nvSpPr>
          <p:spPr bwMode="auto">
            <a:xfrm>
              <a:off x="4825" y="2012"/>
              <a:ext cx="27" cy="2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362" name="Rectangle 139"/>
            <p:cNvSpPr>
              <a:spLocks noChangeArrowheads="1"/>
            </p:cNvSpPr>
            <p:nvPr/>
          </p:nvSpPr>
          <p:spPr bwMode="auto">
            <a:xfrm>
              <a:off x="4825" y="2096"/>
              <a:ext cx="27" cy="2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363" name="Rectangle 140"/>
            <p:cNvSpPr>
              <a:spLocks noChangeArrowheads="1"/>
            </p:cNvSpPr>
            <p:nvPr/>
          </p:nvSpPr>
          <p:spPr bwMode="auto">
            <a:xfrm>
              <a:off x="4825" y="2181"/>
              <a:ext cx="27" cy="2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364" name="Rectangle 141"/>
            <p:cNvSpPr>
              <a:spLocks noChangeArrowheads="1"/>
            </p:cNvSpPr>
            <p:nvPr/>
          </p:nvSpPr>
          <p:spPr bwMode="auto">
            <a:xfrm>
              <a:off x="4825" y="2263"/>
              <a:ext cx="27" cy="2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365" name="Line 142"/>
            <p:cNvSpPr>
              <a:spLocks noChangeShapeType="1"/>
            </p:cNvSpPr>
            <p:nvPr/>
          </p:nvSpPr>
          <p:spPr bwMode="auto">
            <a:xfrm>
              <a:off x="4838" y="2454"/>
              <a:ext cx="1" cy="25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366" name="Line 143"/>
            <p:cNvSpPr>
              <a:spLocks noChangeShapeType="1"/>
            </p:cNvSpPr>
            <p:nvPr/>
          </p:nvSpPr>
          <p:spPr bwMode="auto">
            <a:xfrm>
              <a:off x="4838" y="944"/>
              <a:ext cx="1" cy="7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367" name="Freeform 144"/>
            <p:cNvSpPr/>
            <p:nvPr/>
          </p:nvSpPr>
          <p:spPr bwMode="auto">
            <a:xfrm>
              <a:off x="4794" y="992"/>
              <a:ext cx="89" cy="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" y="10"/>
                </a:cxn>
                <a:cxn ang="0">
                  <a:pos x="89" y="0"/>
                </a:cxn>
                <a:cxn ang="0">
                  <a:pos x="44" y="77"/>
                </a:cxn>
                <a:cxn ang="0">
                  <a:pos x="0" y="0"/>
                </a:cxn>
              </a:cxnLst>
              <a:rect l="0" t="0" r="r" b="b"/>
              <a:pathLst>
                <a:path w="89" h="77">
                  <a:moveTo>
                    <a:pt x="0" y="0"/>
                  </a:moveTo>
                  <a:lnTo>
                    <a:pt x="44" y="10"/>
                  </a:lnTo>
                  <a:lnTo>
                    <a:pt x="89" y="0"/>
                  </a:lnTo>
                  <a:lnTo>
                    <a:pt x="44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368" name="Line 145"/>
            <p:cNvSpPr>
              <a:spLocks noChangeShapeType="1"/>
            </p:cNvSpPr>
            <p:nvPr/>
          </p:nvSpPr>
          <p:spPr bwMode="auto">
            <a:xfrm>
              <a:off x="3364" y="972"/>
              <a:ext cx="737" cy="211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369" name="Line 146"/>
            <p:cNvSpPr>
              <a:spLocks noChangeShapeType="1"/>
            </p:cNvSpPr>
            <p:nvPr/>
          </p:nvSpPr>
          <p:spPr bwMode="auto">
            <a:xfrm>
              <a:off x="4336" y="3084"/>
              <a:ext cx="50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370" name="Freeform 147"/>
            <p:cNvSpPr/>
            <p:nvPr/>
          </p:nvSpPr>
          <p:spPr bwMode="auto">
            <a:xfrm>
              <a:off x="4258" y="3050"/>
              <a:ext cx="104" cy="68"/>
            </a:xfrm>
            <a:custGeom>
              <a:avLst/>
              <a:gdLst/>
              <a:ahLst/>
              <a:cxnLst>
                <a:cxn ang="0">
                  <a:pos x="104" y="0"/>
                </a:cxn>
                <a:cxn ang="0">
                  <a:pos x="88" y="34"/>
                </a:cxn>
                <a:cxn ang="0">
                  <a:pos x="104" y="68"/>
                </a:cxn>
                <a:cxn ang="0">
                  <a:pos x="0" y="34"/>
                </a:cxn>
                <a:cxn ang="0">
                  <a:pos x="104" y="0"/>
                </a:cxn>
              </a:cxnLst>
              <a:rect l="0" t="0" r="r" b="b"/>
              <a:pathLst>
                <a:path w="104" h="68">
                  <a:moveTo>
                    <a:pt x="104" y="0"/>
                  </a:moveTo>
                  <a:lnTo>
                    <a:pt x="88" y="34"/>
                  </a:lnTo>
                  <a:lnTo>
                    <a:pt x="104" y="68"/>
                  </a:lnTo>
                  <a:lnTo>
                    <a:pt x="0" y="34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371" name="Line 148"/>
            <p:cNvSpPr>
              <a:spLocks noChangeShapeType="1"/>
            </p:cNvSpPr>
            <p:nvPr/>
          </p:nvSpPr>
          <p:spPr bwMode="auto">
            <a:xfrm flipV="1">
              <a:off x="4838" y="3398"/>
              <a:ext cx="2" cy="31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372" name="Line 149"/>
            <p:cNvSpPr>
              <a:spLocks noChangeShapeType="1"/>
            </p:cNvSpPr>
            <p:nvPr/>
          </p:nvSpPr>
          <p:spPr bwMode="auto">
            <a:xfrm>
              <a:off x="4838" y="3650"/>
              <a:ext cx="1" cy="7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373" name="Freeform 150"/>
            <p:cNvSpPr/>
            <p:nvPr/>
          </p:nvSpPr>
          <p:spPr bwMode="auto">
            <a:xfrm>
              <a:off x="4794" y="3698"/>
              <a:ext cx="89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" y="12"/>
                </a:cxn>
                <a:cxn ang="0">
                  <a:pos x="89" y="0"/>
                </a:cxn>
                <a:cxn ang="0">
                  <a:pos x="44" y="79"/>
                </a:cxn>
                <a:cxn ang="0">
                  <a:pos x="0" y="0"/>
                </a:cxn>
              </a:cxnLst>
              <a:rect l="0" t="0" r="r" b="b"/>
              <a:pathLst>
                <a:path w="89" h="79">
                  <a:moveTo>
                    <a:pt x="0" y="0"/>
                  </a:moveTo>
                  <a:lnTo>
                    <a:pt x="44" y="12"/>
                  </a:lnTo>
                  <a:lnTo>
                    <a:pt x="89" y="0"/>
                  </a:lnTo>
                  <a:lnTo>
                    <a:pt x="44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374" name="Rectangle 151"/>
            <p:cNvSpPr>
              <a:spLocks noChangeArrowheads="1"/>
            </p:cNvSpPr>
            <p:nvPr/>
          </p:nvSpPr>
          <p:spPr bwMode="auto">
            <a:xfrm>
              <a:off x="4680" y="3784"/>
              <a:ext cx="319" cy="239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375" name="Rectangle 152"/>
            <p:cNvSpPr>
              <a:spLocks noChangeArrowheads="1"/>
            </p:cNvSpPr>
            <p:nvPr/>
          </p:nvSpPr>
          <p:spPr bwMode="auto">
            <a:xfrm>
              <a:off x="4742" y="3841"/>
              <a:ext cx="11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 T</a:t>
              </a:r>
              <a:endParaRPr lang="es-ES" b="1"/>
            </a:p>
          </p:txBody>
        </p:sp>
        <p:sp>
          <p:nvSpPr>
            <p:cNvPr id="1050376" name="Rectangle 153"/>
            <p:cNvSpPr>
              <a:spLocks noChangeArrowheads="1"/>
            </p:cNvSpPr>
            <p:nvPr/>
          </p:nvSpPr>
          <p:spPr bwMode="auto">
            <a:xfrm>
              <a:off x="4161" y="3941"/>
              <a:ext cx="17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100" b="1">
                  <a:solidFill>
                    <a:srgbClr val="000000"/>
                  </a:solidFill>
                </a:rPr>
                <a:t> -AN</a:t>
              </a:r>
              <a:endParaRPr lang="es-ES" b="1"/>
            </a:p>
          </p:txBody>
        </p:sp>
        <p:sp>
          <p:nvSpPr>
            <p:cNvPr id="1050377" name="Rectangle 154"/>
            <p:cNvSpPr>
              <a:spLocks noChangeArrowheads="1"/>
            </p:cNvSpPr>
            <p:nvPr/>
          </p:nvSpPr>
          <p:spPr bwMode="auto">
            <a:xfrm>
              <a:off x="4161" y="4080"/>
              <a:ext cx="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200" b="1">
                  <a:solidFill>
                    <a:srgbClr val="000000"/>
                  </a:solidFill>
                </a:rPr>
                <a:t>x</a:t>
              </a:r>
              <a:endParaRPr lang="es-ES" b="1"/>
            </a:p>
          </p:txBody>
        </p:sp>
        <p:sp>
          <p:nvSpPr>
            <p:cNvPr id="1050378" name="Line 155"/>
            <p:cNvSpPr>
              <a:spLocks noChangeShapeType="1"/>
            </p:cNvSpPr>
            <p:nvPr/>
          </p:nvSpPr>
          <p:spPr bwMode="auto">
            <a:xfrm>
              <a:off x="4175" y="3966"/>
              <a:ext cx="1" cy="7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379" name="Freeform 156"/>
            <p:cNvSpPr/>
            <p:nvPr/>
          </p:nvSpPr>
          <p:spPr bwMode="auto">
            <a:xfrm>
              <a:off x="4130" y="4012"/>
              <a:ext cx="90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12"/>
                </a:cxn>
                <a:cxn ang="0">
                  <a:pos x="90" y="0"/>
                </a:cxn>
                <a:cxn ang="0">
                  <a:pos x="45" y="79"/>
                </a:cxn>
                <a:cxn ang="0">
                  <a:pos x="0" y="0"/>
                </a:cxn>
              </a:cxnLst>
              <a:rect l="0" t="0" r="r" b="b"/>
              <a:pathLst>
                <a:path w="90" h="79">
                  <a:moveTo>
                    <a:pt x="0" y="0"/>
                  </a:moveTo>
                  <a:lnTo>
                    <a:pt x="45" y="12"/>
                  </a:lnTo>
                  <a:lnTo>
                    <a:pt x="90" y="0"/>
                  </a:lnTo>
                  <a:lnTo>
                    <a:pt x="45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380" name="Line 157"/>
            <p:cNvSpPr>
              <a:spLocks noChangeShapeType="1"/>
            </p:cNvSpPr>
            <p:nvPr/>
          </p:nvSpPr>
          <p:spPr bwMode="auto">
            <a:xfrm>
              <a:off x="4838" y="4028"/>
              <a:ext cx="1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381" name="Freeform 158"/>
            <p:cNvSpPr/>
            <p:nvPr/>
          </p:nvSpPr>
          <p:spPr bwMode="auto">
            <a:xfrm>
              <a:off x="4794" y="4075"/>
              <a:ext cx="89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" y="12"/>
                </a:cxn>
                <a:cxn ang="0">
                  <a:pos x="89" y="0"/>
                </a:cxn>
                <a:cxn ang="0">
                  <a:pos x="44" y="79"/>
                </a:cxn>
                <a:cxn ang="0">
                  <a:pos x="0" y="0"/>
                </a:cxn>
              </a:cxnLst>
              <a:rect l="0" t="0" r="r" b="b"/>
              <a:pathLst>
                <a:path w="89" h="79">
                  <a:moveTo>
                    <a:pt x="0" y="0"/>
                  </a:moveTo>
                  <a:lnTo>
                    <a:pt x="44" y="12"/>
                  </a:lnTo>
                  <a:lnTo>
                    <a:pt x="89" y="0"/>
                  </a:lnTo>
                  <a:lnTo>
                    <a:pt x="44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382" name="Rectangle 159"/>
            <p:cNvSpPr>
              <a:spLocks noChangeArrowheads="1"/>
            </p:cNvSpPr>
            <p:nvPr/>
          </p:nvSpPr>
          <p:spPr bwMode="auto">
            <a:xfrm>
              <a:off x="4191" y="3408"/>
              <a:ext cx="23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200" b="1">
                  <a:solidFill>
                    <a:srgbClr val="000000"/>
                  </a:solidFill>
                </a:rPr>
                <a:t> -A</a:t>
              </a:r>
              <a:r>
                <a:rPr lang="es-ES" sz="800" b="1">
                  <a:solidFill>
                    <a:srgbClr val="000000"/>
                  </a:solidFill>
                </a:rPr>
                <a:t>N</a:t>
              </a:r>
              <a:r>
                <a:rPr lang="es-ES" sz="1200" b="1">
                  <a:solidFill>
                    <a:srgbClr val="000000"/>
                  </a:solidFill>
                </a:rPr>
                <a:t>-</a:t>
              </a:r>
              <a:r>
                <a:rPr lang="es-ES" sz="800" b="1">
                  <a:solidFill>
                    <a:srgbClr val="000000"/>
                  </a:solidFill>
                </a:rPr>
                <a:t>1</a:t>
              </a:r>
              <a:endParaRPr lang="es-ES" sz="800" b="1"/>
            </a:p>
          </p:txBody>
        </p:sp>
        <p:sp>
          <p:nvSpPr>
            <p:cNvPr id="1050383" name="Oval 160"/>
            <p:cNvSpPr>
              <a:spLocks noChangeArrowheads="1"/>
            </p:cNvSpPr>
            <p:nvPr/>
          </p:nvSpPr>
          <p:spPr bwMode="auto">
            <a:xfrm>
              <a:off x="4103" y="3594"/>
              <a:ext cx="153" cy="115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384" name="Rectangle 161"/>
            <p:cNvSpPr>
              <a:spLocks noChangeArrowheads="1"/>
            </p:cNvSpPr>
            <p:nvPr/>
          </p:nvSpPr>
          <p:spPr bwMode="auto">
            <a:xfrm>
              <a:off x="4149" y="3583"/>
              <a:ext cx="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200" b="1">
                  <a:solidFill>
                    <a:srgbClr val="000000"/>
                  </a:solidFill>
                </a:rPr>
                <a:t>x</a:t>
              </a:r>
              <a:endParaRPr lang="es-ES" b="1"/>
            </a:p>
          </p:txBody>
        </p:sp>
        <p:sp>
          <p:nvSpPr>
            <p:cNvPr id="1050385" name="Line 162"/>
            <p:cNvSpPr>
              <a:spLocks noChangeShapeType="1"/>
            </p:cNvSpPr>
            <p:nvPr/>
          </p:nvSpPr>
          <p:spPr bwMode="auto">
            <a:xfrm>
              <a:off x="4175" y="3461"/>
              <a:ext cx="1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386" name="Freeform 163"/>
            <p:cNvSpPr/>
            <p:nvPr/>
          </p:nvSpPr>
          <p:spPr bwMode="auto">
            <a:xfrm>
              <a:off x="4130" y="3508"/>
              <a:ext cx="90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12"/>
                </a:cxn>
                <a:cxn ang="0">
                  <a:pos x="90" y="0"/>
                </a:cxn>
                <a:cxn ang="0">
                  <a:pos x="45" y="79"/>
                </a:cxn>
                <a:cxn ang="0">
                  <a:pos x="0" y="0"/>
                </a:cxn>
              </a:cxnLst>
              <a:rect l="0" t="0" r="r" b="b"/>
              <a:pathLst>
                <a:path w="90" h="79">
                  <a:moveTo>
                    <a:pt x="0" y="0"/>
                  </a:moveTo>
                  <a:lnTo>
                    <a:pt x="45" y="12"/>
                  </a:lnTo>
                  <a:lnTo>
                    <a:pt x="90" y="0"/>
                  </a:lnTo>
                  <a:lnTo>
                    <a:pt x="45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387" name="Line 164"/>
            <p:cNvSpPr>
              <a:spLocks noChangeShapeType="1"/>
            </p:cNvSpPr>
            <p:nvPr/>
          </p:nvSpPr>
          <p:spPr bwMode="auto">
            <a:xfrm>
              <a:off x="4336" y="3650"/>
              <a:ext cx="50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388" name="Freeform 165"/>
            <p:cNvSpPr/>
            <p:nvPr/>
          </p:nvSpPr>
          <p:spPr bwMode="auto">
            <a:xfrm>
              <a:off x="4258" y="3616"/>
              <a:ext cx="104" cy="69"/>
            </a:xfrm>
            <a:custGeom>
              <a:avLst/>
              <a:gdLst/>
              <a:ahLst/>
              <a:cxnLst>
                <a:cxn ang="0">
                  <a:pos x="104" y="0"/>
                </a:cxn>
                <a:cxn ang="0">
                  <a:pos x="88" y="34"/>
                </a:cxn>
                <a:cxn ang="0">
                  <a:pos x="104" y="69"/>
                </a:cxn>
                <a:cxn ang="0">
                  <a:pos x="0" y="34"/>
                </a:cxn>
                <a:cxn ang="0">
                  <a:pos x="104" y="0"/>
                </a:cxn>
              </a:cxnLst>
              <a:rect l="0" t="0" r="r" b="b"/>
              <a:pathLst>
                <a:path w="104" h="69">
                  <a:moveTo>
                    <a:pt x="104" y="0"/>
                  </a:moveTo>
                  <a:lnTo>
                    <a:pt x="88" y="34"/>
                  </a:lnTo>
                  <a:lnTo>
                    <a:pt x="104" y="69"/>
                  </a:lnTo>
                  <a:lnTo>
                    <a:pt x="0" y="34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389" name="Line 166"/>
            <p:cNvSpPr>
              <a:spLocks noChangeShapeType="1"/>
            </p:cNvSpPr>
            <p:nvPr/>
          </p:nvSpPr>
          <p:spPr bwMode="auto">
            <a:xfrm>
              <a:off x="3348" y="994"/>
              <a:ext cx="753" cy="265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390" name="Line 167"/>
            <p:cNvSpPr>
              <a:spLocks noChangeShapeType="1"/>
            </p:cNvSpPr>
            <p:nvPr/>
          </p:nvSpPr>
          <p:spPr bwMode="auto">
            <a:xfrm>
              <a:off x="4838" y="3524"/>
              <a:ext cx="1" cy="25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391" name="Line 168"/>
            <p:cNvSpPr>
              <a:spLocks noChangeShapeType="1"/>
            </p:cNvSpPr>
            <p:nvPr/>
          </p:nvSpPr>
          <p:spPr bwMode="auto">
            <a:xfrm>
              <a:off x="4336" y="4154"/>
              <a:ext cx="50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392" name="Freeform 169"/>
            <p:cNvSpPr/>
            <p:nvPr/>
          </p:nvSpPr>
          <p:spPr bwMode="auto">
            <a:xfrm>
              <a:off x="4258" y="4120"/>
              <a:ext cx="104" cy="68"/>
            </a:xfrm>
            <a:custGeom>
              <a:avLst/>
              <a:gdLst/>
              <a:ahLst/>
              <a:cxnLst>
                <a:cxn ang="0">
                  <a:pos x="104" y="0"/>
                </a:cxn>
                <a:cxn ang="0">
                  <a:pos x="88" y="34"/>
                </a:cxn>
                <a:cxn ang="0">
                  <a:pos x="104" y="68"/>
                </a:cxn>
                <a:cxn ang="0">
                  <a:pos x="0" y="34"/>
                </a:cxn>
                <a:cxn ang="0">
                  <a:pos x="104" y="0"/>
                </a:cxn>
              </a:cxnLst>
              <a:rect l="0" t="0" r="r" b="b"/>
              <a:pathLst>
                <a:path w="104" h="68">
                  <a:moveTo>
                    <a:pt x="104" y="0"/>
                  </a:moveTo>
                  <a:lnTo>
                    <a:pt x="88" y="34"/>
                  </a:lnTo>
                  <a:lnTo>
                    <a:pt x="104" y="68"/>
                  </a:lnTo>
                  <a:lnTo>
                    <a:pt x="0" y="34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393" name="Rectangle 170"/>
            <p:cNvSpPr>
              <a:spLocks noChangeArrowheads="1"/>
            </p:cNvSpPr>
            <p:nvPr/>
          </p:nvSpPr>
          <p:spPr bwMode="auto">
            <a:xfrm>
              <a:off x="4825" y="3081"/>
              <a:ext cx="27" cy="2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394" name="Rectangle 171"/>
            <p:cNvSpPr>
              <a:spLocks noChangeArrowheads="1"/>
            </p:cNvSpPr>
            <p:nvPr/>
          </p:nvSpPr>
          <p:spPr bwMode="auto">
            <a:xfrm>
              <a:off x="4825" y="3165"/>
              <a:ext cx="27" cy="2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395" name="Rectangle 172"/>
            <p:cNvSpPr>
              <a:spLocks noChangeArrowheads="1"/>
            </p:cNvSpPr>
            <p:nvPr/>
          </p:nvSpPr>
          <p:spPr bwMode="auto">
            <a:xfrm>
              <a:off x="4825" y="3250"/>
              <a:ext cx="27" cy="2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396" name="Rectangle 173"/>
            <p:cNvSpPr>
              <a:spLocks noChangeArrowheads="1"/>
            </p:cNvSpPr>
            <p:nvPr/>
          </p:nvSpPr>
          <p:spPr bwMode="auto">
            <a:xfrm>
              <a:off x="4825" y="3334"/>
              <a:ext cx="27" cy="2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397" name="Line 174"/>
            <p:cNvSpPr>
              <a:spLocks noChangeShapeType="1"/>
            </p:cNvSpPr>
            <p:nvPr/>
          </p:nvSpPr>
          <p:spPr bwMode="auto">
            <a:xfrm flipV="1">
              <a:off x="1874" y="1012"/>
              <a:ext cx="745" cy="2079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398" name="Line 175"/>
            <p:cNvSpPr>
              <a:spLocks noChangeShapeType="1"/>
            </p:cNvSpPr>
            <p:nvPr/>
          </p:nvSpPr>
          <p:spPr bwMode="auto">
            <a:xfrm flipH="1" flipV="1">
              <a:off x="3356" y="972"/>
              <a:ext cx="750" cy="318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2" name="Group 176"/>
            <p:cNvGrpSpPr/>
            <p:nvPr/>
          </p:nvGrpSpPr>
          <p:grpSpPr bwMode="auto">
            <a:xfrm>
              <a:off x="1705" y="2995"/>
              <a:ext cx="157" cy="161"/>
              <a:chOff x="1675" y="1825"/>
              <a:chExt cx="157" cy="161"/>
            </a:xfrm>
          </p:grpSpPr>
          <p:sp>
            <p:nvSpPr>
              <p:cNvPr id="1050399" name="Oval 177"/>
              <p:cNvSpPr>
                <a:spLocks noChangeArrowheads="1"/>
              </p:cNvSpPr>
              <p:nvPr/>
            </p:nvSpPr>
            <p:spPr bwMode="auto">
              <a:xfrm>
                <a:off x="1675" y="1854"/>
                <a:ext cx="157" cy="132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0400" name="Rectangle 178"/>
              <p:cNvSpPr>
                <a:spLocks noChangeArrowheads="1"/>
              </p:cNvSpPr>
              <p:nvPr/>
            </p:nvSpPr>
            <p:spPr bwMode="auto">
              <a:xfrm>
                <a:off x="1722" y="1825"/>
                <a:ext cx="6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s-ES" sz="1600" b="1">
                    <a:solidFill>
                      <a:srgbClr val="000000"/>
                    </a:solidFill>
                  </a:rPr>
                  <a:t>x</a:t>
                </a:r>
                <a:endParaRPr lang="es-ES" b="1"/>
              </a:p>
            </p:txBody>
          </p:sp>
        </p:grpSp>
        <p:grpSp>
          <p:nvGrpSpPr>
            <p:cNvPr id="313" name="Group 179"/>
            <p:cNvGrpSpPr/>
            <p:nvPr/>
          </p:nvGrpSpPr>
          <p:grpSpPr bwMode="auto">
            <a:xfrm>
              <a:off x="1687" y="2491"/>
              <a:ext cx="157" cy="161"/>
              <a:chOff x="1675" y="1825"/>
              <a:chExt cx="157" cy="161"/>
            </a:xfrm>
          </p:grpSpPr>
          <p:sp>
            <p:nvSpPr>
              <p:cNvPr id="1050401" name="Oval 180"/>
              <p:cNvSpPr>
                <a:spLocks noChangeArrowheads="1"/>
              </p:cNvSpPr>
              <p:nvPr/>
            </p:nvSpPr>
            <p:spPr bwMode="auto">
              <a:xfrm>
                <a:off x="1675" y="1854"/>
                <a:ext cx="157" cy="132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0402" name="Rectangle 181"/>
              <p:cNvSpPr>
                <a:spLocks noChangeArrowheads="1"/>
              </p:cNvSpPr>
              <p:nvPr/>
            </p:nvSpPr>
            <p:spPr bwMode="auto">
              <a:xfrm>
                <a:off x="1722" y="1825"/>
                <a:ext cx="6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s-ES" sz="1600" b="1">
                    <a:solidFill>
                      <a:srgbClr val="000000"/>
                    </a:solidFill>
                  </a:rPr>
                  <a:t>x</a:t>
                </a:r>
                <a:endParaRPr lang="es-ES" b="1"/>
              </a:p>
            </p:txBody>
          </p:sp>
        </p:grpSp>
      </p:grpSp>
      <p:sp>
        <p:nvSpPr>
          <p:cNvPr id="1050403" name="Text Box 182"/>
          <p:cNvSpPr txBox="1">
            <a:spLocks noChangeArrowheads="1"/>
          </p:cNvSpPr>
          <p:nvPr/>
        </p:nvSpPr>
        <p:spPr bwMode="auto">
          <a:xfrm>
            <a:off x="762000" y="1966775"/>
            <a:ext cx="54292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s-MX" sz="1200"/>
              <a:t>x(n-1)=2</a:t>
            </a:r>
            <a:endParaRPr lang="es-ES" sz="1200"/>
          </a:p>
        </p:txBody>
      </p:sp>
      <p:sp>
        <p:nvSpPr>
          <p:cNvPr id="1050404" name="Text Box 183"/>
          <p:cNvSpPr txBox="1">
            <a:spLocks noChangeArrowheads="1"/>
          </p:cNvSpPr>
          <p:nvPr/>
        </p:nvSpPr>
        <p:spPr bwMode="auto">
          <a:xfrm>
            <a:off x="800100" y="2754175"/>
            <a:ext cx="54292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s-MX" sz="1200"/>
              <a:t>x(n-2)=1</a:t>
            </a:r>
            <a:endParaRPr lang="es-ES" sz="1200"/>
          </a:p>
        </p:txBody>
      </p:sp>
      <p:sp>
        <p:nvSpPr>
          <p:cNvPr id="1050405" name="Text Box 184"/>
          <p:cNvSpPr txBox="1">
            <a:spLocks noChangeArrowheads="1"/>
          </p:cNvSpPr>
          <p:nvPr/>
        </p:nvSpPr>
        <p:spPr bwMode="auto">
          <a:xfrm>
            <a:off x="762000" y="4519475"/>
            <a:ext cx="6016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s-MX" sz="1200"/>
              <a:t>x(n-M)=0</a:t>
            </a:r>
            <a:endParaRPr lang="es-ES" sz="1200"/>
          </a:p>
        </p:txBody>
      </p:sp>
      <p:sp>
        <p:nvSpPr>
          <p:cNvPr id="1050406" name="Text Box 185"/>
          <p:cNvSpPr txBox="1">
            <a:spLocks noChangeArrowheads="1"/>
          </p:cNvSpPr>
          <p:nvPr/>
        </p:nvSpPr>
        <p:spPr bwMode="auto">
          <a:xfrm>
            <a:off x="7531100" y="1903275"/>
            <a:ext cx="157638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s-MX" sz="1200"/>
              <a:t>y(n-1)=(</a:t>
            </a:r>
            <a:r>
              <a:rPr lang="es-ES" sz="1200">
                <a:solidFill>
                  <a:srgbClr val="000000"/>
                </a:solidFill>
              </a:rPr>
              <a:t>B</a:t>
            </a:r>
            <a:r>
              <a:rPr lang="es-ES" sz="1200" baseline="-25000">
                <a:solidFill>
                  <a:srgbClr val="000000"/>
                </a:solidFill>
              </a:rPr>
              <a:t>0</a:t>
            </a:r>
            <a:r>
              <a:rPr lang="es-ES" sz="1200">
                <a:solidFill>
                  <a:srgbClr val="000000"/>
                </a:solidFill>
              </a:rPr>
              <a:t>2+B</a:t>
            </a:r>
            <a:r>
              <a:rPr lang="es-ES" sz="1200" baseline="-25000">
                <a:solidFill>
                  <a:srgbClr val="000000"/>
                </a:solidFill>
              </a:rPr>
              <a:t>1</a:t>
            </a:r>
            <a:r>
              <a:rPr lang="es-ES" sz="1200">
                <a:solidFill>
                  <a:srgbClr val="000000"/>
                </a:solidFill>
              </a:rPr>
              <a:t>1</a:t>
            </a:r>
            <a:r>
              <a:rPr lang="es-MX" sz="1200"/>
              <a:t>)-[A</a:t>
            </a:r>
            <a:r>
              <a:rPr lang="es-MX" sz="1200" baseline="-25000"/>
              <a:t>1</a:t>
            </a:r>
            <a:r>
              <a:rPr lang="es-MX" sz="1200"/>
              <a:t>B</a:t>
            </a:r>
            <a:r>
              <a:rPr lang="es-MX" sz="1200" baseline="-25000"/>
              <a:t>0</a:t>
            </a:r>
            <a:r>
              <a:rPr lang="es-MX" sz="1200"/>
              <a:t>]</a:t>
            </a:r>
            <a:endParaRPr lang="es-ES" sz="1200"/>
          </a:p>
        </p:txBody>
      </p:sp>
      <p:sp>
        <p:nvSpPr>
          <p:cNvPr id="1050407" name="Text Box 186"/>
          <p:cNvSpPr txBox="1">
            <a:spLocks noChangeArrowheads="1"/>
          </p:cNvSpPr>
          <p:nvPr/>
        </p:nvSpPr>
        <p:spPr bwMode="auto">
          <a:xfrm>
            <a:off x="7543800" y="2716075"/>
            <a:ext cx="61912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s-MX" sz="1200"/>
              <a:t>y(n-2)=B</a:t>
            </a:r>
            <a:r>
              <a:rPr lang="es-MX" sz="1200" baseline="-25000"/>
              <a:t>0</a:t>
            </a:r>
            <a:endParaRPr lang="es-ES" sz="1200"/>
          </a:p>
        </p:txBody>
      </p:sp>
      <p:sp>
        <p:nvSpPr>
          <p:cNvPr id="1050408" name="Text Box 187"/>
          <p:cNvSpPr txBox="1">
            <a:spLocks noChangeArrowheads="1"/>
          </p:cNvSpPr>
          <p:nvPr/>
        </p:nvSpPr>
        <p:spPr bwMode="auto">
          <a:xfrm>
            <a:off x="7531100" y="4494075"/>
            <a:ext cx="6016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s-MX" sz="1200"/>
              <a:t>y(n-M)=0</a:t>
            </a:r>
            <a:endParaRPr lang="es-ES" sz="1200"/>
          </a:p>
        </p:txBody>
      </p:sp>
      <p:sp>
        <p:nvSpPr>
          <p:cNvPr id="1050409" name="Text Box 188"/>
          <p:cNvSpPr txBox="1">
            <a:spLocks noChangeArrowheads="1"/>
          </p:cNvSpPr>
          <p:nvPr/>
        </p:nvSpPr>
        <p:spPr bwMode="auto">
          <a:xfrm>
            <a:off x="7543800" y="6159363"/>
            <a:ext cx="57626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s-MX" sz="1200"/>
              <a:t>y(n-N)=0</a:t>
            </a:r>
            <a:endParaRPr lang="es-ES" sz="1200"/>
          </a:p>
        </p:txBody>
      </p:sp>
      <p:sp>
        <p:nvSpPr>
          <p:cNvPr id="1050410" name="Text Box 190"/>
          <p:cNvSpPr txBox="1">
            <a:spLocks noChangeArrowheads="1"/>
          </p:cNvSpPr>
          <p:nvPr/>
        </p:nvSpPr>
        <p:spPr bwMode="auto">
          <a:xfrm>
            <a:off x="444500" y="1319075"/>
            <a:ext cx="41592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s-MX" sz="1200"/>
              <a:t>x(2)=3</a:t>
            </a:r>
            <a:endParaRPr lang="es-ES" sz="1200"/>
          </a:p>
        </p:txBody>
      </p:sp>
      <p:sp>
        <p:nvSpPr>
          <p:cNvPr id="1050411" name="Rectangle 191"/>
          <p:cNvSpPr>
            <a:spLocks noChangeArrowheads="1"/>
          </p:cNvSpPr>
          <p:nvPr/>
        </p:nvSpPr>
        <p:spPr bwMode="auto">
          <a:xfrm>
            <a:off x="4175125" y="960300"/>
            <a:ext cx="119697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200">
                <a:solidFill>
                  <a:srgbClr val="000000"/>
                </a:solidFill>
                <a:cs typeface="Times New Roman" pitchFamily="18" charset="0"/>
              </a:rPr>
              <a:t>u(n)=B</a:t>
            </a:r>
            <a:r>
              <a:rPr lang="es-ES" sz="1200" baseline="-2500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es-ES" sz="1200">
                <a:solidFill>
                  <a:srgbClr val="000000"/>
                </a:solidFill>
                <a:cs typeface="Times New Roman" pitchFamily="18" charset="0"/>
              </a:rPr>
              <a:t>3+B</a:t>
            </a:r>
            <a:r>
              <a:rPr lang="es-ES" sz="1200" baseline="-2500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s-ES" sz="1200">
                <a:solidFill>
                  <a:srgbClr val="000000"/>
                </a:solidFill>
                <a:cs typeface="Times New Roman" pitchFamily="18" charset="0"/>
              </a:rPr>
              <a:t>2+B</a:t>
            </a:r>
            <a:r>
              <a:rPr lang="es-ES" sz="1200" baseline="-2500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es-ES" sz="1200">
                <a:solidFill>
                  <a:srgbClr val="000000"/>
                </a:solidFill>
                <a:cs typeface="Times New Roman" pitchFamily="18" charset="0"/>
              </a:rPr>
              <a:t>1</a:t>
            </a:r>
            <a:endParaRPr lang="es-ES" sz="1200">
              <a:solidFill>
                <a:srgbClr val="000000"/>
              </a:solidFill>
            </a:endParaRPr>
          </a:p>
        </p:txBody>
      </p:sp>
      <p:sp>
        <p:nvSpPr>
          <p:cNvPr id="1050412" name="Rectangle 192"/>
          <p:cNvSpPr>
            <a:spLocks noChangeArrowheads="1"/>
          </p:cNvSpPr>
          <p:nvPr/>
        </p:nvSpPr>
        <p:spPr bwMode="auto">
          <a:xfrm>
            <a:off x="6584950" y="973000"/>
            <a:ext cx="233838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200">
                <a:solidFill>
                  <a:srgbClr val="000000"/>
                </a:solidFill>
                <a:cs typeface="Times New Roman" pitchFamily="18" charset="0"/>
              </a:rPr>
              <a:t>y(1)=u(n)-[</a:t>
            </a:r>
            <a:r>
              <a:rPr lang="es-ES" sz="1200">
                <a:solidFill>
                  <a:srgbClr val="000000"/>
                </a:solidFill>
              </a:rPr>
              <a:t>A</a:t>
            </a:r>
            <a:r>
              <a:rPr lang="es-ES" sz="1200" baseline="-25000">
                <a:solidFill>
                  <a:srgbClr val="000000"/>
                </a:solidFill>
              </a:rPr>
              <a:t>1</a:t>
            </a:r>
            <a:r>
              <a:rPr lang="es-ES" sz="1200">
                <a:solidFill>
                  <a:srgbClr val="000000"/>
                </a:solidFill>
              </a:rPr>
              <a:t>(B</a:t>
            </a:r>
            <a:r>
              <a:rPr lang="es-ES" sz="1200" baseline="-25000">
                <a:solidFill>
                  <a:srgbClr val="000000"/>
                </a:solidFill>
              </a:rPr>
              <a:t>0</a:t>
            </a:r>
            <a:r>
              <a:rPr lang="es-ES" sz="1200">
                <a:solidFill>
                  <a:srgbClr val="000000"/>
                </a:solidFill>
              </a:rPr>
              <a:t>2+B</a:t>
            </a:r>
            <a:r>
              <a:rPr lang="es-ES" sz="1200" baseline="-25000">
                <a:solidFill>
                  <a:srgbClr val="000000"/>
                </a:solidFill>
              </a:rPr>
              <a:t>1</a:t>
            </a:r>
            <a:r>
              <a:rPr lang="es-ES" sz="1200">
                <a:solidFill>
                  <a:srgbClr val="000000"/>
                </a:solidFill>
              </a:rPr>
              <a:t>1-A</a:t>
            </a:r>
            <a:r>
              <a:rPr lang="es-ES" sz="1200" baseline="-25000">
                <a:solidFill>
                  <a:srgbClr val="000000"/>
                </a:solidFill>
              </a:rPr>
              <a:t>1</a:t>
            </a:r>
            <a:r>
              <a:rPr lang="es-ES" sz="1200">
                <a:solidFill>
                  <a:srgbClr val="000000"/>
                </a:solidFill>
              </a:rPr>
              <a:t>B</a:t>
            </a:r>
            <a:r>
              <a:rPr lang="es-ES" sz="1200" baseline="-25000">
                <a:solidFill>
                  <a:srgbClr val="000000"/>
                </a:solidFill>
              </a:rPr>
              <a:t>0</a:t>
            </a:r>
            <a:r>
              <a:rPr lang="es-ES" sz="1200">
                <a:solidFill>
                  <a:srgbClr val="000000"/>
                </a:solidFill>
              </a:rPr>
              <a:t>)+A</a:t>
            </a:r>
            <a:r>
              <a:rPr lang="es-ES" sz="1200" baseline="-25000">
                <a:solidFill>
                  <a:srgbClr val="000000"/>
                </a:solidFill>
              </a:rPr>
              <a:t>2</a:t>
            </a:r>
            <a:r>
              <a:rPr lang="es-ES" sz="1200">
                <a:solidFill>
                  <a:srgbClr val="000000"/>
                </a:solidFill>
              </a:rPr>
              <a:t>B</a:t>
            </a:r>
            <a:r>
              <a:rPr lang="es-ES" sz="1200" baseline="-25000">
                <a:solidFill>
                  <a:srgbClr val="000000"/>
                </a:solidFill>
              </a:rPr>
              <a:t>0 </a:t>
            </a:r>
            <a:r>
              <a:rPr lang="es-ES" sz="1200">
                <a:solidFill>
                  <a:srgbClr val="000000"/>
                </a:solidFill>
              </a:rPr>
              <a:t>]</a:t>
            </a:r>
          </a:p>
        </p:txBody>
      </p:sp>
      <p:sp>
        <p:nvSpPr>
          <p:cNvPr id="1050413" name="Text Box 193"/>
          <p:cNvSpPr txBox="1">
            <a:spLocks noChangeArrowheads="1"/>
          </p:cNvSpPr>
          <p:nvPr/>
        </p:nvSpPr>
        <p:spPr bwMode="auto">
          <a:xfrm>
            <a:off x="3975100" y="4078150"/>
            <a:ext cx="69215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s-MX" sz="2000"/>
              <a:t>x(0)=1</a:t>
            </a:r>
          </a:p>
          <a:p>
            <a:r>
              <a:rPr lang="es-MX" sz="2000"/>
              <a:t>x(1)=2</a:t>
            </a:r>
          </a:p>
          <a:p>
            <a:r>
              <a:rPr lang="es-MX" sz="2000">
                <a:solidFill>
                  <a:srgbClr val="FF3300"/>
                </a:solidFill>
              </a:rPr>
              <a:t>x(2)=3</a:t>
            </a:r>
          </a:p>
          <a:p>
            <a:r>
              <a:rPr lang="es-MX" sz="2000"/>
              <a:t>x(3)=4</a:t>
            </a:r>
          </a:p>
          <a:p>
            <a:r>
              <a:rPr lang="es-MX" sz="2000"/>
              <a:t>     . </a:t>
            </a:r>
          </a:p>
          <a:p>
            <a:r>
              <a:rPr lang="es-MX" sz="2000"/>
              <a:t>     .</a:t>
            </a:r>
          </a:p>
          <a:p>
            <a:r>
              <a:rPr lang="es-MX" sz="2000"/>
              <a:t>x(n)=1</a:t>
            </a:r>
            <a:endParaRPr lang="es-ES" sz="200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0411" grpId="0"/>
      <p:bldP spid="1050412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41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DDBE-846B-4618-A0CE-876341AE87D2}" type="slidenum">
              <a:rPr lang="es-ES"/>
              <a:t>73</a:t>
            </a:fld>
            <a:endParaRPr lang="es-ES"/>
          </a:p>
        </p:txBody>
      </p:sp>
      <p:sp>
        <p:nvSpPr>
          <p:cNvPr id="1050415" name="Rectangle 26"/>
          <p:cNvSpPr>
            <a:spLocks noChangeArrowheads="1"/>
          </p:cNvSpPr>
          <p:nvPr/>
        </p:nvSpPr>
        <p:spPr bwMode="auto">
          <a:xfrm>
            <a:off x="1397000" y="1120775"/>
            <a:ext cx="44672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400">
                <a:solidFill>
                  <a:srgbClr val="000000"/>
                </a:solidFill>
                <a:cs typeface="Times New Roman" pitchFamily="18" charset="0"/>
              </a:rPr>
              <a:t>y(n)=[B</a:t>
            </a:r>
            <a:r>
              <a:rPr lang="es-ES" sz="1400" baseline="-2500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es-ES" sz="1400">
                <a:solidFill>
                  <a:srgbClr val="000000"/>
                </a:solidFill>
                <a:cs typeface="Times New Roman" pitchFamily="18" charset="0"/>
              </a:rPr>
              <a:t>x(n)+B</a:t>
            </a:r>
            <a:r>
              <a:rPr lang="es-ES" sz="1400" baseline="-2500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s-ES" sz="1400">
                <a:solidFill>
                  <a:srgbClr val="000000"/>
                </a:solidFill>
                <a:cs typeface="Times New Roman" pitchFamily="18" charset="0"/>
              </a:rPr>
              <a:t>x(n-1)+B</a:t>
            </a:r>
            <a:r>
              <a:rPr lang="es-ES" sz="1400" baseline="-2500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es-ES" sz="1400">
                <a:solidFill>
                  <a:srgbClr val="000000"/>
                </a:solidFill>
                <a:cs typeface="Times New Roman" pitchFamily="18" charset="0"/>
              </a:rPr>
              <a:t>x(n-2)+...]-[</a:t>
            </a:r>
            <a:r>
              <a:rPr lang="es-ES" sz="1400">
                <a:solidFill>
                  <a:srgbClr val="000000"/>
                </a:solidFill>
              </a:rPr>
              <a:t>A</a:t>
            </a:r>
            <a:r>
              <a:rPr lang="es-ES" sz="1400" baseline="-25000">
                <a:solidFill>
                  <a:srgbClr val="000000"/>
                </a:solidFill>
              </a:rPr>
              <a:t>1</a:t>
            </a:r>
            <a:r>
              <a:rPr lang="es-ES" sz="1400">
                <a:solidFill>
                  <a:srgbClr val="000000"/>
                </a:solidFill>
              </a:rPr>
              <a:t>y(n-1)+A</a:t>
            </a:r>
            <a:r>
              <a:rPr lang="es-ES" sz="1400" baseline="-25000">
                <a:solidFill>
                  <a:srgbClr val="000000"/>
                </a:solidFill>
              </a:rPr>
              <a:t>2</a:t>
            </a:r>
            <a:r>
              <a:rPr lang="es-ES" sz="1400">
                <a:solidFill>
                  <a:srgbClr val="000000"/>
                </a:solidFill>
              </a:rPr>
              <a:t>y(n-2)+…]</a:t>
            </a:r>
          </a:p>
        </p:txBody>
      </p:sp>
      <p:sp>
        <p:nvSpPr>
          <p:cNvPr id="1050416" name="Rectangle 27"/>
          <p:cNvSpPr>
            <a:spLocks noChangeArrowheads="1"/>
          </p:cNvSpPr>
          <p:nvPr/>
        </p:nvSpPr>
        <p:spPr bwMode="auto">
          <a:xfrm>
            <a:off x="1460500" y="1489075"/>
            <a:ext cx="479458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400" dirty="0">
                <a:solidFill>
                  <a:srgbClr val="000000"/>
                </a:solidFill>
                <a:cs typeface="Times New Roman" pitchFamily="18" charset="0"/>
              </a:rPr>
              <a:t>y(n)=[B</a:t>
            </a:r>
            <a:r>
              <a:rPr lang="es-ES" sz="1400" baseline="-25000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es-ES" sz="1400" dirty="0">
                <a:solidFill>
                  <a:srgbClr val="000000"/>
                </a:solidFill>
                <a:cs typeface="Times New Roman" pitchFamily="18" charset="0"/>
              </a:rPr>
              <a:t>x(i) +</a:t>
            </a:r>
            <a:r>
              <a:rPr lang="es-ES" sz="1400" dirty="0" smtClean="0">
                <a:solidFill>
                  <a:srgbClr val="000000"/>
                </a:solidFill>
                <a:cs typeface="Times New Roman" pitchFamily="18" charset="0"/>
              </a:rPr>
              <a:t>B</a:t>
            </a:r>
            <a:r>
              <a:rPr lang="es-ES" sz="1400" baseline="-25000" dirty="0" smtClean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s-ES" sz="1400" dirty="0" smtClean="0">
                <a:solidFill>
                  <a:srgbClr val="000000"/>
                </a:solidFill>
                <a:cs typeface="Times New Roman" pitchFamily="18" charset="0"/>
              </a:rPr>
              <a:t>x1+B</a:t>
            </a:r>
            <a:r>
              <a:rPr lang="es-ES" sz="1400" baseline="-25000" dirty="0" smtClean="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es-ES" sz="1400" dirty="0" smtClean="0">
                <a:solidFill>
                  <a:srgbClr val="000000"/>
                </a:solidFill>
                <a:cs typeface="Times New Roman" pitchFamily="18" charset="0"/>
              </a:rPr>
              <a:t>x2</a:t>
            </a:r>
            <a:r>
              <a:rPr lang="es-ES" sz="1400" dirty="0">
                <a:solidFill>
                  <a:srgbClr val="000000"/>
                </a:solidFill>
                <a:cs typeface="Times New Roman" pitchFamily="18" charset="0"/>
              </a:rPr>
              <a:t>+...</a:t>
            </a:r>
            <a:r>
              <a:rPr lang="es-ES" sz="1400" dirty="0" err="1">
                <a:solidFill>
                  <a:srgbClr val="000000"/>
                </a:solidFill>
                <a:cs typeface="Times New Roman" pitchFamily="18" charset="0"/>
              </a:rPr>
              <a:t>B</a:t>
            </a:r>
            <a:r>
              <a:rPr lang="es-ES" sz="1400" baseline="-25000" dirty="0" err="1">
                <a:solidFill>
                  <a:srgbClr val="000000"/>
                </a:solidFill>
                <a:cs typeface="Times New Roman" pitchFamily="18" charset="0"/>
              </a:rPr>
              <a:t>M</a:t>
            </a:r>
            <a:r>
              <a:rPr lang="es-ES" sz="1400" dirty="0" err="1">
                <a:solidFill>
                  <a:srgbClr val="000000"/>
                </a:solidFill>
                <a:cs typeface="Times New Roman" pitchFamily="18" charset="0"/>
              </a:rPr>
              <a:t>xM</a:t>
            </a:r>
            <a:r>
              <a:rPr lang="es-ES" sz="1400" dirty="0">
                <a:solidFill>
                  <a:srgbClr val="000000"/>
                </a:solidFill>
                <a:cs typeface="Times New Roman" pitchFamily="18" charset="0"/>
              </a:rPr>
              <a:t>]      -[</a:t>
            </a:r>
            <a:r>
              <a:rPr lang="es-ES" sz="1400" dirty="0" smtClean="0">
                <a:solidFill>
                  <a:srgbClr val="000000"/>
                </a:solidFill>
              </a:rPr>
              <a:t>A</a:t>
            </a:r>
            <a:r>
              <a:rPr lang="es-ES" sz="1400" baseline="-25000" dirty="0" smtClean="0">
                <a:solidFill>
                  <a:srgbClr val="000000"/>
                </a:solidFill>
              </a:rPr>
              <a:t>1</a:t>
            </a:r>
            <a:r>
              <a:rPr lang="es-ES" sz="1400" dirty="0" smtClean="0">
                <a:solidFill>
                  <a:srgbClr val="000000"/>
                </a:solidFill>
              </a:rPr>
              <a:t>y1+A</a:t>
            </a:r>
            <a:r>
              <a:rPr lang="es-ES" sz="1400" baseline="-25000" dirty="0" smtClean="0">
                <a:solidFill>
                  <a:srgbClr val="000000"/>
                </a:solidFill>
              </a:rPr>
              <a:t>2</a:t>
            </a:r>
            <a:r>
              <a:rPr lang="es-ES" sz="1400" dirty="0" smtClean="0">
                <a:solidFill>
                  <a:srgbClr val="000000"/>
                </a:solidFill>
              </a:rPr>
              <a:t>y2</a:t>
            </a:r>
            <a:r>
              <a:rPr lang="es-ES" sz="1400" dirty="0">
                <a:solidFill>
                  <a:srgbClr val="000000"/>
                </a:solidFill>
              </a:rPr>
              <a:t>+…</a:t>
            </a:r>
            <a:r>
              <a:rPr lang="es-ES" sz="1400" dirty="0" err="1">
                <a:solidFill>
                  <a:srgbClr val="000000"/>
                </a:solidFill>
              </a:rPr>
              <a:t>A</a:t>
            </a:r>
            <a:r>
              <a:rPr lang="es-ES" sz="1400" baseline="-25000" dirty="0" err="1">
                <a:solidFill>
                  <a:srgbClr val="000000"/>
                </a:solidFill>
              </a:rPr>
              <a:t>N</a:t>
            </a:r>
            <a:r>
              <a:rPr lang="es-ES" sz="1400" dirty="0" err="1">
                <a:solidFill>
                  <a:srgbClr val="000000"/>
                </a:solidFill>
              </a:rPr>
              <a:t>yN</a:t>
            </a:r>
            <a:r>
              <a:rPr lang="es-ES" sz="1400" dirty="0">
                <a:solidFill>
                  <a:srgbClr val="000000"/>
                </a:solidFill>
              </a:rPr>
              <a:t>]</a:t>
            </a:r>
          </a:p>
        </p:txBody>
      </p:sp>
      <p:sp>
        <p:nvSpPr>
          <p:cNvPr id="1050417" name="Text Box 28"/>
          <p:cNvSpPr txBox="1">
            <a:spLocks noChangeArrowheads="1"/>
          </p:cNvSpPr>
          <p:nvPr/>
        </p:nvSpPr>
        <p:spPr bwMode="auto">
          <a:xfrm>
            <a:off x="2135188" y="2108200"/>
            <a:ext cx="4564062" cy="222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s-MX" sz="1400" dirty="0"/>
              <a:t>x1</a:t>
            </a:r>
            <a:r>
              <a:rPr lang="es-MX" sz="1400" dirty="0">
                <a:cs typeface="Times New Roman" pitchFamily="18" charset="0"/>
              </a:rPr>
              <a:t>←</a:t>
            </a:r>
            <a:r>
              <a:rPr lang="es-MX" sz="1400" dirty="0"/>
              <a:t>0, x2←0, x3←0,…xM←0, y1←0, y2←0, y3←0,…yN←0</a:t>
            </a:r>
            <a:endParaRPr lang="es-ES" sz="1400" dirty="0"/>
          </a:p>
        </p:txBody>
      </p:sp>
      <p:grpSp>
        <p:nvGrpSpPr>
          <p:cNvPr id="315" name="Group 47"/>
          <p:cNvGrpSpPr/>
          <p:nvPr/>
        </p:nvGrpSpPr>
        <p:grpSpPr bwMode="auto">
          <a:xfrm>
            <a:off x="4325938" y="2324100"/>
            <a:ext cx="247650" cy="520700"/>
            <a:chOff x="2725" y="1464"/>
            <a:chExt cx="156" cy="328"/>
          </a:xfrm>
        </p:grpSpPr>
        <p:sp>
          <p:nvSpPr>
            <p:cNvPr id="1050418" name="Text Box 29"/>
            <p:cNvSpPr txBox="1">
              <a:spLocks noChangeArrowheads="1"/>
            </p:cNvSpPr>
            <p:nvPr/>
          </p:nvSpPr>
          <p:spPr bwMode="auto">
            <a:xfrm>
              <a:off x="2725" y="1652"/>
              <a:ext cx="156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s-MX" sz="1400"/>
                <a:t>i=0</a:t>
              </a:r>
              <a:endParaRPr lang="es-ES" sz="1400"/>
            </a:p>
          </p:txBody>
        </p:sp>
        <p:sp>
          <p:nvSpPr>
            <p:cNvPr id="1050419" name="Line 35"/>
            <p:cNvSpPr>
              <a:spLocks noChangeShapeType="1"/>
            </p:cNvSpPr>
            <p:nvPr/>
          </p:nvSpPr>
          <p:spPr bwMode="auto">
            <a:xfrm>
              <a:off x="2796" y="1464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6" name="Group 49"/>
          <p:cNvGrpSpPr/>
          <p:nvPr/>
        </p:nvGrpSpPr>
        <p:grpSpPr bwMode="auto">
          <a:xfrm>
            <a:off x="2884488" y="3378200"/>
            <a:ext cx="3384550" cy="946150"/>
            <a:chOff x="1877" y="2128"/>
            <a:chExt cx="2024" cy="596"/>
          </a:xfrm>
        </p:grpSpPr>
        <p:sp>
          <p:nvSpPr>
            <p:cNvPr id="1050420" name="Text Box 31"/>
            <p:cNvSpPr txBox="1">
              <a:spLocks noChangeArrowheads="1"/>
            </p:cNvSpPr>
            <p:nvPr/>
          </p:nvSpPr>
          <p:spPr bwMode="auto">
            <a:xfrm>
              <a:off x="1877" y="2316"/>
              <a:ext cx="2024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r>
                <a:rPr lang="es-MX" sz="1400"/>
                <a:t>  xM←x(M-1),…x3←x2, x2←x1, x1←x(i)</a:t>
              </a:r>
            </a:p>
            <a:p>
              <a:endParaRPr lang="es-MX" sz="1400"/>
            </a:p>
            <a:p>
              <a:r>
                <a:rPr lang="es-MX" sz="1400"/>
                <a:t>   yN←y(N-1)…y3←y2, y2←y1, y1←y(i)</a:t>
              </a:r>
            </a:p>
          </p:txBody>
        </p:sp>
        <p:sp>
          <p:nvSpPr>
            <p:cNvPr id="1050421" name="Line 36"/>
            <p:cNvSpPr>
              <a:spLocks noChangeShapeType="1"/>
            </p:cNvSpPr>
            <p:nvPr/>
          </p:nvSpPr>
          <p:spPr bwMode="auto">
            <a:xfrm>
              <a:off x="2824" y="2128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7" name="Group 48"/>
          <p:cNvGrpSpPr/>
          <p:nvPr/>
        </p:nvGrpSpPr>
        <p:grpSpPr bwMode="auto">
          <a:xfrm>
            <a:off x="2593975" y="2851150"/>
            <a:ext cx="3897313" cy="504825"/>
            <a:chOff x="1634" y="1796"/>
            <a:chExt cx="2455" cy="318"/>
          </a:xfrm>
        </p:grpSpPr>
        <p:sp>
          <p:nvSpPr>
            <p:cNvPr id="1050422" name="Rectangle 30"/>
            <p:cNvSpPr>
              <a:spLocks noChangeArrowheads="1"/>
            </p:cNvSpPr>
            <p:nvPr/>
          </p:nvSpPr>
          <p:spPr bwMode="auto">
            <a:xfrm>
              <a:off x="1634" y="1974"/>
              <a:ext cx="2455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1400">
                  <a:solidFill>
                    <a:srgbClr val="000000"/>
                  </a:solidFill>
                  <a:cs typeface="Times New Roman" pitchFamily="18" charset="0"/>
                </a:rPr>
                <a:t>  y(i)</a:t>
              </a:r>
              <a:r>
                <a:rPr lang="es-MX" sz="1400"/>
                <a:t>←</a:t>
              </a:r>
              <a:r>
                <a:rPr lang="es-ES" sz="1400">
                  <a:solidFill>
                    <a:srgbClr val="000000"/>
                  </a:solidFill>
                  <a:cs typeface="Times New Roman" pitchFamily="18" charset="0"/>
                </a:rPr>
                <a:t>B</a:t>
              </a:r>
              <a:r>
                <a:rPr lang="es-ES" sz="1400" baseline="-25000">
                  <a:solidFill>
                    <a:srgbClr val="000000"/>
                  </a:solidFill>
                  <a:cs typeface="Times New Roman" pitchFamily="18" charset="0"/>
                </a:rPr>
                <a:t>0</a:t>
              </a:r>
              <a:r>
                <a:rPr lang="es-ES" sz="1400">
                  <a:solidFill>
                    <a:srgbClr val="000000"/>
                  </a:solidFill>
                  <a:cs typeface="Times New Roman" pitchFamily="18" charset="0"/>
                </a:rPr>
                <a:t>*x(i)+B</a:t>
              </a:r>
              <a:r>
                <a:rPr lang="es-ES" sz="1400" baseline="-25000">
                  <a:solidFill>
                    <a:srgbClr val="000000"/>
                  </a:solidFill>
                  <a:cs typeface="Times New Roman" pitchFamily="18" charset="0"/>
                </a:rPr>
                <a:t>1</a:t>
              </a:r>
              <a:r>
                <a:rPr lang="es-ES" sz="1400">
                  <a:solidFill>
                    <a:srgbClr val="000000"/>
                  </a:solidFill>
                  <a:cs typeface="Times New Roman" pitchFamily="18" charset="0"/>
                </a:rPr>
                <a:t>*x1+B</a:t>
              </a:r>
              <a:r>
                <a:rPr lang="es-ES" sz="1400" baseline="-25000">
                  <a:solidFill>
                    <a:srgbClr val="000000"/>
                  </a:solidFill>
                  <a:cs typeface="Times New Roman" pitchFamily="18" charset="0"/>
                </a:rPr>
                <a:t>2</a:t>
              </a:r>
              <a:r>
                <a:rPr lang="es-ES" sz="1400">
                  <a:solidFill>
                    <a:srgbClr val="000000"/>
                  </a:solidFill>
                  <a:cs typeface="Times New Roman" pitchFamily="18" charset="0"/>
                </a:rPr>
                <a:t>*x2+...      -</a:t>
              </a:r>
              <a:r>
                <a:rPr lang="es-ES" sz="1400">
                  <a:solidFill>
                    <a:srgbClr val="000000"/>
                  </a:solidFill>
                </a:rPr>
                <a:t>A</a:t>
              </a:r>
              <a:r>
                <a:rPr lang="es-ES" sz="1400" baseline="-25000">
                  <a:solidFill>
                    <a:srgbClr val="000000"/>
                  </a:solidFill>
                </a:rPr>
                <a:t>1</a:t>
              </a:r>
              <a:r>
                <a:rPr lang="es-ES" sz="1400">
                  <a:solidFill>
                    <a:srgbClr val="000000"/>
                  </a:solidFill>
                </a:rPr>
                <a:t>*y1-A</a:t>
              </a:r>
              <a:r>
                <a:rPr lang="es-ES" sz="1400" baseline="-25000">
                  <a:solidFill>
                    <a:srgbClr val="000000"/>
                  </a:solidFill>
                </a:rPr>
                <a:t>2</a:t>
              </a:r>
              <a:r>
                <a:rPr lang="es-ES" sz="1400">
                  <a:solidFill>
                    <a:srgbClr val="000000"/>
                  </a:solidFill>
                </a:rPr>
                <a:t>*y2-…</a:t>
              </a:r>
            </a:p>
          </p:txBody>
        </p:sp>
        <p:sp>
          <p:nvSpPr>
            <p:cNvPr id="1050423" name="Line 37"/>
            <p:cNvSpPr>
              <a:spLocks noChangeShapeType="1"/>
            </p:cNvSpPr>
            <p:nvPr/>
          </p:nvSpPr>
          <p:spPr bwMode="auto">
            <a:xfrm>
              <a:off x="2816" y="1796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8" name="Group 50"/>
          <p:cNvGrpSpPr/>
          <p:nvPr/>
        </p:nvGrpSpPr>
        <p:grpSpPr bwMode="auto">
          <a:xfrm>
            <a:off x="4114800" y="4324350"/>
            <a:ext cx="795338" cy="871538"/>
            <a:chOff x="2592" y="2724"/>
            <a:chExt cx="501" cy="549"/>
          </a:xfrm>
        </p:grpSpPr>
        <p:grpSp>
          <p:nvGrpSpPr>
            <p:cNvPr id="319" name="Group 34"/>
            <p:cNvGrpSpPr/>
            <p:nvPr/>
          </p:nvGrpSpPr>
          <p:grpSpPr bwMode="auto">
            <a:xfrm>
              <a:off x="2592" y="2904"/>
              <a:ext cx="501" cy="369"/>
              <a:chOff x="4440" y="3072"/>
              <a:chExt cx="501" cy="369"/>
            </a:xfrm>
          </p:grpSpPr>
          <p:sp>
            <p:nvSpPr>
              <p:cNvPr id="1050424" name="AutoShape 32"/>
              <p:cNvSpPr>
                <a:spLocks noChangeArrowheads="1"/>
              </p:cNvSpPr>
              <p:nvPr/>
            </p:nvSpPr>
            <p:spPr bwMode="auto">
              <a:xfrm>
                <a:off x="4440" y="3072"/>
                <a:ext cx="501" cy="369"/>
              </a:xfrm>
              <a:prstGeom prst="diamond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50425" name="Text Box 33"/>
              <p:cNvSpPr txBox="1">
                <a:spLocks noChangeArrowheads="1"/>
              </p:cNvSpPr>
              <p:nvPr/>
            </p:nvSpPr>
            <p:spPr bwMode="auto">
              <a:xfrm>
                <a:off x="4584" y="3180"/>
                <a:ext cx="237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es-MX" sz="1400"/>
                  <a:t>i&gt;nm</a:t>
                </a:r>
                <a:endParaRPr lang="es-ES" sz="1400"/>
              </a:p>
            </p:txBody>
          </p:sp>
        </p:grpSp>
        <p:sp>
          <p:nvSpPr>
            <p:cNvPr id="1050426" name="Line 38"/>
            <p:cNvSpPr>
              <a:spLocks noChangeShapeType="1"/>
            </p:cNvSpPr>
            <p:nvPr/>
          </p:nvSpPr>
          <p:spPr bwMode="auto">
            <a:xfrm>
              <a:off x="2832" y="2724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</p:grpSp>
      <p:grpSp>
        <p:nvGrpSpPr>
          <p:cNvPr id="320" name="Group 53"/>
          <p:cNvGrpSpPr/>
          <p:nvPr/>
        </p:nvGrpSpPr>
        <p:grpSpPr bwMode="auto">
          <a:xfrm>
            <a:off x="1227138" y="2914650"/>
            <a:ext cx="3230562" cy="2251075"/>
            <a:chOff x="773" y="1836"/>
            <a:chExt cx="2035" cy="1418"/>
          </a:xfrm>
        </p:grpSpPr>
        <p:sp>
          <p:nvSpPr>
            <p:cNvPr id="1050427" name="Line 40"/>
            <p:cNvSpPr>
              <a:spLocks noChangeShapeType="1"/>
            </p:cNvSpPr>
            <p:nvPr/>
          </p:nvSpPr>
          <p:spPr bwMode="auto">
            <a:xfrm flipH="1">
              <a:off x="948" y="3084"/>
              <a:ext cx="16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050428" name="Text Box 41"/>
            <p:cNvSpPr txBox="1">
              <a:spLocks noChangeArrowheads="1"/>
            </p:cNvSpPr>
            <p:nvPr/>
          </p:nvSpPr>
          <p:spPr bwMode="auto">
            <a:xfrm>
              <a:off x="773" y="2088"/>
              <a:ext cx="355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r>
                <a:rPr lang="es-MX" sz="1400"/>
                <a:t>i ← i+1</a:t>
              </a:r>
              <a:endParaRPr lang="es-ES" sz="1400"/>
            </a:p>
          </p:txBody>
        </p:sp>
        <p:sp>
          <p:nvSpPr>
            <p:cNvPr id="1050429" name="Line 42"/>
            <p:cNvSpPr>
              <a:spLocks noChangeShapeType="1"/>
            </p:cNvSpPr>
            <p:nvPr/>
          </p:nvSpPr>
          <p:spPr bwMode="auto">
            <a:xfrm flipV="1">
              <a:off x="948" y="2220"/>
              <a:ext cx="0" cy="8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050430" name="Line 43"/>
            <p:cNvSpPr>
              <a:spLocks noChangeShapeType="1"/>
            </p:cNvSpPr>
            <p:nvPr/>
          </p:nvSpPr>
          <p:spPr bwMode="auto">
            <a:xfrm>
              <a:off x="948" y="1836"/>
              <a:ext cx="18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050431" name="Line 44"/>
            <p:cNvSpPr>
              <a:spLocks noChangeShapeType="1"/>
            </p:cNvSpPr>
            <p:nvPr/>
          </p:nvSpPr>
          <p:spPr bwMode="auto">
            <a:xfrm flipV="1">
              <a:off x="936" y="1836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050432" name="Text Box 45"/>
            <p:cNvSpPr txBox="1">
              <a:spLocks noChangeArrowheads="1"/>
            </p:cNvSpPr>
            <p:nvPr/>
          </p:nvSpPr>
          <p:spPr bwMode="auto">
            <a:xfrm>
              <a:off x="2280" y="3120"/>
              <a:ext cx="1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s-MX" sz="1400"/>
                <a:t>NO</a:t>
              </a:r>
              <a:endParaRPr lang="es-ES" sz="1400"/>
            </a:p>
          </p:txBody>
        </p:sp>
      </p:grpSp>
      <p:grpSp>
        <p:nvGrpSpPr>
          <p:cNvPr id="321" name="Group 51"/>
          <p:cNvGrpSpPr/>
          <p:nvPr/>
        </p:nvGrpSpPr>
        <p:grpSpPr bwMode="auto">
          <a:xfrm>
            <a:off x="4502150" y="5187950"/>
            <a:ext cx="265113" cy="742950"/>
            <a:chOff x="2836" y="3268"/>
            <a:chExt cx="167" cy="468"/>
          </a:xfrm>
        </p:grpSpPr>
        <p:sp>
          <p:nvSpPr>
            <p:cNvPr id="1050433" name="Line 39"/>
            <p:cNvSpPr>
              <a:spLocks noChangeShapeType="1"/>
            </p:cNvSpPr>
            <p:nvPr/>
          </p:nvSpPr>
          <p:spPr bwMode="auto">
            <a:xfrm>
              <a:off x="2836" y="3268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050434" name="Text Box 46"/>
            <p:cNvSpPr txBox="1">
              <a:spLocks noChangeArrowheads="1"/>
            </p:cNvSpPr>
            <p:nvPr/>
          </p:nvSpPr>
          <p:spPr bwMode="auto">
            <a:xfrm>
              <a:off x="2904" y="3408"/>
              <a:ext cx="99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s-MX" sz="1400"/>
                <a:t>SI</a:t>
              </a:r>
              <a:endParaRPr lang="es-ES" sz="1400"/>
            </a:p>
          </p:txBody>
        </p:sp>
      </p:grpSp>
    </p:spTree>
  </p:cSld>
  <p:clrMapOvr>
    <a:masterClrMapping/>
  </p:clrMapOvr>
  <p:transition>
    <p:wheel spokes="8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435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B454-5CFD-4D97-8EA3-EC6CAC9EBCA7}" type="slidenum">
              <a:rPr lang="es-ES"/>
              <a:t>74</a:t>
            </a:fld>
            <a:endParaRPr lang="es-ES"/>
          </a:p>
        </p:txBody>
      </p:sp>
      <p:sp>
        <p:nvSpPr>
          <p:cNvPr id="105043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50937" y="451644"/>
            <a:ext cx="6692900" cy="47625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s-ES" sz="2400" b="1" dirty="0">
                <a:solidFill>
                  <a:srgbClr val="FF3300"/>
                </a:solidFill>
                <a:cs typeface="Times New Roman" pitchFamily="18" charset="0"/>
              </a:rPr>
              <a:t>SISTEMAS RECURSIVOS OTRA FORMA.</a:t>
            </a:r>
            <a:r>
              <a:rPr lang="es-ES" sz="2800" b="1" dirty="0">
                <a:solidFill>
                  <a:srgbClr val="FF3300"/>
                </a:solidFill>
                <a:cs typeface="Times New Roman" pitchFamily="18" charset="0"/>
              </a:rPr>
              <a:t> </a:t>
            </a:r>
            <a:endParaRPr lang="es-ES" sz="2800" dirty="0">
              <a:solidFill>
                <a:srgbClr val="FF3300"/>
              </a:solidFill>
              <a:cs typeface="Times New Roman" pitchFamily="18" charset="0"/>
            </a:endParaRPr>
          </a:p>
        </p:txBody>
      </p:sp>
      <p:sp>
        <p:nvSpPr>
          <p:cNvPr id="1050437" name="TextBox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021447" y="2582690"/>
            <a:ext cx="5792420" cy="369332"/>
          </a:xfrm>
          <a:prstGeom prst="rect">
            <a:avLst/>
          </a:prstGeom>
          <a:blipFill>
            <a:blip r:embed="rId2"/>
            <a:stretch>
              <a:fillRect l="-1368" t="-25000" r="-2105" b="-51667"/>
            </a:stretch>
          </a:blipFill>
        </p:spPr>
        <p:txBody>
          <a:bodyPr/>
          <a:lstStyle/>
          <a:p>
            <a:r>
              <a:rPr lang="es-MX">
                <a:noFill/>
              </a:rPr>
              <a:t> </a:t>
            </a:r>
          </a:p>
        </p:txBody>
      </p:sp>
      <p:sp>
        <p:nvSpPr>
          <p:cNvPr id="1050438" name="TextBox 1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021447" y="1213959"/>
            <a:ext cx="4531753" cy="8657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es-MX">
                <a:noFill/>
              </a:rPr>
              <a:t> </a:t>
            </a:r>
          </a:p>
        </p:txBody>
      </p:sp>
      <p:sp>
        <p:nvSpPr>
          <p:cNvPr id="1050439" name="TextBox 1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35864" y="3359338"/>
            <a:ext cx="6190156" cy="369332"/>
          </a:xfrm>
          <a:prstGeom prst="rect">
            <a:avLst/>
          </a:prstGeom>
          <a:blipFill>
            <a:blip r:embed="rId4"/>
            <a:stretch>
              <a:fillRect l="-1773" t="-22951" r="-2069" b="-50820"/>
            </a:stretch>
          </a:blipFill>
        </p:spPr>
        <p:txBody>
          <a:bodyPr/>
          <a:lstStyle/>
          <a:p>
            <a:r>
              <a:rPr lang="es-MX">
                <a:noFill/>
              </a:rPr>
              <a:t> </a:t>
            </a:r>
          </a:p>
        </p:txBody>
      </p:sp>
      <p:sp>
        <p:nvSpPr>
          <p:cNvPr id="1050440" name="TextBox 1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15125" y="4260069"/>
            <a:ext cx="8564524" cy="307777"/>
          </a:xfrm>
          <a:prstGeom prst="rect">
            <a:avLst/>
          </a:prstGeom>
          <a:blipFill>
            <a:blip r:embed="rId5"/>
            <a:stretch>
              <a:fillRect l="-1068" r="-285" b="-40000"/>
            </a:stretch>
          </a:blipFill>
        </p:spPr>
        <p:txBody>
          <a:bodyPr/>
          <a:lstStyle/>
          <a:p>
            <a:r>
              <a:rPr lang="es-MX">
                <a:noFill/>
              </a:rPr>
              <a:t> </a:t>
            </a:r>
          </a:p>
        </p:txBody>
      </p:sp>
    </p:spTree>
  </p:cSld>
  <p:clrMapOvr>
    <a:masterClrMapping/>
  </p:clrMapOvr>
  <p:transition>
    <p:wheel spokes="8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441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49DF9-9E8B-4557-A05A-E63A8CB0E3FF}" type="slidenum">
              <a:rPr lang="es-ES"/>
              <a:t>75</a:t>
            </a:fld>
            <a:endParaRPr lang="es-ES"/>
          </a:p>
        </p:txBody>
      </p:sp>
      <p:sp>
        <p:nvSpPr>
          <p:cNvPr id="105044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14450"/>
            <a:ext cx="9144000" cy="5715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2400" b="1">
                <a:solidFill>
                  <a:srgbClr val="FF3300"/>
                </a:solidFill>
                <a:cs typeface="Times New Roman" pitchFamily="18" charset="0"/>
              </a:rPr>
              <a:t>Esquema general de un filtro recursivo y principio de funcionamiento</a:t>
            </a:r>
            <a:endParaRPr lang="es-ES" sz="2400">
              <a:solidFill>
                <a:srgbClr val="FF3300"/>
              </a:solidFill>
              <a:cs typeface="Times New Roman" pitchFamily="18" charset="0"/>
            </a:endParaRPr>
          </a:p>
        </p:txBody>
      </p:sp>
      <p:grpSp>
        <p:nvGrpSpPr>
          <p:cNvPr id="324" name="Group 16"/>
          <p:cNvGrpSpPr/>
          <p:nvPr/>
        </p:nvGrpSpPr>
        <p:grpSpPr bwMode="auto">
          <a:xfrm>
            <a:off x="609600" y="2157413"/>
            <a:ext cx="7621588" cy="4003675"/>
            <a:chOff x="564" y="1359"/>
            <a:chExt cx="4801" cy="2522"/>
          </a:xfrm>
        </p:grpSpPr>
        <p:sp>
          <p:nvSpPr>
            <p:cNvPr id="1050443" name="Line 17"/>
            <p:cNvSpPr>
              <a:spLocks noChangeShapeType="1"/>
            </p:cNvSpPr>
            <p:nvPr/>
          </p:nvSpPr>
          <p:spPr bwMode="auto">
            <a:xfrm flipV="1">
              <a:off x="564" y="1626"/>
              <a:ext cx="426" cy="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444" name="Freeform 18"/>
            <p:cNvSpPr/>
            <p:nvPr/>
          </p:nvSpPr>
          <p:spPr bwMode="auto">
            <a:xfrm>
              <a:off x="960" y="1592"/>
              <a:ext cx="120" cy="69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18" y="34"/>
                </a:cxn>
                <a:cxn ang="0">
                  <a:pos x="0" y="0"/>
                </a:cxn>
                <a:cxn ang="0">
                  <a:pos x="120" y="34"/>
                </a:cxn>
                <a:cxn ang="0">
                  <a:pos x="0" y="69"/>
                </a:cxn>
              </a:cxnLst>
              <a:rect l="0" t="0" r="r" b="b"/>
              <a:pathLst>
                <a:path w="120" h="69">
                  <a:moveTo>
                    <a:pt x="0" y="69"/>
                  </a:moveTo>
                  <a:lnTo>
                    <a:pt x="18" y="34"/>
                  </a:lnTo>
                  <a:lnTo>
                    <a:pt x="0" y="0"/>
                  </a:lnTo>
                  <a:lnTo>
                    <a:pt x="120" y="34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445" name="Rectangle 19"/>
            <p:cNvSpPr>
              <a:spLocks noChangeArrowheads="1"/>
            </p:cNvSpPr>
            <p:nvPr/>
          </p:nvSpPr>
          <p:spPr bwMode="auto">
            <a:xfrm>
              <a:off x="584" y="1447"/>
              <a:ext cx="24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X(n)</a:t>
              </a:r>
              <a:endParaRPr lang="es-ES" sz="1600" b="1"/>
            </a:p>
          </p:txBody>
        </p:sp>
        <p:sp>
          <p:nvSpPr>
            <p:cNvPr id="1050446" name="Line 20"/>
            <p:cNvSpPr>
              <a:spLocks noChangeShapeType="1"/>
            </p:cNvSpPr>
            <p:nvPr/>
          </p:nvSpPr>
          <p:spPr bwMode="auto">
            <a:xfrm>
              <a:off x="1272" y="1626"/>
              <a:ext cx="2275" cy="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447" name="Freeform 21"/>
            <p:cNvSpPr/>
            <p:nvPr/>
          </p:nvSpPr>
          <p:spPr bwMode="auto">
            <a:xfrm>
              <a:off x="3517" y="1593"/>
              <a:ext cx="120" cy="69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18" y="35"/>
                </a:cxn>
                <a:cxn ang="0">
                  <a:pos x="0" y="0"/>
                </a:cxn>
                <a:cxn ang="0">
                  <a:pos x="120" y="35"/>
                </a:cxn>
                <a:cxn ang="0">
                  <a:pos x="0" y="69"/>
                </a:cxn>
              </a:cxnLst>
              <a:rect l="0" t="0" r="r" b="b"/>
              <a:pathLst>
                <a:path w="120" h="69">
                  <a:moveTo>
                    <a:pt x="0" y="69"/>
                  </a:moveTo>
                  <a:lnTo>
                    <a:pt x="18" y="35"/>
                  </a:lnTo>
                  <a:lnTo>
                    <a:pt x="0" y="0"/>
                  </a:lnTo>
                  <a:lnTo>
                    <a:pt x="120" y="35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448" name="Line 22"/>
            <p:cNvSpPr>
              <a:spLocks noChangeShapeType="1"/>
            </p:cNvSpPr>
            <p:nvPr/>
          </p:nvSpPr>
          <p:spPr bwMode="auto">
            <a:xfrm flipV="1">
              <a:off x="2904" y="3018"/>
              <a:ext cx="2" cy="31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449" name="Rectangle 23"/>
            <p:cNvSpPr>
              <a:spLocks noChangeArrowheads="1"/>
            </p:cNvSpPr>
            <p:nvPr/>
          </p:nvSpPr>
          <p:spPr bwMode="auto">
            <a:xfrm>
              <a:off x="4905" y="1459"/>
              <a:ext cx="24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Y(n)</a:t>
              </a:r>
              <a:endParaRPr lang="es-ES" sz="1600" b="1"/>
            </a:p>
          </p:txBody>
        </p:sp>
        <p:sp>
          <p:nvSpPr>
            <p:cNvPr id="1050450" name="Rectangle 24"/>
            <p:cNvSpPr>
              <a:spLocks noChangeArrowheads="1"/>
            </p:cNvSpPr>
            <p:nvPr/>
          </p:nvSpPr>
          <p:spPr bwMode="auto">
            <a:xfrm>
              <a:off x="2720" y="1761"/>
              <a:ext cx="371" cy="23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451" name="Rectangle 25"/>
            <p:cNvSpPr>
              <a:spLocks noChangeArrowheads="1"/>
            </p:cNvSpPr>
            <p:nvPr/>
          </p:nvSpPr>
          <p:spPr bwMode="auto">
            <a:xfrm>
              <a:off x="2828" y="1817"/>
              <a:ext cx="11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 T</a:t>
              </a:r>
              <a:endParaRPr lang="es-ES" sz="1600" b="1"/>
            </a:p>
          </p:txBody>
        </p:sp>
        <p:sp>
          <p:nvSpPr>
            <p:cNvPr id="1050452" name="Rectangle 26"/>
            <p:cNvSpPr>
              <a:spLocks noChangeArrowheads="1"/>
            </p:cNvSpPr>
            <p:nvPr/>
          </p:nvSpPr>
          <p:spPr bwMode="auto">
            <a:xfrm>
              <a:off x="2162" y="1859"/>
              <a:ext cx="20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 -A</a:t>
              </a:r>
              <a:r>
                <a:rPr lang="es-ES" sz="1000" b="1">
                  <a:solidFill>
                    <a:srgbClr val="000000"/>
                  </a:solidFill>
                </a:rPr>
                <a:t>1</a:t>
              </a:r>
              <a:endParaRPr lang="es-ES" sz="1000" b="1"/>
            </a:p>
          </p:txBody>
        </p:sp>
        <p:sp>
          <p:nvSpPr>
            <p:cNvPr id="1050453" name="Oval 27"/>
            <p:cNvSpPr>
              <a:spLocks noChangeArrowheads="1"/>
            </p:cNvSpPr>
            <p:nvPr/>
          </p:nvSpPr>
          <p:spPr bwMode="auto">
            <a:xfrm>
              <a:off x="2050" y="2065"/>
              <a:ext cx="178" cy="136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454" name="Rectangle 28"/>
            <p:cNvSpPr>
              <a:spLocks noChangeArrowheads="1"/>
            </p:cNvSpPr>
            <p:nvPr/>
          </p:nvSpPr>
          <p:spPr bwMode="auto">
            <a:xfrm>
              <a:off x="2120" y="2041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x</a:t>
              </a:r>
              <a:endParaRPr lang="es-ES" sz="1600" b="1"/>
            </a:p>
          </p:txBody>
        </p:sp>
        <p:sp>
          <p:nvSpPr>
            <p:cNvPr id="1050455" name="Line 29"/>
            <p:cNvSpPr>
              <a:spLocks noChangeShapeType="1"/>
            </p:cNvSpPr>
            <p:nvPr/>
          </p:nvSpPr>
          <p:spPr bwMode="auto">
            <a:xfrm>
              <a:off x="2136" y="1943"/>
              <a:ext cx="1" cy="7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456" name="Freeform 30"/>
            <p:cNvSpPr/>
            <p:nvPr/>
          </p:nvSpPr>
          <p:spPr bwMode="auto">
            <a:xfrm>
              <a:off x="2084" y="1990"/>
              <a:ext cx="104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2" y="12"/>
                </a:cxn>
                <a:cxn ang="0">
                  <a:pos x="104" y="0"/>
                </a:cxn>
                <a:cxn ang="0">
                  <a:pos x="52" y="79"/>
                </a:cxn>
                <a:cxn ang="0">
                  <a:pos x="0" y="0"/>
                </a:cxn>
              </a:cxnLst>
              <a:rect l="0" t="0" r="r" b="b"/>
              <a:pathLst>
                <a:path w="104" h="79">
                  <a:moveTo>
                    <a:pt x="0" y="0"/>
                  </a:moveTo>
                  <a:lnTo>
                    <a:pt x="52" y="12"/>
                  </a:lnTo>
                  <a:lnTo>
                    <a:pt x="104" y="0"/>
                  </a:lnTo>
                  <a:lnTo>
                    <a:pt x="52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457" name="Line 31"/>
            <p:cNvSpPr>
              <a:spLocks noChangeShapeType="1"/>
            </p:cNvSpPr>
            <p:nvPr/>
          </p:nvSpPr>
          <p:spPr bwMode="auto">
            <a:xfrm>
              <a:off x="2904" y="2006"/>
              <a:ext cx="1" cy="7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458" name="Freeform 32"/>
            <p:cNvSpPr/>
            <p:nvPr/>
          </p:nvSpPr>
          <p:spPr bwMode="auto">
            <a:xfrm>
              <a:off x="2852" y="2053"/>
              <a:ext cx="105" cy="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2" y="12"/>
                </a:cxn>
                <a:cxn ang="0">
                  <a:pos x="105" y="0"/>
                </a:cxn>
                <a:cxn ang="0">
                  <a:pos x="52" y="80"/>
                </a:cxn>
                <a:cxn ang="0">
                  <a:pos x="0" y="0"/>
                </a:cxn>
              </a:cxnLst>
              <a:rect l="0" t="0" r="r" b="b"/>
              <a:pathLst>
                <a:path w="105" h="80">
                  <a:moveTo>
                    <a:pt x="0" y="0"/>
                  </a:moveTo>
                  <a:lnTo>
                    <a:pt x="52" y="12"/>
                  </a:lnTo>
                  <a:lnTo>
                    <a:pt x="105" y="0"/>
                  </a:lnTo>
                  <a:lnTo>
                    <a:pt x="52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459" name="Line 33"/>
            <p:cNvSpPr>
              <a:spLocks noChangeShapeType="1"/>
            </p:cNvSpPr>
            <p:nvPr/>
          </p:nvSpPr>
          <p:spPr bwMode="auto">
            <a:xfrm>
              <a:off x="2322" y="2133"/>
              <a:ext cx="58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460" name="Freeform 34"/>
            <p:cNvSpPr/>
            <p:nvPr/>
          </p:nvSpPr>
          <p:spPr bwMode="auto">
            <a:xfrm>
              <a:off x="2232" y="2098"/>
              <a:ext cx="120" cy="69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102" y="35"/>
                </a:cxn>
                <a:cxn ang="0">
                  <a:pos x="120" y="69"/>
                </a:cxn>
                <a:cxn ang="0">
                  <a:pos x="0" y="35"/>
                </a:cxn>
                <a:cxn ang="0">
                  <a:pos x="120" y="0"/>
                </a:cxn>
              </a:cxnLst>
              <a:rect l="0" t="0" r="r" b="b"/>
              <a:pathLst>
                <a:path w="120" h="69">
                  <a:moveTo>
                    <a:pt x="120" y="0"/>
                  </a:moveTo>
                  <a:lnTo>
                    <a:pt x="102" y="35"/>
                  </a:lnTo>
                  <a:lnTo>
                    <a:pt x="120" y="69"/>
                  </a:lnTo>
                  <a:lnTo>
                    <a:pt x="0" y="35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461" name="Line 35"/>
            <p:cNvSpPr>
              <a:spLocks noChangeShapeType="1"/>
            </p:cNvSpPr>
            <p:nvPr/>
          </p:nvSpPr>
          <p:spPr bwMode="auto">
            <a:xfrm flipV="1">
              <a:off x="1806" y="2133"/>
              <a:ext cx="23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462" name="Freeform 36"/>
            <p:cNvSpPr/>
            <p:nvPr/>
          </p:nvSpPr>
          <p:spPr bwMode="auto">
            <a:xfrm>
              <a:off x="1716" y="2100"/>
              <a:ext cx="120" cy="68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102" y="34"/>
                </a:cxn>
                <a:cxn ang="0">
                  <a:pos x="120" y="68"/>
                </a:cxn>
                <a:cxn ang="0">
                  <a:pos x="0" y="34"/>
                </a:cxn>
                <a:cxn ang="0">
                  <a:pos x="120" y="0"/>
                </a:cxn>
              </a:cxnLst>
              <a:rect l="0" t="0" r="r" b="b"/>
              <a:pathLst>
                <a:path w="120" h="68">
                  <a:moveTo>
                    <a:pt x="120" y="0"/>
                  </a:moveTo>
                  <a:lnTo>
                    <a:pt x="102" y="34"/>
                  </a:lnTo>
                  <a:lnTo>
                    <a:pt x="120" y="68"/>
                  </a:lnTo>
                  <a:lnTo>
                    <a:pt x="0" y="34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463" name="Rectangle 37"/>
            <p:cNvSpPr>
              <a:spLocks noChangeArrowheads="1"/>
            </p:cNvSpPr>
            <p:nvPr/>
          </p:nvSpPr>
          <p:spPr bwMode="auto">
            <a:xfrm>
              <a:off x="2720" y="2267"/>
              <a:ext cx="371" cy="23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464" name="Rectangle 38"/>
            <p:cNvSpPr>
              <a:spLocks noChangeArrowheads="1"/>
            </p:cNvSpPr>
            <p:nvPr/>
          </p:nvSpPr>
          <p:spPr bwMode="auto">
            <a:xfrm>
              <a:off x="2828" y="2323"/>
              <a:ext cx="11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 T</a:t>
              </a:r>
              <a:endParaRPr lang="es-ES" sz="1600" b="1"/>
            </a:p>
          </p:txBody>
        </p:sp>
        <p:sp>
          <p:nvSpPr>
            <p:cNvPr id="1050465" name="Line 39"/>
            <p:cNvSpPr>
              <a:spLocks noChangeShapeType="1"/>
            </p:cNvSpPr>
            <p:nvPr/>
          </p:nvSpPr>
          <p:spPr bwMode="auto">
            <a:xfrm>
              <a:off x="2904" y="2133"/>
              <a:ext cx="1" cy="6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466" name="Freeform 40"/>
            <p:cNvSpPr/>
            <p:nvPr/>
          </p:nvSpPr>
          <p:spPr bwMode="auto">
            <a:xfrm>
              <a:off x="2852" y="2180"/>
              <a:ext cx="105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2" y="12"/>
                </a:cxn>
                <a:cxn ang="0">
                  <a:pos x="105" y="0"/>
                </a:cxn>
                <a:cxn ang="0">
                  <a:pos x="52" y="79"/>
                </a:cxn>
                <a:cxn ang="0">
                  <a:pos x="0" y="0"/>
                </a:cxn>
              </a:cxnLst>
              <a:rect l="0" t="0" r="r" b="b"/>
              <a:pathLst>
                <a:path w="105" h="79">
                  <a:moveTo>
                    <a:pt x="0" y="0"/>
                  </a:moveTo>
                  <a:lnTo>
                    <a:pt x="52" y="12"/>
                  </a:lnTo>
                  <a:lnTo>
                    <a:pt x="105" y="0"/>
                  </a:lnTo>
                  <a:lnTo>
                    <a:pt x="52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467" name="Rectangle 41"/>
            <p:cNvSpPr>
              <a:spLocks noChangeArrowheads="1"/>
            </p:cNvSpPr>
            <p:nvPr/>
          </p:nvSpPr>
          <p:spPr bwMode="auto">
            <a:xfrm>
              <a:off x="2162" y="2354"/>
              <a:ext cx="20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 -A</a:t>
              </a:r>
              <a:r>
                <a:rPr lang="es-ES" sz="1000" b="1">
                  <a:solidFill>
                    <a:srgbClr val="000000"/>
                  </a:solidFill>
                </a:rPr>
                <a:t>2</a:t>
              </a:r>
              <a:endParaRPr lang="es-ES" sz="1000" b="1"/>
            </a:p>
          </p:txBody>
        </p:sp>
        <p:sp>
          <p:nvSpPr>
            <p:cNvPr id="1050468" name="Oval 42"/>
            <p:cNvSpPr>
              <a:spLocks noChangeArrowheads="1"/>
            </p:cNvSpPr>
            <p:nvPr/>
          </p:nvSpPr>
          <p:spPr bwMode="auto">
            <a:xfrm>
              <a:off x="2050" y="2560"/>
              <a:ext cx="178" cy="159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469" name="Rectangle 43"/>
            <p:cNvSpPr>
              <a:spLocks noChangeArrowheads="1"/>
            </p:cNvSpPr>
            <p:nvPr/>
          </p:nvSpPr>
          <p:spPr bwMode="auto">
            <a:xfrm>
              <a:off x="2114" y="2554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x</a:t>
              </a:r>
              <a:endParaRPr lang="es-ES" sz="1600" b="1"/>
            </a:p>
          </p:txBody>
        </p:sp>
        <p:sp>
          <p:nvSpPr>
            <p:cNvPr id="1050470" name="Line 44"/>
            <p:cNvSpPr>
              <a:spLocks noChangeShapeType="1"/>
            </p:cNvSpPr>
            <p:nvPr/>
          </p:nvSpPr>
          <p:spPr bwMode="auto">
            <a:xfrm>
              <a:off x="2136" y="2449"/>
              <a:ext cx="1" cy="7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471" name="Freeform 45"/>
            <p:cNvSpPr/>
            <p:nvPr/>
          </p:nvSpPr>
          <p:spPr bwMode="auto">
            <a:xfrm>
              <a:off x="2084" y="2496"/>
              <a:ext cx="104" cy="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2" y="12"/>
                </a:cxn>
                <a:cxn ang="0">
                  <a:pos x="104" y="0"/>
                </a:cxn>
                <a:cxn ang="0">
                  <a:pos x="52" y="80"/>
                </a:cxn>
                <a:cxn ang="0">
                  <a:pos x="0" y="0"/>
                </a:cxn>
              </a:cxnLst>
              <a:rect l="0" t="0" r="r" b="b"/>
              <a:pathLst>
                <a:path w="104" h="80">
                  <a:moveTo>
                    <a:pt x="0" y="0"/>
                  </a:moveTo>
                  <a:lnTo>
                    <a:pt x="52" y="12"/>
                  </a:lnTo>
                  <a:lnTo>
                    <a:pt x="104" y="0"/>
                  </a:lnTo>
                  <a:lnTo>
                    <a:pt x="52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472" name="Line 46"/>
            <p:cNvSpPr>
              <a:spLocks noChangeShapeType="1"/>
            </p:cNvSpPr>
            <p:nvPr/>
          </p:nvSpPr>
          <p:spPr bwMode="auto">
            <a:xfrm>
              <a:off x="2904" y="2512"/>
              <a:ext cx="1" cy="7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473" name="Freeform 47"/>
            <p:cNvSpPr/>
            <p:nvPr/>
          </p:nvSpPr>
          <p:spPr bwMode="auto">
            <a:xfrm>
              <a:off x="2852" y="2560"/>
              <a:ext cx="105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2" y="12"/>
                </a:cxn>
                <a:cxn ang="0">
                  <a:pos x="105" y="0"/>
                </a:cxn>
                <a:cxn ang="0">
                  <a:pos x="52" y="79"/>
                </a:cxn>
                <a:cxn ang="0">
                  <a:pos x="0" y="0"/>
                </a:cxn>
              </a:cxnLst>
              <a:rect l="0" t="0" r="r" b="b"/>
              <a:pathLst>
                <a:path w="105" h="79">
                  <a:moveTo>
                    <a:pt x="0" y="0"/>
                  </a:moveTo>
                  <a:lnTo>
                    <a:pt x="52" y="12"/>
                  </a:lnTo>
                  <a:lnTo>
                    <a:pt x="105" y="0"/>
                  </a:lnTo>
                  <a:lnTo>
                    <a:pt x="52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474" name="Line 48"/>
            <p:cNvSpPr>
              <a:spLocks noChangeShapeType="1"/>
            </p:cNvSpPr>
            <p:nvPr/>
          </p:nvSpPr>
          <p:spPr bwMode="auto">
            <a:xfrm>
              <a:off x="2322" y="2639"/>
              <a:ext cx="58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475" name="Freeform 49"/>
            <p:cNvSpPr/>
            <p:nvPr/>
          </p:nvSpPr>
          <p:spPr bwMode="auto">
            <a:xfrm>
              <a:off x="2232" y="2605"/>
              <a:ext cx="120" cy="68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102" y="34"/>
                </a:cxn>
                <a:cxn ang="0">
                  <a:pos x="120" y="68"/>
                </a:cxn>
                <a:cxn ang="0">
                  <a:pos x="0" y="34"/>
                </a:cxn>
                <a:cxn ang="0">
                  <a:pos x="120" y="0"/>
                </a:cxn>
              </a:cxnLst>
              <a:rect l="0" t="0" r="r" b="b"/>
              <a:pathLst>
                <a:path w="120" h="68">
                  <a:moveTo>
                    <a:pt x="120" y="0"/>
                  </a:moveTo>
                  <a:lnTo>
                    <a:pt x="102" y="34"/>
                  </a:lnTo>
                  <a:lnTo>
                    <a:pt x="120" y="68"/>
                  </a:lnTo>
                  <a:lnTo>
                    <a:pt x="0" y="34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476" name="Line 50"/>
            <p:cNvSpPr>
              <a:spLocks noChangeShapeType="1"/>
            </p:cNvSpPr>
            <p:nvPr/>
          </p:nvSpPr>
          <p:spPr bwMode="auto">
            <a:xfrm>
              <a:off x="1902" y="2639"/>
              <a:ext cx="14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477" name="Freeform 51"/>
            <p:cNvSpPr/>
            <p:nvPr/>
          </p:nvSpPr>
          <p:spPr bwMode="auto">
            <a:xfrm>
              <a:off x="1812" y="2605"/>
              <a:ext cx="120" cy="68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102" y="34"/>
                </a:cxn>
                <a:cxn ang="0">
                  <a:pos x="120" y="68"/>
                </a:cxn>
                <a:cxn ang="0">
                  <a:pos x="0" y="35"/>
                </a:cxn>
                <a:cxn ang="0">
                  <a:pos x="120" y="0"/>
                </a:cxn>
              </a:cxnLst>
              <a:rect l="0" t="0" r="r" b="b"/>
              <a:pathLst>
                <a:path w="120" h="68">
                  <a:moveTo>
                    <a:pt x="120" y="0"/>
                  </a:moveTo>
                  <a:lnTo>
                    <a:pt x="102" y="34"/>
                  </a:lnTo>
                  <a:lnTo>
                    <a:pt x="120" y="68"/>
                  </a:lnTo>
                  <a:lnTo>
                    <a:pt x="0" y="35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478" name="Line 52"/>
            <p:cNvSpPr>
              <a:spLocks noChangeShapeType="1"/>
            </p:cNvSpPr>
            <p:nvPr/>
          </p:nvSpPr>
          <p:spPr bwMode="auto">
            <a:xfrm>
              <a:off x="2904" y="3272"/>
              <a:ext cx="1" cy="6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479" name="Freeform 53"/>
            <p:cNvSpPr/>
            <p:nvPr/>
          </p:nvSpPr>
          <p:spPr bwMode="auto">
            <a:xfrm>
              <a:off x="2852" y="3319"/>
              <a:ext cx="105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2" y="12"/>
                </a:cxn>
                <a:cxn ang="0">
                  <a:pos x="105" y="0"/>
                </a:cxn>
                <a:cxn ang="0">
                  <a:pos x="52" y="79"/>
                </a:cxn>
                <a:cxn ang="0">
                  <a:pos x="0" y="0"/>
                </a:cxn>
              </a:cxnLst>
              <a:rect l="0" t="0" r="r" b="b"/>
              <a:pathLst>
                <a:path w="105" h="79">
                  <a:moveTo>
                    <a:pt x="0" y="0"/>
                  </a:moveTo>
                  <a:lnTo>
                    <a:pt x="52" y="12"/>
                  </a:lnTo>
                  <a:lnTo>
                    <a:pt x="105" y="0"/>
                  </a:lnTo>
                  <a:lnTo>
                    <a:pt x="52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480" name="Rectangle 54"/>
            <p:cNvSpPr>
              <a:spLocks noChangeArrowheads="1"/>
            </p:cNvSpPr>
            <p:nvPr/>
          </p:nvSpPr>
          <p:spPr bwMode="auto">
            <a:xfrm>
              <a:off x="2720" y="3406"/>
              <a:ext cx="371" cy="23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481" name="Rectangle 55"/>
            <p:cNvSpPr>
              <a:spLocks noChangeArrowheads="1"/>
            </p:cNvSpPr>
            <p:nvPr/>
          </p:nvSpPr>
          <p:spPr bwMode="auto">
            <a:xfrm>
              <a:off x="2840" y="3462"/>
              <a:ext cx="11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 T</a:t>
              </a:r>
              <a:endParaRPr lang="es-ES" sz="1600" b="1"/>
            </a:p>
          </p:txBody>
        </p:sp>
        <p:sp>
          <p:nvSpPr>
            <p:cNvPr id="1050482" name="Rectangle 56"/>
            <p:cNvSpPr>
              <a:spLocks noChangeArrowheads="1"/>
            </p:cNvSpPr>
            <p:nvPr/>
          </p:nvSpPr>
          <p:spPr bwMode="auto">
            <a:xfrm>
              <a:off x="2168" y="3481"/>
              <a:ext cx="22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 -A</a:t>
              </a:r>
              <a:r>
                <a:rPr lang="es-ES" sz="1000" b="1">
                  <a:solidFill>
                    <a:srgbClr val="000000"/>
                  </a:solidFill>
                </a:rPr>
                <a:t>N</a:t>
              </a:r>
              <a:endParaRPr lang="es-ES" sz="1000" b="1"/>
            </a:p>
          </p:txBody>
        </p:sp>
        <p:sp>
          <p:nvSpPr>
            <p:cNvPr id="1050483" name="Oval 57"/>
            <p:cNvSpPr>
              <a:spLocks noChangeArrowheads="1"/>
            </p:cNvSpPr>
            <p:nvPr/>
          </p:nvSpPr>
          <p:spPr bwMode="auto">
            <a:xfrm>
              <a:off x="2050" y="3705"/>
              <a:ext cx="178" cy="171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484" name="Rectangle 58"/>
            <p:cNvSpPr>
              <a:spLocks noChangeArrowheads="1"/>
            </p:cNvSpPr>
            <p:nvPr/>
          </p:nvSpPr>
          <p:spPr bwMode="auto">
            <a:xfrm>
              <a:off x="2120" y="3693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x</a:t>
              </a:r>
              <a:endParaRPr lang="es-ES" sz="1600" b="1"/>
            </a:p>
          </p:txBody>
        </p:sp>
        <p:sp>
          <p:nvSpPr>
            <p:cNvPr id="1050485" name="Line 59"/>
            <p:cNvSpPr>
              <a:spLocks noChangeShapeType="1"/>
            </p:cNvSpPr>
            <p:nvPr/>
          </p:nvSpPr>
          <p:spPr bwMode="auto">
            <a:xfrm>
              <a:off x="2136" y="3588"/>
              <a:ext cx="1" cy="7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486" name="Freeform 60"/>
            <p:cNvSpPr/>
            <p:nvPr/>
          </p:nvSpPr>
          <p:spPr bwMode="auto">
            <a:xfrm>
              <a:off x="2084" y="3635"/>
              <a:ext cx="104" cy="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2" y="12"/>
                </a:cxn>
                <a:cxn ang="0">
                  <a:pos x="104" y="0"/>
                </a:cxn>
                <a:cxn ang="0">
                  <a:pos x="52" y="80"/>
                </a:cxn>
                <a:cxn ang="0">
                  <a:pos x="0" y="0"/>
                </a:cxn>
              </a:cxnLst>
              <a:rect l="0" t="0" r="r" b="b"/>
              <a:pathLst>
                <a:path w="104" h="80">
                  <a:moveTo>
                    <a:pt x="0" y="0"/>
                  </a:moveTo>
                  <a:lnTo>
                    <a:pt x="52" y="12"/>
                  </a:lnTo>
                  <a:lnTo>
                    <a:pt x="104" y="0"/>
                  </a:lnTo>
                  <a:lnTo>
                    <a:pt x="52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487" name="Line 61"/>
            <p:cNvSpPr>
              <a:spLocks noChangeShapeType="1"/>
            </p:cNvSpPr>
            <p:nvPr/>
          </p:nvSpPr>
          <p:spPr bwMode="auto">
            <a:xfrm>
              <a:off x="2904" y="3651"/>
              <a:ext cx="1" cy="7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488" name="Freeform 62"/>
            <p:cNvSpPr/>
            <p:nvPr/>
          </p:nvSpPr>
          <p:spPr bwMode="auto">
            <a:xfrm>
              <a:off x="2852" y="3699"/>
              <a:ext cx="105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2" y="12"/>
                </a:cxn>
                <a:cxn ang="0">
                  <a:pos x="105" y="0"/>
                </a:cxn>
                <a:cxn ang="0">
                  <a:pos x="52" y="79"/>
                </a:cxn>
                <a:cxn ang="0">
                  <a:pos x="0" y="0"/>
                </a:cxn>
              </a:cxnLst>
              <a:rect l="0" t="0" r="r" b="b"/>
              <a:pathLst>
                <a:path w="105" h="79">
                  <a:moveTo>
                    <a:pt x="0" y="0"/>
                  </a:moveTo>
                  <a:lnTo>
                    <a:pt x="52" y="12"/>
                  </a:lnTo>
                  <a:lnTo>
                    <a:pt x="105" y="0"/>
                  </a:lnTo>
                  <a:lnTo>
                    <a:pt x="52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489" name="Rectangle 63"/>
            <p:cNvSpPr>
              <a:spLocks noChangeArrowheads="1"/>
            </p:cNvSpPr>
            <p:nvPr/>
          </p:nvSpPr>
          <p:spPr bwMode="auto">
            <a:xfrm>
              <a:off x="2150" y="3016"/>
              <a:ext cx="32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 -A</a:t>
              </a:r>
              <a:r>
                <a:rPr lang="es-ES" sz="1000" b="1">
                  <a:solidFill>
                    <a:srgbClr val="000000"/>
                  </a:solidFill>
                </a:rPr>
                <a:t>M</a:t>
              </a:r>
              <a:r>
                <a:rPr lang="es-ES" sz="1600" b="1">
                  <a:solidFill>
                    <a:srgbClr val="000000"/>
                  </a:solidFill>
                </a:rPr>
                <a:t>-</a:t>
              </a:r>
              <a:r>
                <a:rPr lang="es-ES" sz="1000" b="1">
                  <a:solidFill>
                    <a:srgbClr val="000000"/>
                  </a:solidFill>
                </a:rPr>
                <a:t>1</a:t>
              </a:r>
              <a:endParaRPr lang="es-ES" sz="1000" b="1"/>
            </a:p>
          </p:txBody>
        </p:sp>
        <p:sp>
          <p:nvSpPr>
            <p:cNvPr id="1050490" name="Oval 64"/>
            <p:cNvSpPr>
              <a:spLocks noChangeArrowheads="1"/>
            </p:cNvSpPr>
            <p:nvPr/>
          </p:nvSpPr>
          <p:spPr bwMode="auto">
            <a:xfrm>
              <a:off x="2050" y="3198"/>
              <a:ext cx="178" cy="1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491" name="Rectangle 65"/>
            <p:cNvSpPr>
              <a:spLocks noChangeArrowheads="1"/>
            </p:cNvSpPr>
            <p:nvPr/>
          </p:nvSpPr>
          <p:spPr bwMode="auto">
            <a:xfrm>
              <a:off x="2120" y="3174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x</a:t>
              </a:r>
              <a:endParaRPr lang="es-ES" sz="1600" b="1"/>
            </a:p>
          </p:txBody>
        </p:sp>
        <p:sp>
          <p:nvSpPr>
            <p:cNvPr id="1050492" name="Line 66"/>
            <p:cNvSpPr>
              <a:spLocks noChangeShapeType="1"/>
            </p:cNvSpPr>
            <p:nvPr/>
          </p:nvSpPr>
          <p:spPr bwMode="auto">
            <a:xfrm>
              <a:off x="2136" y="3082"/>
              <a:ext cx="1" cy="7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493" name="Freeform 67"/>
            <p:cNvSpPr/>
            <p:nvPr/>
          </p:nvSpPr>
          <p:spPr bwMode="auto">
            <a:xfrm>
              <a:off x="2084" y="3129"/>
              <a:ext cx="104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2" y="12"/>
                </a:cxn>
                <a:cxn ang="0">
                  <a:pos x="104" y="0"/>
                </a:cxn>
                <a:cxn ang="0">
                  <a:pos x="52" y="79"/>
                </a:cxn>
                <a:cxn ang="0">
                  <a:pos x="0" y="0"/>
                </a:cxn>
              </a:cxnLst>
              <a:rect l="0" t="0" r="r" b="b"/>
              <a:pathLst>
                <a:path w="104" h="79">
                  <a:moveTo>
                    <a:pt x="0" y="0"/>
                  </a:moveTo>
                  <a:lnTo>
                    <a:pt x="52" y="12"/>
                  </a:lnTo>
                  <a:lnTo>
                    <a:pt x="104" y="0"/>
                  </a:lnTo>
                  <a:lnTo>
                    <a:pt x="52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494" name="Line 68"/>
            <p:cNvSpPr>
              <a:spLocks noChangeShapeType="1"/>
            </p:cNvSpPr>
            <p:nvPr/>
          </p:nvSpPr>
          <p:spPr bwMode="auto">
            <a:xfrm>
              <a:off x="2322" y="3272"/>
              <a:ext cx="58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495" name="Freeform 69"/>
            <p:cNvSpPr/>
            <p:nvPr/>
          </p:nvSpPr>
          <p:spPr bwMode="auto">
            <a:xfrm>
              <a:off x="2232" y="3237"/>
              <a:ext cx="120" cy="69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102" y="35"/>
                </a:cxn>
                <a:cxn ang="0">
                  <a:pos x="120" y="69"/>
                </a:cxn>
                <a:cxn ang="0">
                  <a:pos x="0" y="35"/>
                </a:cxn>
                <a:cxn ang="0">
                  <a:pos x="120" y="0"/>
                </a:cxn>
              </a:cxnLst>
              <a:rect l="0" t="0" r="r" b="b"/>
              <a:pathLst>
                <a:path w="120" h="69">
                  <a:moveTo>
                    <a:pt x="120" y="0"/>
                  </a:moveTo>
                  <a:lnTo>
                    <a:pt x="102" y="35"/>
                  </a:lnTo>
                  <a:lnTo>
                    <a:pt x="120" y="69"/>
                  </a:lnTo>
                  <a:lnTo>
                    <a:pt x="0" y="35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496" name="Line 70"/>
            <p:cNvSpPr>
              <a:spLocks noChangeShapeType="1"/>
            </p:cNvSpPr>
            <p:nvPr/>
          </p:nvSpPr>
          <p:spPr bwMode="auto">
            <a:xfrm>
              <a:off x="1902" y="3272"/>
              <a:ext cx="14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497" name="Freeform 71"/>
            <p:cNvSpPr/>
            <p:nvPr/>
          </p:nvSpPr>
          <p:spPr bwMode="auto">
            <a:xfrm>
              <a:off x="1812" y="3237"/>
              <a:ext cx="120" cy="69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102" y="35"/>
                </a:cxn>
                <a:cxn ang="0">
                  <a:pos x="120" y="69"/>
                </a:cxn>
                <a:cxn ang="0">
                  <a:pos x="0" y="36"/>
                </a:cxn>
                <a:cxn ang="0">
                  <a:pos x="120" y="0"/>
                </a:cxn>
              </a:cxnLst>
              <a:rect l="0" t="0" r="r" b="b"/>
              <a:pathLst>
                <a:path w="120" h="69">
                  <a:moveTo>
                    <a:pt x="120" y="0"/>
                  </a:moveTo>
                  <a:lnTo>
                    <a:pt x="102" y="35"/>
                  </a:lnTo>
                  <a:lnTo>
                    <a:pt x="120" y="69"/>
                  </a:lnTo>
                  <a:lnTo>
                    <a:pt x="0" y="36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498" name="Rectangle 72"/>
            <p:cNvSpPr>
              <a:spLocks noChangeArrowheads="1"/>
            </p:cNvSpPr>
            <p:nvPr/>
          </p:nvSpPr>
          <p:spPr bwMode="auto">
            <a:xfrm>
              <a:off x="2888" y="2699"/>
              <a:ext cx="32" cy="2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499" name="Rectangle 73"/>
            <p:cNvSpPr>
              <a:spLocks noChangeArrowheads="1"/>
            </p:cNvSpPr>
            <p:nvPr/>
          </p:nvSpPr>
          <p:spPr bwMode="auto">
            <a:xfrm>
              <a:off x="2888" y="2784"/>
              <a:ext cx="32" cy="2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500" name="Rectangle 74"/>
            <p:cNvSpPr>
              <a:spLocks noChangeArrowheads="1"/>
            </p:cNvSpPr>
            <p:nvPr/>
          </p:nvSpPr>
          <p:spPr bwMode="auto">
            <a:xfrm>
              <a:off x="2888" y="2868"/>
              <a:ext cx="32" cy="2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501" name="Rectangle 75"/>
            <p:cNvSpPr>
              <a:spLocks noChangeArrowheads="1"/>
            </p:cNvSpPr>
            <p:nvPr/>
          </p:nvSpPr>
          <p:spPr bwMode="auto">
            <a:xfrm>
              <a:off x="2888" y="2953"/>
              <a:ext cx="32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502" name="Line 76"/>
            <p:cNvSpPr>
              <a:spLocks noChangeShapeType="1"/>
            </p:cNvSpPr>
            <p:nvPr/>
          </p:nvSpPr>
          <p:spPr bwMode="auto">
            <a:xfrm>
              <a:off x="2904" y="3145"/>
              <a:ext cx="1" cy="25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503" name="Line 77"/>
            <p:cNvSpPr>
              <a:spLocks noChangeShapeType="1"/>
            </p:cNvSpPr>
            <p:nvPr/>
          </p:nvSpPr>
          <p:spPr bwMode="auto">
            <a:xfrm>
              <a:off x="2904" y="1626"/>
              <a:ext cx="1" cy="7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504" name="Freeform 78"/>
            <p:cNvSpPr/>
            <p:nvPr/>
          </p:nvSpPr>
          <p:spPr bwMode="auto">
            <a:xfrm>
              <a:off x="2852" y="1674"/>
              <a:ext cx="105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2" y="12"/>
                </a:cxn>
                <a:cxn ang="0">
                  <a:pos x="105" y="0"/>
                </a:cxn>
                <a:cxn ang="0">
                  <a:pos x="52" y="79"/>
                </a:cxn>
                <a:cxn ang="0">
                  <a:pos x="0" y="0"/>
                </a:cxn>
              </a:cxnLst>
              <a:rect l="0" t="0" r="r" b="b"/>
              <a:pathLst>
                <a:path w="105" h="79">
                  <a:moveTo>
                    <a:pt x="0" y="0"/>
                  </a:moveTo>
                  <a:lnTo>
                    <a:pt x="52" y="12"/>
                  </a:lnTo>
                  <a:lnTo>
                    <a:pt x="105" y="0"/>
                  </a:lnTo>
                  <a:lnTo>
                    <a:pt x="52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505" name="Line 79"/>
            <p:cNvSpPr>
              <a:spLocks noChangeShapeType="1"/>
            </p:cNvSpPr>
            <p:nvPr/>
          </p:nvSpPr>
          <p:spPr bwMode="auto">
            <a:xfrm>
              <a:off x="1902" y="3778"/>
              <a:ext cx="14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506" name="Freeform 80"/>
            <p:cNvSpPr/>
            <p:nvPr/>
          </p:nvSpPr>
          <p:spPr bwMode="auto">
            <a:xfrm>
              <a:off x="1812" y="3744"/>
              <a:ext cx="120" cy="68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102" y="34"/>
                </a:cxn>
                <a:cxn ang="0">
                  <a:pos x="120" y="68"/>
                </a:cxn>
                <a:cxn ang="0">
                  <a:pos x="0" y="35"/>
                </a:cxn>
                <a:cxn ang="0">
                  <a:pos x="120" y="0"/>
                </a:cxn>
              </a:cxnLst>
              <a:rect l="0" t="0" r="r" b="b"/>
              <a:pathLst>
                <a:path w="120" h="68">
                  <a:moveTo>
                    <a:pt x="120" y="0"/>
                  </a:moveTo>
                  <a:lnTo>
                    <a:pt x="102" y="34"/>
                  </a:lnTo>
                  <a:lnTo>
                    <a:pt x="120" y="68"/>
                  </a:lnTo>
                  <a:lnTo>
                    <a:pt x="0" y="35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507" name="Line 81"/>
            <p:cNvSpPr>
              <a:spLocks noChangeShapeType="1"/>
            </p:cNvSpPr>
            <p:nvPr/>
          </p:nvSpPr>
          <p:spPr bwMode="auto">
            <a:xfrm>
              <a:off x="2322" y="3778"/>
              <a:ext cx="58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508" name="Freeform 82"/>
            <p:cNvSpPr/>
            <p:nvPr/>
          </p:nvSpPr>
          <p:spPr bwMode="auto">
            <a:xfrm>
              <a:off x="2232" y="3744"/>
              <a:ext cx="120" cy="68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102" y="34"/>
                </a:cxn>
                <a:cxn ang="0">
                  <a:pos x="120" y="68"/>
                </a:cxn>
                <a:cxn ang="0">
                  <a:pos x="0" y="34"/>
                </a:cxn>
                <a:cxn ang="0">
                  <a:pos x="120" y="0"/>
                </a:cxn>
              </a:cxnLst>
              <a:rect l="0" t="0" r="r" b="b"/>
              <a:pathLst>
                <a:path w="120" h="68">
                  <a:moveTo>
                    <a:pt x="120" y="0"/>
                  </a:moveTo>
                  <a:lnTo>
                    <a:pt x="102" y="34"/>
                  </a:lnTo>
                  <a:lnTo>
                    <a:pt x="120" y="68"/>
                  </a:lnTo>
                  <a:lnTo>
                    <a:pt x="0" y="34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509" name="Rectangle 83"/>
            <p:cNvSpPr>
              <a:spLocks noChangeArrowheads="1"/>
            </p:cNvSpPr>
            <p:nvPr/>
          </p:nvSpPr>
          <p:spPr bwMode="auto">
            <a:xfrm>
              <a:off x="2888" y="3775"/>
              <a:ext cx="32" cy="2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510" name="Rectangle 84"/>
            <p:cNvSpPr>
              <a:spLocks noChangeArrowheads="1"/>
            </p:cNvSpPr>
            <p:nvPr/>
          </p:nvSpPr>
          <p:spPr bwMode="auto">
            <a:xfrm>
              <a:off x="2888" y="3860"/>
              <a:ext cx="32" cy="2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511" name="Line 85"/>
            <p:cNvSpPr>
              <a:spLocks noChangeShapeType="1"/>
            </p:cNvSpPr>
            <p:nvPr/>
          </p:nvSpPr>
          <p:spPr bwMode="auto">
            <a:xfrm>
              <a:off x="1288" y="1738"/>
              <a:ext cx="428" cy="39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512" name="Freeform 86"/>
            <p:cNvSpPr/>
            <p:nvPr/>
          </p:nvSpPr>
          <p:spPr bwMode="auto">
            <a:xfrm>
              <a:off x="1236" y="1691"/>
              <a:ext cx="112" cy="84"/>
            </a:xfrm>
            <a:custGeom>
              <a:avLst/>
              <a:gdLst/>
              <a:ahLst/>
              <a:cxnLst>
                <a:cxn ang="0">
                  <a:pos x="112" y="45"/>
                </a:cxn>
                <a:cxn ang="0">
                  <a:pos x="60" y="54"/>
                </a:cxn>
                <a:cxn ang="0">
                  <a:pos x="28" y="84"/>
                </a:cxn>
                <a:cxn ang="0">
                  <a:pos x="0" y="0"/>
                </a:cxn>
                <a:cxn ang="0">
                  <a:pos x="112" y="45"/>
                </a:cxn>
              </a:cxnLst>
              <a:rect l="0" t="0" r="r" b="b"/>
              <a:pathLst>
                <a:path w="112" h="84">
                  <a:moveTo>
                    <a:pt x="112" y="45"/>
                  </a:moveTo>
                  <a:lnTo>
                    <a:pt x="60" y="54"/>
                  </a:lnTo>
                  <a:lnTo>
                    <a:pt x="28" y="84"/>
                  </a:lnTo>
                  <a:lnTo>
                    <a:pt x="0" y="0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513" name="Line 87"/>
            <p:cNvSpPr>
              <a:spLocks noChangeShapeType="1"/>
            </p:cNvSpPr>
            <p:nvPr/>
          </p:nvSpPr>
          <p:spPr bwMode="auto">
            <a:xfrm>
              <a:off x="1268" y="1745"/>
              <a:ext cx="544" cy="89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514" name="Freeform 88"/>
            <p:cNvSpPr/>
            <p:nvPr/>
          </p:nvSpPr>
          <p:spPr bwMode="auto">
            <a:xfrm>
              <a:off x="1232" y="1691"/>
              <a:ext cx="96" cy="86"/>
            </a:xfrm>
            <a:custGeom>
              <a:avLst/>
              <a:gdLst/>
              <a:ahLst/>
              <a:cxnLst>
                <a:cxn ang="0">
                  <a:pos x="96" y="61"/>
                </a:cxn>
                <a:cxn ang="0">
                  <a:pos x="42" y="62"/>
                </a:cxn>
                <a:cxn ang="0">
                  <a:pos x="0" y="86"/>
                </a:cxn>
                <a:cxn ang="0">
                  <a:pos x="4" y="0"/>
                </a:cxn>
                <a:cxn ang="0">
                  <a:pos x="96" y="61"/>
                </a:cxn>
              </a:cxnLst>
              <a:rect l="0" t="0" r="r" b="b"/>
              <a:pathLst>
                <a:path w="96" h="86">
                  <a:moveTo>
                    <a:pt x="96" y="61"/>
                  </a:moveTo>
                  <a:lnTo>
                    <a:pt x="42" y="62"/>
                  </a:lnTo>
                  <a:lnTo>
                    <a:pt x="0" y="86"/>
                  </a:lnTo>
                  <a:lnTo>
                    <a:pt x="4" y="0"/>
                  </a:lnTo>
                  <a:lnTo>
                    <a:pt x="96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515" name="Line 89"/>
            <p:cNvSpPr>
              <a:spLocks noChangeShapeType="1"/>
            </p:cNvSpPr>
            <p:nvPr/>
          </p:nvSpPr>
          <p:spPr bwMode="auto">
            <a:xfrm>
              <a:off x="1256" y="1749"/>
              <a:ext cx="556" cy="15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516" name="Freeform 90"/>
            <p:cNvSpPr/>
            <p:nvPr/>
          </p:nvSpPr>
          <p:spPr bwMode="auto">
            <a:xfrm>
              <a:off x="1214" y="1691"/>
              <a:ext cx="100" cy="84"/>
            </a:xfrm>
            <a:custGeom>
              <a:avLst/>
              <a:gdLst/>
              <a:ahLst/>
              <a:cxnLst>
                <a:cxn ang="0">
                  <a:pos x="100" y="68"/>
                </a:cxn>
                <a:cxn ang="0">
                  <a:pos x="46" y="66"/>
                </a:cxn>
                <a:cxn ang="0">
                  <a:pos x="0" y="84"/>
                </a:cxn>
                <a:cxn ang="0">
                  <a:pos x="22" y="0"/>
                </a:cxn>
                <a:cxn ang="0">
                  <a:pos x="100" y="68"/>
                </a:cxn>
              </a:cxnLst>
              <a:rect l="0" t="0" r="r" b="b"/>
              <a:pathLst>
                <a:path w="100" h="84">
                  <a:moveTo>
                    <a:pt x="100" y="68"/>
                  </a:moveTo>
                  <a:lnTo>
                    <a:pt x="46" y="66"/>
                  </a:lnTo>
                  <a:lnTo>
                    <a:pt x="0" y="84"/>
                  </a:lnTo>
                  <a:lnTo>
                    <a:pt x="22" y="0"/>
                  </a:lnTo>
                  <a:lnTo>
                    <a:pt x="100" y="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517" name="Line 91"/>
            <p:cNvSpPr>
              <a:spLocks noChangeShapeType="1"/>
            </p:cNvSpPr>
            <p:nvPr/>
          </p:nvSpPr>
          <p:spPr bwMode="auto">
            <a:xfrm>
              <a:off x="1252" y="1749"/>
              <a:ext cx="560" cy="203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518" name="Freeform 92"/>
            <p:cNvSpPr/>
            <p:nvPr/>
          </p:nvSpPr>
          <p:spPr bwMode="auto">
            <a:xfrm>
              <a:off x="1206" y="1691"/>
              <a:ext cx="104" cy="84"/>
            </a:xfrm>
            <a:custGeom>
              <a:avLst/>
              <a:gdLst/>
              <a:ahLst/>
              <a:cxnLst>
                <a:cxn ang="0">
                  <a:pos x="104" y="71"/>
                </a:cxn>
                <a:cxn ang="0">
                  <a:pos x="48" y="66"/>
                </a:cxn>
                <a:cxn ang="0">
                  <a:pos x="0" y="84"/>
                </a:cxn>
                <a:cxn ang="0">
                  <a:pos x="30" y="0"/>
                </a:cxn>
                <a:cxn ang="0">
                  <a:pos x="104" y="71"/>
                </a:cxn>
              </a:cxnLst>
              <a:rect l="0" t="0" r="r" b="b"/>
              <a:pathLst>
                <a:path w="104" h="84">
                  <a:moveTo>
                    <a:pt x="104" y="71"/>
                  </a:moveTo>
                  <a:lnTo>
                    <a:pt x="48" y="66"/>
                  </a:lnTo>
                  <a:lnTo>
                    <a:pt x="0" y="84"/>
                  </a:lnTo>
                  <a:lnTo>
                    <a:pt x="30" y="0"/>
                  </a:lnTo>
                  <a:lnTo>
                    <a:pt x="104" y="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519" name="Freeform 93"/>
            <p:cNvSpPr/>
            <p:nvPr/>
          </p:nvSpPr>
          <p:spPr bwMode="auto">
            <a:xfrm>
              <a:off x="1200" y="1691"/>
              <a:ext cx="104" cy="83"/>
            </a:xfrm>
            <a:custGeom>
              <a:avLst/>
              <a:gdLst/>
              <a:ahLst/>
              <a:cxnLst>
                <a:cxn ang="0">
                  <a:pos x="104" y="74"/>
                </a:cxn>
                <a:cxn ang="0">
                  <a:pos x="50" y="67"/>
                </a:cxn>
                <a:cxn ang="0">
                  <a:pos x="0" y="83"/>
                </a:cxn>
                <a:cxn ang="0">
                  <a:pos x="36" y="0"/>
                </a:cxn>
                <a:cxn ang="0">
                  <a:pos x="104" y="74"/>
                </a:cxn>
              </a:cxnLst>
              <a:rect l="0" t="0" r="r" b="b"/>
              <a:pathLst>
                <a:path w="104" h="83">
                  <a:moveTo>
                    <a:pt x="104" y="74"/>
                  </a:moveTo>
                  <a:lnTo>
                    <a:pt x="50" y="67"/>
                  </a:lnTo>
                  <a:lnTo>
                    <a:pt x="0" y="83"/>
                  </a:lnTo>
                  <a:lnTo>
                    <a:pt x="36" y="0"/>
                  </a:lnTo>
                  <a:lnTo>
                    <a:pt x="104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520" name="Freeform 94"/>
            <p:cNvSpPr/>
            <p:nvPr/>
          </p:nvSpPr>
          <p:spPr bwMode="auto">
            <a:xfrm>
              <a:off x="1196" y="1691"/>
              <a:ext cx="104" cy="82"/>
            </a:xfrm>
            <a:custGeom>
              <a:avLst/>
              <a:gdLst/>
              <a:ahLst/>
              <a:cxnLst>
                <a:cxn ang="0">
                  <a:pos x="104" y="75"/>
                </a:cxn>
                <a:cxn ang="0">
                  <a:pos x="50" y="67"/>
                </a:cxn>
                <a:cxn ang="0">
                  <a:pos x="0" y="82"/>
                </a:cxn>
                <a:cxn ang="0">
                  <a:pos x="40" y="0"/>
                </a:cxn>
                <a:cxn ang="0">
                  <a:pos x="104" y="75"/>
                </a:cxn>
              </a:cxnLst>
              <a:rect l="0" t="0" r="r" b="b"/>
              <a:pathLst>
                <a:path w="104" h="82">
                  <a:moveTo>
                    <a:pt x="104" y="75"/>
                  </a:moveTo>
                  <a:lnTo>
                    <a:pt x="50" y="67"/>
                  </a:lnTo>
                  <a:lnTo>
                    <a:pt x="0" y="82"/>
                  </a:lnTo>
                  <a:lnTo>
                    <a:pt x="40" y="0"/>
                  </a:lnTo>
                  <a:lnTo>
                    <a:pt x="10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521" name="Oval 95"/>
            <p:cNvSpPr>
              <a:spLocks noChangeArrowheads="1"/>
            </p:cNvSpPr>
            <p:nvPr/>
          </p:nvSpPr>
          <p:spPr bwMode="auto">
            <a:xfrm>
              <a:off x="4541" y="1547"/>
              <a:ext cx="178" cy="142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522" name="Rectangle 96"/>
            <p:cNvSpPr>
              <a:spLocks noChangeArrowheads="1"/>
            </p:cNvSpPr>
            <p:nvPr/>
          </p:nvSpPr>
          <p:spPr bwMode="auto">
            <a:xfrm>
              <a:off x="4605" y="1553"/>
              <a:ext cx="7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+</a:t>
              </a:r>
              <a:endParaRPr lang="es-ES" sz="1600" b="1"/>
            </a:p>
          </p:txBody>
        </p:sp>
        <p:sp>
          <p:nvSpPr>
            <p:cNvPr id="1050523" name="Rectangle 97"/>
            <p:cNvSpPr>
              <a:spLocks noChangeArrowheads="1"/>
            </p:cNvSpPr>
            <p:nvPr/>
          </p:nvSpPr>
          <p:spPr bwMode="auto">
            <a:xfrm>
              <a:off x="3693" y="1359"/>
              <a:ext cx="18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 Bo</a:t>
              </a:r>
              <a:endParaRPr lang="es-ES" sz="1600" b="1"/>
            </a:p>
          </p:txBody>
        </p:sp>
        <p:sp>
          <p:nvSpPr>
            <p:cNvPr id="1050524" name="Oval 98"/>
            <p:cNvSpPr>
              <a:spLocks noChangeArrowheads="1"/>
            </p:cNvSpPr>
            <p:nvPr/>
          </p:nvSpPr>
          <p:spPr bwMode="auto">
            <a:xfrm>
              <a:off x="3587" y="1553"/>
              <a:ext cx="178" cy="148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525" name="Rectangle 99"/>
            <p:cNvSpPr>
              <a:spLocks noChangeArrowheads="1"/>
            </p:cNvSpPr>
            <p:nvPr/>
          </p:nvSpPr>
          <p:spPr bwMode="auto">
            <a:xfrm>
              <a:off x="3657" y="1535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x</a:t>
              </a:r>
              <a:endParaRPr lang="es-ES" sz="1600" b="1"/>
            </a:p>
          </p:txBody>
        </p:sp>
        <p:sp>
          <p:nvSpPr>
            <p:cNvPr id="1050526" name="Line 100"/>
            <p:cNvSpPr>
              <a:spLocks noChangeShapeType="1"/>
            </p:cNvSpPr>
            <p:nvPr/>
          </p:nvSpPr>
          <p:spPr bwMode="auto">
            <a:xfrm>
              <a:off x="3673" y="1436"/>
              <a:ext cx="1" cy="7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527" name="Freeform 101"/>
            <p:cNvSpPr/>
            <p:nvPr/>
          </p:nvSpPr>
          <p:spPr bwMode="auto">
            <a:xfrm>
              <a:off x="3621" y="1484"/>
              <a:ext cx="104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2" y="12"/>
                </a:cxn>
                <a:cxn ang="0">
                  <a:pos x="104" y="0"/>
                </a:cxn>
                <a:cxn ang="0">
                  <a:pos x="52" y="79"/>
                </a:cxn>
                <a:cxn ang="0">
                  <a:pos x="0" y="0"/>
                </a:cxn>
              </a:cxnLst>
              <a:rect l="0" t="0" r="r" b="b"/>
              <a:pathLst>
                <a:path w="104" h="79">
                  <a:moveTo>
                    <a:pt x="0" y="0"/>
                  </a:moveTo>
                  <a:lnTo>
                    <a:pt x="52" y="12"/>
                  </a:lnTo>
                  <a:lnTo>
                    <a:pt x="104" y="0"/>
                  </a:lnTo>
                  <a:lnTo>
                    <a:pt x="52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528" name="Line 102"/>
            <p:cNvSpPr>
              <a:spLocks noChangeShapeType="1"/>
            </p:cNvSpPr>
            <p:nvPr/>
          </p:nvSpPr>
          <p:spPr bwMode="auto">
            <a:xfrm>
              <a:off x="4729" y="1626"/>
              <a:ext cx="546" cy="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529" name="Freeform 103"/>
            <p:cNvSpPr/>
            <p:nvPr/>
          </p:nvSpPr>
          <p:spPr bwMode="auto">
            <a:xfrm>
              <a:off x="5245" y="1593"/>
              <a:ext cx="120" cy="69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18" y="35"/>
                </a:cxn>
                <a:cxn ang="0">
                  <a:pos x="0" y="0"/>
                </a:cxn>
                <a:cxn ang="0">
                  <a:pos x="120" y="35"/>
                </a:cxn>
                <a:cxn ang="0">
                  <a:pos x="0" y="69"/>
                </a:cxn>
              </a:cxnLst>
              <a:rect l="0" t="0" r="r" b="b"/>
              <a:pathLst>
                <a:path w="120" h="69">
                  <a:moveTo>
                    <a:pt x="0" y="69"/>
                  </a:moveTo>
                  <a:lnTo>
                    <a:pt x="18" y="35"/>
                  </a:lnTo>
                  <a:lnTo>
                    <a:pt x="0" y="0"/>
                  </a:lnTo>
                  <a:lnTo>
                    <a:pt x="120" y="35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530" name="Line 104"/>
            <p:cNvSpPr>
              <a:spLocks noChangeShapeType="1"/>
            </p:cNvSpPr>
            <p:nvPr/>
          </p:nvSpPr>
          <p:spPr bwMode="auto">
            <a:xfrm>
              <a:off x="3769" y="1626"/>
              <a:ext cx="68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531" name="Freeform 105"/>
            <p:cNvSpPr/>
            <p:nvPr/>
          </p:nvSpPr>
          <p:spPr bwMode="auto">
            <a:xfrm>
              <a:off x="4417" y="1592"/>
              <a:ext cx="120" cy="69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18" y="34"/>
                </a:cxn>
                <a:cxn ang="0">
                  <a:pos x="0" y="0"/>
                </a:cxn>
                <a:cxn ang="0">
                  <a:pos x="120" y="34"/>
                </a:cxn>
                <a:cxn ang="0">
                  <a:pos x="0" y="69"/>
                </a:cxn>
              </a:cxnLst>
              <a:rect l="0" t="0" r="r" b="b"/>
              <a:pathLst>
                <a:path w="120" h="69">
                  <a:moveTo>
                    <a:pt x="0" y="69"/>
                  </a:moveTo>
                  <a:lnTo>
                    <a:pt x="18" y="34"/>
                  </a:lnTo>
                  <a:lnTo>
                    <a:pt x="0" y="0"/>
                  </a:lnTo>
                  <a:lnTo>
                    <a:pt x="120" y="34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532" name="Rectangle 106"/>
            <p:cNvSpPr>
              <a:spLocks noChangeArrowheads="1"/>
            </p:cNvSpPr>
            <p:nvPr/>
          </p:nvSpPr>
          <p:spPr bwMode="auto">
            <a:xfrm>
              <a:off x="3711" y="1859"/>
              <a:ext cx="15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 B</a:t>
              </a:r>
              <a:r>
                <a:rPr lang="es-ES" sz="1000" b="1">
                  <a:solidFill>
                    <a:srgbClr val="000000"/>
                  </a:solidFill>
                </a:rPr>
                <a:t>1</a:t>
              </a:r>
              <a:endParaRPr lang="es-ES" sz="1000" b="1"/>
            </a:p>
          </p:txBody>
        </p:sp>
        <p:sp>
          <p:nvSpPr>
            <p:cNvPr id="1050533" name="Oval 107"/>
            <p:cNvSpPr>
              <a:spLocks noChangeArrowheads="1"/>
            </p:cNvSpPr>
            <p:nvPr/>
          </p:nvSpPr>
          <p:spPr bwMode="auto">
            <a:xfrm>
              <a:off x="3587" y="2059"/>
              <a:ext cx="178" cy="148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534" name="Rectangle 108"/>
            <p:cNvSpPr>
              <a:spLocks noChangeArrowheads="1"/>
            </p:cNvSpPr>
            <p:nvPr/>
          </p:nvSpPr>
          <p:spPr bwMode="auto">
            <a:xfrm>
              <a:off x="3651" y="2047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x</a:t>
              </a:r>
              <a:endParaRPr lang="es-ES" sz="1600" b="1"/>
            </a:p>
          </p:txBody>
        </p:sp>
        <p:sp>
          <p:nvSpPr>
            <p:cNvPr id="1050535" name="Line 109"/>
            <p:cNvSpPr>
              <a:spLocks noChangeShapeType="1"/>
            </p:cNvSpPr>
            <p:nvPr/>
          </p:nvSpPr>
          <p:spPr bwMode="auto">
            <a:xfrm>
              <a:off x="3673" y="1943"/>
              <a:ext cx="1" cy="7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536" name="Freeform 110"/>
            <p:cNvSpPr/>
            <p:nvPr/>
          </p:nvSpPr>
          <p:spPr bwMode="auto">
            <a:xfrm>
              <a:off x="3621" y="1990"/>
              <a:ext cx="104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2" y="12"/>
                </a:cxn>
                <a:cxn ang="0">
                  <a:pos x="104" y="0"/>
                </a:cxn>
                <a:cxn ang="0">
                  <a:pos x="52" y="79"/>
                </a:cxn>
                <a:cxn ang="0">
                  <a:pos x="0" y="0"/>
                </a:cxn>
              </a:cxnLst>
              <a:rect l="0" t="0" r="r" b="b"/>
              <a:pathLst>
                <a:path w="104" h="79">
                  <a:moveTo>
                    <a:pt x="0" y="0"/>
                  </a:moveTo>
                  <a:lnTo>
                    <a:pt x="52" y="12"/>
                  </a:lnTo>
                  <a:lnTo>
                    <a:pt x="104" y="0"/>
                  </a:lnTo>
                  <a:lnTo>
                    <a:pt x="52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537" name="Line 111"/>
            <p:cNvSpPr>
              <a:spLocks noChangeShapeType="1"/>
            </p:cNvSpPr>
            <p:nvPr/>
          </p:nvSpPr>
          <p:spPr bwMode="auto">
            <a:xfrm>
              <a:off x="2904" y="2133"/>
              <a:ext cx="587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538" name="Freeform 112"/>
            <p:cNvSpPr/>
            <p:nvPr/>
          </p:nvSpPr>
          <p:spPr bwMode="auto">
            <a:xfrm>
              <a:off x="3457" y="2098"/>
              <a:ext cx="120" cy="69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18" y="35"/>
                </a:cxn>
                <a:cxn ang="0">
                  <a:pos x="0" y="0"/>
                </a:cxn>
                <a:cxn ang="0">
                  <a:pos x="120" y="35"/>
                </a:cxn>
                <a:cxn ang="0">
                  <a:pos x="0" y="69"/>
                </a:cxn>
              </a:cxnLst>
              <a:rect l="0" t="0" r="r" b="b"/>
              <a:pathLst>
                <a:path w="120" h="69">
                  <a:moveTo>
                    <a:pt x="0" y="69"/>
                  </a:moveTo>
                  <a:lnTo>
                    <a:pt x="18" y="35"/>
                  </a:lnTo>
                  <a:lnTo>
                    <a:pt x="0" y="0"/>
                  </a:lnTo>
                  <a:lnTo>
                    <a:pt x="120" y="35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539" name="Line 113"/>
            <p:cNvSpPr>
              <a:spLocks noChangeShapeType="1"/>
            </p:cNvSpPr>
            <p:nvPr/>
          </p:nvSpPr>
          <p:spPr bwMode="auto">
            <a:xfrm>
              <a:off x="3769" y="2133"/>
              <a:ext cx="16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540" name="Freeform 114"/>
            <p:cNvSpPr/>
            <p:nvPr/>
          </p:nvSpPr>
          <p:spPr bwMode="auto">
            <a:xfrm>
              <a:off x="3901" y="2100"/>
              <a:ext cx="120" cy="68"/>
            </a:xfrm>
            <a:custGeom>
              <a:avLst/>
              <a:gdLst/>
              <a:ahLst/>
              <a:cxnLst>
                <a:cxn ang="0">
                  <a:pos x="0" y="68"/>
                </a:cxn>
                <a:cxn ang="0">
                  <a:pos x="18" y="34"/>
                </a:cxn>
                <a:cxn ang="0">
                  <a:pos x="0" y="0"/>
                </a:cxn>
                <a:cxn ang="0">
                  <a:pos x="120" y="34"/>
                </a:cxn>
                <a:cxn ang="0">
                  <a:pos x="0" y="68"/>
                </a:cxn>
              </a:cxnLst>
              <a:rect l="0" t="0" r="r" b="b"/>
              <a:pathLst>
                <a:path w="120" h="68">
                  <a:moveTo>
                    <a:pt x="0" y="68"/>
                  </a:moveTo>
                  <a:lnTo>
                    <a:pt x="18" y="34"/>
                  </a:lnTo>
                  <a:lnTo>
                    <a:pt x="0" y="0"/>
                  </a:lnTo>
                  <a:lnTo>
                    <a:pt x="120" y="34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541" name="Rectangle 115"/>
            <p:cNvSpPr>
              <a:spLocks noChangeArrowheads="1"/>
            </p:cNvSpPr>
            <p:nvPr/>
          </p:nvSpPr>
          <p:spPr bwMode="auto">
            <a:xfrm>
              <a:off x="3687" y="2354"/>
              <a:ext cx="15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 B</a:t>
              </a:r>
              <a:r>
                <a:rPr lang="es-ES" sz="1000" b="1">
                  <a:solidFill>
                    <a:srgbClr val="000000"/>
                  </a:solidFill>
                </a:rPr>
                <a:t>2</a:t>
              </a:r>
              <a:endParaRPr lang="es-ES" sz="1000" b="1"/>
            </a:p>
          </p:txBody>
        </p:sp>
        <p:sp>
          <p:nvSpPr>
            <p:cNvPr id="1050542" name="Oval 116"/>
            <p:cNvSpPr>
              <a:spLocks noChangeArrowheads="1"/>
            </p:cNvSpPr>
            <p:nvPr/>
          </p:nvSpPr>
          <p:spPr bwMode="auto">
            <a:xfrm>
              <a:off x="3587" y="2560"/>
              <a:ext cx="178" cy="159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543" name="Rectangle 117"/>
            <p:cNvSpPr>
              <a:spLocks noChangeArrowheads="1"/>
            </p:cNvSpPr>
            <p:nvPr/>
          </p:nvSpPr>
          <p:spPr bwMode="auto">
            <a:xfrm>
              <a:off x="3651" y="2548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x</a:t>
              </a:r>
              <a:endParaRPr lang="es-ES" sz="1600" b="1"/>
            </a:p>
          </p:txBody>
        </p:sp>
        <p:sp>
          <p:nvSpPr>
            <p:cNvPr id="1050544" name="Line 118"/>
            <p:cNvSpPr>
              <a:spLocks noChangeShapeType="1"/>
            </p:cNvSpPr>
            <p:nvPr/>
          </p:nvSpPr>
          <p:spPr bwMode="auto">
            <a:xfrm>
              <a:off x="3673" y="2449"/>
              <a:ext cx="1" cy="7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545" name="Freeform 119"/>
            <p:cNvSpPr/>
            <p:nvPr/>
          </p:nvSpPr>
          <p:spPr bwMode="auto">
            <a:xfrm>
              <a:off x="3621" y="2496"/>
              <a:ext cx="104" cy="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2" y="12"/>
                </a:cxn>
                <a:cxn ang="0">
                  <a:pos x="104" y="0"/>
                </a:cxn>
                <a:cxn ang="0">
                  <a:pos x="52" y="80"/>
                </a:cxn>
                <a:cxn ang="0">
                  <a:pos x="0" y="0"/>
                </a:cxn>
              </a:cxnLst>
              <a:rect l="0" t="0" r="r" b="b"/>
              <a:pathLst>
                <a:path w="104" h="80">
                  <a:moveTo>
                    <a:pt x="0" y="0"/>
                  </a:moveTo>
                  <a:lnTo>
                    <a:pt x="52" y="12"/>
                  </a:lnTo>
                  <a:lnTo>
                    <a:pt x="104" y="0"/>
                  </a:lnTo>
                  <a:lnTo>
                    <a:pt x="52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546" name="Line 120"/>
            <p:cNvSpPr>
              <a:spLocks noChangeShapeType="1"/>
            </p:cNvSpPr>
            <p:nvPr/>
          </p:nvSpPr>
          <p:spPr bwMode="auto">
            <a:xfrm>
              <a:off x="2904" y="2639"/>
              <a:ext cx="587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547" name="Freeform 121"/>
            <p:cNvSpPr/>
            <p:nvPr/>
          </p:nvSpPr>
          <p:spPr bwMode="auto">
            <a:xfrm>
              <a:off x="3457" y="2605"/>
              <a:ext cx="120" cy="68"/>
            </a:xfrm>
            <a:custGeom>
              <a:avLst/>
              <a:gdLst/>
              <a:ahLst/>
              <a:cxnLst>
                <a:cxn ang="0">
                  <a:pos x="0" y="68"/>
                </a:cxn>
                <a:cxn ang="0">
                  <a:pos x="18" y="34"/>
                </a:cxn>
                <a:cxn ang="0">
                  <a:pos x="0" y="0"/>
                </a:cxn>
                <a:cxn ang="0">
                  <a:pos x="120" y="34"/>
                </a:cxn>
                <a:cxn ang="0">
                  <a:pos x="0" y="68"/>
                </a:cxn>
              </a:cxnLst>
              <a:rect l="0" t="0" r="r" b="b"/>
              <a:pathLst>
                <a:path w="120" h="68">
                  <a:moveTo>
                    <a:pt x="0" y="68"/>
                  </a:moveTo>
                  <a:lnTo>
                    <a:pt x="18" y="34"/>
                  </a:lnTo>
                  <a:lnTo>
                    <a:pt x="0" y="0"/>
                  </a:lnTo>
                  <a:lnTo>
                    <a:pt x="120" y="34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548" name="Line 122"/>
            <p:cNvSpPr>
              <a:spLocks noChangeShapeType="1"/>
            </p:cNvSpPr>
            <p:nvPr/>
          </p:nvSpPr>
          <p:spPr bwMode="auto">
            <a:xfrm>
              <a:off x="3769" y="2639"/>
              <a:ext cx="16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549" name="Freeform 123"/>
            <p:cNvSpPr/>
            <p:nvPr/>
          </p:nvSpPr>
          <p:spPr bwMode="auto">
            <a:xfrm>
              <a:off x="3901" y="2606"/>
              <a:ext cx="120" cy="68"/>
            </a:xfrm>
            <a:custGeom>
              <a:avLst/>
              <a:gdLst/>
              <a:ahLst/>
              <a:cxnLst>
                <a:cxn ang="0">
                  <a:pos x="0" y="68"/>
                </a:cxn>
                <a:cxn ang="0">
                  <a:pos x="18" y="34"/>
                </a:cxn>
                <a:cxn ang="0">
                  <a:pos x="0" y="0"/>
                </a:cxn>
                <a:cxn ang="0">
                  <a:pos x="120" y="34"/>
                </a:cxn>
                <a:cxn ang="0">
                  <a:pos x="0" y="68"/>
                </a:cxn>
              </a:cxnLst>
              <a:rect l="0" t="0" r="r" b="b"/>
              <a:pathLst>
                <a:path w="120" h="68">
                  <a:moveTo>
                    <a:pt x="0" y="68"/>
                  </a:moveTo>
                  <a:lnTo>
                    <a:pt x="18" y="34"/>
                  </a:lnTo>
                  <a:lnTo>
                    <a:pt x="0" y="0"/>
                  </a:lnTo>
                  <a:lnTo>
                    <a:pt x="120" y="34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550" name="Rectangle 124"/>
            <p:cNvSpPr>
              <a:spLocks noChangeArrowheads="1"/>
            </p:cNvSpPr>
            <p:nvPr/>
          </p:nvSpPr>
          <p:spPr bwMode="auto">
            <a:xfrm>
              <a:off x="3687" y="2980"/>
              <a:ext cx="18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 B</a:t>
              </a:r>
              <a:r>
                <a:rPr lang="es-ES" sz="900" b="1">
                  <a:solidFill>
                    <a:srgbClr val="000000"/>
                  </a:solidFill>
                </a:rPr>
                <a:t>M</a:t>
              </a:r>
              <a:endParaRPr lang="es-ES" sz="1000" b="1"/>
            </a:p>
          </p:txBody>
        </p:sp>
        <p:sp>
          <p:nvSpPr>
            <p:cNvPr id="1050551" name="Oval 125"/>
            <p:cNvSpPr>
              <a:spLocks noChangeArrowheads="1"/>
            </p:cNvSpPr>
            <p:nvPr/>
          </p:nvSpPr>
          <p:spPr bwMode="auto">
            <a:xfrm>
              <a:off x="3587" y="3192"/>
              <a:ext cx="178" cy="148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552" name="Rectangle 126"/>
            <p:cNvSpPr>
              <a:spLocks noChangeArrowheads="1"/>
            </p:cNvSpPr>
            <p:nvPr/>
          </p:nvSpPr>
          <p:spPr bwMode="auto">
            <a:xfrm>
              <a:off x="3651" y="3174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x</a:t>
              </a:r>
              <a:endParaRPr lang="es-ES" sz="1600" b="1"/>
            </a:p>
          </p:txBody>
        </p:sp>
        <p:sp>
          <p:nvSpPr>
            <p:cNvPr id="1050553" name="Line 127"/>
            <p:cNvSpPr>
              <a:spLocks noChangeShapeType="1"/>
            </p:cNvSpPr>
            <p:nvPr/>
          </p:nvSpPr>
          <p:spPr bwMode="auto">
            <a:xfrm>
              <a:off x="3673" y="3082"/>
              <a:ext cx="1" cy="7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554" name="Freeform 128"/>
            <p:cNvSpPr/>
            <p:nvPr/>
          </p:nvSpPr>
          <p:spPr bwMode="auto">
            <a:xfrm>
              <a:off x="3621" y="3129"/>
              <a:ext cx="104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2" y="12"/>
                </a:cxn>
                <a:cxn ang="0">
                  <a:pos x="104" y="0"/>
                </a:cxn>
                <a:cxn ang="0">
                  <a:pos x="52" y="79"/>
                </a:cxn>
                <a:cxn ang="0">
                  <a:pos x="0" y="0"/>
                </a:cxn>
              </a:cxnLst>
              <a:rect l="0" t="0" r="r" b="b"/>
              <a:pathLst>
                <a:path w="104" h="79">
                  <a:moveTo>
                    <a:pt x="0" y="0"/>
                  </a:moveTo>
                  <a:lnTo>
                    <a:pt x="52" y="12"/>
                  </a:lnTo>
                  <a:lnTo>
                    <a:pt x="104" y="0"/>
                  </a:lnTo>
                  <a:lnTo>
                    <a:pt x="52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555" name="Line 129"/>
            <p:cNvSpPr>
              <a:spLocks noChangeShapeType="1"/>
            </p:cNvSpPr>
            <p:nvPr/>
          </p:nvSpPr>
          <p:spPr bwMode="auto">
            <a:xfrm>
              <a:off x="2904" y="3272"/>
              <a:ext cx="587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556" name="Freeform 130"/>
            <p:cNvSpPr/>
            <p:nvPr/>
          </p:nvSpPr>
          <p:spPr bwMode="auto">
            <a:xfrm>
              <a:off x="3457" y="3237"/>
              <a:ext cx="120" cy="69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18" y="35"/>
                </a:cxn>
                <a:cxn ang="0">
                  <a:pos x="0" y="0"/>
                </a:cxn>
                <a:cxn ang="0">
                  <a:pos x="120" y="35"/>
                </a:cxn>
                <a:cxn ang="0">
                  <a:pos x="0" y="69"/>
                </a:cxn>
              </a:cxnLst>
              <a:rect l="0" t="0" r="r" b="b"/>
              <a:pathLst>
                <a:path w="120" h="69">
                  <a:moveTo>
                    <a:pt x="0" y="69"/>
                  </a:moveTo>
                  <a:lnTo>
                    <a:pt x="18" y="35"/>
                  </a:lnTo>
                  <a:lnTo>
                    <a:pt x="0" y="0"/>
                  </a:lnTo>
                  <a:lnTo>
                    <a:pt x="120" y="35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557" name="Line 131"/>
            <p:cNvSpPr>
              <a:spLocks noChangeShapeType="1"/>
            </p:cNvSpPr>
            <p:nvPr/>
          </p:nvSpPr>
          <p:spPr bwMode="auto">
            <a:xfrm>
              <a:off x="3769" y="3272"/>
              <a:ext cx="16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558" name="Freeform 132"/>
            <p:cNvSpPr/>
            <p:nvPr/>
          </p:nvSpPr>
          <p:spPr bwMode="auto">
            <a:xfrm>
              <a:off x="3901" y="3239"/>
              <a:ext cx="120" cy="68"/>
            </a:xfrm>
            <a:custGeom>
              <a:avLst/>
              <a:gdLst/>
              <a:ahLst/>
              <a:cxnLst>
                <a:cxn ang="0">
                  <a:pos x="0" y="68"/>
                </a:cxn>
                <a:cxn ang="0">
                  <a:pos x="18" y="34"/>
                </a:cxn>
                <a:cxn ang="0">
                  <a:pos x="0" y="0"/>
                </a:cxn>
                <a:cxn ang="0">
                  <a:pos x="120" y="34"/>
                </a:cxn>
                <a:cxn ang="0">
                  <a:pos x="0" y="68"/>
                </a:cxn>
              </a:cxnLst>
              <a:rect l="0" t="0" r="r" b="b"/>
              <a:pathLst>
                <a:path w="120" h="68">
                  <a:moveTo>
                    <a:pt x="0" y="68"/>
                  </a:moveTo>
                  <a:lnTo>
                    <a:pt x="18" y="34"/>
                  </a:lnTo>
                  <a:lnTo>
                    <a:pt x="0" y="0"/>
                  </a:lnTo>
                  <a:lnTo>
                    <a:pt x="120" y="34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559" name="Line 133"/>
            <p:cNvSpPr>
              <a:spLocks noChangeShapeType="1"/>
            </p:cNvSpPr>
            <p:nvPr/>
          </p:nvSpPr>
          <p:spPr bwMode="auto">
            <a:xfrm flipH="1">
              <a:off x="4021" y="1734"/>
              <a:ext cx="516" cy="4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560" name="Freeform 134"/>
            <p:cNvSpPr/>
            <p:nvPr/>
          </p:nvSpPr>
          <p:spPr bwMode="auto">
            <a:xfrm>
              <a:off x="4479" y="1691"/>
              <a:ext cx="118" cy="82"/>
            </a:xfrm>
            <a:custGeom>
              <a:avLst/>
              <a:gdLst/>
              <a:ahLst/>
              <a:cxnLst>
                <a:cxn ang="0">
                  <a:pos x="78" y="82"/>
                </a:cxn>
                <a:cxn ang="0">
                  <a:pos x="52" y="51"/>
                </a:cxn>
                <a:cxn ang="0">
                  <a:pos x="0" y="37"/>
                </a:cxn>
                <a:cxn ang="0">
                  <a:pos x="118" y="0"/>
                </a:cxn>
                <a:cxn ang="0">
                  <a:pos x="78" y="82"/>
                </a:cxn>
              </a:cxnLst>
              <a:rect l="0" t="0" r="r" b="b"/>
              <a:pathLst>
                <a:path w="118" h="82">
                  <a:moveTo>
                    <a:pt x="78" y="82"/>
                  </a:moveTo>
                  <a:lnTo>
                    <a:pt x="52" y="51"/>
                  </a:lnTo>
                  <a:lnTo>
                    <a:pt x="0" y="37"/>
                  </a:lnTo>
                  <a:lnTo>
                    <a:pt x="118" y="0"/>
                  </a:lnTo>
                  <a:lnTo>
                    <a:pt x="78" y="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561" name="Line 135"/>
            <p:cNvSpPr>
              <a:spLocks noChangeShapeType="1"/>
            </p:cNvSpPr>
            <p:nvPr/>
          </p:nvSpPr>
          <p:spPr bwMode="auto">
            <a:xfrm flipH="1">
              <a:off x="4021" y="1745"/>
              <a:ext cx="542" cy="89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562" name="Freeform 136"/>
            <p:cNvSpPr/>
            <p:nvPr/>
          </p:nvSpPr>
          <p:spPr bwMode="auto">
            <a:xfrm>
              <a:off x="4505" y="1691"/>
              <a:ext cx="96" cy="86"/>
            </a:xfrm>
            <a:custGeom>
              <a:avLst/>
              <a:gdLst/>
              <a:ahLst/>
              <a:cxnLst>
                <a:cxn ang="0">
                  <a:pos x="96" y="86"/>
                </a:cxn>
                <a:cxn ang="0">
                  <a:pos x="54" y="62"/>
                </a:cxn>
                <a:cxn ang="0">
                  <a:pos x="0" y="61"/>
                </a:cxn>
                <a:cxn ang="0">
                  <a:pos x="92" y="0"/>
                </a:cxn>
                <a:cxn ang="0">
                  <a:pos x="96" y="86"/>
                </a:cxn>
              </a:cxnLst>
              <a:rect l="0" t="0" r="r" b="b"/>
              <a:pathLst>
                <a:path w="96" h="86">
                  <a:moveTo>
                    <a:pt x="96" y="86"/>
                  </a:moveTo>
                  <a:lnTo>
                    <a:pt x="54" y="62"/>
                  </a:lnTo>
                  <a:lnTo>
                    <a:pt x="0" y="61"/>
                  </a:lnTo>
                  <a:lnTo>
                    <a:pt x="92" y="0"/>
                  </a:lnTo>
                  <a:lnTo>
                    <a:pt x="96" y="8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563" name="Line 137"/>
            <p:cNvSpPr>
              <a:spLocks noChangeShapeType="1"/>
            </p:cNvSpPr>
            <p:nvPr/>
          </p:nvSpPr>
          <p:spPr bwMode="auto">
            <a:xfrm flipH="1">
              <a:off x="4021" y="1749"/>
              <a:ext cx="554" cy="15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564" name="Freeform 138"/>
            <p:cNvSpPr/>
            <p:nvPr/>
          </p:nvSpPr>
          <p:spPr bwMode="auto">
            <a:xfrm>
              <a:off x="4519" y="1691"/>
              <a:ext cx="100" cy="84"/>
            </a:xfrm>
            <a:custGeom>
              <a:avLst/>
              <a:gdLst/>
              <a:ahLst/>
              <a:cxnLst>
                <a:cxn ang="0">
                  <a:pos x="100" y="84"/>
                </a:cxn>
                <a:cxn ang="0">
                  <a:pos x="54" y="66"/>
                </a:cxn>
                <a:cxn ang="0">
                  <a:pos x="0" y="68"/>
                </a:cxn>
                <a:cxn ang="0">
                  <a:pos x="78" y="0"/>
                </a:cxn>
                <a:cxn ang="0">
                  <a:pos x="100" y="84"/>
                </a:cxn>
              </a:cxnLst>
              <a:rect l="0" t="0" r="r" b="b"/>
              <a:pathLst>
                <a:path w="100" h="84">
                  <a:moveTo>
                    <a:pt x="100" y="84"/>
                  </a:moveTo>
                  <a:lnTo>
                    <a:pt x="54" y="66"/>
                  </a:lnTo>
                  <a:lnTo>
                    <a:pt x="0" y="68"/>
                  </a:lnTo>
                  <a:lnTo>
                    <a:pt x="78" y="0"/>
                  </a:lnTo>
                  <a:lnTo>
                    <a:pt x="100" y="8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565" name="Freeform 139"/>
            <p:cNvSpPr/>
            <p:nvPr/>
          </p:nvSpPr>
          <p:spPr bwMode="auto">
            <a:xfrm>
              <a:off x="4523" y="1691"/>
              <a:ext cx="104" cy="84"/>
            </a:xfrm>
            <a:custGeom>
              <a:avLst/>
              <a:gdLst/>
              <a:ahLst/>
              <a:cxnLst>
                <a:cxn ang="0">
                  <a:pos x="104" y="84"/>
                </a:cxn>
                <a:cxn ang="0">
                  <a:pos x="56" y="66"/>
                </a:cxn>
                <a:cxn ang="0">
                  <a:pos x="0" y="71"/>
                </a:cxn>
                <a:cxn ang="0">
                  <a:pos x="74" y="0"/>
                </a:cxn>
                <a:cxn ang="0">
                  <a:pos x="104" y="84"/>
                </a:cxn>
              </a:cxnLst>
              <a:rect l="0" t="0" r="r" b="b"/>
              <a:pathLst>
                <a:path w="104" h="84">
                  <a:moveTo>
                    <a:pt x="104" y="84"/>
                  </a:moveTo>
                  <a:lnTo>
                    <a:pt x="56" y="66"/>
                  </a:lnTo>
                  <a:lnTo>
                    <a:pt x="0" y="71"/>
                  </a:lnTo>
                  <a:lnTo>
                    <a:pt x="74" y="0"/>
                  </a:lnTo>
                  <a:lnTo>
                    <a:pt x="104" y="8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566" name="Oval 140"/>
            <p:cNvSpPr>
              <a:spLocks noChangeArrowheads="1"/>
            </p:cNvSpPr>
            <p:nvPr/>
          </p:nvSpPr>
          <p:spPr bwMode="auto">
            <a:xfrm>
              <a:off x="1084" y="1553"/>
              <a:ext cx="178" cy="142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567" name="Rectangle 141"/>
            <p:cNvSpPr>
              <a:spLocks noChangeArrowheads="1"/>
            </p:cNvSpPr>
            <p:nvPr/>
          </p:nvSpPr>
          <p:spPr bwMode="auto">
            <a:xfrm>
              <a:off x="1148" y="1553"/>
              <a:ext cx="7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+</a:t>
              </a:r>
              <a:endParaRPr lang="es-ES" sz="1600" b="1"/>
            </a:p>
          </p:txBody>
        </p:sp>
      </p:grpSp>
      <p:grpSp>
        <p:nvGrpSpPr>
          <p:cNvPr id="325" name="Group 142"/>
          <p:cNvGrpSpPr/>
          <p:nvPr/>
        </p:nvGrpSpPr>
        <p:grpSpPr bwMode="auto">
          <a:xfrm>
            <a:off x="190500" y="2336800"/>
            <a:ext cx="7356475" cy="3725863"/>
            <a:chOff x="120" y="1472"/>
            <a:chExt cx="4634" cy="2347"/>
          </a:xfrm>
        </p:grpSpPr>
        <p:sp>
          <p:nvSpPr>
            <p:cNvPr id="1050568" name="Text Box 143"/>
            <p:cNvSpPr txBox="1">
              <a:spLocks noChangeArrowheads="1"/>
            </p:cNvSpPr>
            <p:nvPr/>
          </p:nvSpPr>
          <p:spPr bwMode="auto">
            <a:xfrm>
              <a:off x="120" y="1732"/>
              <a:ext cx="57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s-MX" sz="1200"/>
                <a:t>n=-1   x(-1)= 0</a:t>
              </a:r>
              <a:endParaRPr lang="es-ES" sz="1200"/>
            </a:p>
          </p:txBody>
        </p:sp>
        <p:sp>
          <p:nvSpPr>
            <p:cNvPr id="1050569" name="Text Box 144"/>
            <p:cNvSpPr txBox="1">
              <a:spLocks noChangeArrowheads="1"/>
            </p:cNvSpPr>
            <p:nvPr/>
          </p:nvSpPr>
          <p:spPr bwMode="auto">
            <a:xfrm>
              <a:off x="2884" y="2480"/>
              <a:ext cx="34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s-MX" sz="1200"/>
                <a:t>u(n-2)=0</a:t>
              </a:r>
              <a:endParaRPr lang="es-ES" sz="1200"/>
            </a:p>
          </p:txBody>
        </p:sp>
        <p:sp>
          <p:nvSpPr>
            <p:cNvPr id="1050570" name="Text Box 145"/>
            <p:cNvSpPr txBox="1">
              <a:spLocks noChangeArrowheads="1"/>
            </p:cNvSpPr>
            <p:nvPr/>
          </p:nvSpPr>
          <p:spPr bwMode="auto">
            <a:xfrm>
              <a:off x="4492" y="1772"/>
              <a:ext cx="26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s-MX" sz="1200"/>
                <a:t>y(0)=0</a:t>
              </a:r>
              <a:endParaRPr lang="es-ES" sz="1200"/>
            </a:p>
          </p:txBody>
        </p:sp>
        <p:sp>
          <p:nvSpPr>
            <p:cNvPr id="1050571" name="Text Box 146"/>
            <p:cNvSpPr txBox="1">
              <a:spLocks noChangeArrowheads="1"/>
            </p:cNvSpPr>
            <p:nvPr/>
          </p:nvSpPr>
          <p:spPr bwMode="auto">
            <a:xfrm>
              <a:off x="2864" y="1992"/>
              <a:ext cx="34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s-MX" sz="1200"/>
                <a:t>u(n-1)=0</a:t>
              </a:r>
              <a:endParaRPr lang="es-ES" sz="1200"/>
            </a:p>
          </p:txBody>
        </p:sp>
        <p:sp>
          <p:nvSpPr>
            <p:cNvPr id="1050572" name="Text Box 147"/>
            <p:cNvSpPr txBox="1">
              <a:spLocks noChangeArrowheads="1"/>
            </p:cNvSpPr>
            <p:nvPr/>
          </p:nvSpPr>
          <p:spPr bwMode="auto">
            <a:xfrm>
              <a:off x="2764" y="3128"/>
              <a:ext cx="37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s-MX" sz="1200"/>
                <a:t>u(n-M)=0</a:t>
              </a:r>
              <a:endParaRPr lang="es-ES" sz="1200"/>
            </a:p>
          </p:txBody>
        </p:sp>
        <p:sp>
          <p:nvSpPr>
            <p:cNvPr id="1050573" name="Text Box 148"/>
            <p:cNvSpPr txBox="1">
              <a:spLocks noChangeArrowheads="1"/>
            </p:cNvSpPr>
            <p:nvPr/>
          </p:nvSpPr>
          <p:spPr bwMode="auto">
            <a:xfrm>
              <a:off x="2788" y="3704"/>
              <a:ext cx="36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s-MX" sz="1200"/>
                <a:t>u(n-N)=0</a:t>
              </a:r>
              <a:endParaRPr lang="es-ES" sz="1200"/>
            </a:p>
          </p:txBody>
        </p:sp>
        <p:sp>
          <p:nvSpPr>
            <p:cNvPr id="1050574" name="Text Box 149"/>
            <p:cNvSpPr txBox="1">
              <a:spLocks noChangeArrowheads="1"/>
            </p:cNvSpPr>
            <p:nvPr/>
          </p:nvSpPr>
          <p:spPr bwMode="auto">
            <a:xfrm>
              <a:off x="2832" y="1472"/>
              <a:ext cx="26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s-MX" sz="1200"/>
                <a:t>u(n)=0</a:t>
              </a:r>
              <a:endParaRPr lang="es-ES" sz="1200"/>
            </a:p>
          </p:txBody>
        </p:sp>
      </p:grpSp>
    </p:spTree>
  </p:cSld>
  <p:clrMapOvr>
    <a:masterClrMapping/>
  </p:clrMapOvr>
  <p:transition>
    <p:wheel spokes="8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575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8B4B-34F7-4AA5-832E-56C7B696A6FF}" type="slidenum">
              <a:rPr lang="es-ES"/>
              <a:t>76</a:t>
            </a:fld>
            <a:endParaRPr lang="es-ES"/>
          </a:p>
        </p:txBody>
      </p:sp>
      <p:sp>
        <p:nvSpPr>
          <p:cNvPr id="105057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14450"/>
            <a:ext cx="9144000" cy="5715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2400" b="1">
                <a:solidFill>
                  <a:srgbClr val="FF3300"/>
                </a:solidFill>
                <a:cs typeface="Times New Roman" pitchFamily="18" charset="0"/>
              </a:rPr>
              <a:t>Esquema general de un filtro recursivo y principio de funcionamiento</a:t>
            </a:r>
            <a:endParaRPr lang="es-ES" sz="2400">
              <a:solidFill>
                <a:srgbClr val="FF3300"/>
              </a:solidFill>
              <a:cs typeface="Times New Roman" pitchFamily="18" charset="0"/>
            </a:endParaRPr>
          </a:p>
        </p:txBody>
      </p:sp>
      <p:grpSp>
        <p:nvGrpSpPr>
          <p:cNvPr id="327" name="Group 196"/>
          <p:cNvGrpSpPr/>
          <p:nvPr/>
        </p:nvGrpSpPr>
        <p:grpSpPr bwMode="auto">
          <a:xfrm>
            <a:off x="609600" y="2157413"/>
            <a:ext cx="7621588" cy="4003675"/>
            <a:chOff x="564" y="1359"/>
            <a:chExt cx="4801" cy="2522"/>
          </a:xfrm>
        </p:grpSpPr>
        <p:sp>
          <p:nvSpPr>
            <p:cNvPr id="1050577" name="Line 25"/>
            <p:cNvSpPr>
              <a:spLocks noChangeShapeType="1"/>
            </p:cNvSpPr>
            <p:nvPr/>
          </p:nvSpPr>
          <p:spPr bwMode="auto">
            <a:xfrm flipV="1">
              <a:off x="564" y="1626"/>
              <a:ext cx="426" cy="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578" name="Freeform 26"/>
            <p:cNvSpPr/>
            <p:nvPr/>
          </p:nvSpPr>
          <p:spPr bwMode="auto">
            <a:xfrm>
              <a:off x="960" y="1592"/>
              <a:ext cx="120" cy="69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18" y="34"/>
                </a:cxn>
                <a:cxn ang="0">
                  <a:pos x="0" y="0"/>
                </a:cxn>
                <a:cxn ang="0">
                  <a:pos x="120" y="34"/>
                </a:cxn>
                <a:cxn ang="0">
                  <a:pos x="0" y="69"/>
                </a:cxn>
              </a:cxnLst>
              <a:rect l="0" t="0" r="r" b="b"/>
              <a:pathLst>
                <a:path w="120" h="69">
                  <a:moveTo>
                    <a:pt x="0" y="69"/>
                  </a:moveTo>
                  <a:lnTo>
                    <a:pt x="18" y="34"/>
                  </a:lnTo>
                  <a:lnTo>
                    <a:pt x="0" y="0"/>
                  </a:lnTo>
                  <a:lnTo>
                    <a:pt x="120" y="34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579" name="Rectangle 27"/>
            <p:cNvSpPr>
              <a:spLocks noChangeArrowheads="1"/>
            </p:cNvSpPr>
            <p:nvPr/>
          </p:nvSpPr>
          <p:spPr bwMode="auto">
            <a:xfrm>
              <a:off x="584" y="1447"/>
              <a:ext cx="24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X(n)</a:t>
              </a:r>
              <a:endParaRPr lang="es-ES" sz="1600" b="1"/>
            </a:p>
          </p:txBody>
        </p:sp>
        <p:sp>
          <p:nvSpPr>
            <p:cNvPr id="1050580" name="Line 28"/>
            <p:cNvSpPr>
              <a:spLocks noChangeShapeType="1"/>
            </p:cNvSpPr>
            <p:nvPr/>
          </p:nvSpPr>
          <p:spPr bwMode="auto">
            <a:xfrm>
              <a:off x="1272" y="1626"/>
              <a:ext cx="2275" cy="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581" name="Freeform 29"/>
            <p:cNvSpPr/>
            <p:nvPr/>
          </p:nvSpPr>
          <p:spPr bwMode="auto">
            <a:xfrm>
              <a:off x="3517" y="1593"/>
              <a:ext cx="120" cy="69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18" y="35"/>
                </a:cxn>
                <a:cxn ang="0">
                  <a:pos x="0" y="0"/>
                </a:cxn>
                <a:cxn ang="0">
                  <a:pos x="120" y="35"/>
                </a:cxn>
                <a:cxn ang="0">
                  <a:pos x="0" y="69"/>
                </a:cxn>
              </a:cxnLst>
              <a:rect l="0" t="0" r="r" b="b"/>
              <a:pathLst>
                <a:path w="120" h="69">
                  <a:moveTo>
                    <a:pt x="0" y="69"/>
                  </a:moveTo>
                  <a:lnTo>
                    <a:pt x="18" y="35"/>
                  </a:lnTo>
                  <a:lnTo>
                    <a:pt x="0" y="0"/>
                  </a:lnTo>
                  <a:lnTo>
                    <a:pt x="120" y="35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582" name="Line 30"/>
            <p:cNvSpPr>
              <a:spLocks noChangeShapeType="1"/>
            </p:cNvSpPr>
            <p:nvPr/>
          </p:nvSpPr>
          <p:spPr bwMode="auto">
            <a:xfrm flipV="1">
              <a:off x="2904" y="3018"/>
              <a:ext cx="2" cy="31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583" name="Rectangle 31"/>
            <p:cNvSpPr>
              <a:spLocks noChangeArrowheads="1"/>
            </p:cNvSpPr>
            <p:nvPr/>
          </p:nvSpPr>
          <p:spPr bwMode="auto">
            <a:xfrm>
              <a:off x="4905" y="1459"/>
              <a:ext cx="24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Y(n)</a:t>
              </a:r>
              <a:endParaRPr lang="es-ES" sz="1600" b="1"/>
            </a:p>
          </p:txBody>
        </p:sp>
        <p:sp>
          <p:nvSpPr>
            <p:cNvPr id="1050584" name="Rectangle 32"/>
            <p:cNvSpPr>
              <a:spLocks noChangeArrowheads="1"/>
            </p:cNvSpPr>
            <p:nvPr/>
          </p:nvSpPr>
          <p:spPr bwMode="auto">
            <a:xfrm>
              <a:off x="2720" y="1761"/>
              <a:ext cx="371" cy="23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585" name="Rectangle 33"/>
            <p:cNvSpPr>
              <a:spLocks noChangeArrowheads="1"/>
            </p:cNvSpPr>
            <p:nvPr/>
          </p:nvSpPr>
          <p:spPr bwMode="auto">
            <a:xfrm>
              <a:off x="2828" y="1817"/>
              <a:ext cx="11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 T</a:t>
              </a:r>
              <a:endParaRPr lang="es-ES" sz="1600" b="1"/>
            </a:p>
          </p:txBody>
        </p:sp>
        <p:sp>
          <p:nvSpPr>
            <p:cNvPr id="1050586" name="Rectangle 35"/>
            <p:cNvSpPr>
              <a:spLocks noChangeArrowheads="1"/>
            </p:cNvSpPr>
            <p:nvPr/>
          </p:nvSpPr>
          <p:spPr bwMode="auto">
            <a:xfrm>
              <a:off x="2162" y="1859"/>
              <a:ext cx="20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 -A</a:t>
              </a:r>
              <a:r>
                <a:rPr lang="es-ES" sz="1000" b="1">
                  <a:solidFill>
                    <a:srgbClr val="000000"/>
                  </a:solidFill>
                </a:rPr>
                <a:t>1</a:t>
              </a:r>
              <a:endParaRPr lang="es-ES" sz="1000" b="1"/>
            </a:p>
          </p:txBody>
        </p:sp>
        <p:sp>
          <p:nvSpPr>
            <p:cNvPr id="1050587" name="Oval 36"/>
            <p:cNvSpPr>
              <a:spLocks noChangeArrowheads="1"/>
            </p:cNvSpPr>
            <p:nvPr/>
          </p:nvSpPr>
          <p:spPr bwMode="auto">
            <a:xfrm>
              <a:off x="2050" y="2065"/>
              <a:ext cx="178" cy="136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588" name="Rectangle 37"/>
            <p:cNvSpPr>
              <a:spLocks noChangeArrowheads="1"/>
            </p:cNvSpPr>
            <p:nvPr/>
          </p:nvSpPr>
          <p:spPr bwMode="auto">
            <a:xfrm>
              <a:off x="2120" y="2041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x</a:t>
              </a:r>
              <a:endParaRPr lang="es-ES" sz="1600" b="1"/>
            </a:p>
          </p:txBody>
        </p:sp>
        <p:sp>
          <p:nvSpPr>
            <p:cNvPr id="1050589" name="Line 38"/>
            <p:cNvSpPr>
              <a:spLocks noChangeShapeType="1"/>
            </p:cNvSpPr>
            <p:nvPr/>
          </p:nvSpPr>
          <p:spPr bwMode="auto">
            <a:xfrm>
              <a:off x="2136" y="1943"/>
              <a:ext cx="1" cy="7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590" name="Freeform 39"/>
            <p:cNvSpPr/>
            <p:nvPr/>
          </p:nvSpPr>
          <p:spPr bwMode="auto">
            <a:xfrm>
              <a:off x="2084" y="1990"/>
              <a:ext cx="104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2" y="12"/>
                </a:cxn>
                <a:cxn ang="0">
                  <a:pos x="104" y="0"/>
                </a:cxn>
                <a:cxn ang="0">
                  <a:pos x="52" y="79"/>
                </a:cxn>
                <a:cxn ang="0">
                  <a:pos x="0" y="0"/>
                </a:cxn>
              </a:cxnLst>
              <a:rect l="0" t="0" r="r" b="b"/>
              <a:pathLst>
                <a:path w="104" h="79">
                  <a:moveTo>
                    <a:pt x="0" y="0"/>
                  </a:moveTo>
                  <a:lnTo>
                    <a:pt x="52" y="12"/>
                  </a:lnTo>
                  <a:lnTo>
                    <a:pt x="104" y="0"/>
                  </a:lnTo>
                  <a:lnTo>
                    <a:pt x="52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591" name="Line 40"/>
            <p:cNvSpPr>
              <a:spLocks noChangeShapeType="1"/>
            </p:cNvSpPr>
            <p:nvPr/>
          </p:nvSpPr>
          <p:spPr bwMode="auto">
            <a:xfrm>
              <a:off x="2904" y="2006"/>
              <a:ext cx="1" cy="7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592" name="Freeform 41"/>
            <p:cNvSpPr/>
            <p:nvPr/>
          </p:nvSpPr>
          <p:spPr bwMode="auto">
            <a:xfrm>
              <a:off x="2852" y="2053"/>
              <a:ext cx="105" cy="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2" y="12"/>
                </a:cxn>
                <a:cxn ang="0">
                  <a:pos x="105" y="0"/>
                </a:cxn>
                <a:cxn ang="0">
                  <a:pos x="52" y="80"/>
                </a:cxn>
                <a:cxn ang="0">
                  <a:pos x="0" y="0"/>
                </a:cxn>
              </a:cxnLst>
              <a:rect l="0" t="0" r="r" b="b"/>
              <a:pathLst>
                <a:path w="105" h="80">
                  <a:moveTo>
                    <a:pt x="0" y="0"/>
                  </a:moveTo>
                  <a:lnTo>
                    <a:pt x="52" y="12"/>
                  </a:lnTo>
                  <a:lnTo>
                    <a:pt x="105" y="0"/>
                  </a:lnTo>
                  <a:lnTo>
                    <a:pt x="52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593" name="Line 42"/>
            <p:cNvSpPr>
              <a:spLocks noChangeShapeType="1"/>
            </p:cNvSpPr>
            <p:nvPr/>
          </p:nvSpPr>
          <p:spPr bwMode="auto">
            <a:xfrm>
              <a:off x="2322" y="2133"/>
              <a:ext cx="58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594" name="Freeform 43"/>
            <p:cNvSpPr/>
            <p:nvPr/>
          </p:nvSpPr>
          <p:spPr bwMode="auto">
            <a:xfrm>
              <a:off x="2232" y="2098"/>
              <a:ext cx="120" cy="69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102" y="35"/>
                </a:cxn>
                <a:cxn ang="0">
                  <a:pos x="120" y="69"/>
                </a:cxn>
                <a:cxn ang="0">
                  <a:pos x="0" y="35"/>
                </a:cxn>
                <a:cxn ang="0">
                  <a:pos x="120" y="0"/>
                </a:cxn>
              </a:cxnLst>
              <a:rect l="0" t="0" r="r" b="b"/>
              <a:pathLst>
                <a:path w="120" h="69">
                  <a:moveTo>
                    <a:pt x="120" y="0"/>
                  </a:moveTo>
                  <a:lnTo>
                    <a:pt x="102" y="35"/>
                  </a:lnTo>
                  <a:lnTo>
                    <a:pt x="120" y="69"/>
                  </a:lnTo>
                  <a:lnTo>
                    <a:pt x="0" y="35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595" name="Line 44"/>
            <p:cNvSpPr>
              <a:spLocks noChangeShapeType="1"/>
            </p:cNvSpPr>
            <p:nvPr/>
          </p:nvSpPr>
          <p:spPr bwMode="auto">
            <a:xfrm flipV="1">
              <a:off x="1806" y="2133"/>
              <a:ext cx="23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596" name="Freeform 45"/>
            <p:cNvSpPr/>
            <p:nvPr/>
          </p:nvSpPr>
          <p:spPr bwMode="auto">
            <a:xfrm>
              <a:off x="1716" y="2100"/>
              <a:ext cx="120" cy="68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102" y="34"/>
                </a:cxn>
                <a:cxn ang="0">
                  <a:pos x="120" y="68"/>
                </a:cxn>
                <a:cxn ang="0">
                  <a:pos x="0" y="34"/>
                </a:cxn>
                <a:cxn ang="0">
                  <a:pos x="120" y="0"/>
                </a:cxn>
              </a:cxnLst>
              <a:rect l="0" t="0" r="r" b="b"/>
              <a:pathLst>
                <a:path w="120" h="68">
                  <a:moveTo>
                    <a:pt x="120" y="0"/>
                  </a:moveTo>
                  <a:lnTo>
                    <a:pt x="102" y="34"/>
                  </a:lnTo>
                  <a:lnTo>
                    <a:pt x="120" y="68"/>
                  </a:lnTo>
                  <a:lnTo>
                    <a:pt x="0" y="34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597" name="Rectangle 46"/>
            <p:cNvSpPr>
              <a:spLocks noChangeArrowheads="1"/>
            </p:cNvSpPr>
            <p:nvPr/>
          </p:nvSpPr>
          <p:spPr bwMode="auto">
            <a:xfrm>
              <a:off x="2720" y="2267"/>
              <a:ext cx="371" cy="23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598" name="Rectangle 47"/>
            <p:cNvSpPr>
              <a:spLocks noChangeArrowheads="1"/>
            </p:cNvSpPr>
            <p:nvPr/>
          </p:nvSpPr>
          <p:spPr bwMode="auto">
            <a:xfrm>
              <a:off x="2828" y="2323"/>
              <a:ext cx="11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 T</a:t>
              </a:r>
              <a:endParaRPr lang="es-ES" sz="1600" b="1"/>
            </a:p>
          </p:txBody>
        </p:sp>
        <p:sp>
          <p:nvSpPr>
            <p:cNvPr id="1050599" name="Line 49"/>
            <p:cNvSpPr>
              <a:spLocks noChangeShapeType="1"/>
            </p:cNvSpPr>
            <p:nvPr/>
          </p:nvSpPr>
          <p:spPr bwMode="auto">
            <a:xfrm>
              <a:off x="2904" y="2133"/>
              <a:ext cx="1" cy="6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600" name="Freeform 50"/>
            <p:cNvSpPr/>
            <p:nvPr/>
          </p:nvSpPr>
          <p:spPr bwMode="auto">
            <a:xfrm>
              <a:off x="2852" y="2180"/>
              <a:ext cx="105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2" y="12"/>
                </a:cxn>
                <a:cxn ang="0">
                  <a:pos x="105" y="0"/>
                </a:cxn>
                <a:cxn ang="0">
                  <a:pos x="52" y="79"/>
                </a:cxn>
                <a:cxn ang="0">
                  <a:pos x="0" y="0"/>
                </a:cxn>
              </a:cxnLst>
              <a:rect l="0" t="0" r="r" b="b"/>
              <a:pathLst>
                <a:path w="105" h="79">
                  <a:moveTo>
                    <a:pt x="0" y="0"/>
                  </a:moveTo>
                  <a:lnTo>
                    <a:pt x="52" y="12"/>
                  </a:lnTo>
                  <a:lnTo>
                    <a:pt x="105" y="0"/>
                  </a:lnTo>
                  <a:lnTo>
                    <a:pt x="52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601" name="Rectangle 51"/>
            <p:cNvSpPr>
              <a:spLocks noChangeArrowheads="1"/>
            </p:cNvSpPr>
            <p:nvPr/>
          </p:nvSpPr>
          <p:spPr bwMode="auto">
            <a:xfrm>
              <a:off x="2162" y="2354"/>
              <a:ext cx="20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 -A</a:t>
              </a:r>
              <a:r>
                <a:rPr lang="es-ES" sz="1000" b="1">
                  <a:solidFill>
                    <a:srgbClr val="000000"/>
                  </a:solidFill>
                </a:rPr>
                <a:t>2</a:t>
              </a:r>
              <a:endParaRPr lang="es-ES" sz="1000" b="1"/>
            </a:p>
          </p:txBody>
        </p:sp>
        <p:sp>
          <p:nvSpPr>
            <p:cNvPr id="1050602" name="Oval 52"/>
            <p:cNvSpPr>
              <a:spLocks noChangeArrowheads="1"/>
            </p:cNvSpPr>
            <p:nvPr/>
          </p:nvSpPr>
          <p:spPr bwMode="auto">
            <a:xfrm>
              <a:off x="2050" y="2560"/>
              <a:ext cx="178" cy="159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603" name="Rectangle 53"/>
            <p:cNvSpPr>
              <a:spLocks noChangeArrowheads="1"/>
            </p:cNvSpPr>
            <p:nvPr/>
          </p:nvSpPr>
          <p:spPr bwMode="auto">
            <a:xfrm>
              <a:off x="2114" y="2554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x</a:t>
              </a:r>
              <a:endParaRPr lang="es-ES" sz="1600" b="1"/>
            </a:p>
          </p:txBody>
        </p:sp>
        <p:sp>
          <p:nvSpPr>
            <p:cNvPr id="1050604" name="Line 54"/>
            <p:cNvSpPr>
              <a:spLocks noChangeShapeType="1"/>
            </p:cNvSpPr>
            <p:nvPr/>
          </p:nvSpPr>
          <p:spPr bwMode="auto">
            <a:xfrm>
              <a:off x="2136" y="2449"/>
              <a:ext cx="1" cy="7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605" name="Freeform 55"/>
            <p:cNvSpPr/>
            <p:nvPr/>
          </p:nvSpPr>
          <p:spPr bwMode="auto">
            <a:xfrm>
              <a:off x="2084" y="2496"/>
              <a:ext cx="104" cy="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2" y="12"/>
                </a:cxn>
                <a:cxn ang="0">
                  <a:pos x="104" y="0"/>
                </a:cxn>
                <a:cxn ang="0">
                  <a:pos x="52" y="80"/>
                </a:cxn>
                <a:cxn ang="0">
                  <a:pos x="0" y="0"/>
                </a:cxn>
              </a:cxnLst>
              <a:rect l="0" t="0" r="r" b="b"/>
              <a:pathLst>
                <a:path w="104" h="80">
                  <a:moveTo>
                    <a:pt x="0" y="0"/>
                  </a:moveTo>
                  <a:lnTo>
                    <a:pt x="52" y="12"/>
                  </a:lnTo>
                  <a:lnTo>
                    <a:pt x="104" y="0"/>
                  </a:lnTo>
                  <a:lnTo>
                    <a:pt x="52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606" name="Line 56"/>
            <p:cNvSpPr>
              <a:spLocks noChangeShapeType="1"/>
            </p:cNvSpPr>
            <p:nvPr/>
          </p:nvSpPr>
          <p:spPr bwMode="auto">
            <a:xfrm>
              <a:off x="2904" y="2512"/>
              <a:ext cx="1" cy="7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607" name="Freeform 57"/>
            <p:cNvSpPr/>
            <p:nvPr/>
          </p:nvSpPr>
          <p:spPr bwMode="auto">
            <a:xfrm>
              <a:off x="2852" y="2560"/>
              <a:ext cx="105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2" y="12"/>
                </a:cxn>
                <a:cxn ang="0">
                  <a:pos x="105" y="0"/>
                </a:cxn>
                <a:cxn ang="0">
                  <a:pos x="52" y="79"/>
                </a:cxn>
                <a:cxn ang="0">
                  <a:pos x="0" y="0"/>
                </a:cxn>
              </a:cxnLst>
              <a:rect l="0" t="0" r="r" b="b"/>
              <a:pathLst>
                <a:path w="105" h="79">
                  <a:moveTo>
                    <a:pt x="0" y="0"/>
                  </a:moveTo>
                  <a:lnTo>
                    <a:pt x="52" y="12"/>
                  </a:lnTo>
                  <a:lnTo>
                    <a:pt x="105" y="0"/>
                  </a:lnTo>
                  <a:lnTo>
                    <a:pt x="52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608" name="Line 58"/>
            <p:cNvSpPr>
              <a:spLocks noChangeShapeType="1"/>
            </p:cNvSpPr>
            <p:nvPr/>
          </p:nvSpPr>
          <p:spPr bwMode="auto">
            <a:xfrm>
              <a:off x="2322" y="2639"/>
              <a:ext cx="58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609" name="Freeform 59"/>
            <p:cNvSpPr/>
            <p:nvPr/>
          </p:nvSpPr>
          <p:spPr bwMode="auto">
            <a:xfrm>
              <a:off x="2232" y="2605"/>
              <a:ext cx="120" cy="68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102" y="34"/>
                </a:cxn>
                <a:cxn ang="0">
                  <a:pos x="120" y="68"/>
                </a:cxn>
                <a:cxn ang="0">
                  <a:pos x="0" y="34"/>
                </a:cxn>
                <a:cxn ang="0">
                  <a:pos x="120" y="0"/>
                </a:cxn>
              </a:cxnLst>
              <a:rect l="0" t="0" r="r" b="b"/>
              <a:pathLst>
                <a:path w="120" h="68">
                  <a:moveTo>
                    <a:pt x="120" y="0"/>
                  </a:moveTo>
                  <a:lnTo>
                    <a:pt x="102" y="34"/>
                  </a:lnTo>
                  <a:lnTo>
                    <a:pt x="120" y="68"/>
                  </a:lnTo>
                  <a:lnTo>
                    <a:pt x="0" y="34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610" name="Line 60"/>
            <p:cNvSpPr>
              <a:spLocks noChangeShapeType="1"/>
            </p:cNvSpPr>
            <p:nvPr/>
          </p:nvSpPr>
          <p:spPr bwMode="auto">
            <a:xfrm>
              <a:off x="1902" y="2639"/>
              <a:ext cx="14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611" name="Freeform 61"/>
            <p:cNvSpPr/>
            <p:nvPr/>
          </p:nvSpPr>
          <p:spPr bwMode="auto">
            <a:xfrm>
              <a:off x="1812" y="2605"/>
              <a:ext cx="120" cy="68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102" y="34"/>
                </a:cxn>
                <a:cxn ang="0">
                  <a:pos x="120" y="68"/>
                </a:cxn>
                <a:cxn ang="0">
                  <a:pos x="0" y="35"/>
                </a:cxn>
                <a:cxn ang="0">
                  <a:pos x="120" y="0"/>
                </a:cxn>
              </a:cxnLst>
              <a:rect l="0" t="0" r="r" b="b"/>
              <a:pathLst>
                <a:path w="120" h="68">
                  <a:moveTo>
                    <a:pt x="120" y="0"/>
                  </a:moveTo>
                  <a:lnTo>
                    <a:pt x="102" y="34"/>
                  </a:lnTo>
                  <a:lnTo>
                    <a:pt x="120" y="68"/>
                  </a:lnTo>
                  <a:lnTo>
                    <a:pt x="0" y="35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612" name="Line 62"/>
            <p:cNvSpPr>
              <a:spLocks noChangeShapeType="1"/>
            </p:cNvSpPr>
            <p:nvPr/>
          </p:nvSpPr>
          <p:spPr bwMode="auto">
            <a:xfrm>
              <a:off x="2904" y="3272"/>
              <a:ext cx="1" cy="6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613" name="Freeform 63"/>
            <p:cNvSpPr/>
            <p:nvPr/>
          </p:nvSpPr>
          <p:spPr bwMode="auto">
            <a:xfrm>
              <a:off x="2852" y="3319"/>
              <a:ext cx="105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2" y="12"/>
                </a:cxn>
                <a:cxn ang="0">
                  <a:pos x="105" y="0"/>
                </a:cxn>
                <a:cxn ang="0">
                  <a:pos x="52" y="79"/>
                </a:cxn>
                <a:cxn ang="0">
                  <a:pos x="0" y="0"/>
                </a:cxn>
              </a:cxnLst>
              <a:rect l="0" t="0" r="r" b="b"/>
              <a:pathLst>
                <a:path w="105" h="79">
                  <a:moveTo>
                    <a:pt x="0" y="0"/>
                  </a:moveTo>
                  <a:lnTo>
                    <a:pt x="52" y="12"/>
                  </a:lnTo>
                  <a:lnTo>
                    <a:pt x="105" y="0"/>
                  </a:lnTo>
                  <a:lnTo>
                    <a:pt x="52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614" name="Rectangle 64"/>
            <p:cNvSpPr>
              <a:spLocks noChangeArrowheads="1"/>
            </p:cNvSpPr>
            <p:nvPr/>
          </p:nvSpPr>
          <p:spPr bwMode="auto">
            <a:xfrm>
              <a:off x="2720" y="3406"/>
              <a:ext cx="371" cy="23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615" name="Rectangle 65"/>
            <p:cNvSpPr>
              <a:spLocks noChangeArrowheads="1"/>
            </p:cNvSpPr>
            <p:nvPr/>
          </p:nvSpPr>
          <p:spPr bwMode="auto">
            <a:xfrm>
              <a:off x="2840" y="3462"/>
              <a:ext cx="11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 T</a:t>
              </a:r>
              <a:endParaRPr lang="es-ES" sz="1600" b="1"/>
            </a:p>
          </p:txBody>
        </p:sp>
        <p:sp>
          <p:nvSpPr>
            <p:cNvPr id="1050616" name="Rectangle 67"/>
            <p:cNvSpPr>
              <a:spLocks noChangeArrowheads="1"/>
            </p:cNvSpPr>
            <p:nvPr/>
          </p:nvSpPr>
          <p:spPr bwMode="auto">
            <a:xfrm>
              <a:off x="2168" y="3481"/>
              <a:ext cx="22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 -A</a:t>
              </a:r>
              <a:r>
                <a:rPr lang="es-ES" sz="1000" b="1">
                  <a:solidFill>
                    <a:srgbClr val="000000"/>
                  </a:solidFill>
                </a:rPr>
                <a:t>N</a:t>
              </a:r>
              <a:endParaRPr lang="es-ES" sz="1000" b="1"/>
            </a:p>
          </p:txBody>
        </p:sp>
        <p:sp>
          <p:nvSpPr>
            <p:cNvPr id="1050617" name="Oval 68"/>
            <p:cNvSpPr>
              <a:spLocks noChangeArrowheads="1"/>
            </p:cNvSpPr>
            <p:nvPr/>
          </p:nvSpPr>
          <p:spPr bwMode="auto">
            <a:xfrm>
              <a:off x="2050" y="3705"/>
              <a:ext cx="178" cy="171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618" name="Rectangle 69"/>
            <p:cNvSpPr>
              <a:spLocks noChangeArrowheads="1"/>
            </p:cNvSpPr>
            <p:nvPr/>
          </p:nvSpPr>
          <p:spPr bwMode="auto">
            <a:xfrm>
              <a:off x="2120" y="3693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x</a:t>
              </a:r>
              <a:endParaRPr lang="es-ES" sz="1600" b="1"/>
            </a:p>
          </p:txBody>
        </p:sp>
        <p:sp>
          <p:nvSpPr>
            <p:cNvPr id="1050619" name="Line 70"/>
            <p:cNvSpPr>
              <a:spLocks noChangeShapeType="1"/>
            </p:cNvSpPr>
            <p:nvPr/>
          </p:nvSpPr>
          <p:spPr bwMode="auto">
            <a:xfrm>
              <a:off x="2136" y="3588"/>
              <a:ext cx="1" cy="7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620" name="Freeform 71"/>
            <p:cNvSpPr/>
            <p:nvPr/>
          </p:nvSpPr>
          <p:spPr bwMode="auto">
            <a:xfrm>
              <a:off x="2084" y="3635"/>
              <a:ext cx="104" cy="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2" y="12"/>
                </a:cxn>
                <a:cxn ang="0">
                  <a:pos x="104" y="0"/>
                </a:cxn>
                <a:cxn ang="0">
                  <a:pos x="52" y="80"/>
                </a:cxn>
                <a:cxn ang="0">
                  <a:pos x="0" y="0"/>
                </a:cxn>
              </a:cxnLst>
              <a:rect l="0" t="0" r="r" b="b"/>
              <a:pathLst>
                <a:path w="104" h="80">
                  <a:moveTo>
                    <a:pt x="0" y="0"/>
                  </a:moveTo>
                  <a:lnTo>
                    <a:pt x="52" y="12"/>
                  </a:lnTo>
                  <a:lnTo>
                    <a:pt x="104" y="0"/>
                  </a:lnTo>
                  <a:lnTo>
                    <a:pt x="52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621" name="Line 72"/>
            <p:cNvSpPr>
              <a:spLocks noChangeShapeType="1"/>
            </p:cNvSpPr>
            <p:nvPr/>
          </p:nvSpPr>
          <p:spPr bwMode="auto">
            <a:xfrm>
              <a:off x="2904" y="3651"/>
              <a:ext cx="1" cy="7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622" name="Freeform 73"/>
            <p:cNvSpPr/>
            <p:nvPr/>
          </p:nvSpPr>
          <p:spPr bwMode="auto">
            <a:xfrm>
              <a:off x="2852" y="3699"/>
              <a:ext cx="105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2" y="12"/>
                </a:cxn>
                <a:cxn ang="0">
                  <a:pos x="105" y="0"/>
                </a:cxn>
                <a:cxn ang="0">
                  <a:pos x="52" y="79"/>
                </a:cxn>
                <a:cxn ang="0">
                  <a:pos x="0" y="0"/>
                </a:cxn>
              </a:cxnLst>
              <a:rect l="0" t="0" r="r" b="b"/>
              <a:pathLst>
                <a:path w="105" h="79">
                  <a:moveTo>
                    <a:pt x="0" y="0"/>
                  </a:moveTo>
                  <a:lnTo>
                    <a:pt x="52" y="12"/>
                  </a:lnTo>
                  <a:lnTo>
                    <a:pt x="105" y="0"/>
                  </a:lnTo>
                  <a:lnTo>
                    <a:pt x="52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623" name="Rectangle 74"/>
            <p:cNvSpPr>
              <a:spLocks noChangeArrowheads="1"/>
            </p:cNvSpPr>
            <p:nvPr/>
          </p:nvSpPr>
          <p:spPr bwMode="auto">
            <a:xfrm>
              <a:off x="2150" y="3016"/>
              <a:ext cx="32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 -A</a:t>
              </a:r>
              <a:r>
                <a:rPr lang="es-ES" sz="1000" b="1">
                  <a:solidFill>
                    <a:srgbClr val="000000"/>
                  </a:solidFill>
                </a:rPr>
                <a:t>M</a:t>
              </a:r>
              <a:r>
                <a:rPr lang="es-ES" sz="1600" b="1">
                  <a:solidFill>
                    <a:srgbClr val="000000"/>
                  </a:solidFill>
                </a:rPr>
                <a:t>-</a:t>
              </a:r>
              <a:r>
                <a:rPr lang="es-ES" sz="1000" b="1">
                  <a:solidFill>
                    <a:srgbClr val="000000"/>
                  </a:solidFill>
                </a:rPr>
                <a:t>1</a:t>
              </a:r>
              <a:endParaRPr lang="es-ES" sz="1000" b="1"/>
            </a:p>
          </p:txBody>
        </p:sp>
        <p:sp>
          <p:nvSpPr>
            <p:cNvPr id="1050624" name="Oval 75"/>
            <p:cNvSpPr>
              <a:spLocks noChangeArrowheads="1"/>
            </p:cNvSpPr>
            <p:nvPr/>
          </p:nvSpPr>
          <p:spPr bwMode="auto">
            <a:xfrm>
              <a:off x="2050" y="3198"/>
              <a:ext cx="178" cy="1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625" name="Rectangle 76"/>
            <p:cNvSpPr>
              <a:spLocks noChangeArrowheads="1"/>
            </p:cNvSpPr>
            <p:nvPr/>
          </p:nvSpPr>
          <p:spPr bwMode="auto">
            <a:xfrm>
              <a:off x="2120" y="3174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x</a:t>
              </a:r>
              <a:endParaRPr lang="es-ES" sz="1600" b="1"/>
            </a:p>
          </p:txBody>
        </p:sp>
        <p:sp>
          <p:nvSpPr>
            <p:cNvPr id="1050626" name="Line 77"/>
            <p:cNvSpPr>
              <a:spLocks noChangeShapeType="1"/>
            </p:cNvSpPr>
            <p:nvPr/>
          </p:nvSpPr>
          <p:spPr bwMode="auto">
            <a:xfrm>
              <a:off x="2136" y="3082"/>
              <a:ext cx="1" cy="7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627" name="Freeform 78"/>
            <p:cNvSpPr/>
            <p:nvPr/>
          </p:nvSpPr>
          <p:spPr bwMode="auto">
            <a:xfrm>
              <a:off x="2084" y="3129"/>
              <a:ext cx="104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2" y="12"/>
                </a:cxn>
                <a:cxn ang="0">
                  <a:pos x="104" y="0"/>
                </a:cxn>
                <a:cxn ang="0">
                  <a:pos x="52" y="79"/>
                </a:cxn>
                <a:cxn ang="0">
                  <a:pos x="0" y="0"/>
                </a:cxn>
              </a:cxnLst>
              <a:rect l="0" t="0" r="r" b="b"/>
              <a:pathLst>
                <a:path w="104" h="79">
                  <a:moveTo>
                    <a:pt x="0" y="0"/>
                  </a:moveTo>
                  <a:lnTo>
                    <a:pt x="52" y="12"/>
                  </a:lnTo>
                  <a:lnTo>
                    <a:pt x="104" y="0"/>
                  </a:lnTo>
                  <a:lnTo>
                    <a:pt x="52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628" name="Line 79"/>
            <p:cNvSpPr>
              <a:spLocks noChangeShapeType="1"/>
            </p:cNvSpPr>
            <p:nvPr/>
          </p:nvSpPr>
          <p:spPr bwMode="auto">
            <a:xfrm>
              <a:off x="2322" y="3272"/>
              <a:ext cx="58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629" name="Freeform 80"/>
            <p:cNvSpPr/>
            <p:nvPr/>
          </p:nvSpPr>
          <p:spPr bwMode="auto">
            <a:xfrm>
              <a:off x="2232" y="3237"/>
              <a:ext cx="120" cy="69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102" y="35"/>
                </a:cxn>
                <a:cxn ang="0">
                  <a:pos x="120" y="69"/>
                </a:cxn>
                <a:cxn ang="0">
                  <a:pos x="0" y="35"/>
                </a:cxn>
                <a:cxn ang="0">
                  <a:pos x="120" y="0"/>
                </a:cxn>
              </a:cxnLst>
              <a:rect l="0" t="0" r="r" b="b"/>
              <a:pathLst>
                <a:path w="120" h="69">
                  <a:moveTo>
                    <a:pt x="120" y="0"/>
                  </a:moveTo>
                  <a:lnTo>
                    <a:pt x="102" y="35"/>
                  </a:lnTo>
                  <a:lnTo>
                    <a:pt x="120" y="69"/>
                  </a:lnTo>
                  <a:lnTo>
                    <a:pt x="0" y="35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630" name="Line 81"/>
            <p:cNvSpPr>
              <a:spLocks noChangeShapeType="1"/>
            </p:cNvSpPr>
            <p:nvPr/>
          </p:nvSpPr>
          <p:spPr bwMode="auto">
            <a:xfrm>
              <a:off x="1902" y="3272"/>
              <a:ext cx="14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631" name="Freeform 82"/>
            <p:cNvSpPr/>
            <p:nvPr/>
          </p:nvSpPr>
          <p:spPr bwMode="auto">
            <a:xfrm>
              <a:off x="1812" y="3237"/>
              <a:ext cx="120" cy="69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102" y="35"/>
                </a:cxn>
                <a:cxn ang="0">
                  <a:pos x="120" y="69"/>
                </a:cxn>
                <a:cxn ang="0">
                  <a:pos x="0" y="36"/>
                </a:cxn>
                <a:cxn ang="0">
                  <a:pos x="120" y="0"/>
                </a:cxn>
              </a:cxnLst>
              <a:rect l="0" t="0" r="r" b="b"/>
              <a:pathLst>
                <a:path w="120" h="69">
                  <a:moveTo>
                    <a:pt x="120" y="0"/>
                  </a:moveTo>
                  <a:lnTo>
                    <a:pt x="102" y="35"/>
                  </a:lnTo>
                  <a:lnTo>
                    <a:pt x="120" y="69"/>
                  </a:lnTo>
                  <a:lnTo>
                    <a:pt x="0" y="36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632" name="Rectangle 83"/>
            <p:cNvSpPr>
              <a:spLocks noChangeArrowheads="1"/>
            </p:cNvSpPr>
            <p:nvPr/>
          </p:nvSpPr>
          <p:spPr bwMode="auto">
            <a:xfrm>
              <a:off x="2888" y="2699"/>
              <a:ext cx="32" cy="2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633" name="Rectangle 84"/>
            <p:cNvSpPr>
              <a:spLocks noChangeArrowheads="1"/>
            </p:cNvSpPr>
            <p:nvPr/>
          </p:nvSpPr>
          <p:spPr bwMode="auto">
            <a:xfrm>
              <a:off x="2888" y="2784"/>
              <a:ext cx="32" cy="2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634" name="Rectangle 85"/>
            <p:cNvSpPr>
              <a:spLocks noChangeArrowheads="1"/>
            </p:cNvSpPr>
            <p:nvPr/>
          </p:nvSpPr>
          <p:spPr bwMode="auto">
            <a:xfrm>
              <a:off x="2888" y="2868"/>
              <a:ext cx="32" cy="2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635" name="Rectangle 86"/>
            <p:cNvSpPr>
              <a:spLocks noChangeArrowheads="1"/>
            </p:cNvSpPr>
            <p:nvPr/>
          </p:nvSpPr>
          <p:spPr bwMode="auto">
            <a:xfrm>
              <a:off x="2888" y="2953"/>
              <a:ext cx="32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636" name="Line 87"/>
            <p:cNvSpPr>
              <a:spLocks noChangeShapeType="1"/>
            </p:cNvSpPr>
            <p:nvPr/>
          </p:nvSpPr>
          <p:spPr bwMode="auto">
            <a:xfrm>
              <a:off x="2904" y="3145"/>
              <a:ext cx="1" cy="25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637" name="Line 88"/>
            <p:cNvSpPr>
              <a:spLocks noChangeShapeType="1"/>
            </p:cNvSpPr>
            <p:nvPr/>
          </p:nvSpPr>
          <p:spPr bwMode="auto">
            <a:xfrm>
              <a:off x="2904" y="1626"/>
              <a:ext cx="1" cy="7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638" name="Freeform 89"/>
            <p:cNvSpPr/>
            <p:nvPr/>
          </p:nvSpPr>
          <p:spPr bwMode="auto">
            <a:xfrm>
              <a:off x="2852" y="1674"/>
              <a:ext cx="105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2" y="12"/>
                </a:cxn>
                <a:cxn ang="0">
                  <a:pos x="105" y="0"/>
                </a:cxn>
                <a:cxn ang="0">
                  <a:pos x="52" y="79"/>
                </a:cxn>
                <a:cxn ang="0">
                  <a:pos x="0" y="0"/>
                </a:cxn>
              </a:cxnLst>
              <a:rect l="0" t="0" r="r" b="b"/>
              <a:pathLst>
                <a:path w="105" h="79">
                  <a:moveTo>
                    <a:pt x="0" y="0"/>
                  </a:moveTo>
                  <a:lnTo>
                    <a:pt x="52" y="12"/>
                  </a:lnTo>
                  <a:lnTo>
                    <a:pt x="105" y="0"/>
                  </a:lnTo>
                  <a:lnTo>
                    <a:pt x="52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639" name="Line 90"/>
            <p:cNvSpPr>
              <a:spLocks noChangeShapeType="1"/>
            </p:cNvSpPr>
            <p:nvPr/>
          </p:nvSpPr>
          <p:spPr bwMode="auto">
            <a:xfrm>
              <a:off x="1902" y="3778"/>
              <a:ext cx="14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640" name="Freeform 91"/>
            <p:cNvSpPr/>
            <p:nvPr/>
          </p:nvSpPr>
          <p:spPr bwMode="auto">
            <a:xfrm>
              <a:off x="1812" y="3744"/>
              <a:ext cx="120" cy="68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102" y="34"/>
                </a:cxn>
                <a:cxn ang="0">
                  <a:pos x="120" y="68"/>
                </a:cxn>
                <a:cxn ang="0">
                  <a:pos x="0" y="35"/>
                </a:cxn>
                <a:cxn ang="0">
                  <a:pos x="120" y="0"/>
                </a:cxn>
              </a:cxnLst>
              <a:rect l="0" t="0" r="r" b="b"/>
              <a:pathLst>
                <a:path w="120" h="68">
                  <a:moveTo>
                    <a:pt x="120" y="0"/>
                  </a:moveTo>
                  <a:lnTo>
                    <a:pt x="102" y="34"/>
                  </a:lnTo>
                  <a:lnTo>
                    <a:pt x="120" y="68"/>
                  </a:lnTo>
                  <a:lnTo>
                    <a:pt x="0" y="35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641" name="Line 92"/>
            <p:cNvSpPr>
              <a:spLocks noChangeShapeType="1"/>
            </p:cNvSpPr>
            <p:nvPr/>
          </p:nvSpPr>
          <p:spPr bwMode="auto">
            <a:xfrm>
              <a:off x="2322" y="3778"/>
              <a:ext cx="58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642" name="Freeform 93"/>
            <p:cNvSpPr/>
            <p:nvPr/>
          </p:nvSpPr>
          <p:spPr bwMode="auto">
            <a:xfrm>
              <a:off x="2232" y="3744"/>
              <a:ext cx="120" cy="68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102" y="34"/>
                </a:cxn>
                <a:cxn ang="0">
                  <a:pos x="120" y="68"/>
                </a:cxn>
                <a:cxn ang="0">
                  <a:pos x="0" y="34"/>
                </a:cxn>
                <a:cxn ang="0">
                  <a:pos x="120" y="0"/>
                </a:cxn>
              </a:cxnLst>
              <a:rect l="0" t="0" r="r" b="b"/>
              <a:pathLst>
                <a:path w="120" h="68">
                  <a:moveTo>
                    <a:pt x="120" y="0"/>
                  </a:moveTo>
                  <a:lnTo>
                    <a:pt x="102" y="34"/>
                  </a:lnTo>
                  <a:lnTo>
                    <a:pt x="120" y="68"/>
                  </a:lnTo>
                  <a:lnTo>
                    <a:pt x="0" y="34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643" name="Rectangle 121"/>
            <p:cNvSpPr>
              <a:spLocks noChangeArrowheads="1"/>
            </p:cNvSpPr>
            <p:nvPr/>
          </p:nvSpPr>
          <p:spPr bwMode="auto">
            <a:xfrm>
              <a:off x="2888" y="3775"/>
              <a:ext cx="32" cy="2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644" name="Rectangle 122"/>
            <p:cNvSpPr>
              <a:spLocks noChangeArrowheads="1"/>
            </p:cNvSpPr>
            <p:nvPr/>
          </p:nvSpPr>
          <p:spPr bwMode="auto">
            <a:xfrm>
              <a:off x="2888" y="3860"/>
              <a:ext cx="32" cy="2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645" name="Line 124"/>
            <p:cNvSpPr>
              <a:spLocks noChangeShapeType="1"/>
            </p:cNvSpPr>
            <p:nvPr/>
          </p:nvSpPr>
          <p:spPr bwMode="auto">
            <a:xfrm>
              <a:off x="1288" y="1738"/>
              <a:ext cx="428" cy="39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646" name="Freeform 125"/>
            <p:cNvSpPr/>
            <p:nvPr/>
          </p:nvSpPr>
          <p:spPr bwMode="auto">
            <a:xfrm>
              <a:off x="1236" y="1691"/>
              <a:ext cx="112" cy="84"/>
            </a:xfrm>
            <a:custGeom>
              <a:avLst/>
              <a:gdLst/>
              <a:ahLst/>
              <a:cxnLst>
                <a:cxn ang="0">
                  <a:pos x="112" y="45"/>
                </a:cxn>
                <a:cxn ang="0">
                  <a:pos x="60" y="54"/>
                </a:cxn>
                <a:cxn ang="0">
                  <a:pos x="28" y="84"/>
                </a:cxn>
                <a:cxn ang="0">
                  <a:pos x="0" y="0"/>
                </a:cxn>
                <a:cxn ang="0">
                  <a:pos x="112" y="45"/>
                </a:cxn>
              </a:cxnLst>
              <a:rect l="0" t="0" r="r" b="b"/>
              <a:pathLst>
                <a:path w="112" h="84">
                  <a:moveTo>
                    <a:pt x="112" y="45"/>
                  </a:moveTo>
                  <a:lnTo>
                    <a:pt x="60" y="54"/>
                  </a:lnTo>
                  <a:lnTo>
                    <a:pt x="28" y="84"/>
                  </a:lnTo>
                  <a:lnTo>
                    <a:pt x="0" y="0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647" name="Line 126"/>
            <p:cNvSpPr>
              <a:spLocks noChangeShapeType="1"/>
            </p:cNvSpPr>
            <p:nvPr/>
          </p:nvSpPr>
          <p:spPr bwMode="auto">
            <a:xfrm>
              <a:off x="1268" y="1745"/>
              <a:ext cx="544" cy="89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648" name="Freeform 127"/>
            <p:cNvSpPr/>
            <p:nvPr/>
          </p:nvSpPr>
          <p:spPr bwMode="auto">
            <a:xfrm>
              <a:off x="1232" y="1691"/>
              <a:ext cx="96" cy="86"/>
            </a:xfrm>
            <a:custGeom>
              <a:avLst/>
              <a:gdLst/>
              <a:ahLst/>
              <a:cxnLst>
                <a:cxn ang="0">
                  <a:pos x="96" y="61"/>
                </a:cxn>
                <a:cxn ang="0">
                  <a:pos x="42" y="62"/>
                </a:cxn>
                <a:cxn ang="0">
                  <a:pos x="0" y="86"/>
                </a:cxn>
                <a:cxn ang="0">
                  <a:pos x="4" y="0"/>
                </a:cxn>
                <a:cxn ang="0">
                  <a:pos x="96" y="61"/>
                </a:cxn>
              </a:cxnLst>
              <a:rect l="0" t="0" r="r" b="b"/>
              <a:pathLst>
                <a:path w="96" h="86">
                  <a:moveTo>
                    <a:pt x="96" y="61"/>
                  </a:moveTo>
                  <a:lnTo>
                    <a:pt x="42" y="62"/>
                  </a:lnTo>
                  <a:lnTo>
                    <a:pt x="0" y="86"/>
                  </a:lnTo>
                  <a:lnTo>
                    <a:pt x="4" y="0"/>
                  </a:lnTo>
                  <a:lnTo>
                    <a:pt x="96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649" name="Line 128"/>
            <p:cNvSpPr>
              <a:spLocks noChangeShapeType="1"/>
            </p:cNvSpPr>
            <p:nvPr/>
          </p:nvSpPr>
          <p:spPr bwMode="auto">
            <a:xfrm>
              <a:off x="1256" y="1749"/>
              <a:ext cx="556" cy="15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650" name="Freeform 129"/>
            <p:cNvSpPr/>
            <p:nvPr/>
          </p:nvSpPr>
          <p:spPr bwMode="auto">
            <a:xfrm>
              <a:off x="1214" y="1691"/>
              <a:ext cx="100" cy="84"/>
            </a:xfrm>
            <a:custGeom>
              <a:avLst/>
              <a:gdLst/>
              <a:ahLst/>
              <a:cxnLst>
                <a:cxn ang="0">
                  <a:pos x="100" y="68"/>
                </a:cxn>
                <a:cxn ang="0">
                  <a:pos x="46" y="66"/>
                </a:cxn>
                <a:cxn ang="0">
                  <a:pos x="0" y="84"/>
                </a:cxn>
                <a:cxn ang="0">
                  <a:pos x="22" y="0"/>
                </a:cxn>
                <a:cxn ang="0">
                  <a:pos x="100" y="68"/>
                </a:cxn>
              </a:cxnLst>
              <a:rect l="0" t="0" r="r" b="b"/>
              <a:pathLst>
                <a:path w="100" h="84">
                  <a:moveTo>
                    <a:pt x="100" y="68"/>
                  </a:moveTo>
                  <a:lnTo>
                    <a:pt x="46" y="66"/>
                  </a:lnTo>
                  <a:lnTo>
                    <a:pt x="0" y="84"/>
                  </a:lnTo>
                  <a:lnTo>
                    <a:pt x="22" y="0"/>
                  </a:lnTo>
                  <a:lnTo>
                    <a:pt x="100" y="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651" name="Line 130"/>
            <p:cNvSpPr>
              <a:spLocks noChangeShapeType="1"/>
            </p:cNvSpPr>
            <p:nvPr/>
          </p:nvSpPr>
          <p:spPr bwMode="auto">
            <a:xfrm>
              <a:off x="1252" y="1749"/>
              <a:ext cx="560" cy="203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652" name="Freeform 131"/>
            <p:cNvSpPr/>
            <p:nvPr/>
          </p:nvSpPr>
          <p:spPr bwMode="auto">
            <a:xfrm>
              <a:off x="1206" y="1691"/>
              <a:ext cx="104" cy="84"/>
            </a:xfrm>
            <a:custGeom>
              <a:avLst/>
              <a:gdLst/>
              <a:ahLst/>
              <a:cxnLst>
                <a:cxn ang="0">
                  <a:pos x="104" y="71"/>
                </a:cxn>
                <a:cxn ang="0">
                  <a:pos x="48" y="66"/>
                </a:cxn>
                <a:cxn ang="0">
                  <a:pos x="0" y="84"/>
                </a:cxn>
                <a:cxn ang="0">
                  <a:pos x="30" y="0"/>
                </a:cxn>
                <a:cxn ang="0">
                  <a:pos x="104" y="71"/>
                </a:cxn>
              </a:cxnLst>
              <a:rect l="0" t="0" r="r" b="b"/>
              <a:pathLst>
                <a:path w="104" h="84">
                  <a:moveTo>
                    <a:pt x="104" y="71"/>
                  </a:moveTo>
                  <a:lnTo>
                    <a:pt x="48" y="66"/>
                  </a:lnTo>
                  <a:lnTo>
                    <a:pt x="0" y="84"/>
                  </a:lnTo>
                  <a:lnTo>
                    <a:pt x="30" y="0"/>
                  </a:lnTo>
                  <a:lnTo>
                    <a:pt x="104" y="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653" name="Freeform 133"/>
            <p:cNvSpPr/>
            <p:nvPr/>
          </p:nvSpPr>
          <p:spPr bwMode="auto">
            <a:xfrm>
              <a:off x="1200" y="1691"/>
              <a:ext cx="104" cy="83"/>
            </a:xfrm>
            <a:custGeom>
              <a:avLst/>
              <a:gdLst/>
              <a:ahLst/>
              <a:cxnLst>
                <a:cxn ang="0">
                  <a:pos x="104" y="74"/>
                </a:cxn>
                <a:cxn ang="0">
                  <a:pos x="50" y="67"/>
                </a:cxn>
                <a:cxn ang="0">
                  <a:pos x="0" y="83"/>
                </a:cxn>
                <a:cxn ang="0">
                  <a:pos x="36" y="0"/>
                </a:cxn>
                <a:cxn ang="0">
                  <a:pos x="104" y="74"/>
                </a:cxn>
              </a:cxnLst>
              <a:rect l="0" t="0" r="r" b="b"/>
              <a:pathLst>
                <a:path w="104" h="83">
                  <a:moveTo>
                    <a:pt x="104" y="74"/>
                  </a:moveTo>
                  <a:lnTo>
                    <a:pt x="50" y="67"/>
                  </a:lnTo>
                  <a:lnTo>
                    <a:pt x="0" y="83"/>
                  </a:lnTo>
                  <a:lnTo>
                    <a:pt x="36" y="0"/>
                  </a:lnTo>
                  <a:lnTo>
                    <a:pt x="104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654" name="Freeform 135"/>
            <p:cNvSpPr/>
            <p:nvPr/>
          </p:nvSpPr>
          <p:spPr bwMode="auto">
            <a:xfrm>
              <a:off x="1196" y="1691"/>
              <a:ext cx="104" cy="82"/>
            </a:xfrm>
            <a:custGeom>
              <a:avLst/>
              <a:gdLst/>
              <a:ahLst/>
              <a:cxnLst>
                <a:cxn ang="0">
                  <a:pos x="104" y="75"/>
                </a:cxn>
                <a:cxn ang="0">
                  <a:pos x="50" y="67"/>
                </a:cxn>
                <a:cxn ang="0">
                  <a:pos x="0" y="82"/>
                </a:cxn>
                <a:cxn ang="0">
                  <a:pos x="40" y="0"/>
                </a:cxn>
                <a:cxn ang="0">
                  <a:pos x="104" y="75"/>
                </a:cxn>
              </a:cxnLst>
              <a:rect l="0" t="0" r="r" b="b"/>
              <a:pathLst>
                <a:path w="104" h="82">
                  <a:moveTo>
                    <a:pt x="104" y="75"/>
                  </a:moveTo>
                  <a:lnTo>
                    <a:pt x="50" y="67"/>
                  </a:lnTo>
                  <a:lnTo>
                    <a:pt x="0" y="82"/>
                  </a:lnTo>
                  <a:lnTo>
                    <a:pt x="40" y="0"/>
                  </a:lnTo>
                  <a:lnTo>
                    <a:pt x="10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655" name="Oval 136"/>
            <p:cNvSpPr>
              <a:spLocks noChangeArrowheads="1"/>
            </p:cNvSpPr>
            <p:nvPr/>
          </p:nvSpPr>
          <p:spPr bwMode="auto">
            <a:xfrm>
              <a:off x="4541" y="1547"/>
              <a:ext cx="178" cy="142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656" name="Rectangle 137"/>
            <p:cNvSpPr>
              <a:spLocks noChangeArrowheads="1"/>
            </p:cNvSpPr>
            <p:nvPr/>
          </p:nvSpPr>
          <p:spPr bwMode="auto">
            <a:xfrm>
              <a:off x="4605" y="1553"/>
              <a:ext cx="7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+</a:t>
              </a:r>
              <a:endParaRPr lang="es-ES" sz="1600" b="1"/>
            </a:p>
          </p:txBody>
        </p:sp>
        <p:sp>
          <p:nvSpPr>
            <p:cNvPr id="1050657" name="Rectangle 138"/>
            <p:cNvSpPr>
              <a:spLocks noChangeArrowheads="1"/>
            </p:cNvSpPr>
            <p:nvPr/>
          </p:nvSpPr>
          <p:spPr bwMode="auto">
            <a:xfrm>
              <a:off x="3693" y="1359"/>
              <a:ext cx="18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 Bo</a:t>
              </a:r>
              <a:endParaRPr lang="es-ES" sz="1600" b="1"/>
            </a:p>
          </p:txBody>
        </p:sp>
        <p:sp>
          <p:nvSpPr>
            <p:cNvPr id="1050658" name="Oval 139"/>
            <p:cNvSpPr>
              <a:spLocks noChangeArrowheads="1"/>
            </p:cNvSpPr>
            <p:nvPr/>
          </p:nvSpPr>
          <p:spPr bwMode="auto">
            <a:xfrm>
              <a:off x="3587" y="1553"/>
              <a:ext cx="178" cy="148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659" name="Rectangle 140"/>
            <p:cNvSpPr>
              <a:spLocks noChangeArrowheads="1"/>
            </p:cNvSpPr>
            <p:nvPr/>
          </p:nvSpPr>
          <p:spPr bwMode="auto">
            <a:xfrm>
              <a:off x="3657" y="1535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x</a:t>
              </a:r>
              <a:endParaRPr lang="es-ES" sz="1600" b="1"/>
            </a:p>
          </p:txBody>
        </p:sp>
        <p:sp>
          <p:nvSpPr>
            <p:cNvPr id="1050660" name="Line 141"/>
            <p:cNvSpPr>
              <a:spLocks noChangeShapeType="1"/>
            </p:cNvSpPr>
            <p:nvPr/>
          </p:nvSpPr>
          <p:spPr bwMode="auto">
            <a:xfrm>
              <a:off x="3673" y="1436"/>
              <a:ext cx="1" cy="7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661" name="Freeform 142"/>
            <p:cNvSpPr/>
            <p:nvPr/>
          </p:nvSpPr>
          <p:spPr bwMode="auto">
            <a:xfrm>
              <a:off x="3621" y="1484"/>
              <a:ext cx="104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2" y="12"/>
                </a:cxn>
                <a:cxn ang="0">
                  <a:pos x="104" y="0"/>
                </a:cxn>
                <a:cxn ang="0">
                  <a:pos x="52" y="79"/>
                </a:cxn>
                <a:cxn ang="0">
                  <a:pos x="0" y="0"/>
                </a:cxn>
              </a:cxnLst>
              <a:rect l="0" t="0" r="r" b="b"/>
              <a:pathLst>
                <a:path w="104" h="79">
                  <a:moveTo>
                    <a:pt x="0" y="0"/>
                  </a:moveTo>
                  <a:lnTo>
                    <a:pt x="52" y="12"/>
                  </a:lnTo>
                  <a:lnTo>
                    <a:pt x="104" y="0"/>
                  </a:lnTo>
                  <a:lnTo>
                    <a:pt x="52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662" name="Line 143"/>
            <p:cNvSpPr>
              <a:spLocks noChangeShapeType="1"/>
            </p:cNvSpPr>
            <p:nvPr/>
          </p:nvSpPr>
          <p:spPr bwMode="auto">
            <a:xfrm>
              <a:off x="4729" y="1626"/>
              <a:ext cx="546" cy="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663" name="Freeform 144"/>
            <p:cNvSpPr/>
            <p:nvPr/>
          </p:nvSpPr>
          <p:spPr bwMode="auto">
            <a:xfrm>
              <a:off x="5245" y="1593"/>
              <a:ext cx="120" cy="69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18" y="35"/>
                </a:cxn>
                <a:cxn ang="0">
                  <a:pos x="0" y="0"/>
                </a:cxn>
                <a:cxn ang="0">
                  <a:pos x="120" y="35"/>
                </a:cxn>
                <a:cxn ang="0">
                  <a:pos x="0" y="69"/>
                </a:cxn>
              </a:cxnLst>
              <a:rect l="0" t="0" r="r" b="b"/>
              <a:pathLst>
                <a:path w="120" h="69">
                  <a:moveTo>
                    <a:pt x="0" y="69"/>
                  </a:moveTo>
                  <a:lnTo>
                    <a:pt x="18" y="35"/>
                  </a:lnTo>
                  <a:lnTo>
                    <a:pt x="0" y="0"/>
                  </a:lnTo>
                  <a:lnTo>
                    <a:pt x="120" y="35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664" name="Line 145"/>
            <p:cNvSpPr>
              <a:spLocks noChangeShapeType="1"/>
            </p:cNvSpPr>
            <p:nvPr/>
          </p:nvSpPr>
          <p:spPr bwMode="auto">
            <a:xfrm>
              <a:off x="3769" y="1626"/>
              <a:ext cx="68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665" name="Freeform 146"/>
            <p:cNvSpPr/>
            <p:nvPr/>
          </p:nvSpPr>
          <p:spPr bwMode="auto">
            <a:xfrm>
              <a:off x="4417" y="1592"/>
              <a:ext cx="120" cy="69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18" y="34"/>
                </a:cxn>
                <a:cxn ang="0">
                  <a:pos x="0" y="0"/>
                </a:cxn>
                <a:cxn ang="0">
                  <a:pos x="120" y="34"/>
                </a:cxn>
                <a:cxn ang="0">
                  <a:pos x="0" y="69"/>
                </a:cxn>
              </a:cxnLst>
              <a:rect l="0" t="0" r="r" b="b"/>
              <a:pathLst>
                <a:path w="120" h="69">
                  <a:moveTo>
                    <a:pt x="0" y="69"/>
                  </a:moveTo>
                  <a:lnTo>
                    <a:pt x="18" y="34"/>
                  </a:lnTo>
                  <a:lnTo>
                    <a:pt x="0" y="0"/>
                  </a:lnTo>
                  <a:lnTo>
                    <a:pt x="120" y="34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666" name="Rectangle 147"/>
            <p:cNvSpPr>
              <a:spLocks noChangeArrowheads="1"/>
            </p:cNvSpPr>
            <p:nvPr/>
          </p:nvSpPr>
          <p:spPr bwMode="auto">
            <a:xfrm>
              <a:off x="3711" y="1859"/>
              <a:ext cx="15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 B</a:t>
              </a:r>
              <a:r>
                <a:rPr lang="es-ES" sz="1000" b="1">
                  <a:solidFill>
                    <a:srgbClr val="000000"/>
                  </a:solidFill>
                </a:rPr>
                <a:t>1</a:t>
              </a:r>
              <a:endParaRPr lang="es-ES" sz="1000" b="1"/>
            </a:p>
          </p:txBody>
        </p:sp>
        <p:sp>
          <p:nvSpPr>
            <p:cNvPr id="1050667" name="Oval 148"/>
            <p:cNvSpPr>
              <a:spLocks noChangeArrowheads="1"/>
            </p:cNvSpPr>
            <p:nvPr/>
          </p:nvSpPr>
          <p:spPr bwMode="auto">
            <a:xfrm>
              <a:off x="3587" y="2059"/>
              <a:ext cx="178" cy="148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668" name="Rectangle 149"/>
            <p:cNvSpPr>
              <a:spLocks noChangeArrowheads="1"/>
            </p:cNvSpPr>
            <p:nvPr/>
          </p:nvSpPr>
          <p:spPr bwMode="auto">
            <a:xfrm>
              <a:off x="3651" y="2047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x</a:t>
              </a:r>
              <a:endParaRPr lang="es-ES" sz="1600" b="1"/>
            </a:p>
          </p:txBody>
        </p:sp>
        <p:sp>
          <p:nvSpPr>
            <p:cNvPr id="1050669" name="Line 150"/>
            <p:cNvSpPr>
              <a:spLocks noChangeShapeType="1"/>
            </p:cNvSpPr>
            <p:nvPr/>
          </p:nvSpPr>
          <p:spPr bwMode="auto">
            <a:xfrm>
              <a:off x="3673" y="1943"/>
              <a:ext cx="1" cy="7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670" name="Freeform 151"/>
            <p:cNvSpPr/>
            <p:nvPr/>
          </p:nvSpPr>
          <p:spPr bwMode="auto">
            <a:xfrm>
              <a:off x="3621" y="1990"/>
              <a:ext cx="104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2" y="12"/>
                </a:cxn>
                <a:cxn ang="0">
                  <a:pos x="104" y="0"/>
                </a:cxn>
                <a:cxn ang="0">
                  <a:pos x="52" y="79"/>
                </a:cxn>
                <a:cxn ang="0">
                  <a:pos x="0" y="0"/>
                </a:cxn>
              </a:cxnLst>
              <a:rect l="0" t="0" r="r" b="b"/>
              <a:pathLst>
                <a:path w="104" h="79">
                  <a:moveTo>
                    <a:pt x="0" y="0"/>
                  </a:moveTo>
                  <a:lnTo>
                    <a:pt x="52" y="12"/>
                  </a:lnTo>
                  <a:lnTo>
                    <a:pt x="104" y="0"/>
                  </a:lnTo>
                  <a:lnTo>
                    <a:pt x="52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671" name="Line 152"/>
            <p:cNvSpPr>
              <a:spLocks noChangeShapeType="1"/>
            </p:cNvSpPr>
            <p:nvPr/>
          </p:nvSpPr>
          <p:spPr bwMode="auto">
            <a:xfrm>
              <a:off x="2904" y="2133"/>
              <a:ext cx="587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672" name="Freeform 153"/>
            <p:cNvSpPr/>
            <p:nvPr/>
          </p:nvSpPr>
          <p:spPr bwMode="auto">
            <a:xfrm>
              <a:off x="3457" y="2098"/>
              <a:ext cx="120" cy="69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18" y="35"/>
                </a:cxn>
                <a:cxn ang="0">
                  <a:pos x="0" y="0"/>
                </a:cxn>
                <a:cxn ang="0">
                  <a:pos x="120" y="35"/>
                </a:cxn>
                <a:cxn ang="0">
                  <a:pos x="0" y="69"/>
                </a:cxn>
              </a:cxnLst>
              <a:rect l="0" t="0" r="r" b="b"/>
              <a:pathLst>
                <a:path w="120" h="69">
                  <a:moveTo>
                    <a:pt x="0" y="69"/>
                  </a:moveTo>
                  <a:lnTo>
                    <a:pt x="18" y="35"/>
                  </a:lnTo>
                  <a:lnTo>
                    <a:pt x="0" y="0"/>
                  </a:lnTo>
                  <a:lnTo>
                    <a:pt x="120" y="35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673" name="Line 154"/>
            <p:cNvSpPr>
              <a:spLocks noChangeShapeType="1"/>
            </p:cNvSpPr>
            <p:nvPr/>
          </p:nvSpPr>
          <p:spPr bwMode="auto">
            <a:xfrm>
              <a:off x="3769" y="2133"/>
              <a:ext cx="16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674" name="Freeform 155"/>
            <p:cNvSpPr/>
            <p:nvPr/>
          </p:nvSpPr>
          <p:spPr bwMode="auto">
            <a:xfrm>
              <a:off x="3901" y="2100"/>
              <a:ext cx="120" cy="68"/>
            </a:xfrm>
            <a:custGeom>
              <a:avLst/>
              <a:gdLst/>
              <a:ahLst/>
              <a:cxnLst>
                <a:cxn ang="0">
                  <a:pos x="0" y="68"/>
                </a:cxn>
                <a:cxn ang="0">
                  <a:pos x="18" y="34"/>
                </a:cxn>
                <a:cxn ang="0">
                  <a:pos x="0" y="0"/>
                </a:cxn>
                <a:cxn ang="0">
                  <a:pos x="120" y="34"/>
                </a:cxn>
                <a:cxn ang="0">
                  <a:pos x="0" y="68"/>
                </a:cxn>
              </a:cxnLst>
              <a:rect l="0" t="0" r="r" b="b"/>
              <a:pathLst>
                <a:path w="120" h="68">
                  <a:moveTo>
                    <a:pt x="0" y="68"/>
                  </a:moveTo>
                  <a:lnTo>
                    <a:pt x="18" y="34"/>
                  </a:lnTo>
                  <a:lnTo>
                    <a:pt x="0" y="0"/>
                  </a:lnTo>
                  <a:lnTo>
                    <a:pt x="120" y="34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675" name="Rectangle 156"/>
            <p:cNvSpPr>
              <a:spLocks noChangeArrowheads="1"/>
            </p:cNvSpPr>
            <p:nvPr/>
          </p:nvSpPr>
          <p:spPr bwMode="auto">
            <a:xfrm>
              <a:off x="3687" y="2354"/>
              <a:ext cx="15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 B</a:t>
              </a:r>
              <a:r>
                <a:rPr lang="es-ES" sz="1000" b="1">
                  <a:solidFill>
                    <a:srgbClr val="000000"/>
                  </a:solidFill>
                </a:rPr>
                <a:t>2</a:t>
              </a:r>
              <a:endParaRPr lang="es-ES" sz="1000" b="1"/>
            </a:p>
          </p:txBody>
        </p:sp>
        <p:sp>
          <p:nvSpPr>
            <p:cNvPr id="1050676" name="Oval 157"/>
            <p:cNvSpPr>
              <a:spLocks noChangeArrowheads="1"/>
            </p:cNvSpPr>
            <p:nvPr/>
          </p:nvSpPr>
          <p:spPr bwMode="auto">
            <a:xfrm>
              <a:off x="3587" y="2560"/>
              <a:ext cx="178" cy="159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677" name="Rectangle 158"/>
            <p:cNvSpPr>
              <a:spLocks noChangeArrowheads="1"/>
            </p:cNvSpPr>
            <p:nvPr/>
          </p:nvSpPr>
          <p:spPr bwMode="auto">
            <a:xfrm>
              <a:off x="3651" y="2548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x</a:t>
              </a:r>
              <a:endParaRPr lang="es-ES" sz="1600" b="1"/>
            </a:p>
          </p:txBody>
        </p:sp>
        <p:sp>
          <p:nvSpPr>
            <p:cNvPr id="1050678" name="Line 159"/>
            <p:cNvSpPr>
              <a:spLocks noChangeShapeType="1"/>
            </p:cNvSpPr>
            <p:nvPr/>
          </p:nvSpPr>
          <p:spPr bwMode="auto">
            <a:xfrm>
              <a:off x="3673" y="2449"/>
              <a:ext cx="1" cy="7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679" name="Freeform 160"/>
            <p:cNvSpPr/>
            <p:nvPr/>
          </p:nvSpPr>
          <p:spPr bwMode="auto">
            <a:xfrm>
              <a:off x="3621" y="2496"/>
              <a:ext cx="104" cy="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2" y="12"/>
                </a:cxn>
                <a:cxn ang="0">
                  <a:pos x="104" y="0"/>
                </a:cxn>
                <a:cxn ang="0">
                  <a:pos x="52" y="80"/>
                </a:cxn>
                <a:cxn ang="0">
                  <a:pos x="0" y="0"/>
                </a:cxn>
              </a:cxnLst>
              <a:rect l="0" t="0" r="r" b="b"/>
              <a:pathLst>
                <a:path w="104" h="80">
                  <a:moveTo>
                    <a:pt x="0" y="0"/>
                  </a:moveTo>
                  <a:lnTo>
                    <a:pt x="52" y="12"/>
                  </a:lnTo>
                  <a:lnTo>
                    <a:pt x="104" y="0"/>
                  </a:lnTo>
                  <a:lnTo>
                    <a:pt x="52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680" name="Line 161"/>
            <p:cNvSpPr>
              <a:spLocks noChangeShapeType="1"/>
            </p:cNvSpPr>
            <p:nvPr/>
          </p:nvSpPr>
          <p:spPr bwMode="auto">
            <a:xfrm>
              <a:off x="2904" y="2639"/>
              <a:ext cx="587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681" name="Freeform 162"/>
            <p:cNvSpPr/>
            <p:nvPr/>
          </p:nvSpPr>
          <p:spPr bwMode="auto">
            <a:xfrm>
              <a:off x="3457" y="2605"/>
              <a:ext cx="120" cy="68"/>
            </a:xfrm>
            <a:custGeom>
              <a:avLst/>
              <a:gdLst/>
              <a:ahLst/>
              <a:cxnLst>
                <a:cxn ang="0">
                  <a:pos x="0" y="68"/>
                </a:cxn>
                <a:cxn ang="0">
                  <a:pos x="18" y="34"/>
                </a:cxn>
                <a:cxn ang="0">
                  <a:pos x="0" y="0"/>
                </a:cxn>
                <a:cxn ang="0">
                  <a:pos x="120" y="34"/>
                </a:cxn>
                <a:cxn ang="0">
                  <a:pos x="0" y="68"/>
                </a:cxn>
              </a:cxnLst>
              <a:rect l="0" t="0" r="r" b="b"/>
              <a:pathLst>
                <a:path w="120" h="68">
                  <a:moveTo>
                    <a:pt x="0" y="68"/>
                  </a:moveTo>
                  <a:lnTo>
                    <a:pt x="18" y="34"/>
                  </a:lnTo>
                  <a:lnTo>
                    <a:pt x="0" y="0"/>
                  </a:lnTo>
                  <a:lnTo>
                    <a:pt x="120" y="34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682" name="Line 163"/>
            <p:cNvSpPr>
              <a:spLocks noChangeShapeType="1"/>
            </p:cNvSpPr>
            <p:nvPr/>
          </p:nvSpPr>
          <p:spPr bwMode="auto">
            <a:xfrm>
              <a:off x="3769" y="2639"/>
              <a:ext cx="16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683" name="Freeform 164"/>
            <p:cNvSpPr/>
            <p:nvPr/>
          </p:nvSpPr>
          <p:spPr bwMode="auto">
            <a:xfrm>
              <a:off x="3901" y="2606"/>
              <a:ext cx="120" cy="68"/>
            </a:xfrm>
            <a:custGeom>
              <a:avLst/>
              <a:gdLst/>
              <a:ahLst/>
              <a:cxnLst>
                <a:cxn ang="0">
                  <a:pos x="0" y="68"/>
                </a:cxn>
                <a:cxn ang="0">
                  <a:pos x="18" y="34"/>
                </a:cxn>
                <a:cxn ang="0">
                  <a:pos x="0" y="0"/>
                </a:cxn>
                <a:cxn ang="0">
                  <a:pos x="120" y="34"/>
                </a:cxn>
                <a:cxn ang="0">
                  <a:pos x="0" y="68"/>
                </a:cxn>
              </a:cxnLst>
              <a:rect l="0" t="0" r="r" b="b"/>
              <a:pathLst>
                <a:path w="120" h="68">
                  <a:moveTo>
                    <a:pt x="0" y="68"/>
                  </a:moveTo>
                  <a:lnTo>
                    <a:pt x="18" y="34"/>
                  </a:lnTo>
                  <a:lnTo>
                    <a:pt x="0" y="0"/>
                  </a:lnTo>
                  <a:lnTo>
                    <a:pt x="120" y="34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684" name="Rectangle 174"/>
            <p:cNvSpPr>
              <a:spLocks noChangeArrowheads="1"/>
            </p:cNvSpPr>
            <p:nvPr/>
          </p:nvSpPr>
          <p:spPr bwMode="auto">
            <a:xfrm>
              <a:off x="3687" y="2980"/>
              <a:ext cx="18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 B</a:t>
              </a:r>
              <a:r>
                <a:rPr lang="es-ES" sz="900" b="1">
                  <a:solidFill>
                    <a:srgbClr val="000000"/>
                  </a:solidFill>
                </a:rPr>
                <a:t>M</a:t>
              </a:r>
              <a:endParaRPr lang="es-ES" sz="1000" b="1"/>
            </a:p>
          </p:txBody>
        </p:sp>
        <p:sp>
          <p:nvSpPr>
            <p:cNvPr id="1050685" name="Oval 175"/>
            <p:cNvSpPr>
              <a:spLocks noChangeArrowheads="1"/>
            </p:cNvSpPr>
            <p:nvPr/>
          </p:nvSpPr>
          <p:spPr bwMode="auto">
            <a:xfrm>
              <a:off x="3587" y="3192"/>
              <a:ext cx="178" cy="148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686" name="Rectangle 176"/>
            <p:cNvSpPr>
              <a:spLocks noChangeArrowheads="1"/>
            </p:cNvSpPr>
            <p:nvPr/>
          </p:nvSpPr>
          <p:spPr bwMode="auto">
            <a:xfrm>
              <a:off x="3651" y="3174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x</a:t>
              </a:r>
              <a:endParaRPr lang="es-ES" sz="1600" b="1"/>
            </a:p>
          </p:txBody>
        </p:sp>
        <p:sp>
          <p:nvSpPr>
            <p:cNvPr id="1050687" name="Line 177"/>
            <p:cNvSpPr>
              <a:spLocks noChangeShapeType="1"/>
            </p:cNvSpPr>
            <p:nvPr/>
          </p:nvSpPr>
          <p:spPr bwMode="auto">
            <a:xfrm>
              <a:off x="3673" y="3082"/>
              <a:ext cx="1" cy="7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688" name="Freeform 178"/>
            <p:cNvSpPr/>
            <p:nvPr/>
          </p:nvSpPr>
          <p:spPr bwMode="auto">
            <a:xfrm>
              <a:off x="3621" y="3129"/>
              <a:ext cx="104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2" y="12"/>
                </a:cxn>
                <a:cxn ang="0">
                  <a:pos x="104" y="0"/>
                </a:cxn>
                <a:cxn ang="0">
                  <a:pos x="52" y="79"/>
                </a:cxn>
                <a:cxn ang="0">
                  <a:pos x="0" y="0"/>
                </a:cxn>
              </a:cxnLst>
              <a:rect l="0" t="0" r="r" b="b"/>
              <a:pathLst>
                <a:path w="104" h="79">
                  <a:moveTo>
                    <a:pt x="0" y="0"/>
                  </a:moveTo>
                  <a:lnTo>
                    <a:pt x="52" y="12"/>
                  </a:lnTo>
                  <a:lnTo>
                    <a:pt x="104" y="0"/>
                  </a:lnTo>
                  <a:lnTo>
                    <a:pt x="52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689" name="Line 179"/>
            <p:cNvSpPr>
              <a:spLocks noChangeShapeType="1"/>
            </p:cNvSpPr>
            <p:nvPr/>
          </p:nvSpPr>
          <p:spPr bwMode="auto">
            <a:xfrm>
              <a:off x="2904" y="3272"/>
              <a:ext cx="587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690" name="Freeform 180"/>
            <p:cNvSpPr/>
            <p:nvPr/>
          </p:nvSpPr>
          <p:spPr bwMode="auto">
            <a:xfrm>
              <a:off x="3457" y="3237"/>
              <a:ext cx="120" cy="69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18" y="35"/>
                </a:cxn>
                <a:cxn ang="0">
                  <a:pos x="0" y="0"/>
                </a:cxn>
                <a:cxn ang="0">
                  <a:pos x="120" y="35"/>
                </a:cxn>
                <a:cxn ang="0">
                  <a:pos x="0" y="69"/>
                </a:cxn>
              </a:cxnLst>
              <a:rect l="0" t="0" r="r" b="b"/>
              <a:pathLst>
                <a:path w="120" h="69">
                  <a:moveTo>
                    <a:pt x="0" y="69"/>
                  </a:moveTo>
                  <a:lnTo>
                    <a:pt x="18" y="35"/>
                  </a:lnTo>
                  <a:lnTo>
                    <a:pt x="0" y="0"/>
                  </a:lnTo>
                  <a:lnTo>
                    <a:pt x="120" y="35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691" name="Line 181"/>
            <p:cNvSpPr>
              <a:spLocks noChangeShapeType="1"/>
            </p:cNvSpPr>
            <p:nvPr/>
          </p:nvSpPr>
          <p:spPr bwMode="auto">
            <a:xfrm>
              <a:off x="3769" y="3272"/>
              <a:ext cx="16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692" name="Freeform 182"/>
            <p:cNvSpPr/>
            <p:nvPr/>
          </p:nvSpPr>
          <p:spPr bwMode="auto">
            <a:xfrm>
              <a:off x="3901" y="3239"/>
              <a:ext cx="120" cy="68"/>
            </a:xfrm>
            <a:custGeom>
              <a:avLst/>
              <a:gdLst/>
              <a:ahLst/>
              <a:cxnLst>
                <a:cxn ang="0">
                  <a:pos x="0" y="68"/>
                </a:cxn>
                <a:cxn ang="0">
                  <a:pos x="18" y="34"/>
                </a:cxn>
                <a:cxn ang="0">
                  <a:pos x="0" y="0"/>
                </a:cxn>
                <a:cxn ang="0">
                  <a:pos x="120" y="34"/>
                </a:cxn>
                <a:cxn ang="0">
                  <a:pos x="0" y="68"/>
                </a:cxn>
              </a:cxnLst>
              <a:rect l="0" t="0" r="r" b="b"/>
              <a:pathLst>
                <a:path w="120" h="68">
                  <a:moveTo>
                    <a:pt x="0" y="68"/>
                  </a:moveTo>
                  <a:lnTo>
                    <a:pt x="18" y="34"/>
                  </a:lnTo>
                  <a:lnTo>
                    <a:pt x="0" y="0"/>
                  </a:lnTo>
                  <a:lnTo>
                    <a:pt x="120" y="34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693" name="Line 183"/>
            <p:cNvSpPr>
              <a:spLocks noChangeShapeType="1"/>
            </p:cNvSpPr>
            <p:nvPr/>
          </p:nvSpPr>
          <p:spPr bwMode="auto">
            <a:xfrm flipH="1">
              <a:off x="4021" y="1734"/>
              <a:ext cx="516" cy="4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694" name="Freeform 184"/>
            <p:cNvSpPr/>
            <p:nvPr/>
          </p:nvSpPr>
          <p:spPr bwMode="auto">
            <a:xfrm>
              <a:off x="4479" y="1691"/>
              <a:ext cx="118" cy="82"/>
            </a:xfrm>
            <a:custGeom>
              <a:avLst/>
              <a:gdLst/>
              <a:ahLst/>
              <a:cxnLst>
                <a:cxn ang="0">
                  <a:pos x="78" y="82"/>
                </a:cxn>
                <a:cxn ang="0">
                  <a:pos x="52" y="51"/>
                </a:cxn>
                <a:cxn ang="0">
                  <a:pos x="0" y="37"/>
                </a:cxn>
                <a:cxn ang="0">
                  <a:pos x="118" y="0"/>
                </a:cxn>
                <a:cxn ang="0">
                  <a:pos x="78" y="82"/>
                </a:cxn>
              </a:cxnLst>
              <a:rect l="0" t="0" r="r" b="b"/>
              <a:pathLst>
                <a:path w="118" h="82">
                  <a:moveTo>
                    <a:pt x="78" y="82"/>
                  </a:moveTo>
                  <a:lnTo>
                    <a:pt x="52" y="51"/>
                  </a:lnTo>
                  <a:lnTo>
                    <a:pt x="0" y="37"/>
                  </a:lnTo>
                  <a:lnTo>
                    <a:pt x="118" y="0"/>
                  </a:lnTo>
                  <a:lnTo>
                    <a:pt x="78" y="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695" name="Line 185"/>
            <p:cNvSpPr>
              <a:spLocks noChangeShapeType="1"/>
            </p:cNvSpPr>
            <p:nvPr/>
          </p:nvSpPr>
          <p:spPr bwMode="auto">
            <a:xfrm flipH="1">
              <a:off x="4021" y="1745"/>
              <a:ext cx="542" cy="89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696" name="Freeform 186"/>
            <p:cNvSpPr/>
            <p:nvPr/>
          </p:nvSpPr>
          <p:spPr bwMode="auto">
            <a:xfrm>
              <a:off x="4505" y="1691"/>
              <a:ext cx="96" cy="86"/>
            </a:xfrm>
            <a:custGeom>
              <a:avLst/>
              <a:gdLst/>
              <a:ahLst/>
              <a:cxnLst>
                <a:cxn ang="0">
                  <a:pos x="96" y="86"/>
                </a:cxn>
                <a:cxn ang="0">
                  <a:pos x="54" y="62"/>
                </a:cxn>
                <a:cxn ang="0">
                  <a:pos x="0" y="61"/>
                </a:cxn>
                <a:cxn ang="0">
                  <a:pos x="92" y="0"/>
                </a:cxn>
                <a:cxn ang="0">
                  <a:pos x="96" y="86"/>
                </a:cxn>
              </a:cxnLst>
              <a:rect l="0" t="0" r="r" b="b"/>
              <a:pathLst>
                <a:path w="96" h="86">
                  <a:moveTo>
                    <a:pt x="96" y="86"/>
                  </a:moveTo>
                  <a:lnTo>
                    <a:pt x="54" y="62"/>
                  </a:lnTo>
                  <a:lnTo>
                    <a:pt x="0" y="61"/>
                  </a:lnTo>
                  <a:lnTo>
                    <a:pt x="92" y="0"/>
                  </a:lnTo>
                  <a:lnTo>
                    <a:pt x="96" y="8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697" name="Line 187"/>
            <p:cNvSpPr>
              <a:spLocks noChangeShapeType="1"/>
            </p:cNvSpPr>
            <p:nvPr/>
          </p:nvSpPr>
          <p:spPr bwMode="auto">
            <a:xfrm flipH="1">
              <a:off x="4021" y="1749"/>
              <a:ext cx="554" cy="15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698" name="Freeform 188"/>
            <p:cNvSpPr/>
            <p:nvPr/>
          </p:nvSpPr>
          <p:spPr bwMode="auto">
            <a:xfrm>
              <a:off x="4519" y="1691"/>
              <a:ext cx="100" cy="84"/>
            </a:xfrm>
            <a:custGeom>
              <a:avLst/>
              <a:gdLst/>
              <a:ahLst/>
              <a:cxnLst>
                <a:cxn ang="0">
                  <a:pos x="100" y="84"/>
                </a:cxn>
                <a:cxn ang="0">
                  <a:pos x="54" y="66"/>
                </a:cxn>
                <a:cxn ang="0">
                  <a:pos x="0" y="68"/>
                </a:cxn>
                <a:cxn ang="0">
                  <a:pos x="78" y="0"/>
                </a:cxn>
                <a:cxn ang="0">
                  <a:pos x="100" y="84"/>
                </a:cxn>
              </a:cxnLst>
              <a:rect l="0" t="0" r="r" b="b"/>
              <a:pathLst>
                <a:path w="100" h="84">
                  <a:moveTo>
                    <a:pt x="100" y="84"/>
                  </a:moveTo>
                  <a:lnTo>
                    <a:pt x="54" y="66"/>
                  </a:lnTo>
                  <a:lnTo>
                    <a:pt x="0" y="68"/>
                  </a:lnTo>
                  <a:lnTo>
                    <a:pt x="78" y="0"/>
                  </a:lnTo>
                  <a:lnTo>
                    <a:pt x="100" y="8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699" name="Freeform 190"/>
            <p:cNvSpPr/>
            <p:nvPr/>
          </p:nvSpPr>
          <p:spPr bwMode="auto">
            <a:xfrm>
              <a:off x="4523" y="1691"/>
              <a:ext cx="104" cy="84"/>
            </a:xfrm>
            <a:custGeom>
              <a:avLst/>
              <a:gdLst/>
              <a:ahLst/>
              <a:cxnLst>
                <a:cxn ang="0">
                  <a:pos x="104" y="84"/>
                </a:cxn>
                <a:cxn ang="0">
                  <a:pos x="56" y="66"/>
                </a:cxn>
                <a:cxn ang="0">
                  <a:pos x="0" y="71"/>
                </a:cxn>
                <a:cxn ang="0">
                  <a:pos x="74" y="0"/>
                </a:cxn>
                <a:cxn ang="0">
                  <a:pos x="104" y="84"/>
                </a:cxn>
              </a:cxnLst>
              <a:rect l="0" t="0" r="r" b="b"/>
              <a:pathLst>
                <a:path w="104" h="84">
                  <a:moveTo>
                    <a:pt x="104" y="84"/>
                  </a:moveTo>
                  <a:lnTo>
                    <a:pt x="56" y="66"/>
                  </a:lnTo>
                  <a:lnTo>
                    <a:pt x="0" y="71"/>
                  </a:lnTo>
                  <a:lnTo>
                    <a:pt x="74" y="0"/>
                  </a:lnTo>
                  <a:lnTo>
                    <a:pt x="104" y="8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700" name="Oval 191"/>
            <p:cNvSpPr>
              <a:spLocks noChangeArrowheads="1"/>
            </p:cNvSpPr>
            <p:nvPr/>
          </p:nvSpPr>
          <p:spPr bwMode="auto">
            <a:xfrm>
              <a:off x="1084" y="1553"/>
              <a:ext cx="178" cy="142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701" name="Rectangle 192"/>
            <p:cNvSpPr>
              <a:spLocks noChangeArrowheads="1"/>
            </p:cNvSpPr>
            <p:nvPr/>
          </p:nvSpPr>
          <p:spPr bwMode="auto">
            <a:xfrm>
              <a:off x="1148" y="1553"/>
              <a:ext cx="7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+</a:t>
              </a:r>
              <a:endParaRPr lang="es-ES" sz="1600" b="1"/>
            </a:p>
          </p:txBody>
        </p:sp>
      </p:grpSp>
      <p:sp>
        <p:nvSpPr>
          <p:cNvPr id="1050702" name="Text Box 197"/>
          <p:cNvSpPr txBox="1">
            <a:spLocks noChangeArrowheads="1"/>
          </p:cNvSpPr>
          <p:nvPr/>
        </p:nvSpPr>
        <p:spPr bwMode="auto">
          <a:xfrm>
            <a:off x="114300" y="3706813"/>
            <a:ext cx="831850" cy="255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s-MX">
                <a:solidFill>
                  <a:srgbClr val="FF3300"/>
                </a:solidFill>
              </a:rPr>
              <a:t>x(0)=1</a:t>
            </a:r>
          </a:p>
          <a:p>
            <a:r>
              <a:rPr lang="es-MX"/>
              <a:t>x(1)=2</a:t>
            </a:r>
          </a:p>
          <a:p>
            <a:r>
              <a:rPr lang="es-MX"/>
              <a:t>x(2)=3</a:t>
            </a:r>
          </a:p>
          <a:p>
            <a:r>
              <a:rPr lang="es-MX"/>
              <a:t>x(3)=4</a:t>
            </a:r>
          </a:p>
          <a:p>
            <a:r>
              <a:rPr lang="es-MX"/>
              <a:t>     . </a:t>
            </a:r>
          </a:p>
          <a:p>
            <a:r>
              <a:rPr lang="es-MX"/>
              <a:t>     .</a:t>
            </a:r>
          </a:p>
          <a:p>
            <a:r>
              <a:rPr lang="es-MX"/>
              <a:t>x(n)=1</a:t>
            </a:r>
            <a:endParaRPr lang="es-ES"/>
          </a:p>
        </p:txBody>
      </p:sp>
      <p:sp>
        <p:nvSpPr>
          <p:cNvPr id="1050703" name="Text Box 198"/>
          <p:cNvSpPr txBox="1">
            <a:spLocks noChangeArrowheads="1"/>
          </p:cNvSpPr>
          <p:nvPr/>
        </p:nvSpPr>
        <p:spPr bwMode="auto">
          <a:xfrm>
            <a:off x="7131050" y="2813050"/>
            <a:ext cx="56832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s-MX" sz="1200"/>
              <a:t>y(0)=B</a:t>
            </a:r>
            <a:r>
              <a:rPr lang="es-MX" sz="1200" baseline="-25000"/>
              <a:t>0</a:t>
            </a:r>
            <a:r>
              <a:rPr lang="es-MX" sz="1200"/>
              <a:t>1</a:t>
            </a:r>
            <a:endParaRPr lang="es-ES" sz="1200"/>
          </a:p>
        </p:txBody>
      </p:sp>
      <p:grpSp>
        <p:nvGrpSpPr>
          <p:cNvPr id="328" name="Group 205"/>
          <p:cNvGrpSpPr/>
          <p:nvPr/>
        </p:nvGrpSpPr>
        <p:grpSpPr bwMode="auto">
          <a:xfrm>
            <a:off x="190500" y="2749550"/>
            <a:ext cx="4930775" cy="3313113"/>
            <a:chOff x="120" y="1732"/>
            <a:chExt cx="3106" cy="2087"/>
          </a:xfrm>
        </p:grpSpPr>
        <p:sp>
          <p:nvSpPr>
            <p:cNvPr id="1050704" name="Text Box 194"/>
            <p:cNvSpPr txBox="1">
              <a:spLocks noChangeArrowheads="1"/>
            </p:cNvSpPr>
            <p:nvPr/>
          </p:nvSpPr>
          <p:spPr bwMode="auto">
            <a:xfrm>
              <a:off x="120" y="1732"/>
              <a:ext cx="50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s-MX" sz="1200"/>
                <a:t>n=0   x(0)= 1</a:t>
              </a:r>
              <a:endParaRPr lang="es-ES" sz="1200"/>
            </a:p>
          </p:txBody>
        </p:sp>
        <p:sp>
          <p:nvSpPr>
            <p:cNvPr id="1050705" name="Text Box 195"/>
            <p:cNvSpPr txBox="1">
              <a:spLocks noChangeArrowheads="1"/>
            </p:cNvSpPr>
            <p:nvPr/>
          </p:nvSpPr>
          <p:spPr bwMode="auto">
            <a:xfrm>
              <a:off x="2884" y="2480"/>
              <a:ext cx="34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s-MX" sz="1200"/>
                <a:t>u(n-2)=0</a:t>
              </a:r>
              <a:endParaRPr lang="es-ES" sz="1200"/>
            </a:p>
          </p:txBody>
        </p:sp>
        <p:sp>
          <p:nvSpPr>
            <p:cNvPr id="1050706" name="Text Box 199"/>
            <p:cNvSpPr txBox="1">
              <a:spLocks noChangeArrowheads="1"/>
            </p:cNvSpPr>
            <p:nvPr/>
          </p:nvSpPr>
          <p:spPr bwMode="auto">
            <a:xfrm>
              <a:off x="2864" y="1992"/>
              <a:ext cx="34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s-MX" sz="1200"/>
                <a:t>u(n-1)=0</a:t>
              </a:r>
              <a:endParaRPr lang="es-ES" sz="1200"/>
            </a:p>
          </p:txBody>
        </p:sp>
        <p:sp>
          <p:nvSpPr>
            <p:cNvPr id="1050707" name="Text Box 200"/>
            <p:cNvSpPr txBox="1">
              <a:spLocks noChangeArrowheads="1"/>
            </p:cNvSpPr>
            <p:nvPr/>
          </p:nvSpPr>
          <p:spPr bwMode="auto">
            <a:xfrm>
              <a:off x="2764" y="3128"/>
              <a:ext cx="37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s-MX" sz="1200"/>
                <a:t>u(n-M)=0</a:t>
              </a:r>
              <a:endParaRPr lang="es-ES" sz="1200"/>
            </a:p>
          </p:txBody>
        </p:sp>
        <p:sp>
          <p:nvSpPr>
            <p:cNvPr id="1050708" name="Text Box 201"/>
            <p:cNvSpPr txBox="1">
              <a:spLocks noChangeArrowheads="1"/>
            </p:cNvSpPr>
            <p:nvPr/>
          </p:nvSpPr>
          <p:spPr bwMode="auto">
            <a:xfrm>
              <a:off x="2788" y="3704"/>
              <a:ext cx="36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s-MX" sz="1200"/>
                <a:t>u(n-N)=0</a:t>
              </a:r>
              <a:endParaRPr lang="es-ES" sz="1200"/>
            </a:p>
          </p:txBody>
        </p:sp>
      </p:grpSp>
      <p:sp>
        <p:nvSpPr>
          <p:cNvPr id="1050709" name="Text Box 203"/>
          <p:cNvSpPr txBox="1">
            <a:spLocks noChangeArrowheads="1"/>
          </p:cNvSpPr>
          <p:nvPr/>
        </p:nvSpPr>
        <p:spPr bwMode="auto">
          <a:xfrm>
            <a:off x="4495800" y="2336800"/>
            <a:ext cx="41592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s-MX" sz="1200"/>
              <a:t>u(n)=1</a:t>
            </a:r>
            <a:endParaRPr lang="es-ES" sz="120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0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0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50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50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0703" grpId="0" autoUpdateAnimBg="0"/>
      <p:bldP spid="1050709" grpId="0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10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02AF-B0E3-43A1-BA8D-E4DF64FC631C}" type="slidenum">
              <a:rPr lang="es-ES"/>
              <a:t>77</a:t>
            </a:fld>
            <a:endParaRPr lang="es-ES"/>
          </a:p>
        </p:txBody>
      </p:sp>
      <p:sp>
        <p:nvSpPr>
          <p:cNvPr id="105071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14450"/>
            <a:ext cx="9144000" cy="5715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2400" b="1">
                <a:solidFill>
                  <a:srgbClr val="FF3300"/>
                </a:solidFill>
                <a:cs typeface="Times New Roman" pitchFamily="18" charset="0"/>
              </a:rPr>
              <a:t>Esquema general de un filtro recursivo y principio de funcionamiento</a:t>
            </a:r>
            <a:endParaRPr lang="es-ES" sz="2400">
              <a:solidFill>
                <a:srgbClr val="FF3300"/>
              </a:solidFill>
              <a:cs typeface="Times New Roman" pitchFamily="18" charset="0"/>
            </a:endParaRPr>
          </a:p>
        </p:txBody>
      </p:sp>
      <p:grpSp>
        <p:nvGrpSpPr>
          <p:cNvPr id="330" name="Group 16"/>
          <p:cNvGrpSpPr/>
          <p:nvPr/>
        </p:nvGrpSpPr>
        <p:grpSpPr bwMode="auto">
          <a:xfrm>
            <a:off x="609600" y="2157413"/>
            <a:ext cx="7621588" cy="4003675"/>
            <a:chOff x="564" y="1359"/>
            <a:chExt cx="4801" cy="2522"/>
          </a:xfrm>
        </p:grpSpPr>
        <p:sp>
          <p:nvSpPr>
            <p:cNvPr id="1050712" name="Line 17"/>
            <p:cNvSpPr>
              <a:spLocks noChangeShapeType="1"/>
            </p:cNvSpPr>
            <p:nvPr/>
          </p:nvSpPr>
          <p:spPr bwMode="auto">
            <a:xfrm flipV="1">
              <a:off x="564" y="1626"/>
              <a:ext cx="426" cy="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713" name="Freeform 18"/>
            <p:cNvSpPr/>
            <p:nvPr/>
          </p:nvSpPr>
          <p:spPr bwMode="auto">
            <a:xfrm>
              <a:off x="960" y="1592"/>
              <a:ext cx="120" cy="69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18" y="34"/>
                </a:cxn>
                <a:cxn ang="0">
                  <a:pos x="0" y="0"/>
                </a:cxn>
                <a:cxn ang="0">
                  <a:pos x="120" y="34"/>
                </a:cxn>
                <a:cxn ang="0">
                  <a:pos x="0" y="69"/>
                </a:cxn>
              </a:cxnLst>
              <a:rect l="0" t="0" r="r" b="b"/>
              <a:pathLst>
                <a:path w="120" h="69">
                  <a:moveTo>
                    <a:pt x="0" y="69"/>
                  </a:moveTo>
                  <a:lnTo>
                    <a:pt x="18" y="34"/>
                  </a:lnTo>
                  <a:lnTo>
                    <a:pt x="0" y="0"/>
                  </a:lnTo>
                  <a:lnTo>
                    <a:pt x="120" y="34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714" name="Rectangle 19"/>
            <p:cNvSpPr>
              <a:spLocks noChangeArrowheads="1"/>
            </p:cNvSpPr>
            <p:nvPr/>
          </p:nvSpPr>
          <p:spPr bwMode="auto">
            <a:xfrm>
              <a:off x="584" y="1447"/>
              <a:ext cx="24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X(n)</a:t>
              </a:r>
              <a:endParaRPr lang="es-ES" sz="1600" b="1"/>
            </a:p>
          </p:txBody>
        </p:sp>
        <p:sp>
          <p:nvSpPr>
            <p:cNvPr id="1050715" name="Line 20"/>
            <p:cNvSpPr>
              <a:spLocks noChangeShapeType="1"/>
            </p:cNvSpPr>
            <p:nvPr/>
          </p:nvSpPr>
          <p:spPr bwMode="auto">
            <a:xfrm>
              <a:off x="1272" y="1626"/>
              <a:ext cx="2275" cy="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716" name="Freeform 21"/>
            <p:cNvSpPr/>
            <p:nvPr/>
          </p:nvSpPr>
          <p:spPr bwMode="auto">
            <a:xfrm>
              <a:off x="3517" y="1593"/>
              <a:ext cx="120" cy="69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18" y="35"/>
                </a:cxn>
                <a:cxn ang="0">
                  <a:pos x="0" y="0"/>
                </a:cxn>
                <a:cxn ang="0">
                  <a:pos x="120" y="35"/>
                </a:cxn>
                <a:cxn ang="0">
                  <a:pos x="0" y="69"/>
                </a:cxn>
              </a:cxnLst>
              <a:rect l="0" t="0" r="r" b="b"/>
              <a:pathLst>
                <a:path w="120" h="69">
                  <a:moveTo>
                    <a:pt x="0" y="69"/>
                  </a:moveTo>
                  <a:lnTo>
                    <a:pt x="18" y="35"/>
                  </a:lnTo>
                  <a:lnTo>
                    <a:pt x="0" y="0"/>
                  </a:lnTo>
                  <a:lnTo>
                    <a:pt x="120" y="35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717" name="Line 22"/>
            <p:cNvSpPr>
              <a:spLocks noChangeShapeType="1"/>
            </p:cNvSpPr>
            <p:nvPr/>
          </p:nvSpPr>
          <p:spPr bwMode="auto">
            <a:xfrm flipV="1">
              <a:off x="2904" y="3018"/>
              <a:ext cx="2" cy="31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718" name="Rectangle 23"/>
            <p:cNvSpPr>
              <a:spLocks noChangeArrowheads="1"/>
            </p:cNvSpPr>
            <p:nvPr/>
          </p:nvSpPr>
          <p:spPr bwMode="auto">
            <a:xfrm>
              <a:off x="4905" y="1459"/>
              <a:ext cx="24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Y(n)</a:t>
              </a:r>
              <a:endParaRPr lang="es-ES" sz="1600" b="1"/>
            </a:p>
          </p:txBody>
        </p:sp>
        <p:sp>
          <p:nvSpPr>
            <p:cNvPr id="1050719" name="Rectangle 24"/>
            <p:cNvSpPr>
              <a:spLocks noChangeArrowheads="1"/>
            </p:cNvSpPr>
            <p:nvPr/>
          </p:nvSpPr>
          <p:spPr bwMode="auto">
            <a:xfrm>
              <a:off x="2720" y="1761"/>
              <a:ext cx="371" cy="23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720" name="Rectangle 25"/>
            <p:cNvSpPr>
              <a:spLocks noChangeArrowheads="1"/>
            </p:cNvSpPr>
            <p:nvPr/>
          </p:nvSpPr>
          <p:spPr bwMode="auto">
            <a:xfrm>
              <a:off x="2828" y="1817"/>
              <a:ext cx="11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 T</a:t>
              </a:r>
              <a:endParaRPr lang="es-ES" sz="1600" b="1"/>
            </a:p>
          </p:txBody>
        </p:sp>
        <p:sp>
          <p:nvSpPr>
            <p:cNvPr id="1050721" name="Rectangle 26"/>
            <p:cNvSpPr>
              <a:spLocks noChangeArrowheads="1"/>
            </p:cNvSpPr>
            <p:nvPr/>
          </p:nvSpPr>
          <p:spPr bwMode="auto">
            <a:xfrm>
              <a:off x="2162" y="1859"/>
              <a:ext cx="20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 -A</a:t>
              </a:r>
              <a:r>
                <a:rPr lang="es-ES" sz="1000" b="1">
                  <a:solidFill>
                    <a:srgbClr val="000000"/>
                  </a:solidFill>
                </a:rPr>
                <a:t>1</a:t>
              </a:r>
              <a:endParaRPr lang="es-ES" sz="1000" b="1"/>
            </a:p>
          </p:txBody>
        </p:sp>
        <p:sp>
          <p:nvSpPr>
            <p:cNvPr id="1050722" name="Oval 27"/>
            <p:cNvSpPr>
              <a:spLocks noChangeArrowheads="1"/>
            </p:cNvSpPr>
            <p:nvPr/>
          </p:nvSpPr>
          <p:spPr bwMode="auto">
            <a:xfrm>
              <a:off x="2050" y="2065"/>
              <a:ext cx="178" cy="136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723" name="Rectangle 28"/>
            <p:cNvSpPr>
              <a:spLocks noChangeArrowheads="1"/>
            </p:cNvSpPr>
            <p:nvPr/>
          </p:nvSpPr>
          <p:spPr bwMode="auto">
            <a:xfrm>
              <a:off x="2120" y="2041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x</a:t>
              </a:r>
              <a:endParaRPr lang="es-ES" sz="1600" b="1"/>
            </a:p>
          </p:txBody>
        </p:sp>
        <p:sp>
          <p:nvSpPr>
            <p:cNvPr id="1050724" name="Line 29"/>
            <p:cNvSpPr>
              <a:spLocks noChangeShapeType="1"/>
            </p:cNvSpPr>
            <p:nvPr/>
          </p:nvSpPr>
          <p:spPr bwMode="auto">
            <a:xfrm>
              <a:off x="2136" y="1943"/>
              <a:ext cx="1" cy="7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725" name="Freeform 30"/>
            <p:cNvSpPr/>
            <p:nvPr/>
          </p:nvSpPr>
          <p:spPr bwMode="auto">
            <a:xfrm>
              <a:off x="2084" y="1990"/>
              <a:ext cx="104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2" y="12"/>
                </a:cxn>
                <a:cxn ang="0">
                  <a:pos x="104" y="0"/>
                </a:cxn>
                <a:cxn ang="0">
                  <a:pos x="52" y="79"/>
                </a:cxn>
                <a:cxn ang="0">
                  <a:pos x="0" y="0"/>
                </a:cxn>
              </a:cxnLst>
              <a:rect l="0" t="0" r="r" b="b"/>
              <a:pathLst>
                <a:path w="104" h="79">
                  <a:moveTo>
                    <a:pt x="0" y="0"/>
                  </a:moveTo>
                  <a:lnTo>
                    <a:pt x="52" y="12"/>
                  </a:lnTo>
                  <a:lnTo>
                    <a:pt x="104" y="0"/>
                  </a:lnTo>
                  <a:lnTo>
                    <a:pt x="52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726" name="Line 31"/>
            <p:cNvSpPr>
              <a:spLocks noChangeShapeType="1"/>
            </p:cNvSpPr>
            <p:nvPr/>
          </p:nvSpPr>
          <p:spPr bwMode="auto">
            <a:xfrm>
              <a:off x="2904" y="2006"/>
              <a:ext cx="1" cy="7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727" name="Freeform 32"/>
            <p:cNvSpPr/>
            <p:nvPr/>
          </p:nvSpPr>
          <p:spPr bwMode="auto">
            <a:xfrm>
              <a:off x="2852" y="2053"/>
              <a:ext cx="105" cy="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2" y="12"/>
                </a:cxn>
                <a:cxn ang="0">
                  <a:pos x="105" y="0"/>
                </a:cxn>
                <a:cxn ang="0">
                  <a:pos x="52" y="80"/>
                </a:cxn>
                <a:cxn ang="0">
                  <a:pos x="0" y="0"/>
                </a:cxn>
              </a:cxnLst>
              <a:rect l="0" t="0" r="r" b="b"/>
              <a:pathLst>
                <a:path w="105" h="80">
                  <a:moveTo>
                    <a:pt x="0" y="0"/>
                  </a:moveTo>
                  <a:lnTo>
                    <a:pt x="52" y="12"/>
                  </a:lnTo>
                  <a:lnTo>
                    <a:pt x="105" y="0"/>
                  </a:lnTo>
                  <a:lnTo>
                    <a:pt x="52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728" name="Line 33"/>
            <p:cNvSpPr>
              <a:spLocks noChangeShapeType="1"/>
            </p:cNvSpPr>
            <p:nvPr/>
          </p:nvSpPr>
          <p:spPr bwMode="auto">
            <a:xfrm>
              <a:off x="2322" y="2133"/>
              <a:ext cx="58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729" name="Freeform 34"/>
            <p:cNvSpPr/>
            <p:nvPr/>
          </p:nvSpPr>
          <p:spPr bwMode="auto">
            <a:xfrm>
              <a:off x="2232" y="2098"/>
              <a:ext cx="120" cy="69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102" y="35"/>
                </a:cxn>
                <a:cxn ang="0">
                  <a:pos x="120" y="69"/>
                </a:cxn>
                <a:cxn ang="0">
                  <a:pos x="0" y="35"/>
                </a:cxn>
                <a:cxn ang="0">
                  <a:pos x="120" y="0"/>
                </a:cxn>
              </a:cxnLst>
              <a:rect l="0" t="0" r="r" b="b"/>
              <a:pathLst>
                <a:path w="120" h="69">
                  <a:moveTo>
                    <a:pt x="120" y="0"/>
                  </a:moveTo>
                  <a:lnTo>
                    <a:pt x="102" y="35"/>
                  </a:lnTo>
                  <a:lnTo>
                    <a:pt x="120" y="69"/>
                  </a:lnTo>
                  <a:lnTo>
                    <a:pt x="0" y="35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730" name="Line 35"/>
            <p:cNvSpPr>
              <a:spLocks noChangeShapeType="1"/>
            </p:cNvSpPr>
            <p:nvPr/>
          </p:nvSpPr>
          <p:spPr bwMode="auto">
            <a:xfrm flipV="1">
              <a:off x="1806" y="2133"/>
              <a:ext cx="23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731" name="Freeform 36"/>
            <p:cNvSpPr/>
            <p:nvPr/>
          </p:nvSpPr>
          <p:spPr bwMode="auto">
            <a:xfrm>
              <a:off x="1716" y="2100"/>
              <a:ext cx="120" cy="68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102" y="34"/>
                </a:cxn>
                <a:cxn ang="0">
                  <a:pos x="120" y="68"/>
                </a:cxn>
                <a:cxn ang="0">
                  <a:pos x="0" y="34"/>
                </a:cxn>
                <a:cxn ang="0">
                  <a:pos x="120" y="0"/>
                </a:cxn>
              </a:cxnLst>
              <a:rect l="0" t="0" r="r" b="b"/>
              <a:pathLst>
                <a:path w="120" h="68">
                  <a:moveTo>
                    <a:pt x="120" y="0"/>
                  </a:moveTo>
                  <a:lnTo>
                    <a:pt x="102" y="34"/>
                  </a:lnTo>
                  <a:lnTo>
                    <a:pt x="120" y="68"/>
                  </a:lnTo>
                  <a:lnTo>
                    <a:pt x="0" y="34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732" name="Rectangle 37"/>
            <p:cNvSpPr>
              <a:spLocks noChangeArrowheads="1"/>
            </p:cNvSpPr>
            <p:nvPr/>
          </p:nvSpPr>
          <p:spPr bwMode="auto">
            <a:xfrm>
              <a:off x="2720" y="2267"/>
              <a:ext cx="371" cy="23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733" name="Rectangle 38"/>
            <p:cNvSpPr>
              <a:spLocks noChangeArrowheads="1"/>
            </p:cNvSpPr>
            <p:nvPr/>
          </p:nvSpPr>
          <p:spPr bwMode="auto">
            <a:xfrm>
              <a:off x="2828" y="2323"/>
              <a:ext cx="11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 T</a:t>
              </a:r>
              <a:endParaRPr lang="es-ES" sz="1600" b="1"/>
            </a:p>
          </p:txBody>
        </p:sp>
        <p:sp>
          <p:nvSpPr>
            <p:cNvPr id="1050734" name="Line 39"/>
            <p:cNvSpPr>
              <a:spLocks noChangeShapeType="1"/>
            </p:cNvSpPr>
            <p:nvPr/>
          </p:nvSpPr>
          <p:spPr bwMode="auto">
            <a:xfrm>
              <a:off x="2904" y="2133"/>
              <a:ext cx="1" cy="6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735" name="Freeform 40"/>
            <p:cNvSpPr/>
            <p:nvPr/>
          </p:nvSpPr>
          <p:spPr bwMode="auto">
            <a:xfrm>
              <a:off x="2852" y="2180"/>
              <a:ext cx="105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2" y="12"/>
                </a:cxn>
                <a:cxn ang="0">
                  <a:pos x="105" y="0"/>
                </a:cxn>
                <a:cxn ang="0">
                  <a:pos x="52" y="79"/>
                </a:cxn>
                <a:cxn ang="0">
                  <a:pos x="0" y="0"/>
                </a:cxn>
              </a:cxnLst>
              <a:rect l="0" t="0" r="r" b="b"/>
              <a:pathLst>
                <a:path w="105" h="79">
                  <a:moveTo>
                    <a:pt x="0" y="0"/>
                  </a:moveTo>
                  <a:lnTo>
                    <a:pt x="52" y="12"/>
                  </a:lnTo>
                  <a:lnTo>
                    <a:pt x="105" y="0"/>
                  </a:lnTo>
                  <a:lnTo>
                    <a:pt x="52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736" name="Rectangle 41"/>
            <p:cNvSpPr>
              <a:spLocks noChangeArrowheads="1"/>
            </p:cNvSpPr>
            <p:nvPr/>
          </p:nvSpPr>
          <p:spPr bwMode="auto">
            <a:xfrm>
              <a:off x="2162" y="2354"/>
              <a:ext cx="20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 -A</a:t>
              </a:r>
              <a:r>
                <a:rPr lang="es-ES" sz="1000" b="1">
                  <a:solidFill>
                    <a:srgbClr val="000000"/>
                  </a:solidFill>
                </a:rPr>
                <a:t>2</a:t>
              </a:r>
              <a:endParaRPr lang="es-ES" sz="1000" b="1"/>
            </a:p>
          </p:txBody>
        </p:sp>
        <p:sp>
          <p:nvSpPr>
            <p:cNvPr id="1050737" name="Oval 42"/>
            <p:cNvSpPr>
              <a:spLocks noChangeArrowheads="1"/>
            </p:cNvSpPr>
            <p:nvPr/>
          </p:nvSpPr>
          <p:spPr bwMode="auto">
            <a:xfrm>
              <a:off x="2050" y="2560"/>
              <a:ext cx="178" cy="159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738" name="Rectangle 43"/>
            <p:cNvSpPr>
              <a:spLocks noChangeArrowheads="1"/>
            </p:cNvSpPr>
            <p:nvPr/>
          </p:nvSpPr>
          <p:spPr bwMode="auto">
            <a:xfrm>
              <a:off x="2114" y="2554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x</a:t>
              </a:r>
              <a:endParaRPr lang="es-ES" sz="1600" b="1"/>
            </a:p>
          </p:txBody>
        </p:sp>
        <p:sp>
          <p:nvSpPr>
            <p:cNvPr id="1050739" name="Line 44"/>
            <p:cNvSpPr>
              <a:spLocks noChangeShapeType="1"/>
            </p:cNvSpPr>
            <p:nvPr/>
          </p:nvSpPr>
          <p:spPr bwMode="auto">
            <a:xfrm>
              <a:off x="2136" y="2449"/>
              <a:ext cx="1" cy="7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740" name="Freeform 45"/>
            <p:cNvSpPr/>
            <p:nvPr/>
          </p:nvSpPr>
          <p:spPr bwMode="auto">
            <a:xfrm>
              <a:off x="2084" y="2496"/>
              <a:ext cx="104" cy="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2" y="12"/>
                </a:cxn>
                <a:cxn ang="0">
                  <a:pos x="104" y="0"/>
                </a:cxn>
                <a:cxn ang="0">
                  <a:pos x="52" y="80"/>
                </a:cxn>
                <a:cxn ang="0">
                  <a:pos x="0" y="0"/>
                </a:cxn>
              </a:cxnLst>
              <a:rect l="0" t="0" r="r" b="b"/>
              <a:pathLst>
                <a:path w="104" h="80">
                  <a:moveTo>
                    <a:pt x="0" y="0"/>
                  </a:moveTo>
                  <a:lnTo>
                    <a:pt x="52" y="12"/>
                  </a:lnTo>
                  <a:lnTo>
                    <a:pt x="104" y="0"/>
                  </a:lnTo>
                  <a:lnTo>
                    <a:pt x="52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741" name="Line 46"/>
            <p:cNvSpPr>
              <a:spLocks noChangeShapeType="1"/>
            </p:cNvSpPr>
            <p:nvPr/>
          </p:nvSpPr>
          <p:spPr bwMode="auto">
            <a:xfrm>
              <a:off x="2904" y="2512"/>
              <a:ext cx="1" cy="7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742" name="Freeform 47"/>
            <p:cNvSpPr/>
            <p:nvPr/>
          </p:nvSpPr>
          <p:spPr bwMode="auto">
            <a:xfrm>
              <a:off x="2852" y="2560"/>
              <a:ext cx="105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2" y="12"/>
                </a:cxn>
                <a:cxn ang="0">
                  <a:pos x="105" y="0"/>
                </a:cxn>
                <a:cxn ang="0">
                  <a:pos x="52" y="79"/>
                </a:cxn>
                <a:cxn ang="0">
                  <a:pos x="0" y="0"/>
                </a:cxn>
              </a:cxnLst>
              <a:rect l="0" t="0" r="r" b="b"/>
              <a:pathLst>
                <a:path w="105" h="79">
                  <a:moveTo>
                    <a:pt x="0" y="0"/>
                  </a:moveTo>
                  <a:lnTo>
                    <a:pt x="52" y="12"/>
                  </a:lnTo>
                  <a:lnTo>
                    <a:pt x="105" y="0"/>
                  </a:lnTo>
                  <a:lnTo>
                    <a:pt x="52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743" name="Line 48"/>
            <p:cNvSpPr>
              <a:spLocks noChangeShapeType="1"/>
            </p:cNvSpPr>
            <p:nvPr/>
          </p:nvSpPr>
          <p:spPr bwMode="auto">
            <a:xfrm>
              <a:off x="2322" y="2639"/>
              <a:ext cx="58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744" name="Freeform 49"/>
            <p:cNvSpPr/>
            <p:nvPr/>
          </p:nvSpPr>
          <p:spPr bwMode="auto">
            <a:xfrm>
              <a:off x="2232" y="2605"/>
              <a:ext cx="120" cy="68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102" y="34"/>
                </a:cxn>
                <a:cxn ang="0">
                  <a:pos x="120" y="68"/>
                </a:cxn>
                <a:cxn ang="0">
                  <a:pos x="0" y="34"/>
                </a:cxn>
                <a:cxn ang="0">
                  <a:pos x="120" y="0"/>
                </a:cxn>
              </a:cxnLst>
              <a:rect l="0" t="0" r="r" b="b"/>
              <a:pathLst>
                <a:path w="120" h="68">
                  <a:moveTo>
                    <a:pt x="120" y="0"/>
                  </a:moveTo>
                  <a:lnTo>
                    <a:pt x="102" y="34"/>
                  </a:lnTo>
                  <a:lnTo>
                    <a:pt x="120" y="68"/>
                  </a:lnTo>
                  <a:lnTo>
                    <a:pt x="0" y="34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745" name="Line 50"/>
            <p:cNvSpPr>
              <a:spLocks noChangeShapeType="1"/>
            </p:cNvSpPr>
            <p:nvPr/>
          </p:nvSpPr>
          <p:spPr bwMode="auto">
            <a:xfrm>
              <a:off x="1902" y="2639"/>
              <a:ext cx="14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746" name="Freeform 51"/>
            <p:cNvSpPr/>
            <p:nvPr/>
          </p:nvSpPr>
          <p:spPr bwMode="auto">
            <a:xfrm>
              <a:off x="1812" y="2605"/>
              <a:ext cx="120" cy="68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102" y="34"/>
                </a:cxn>
                <a:cxn ang="0">
                  <a:pos x="120" y="68"/>
                </a:cxn>
                <a:cxn ang="0">
                  <a:pos x="0" y="35"/>
                </a:cxn>
                <a:cxn ang="0">
                  <a:pos x="120" y="0"/>
                </a:cxn>
              </a:cxnLst>
              <a:rect l="0" t="0" r="r" b="b"/>
              <a:pathLst>
                <a:path w="120" h="68">
                  <a:moveTo>
                    <a:pt x="120" y="0"/>
                  </a:moveTo>
                  <a:lnTo>
                    <a:pt x="102" y="34"/>
                  </a:lnTo>
                  <a:lnTo>
                    <a:pt x="120" y="68"/>
                  </a:lnTo>
                  <a:lnTo>
                    <a:pt x="0" y="35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747" name="Line 52"/>
            <p:cNvSpPr>
              <a:spLocks noChangeShapeType="1"/>
            </p:cNvSpPr>
            <p:nvPr/>
          </p:nvSpPr>
          <p:spPr bwMode="auto">
            <a:xfrm>
              <a:off x="2904" y="3272"/>
              <a:ext cx="1" cy="6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748" name="Freeform 53"/>
            <p:cNvSpPr/>
            <p:nvPr/>
          </p:nvSpPr>
          <p:spPr bwMode="auto">
            <a:xfrm>
              <a:off x="2852" y="3319"/>
              <a:ext cx="105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2" y="12"/>
                </a:cxn>
                <a:cxn ang="0">
                  <a:pos x="105" y="0"/>
                </a:cxn>
                <a:cxn ang="0">
                  <a:pos x="52" y="79"/>
                </a:cxn>
                <a:cxn ang="0">
                  <a:pos x="0" y="0"/>
                </a:cxn>
              </a:cxnLst>
              <a:rect l="0" t="0" r="r" b="b"/>
              <a:pathLst>
                <a:path w="105" h="79">
                  <a:moveTo>
                    <a:pt x="0" y="0"/>
                  </a:moveTo>
                  <a:lnTo>
                    <a:pt x="52" y="12"/>
                  </a:lnTo>
                  <a:lnTo>
                    <a:pt x="105" y="0"/>
                  </a:lnTo>
                  <a:lnTo>
                    <a:pt x="52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749" name="Rectangle 54"/>
            <p:cNvSpPr>
              <a:spLocks noChangeArrowheads="1"/>
            </p:cNvSpPr>
            <p:nvPr/>
          </p:nvSpPr>
          <p:spPr bwMode="auto">
            <a:xfrm>
              <a:off x="2720" y="3406"/>
              <a:ext cx="371" cy="23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750" name="Rectangle 55"/>
            <p:cNvSpPr>
              <a:spLocks noChangeArrowheads="1"/>
            </p:cNvSpPr>
            <p:nvPr/>
          </p:nvSpPr>
          <p:spPr bwMode="auto">
            <a:xfrm>
              <a:off x="2840" y="3462"/>
              <a:ext cx="11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 T</a:t>
              </a:r>
              <a:endParaRPr lang="es-ES" sz="1600" b="1"/>
            </a:p>
          </p:txBody>
        </p:sp>
        <p:sp>
          <p:nvSpPr>
            <p:cNvPr id="1050751" name="Rectangle 56"/>
            <p:cNvSpPr>
              <a:spLocks noChangeArrowheads="1"/>
            </p:cNvSpPr>
            <p:nvPr/>
          </p:nvSpPr>
          <p:spPr bwMode="auto">
            <a:xfrm>
              <a:off x="2168" y="3481"/>
              <a:ext cx="22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 -A</a:t>
              </a:r>
              <a:r>
                <a:rPr lang="es-ES" sz="1000" b="1">
                  <a:solidFill>
                    <a:srgbClr val="000000"/>
                  </a:solidFill>
                </a:rPr>
                <a:t>N</a:t>
              </a:r>
              <a:endParaRPr lang="es-ES" sz="1000" b="1"/>
            </a:p>
          </p:txBody>
        </p:sp>
        <p:sp>
          <p:nvSpPr>
            <p:cNvPr id="1050752" name="Oval 57"/>
            <p:cNvSpPr>
              <a:spLocks noChangeArrowheads="1"/>
            </p:cNvSpPr>
            <p:nvPr/>
          </p:nvSpPr>
          <p:spPr bwMode="auto">
            <a:xfrm>
              <a:off x="2050" y="3705"/>
              <a:ext cx="178" cy="171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753" name="Rectangle 58"/>
            <p:cNvSpPr>
              <a:spLocks noChangeArrowheads="1"/>
            </p:cNvSpPr>
            <p:nvPr/>
          </p:nvSpPr>
          <p:spPr bwMode="auto">
            <a:xfrm>
              <a:off x="2120" y="3693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x</a:t>
              </a:r>
              <a:endParaRPr lang="es-ES" sz="1600" b="1"/>
            </a:p>
          </p:txBody>
        </p:sp>
        <p:sp>
          <p:nvSpPr>
            <p:cNvPr id="1050754" name="Line 59"/>
            <p:cNvSpPr>
              <a:spLocks noChangeShapeType="1"/>
            </p:cNvSpPr>
            <p:nvPr/>
          </p:nvSpPr>
          <p:spPr bwMode="auto">
            <a:xfrm>
              <a:off x="2136" y="3588"/>
              <a:ext cx="1" cy="7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755" name="Freeform 60"/>
            <p:cNvSpPr/>
            <p:nvPr/>
          </p:nvSpPr>
          <p:spPr bwMode="auto">
            <a:xfrm>
              <a:off x="2084" y="3635"/>
              <a:ext cx="104" cy="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2" y="12"/>
                </a:cxn>
                <a:cxn ang="0">
                  <a:pos x="104" y="0"/>
                </a:cxn>
                <a:cxn ang="0">
                  <a:pos x="52" y="80"/>
                </a:cxn>
                <a:cxn ang="0">
                  <a:pos x="0" y="0"/>
                </a:cxn>
              </a:cxnLst>
              <a:rect l="0" t="0" r="r" b="b"/>
              <a:pathLst>
                <a:path w="104" h="80">
                  <a:moveTo>
                    <a:pt x="0" y="0"/>
                  </a:moveTo>
                  <a:lnTo>
                    <a:pt x="52" y="12"/>
                  </a:lnTo>
                  <a:lnTo>
                    <a:pt x="104" y="0"/>
                  </a:lnTo>
                  <a:lnTo>
                    <a:pt x="52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756" name="Line 61"/>
            <p:cNvSpPr>
              <a:spLocks noChangeShapeType="1"/>
            </p:cNvSpPr>
            <p:nvPr/>
          </p:nvSpPr>
          <p:spPr bwMode="auto">
            <a:xfrm>
              <a:off x="2904" y="3651"/>
              <a:ext cx="1" cy="7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757" name="Freeform 62"/>
            <p:cNvSpPr/>
            <p:nvPr/>
          </p:nvSpPr>
          <p:spPr bwMode="auto">
            <a:xfrm>
              <a:off x="2852" y="3699"/>
              <a:ext cx="105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2" y="12"/>
                </a:cxn>
                <a:cxn ang="0">
                  <a:pos x="105" y="0"/>
                </a:cxn>
                <a:cxn ang="0">
                  <a:pos x="52" y="79"/>
                </a:cxn>
                <a:cxn ang="0">
                  <a:pos x="0" y="0"/>
                </a:cxn>
              </a:cxnLst>
              <a:rect l="0" t="0" r="r" b="b"/>
              <a:pathLst>
                <a:path w="105" h="79">
                  <a:moveTo>
                    <a:pt x="0" y="0"/>
                  </a:moveTo>
                  <a:lnTo>
                    <a:pt x="52" y="12"/>
                  </a:lnTo>
                  <a:lnTo>
                    <a:pt x="105" y="0"/>
                  </a:lnTo>
                  <a:lnTo>
                    <a:pt x="52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758" name="Rectangle 63"/>
            <p:cNvSpPr>
              <a:spLocks noChangeArrowheads="1"/>
            </p:cNvSpPr>
            <p:nvPr/>
          </p:nvSpPr>
          <p:spPr bwMode="auto">
            <a:xfrm>
              <a:off x="2150" y="3016"/>
              <a:ext cx="32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 -A</a:t>
              </a:r>
              <a:r>
                <a:rPr lang="es-ES" sz="1000" b="1">
                  <a:solidFill>
                    <a:srgbClr val="000000"/>
                  </a:solidFill>
                </a:rPr>
                <a:t>M</a:t>
              </a:r>
              <a:r>
                <a:rPr lang="es-ES" sz="1600" b="1">
                  <a:solidFill>
                    <a:srgbClr val="000000"/>
                  </a:solidFill>
                </a:rPr>
                <a:t>-</a:t>
              </a:r>
              <a:r>
                <a:rPr lang="es-ES" sz="1000" b="1">
                  <a:solidFill>
                    <a:srgbClr val="000000"/>
                  </a:solidFill>
                </a:rPr>
                <a:t>1</a:t>
              </a:r>
              <a:endParaRPr lang="es-ES" sz="1000" b="1"/>
            </a:p>
          </p:txBody>
        </p:sp>
        <p:sp>
          <p:nvSpPr>
            <p:cNvPr id="1050759" name="Oval 64"/>
            <p:cNvSpPr>
              <a:spLocks noChangeArrowheads="1"/>
            </p:cNvSpPr>
            <p:nvPr/>
          </p:nvSpPr>
          <p:spPr bwMode="auto">
            <a:xfrm>
              <a:off x="2050" y="3198"/>
              <a:ext cx="178" cy="1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760" name="Rectangle 65"/>
            <p:cNvSpPr>
              <a:spLocks noChangeArrowheads="1"/>
            </p:cNvSpPr>
            <p:nvPr/>
          </p:nvSpPr>
          <p:spPr bwMode="auto">
            <a:xfrm>
              <a:off x="2120" y="3174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x</a:t>
              </a:r>
              <a:endParaRPr lang="es-ES" sz="1600" b="1"/>
            </a:p>
          </p:txBody>
        </p:sp>
        <p:sp>
          <p:nvSpPr>
            <p:cNvPr id="1050761" name="Line 66"/>
            <p:cNvSpPr>
              <a:spLocks noChangeShapeType="1"/>
            </p:cNvSpPr>
            <p:nvPr/>
          </p:nvSpPr>
          <p:spPr bwMode="auto">
            <a:xfrm>
              <a:off x="2136" y="3082"/>
              <a:ext cx="1" cy="7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762" name="Freeform 67"/>
            <p:cNvSpPr/>
            <p:nvPr/>
          </p:nvSpPr>
          <p:spPr bwMode="auto">
            <a:xfrm>
              <a:off x="2084" y="3129"/>
              <a:ext cx="104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2" y="12"/>
                </a:cxn>
                <a:cxn ang="0">
                  <a:pos x="104" y="0"/>
                </a:cxn>
                <a:cxn ang="0">
                  <a:pos x="52" y="79"/>
                </a:cxn>
                <a:cxn ang="0">
                  <a:pos x="0" y="0"/>
                </a:cxn>
              </a:cxnLst>
              <a:rect l="0" t="0" r="r" b="b"/>
              <a:pathLst>
                <a:path w="104" h="79">
                  <a:moveTo>
                    <a:pt x="0" y="0"/>
                  </a:moveTo>
                  <a:lnTo>
                    <a:pt x="52" y="12"/>
                  </a:lnTo>
                  <a:lnTo>
                    <a:pt x="104" y="0"/>
                  </a:lnTo>
                  <a:lnTo>
                    <a:pt x="52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763" name="Line 68"/>
            <p:cNvSpPr>
              <a:spLocks noChangeShapeType="1"/>
            </p:cNvSpPr>
            <p:nvPr/>
          </p:nvSpPr>
          <p:spPr bwMode="auto">
            <a:xfrm>
              <a:off x="2322" y="3272"/>
              <a:ext cx="58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764" name="Freeform 69"/>
            <p:cNvSpPr/>
            <p:nvPr/>
          </p:nvSpPr>
          <p:spPr bwMode="auto">
            <a:xfrm>
              <a:off x="2232" y="3237"/>
              <a:ext cx="120" cy="69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102" y="35"/>
                </a:cxn>
                <a:cxn ang="0">
                  <a:pos x="120" y="69"/>
                </a:cxn>
                <a:cxn ang="0">
                  <a:pos x="0" y="35"/>
                </a:cxn>
                <a:cxn ang="0">
                  <a:pos x="120" y="0"/>
                </a:cxn>
              </a:cxnLst>
              <a:rect l="0" t="0" r="r" b="b"/>
              <a:pathLst>
                <a:path w="120" h="69">
                  <a:moveTo>
                    <a:pt x="120" y="0"/>
                  </a:moveTo>
                  <a:lnTo>
                    <a:pt x="102" y="35"/>
                  </a:lnTo>
                  <a:lnTo>
                    <a:pt x="120" y="69"/>
                  </a:lnTo>
                  <a:lnTo>
                    <a:pt x="0" y="35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765" name="Line 70"/>
            <p:cNvSpPr>
              <a:spLocks noChangeShapeType="1"/>
            </p:cNvSpPr>
            <p:nvPr/>
          </p:nvSpPr>
          <p:spPr bwMode="auto">
            <a:xfrm>
              <a:off x="1902" y="3272"/>
              <a:ext cx="14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766" name="Freeform 71"/>
            <p:cNvSpPr/>
            <p:nvPr/>
          </p:nvSpPr>
          <p:spPr bwMode="auto">
            <a:xfrm>
              <a:off x="1812" y="3237"/>
              <a:ext cx="120" cy="69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102" y="35"/>
                </a:cxn>
                <a:cxn ang="0">
                  <a:pos x="120" y="69"/>
                </a:cxn>
                <a:cxn ang="0">
                  <a:pos x="0" y="36"/>
                </a:cxn>
                <a:cxn ang="0">
                  <a:pos x="120" y="0"/>
                </a:cxn>
              </a:cxnLst>
              <a:rect l="0" t="0" r="r" b="b"/>
              <a:pathLst>
                <a:path w="120" h="69">
                  <a:moveTo>
                    <a:pt x="120" y="0"/>
                  </a:moveTo>
                  <a:lnTo>
                    <a:pt x="102" y="35"/>
                  </a:lnTo>
                  <a:lnTo>
                    <a:pt x="120" y="69"/>
                  </a:lnTo>
                  <a:lnTo>
                    <a:pt x="0" y="36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767" name="Rectangle 72"/>
            <p:cNvSpPr>
              <a:spLocks noChangeArrowheads="1"/>
            </p:cNvSpPr>
            <p:nvPr/>
          </p:nvSpPr>
          <p:spPr bwMode="auto">
            <a:xfrm>
              <a:off x="2888" y="2699"/>
              <a:ext cx="32" cy="2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768" name="Rectangle 73"/>
            <p:cNvSpPr>
              <a:spLocks noChangeArrowheads="1"/>
            </p:cNvSpPr>
            <p:nvPr/>
          </p:nvSpPr>
          <p:spPr bwMode="auto">
            <a:xfrm>
              <a:off x="2888" y="2784"/>
              <a:ext cx="32" cy="2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769" name="Rectangle 74"/>
            <p:cNvSpPr>
              <a:spLocks noChangeArrowheads="1"/>
            </p:cNvSpPr>
            <p:nvPr/>
          </p:nvSpPr>
          <p:spPr bwMode="auto">
            <a:xfrm>
              <a:off x="2888" y="2868"/>
              <a:ext cx="32" cy="2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770" name="Rectangle 75"/>
            <p:cNvSpPr>
              <a:spLocks noChangeArrowheads="1"/>
            </p:cNvSpPr>
            <p:nvPr/>
          </p:nvSpPr>
          <p:spPr bwMode="auto">
            <a:xfrm>
              <a:off x="2888" y="2953"/>
              <a:ext cx="32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771" name="Line 76"/>
            <p:cNvSpPr>
              <a:spLocks noChangeShapeType="1"/>
            </p:cNvSpPr>
            <p:nvPr/>
          </p:nvSpPr>
          <p:spPr bwMode="auto">
            <a:xfrm>
              <a:off x="2904" y="3145"/>
              <a:ext cx="1" cy="25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772" name="Line 77"/>
            <p:cNvSpPr>
              <a:spLocks noChangeShapeType="1"/>
            </p:cNvSpPr>
            <p:nvPr/>
          </p:nvSpPr>
          <p:spPr bwMode="auto">
            <a:xfrm>
              <a:off x="2904" y="1626"/>
              <a:ext cx="1" cy="7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773" name="Freeform 78"/>
            <p:cNvSpPr/>
            <p:nvPr/>
          </p:nvSpPr>
          <p:spPr bwMode="auto">
            <a:xfrm>
              <a:off x="2852" y="1674"/>
              <a:ext cx="105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2" y="12"/>
                </a:cxn>
                <a:cxn ang="0">
                  <a:pos x="105" y="0"/>
                </a:cxn>
                <a:cxn ang="0">
                  <a:pos x="52" y="79"/>
                </a:cxn>
                <a:cxn ang="0">
                  <a:pos x="0" y="0"/>
                </a:cxn>
              </a:cxnLst>
              <a:rect l="0" t="0" r="r" b="b"/>
              <a:pathLst>
                <a:path w="105" h="79">
                  <a:moveTo>
                    <a:pt x="0" y="0"/>
                  </a:moveTo>
                  <a:lnTo>
                    <a:pt x="52" y="12"/>
                  </a:lnTo>
                  <a:lnTo>
                    <a:pt x="105" y="0"/>
                  </a:lnTo>
                  <a:lnTo>
                    <a:pt x="52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774" name="Line 79"/>
            <p:cNvSpPr>
              <a:spLocks noChangeShapeType="1"/>
            </p:cNvSpPr>
            <p:nvPr/>
          </p:nvSpPr>
          <p:spPr bwMode="auto">
            <a:xfrm>
              <a:off x="1902" y="3778"/>
              <a:ext cx="14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775" name="Freeform 80"/>
            <p:cNvSpPr/>
            <p:nvPr/>
          </p:nvSpPr>
          <p:spPr bwMode="auto">
            <a:xfrm>
              <a:off x="1812" y="3744"/>
              <a:ext cx="120" cy="68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102" y="34"/>
                </a:cxn>
                <a:cxn ang="0">
                  <a:pos x="120" y="68"/>
                </a:cxn>
                <a:cxn ang="0">
                  <a:pos x="0" y="35"/>
                </a:cxn>
                <a:cxn ang="0">
                  <a:pos x="120" y="0"/>
                </a:cxn>
              </a:cxnLst>
              <a:rect l="0" t="0" r="r" b="b"/>
              <a:pathLst>
                <a:path w="120" h="68">
                  <a:moveTo>
                    <a:pt x="120" y="0"/>
                  </a:moveTo>
                  <a:lnTo>
                    <a:pt x="102" y="34"/>
                  </a:lnTo>
                  <a:lnTo>
                    <a:pt x="120" y="68"/>
                  </a:lnTo>
                  <a:lnTo>
                    <a:pt x="0" y="35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776" name="Line 81"/>
            <p:cNvSpPr>
              <a:spLocks noChangeShapeType="1"/>
            </p:cNvSpPr>
            <p:nvPr/>
          </p:nvSpPr>
          <p:spPr bwMode="auto">
            <a:xfrm>
              <a:off x="2322" y="3778"/>
              <a:ext cx="58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777" name="Freeform 82"/>
            <p:cNvSpPr/>
            <p:nvPr/>
          </p:nvSpPr>
          <p:spPr bwMode="auto">
            <a:xfrm>
              <a:off x="2232" y="3744"/>
              <a:ext cx="120" cy="68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102" y="34"/>
                </a:cxn>
                <a:cxn ang="0">
                  <a:pos x="120" y="68"/>
                </a:cxn>
                <a:cxn ang="0">
                  <a:pos x="0" y="34"/>
                </a:cxn>
                <a:cxn ang="0">
                  <a:pos x="120" y="0"/>
                </a:cxn>
              </a:cxnLst>
              <a:rect l="0" t="0" r="r" b="b"/>
              <a:pathLst>
                <a:path w="120" h="68">
                  <a:moveTo>
                    <a:pt x="120" y="0"/>
                  </a:moveTo>
                  <a:lnTo>
                    <a:pt x="102" y="34"/>
                  </a:lnTo>
                  <a:lnTo>
                    <a:pt x="120" y="68"/>
                  </a:lnTo>
                  <a:lnTo>
                    <a:pt x="0" y="34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778" name="Rectangle 83"/>
            <p:cNvSpPr>
              <a:spLocks noChangeArrowheads="1"/>
            </p:cNvSpPr>
            <p:nvPr/>
          </p:nvSpPr>
          <p:spPr bwMode="auto">
            <a:xfrm>
              <a:off x="2888" y="3775"/>
              <a:ext cx="32" cy="2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779" name="Rectangle 84"/>
            <p:cNvSpPr>
              <a:spLocks noChangeArrowheads="1"/>
            </p:cNvSpPr>
            <p:nvPr/>
          </p:nvSpPr>
          <p:spPr bwMode="auto">
            <a:xfrm>
              <a:off x="2888" y="3860"/>
              <a:ext cx="32" cy="2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780" name="Line 85"/>
            <p:cNvSpPr>
              <a:spLocks noChangeShapeType="1"/>
            </p:cNvSpPr>
            <p:nvPr/>
          </p:nvSpPr>
          <p:spPr bwMode="auto">
            <a:xfrm>
              <a:off x="1288" y="1738"/>
              <a:ext cx="428" cy="39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781" name="Freeform 86"/>
            <p:cNvSpPr/>
            <p:nvPr/>
          </p:nvSpPr>
          <p:spPr bwMode="auto">
            <a:xfrm>
              <a:off x="1236" y="1691"/>
              <a:ext cx="112" cy="84"/>
            </a:xfrm>
            <a:custGeom>
              <a:avLst/>
              <a:gdLst/>
              <a:ahLst/>
              <a:cxnLst>
                <a:cxn ang="0">
                  <a:pos x="112" y="45"/>
                </a:cxn>
                <a:cxn ang="0">
                  <a:pos x="60" y="54"/>
                </a:cxn>
                <a:cxn ang="0">
                  <a:pos x="28" y="84"/>
                </a:cxn>
                <a:cxn ang="0">
                  <a:pos x="0" y="0"/>
                </a:cxn>
                <a:cxn ang="0">
                  <a:pos x="112" y="45"/>
                </a:cxn>
              </a:cxnLst>
              <a:rect l="0" t="0" r="r" b="b"/>
              <a:pathLst>
                <a:path w="112" h="84">
                  <a:moveTo>
                    <a:pt x="112" y="45"/>
                  </a:moveTo>
                  <a:lnTo>
                    <a:pt x="60" y="54"/>
                  </a:lnTo>
                  <a:lnTo>
                    <a:pt x="28" y="84"/>
                  </a:lnTo>
                  <a:lnTo>
                    <a:pt x="0" y="0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782" name="Line 87"/>
            <p:cNvSpPr>
              <a:spLocks noChangeShapeType="1"/>
            </p:cNvSpPr>
            <p:nvPr/>
          </p:nvSpPr>
          <p:spPr bwMode="auto">
            <a:xfrm>
              <a:off x="1268" y="1745"/>
              <a:ext cx="544" cy="89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783" name="Freeform 88"/>
            <p:cNvSpPr/>
            <p:nvPr/>
          </p:nvSpPr>
          <p:spPr bwMode="auto">
            <a:xfrm>
              <a:off x="1232" y="1691"/>
              <a:ext cx="96" cy="86"/>
            </a:xfrm>
            <a:custGeom>
              <a:avLst/>
              <a:gdLst/>
              <a:ahLst/>
              <a:cxnLst>
                <a:cxn ang="0">
                  <a:pos x="96" y="61"/>
                </a:cxn>
                <a:cxn ang="0">
                  <a:pos x="42" y="62"/>
                </a:cxn>
                <a:cxn ang="0">
                  <a:pos x="0" y="86"/>
                </a:cxn>
                <a:cxn ang="0">
                  <a:pos x="4" y="0"/>
                </a:cxn>
                <a:cxn ang="0">
                  <a:pos x="96" y="61"/>
                </a:cxn>
              </a:cxnLst>
              <a:rect l="0" t="0" r="r" b="b"/>
              <a:pathLst>
                <a:path w="96" h="86">
                  <a:moveTo>
                    <a:pt x="96" y="61"/>
                  </a:moveTo>
                  <a:lnTo>
                    <a:pt x="42" y="62"/>
                  </a:lnTo>
                  <a:lnTo>
                    <a:pt x="0" y="86"/>
                  </a:lnTo>
                  <a:lnTo>
                    <a:pt x="4" y="0"/>
                  </a:lnTo>
                  <a:lnTo>
                    <a:pt x="96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784" name="Line 89"/>
            <p:cNvSpPr>
              <a:spLocks noChangeShapeType="1"/>
            </p:cNvSpPr>
            <p:nvPr/>
          </p:nvSpPr>
          <p:spPr bwMode="auto">
            <a:xfrm>
              <a:off x="1256" y="1749"/>
              <a:ext cx="556" cy="15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785" name="Freeform 90"/>
            <p:cNvSpPr/>
            <p:nvPr/>
          </p:nvSpPr>
          <p:spPr bwMode="auto">
            <a:xfrm>
              <a:off x="1214" y="1691"/>
              <a:ext cx="100" cy="84"/>
            </a:xfrm>
            <a:custGeom>
              <a:avLst/>
              <a:gdLst/>
              <a:ahLst/>
              <a:cxnLst>
                <a:cxn ang="0">
                  <a:pos x="100" y="68"/>
                </a:cxn>
                <a:cxn ang="0">
                  <a:pos x="46" y="66"/>
                </a:cxn>
                <a:cxn ang="0">
                  <a:pos x="0" y="84"/>
                </a:cxn>
                <a:cxn ang="0">
                  <a:pos x="22" y="0"/>
                </a:cxn>
                <a:cxn ang="0">
                  <a:pos x="100" y="68"/>
                </a:cxn>
              </a:cxnLst>
              <a:rect l="0" t="0" r="r" b="b"/>
              <a:pathLst>
                <a:path w="100" h="84">
                  <a:moveTo>
                    <a:pt x="100" y="68"/>
                  </a:moveTo>
                  <a:lnTo>
                    <a:pt x="46" y="66"/>
                  </a:lnTo>
                  <a:lnTo>
                    <a:pt x="0" y="84"/>
                  </a:lnTo>
                  <a:lnTo>
                    <a:pt x="22" y="0"/>
                  </a:lnTo>
                  <a:lnTo>
                    <a:pt x="100" y="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786" name="Line 91"/>
            <p:cNvSpPr>
              <a:spLocks noChangeShapeType="1"/>
            </p:cNvSpPr>
            <p:nvPr/>
          </p:nvSpPr>
          <p:spPr bwMode="auto">
            <a:xfrm>
              <a:off x="1252" y="1749"/>
              <a:ext cx="560" cy="203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787" name="Freeform 92"/>
            <p:cNvSpPr/>
            <p:nvPr/>
          </p:nvSpPr>
          <p:spPr bwMode="auto">
            <a:xfrm>
              <a:off x="1206" y="1691"/>
              <a:ext cx="104" cy="84"/>
            </a:xfrm>
            <a:custGeom>
              <a:avLst/>
              <a:gdLst/>
              <a:ahLst/>
              <a:cxnLst>
                <a:cxn ang="0">
                  <a:pos x="104" y="71"/>
                </a:cxn>
                <a:cxn ang="0">
                  <a:pos x="48" y="66"/>
                </a:cxn>
                <a:cxn ang="0">
                  <a:pos x="0" y="84"/>
                </a:cxn>
                <a:cxn ang="0">
                  <a:pos x="30" y="0"/>
                </a:cxn>
                <a:cxn ang="0">
                  <a:pos x="104" y="71"/>
                </a:cxn>
              </a:cxnLst>
              <a:rect l="0" t="0" r="r" b="b"/>
              <a:pathLst>
                <a:path w="104" h="84">
                  <a:moveTo>
                    <a:pt x="104" y="71"/>
                  </a:moveTo>
                  <a:lnTo>
                    <a:pt x="48" y="66"/>
                  </a:lnTo>
                  <a:lnTo>
                    <a:pt x="0" y="84"/>
                  </a:lnTo>
                  <a:lnTo>
                    <a:pt x="30" y="0"/>
                  </a:lnTo>
                  <a:lnTo>
                    <a:pt x="104" y="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788" name="Freeform 93"/>
            <p:cNvSpPr/>
            <p:nvPr/>
          </p:nvSpPr>
          <p:spPr bwMode="auto">
            <a:xfrm>
              <a:off x="1200" y="1691"/>
              <a:ext cx="104" cy="83"/>
            </a:xfrm>
            <a:custGeom>
              <a:avLst/>
              <a:gdLst/>
              <a:ahLst/>
              <a:cxnLst>
                <a:cxn ang="0">
                  <a:pos x="104" y="74"/>
                </a:cxn>
                <a:cxn ang="0">
                  <a:pos x="50" y="67"/>
                </a:cxn>
                <a:cxn ang="0">
                  <a:pos x="0" y="83"/>
                </a:cxn>
                <a:cxn ang="0">
                  <a:pos x="36" y="0"/>
                </a:cxn>
                <a:cxn ang="0">
                  <a:pos x="104" y="74"/>
                </a:cxn>
              </a:cxnLst>
              <a:rect l="0" t="0" r="r" b="b"/>
              <a:pathLst>
                <a:path w="104" h="83">
                  <a:moveTo>
                    <a:pt x="104" y="74"/>
                  </a:moveTo>
                  <a:lnTo>
                    <a:pt x="50" y="67"/>
                  </a:lnTo>
                  <a:lnTo>
                    <a:pt x="0" y="83"/>
                  </a:lnTo>
                  <a:lnTo>
                    <a:pt x="36" y="0"/>
                  </a:lnTo>
                  <a:lnTo>
                    <a:pt x="104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789" name="Freeform 94"/>
            <p:cNvSpPr/>
            <p:nvPr/>
          </p:nvSpPr>
          <p:spPr bwMode="auto">
            <a:xfrm>
              <a:off x="1196" y="1691"/>
              <a:ext cx="104" cy="82"/>
            </a:xfrm>
            <a:custGeom>
              <a:avLst/>
              <a:gdLst/>
              <a:ahLst/>
              <a:cxnLst>
                <a:cxn ang="0">
                  <a:pos x="104" y="75"/>
                </a:cxn>
                <a:cxn ang="0">
                  <a:pos x="50" y="67"/>
                </a:cxn>
                <a:cxn ang="0">
                  <a:pos x="0" y="82"/>
                </a:cxn>
                <a:cxn ang="0">
                  <a:pos x="40" y="0"/>
                </a:cxn>
                <a:cxn ang="0">
                  <a:pos x="104" y="75"/>
                </a:cxn>
              </a:cxnLst>
              <a:rect l="0" t="0" r="r" b="b"/>
              <a:pathLst>
                <a:path w="104" h="82">
                  <a:moveTo>
                    <a:pt x="104" y="75"/>
                  </a:moveTo>
                  <a:lnTo>
                    <a:pt x="50" y="67"/>
                  </a:lnTo>
                  <a:lnTo>
                    <a:pt x="0" y="82"/>
                  </a:lnTo>
                  <a:lnTo>
                    <a:pt x="40" y="0"/>
                  </a:lnTo>
                  <a:lnTo>
                    <a:pt x="10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790" name="Oval 95"/>
            <p:cNvSpPr>
              <a:spLocks noChangeArrowheads="1"/>
            </p:cNvSpPr>
            <p:nvPr/>
          </p:nvSpPr>
          <p:spPr bwMode="auto">
            <a:xfrm>
              <a:off x="4541" y="1547"/>
              <a:ext cx="178" cy="142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791" name="Rectangle 96"/>
            <p:cNvSpPr>
              <a:spLocks noChangeArrowheads="1"/>
            </p:cNvSpPr>
            <p:nvPr/>
          </p:nvSpPr>
          <p:spPr bwMode="auto">
            <a:xfrm>
              <a:off x="4605" y="1553"/>
              <a:ext cx="7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+</a:t>
              </a:r>
              <a:endParaRPr lang="es-ES" sz="1600" b="1"/>
            </a:p>
          </p:txBody>
        </p:sp>
        <p:sp>
          <p:nvSpPr>
            <p:cNvPr id="1050792" name="Rectangle 97"/>
            <p:cNvSpPr>
              <a:spLocks noChangeArrowheads="1"/>
            </p:cNvSpPr>
            <p:nvPr/>
          </p:nvSpPr>
          <p:spPr bwMode="auto">
            <a:xfrm>
              <a:off x="3693" y="1359"/>
              <a:ext cx="18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 Bo</a:t>
              </a:r>
              <a:endParaRPr lang="es-ES" sz="1600" b="1"/>
            </a:p>
          </p:txBody>
        </p:sp>
        <p:sp>
          <p:nvSpPr>
            <p:cNvPr id="1050793" name="Oval 98"/>
            <p:cNvSpPr>
              <a:spLocks noChangeArrowheads="1"/>
            </p:cNvSpPr>
            <p:nvPr/>
          </p:nvSpPr>
          <p:spPr bwMode="auto">
            <a:xfrm>
              <a:off x="3587" y="1553"/>
              <a:ext cx="178" cy="148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794" name="Rectangle 99"/>
            <p:cNvSpPr>
              <a:spLocks noChangeArrowheads="1"/>
            </p:cNvSpPr>
            <p:nvPr/>
          </p:nvSpPr>
          <p:spPr bwMode="auto">
            <a:xfrm>
              <a:off x="3657" y="1535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x</a:t>
              </a:r>
              <a:endParaRPr lang="es-ES" sz="1600" b="1"/>
            </a:p>
          </p:txBody>
        </p:sp>
        <p:sp>
          <p:nvSpPr>
            <p:cNvPr id="1050795" name="Line 100"/>
            <p:cNvSpPr>
              <a:spLocks noChangeShapeType="1"/>
            </p:cNvSpPr>
            <p:nvPr/>
          </p:nvSpPr>
          <p:spPr bwMode="auto">
            <a:xfrm>
              <a:off x="3673" y="1436"/>
              <a:ext cx="1" cy="7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796" name="Freeform 101"/>
            <p:cNvSpPr/>
            <p:nvPr/>
          </p:nvSpPr>
          <p:spPr bwMode="auto">
            <a:xfrm>
              <a:off x="3621" y="1484"/>
              <a:ext cx="104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2" y="12"/>
                </a:cxn>
                <a:cxn ang="0">
                  <a:pos x="104" y="0"/>
                </a:cxn>
                <a:cxn ang="0">
                  <a:pos x="52" y="79"/>
                </a:cxn>
                <a:cxn ang="0">
                  <a:pos x="0" y="0"/>
                </a:cxn>
              </a:cxnLst>
              <a:rect l="0" t="0" r="r" b="b"/>
              <a:pathLst>
                <a:path w="104" h="79">
                  <a:moveTo>
                    <a:pt x="0" y="0"/>
                  </a:moveTo>
                  <a:lnTo>
                    <a:pt x="52" y="12"/>
                  </a:lnTo>
                  <a:lnTo>
                    <a:pt x="104" y="0"/>
                  </a:lnTo>
                  <a:lnTo>
                    <a:pt x="52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797" name="Line 102"/>
            <p:cNvSpPr>
              <a:spLocks noChangeShapeType="1"/>
            </p:cNvSpPr>
            <p:nvPr/>
          </p:nvSpPr>
          <p:spPr bwMode="auto">
            <a:xfrm>
              <a:off x="4729" y="1626"/>
              <a:ext cx="546" cy="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798" name="Freeform 103"/>
            <p:cNvSpPr/>
            <p:nvPr/>
          </p:nvSpPr>
          <p:spPr bwMode="auto">
            <a:xfrm>
              <a:off x="5245" y="1593"/>
              <a:ext cx="120" cy="69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18" y="35"/>
                </a:cxn>
                <a:cxn ang="0">
                  <a:pos x="0" y="0"/>
                </a:cxn>
                <a:cxn ang="0">
                  <a:pos x="120" y="35"/>
                </a:cxn>
                <a:cxn ang="0">
                  <a:pos x="0" y="69"/>
                </a:cxn>
              </a:cxnLst>
              <a:rect l="0" t="0" r="r" b="b"/>
              <a:pathLst>
                <a:path w="120" h="69">
                  <a:moveTo>
                    <a:pt x="0" y="69"/>
                  </a:moveTo>
                  <a:lnTo>
                    <a:pt x="18" y="35"/>
                  </a:lnTo>
                  <a:lnTo>
                    <a:pt x="0" y="0"/>
                  </a:lnTo>
                  <a:lnTo>
                    <a:pt x="120" y="35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799" name="Line 104"/>
            <p:cNvSpPr>
              <a:spLocks noChangeShapeType="1"/>
            </p:cNvSpPr>
            <p:nvPr/>
          </p:nvSpPr>
          <p:spPr bwMode="auto">
            <a:xfrm>
              <a:off x="3769" y="1626"/>
              <a:ext cx="68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800" name="Freeform 105"/>
            <p:cNvSpPr/>
            <p:nvPr/>
          </p:nvSpPr>
          <p:spPr bwMode="auto">
            <a:xfrm>
              <a:off x="4417" y="1592"/>
              <a:ext cx="120" cy="69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18" y="34"/>
                </a:cxn>
                <a:cxn ang="0">
                  <a:pos x="0" y="0"/>
                </a:cxn>
                <a:cxn ang="0">
                  <a:pos x="120" y="34"/>
                </a:cxn>
                <a:cxn ang="0">
                  <a:pos x="0" y="69"/>
                </a:cxn>
              </a:cxnLst>
              <a:rect l="0" t="0" r="r" b="b"/>
              <a:pathLst>
                <a:path w="120" h="69">
                  <a:moveTo>
                    <a:pt x="0" y="69"/>
                  </a:moveTo>
                  <a:lnTo>
                    <a:pt x="18" y="34"/>
                  </a:lnTo>
                  <a:lnTo>
                    <a:pt x="0" y="0"/>
                  </a:lnTo>
                  <a:lnTo>
                    <a:pt x="120" y="34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801" name="Rectangle 106"/>
            <p:cNvSpPr>
              <a:spLocks noChangeArrowheads="1"/>
            </p:cNvSpPr>
            <p:nvPr/>
          </p:nvSpPr>
          <p:spPr bwMode="auto">
            <a:xfrm>
              <a:off x="3711" y="1859"/>
              <a:ext cx="15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 B</a:t>
              </a:r>
              <a:r>
                <a:rPr lang="es-ES" sz="1000" b="1">
                  <a:solidFill>
                    <a:srgbClr val="000000"/>
                  </a:solidFill>
                </a:rPr>
                <a:t>1</a:t>
              </a:r>
              <a:endParaRPr lang="es-ES" sz="1000" b="1"/>
            </a:p>
          </p:txBody>
        </p:sp>
        <p:sp>
          <p:nvSpPr>
            <p:cNvPr id="1050802" name="Oval 107"/>
            <p:cNvSpPr>
              <a:spLocks noChangeArrowheads="1"/>
            </p:cNvSpPr>
            <p:nvPr/>
          </p:nvSpPr>
          <p:spPr bwMode="auto">
            <a:xfrm>
              <a:off x="3587" y="2059"/>
              <a:ext cx="178" cy="148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803" name="Rectangle 108"/>
            <p:cNvSpPr>
              <a:spLocks noChangeArrowheads="1"/>
            </p:cNvSpPr>
            <p:nvPr/>
          </p:nvSpPr>
          <p:spPr bwMode="auto">
            <a:xfrm>
              <a:off x="3651" y="2047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x</a:t>
              </a:r>
              <a:endParaRPr lang="es-ES" sz="1600" b="1"/>
            </a:p>
          </p:txBody>
        </p:sp>
        <p:sp>
          <p:nvSpPr>
            <p:cNvPr id="1050804" name="Line 109"/>
            <p:cNvSpPr>
              <a:spLocks noChangeShapeType="1"/>
            </p:cNvSpPr>
            <p:nvPr/>
          </p:nvSpPr>
          <p:spPr bwMode="auto">
            <a:xfrm>
              <a:off x="3673" y="1943"/>
              <a:ext cx="1" cy="7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805" name="Freeform 110"/>
            <p:cNvSpPr/>
            <p:nvPr/>
          </p:nvSpPr>
          <p:spPr bwMode="auto">
            <a:xfrm>
              <a:off x="3621" y="1990"/>
              <a:ext cx="104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2" y="12"/>
                </a:cxn>
                <a:cxn ang="0">
                  <a:pos x="104" y="0"/>
                </a:cxn>
                <a:cxn ang="0">
                  <a:pos x="52" y="79"/>
                </a:cxn>
                <a:cxn ang="0">
                  <a:pos x="0" y="0"/>
                </a:cxn>
              </a:cxnLst>
              <a:rect l="0" t="0" r="r" b="b"/>
              <a:pathLst>
                <a:path w="104" h="79">
                  <a:moveTo>
                    <a:pt x="0" y="0"/>
                  </a:moveTo>
                  <a:lnTo>
                    <a:pt x="52" y="12"/>
                  </a:lnTo>
                  <a:lnTo>
                    <a:pt x="104" y="0"/>
                  </a:lnTo>
                  <a:lnTo>
                    <a:pt x="52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806" name="Line 111"/>
            <p:cNvSpPr>
              <a:spLocks noChangeShapeType="1"/>
            </p:cNvSpPr>
            <p:nvPr/>
          </p:nvSpPr>
          <p:spPr bwMode="auto">
            <a:xfrm>
              <a:off x="2904" y="2133"/>
              <a:ext cx="587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807" name="Freeform 112"/>
            <p:cNvSpPr/>
            <p:nvPr/>
          </p:nvSpPr>
          <p:spPr bwMode="auto">
            <a:xfrm>
              <a:off x="3457" y="2098"/>
              <a:ext cx="120" cy="69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18" y="35"/>
                </a:cxn>
                <a:cxn ang="0">
                  <a:pos x="0" y="0"/>
                </a:cxn>
                <a:cxn ang="0">
                  <a:pos x="120" y="35"/>
                </a:cxn>
                <a:cxn ang="0">
                  <a:pos x="0" y="69"/>
                </a:cxn>
              </a:cxnLst>
              <a:rect l="0" t="0" r="r" b="b"/>
              <a:pathLst>
                <a:path w="120" h="69">
                  <a:moveTo>
                    <a:pt x="0" y="69"/>
                  </a:moveTo>
                  <a:lnTo>
                    <a:pt x="18" y="35"/>
                  </a:lnTo>
                  <a:lnTo>
                    <a:pt x="0" y="0"/>
                  </a:lnTo>
                  <a:lnTo>
                    <a:pt x="120" y="35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808" name="Line 113"/>
            <p:cNvSpPr>
              <a:spLocks noChangeShapeType="1"/>
            </p:cNvSpPr>
            <p:nvPr/>
          </p:nvSpPr>
          <p:spPr bwMode="auto">
            <a:xfrm>
              <a:off x="3769" y="2133"/>
              <a:ext cx="16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809" name="Freeform 114"/>
            <p:cNvSpPr/>
            <p:nvPr/>
          </p:nvSpPr>
          <p:spPr bwMode="auto">
            <a:xfrm>
              <a:off x="3901" y="2100"/>
              <a:ext cx="120" cy="68"/>
            </a:xfrm>
            <a:custGeom>
              <a:avLst/>
              <a:gdLst/>
              <a:ahLst/>
              <a:cxnLst>
                <a:cxn ang="0">
                  <a:pos x="0" y="68"/>
                </a:cxn>
                <a:cxn ang="0">
                  <a:pos x="18" y="34"/>
                </a:cxn>
                <a:cxn ang="0">
                  <a:pos x="0" y="0"/>
                </a:cxn>
                <a:cxn ang="0">
                  <a:pos x="120" y="34"/>
                </a:cxn>
                <a:cxn ang="0">
                  <a:pos x="0" y="68"/>
                </a:cxn>
              </a:cxnLst>
              <a:rect l="0" t="0" r="r" b="b"/>
              <a:pathLst>
                <a:path w="120" h="68">
                  <a:moveTo>
                    <a:pt x="0" y="68"/>
                  </a:moveTo>
                  <a:lnTo>
                    <a:pt x="18" y="34"/>
                  </a:lnTo>
                  <a:lnTo>
                    <a:pt x="0" y="0"/>
                  </a:lnTo>
                  <a:lnTo>
                    <a:pt x="120" y="34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810" name="Rectangle 115"/>
            <p:cNvSpPr>
              <a:spLocks noChangeArrowheads="1"/>
            </p:cNvSpPr>
            <p:nvPr/>
          </p:nvSpPr>
          <p:spPr bwMode="auto">
            <a:xfrm>
              <a:off x="3687" y="2354"/>
              <a:ext cx="15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 B</a:t>
              </a:r>
              <a:r>
                <a:rPr lang="es-ES" sz="1000" b="1">
                  <a:solidFill>
                    <a:srgbClr val="000000"/>
                  </a:solidFill>
                </a:rPr>
                <a:t>2</a:t>
              </a:r>
              <a:endParaRPr lang="es-ES" sz="1000" b="1"/>
            </a:p>
          </p:txBody>
        </p:sp>
        <p:sp>
          <p:nvSpPr>
            <p:cNvPr id="1050811" name="Oval 116"/>
            <p:cNvSpPr>
              <a:spLocks noChangeArrowheads="1"/>
            </p:cNvSpPr>
            <p:nvPr/>
          </p:nvSpPr>
          <p:spPr bwMode="auto">
            <a:xfrm>
              <a:off x="3587" y="2560"/>
              <a:ext cx="178" cy="159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812" name="Rectangle 117"/>
            <p:cNvSpPr>
              <a:spLocks noChangeArrowheads="1"/>
            </p:cNvSpPr>
            <p:nvPr/>
          </p:nvSpPr>
          <p:spPr bwMode="auto">
            <a:xfrm>
              <a:off x="3651" y="2548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x</a:t>
              </a:r>
              <a:endParaRPr lang="es-ES" sz="1600" b="1"/>
            </a:p>
          </p:txBody>
        </p:sp>
        <p:sp>
          <p:nvSpPr>
            <p:cNvPr id="1050813" name="Line 118"/>
            <p:cNvSpPr>
              <a:spLocks noChangeShapeType="1"/>
            </p:cNvSpPr>
            <p:nvPr/>
          </p:nvSpPr>
          <p:spPr bwMode="auto">
            <a:xfrm>
              <a:off x="3673" y="2449"/>
              <a:ext cx="1" cy="7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814" name="Freeform 119"/>
            <p:cNvSpPr/>
            <p:nvPr/>
          </p:nvSpPr>
          <p:spPr bwMode="auto">
            <a:xfrm>
              <a:off x="3621" y="2496"/>
              <a:ext cx="104" cy="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2" y="12"/>
                </a:cxn>
                <a:cxn ang="0">
                  <a:pos x="104" y="0"/>
                </a:cxn>
                <a:cxn ang="0">
                  <a:pos x="52" y="80"/>
                </a:cxn>
                <a:cxn ang="0">
                  <a:pos x="0" y="0"/>
                </a:cxn>
              </a:cxnLst>
              <a:rect l="0" t="0" r="r" b="b"/>
              <a:pathLst>
                <a:path w="104" h="80">
                  <a:moveTo>
                    <a:pt x="0" y="0"/>
                  </a:moveTo>
                  <a:lnTo>
                    <a:pt x="52" y="12"/>
                  </a:lnTo>
                  <a:lnTo>
                    <a:pt x="104" y="0"/>
                  </a:lnTo>
                  <a:lnTo>
                    <a:pt x="52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815" name="Line 120"/>
            <p:cNvSpPr>
              <a:spLocks noChangeShapeType="1"/>
            </p:cNvSpPr>
            <p:nvPr/>
          </p:nvSpPr>
          <p:spPr bwMode="auto">
            <a:xfrm>
              <a:off x="2904" y="2639"/>
              <a:ext cx="587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816" name="Freeform 121"/>
            <p:cNvSpPr/>
            <p:nvPr/>
          </p:nvSpPr>
          <p:spPr bwMode="auto">
            <a:xfrm>
              <a:off x="3457" y="2605"/>
              <a:ext cx="120" cy="68"/>
            </a:xfrm>
            <a:custGeom>
              <a:avLst/>
              <a:gdLst/>
              <a:ahLst/>
              <a:cxnLst>
                <a:cxn ang="0">
                  <a:pos x="0" y="68"/>
                </a:cxn>
                <a:cxn ang="0">
                  <a:pos x="18" y="34"/>
                </a:cxn>
                <a:cxn ang="0">
                  <a:pos x="0" y="0"/>
                </a:cxn>
                <a:cxn ang="0">
                  <a:pos x="120" y="34"/>
                </a:cxn>
                <a:cxn ang="0">
                  <a:pos x="0" y="68"/>
                </a:cxn>
              </a:cxnLst>
              <a:rect l="0" t="0" r="r" b="b"/>
              <a:pathLst>
                <a:path w="120" h="68">
                  <a:moveTo>
                    <a:pt x="0" y="68"/>
                  </a:moveTo>
                  <a:lnTo>
                    <a:pt x="18" y="34"/>
                  </a:lnTo>
                  <a:lnTo>
                    <a:pt x="0" y="0"/>
                  </a:lnTo>
                  <a:lnTo>
                    <a:pt x="120" y="34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817" name="Line 122"/>
            <p:cNvSpPr>
              <a:spLocks noChangeShapeType="1"/>
            </p:cNvSpPr>
            <p:nvPr/>
          </p:nvSpPr>
          <p:spPr bwMode="auto">
            <a:xfrm>
              <a:off x="3769" y="2639"/>
              <a:ext cx="16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818" name="Freeform 123"/>
            <p:cNvSpPr/>
            <p:nvPr/>
          </p:nvSpPr>
          <p:spPr bwMode="auto">
            <a:xfrm>
              <a:off x="3901" y="2606"/>
              <a:ext cx="120" cy="68"/>
            </a:xfrm>
            <a:custGeom>
              <a:avLst/>
              <a:gdLst/>
              <a:ahLst/>
              <a:cxnLst>
                <a:cxn ang="0">
                  <a:pos x="0" y="68"/>
                </a:cxn>
                <a:cxn ang="0">
                  <a:pos x="18" y="34"/>
                </a:cxn>
                <a:cxn ang="0">
                  <a:pos x="0" y="0"/>
                </a:cxn>
                <a:cxn ang="0">
                  <a:pos x="120" y="34"/>
                </a:cxn>
                <a:cxn ang="0">
                  <a:pos x="0" y="68"/>
                </a:cxn>
              </a:cxnLst>
              <a:rect l="0" t="0" r="r" b="b"/>
              <a:pathLst>
                <a:path w="120" h="68">
                  <a:moveTo>
                    <a:pt x="0" y="68"/>
                  </a:moveTo>
                  <a:lnTo>
                    <a:pt x="18" y="34"/>
                  </a:lnTo>
                  <a:lnTo>
                    <a:pt x="0" y="0"/>
                  </a:lnTo>
                  <a:lnTo>
                    <a:pt x="120" y="34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819" name="Rectangle 124"/>
            <p:cNvSpPr>
              <a:spLocks noChangeArrowheads="1"/>
            </p:cNvSpPr>
            <p:nvPr/>
          </p:nvSpPr>
          <p:spPr bwMode="auto">
            <a:xfrm>
              <a:off x="3687" y="2980"/>
              <a:ext cx="18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 B</a:t>
              </a:r>
              <a:r>
                <a:rPr lang="es-ES" sz="900" b="1">
                  <a:solidFill>
                    <a:srgbClr val="000000"/>
                  </a:solidFill>
                </a:rPr>
                <a:t>M</a:t>
              </a:r>
              <a:endParaRPr lang="es-ES" sz="1000" b="1"/>
            </a:p>
          </p:txBody>
        </p:sp>
        <p:sp>
          <p:nvSpPr>
            <p:cNvPr id="1050820" name="Oval 125"/>
            <p:cNvSpPr>
              <a:spLocks noChangeArrowheads="1"/>
            </p:cNvSpPr>
            <p:nvPr/>
          </p:nvSpPr>
          <p:spPr bwMode="auto">
            <a:xfrm>
              <a:off x="3587" y="3192"/>
              <a:ext cx="178" cy="148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821" name="Rectangle 126"/>
            <p:cNvSpPr>
              <a:spLocks noChangeArrowheads="1"/>
            </p:cNvSpPr>
            <p:nvPr/>
          </p:nvSpPr>
          <p:spPr bwMode="auto">
            <a:xfrm>
              <a:off x="3651" y="3174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x</a:t>
              </a:r>
              <a:endParaRPr lang="es-ES" sz="1600" b="1"/>
            </a:p>
          </p:txBody>
        </p:sp>
        <p:sp>
          <p:nvSpPr>
            <p:cNvPr id="1050822" name="Line 127"/>
            <p:cNvSpPr>
              <a:spLocks noChangeShapeType="1"/>
            </p:cNvSpPr>
            <p:nvPr/>
          </p:nvSpPr>
          <p:spPr bwMode="auto">
            <a:xfrm>
              <a:off x="3673" y="3082"/>
              <a:ext cx="1" cy="7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823" name="Freeform 128"/>
            <p:cNvSpPr/>
            <p:nvPr/>
          </p:nvSpPr>
          <p:spPr bwMode="auto">
            <a:xfrm>
              <a:off x="3621" y="3129"/>
              <a:ext cx="104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2" y="12"/>
                </a:cxn>
                <a:cxn ang="0">
                  <a:pos x="104" y="0"/>
                </a:cxn>
                <a:cxn ang="0">
                  <a:pos x="52" y="79"/>
                </a:cxn>
                <a:cxn ang="0">
                  <a:pos x="0" y="0"/>
                </a:cxn>
              </a:cxnLst>
              <a:rect l="0" t="0" r="r" b="b"/>
              <a:pathLst>
                <a:path w="104" h="79">
                  <a:moveTo>
                    <a:pt x="0" y="0"/>
                  </a:moveTo>
                  <a:lnTo>
                    <a:pt x="52" y="12"/>
                  </a:lnTo>
                  <a:lnTo>
                    <a:pt x="104" y="0"/>
                  </a:lnTo>
                  <a:lnTo>
                    <a:pt x="52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824" name="Line 129"/>
            <p:cNvSpPr>
              <a:spLocks noChangeShapeType="1"/>
            </p:cNvSpPr>
            <p:nvPr/>
          </p:nvSpPr>
          <p:spPr bwMode="auto">
            <a:xfrm>
              <a:off x="2904" y="3272"/>
              <a:ext cx="587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825" name="Freeform 130"/>
            <p:cNvSpPr/>
            <p:nvPr/>
          </p:nvSpPr>
          <p:spPr bwMode="auto">
            <a:xfrm>
              <a:off x="3457" y="3237"/>
              <a:ext cx="120" cy="69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18" y="35"/>
                </a:cxn>
                <a:cxn ang="0">
                  <a:pos x="0" y="0"/>
                </a:cxn>
                <a:cxn ang="0">
                  <a:pos x="120" y="35"/>
                </a:cxn>
                <a:cxn ang="0">
                  <a:pos x="0" y="69"/>
                </a:cxn>
              </a:cxnLst>
              <a:rect l="0" t="0" r="r" b="b"/>
              <a:pathLst>
                <a:path w="120" h="69">
                  <a:moveTo>
                    <a:pt x="0" y="69"/>
                  </a:moveTo>
                  <a:lnTo>
                    <a:pt x="18" y="35"/>
                  </a:lnTo>
                  <a:lnTo>
                    <a:pt x="0" y="0"/>
                  </a:lnTo>
                  <a:lnTo>
                    <a:pt x="120" y="35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826" name="Line 131"/>
            <p:cNvSpPr>
              <a:spLocks noChangeShapeType="1"/>
            </p:cNvSpPr>
            <p:nvPr/>
          </p:nvSpPr>
          <p:spPr bwMode="auto">
            <a:xfrm>
              <a:off x="3769" y="3272"/>
              <a:ext cx="16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827" name="Freeform 132"/>
            <p:cNvSpPr/>
            <p:nvPr/>
          </p:nvSpPr>
          <p:spPr bwMode="auto">
            <a:xfrm>
              <a:off x="3901" y="3239"/>
              <a:ext cx="120" cy="68"/>
            </a:xfrm>
            <a:custGeom>
              <a:avLst/>
              <a:gdLst/>
              <a:ahLst/>
              <a:cxnLst>
                <a:cxn ang="0">
                  <a:pos x="0" y="68"/>
                </a:cxn>
                <a:cxn ang="0">
                  <a:pos x="18" y="34"/>
                </a:cxn>
                <a:cxn ang="0">
                  <a:pos x="0" y="0"/>
                </a:cxn>
                <a:cxn ang="0">
                  <a:pos x="120" y="34"/>
                </a:cxn>
                <a:cxn ang="0">
                  <a:pos x="0" y="68"/>
                </a:cxn>
              </a:cxnLst>
              <a:rect l="0" t="0" r="r" b="b"/>
              <a:pathLst>
                <a:path w="120" h="68">
                  <a:moveTo>
                    <a:pt x="0" y="68"/>
                  </a:moveTo>
                  <a:lnTo>
                    <a:pt x="18" y="34"/>
                  </a:lnTo>
                  <a:lnTo>
                    <a:pt x="0" y="0"/>
                  </a:lnTo>
                  <a:lnTo>
                    <a:pt x="120" y="34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828" name="Line 133"/>
            <p:cNvSpPr>
              <a:spLocks noChangeShapeType="1"/>
            </p:cNvSpPr>
            <p:nvPr/>
          </p:nvSpPr>
          <p:spPr bwMode="auto">
            <a:xfrm flipH="1">
              <a:off x="4021" y="1734"/>
              <a:ext cx="516" cy="4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829" name="Freeform 134"/>
            <p:cNvSpPr/>
            <p:nvPr/>
          </p:nvSpPr>
          <p:spPr bwMode="auto">
            <a:xfrm>
              <a:off x="4479" y="1691"/>
              <a:ext cx="118" cy="82"/>
            </a:xfrm>
            <a:custGeom>
              <a:avLst/>
              <a:gdLst/>
              <a:ahLst/>
              <a:cxnLst>
                <a:cxn ang="0">
                  <a:pos x="78" y="82"/>
                </a:cxn>
                <a:cxn ang="0">
                  <a:pos x="52" y="51"/>
                </a:cxn>
                <a:cxn ang="0">
                  <a:pos x="0" y="37"/>
                </a:cxn>
                <a:cxn ang="0">
                  <a:pos x="118" y="0"/>
                </a:cxn>
                <a:cxn ang="0">
                  <a:pos x="78" y="82"/>
                </a:cxn>
              </a:cxnLst>
              <a:rect l="0" t="0" r="r" b="b"/>
              <a:pathLst>
                <a:path w="118" h="82">
                  <a:moveTo>
                    <a:pt x="78" y="82"/>
                  </a:moveTo>
                  <a:lnTo>
                    <a:pt x="52" y="51"/>
                  </a:lnTo>
                  <a:lnTo>
                    <a:pt x="0" y="37"/>
                  </a:lnTo>
                  <a:lnTo>
                    <a:pt x="118" y="0"/>
                  </a:lnTo>
                  <a:lnTo>
                    <a:pt x="78" y="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830" name="Line 135"/>
            <p:cNvSpPr>
              <a:spLocks noChangeShapeType="1"/>
            </p:cNvSpPr>
            <p:nvPr/>
          </p:nvSpPr>
          <p:spPr bwMode="auto">
            <a:xfrm flipH="1">
              <a:off x="4021" y="1745"/>
              <a:ext cx="542" cy="89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831" name="Freeform 136"/>
            <p:cNvSpPr/>
            <p:nvPr/>
          </p:nvSpPr>
          <p:spPr bwMode="auto">
            <a:xfrm>
              <a:off x="4505" y="1691"/>
              <a:ext cx="96" cy="86"/>
            </a:xfrm>
            <a:custGeom>
              <a:avLst/>
              <a:gdLst/>
              <a:ahLst/>
              <a:cxnLst>
                <a:cxn ang="0">
                  <a:pos x="96" y="86"/>
                </a:cxn>
                <a:cxn ang="0">
                  <a:pos x="54" y="62"/>
                </a:cxn>
                <a:cxn ang="0">
                  <a:pos x="0" y="61"/>
                </a:cxn>
                <a:cxn ang="0">
                  <a:pos x="92" y="0"/>
                </a:cxn>
                <a:cxn ang="0">
                  <a:pos x="96" y="86"/>
                </a:cxn>
              </a:cxnLst>
              <a:rect l="0" t="0" r="r" b="b"/>
              <a:pathLst>
                <a:path w="96" h="86">
                  <a:moveTo>
                    <a:pt x="96" y="86"/>
                  </a:moveTo>
                  <a:lnTo>
                    <a:pt x="54" y="62"/>
                  </a:lnTo>
                  <a:lnTo>
                    <a:pt x="0" y="61"/>
                  </a:lnTo>
                  <a:lnTo>
                    <a:pt x="92" y="0"/>
                  </a:lnTo>
                  <a:lnTo>
                    <a:pt x="96" y="8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832" name="Line 137"/>
            <p:cNvSpPr>
              <a:spLocks noChangeShapeType="1"/>
            </p:cNvSpPr>
            <p:nvPr/>
          </p:nvSpPr>
          <p:spPr bwMode="auto">
            <a:xfrm flipH="1">
              <a:off x="4021" y="1749"/>
              <a:ext cx="554" cy="15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833" name="Freeform 138"/>
            <p:cNvSpPr/>
            <p:nvPr/>
          </p:nvSpPr>
          <p:spPr bwMode="auto">
            <a:xfrm>
              <a:off x="4519" y="1691"/>
              <a:ext cx="100" cy="84"/>
            </a:xfrm>
            <a:custGeom>
              <a:avLst/>
              <a:gdLst/>
              <a:ahLst/>
              <a:cxnLst>
                <a:cxn ang="0">
                  <a:pos x="100" y="84"/>
                </a:cxn>
                <a:cxn ang="0">
                  <a:pos x="54" y="66"/>
                </a:cxn>
                <a:cxn ang="0">
                  <a:pos x="0" y="68"/>
                </a:cxn>
                <a:cxn ang="0">
                  <a:pos x="78" y="0"/>
                </a:cxn>
                <a:cxn ang="0">
                  <a:pos x="100" y="84"/>
                </a:cxn>
              </a:cxnLst>
              <a:rect l="0" t="0" r="r" b="b"/>
              <a:pathLst>
                <a:path w="100" h="84">
                  <a:moveTo>
                    <a:pt x="100" y="84"/>
                  </a:moveTo>
                  <a:lnTo>
                    <a:pt x="54" y="66"/>
                  </a:lnTo>
                  <a:lnTo>
                    <a:pt x="0" y="68"/>
                  </a:lnTo>
                  <a:lnTo>
                    <a:pt x="78" y="0"/>
                  </a:lnTo>
                  <a:lnTo>
                    <a:pt x="100" y="8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834" name="Freeform 139"/>
            <p:cNvSpPr/>
            <p:nvPr/>
          </p:nvSpPr>
          <p:spPr bwMode="auto">
            <a:xfrm>
              <a:off x="4523" y="1691"/>
              <a:ext cx="104" cy="84"/>
            </a:xfrm>
            <a:custGeom>
              <a:avLst/>
              <a:gdLst/>
              <a:ahLst/>
              <a:cxnLst>
                <a:cxn ang="0">
                  <a:pos x="104" y="84"/>
                </a:cxn>
                <a:cxn ang="0">
                  <a:pos x="56" y="66"/>
                </a:cxn>
                <a:cxn ang="0">
                  <a:pos x="0" y="71"/>
                </a:cxn>
                <a:cxn ang="0">
                  <a:pos x="74" y="0"/>
                </a:cxn>
                <a:cxn ang="0">
                  <a:pos x="104" y="84"/>
                </a:cxn>
              </a:cxnLst>
              <a:rect l="0" t="0" r="r" b="b"/>
              <a:pathLst>
                <a:path w="104" h="84">
                  <a:moveTo>
                    <a:pt x="104" y="84"/>
                  </a:moveTo>
                  <a:lnTo>
                    <a:pt x="56" y="66"/>
                  </a:lnTo>
                  <a:lnTo>
                    <a:pt x="0" y="71"/>
                  </a:lnTo>
                  <a:lnTo>
                    <a:pt x="74" y="0"/>
                  </a:lnTo>
                  <a:lnTo>
                    <a:pt x="104" y="8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835" name="Oval 140"/>
            <p:cNvSpPr>
              <a:spLocks noChangeArrowheads="1"/>
            </p:cNvSpPr>
            <p:nvPr/>
          </p:nvSpPr>
          <p:spPr bwMode="auto">
            <a:xfrm>
              <a:off x="1084" y="1553"/>
              <a:ext cx="178" cy="142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836" name="Rectangle 141"/>
            <p:cNvSpPr>
              <a:spLocks noChangeArrowheads="1"/>
            </p:cNvSpPr>
            <p:nvPr/>
          </p:nvSpPr>
          <p:spPr bwMode="auto">
            <a:xfrm>
              <a:off x="1148" y="1553"/>
              <a:ext cx="7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+</a:t>
              </a:r>
              <a:endParaRPr lang="es-ES" sz="1600" b="1"/>
            </a:p>
          </p:txBody>
        </p:sp>
      </p:grpSp>
      <p:sp>
        <p:nvSpPr>
          <p:cNvPr id="1050837" name="Text Box 142"/>
          <p:cNvSpPr txBox="1">
            <a:spLocks noChangeArrowheads="1"/>
          </p:cNvSpPr>
          <p:nvPr/>
        </p:nvSpPr>
        <p:spPr bwMode="auto">
          <a:xfrm>
            <a:off x="114300" y="3706813"/>
            <a:ext cx="831850" cy="255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s-MX"/>
              <a:t>x(0)=1</a:t>
            </a:r>
          </a:p>
          <a:p>
            <a:r>
              <a:rPr lang="es-MX">
                <a:solidFill>
                  <a:srgbClr val="FF3300"/>
                </a:solidFill>
              </a:rPr>
              <a:t>x(1)=2</a:t>
            </a:r>
          </a:p>
          <a:p>
            <a:r>
              <a:rPr lang="es-MX"/>
              <a:t>x(2)=3</a:t>
            </a:r>
          </a:p>
          <a:p>
            <a:r>
              <a:rPr lang="es-MX"/>
              <a:t>x(3)=4</a:t>
            </a:r>
          </a:p>
          <a:p>
            <a:r>
              <a:rPr lang="es-MX"/>
              <a:t>     . </a:t>
            </a:r>
          </a:p>
          <a:p>
            <a:r>
              <a:rPr lang="es-MX"/>
              <a:t>     .</a:t>
            </a:r>
          </a:p>
          <a:p>
            <a:r>
              <a:rPr lang="es-MX"/>
              <a:t>x(n)=1</a:t>
            </a:r>
            <a:endParaRPr lang="es-ES"/>
          </a:p>
        </p:txBody>
      </p:sp>
      <p:sp>
        <p:nvSpPr>
          <p:cNvPr id="1050838" name="Text Box 146"/>
          <p:cNvSpPr txBox="1">
            <a:spLocks noChangeArrowheads="1"/>
          </p:cNvSpPr>
          <p:nvPr/>
        </p:nvSpPr>
        <p:spPr bwMode="auto">
          <a:xfrm>
            <a:off x="7131050" y="2813050"/>
            <a:ext cx="115728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s-MX" sz="1200"/>
              <a:t> y(1)=B</a:t>
            </a:r>
            <a:r>
              <a:rPr lang="es-MX" sz="1200" baseline="-25000"/>
              <a:t>0</a:t>
            </a:r>
            <a:r>
              <a:rPr lang="es-MX" sz="1200"/>
              <a:t>(2-A</a:t>
            </a:r>
            <a:r>
              <a:rPr lang="es-MX" sz="1200" baseline="-25000"/>
              <a:t>1</a:t>
            </a:r>
            <a:r>
              <a:rPr lang="es-MX" sz="1200"/>
              <a:t>)+B</a:t>
            </a:r>
            <a:r>
              <a:rPr lang="es-MX" sz="1200" baseline="-25000"/>
              <a:t>1</a:t>
            </a:r>
            <a:endParaRPr lang="es-ES" sz="1200" baseline="-25000"/>
          </a:p>
        </p:txBody>
      </p:sp>
      <p:grpSp>
        <p:nvGrpSpPr>
          <p:cNvPr id="331" name="Group 151"/>
          <p:cNvGrpSpPr/>
          <p:nvPr/>
        </p:nvGrpSpPr>
        <p:grpSpPr bwMode="auto">
          <a:xfrm>
            <a:off x="190500" y="2749550"/>
            <a:ext cx="4930775" cy="3313113"/>
            <a:chOff x="120" y="1732"/>
            <a:chExt cx="3106" cy="2087"/>
          </a:xfrm>
        </p:grpSpPr>
        <p:sp>
          <p:nvSpPr>
            <p:cNvPr id="1050839" name="Text Box 144"/>
            <p:cNvSpPr txBox="1">
              <a:spLocks noChangeArrowheads="1"/>
            </p:cNvSpPr>
            <p:nvPr/>
          </p:nvSpPr>
          <p:spPr bwMode="auto">
            <a:xfrm>
              <a:off x="120" y="1732"/>
              <a:ext cx="50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s-MX" sz="1200"/>
                <a:t>n=1   x(1)= 2</a:t>
              </a:r>
              <a:endParaRPr lang="es-ES" sz="1200"/>
            </a:p>
          </p:txBody>
        </p:sp>
        <p:sp>
          <p:nvSpPr>
            <p:cNvPr id="1050840" name="Text Box 145"/>
            <p:cNvSpPr txBox="1">
              <a:spLocks noChangeArrowheads="1"/>
            </p:cNvSpPr>
            <p:nvPr/>
          </p:nvSpPr>
          <p:spPr bwMode="auto">
            <a:xfrm>
              <a:off x="2884" y="2480"/>
              <a:ext cx="34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s-MX" sz="1200"/>
                <a:t>u(n-2)=0</a:t>
              </a:r>
              <a:endParaRPr lang="es-ES" sz="1200"/>
            </a:p>
          </p:txBody>
        </p:sp>
        <p:sp>
          <p:nvSpPr>
            <p:cNvPr id="1050841" name="Text Box 147"/>
            <p:cNvSpPr txBox="1">
              <a:spLocks noChangeArrowheads="1"/>
            </p:cNvSpPr>
            <p:nvPr/>
          </p:nvSpPr>
          <p:spPr bwMode="auto">
            <a:xfrm>
              <a:off x="2864" y="1992"/>
              <a:ext cx="34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s-MX" sz="1200"/>
                <a:t>u(n-1)=1</a:t>
              </a:r>
              <a:endParaRPr lang="es-ES" sz="1200"/>
            </a:p>
          </p:txBody>
        </p:sp>
        <p:sp>
          <p:nvSpPr>
            <p:cNvPr id="1050842" name="Text Box 148"/>
            <p:cNvSpPr txBox="1">
              <a:spLocks noChangeArrowheads="1"/>
            </p:cNvSpPr>
            <p:nvPr/>
          </p:nvSpPr>
          <p:spPr bwMode="auto">
            <a:xfrm>
              <a:off x="2764" y="3128"/>
              <a:ext cx="37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s-MX" sz="1200"/>
                <a:t>u(n-M)=0</a:t>
              </a:r>
              <a:endParaRPr lang="es-ES" sz="1200"/>
            </a:p>
          </p:txBody>
        </p:sp>
        <p:sp>
          <p:nvSpPr>
            <p:cNvPr id="1050843" name="Text Box 149"/>
            <p:cNvSpPr txBox="1">
              <a:spLocks noChangeArrowheads="1"/>
            </p:cNvSpPr>
            <p:nvPr/>
          </p:nvSpPr>
          <p:spPr bwMode="auto">
            <a:xfrm>
              <a:off x="2788" y="3704"/>
              <a:ext cx="36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s-MX" sz="1200"/>
                <a:t>u(n-N)=0</a:t>
              </a:r>
              <a:endParaRPr lang="es-ES" sz="1200"/>
            </a:p>
          </p:txBody>
        </p:sp>
      </p:grpSp>
      <p:sp>
        <p:nvSpPr>
          <p:cNvPr id="1050844" name="Text Box 150"/>
          <p:cNvSpPr txBox="1">
            <a:spLocks noChangeArrowheads="1"/>
          </p:cNvSpPr>
          <p:nvPr/>
        </p:nvSpPr>
        <p:spPr bwMode="auto">
          <a:xfrm>
            <a:off x="4267200" y="2247900"/>
            <a:ext cx="7032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s-MX" sz="1200"/>
              <a:t>u(n)=2-A</a:t>
            </a:r>
            <a:r>
              <a:rPr lang="es-MX" sz="1200" baseline="-25000"/>
              <a:t>1</a:t>
            </a:r>
            <a:r>
              <a:rPr lang="es-MX" sz="1200"/>
              <a:t>1</a:t>
            </a:r>
            <a:endParaRPr lang="es-ES" sz="120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0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0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0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0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0838" grpId="0" autoUpdateAnimBg="0"/>
      <p:bldP spid="1050844" grpId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845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9B51-A9F2-44A6-8B40-949D05C59A8F}" type="slidenum">
              <a:rPr lang="es-ES"/>
              <a:t>78</a:t>
            </a:fld>
            <a:endParaRPr lang="es-ES"/>
          </a:p>
        </p:txBody>
      </p:sp>
      <p:sp>
        <p:nvSpPr>
          <p:cNvPr id="10508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14450"/>
            <a:ext cx="9144000" cy="5715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2400" b="1">
                <a:solidFill>
                  <a:srgbClr val="FF3300"/>
                </a:solidFill>
                <a:cs typeface="Times New Roman" pitchFamily="18" charset="0"/>
              </a:rPr>
              <a:t>Esquema general de un filtro recursivo y principio de funcionamiento</a:t>
            </a:r>
            <a:endParaRPr lang="es-ES" sz="2400">
              <a:solidFill>
                <a:srgbClr val="FF3300"/>
              </a:solidFill>
              <a:cs typeface="Times New Roman" pitchFamily="18" charset="0"/>
            </a:endParaRPr>
          </a:p>
        </p:txBody>
      </p:sp>
      <p:grpSp>
        <p:nvGrpSpPr>
          <p:cNvPr id="333" name="Group 16"/>
          <p:cNvGrpSpPr/>
          <p:nvPr/>
        </p:nvGrpSpPr>
        <p:grpSpPr bwMode="auto">
          <a:xfrm>
            <a:off x="609600" y="2157413"/>
            <a:ext cx="7621588" cy="4003675"/>
            <a:chOff x="564" y="1359"/>
            <a:chExt cx="4801" cy="2522"/>
          </a:xfrm>
        </p:grpSpPr>
        <p:sp>
          <p:nvSpPr>
            <p:cNvPr id="1050847" name="Line 17"/>
            <p:cNvSpPr>
              <a:spLocks noChangeShapeType="1"/>
            </p:cNvSpPr>
            <p:nvPr/>
          </p:nvSpPr>
          <p:spPr bwMode="auto">
            <a:xfrm flipV="1">
              <a:off x="564" y="1626"/>
              <a:ext cx="426" cy="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848" name="Freeform 18"/>
            <p:cNvSpPr/>
            <p:nvPr/>
          </p:nvSpPr>
          <p:spPr bwMode="auto">
            <a:xfrm>
              <a:off x="960" y="1592"/>
              <a:ext cx="120" cy="69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18" y="34"/>
                </a:cxn>
                <a:cxn ang="0">
                  <a:pos x="0" y="0"/>
                </a:cxn>
                <a:cxn ang="0">
                  <a:pos x="120" y="34"/>
                </a:cxn>
                <a:cxn ang="0">
                  <a:pos x="0" y="69"/>
                </a:cxn>
              </a:cxnLst>
              <a:rect l="0" t="0" r="r" b="b"/>
              <a:pathLst>
                <a:path w="120" h="69">
                  <a:moveTo>
                    <a:pt x="0" y="69"/>
                  </a:moveTo>
                  <a:lnTo>
                    <a:pt x="18" y="34"/>
                  </a:lnTo>
                  <a:lnTo>
                    <a:pt x="0" y="0"/>
                  </a:lnTo>
                  <a:lnTo>
                    <a:pt x="120" y="34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849" name="Rectangle 19"/>
            <p:cNvSpPr>
              <a:spLocks noChangeArrowheads="1"/>
            </p:cNvSpPr>
            <p:nvPr/>
          </p:nvSpPr>
          <p:spPr bwMode="auto">
            <a:xfrm>
              <a:off x="584" y="1447"/>
              <a:ext cx="24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X(n)</a:t>
              </a:r>
              <a:endParaRPr lang="es-ES" sz="1600" b="1"/>
            </a:p>
          </p:txBody>
        </p:sp>
        <p:sp>
          <p:nvSpPr>
            <p:cNvPr id="1050850" name="Line 20"/>
            <p:cNvSpPr>
              <a:spLocks noChangeShapeType="1"/>
            </p:cNvSpPr>
            <p:nvPr/>
          </p:nvSpPr>
          <p:spPr bwMode="auto">
            <a:xfrm>
              <a:off x="1272" y="1626"/>
              <a:ext cx="2275" cy="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851" name="Freeform 21"/>
            <p:cNvSpPr/>
            <p:nvPr/>
          </p:nvSpPr>
          <p:spPr bwMode="auto">
            <a:xfrm>
              <a:off x="3517" y="1593"/>
              <a:ext cx="120" cy="69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18" y="35"/>
                </a:cxn>
                <a:cxn ang="0">
                  <a:pos x="0" y="0"/>
                </a:cxn>
                <a:cxn ang="0">
                  <a:pos x="120" y="35"/>
                </a:cxn>
                <a:cxn ang="0">
                  <a:pos x="0" y="69"/>
                </a:cxn>
              </a:cxnLst>
              <a:rect l="0" t="0" r="r" b="b"/>
              <a:pathLst>
                <a:path w="120" h="69">
                  <a:moveTo>
                    <a:pt x="0" y="69"/>
                  </a:moveTo>
                  <a:lnTo>
                    <a:pt x="18" y="35"/>
                  </a:lnTo>
                  <a:lnTo>
                    <a:pt x="0" y="0"/>
                  </a:lnTo>
                  <a:lnTo>
                    <a:pt x="120" y="35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852" name="Line 22"/>
            <p:cNvSpPr>
              <a:spLocks noChangeShapeType="1"/>
            </p:cNvSpPr>
            <p:nvPr/>
          </p:nvSpPr>
          <p:spPr bwMode="auto">
            <a:xfrm flipV="1">
              <a:off x="2904" y="3018"/>
              <a:ext cx="2" cy="31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853" name="Rectangle 23"/>
            <p:cNvSpPr>
              <a:spLocks noChangeArrowheads="1"/>
            </p:cNvSpPr>
            <p:nvPr/>
          </p:nvSpPr>
          <p:spPr bwMode="auto">
            <a:xfrm>
              <a:off x="4905" y="1459"/>
              <a:ext cx="24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Y(n)</a:t>
              </a:r>
              <a:endParaRPr lang="es-ES" sz="1600" b="1"/>
            </a:p>
          </p:txBody>
        </p:sp>
        <p:sp>
          <p:nvSpPr>
            <p:cNvPr id="1050854" name="Rectangle 24"/>
            <p:cNvSpPr>
              <a:spLocks noChangeArrowheads="1"/>
            </p:cNvSpPr>
            <p:nvPr/>
          </p:nvSpPr>
          <p:spPr bwMode="auto">
            <a:xfrm>
              <a:off x="2720" y="1761"/>
              <a:ext cx="371" cy="23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855" name="Rectangle 25"/>
            <p:cNvSpPr>
              <a:spLocks noChangeArrowheads="1"/>
            </p:cNvSpPr>
            <p:nvPr/>
          </p:nvSpPr>
          <p:spPr bwMode="auto">
            <a:xfrm>
              <a:off x="2828" y="1817"/>
              <a:ext cx="11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 T</a:t>
              </a:r>
              <a:endParaRPr lang="es-ES" sz="1600" b="1"/>
            </a:p>
          </p:txBody>
        </p:sp>
        <p:sp>
          <p:nvSpPr>
            <p:cNvPr id="1050856" name="Rectangle 26"/>
            <p:cNvSpPr>
              <a:spLocks noChangeArrowheads="1"/>
            </p:cNvSpPr>
            <p:nvPr/>
          </p:nvSpPr>
          <p:spPr bwMode="auto">
            <a:xfrm>
              <a:off x="2162" y="1859"/>
              <a:ext cx="20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 -A</a:t>
              </a:r>
              <a:r>
                <a:rPr lang="es-ES" sz="1000" b="1">
                  <a:solidFill>
                    <a:srgbClr val="000000"/>
                  </a:solidFill>
                </a:rPr>
                <a:t>1</a:t>
              </a:r>
              <a:endParaRPr lang="es-ES" sz="1000" b="1"/>
            </a:p>
          </p:txBody>
        </p:sp>
        <p:sp>
          <p:nvSpPr>
            <p:cNvPr id="1050857" name="Oval 27"/>
            <p:cNvSpPr>
              <a:spLocks noChangeArrowheads="1"/>
            </p:cNvSpPr>
            <p:nvPr/>
          </p:nvSpPr>
          <p:spPr bwMode="auto">
            <a:xfrm>
              <a:off x="2050" y="2065"/>
              <a:ext cx="178" cy="136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858" name="Rectangle 28"/>
            <p:cNvSpPr>
              <a:spLocks noChangeArrowheads="1"/>
            </p:cNvSpPr>
            <p:nvPr/>
          </p:nvSpPr>
          <p:spPr bwMode="auto">
            <a:xfrm>
              <a:off x="2120" y="2041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x</a:t>
              </a:r>
              <a:endParaRPr lang="es-ES" sz="1600" b="1"/>
            </a:p>
          </p:txBody>
        </p:sp>
        <p:sp>
          <p:nvSpPr>
            <p:cNvPr id="1050859" name="Line 29"/>
            <p:cNvSpPr>
              <a:spLocks noChangeShapeType="1"/>
            </p:cNvSpPr>
            <p:nvPr/>
          </p:nvSpPr>
          <p:spPr bwMode="auto">
            <a:xfrm>
              <a:off x="2136" y="1943"/>
              <a:ext cx="1" cy="7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860" name="Freeform 30"/>
            <p:cNvSpPr/>
            <p:nvPr/>
          </p:nvSpPr>
          <p:spPr bwMode="auto">
            <a:xfrm>
              <a:off x="2084" y="1990"/>
              <a:ext cx="104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2" y="12"/>
                </a:cxn>
                <a:cxn ang="0">
                  <a:pos x="104" y="0"/>
                </a:cxn>
                <a:cxn ang="0">
                  <a:pos x="52" y="79"/>
                </a:cxn>
                <a:cxn ang="0">
                  <a:pos x="0" y="0"/>
                </a:cxn>
              </a:cxnLst>
              <a:rect l="0" t="0" r="r" b="b"/>
              <a:pathLst>
                <a:path w="104" h="79">
                  <a:moveTo>
                    <a:pt x="0" y="0"/>
                  </a:moveTo>
                  <a:lnTo>
                    <a:pt x="52" y="12"/>
                  </a:lnTo>
                  <a:lnTo>
                    <a:pt x="104" y="0"/>
                  </a:lnTo>
                  <a:lnTo>
                    <a:pt x="52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861" name="Line 31"/>
            <p:cNvSpPr>
              <a:spLocks noChangeShapeType="1"/>
            </p:cNvSpPr>
            <p:nvPr/>
          </p:nvSpPr>
          <p:spPr bwMode="auto">
            <a:xfrm>
              <a:off x="2904" y="2006"/>
              <a:ext cx="1" cy="7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862" name="Freeform 32"/>
            <p:cNvSpPr/>
            <p:nvPr/>
          </p:nvSpPr>
          <p:spPr bwMode="auto">
            <a:xfrm>
              <a:off x="2852" y="2053"/>
              <a:ext cx="105" cy="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2" y="12"/>
                </a:cxn>
                <a:cxn ang="0">
                  <a:pos x="105" y="0"/>
                </a:cxn>
                <a:cxn ang="0">
                  <a:pos x="52" y="80"/>
                </a:cxn>
                <a:cxn ang="0">
                  <a:pos x="0" y="0"/>
                </a:cxn>
              </a:cxnLst>
              <a:rect l="0" t="0" r="r" b="b"/>
              <a:pathLst>
                <a:path w="105" h="80">
                  <a:moveTo>
                    <a:pt x="0" y="0"/>
                  </a:moveTo>
                  <a:lnTo>
                    <a:pt x="52" y="12"/>
                  </a:lnTo>
                  <a:lnTo>
                    <a:pt x="105" y="0"/>
                  </a:lnTo>
                  <a:lnTo>
                    <a:pt x="52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863" name="Line 33"/>
            <p:cNvSpPr>
              <a:spLocks noChangeShapeType="1"/>
            </p:cNvSpPr>
            <p:nvPr/>
          </p:nvSpPr>
          <p:spPr bwMode="auto">
            <a:xfrm>
              <a:off x="2322" y="2133"/>
              <a:ext cx="58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864" name="Freeform 34"/>
            <p:cNvSpPr/>
            <p:nvPr/>
          </p:nvSpPr>
          <p:spPr bwMode="auto">
            <a:xfrm>
              <a:off x="2232" y="2098"/>
              <a:ext cx="120" cy="69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102" y="35"/>
                </a:cxn>
                <a:cxn ang="0">
                  <a:pos x="120" y="69"/>
                </a:cxn>
                <a:cxn ang="0">
                  <a:pos x="0" y="35"/>
                </a:cxn>
                <a:cxn ang="0">
                  <a:pos x="120" y="0"/>
                </a:cxn>
              </a:cxnLst>
              <a:rect l="0" t="0" r="r" b="b"/>
              <a:pathLst>
                <a:path w="120" h="69">
                  <a:moveTo>
                    <a:pt x="120" y="0"/>
                  </a:moveTo>
                  <a:lnTo>
                    <a:pt x="102" y="35"/>
                  </a:lnTo>
                  <a:lnTo>
                    <a:pt x="120" y="69"/>
                  </a:lnTo>
                  <a:lnTo>
                    <a:pt x="0" y="35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865" name="Line 35"/>
            <p:cNvSpPr>
              <a:spLocks noChangeShapeType="1"/>
            </p:cNvSpPr>
            <p:nvPr/>
          </p:nvSpPr>
          <p:spPr bwMode="auto">
            <a:xfrm flipV="1">
              <a:off x="1806" y="2133"/>
              <a:ext cx="23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866" name="Freeform 36"/>
            <p:cNvSpPr/>
            <p:nvPr/>
          </p:nvSpPr>
          <p:spPr bwMode="auto">
            <a:xfrm>
              <a:off x="1716" y="2100"/>
              <a:ext cx="120" cy="68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102" y="34"/>
                </a:cxn>
                <a:cxn ang="0">
                  <a:pos x="120" y="68"/>
                </a:cxn>
                <a:cxn ang="0">
                  <a:pos x="0" y="34"/>
                </a:cxn>
                <a:cxn ang="0">
                  <a:pos x="120" y="0"/>
                </a:cxn>
              </a:cxnLst>
              <a:rect l="0" t="0" r="r" b="b"/>
              <a:pathLst>
                <a:path w="120" h="68">
                  <a:moveTo>
                    <a:pt x="120" y="0"/>
                  </a:moveTo>
                  <a:lnTo>
                    <a:pt x="102" y="34"/>
                  </a:lnTo>
                  <a:lnTo>
                    <a:pt x="120" y="68"/>
                  </a:lnTo>
                  <a:lnTo>
                    <a:pt x="0" y="34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867" name="Rectangle 37"/>
            <p:cNvSpPr>
              <a:spLocks noChangeArrowheads="1"/>
            </p:cNvSpPr>
            <p:nvPr/>
          </p:nvSpPr>
          <p:spPr bwMode="auto">
            <a:xfrm>
              <a:off x="2720" y="2267"/>
              <a:ext cx="371" cy="23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868" name="Rectangle 38"/>
            <p:cNvSpPr>
              <a:spLocks noChangeArrowheads="1"/>
            </p:cNvSpPr>
            <p:nvPr/>
          </p:nvSpPr>
          <p:spPr bwMode="auto">
            <a:xfrm>
              <a:off x="2828" y="2323"/>
              <a:ext cx="11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 T</a:t>
              </a:r>
              <a:endParaRPr lang="es-ES" sz="1600" b="1"/>
            </a:p>
          </p:txBody>
        </p:sp>
        <p:sp>
          <p:nvSpPr>
            <p:cNvPr id="1050869" name="Line 39"/>
            <p:cNvSpPr>
              <a:spLocks noChangeShapeType="1"/>
            </p:cNvSpPr>
            <p:nvPr/>
          </p:nvSpPr>
          <p:spPr bwMode="auto">
            <a:xfrm>
              <a:off x="2904" y="2133"/>
              <a:ext cx="1" cy="6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870" name="Freeform 40"/>
            <p:cNvSpPr/>
            <p:nvPr/>
          </p:nvSpPr>
          <p:spPr bwMode="auto">
            <a:xfrm>
              <a:off x="2852" y="2180"/>
              <a:ext cx="105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2" y="12"/>
                </a:cxn>
                <a:cxn ang="0">
                  <a:pos x="105" y="0"/>
                </a:cxn>
                <a:cxn ang="0">
                  <a:pos x="52" y="79"/>
                </a:cxn>
                <a:cxn ang="0">
                  <a:pos x="0" y="0"/>
                </a:cxn>
              </a:cxnLst>
              <a:rect l="0" t="0" r="r" b="b"/>
              <a:pathLst>
                <a:path w="105" h="79">
                  <a:moveTo>
                    <a:pt x="0" y="0"/>
                  </a:moveTo>
                  <a:lnTo>
                    <a:pt x="52" y="12"/>
                  </a:lnTo>
                  <a:lnTo>
                    <a:pt x="105" y="0"/>
                  </a:lnTo>
                  <a:lnTo>
                    <a:pt x="52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871" name="Rectangle 41"/>
            <p:cNvSpPr>
              <a:spLocks noChangeArrowheads="1"/>
            </p:cNvSpPr>
            <p:nvPr/>
          </p:nvSpPr>
          <p:spPr bwMode="auto">
            <a:xfrm>
              <a:off x="2162" y="2354"/>
              <a:ext cx="20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 -A</a:t>
              </a:r>
              <a:r>
                <a:rPr lang="es-ES" sz="1000" b="1">
                  <a:solidFill>
                    <a:srgbClr val="000000"/>
                  </a:solidFill>
                </a:rPr>
                <a:t>2</a:t>
              </a:r>
              <a:endParaRPr lang="es-ES" sz="1000" b="1"/>
            </a:p>
          </p:txBody>
        </p:sp>
        <p:sp>
          <p:nvSpPr>
            <p:cNvPr id="1050872" name="Oval 42"/>
            <p:cNvSpPr>
              <a:spLocks noChangeArrowheads="1"/>
            </p:cNvSpPr>
            <p:nvPr/>
          </p:nvSpPr>
          <p:spPr bwMode="auto">
            <a:xfrm>
              <a:off x="2050" y="2560"/>
              <a:ext cx="178" cy="159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873" name="Rectangle 43"/>
            <p:cNvSpPr>
              <a:spLocks noChangeArrowheads="1"/>
            </p:cNvSpPr>
            <p:nvPr/>
          </p:nvSpPr>
          <p:spPr bwMode="auto">
            <a:xfrm>
              <a:off x="2114" y="2554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x</a:t>
              </a:r>
              <a:endParaRPr lang="es-ES" sz="1600" b="1"/>
            </a:p>
          </p:txBody>
        </p:sp>
        <p:sp>
          <p:nvSpPr>
            <p:cNvPr id="1050874" name="Line 44"/>
            <p:cNvSpPr>
              <a:spLocks noChangeShapeType="1"/>
            </p:cNvSpPr>
            <p:nvPr/>
          </p:nvSpPr>
          <p:spPr bwMode="auto">
            <a:xfrm>
              <a:off x="2136" y="2449"/>
              <a:ext cx="1" cy="7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875" name="Freeform 45"/>
            <p:cNvSpPr/>
            <p:nvPr/>
          </p:nvSpPr>
          <p:spPr bwMode="auto">
            <a:xfrm>
              <a:off x="2084" y="2496"/>
              <a:ext cx="104" cy="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2" y="12"/>
                </a:cxn>
                <a:cxn ang="0">
                  <a:pos x="104" y="0"/>
                </a:cxn>
                <a:cxn ang="0">
                  <a:pos x="52" y="80"/>
                </a:cxn>
                <a:cxn ang="0">
                  <a:pos x="0" y="0"/>
                </a:cxn>
              </a:cxnLst>
              <a:rect l="0" t="0" r="r" b="b"/>
              <a:pathLst>
                <a:path w="104" h="80">
                  <a:moveTo>
                    <a:pt x="0" y="0"/>
                  </a:moveTo>
                  <a:lnTo>
                    <a:pt x="52" y="12"/>
                  </a:lnTo>
                  <a:lnTo>
                    <a:pt x="104" y="0"/>
                  </a:lnTo>
                  <a:lnTo>
                    <a:pt x="52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876" name="Line 46"/>
            <p:cNvSpPr>
              <a:spLocks noChangeShapeType="1"/>
            </p:cNvSpPr>
            <p:nvPr/>
          </p:nvSpPr>
          <p:spPr bwMode="auto">
            <a:xfrm>
              <a:off x="2904" y="2512"/>
              <a:ext cx="1" cy="7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877" name="Freeform 47"/>
            <p:cNvSpPr/>
            <p:nvPr/>
          </p:nvSpPr>
          <p:spPr bwMode="auto">
            <a:xfrm>
              <a:off x="2852" y="2560"/>
              <a:ext cx="105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2" y="12"/>
                </a:cxn>
                <a:cxn ang="0">
                  <a:pos x="105" y="0"/>
                </a:cxn>
                <a:cxn ang="0">
                  <a:pos x="52" y="79"/>
                </a:cxn>
                <a:cxn ang="0">
                  <a:pos x="0" y="0"/>
                </a:cxn>
              </a:cxnLst>
              <a:rect l="0" t="0" r="r" b="b"/>
              <a:pathLst>
                <a:path w="105" h="79">
                  <a:moveTo>
                    <a:pt x="0" y="0"/>
                  </a:moveTo>
                  <a:lnTo>
                    <a:pt x="52" y="12"/>
                  </a:lnTo>
                  <a:lnTo>
                    <a:pt x="105" y="0"/>
                  </a:lnTo>
                  <a:lnTo>
                    <a:pt x="52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878" name="Line 48"/>
            <p:cNvSpPr>
              <a:spLocks noChangeShapeType="1"/>
            </p:cNvSpPr>
            <p:nvPr/>
          </p:nvSpPr>
          <p:spPr bwMode="auto">
            <a:xfrm>
              <a:off x="2322" y="2639"/>
              <a:ext cx="58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879" name="Freeform 49"/>
            <p:cNvSpPr/>
            <p:nvPr/>
          </p:nvSpPr>
          <p:spPr bwMode="auto">
            <a:xfrm>
              <a:off x="2232" y="2605"/>
              <a:ext cx="120" cy="68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102" y="34"/>
                </a:cxn>
                <a:cxn ang="0">
                  <a:pos x="120" y="68"/>
                </a:cxn>
                <a:cxn ang="0">
                  <a:pos x="0" y="34"/>
                </a:cxn>
                <a:cxn ang="0">
                  <a:pos x="120" y="0"/>
                </a:cxn>
              </a:cxnLst>
              <a:rect l="0" t="0" r="r" b="b"/>
              <a:pathLst>
                <a:path w="120" h="68">
                  <a:moveTo>
                    <a:pt x="120" y="0"/>
                  </a:moveTo>
                  <a:lnTo>
                    <a:pt x="102" y="34"/>
                  </a:lnTo>
                  <a:lnTo>
                    <a:pt x="120" y="68"/>
                  </a:lnTo>
                  <a:lnTo>
                    <a:pt x="0" y="34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880" name="Line 50"/>
            <p:cNvSpPr>
              <a:spLocks noChangeShapeType="1"/>
            </p:cNvSpPr>
            <p:nvPr/>
          </p:nvSpPr>
          <p:spPr bwMode="auto">
            <a:xfrm>
              <a:off x="1902" y="2639"/>
              <a:ext cx="14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881" name="Freeform 51"/>
            <p:cNvSpPr/>
            <p:nvPr/>
          </p:nvSpPr>
          <p:spPr bwMode="auto">
            <a:xfrm>
              <a:off x="1812" y="2605"/>
              <a:ext cx="120" cy="68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102" y="34"/>
                </a:cxn>
                <a:cxn ang="0">
                  <a:pos x="120" y="68"/>
                </a:cxn>
                <a:cxn ang="0">
                  <a:pos x="0" y="35"/>
                </a:cxn>
                <a:cxn ang="0">
                  <a:pos x="120" y="0"/>
                </a:cxn>
              </a:cxnLst>
              <a:rect l="0" t="0" r="r" b="b"/>
              <a:pathLst>
                <a:path w="120" h="68">
                  <a:moveTo>
                    <a:pt x="120" y="0"/>
                  </a:moveTo>
                  <a:lnTo>
                    <a:pt x="102" y="34"/>
                  </a:lnTo>
                  <a:lnTo>
                    <a:pt x="120" y="68"/>
                  </a:lnTo>
                  <a:lnTo>
                    <a:pt x="0" y="35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882" name="Line 52"/>
            <p:cNvSpPr>
              <a:spLocks noChangeShapeType="1"/>
            </p:cNvSpPr>
            <p:nvPr/>
          </p:nvSpPr>
          <p:spPr bwMode="auto">
            <a:xfrm>
              <a:off x="2904" y="3272"/>
              <a:ext cx="1" cy="6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883" name="Freeform 53"/>
            <p:cNvSpPr/>
            <p:nvPr/>
          </p:nvSpPr>
          <p:spPr bwMode="auto">
            <a:xfrm>
              <a:off x="2852" y="3319"/>
              <a:ext cx="105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2" y="12"/>
                </a:cxn>
                <a:cxn ang="0">
                  <a:pos x="105" y="0"/>
                </a:cxn>
                <a:cxn ang="0">
                  <a:pos x="52" y="79"/>
                </a:cxn>
                <a:cxn ang="0">
                  <a:pos x="0" y="0"/>
                </a:cxn>
              </a:cxnLst>
              <a:rect l="0" t="0" r="r" b="b"/>
              <a:pathLst>
                <a:path w="105" h="79">
                  <a:moveTo>
                    <a:pt x="0" y="0"/>
                  </a:moveTo>
                  <a:lnTo>
                    <a:pt x="52" y="12"/>
                  </a:lnTo>
                  <a:lnTo>
                    <a:pt x="105" y="0"/>
                  </a:lnTo>
                  <a:lnTo>
                    <a:pt x="52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884" name="Rectangle 54"/>
            <p:cNvSpPr>
              <a:spLocks noChangeArrowheads="1"/>
            </p:cNvSpPr>
            <p:nvPr/>
          </p:nvSpPr>
          <p:spPr bwMode="auto">
            <a:xfrm>
              <a:off x="2720" y="3406"/>
              <a:ext cx="371" cy="23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885" name="Rectangle 55"/>
            <p:cNvSpPr>
              <a:spLocks noChangeArrowheads="1"/>
            </p:cNvSpPr>
            <p:nvPr/>
          </p:nvSpPr>
          <p:spPr bwMode="auto">
            <a:xfrm>
              <a:off x="2840" y="3462"/>
              <a:ext cx="11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 T</a:t>
              </a:r>
              <a:endParaRPr lang="es-ES" sz="1600" b="1"/>
            </a:p>
          </p:txBody>
        </p:sp>
        <p:sp>
          <p:nvSpPr>
            <p:cNvPr id="1050886" name="Rectangle 56"/>
            <p:cNvSpPr>
              <a:spLocks noChangeArrowheads="1"/>
            </p:cNvSpPr>
            <p:nvPr/>
          </p:nvSpPr>
          <p:spPr bwMode="auto">
            <a:xfrm>
              <a:off x="2168" y="3481"/>
              <a:ext cx="22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 -A</a:t>
              </a:r>
              <a:r>
                <a:rPr lang="es-ES" sz="1000" b="1">
                  <a:solidFill>
                    <a:srgbClr val="000000"/>
                  </a:solidFill>
                </a:rPr>
                <a:t>N</a:t>
              </a:r>
              <a:endParaRPr lang="es-ES" sz="1000" b="1"/>
            </a:p>
          </p:txBody>
        </p:sp>
        <p:sp>
          <p:nvSpPr>
            <p:cNvPr id="1050887" name="Oval 57"/>
            <p:cNvSpPr>
              <a:spLocks noChangeArrowheads="1"/>
            </p:cNvSpPr>
            <p:nvPr/>
          </p:nvSpPr>
          <p:spPr bwMode="auto">
            <a:xfrm>
              <a:off x="2050" y="3705"/>
              <a:ext cx="178" cy="171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888" name="Rectangle 58"/>
            <p:cNvSpPr>
              <a:spLocks noChangeArrowheads="1"/>
            </p:cNvSpPr>
            <p:nvPr/>
          </p:nvSpPr>
          <p:spPr bwMode="auto">
            <a:xfrm>
              <a:off x="2120" y="3693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x</a:t>
              </a:r>
              <a:endParaRPr lang="es-ES" sz="1600" b="1"/>
            </a:p>
          </p:txBody>
        </p:sp>
        <p:sp>
          <p:nvSpPr>
            <p:cNvPr id="1050889" name="Line 59"/>
            <p:cNvSpPr>
              <a:spLocks noChangeShapeType="1"/>
            </p:cNvSpPr>
            <p:nvPr/>
          </p:nvSpPr>
          <p:spPr bwMode="auto">
            <a:xfrm>
              <a:off x="2136" y="3588"/>
              <a:ext cx="1" cy="7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890" name="Freeform 60"/>
            <p:cNvSpPr/>
            <p:nvPr/>
          </p:nvSpPr>
          <p:spPr bwMode="auto">
            <a:xfrm>
              <a:off x="2084" y="3635"/>
              <a:ext cx="104" cy="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2" y="12"/>
                </a:cxn>
                <a:cxn ang="0">
                  <a:pos x="104" y="0"/>
                </a:cxn>
                <a:cxn ang="0">
                  <a:pos x="52" y="80"/>
                </a:cxn>
                <a:cxn ang="0">
                  <a:pos x="0" y="0"/>
                </a:cxn>
              </a:cxnLst>
              <a:rect l="0" t="0" r="r" b="b"/>
              <a:pathLst>
                <a:path w="104" h="80">
                  <a:moveTo>
                    <a:pt x="0" y="0"/>
                  </a:moveTo>
                  <a:lnTo>
                    <a:pt x="52" y="12"/>
                  </a:lnTo>
                  <a:lnTo>
                    <a:pt x="104" y="0"/>
                  </a:lnTo>
                  <a:lnTo>
                    <a:pt x="52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891" name="Line 61"/>
            <p:cNvSpPr>
              <a:spLocks noChangeShapeType="1"/>
            </p:cNvSpPr>
            <p:nvPr/>
          </p:nvSpPr>
          <p:spPr bwMode="auto">
            <a:xfrm>
              <a:off x="2904" y="3651"/>
              <a:ext cx="1" cy="7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892" name="Freeform 62"/>
            <p:cNvSpPr/>
            <p:nvPr/>
          </p:nvSpPr>
          <p:spPr bwMode="auto">
            <a:xfrm>
              <a:off x="2852" y="3699"/>
              <a:ext cx="105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2" y="12"/>
                </a:cxn>
                <a:cxn ang="0">
                  <a:pos x="105" y="0"/>
                </a:cxn>
                <a:cxn ang="0">
                  <a:pos x="52" y="79"/>
                </a:cxn>
                <a:cxn ang="0">
                  <a:pos x="0" y="0"/>
                </a:cxn>
              </a:cxnLst>
              <a:rect l="0" t="0" r="r" b="b"/>
              <a:pathLst>
                <a:path w="105" h="79">
                  <a:moveTo>
                    <a:pt x="0" y="0"/>
                  </a:moveTo>
                  <a:lnTo>
                    <a:pt x="52" y="12"/>
                  </a:lnTo>
                  <a:lnTo>
                    <a:pt x="105" y="0"/>
                  </a:lnTo>
                  <a:lnTo>
                    <a:pt x="52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893" name="Rectangle 63"/>
            <p:cNvSpPr>
              <a:spLocks noChangeArrowheads="1"/>
            </p:cNvSpPr>
            <p:nvPr/>
          </p:nvSpPr>
          <p:spPr bwMode="auto">
            <a:xfrm>
              <a:off x="2150" y="3016"/>
              <a:ext cx="32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 -A</a:t>
              </a:r>
              <a:r>
                <a:rPr lang="es-ES" sz="1000" b="1">
                  <a:solidFill>
                    <a:srgbClr val="000000"/>
                  </a:solidFill>
                </a:rPr>
                <a:t>M</a:t>
              </a:r>
              <a:r>
                <a:rPr lang="es-ES" sz="1600" b="1">
                  <a:solidFill>
                    <a:srgbClr val="000000"/>
                  </a:solidFill>
                </a:rPr>
                <a:t>-</a:t>
              </a:r>
              <a:r>
                <a:rPr lang="es-ES" sz="1000" b="1">
                  <a:solidFill>
                    <a:srgbClr val="000000"/>
                  </a:solidFill>
                </a:rPr>
                <a:t>1</a:t>
              </a:r>
              <a:endParaRPr lang="es-ES" sz="1000" b="1"/>
            </a:p>
          </p:txBody>
        </p:sp>
        <p:sp>
          <p:nvSpPr>
            <p:cNvPr id="1050894" name="Oval 64"/>
            <p:cNvSpPr>
              <a:spLocks noChangeArrowheads="1"/>
            </p:cNvSpPr>
            <p:nvPr/>
          </p:nvSpPr>
          <p:spPr bwMode="auto">
            <a:xfrm>
              <a:off x="2050" y="3198"/>
              <a:ext cx="178" cy="1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895" name="Rectangle 65"/>
            <p:cNvSpPr>
              <a:spLocks noChangeArrowheads="1"/>
            </p:cNvSpPr>
            <p:nvPr/>
          </p:nvSpPr>
          <p:spPr bwMode="auto">
            <a:xfrm>
              <a:off x="2120" y="3174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x</a:t>
              </a:r>
              <a:endParaRPr lang="es-ES" sz="1600" b="1"/>
            </a:p>
          </p:txBody>
        </p:sp>
        <p:sp>
          <p:nvSpPr>
            <p:cNvPr id="1050896" name="Line 66"/>
            <p:cNvSpPr>
              <a:spLocks noChangeShapeType="1"/>
            </p:cNvSpPr>
            <p:nvPr/>
          </p:nvSpPr>
          <p:spPr bwMode="auto">
            <a:xfrm>
              <a:off x="2136" y="3082"/>
              <a:ext cx="1" cy="7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897" name="Freeform 67"/>
            <p:cNvSpPr/>
            <p:nvPr/>
          </p:nvSpPr>
          <p:spPr bwMode="auto">
            <a:xfrm>
              <a:off x="2084" y="3129"/>
              <a:ext cx="104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2" y="12"/>
                </a:cxn>
                <a:cxn ang="0">
                  <a:pos x="104" y="0"/>
                </a:cxn>
                <a:cxn ang="0">
                  <a:pos x="52" y="79"/>
                </a:cxn>
                <a:cxn ang="0">
                  <a:pos x="0" y="0"/>
                </a:cxn>
              </a:cxnLst>
              <a:rect l="0" t="0" r="r" b="b"/>
              <a:pathLst>
                <a:path w="104" h="79">
                  <a:moveTo>
                    <a:pt x="0" y="0"/>
                  </a:moveTo>
                  <a:lnTo>
                    <a:pt x="52" y="12"/>
                  </a:lnTo>
                  <a:lnTo>
                    <a:pt x="104" y="0"/>
                  </a:lnTo>
                  <a:lnTo>
                    <a:pt x="52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898" name="Line 68"/>
            <p:cNvSpPr>
              <a:spLocks noChangeShapeType="1"/>
            </p:cNvSpPr>
            <p:nvPr/>
          </p:nvSpPr>
          <p:spPr bwMode="auto">
            <a:xfrm>
              <a:off x="2322" y="3272"/>
              <a:ext cx="58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899" name="Freeform 69"/>
            <p:cNvSpPr/>
            <p:nvPr/>
          </p:nvSpPr>
          <p:spPr bwMode="auto">
            <a:xfrm>
              <a:off x="2232" y="3237"/>
              <a:ext cx="120" cy="69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102" y="35"/>
                </a:cxn>
                <a:cxn ang="0">
                  <a:pos x="120" y="69"/>
                </a:cxn>
                <a:cxn ang="0">
                  <a:pos x="0" y="35"/>
                </a:cxn>
                <a:cxn ang="0">
                  <a:pos x="120" y="0"/>
                </a:cxn>
              </a:cxnLst>
              <a:rect l="0" t="0" r="r" b="b"/>
              <a:pathLst>
                <a:path w="120" h="69">
                  <a:moveTo>
                    <a:pt x="120" y="0"/>
                  </a:moveTo>
                  <a:lnTo>
                    <a:pt x="102" y="35"/>
                  </a:lnTo>
                  <a:lnTo>
                    <a:pt x="120" y="69"/>
                  </a:lnTo>
                  <a:lnTo>
                    <a:pt x="0" y="35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900" name="Line 70"/>
            <p:cNvSpPr>
              <a:spLocks noChangeShapeType="1"/>
            </p:cNvSpPr>
            <p:nvPr/>
          </p:nvSpPr>
          <p:spPr bwMode="auto">
            <a:xfrm>
              <a:off x="1902" y="3272"/>
              <a:ext cx="14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901" name="Freeform 71"/>
            <p:cNvSpPr/>
            <p:nvPr/>
          </p:nvSpPr>
          <p:spPr bwMode="auto">
            <a:xfrm>
              <a:off x="1812" y="3237"/>
              <a:ext cx="120" cy="69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102" y="35"/>
                </a:cxn>
                <a:cxn ang="0">
                  <a:pos x="120" y="69"/>
                </a:cxn>
                <a:cxn ang="0">
                  <a:pos x="0" y="36"/>
                </a:cxn>
                <a:cxn ang="0">
                  <a:pos x="120" y="0"/>
                </a:cxn>
              </a:cxnLst>
              <a:rect l="0" t="0" r="r" b="b"/>
              <a:pathLst>
                <a:path w="120" h="69">
                  <a:moveTo>
                    <a:pt x="120" y="0"/>
                  </a:moveTo>
                  <a:lnTo>
                    <a:pt x="102" y="35"/>
                  </a:lnTo>
                  <a:lnTo>
                    <a:pt x="120" y="69"/>
                  </a:lnTo>
                  <a:lnTo>
                    <a:pt x="0" y="36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902" name="Rectangle 72"/>
            <p:cNvSpPr>
              <a:spLocks noChangeArrowheads="1"/>
            </p:cNvSpPr>
            <p:nvPr/>
          </p:nvSpPr>
          <p:spPr bwMode="auto">
            <a:xfrm>
              <a:off x="2888" y="2699"/>
              <a:ext cx="32" cy="2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903" name="Rectangle 73"/>
            <p:cNvSpPr>
              <a:spLocks noChangeArrowheads="1"/>
            </p:cNvSpPr>
            <p:nvPr/>
          </p:nvSpPr>
          <p:spPr bwMode="auto">
            <a:xfrm>
              <a:off x="2888" y="2784"/>
              <a:ext cx="32" cy="2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904" name="Rectangle 74"/>
            <p:cNvSpPr>
              <a:spLocks noChangeArrowheads="1"/>
            </p:cNvSpPr>
            <p:nvPr/>
          </p:nvSpPr>
          <p:spPr bwMode="auto">
            <a:xfrm>
              <a:off x="2888" y="2868"/>
              <a:ext cx="32" cy="2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905" name="Rectangle 75"/>
            <p:cNvSpPr>
              <a:spLocks noChangeArrowheads="1"/>
            </p:cNvSpPr>
            <p:nvPr/>
          </p:nvSpPr>
          <p:spPr bwMode="auto">
            <a:xfrm>
              <a:off x="2888" y="2953"/>
              <a:ext cx="32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906" name="Line 76"/>
            <p:cNvSpPr>
              <a:spLocks noChangeShapeType="1"/>
            </p:cNvSpPr>
            <p:nvPr/>
          </p:nvSpPr>
          <p:spPr bwMode="auto">
            <a:xfrm>
              <a:off x="2904" y="3145"/>
              <a:ext cx="1" cy="25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907" name="Line 77"/>
            <p:cNvSpPr>
              <a:spLocks noChangeShapeType="1"/>
            </p:cNvSpPr>
            <p:nvPr/>
          </p:nvSpPr>
          <p:spPr bwMode="auto">
            <a:xfrm>
              <a:off x="2904" y="1626"/>
              <a:ext cx="1" cy="7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908" name="Freeform 78"/>
            <p:cNvSpPr/>
            <p:nvPr/>
          </p:nvSpPr>
          <p:spPr bwMode="auto">
            <a:xfrm>
              <a:off x="2852" y="1674"/>
              <a:ext cx="105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2" y="12"/>
                </a:cxn>
                <a:cxn ang="0">
                  <a:pos x="105" y="0"/>
                </a:cxn>
                <a:cxn ang="0">
                  <a:pos x="52" y="79"/>
                </a:cxn>
                <a:cxn ang="0">
                  <a:pos x="0" y="0"/>
                </a:cxn>
              </a:cxnLst>
              <a:rect l="0" t="0" r="r" b="b"/>
              <a:pathLst>
                <a:path w="105" h="79">
                  <a:moveTo>
                    <a:pt x="0" y="0"/>
                  </a:moveTo>
                  <a:lnTo>
                    <a:pt x="52" y="12"/>
                  </a:lnTo>
                  <a:lnTo>
                    <a:pt x="105" y="0"/>
                  </a:lnTo>
                  <a:lnTo>
                    <a:pt x="52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909" name="Line 79"/>
            <p:cNvSpPr>
              <a:spLocks noChangeShapeType="1"/>
            </p:cNvSpPr>
            <p:nvPr/>
          </p:nvSpPr>
          <p:spPr bwMode="auto">
            <a:xfrm>
              <a:off x="1902" y="3778"/>
              <a:ext cx="14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910" name="Freeform 80"/>
            <p:cNvSpPr/>
            <p:nvPr/>
          </p:nvSpPr>
          <p:spPr bwMode="auto">
            <a:xfrm>
              <a:off x="1812" y="3744"/>
              <a:ext cx="120" cy="68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102" y="34"/>
                </a:cxn>
                <a:cxn ang="0">
                  <a:pos x="120" y="68"/>
                </a:cxn>
                <a:cxn ang="0">
                  <a:pos x="0" y="35"/>
                </a:cxn>
                <a:cxn ang="0">
                  <a:pos x="120" y="0"/>
                </a:cxn>
              </a:cxnLst>
              <a:rect l="0" t="0" r="r" b="b"/>
              <a:pathLst>
                <a:path w="120" h="68">
                  <a:moveTo>
                    <a:pt x="120" y="0"/>
                  </a:moveTo>
                  <a:lnTo>
                    <a:pt x="102" y="34"/>
                  </a:lnTo>
                  <a:lnTo>
                    <a:pt x="120" y="68"/>
                  </a:lnTo>
                  <a:lnTo>
                    <a:pt x="0" y="35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911" name="Line 81"/>
            <p:cNvSpPr>
              <a:spLocks noChangeShapeType="1"/>
            </p:cNvSpPr>
            <p:nvPr/>
          </p:nvSpPr>
          <p:spPr bwMode="auto">
            <a:xfrm>
              <a:off x="2322" y="3778"/>
              <a:ext cx="58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912" name="Freeform 82"/>
            <p:cNvSpPr/>
            <p:nvPr/>
          </p:nvSpPr>
          <p:spPr bwMode="auto">
            <a:xfrm>
              <a:off x="2232" y="3744"/>
              <a:ext cx="120" cy="68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102" y="34"/>
                </a:cxn>
                <a:cxn ang="0">
                  <a:pos x="120" y="68"/>
                </a:cxn>
                <a:cxn ang="0">
                  <a:pos x="0" y="34"/>
                </a:cxn>
                <a:cxn ang="0">
                  <a:pos x="120" y="0"/>
                </a:cxn>
              </a:cxnLst>
              <a:rect l="0" t="0" r="r" b="b"/>
              <a:pathLst>
                <a:path w="120" h="68">
                  <a:moveTo>
                    <a:pt x="120" y="0"/>
                  </a:moveTo>
                  <a:lnTo>
                    <a:pt x="102" y="34"/>
                  </a:lnTo>
                  <a:lnTo>
                    <a:pt x="120" y="68"/>
                  </a:lnTo>
                  <a:lnTo>
                    <a:pt x="0" y="34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913" name="Rectangle 83"/>
            <p:cNvSpPr>
              <a:spLocks noChangeArrowheads="1"/>
            </p:cNvSpPr>
            <p:nvPr/>
          </p:nvSpPr>
          <p:spPr bwMode="auto">
            <a:xfrm>
              <a:off x="2888" y="3775"/>
              <a:ext cx="32" cy="2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914" name="Rectangle 84"/>
            <p:cNvSpPr>
              <a:spLocks noChangeArrowheads="1"/>
            </p:cNvSpPr>
            <p:nvPr/>
          </p:nvSpPr>
          <p:spPr bwMode="auto">
            <a:xfrm>
              <a:off x="2888" y="3860"/>
              <a:ext cx="32" cy="2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915" name="Line 85"/>
            <p:cNvSpPr>
              <a:spLocks noChangeShapeType="1"/>
            </p:cNvSpPr>
            <p:nvPr/>
          </p:nvSpPr>
          <p:spPr bwMode="auto">
            <a:xfrm>
              <a:off x="1288" y="1738"/>
              <a:ext cx="428" cy="39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916" name="Freeform 86"/>
            <p:cNvSpPr/>
            <p:nvPr/>
          </p:nvSpPr>
          <p:spPr bwMode="auto">
            <a:xfrm>
              <a:off x="1236" y="1691"/>
              <a:ext cx="112" cy="84"/>
            </a:xfrm>
            <a:custGeom>
              <a:avLst/>
              <a:gdLst/>
              <a:ahLst/>
              <a:cxnLst>
                <a:cxn ang="0">
                  <a:pos x="112" y="45"/>
                </a:cxn>
                <a:cxn ang="0">
                  <a:pos x="60" y="54"/>
                </a:cxn>
                <a:cxn ang="0">
                  <a:pos x="28" y="84"/>
                </a:cxn>
                <a:cxn ang="0">
                  <a:pos x="0" y="0"/>
                </a:cxn>
                <a:cxn ang="0">
                  <a:pos x="112" y="45"/>
                </a:cxn>
              </a:cxnLst>
              <a:rect l="0" t="0" r="r" b="b"/>
              <a:pathLst>
                <a:path w="112" h="84">
                  <a:moveTo>
                    <a:pt x="112" y="45"/>
                  </a:moveTo>
                  <a:lnTo>
                    <a:pt x="60" y="54"/>
                  </a:lnTo>
                  <a:lnTo>
                    <a:pt x="28" y="84"/>
                  </a:lnTo>
                  <a:lnTo>
                    <a:pt x="0" y="0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917" name="Line 87"/>
            <p:cNvSpPr>
              <a:spLocks noChangeShapeType="1"/>
            </p:cNvSpPr>
            <p:nvPr/>
          </p:nvSpPr>
          <p:spPr bwMode="auto">
            <a:xfrm>
              <a:off x="1268" y="1745"/>
              <a:ext cx="544" cy="89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918" name="Freeform 88"/>
            <p:cNvSpPr/>
            <p:nvPr/>
          </p:nvSpPr>
          <p:spPr bwMode="auto">
            <a:xfrm>
              <a:off x="1232" y="1691"/>
              <a:ext cx="96" cy="86"/>
            </a:xfrm>
            <a:custGeom>
              <a:avLst/>
              <a:gdLst/>
              <a:ahLst/>
              <a:cxnLst>
                <a:cxn ang="0">
                  <a:pos x="96" y="61"/>
                </a:cxn>
                <a:cxn ang="0">
                  <a:pos x="42" y="62"/>
                </a:cxn>
                <a:cxn ang="0">
                  <a:pos x="0" y="86"/>
                </a:cxn>
                <a:cxn ang="0">
                  <a:pos x="4" y="0"/>
                </a:cxn>
                <a:cxn ang="0">
                  <a:pos x="96" y="61"/>
                </a:cxn>
              </a:cxnLst>
              <a:rect l="0" t="0" r="r" b="b"/>
              <a:pathLst>
                <a:path w="96" h="86">
                  <a:moveTo>
                    <a:pt x="96" y="61"/>
                  </a:moveTo>
                  <a:lnTo>
                    <a:pt x="42" y="62"/>
                  </a:lnTo>
                  <a:lnTo>
                    <a:pt x="0" y="86"/>
                  </a:lnTo>
                  <a:lnTo>
                    <a:pt x="4" y="0"/>
                  </a:lnTo>
                  <a:lnTo>
                    <a:pt x="96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919" name="Line 89"/>
            <p:cNvSpPr>
              <a:spLocks noChangeShapeType="1"/>
            </p:cNvSpPr>
            <p:nvPr/>
          </p:nvSpPr>
          <p:spPr bwMode="auto">
            <a:xfrm>
              <a:off x="1256" y="1749"/>
              <a:ext cx="556" cy="15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920" name="Freeform 90"/>
            <p:cNvSpPr/>
            <p:nvPr/>
          </p:nvSpPr>
          <p:spPr bwMode="auto">
            <a:xfrm>
              <a:off x="1214" y="1691"/>
              <a:ext cx="100" cy="84"/>
            </a:xfrm>
            <a:custGeom>
              <a:avLst/>
              <a:gdLst/>
              <a:ahLst/>
              <a:cxnLst>
                <a:cxn ang="0">
                  <a:pos x="100" y="68"/>
                </a:cxn>
                <a:cxn ang="0">
                  <a:pos x="46" y="66"/>
                </a:cxn>
                <a:cxn ang="0">
                  <a:pos x="0" y="84"/>
                </a:cxn>
                <a:cxn ang="0">
                  <a:pos x="22" y="0"/>
                </a:cxn>
                <a:cxn ang="0">
                  <a:pos x="100" y="68"/>
                </a:cxn>
              </a:cxnLst>
              <a:rect l="0" t="0" r="r" b="b"/>
              <a:pathLst>
                <a:path w="100" h="84">
                  <a:moveTo>
                    <a:pt x="100" y="68"/>
                  </a:moveTo>
                  <a:lnTo>
                    <a:pt x="46" y="66"/>
                  </a:lnTo>
                  <a:lnTo>
                    <a:pt x="0" y="84"/>
                  </a:lnTo>
                  <a:lnTo>
                    <a:pt x="22" y="0"/>
                  </a:lnTo>
                  <a:lnTo>
                    <a:pt x="100" y="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921" name="Line 91"/>
            <p:cNvSpPr>
              <a:spLocks noChangeShapeType="1"/>
            </p:cNvSpPr>
            <p:nvPr/>
          </p:nvSpPr>
          <p:spPr bwMode="auto">
            <a:xfrm>
              <a:off x="1252" y="1749"/>
              <a:ext cx="560" cy="203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922" name="Freeform 92"/>
            <p:cNvSpPr/>
            <p:nvPr/>
          </p:nvSpPr>
          <p:spPr bwMode="auto">
            <a:xfrm>
              <a:off x="1206" y="1691"/>
              <a:ext cx="104" cy="84"/>
            </a:xfrm>
            <a:custGeom>
              <a:avLst/>
              <a:gdLst/>
              <a:ahLst/>
              <a:cxnLst>
                <a:cxn ang="0">
                  <a:pos x="104" y="71"/>
                </a:cxn>
                <a:cxn ang="0">
                  <a:pos x="48" y="66"/>
                </a:cxn>
                <a:cxn ang="0">
                  <a:pos x="0" y="84"/>
                </a:cxn>
                <a:cxn ang="0">
                  <a:pos x="30" y="0"/>
                </a:cxn>
                <a:cxn ang="0">
                  <a:pos x="104" y="71"/>
                </a:cxn>
              </a:cxnLst>
              <a:rect l="0" t="0" r="r" b="b"/>
              <a:pathLst>
                <a:path w="104" h="84">
                  <a:moveTo>
                    <a:pt x="104" y="71"/>
                  </a:moveTo>
                  <a:lnTo>
                    <a:pt x="48" y="66"/>
                  </a:lnTo>
                  <a:lnTo>
                    <a:pt x="0" y="84"/>
                  </a:lnTo>
                  <a:lnTo>
                    <a:pt x="30" y="0"/>
                  </a:lnTo>
                  <a:lnTo>
                    <a:pt x="104" y="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923" name="Freeform 93"/>
            <p:cNvSpPr/>
            <p:nvPr/>
          </p:nvSpPr>
          <p:spPr bwMode="auto">
            <a:xfrm>
              <a:off x="1200" y="1691"/>
              <a:ext cx="104" cy="83"/>
            </a:xfrm>
            <a:custGeom>
              <a:avLst/>
              <a:gdLst/>
              <a:ahLst/>
              <a:cxnLst>
                <a:cxn ang="0">
                  <a:pos x="104" y="74"/>
                </a:cxn>
                <a:cxn ang="0">
                  <a:pos x="50" y="67"/>
                </a:cxn>
                <a:cxn ang="0">
                  <a:pos x="0" y="83"/>
                </a:cxn>
                <a:cxn ang="0">
                  <a:pos x="36" y="0"/>
                </a:cxn>
                <a:cxn ang="0">
                  <a:pos x="104" y="74"/>
                </a:cxn>
              </a:cxnLst>
              <a:rect l="0" t="0" r="r" b="b"/>
              <a:pathLst>
                <a:path w="104" h="83">
                  <a:moveTo>
                    <a:pt x="104" y="74"/>
                  </a:moveTo>
                  <a:lnTo>
                    <a:pt x="50" y="67"/>
                  </a:lnTo>
                  <a:lnTo>
                    <a:pt x="0" y="83"/>
                  </a:lnTo>
                  <a:lnTo>
                    <a:pt x="36" y="0"/>
                  </a:lnTo>
                  <a:lnTo>
                    <a:pt x="104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924" name="Freeform 94"/>
            <p:cNvSpPr/>
            <p:nvPr/>
          </p:nvSpPr>
          <p:spPr bwMode="auto">
            <a:xfrm>
              <a:off x="1196" y="1691"/>
              <a:ext cx="104" cy="82"/>
            </a:xfrm>
            <a:custGeom>
              <a:avLst/>
              <a:gdLst/>
              <a:ahLst/>
              <a:cxnLst>
                <a:cxn ang="0">
                  <a:pos x="104" y="75"/>
                </a:cxn>
                <a:cxn ang="0">
                  <a:pos x="50" y="67"/>
                </a:cxn>
                <a:cxn ang="0">
                  <a:pos x="0" y="82"/>
                </a:cxn>
                <a:cxn ang="0">
                  <a:pos x="40" y="0"/>
                </a:cxn>
                <a:cxn ang="0">
                  <a:pos x="104" y="75"/>
                </a:cxn>
              </a:cxnLst>
              <a:rect l="0" t="0" r="r" b="b"/>
              <a:pathLst>
                <a:path w="104" h="82">
                  <a:moveTo>
                    <a:pt x="104" y="75"/>
                  </a:moveTo>
                  <a:lnTo>
                    <a:pt x="50" y="67"/>
                  </a:lnTo>
                  <a:lnTo>
                    <a:pt x="0" y="82"/>
                  </a:lnTo>
                  <a:lnTo>
                    <a:pt x="40" y="0"/>
                  </a:lnTo>
                  <a:lnTo>
                    <a:pt x="10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925" name="Oval 95"/>
            <p:cNvSpPr>
              <a:spLocks noChangeArrowheads="1"/>
            </p:cNvSpPr>
            <p:nvPr/>
          </p:nvSpPr>
          <p:spPr bwMode="auto">
            <a:xfrm>
              <a:off x="4541" y="1547"/>
              <a:ext cx="178" cy="142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926" name="Rectangle 96"/>
            <p:cNvSpPr>
              <a:spLocks noChangeArrowheads="1"/>
            </p:cNvSpPr>
            <p:nvPr/>
          </p:nvSpPr>
          <p:spPr bwMode="auto">
            <a:xfrm>
              <a:off x="4605" y="1553"/>
              <a:ext cx="7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+</a:t>
              </a:r>
              <a:endParaRPr lang="es-ES" sz="1600" b="1"/>
            </a:p>
          </p:txBody>
        </p:sp>
        <p:sp>
          <p:nvSpPr>
            <p:cNvPr id="1050927" name="Rectangle 97"/>
            <p:cNvSpPr>
              <a:spLocks noChangeArrowheads="1"/>
            </p:cNvSpPr>
            <p:nvPr/>
          </p:nvSpPr>
          <p:spPr bwMode="auto">
            <a:xfrm>
              <a:off x="3693" y="1359"/>
              <a:ext cx="18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 Bo</a:t>
              </a:r>
              <a:endParaRPr lang="es-ES" sz="1600" b="1"/>
            </a:p>
          </p:txBody>
        </p:sp>
        <p:sp>
          <p:nvSpPr>
            <p:cNvPr id="1050928" name="Oval 98"/>
            <p:cNvSpPr>
              <a:spLocks noChangeArrowheads="1"/>
            </p:cNvSpPr>
            <p:nvPr/>
          </p:nvSpPr>
          <p:spPr bwMode="auto">
            <a:xfrm>
              <a:off x="3587" y="1553"/>
              <a:ext cx="178" cy="148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929" name="Rectangle 99"/>
            <p:cNvSpPr>
              <a:spLocks noChangeArrowheads="1"/>
            </p:cNvSpPr>
            <p:nvPr/>
          </p:nvSpPr>
          <p:spPr bwMode="auto">
            <a:xfrm>
              <a:off x="3657" y="1535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x</a:t>
              </a:r>
              <a:endParaRPr lang="es-ES" sz="1600" b="1"/>
            </a:p>
          </p:txBody>
        </p:sp>
        <p:sp>
          <p:nvSpPr>
            <p:cNvPr id="1050930" name="Line 100"/>
            <p:cNvSpPr>
              <a:spLocks noChangeShapeType="1"/>
            </p:cNvSpPr>
            <p:nvPr/>
          </p:nvSpPr>
          <p:spPr bwMode="auto">
            <a:xfrm>
              <a:off x="3673" y="1436"/>
              <a:ext cx="1" cy="7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931" name="Freeform 101"/>
            <p:cNvSpPr/>
            <p:nvPr/>
          </p:nvSpPr>
          <p:spPr bwMode="auto">
            <a:xfrm>
              <a:off x="3621" y="1484"/>
              <a:ext cx="104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2" y="12"/>
                </a:cxn>
                <a:cxn ang="0">
                  <a:pos x="104" y="0"/>
                </a:cxn>
                <a:cxn ang="0">
                  <a:pos x="52" y="79"/>
                </a:cxn>
                <a:cxn ang="0">
                  <a:pos x="0" y="0"/>
                </a:cxn>
              </a:cxnLst>
              <a:rect l="0" t="0" r="r" b="b"/>
              <a:pathLst>
                <a:path w="104" h="79">
                  <a:moveTo>
                    <a:pt x="0" y="0"/>
                  </a:moveTo>
                  <a:lnTo>
                    <a:pt x="52" y="12"/>
                  </a:lnTo>
                  <a:lnTo>
                    <a:pt x="104" y="0"/>
                  </a:lnTo>
                  <a:lnTo>
                    <a:pt x="52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932" name="Line 102"/>
            <p:cNvSpPr>
              <a:spLocks noChangeShapeType="1"/>
            </p:cNvSpPr>
            <p:nvPr/>
          </p:nvSpPr>
          <p:spPr bwMode="auto">
            <a:xfrm>
              <a:off x="4729" y="1626"/>
              <a:ext cx="546" cy="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933" name="Freeform 103"/>
            <p:cNvSpPr/>
            <p:nvPr/>
          </p:nvSpPr>
          <p:spPr bwMode="auto">
            <a:xfrm>
              <a:off x="5245" y="1593"/>
              <a:ext cx="120" cy="69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18" y="35"/>
                </a:cxn>
                <a:cxn ang="0">
                  <a:pos x="0" y="0"/>
                </a:cxn>
                <a:cxn ang="0">
                  <a:pos x="120" y="35"/>
                </a:cxn>
                <a:cxn ang="0">
                  <a:pos x="0" y="69"/>
                </a:cxn>
              </a:cxnLst>
              <a:rect l="0" t="0" r="r" b="b"/>
              <a:pathLst>
                <a:path w="120" h="69">
                  <a:moveTo>
                    <a:pt x="0" y="69"/>
                  </a:moveTo>
                  <a:lnTo>
                    <a:pt x="18" y="35"/>
                  </a:lnTo>
                  <a:lnTo>
                    <a:pt x="0" y="0"/>
                  </a:lnTo>
                  <a:lnTo>
                    <a:pt x="120" y="35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934" name="Line 104"/>
            <p:cNvSpPr>
              <a:spLocks noChangeShapeType="1"/>
            </p:cNvSpPr>
            <p:nvPr/>
          </p:nvSpPr>
          <p:spPr bwMode="auto">
            <a:xfrm>
              <a:off x="3769" y="1626"/>
              <a:ext cx="68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935" name="Freeform 105"/>
            <p:cNvSpPr/>
            <p:nvPr/>
          </p:nvSpPr>
          <p:spPr bwMode="auto">
            <a:xfrm>
              <a:off x="4417" y="1592"/>
              <a:ext cx="120" cy="69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18" y="34"/>
                </a:cxn>
                <a:cxn ang="0">
                  <a:pos x="0" y="0"/>
                </a:cxn>
                <a:cxn ang="0">
                  <a:pos x="120" y="34"/>
                </a:cxn>
                <a:cxn ang="0">
                  <a:pos x="0" y="69"/>
                </a:cxn>
              </a:cxnLst>
              <a:rect l="0" t="0" r="r" b="b"/>
              <a:pathLst>
                <a:path w="120" h="69">
                  <a:moveTo>
                    <a:pt x="0" y="69"/>
                  </a:moveTo>
                  <a:lnTo>
                    <a:pt x="18" y="34"/>
                  </a:lnTo>
                  <a:lnTo>
                    <a:pt x="0" y="0"/>
                  </a:lnTo>
                  <a:lnTo>
                    <a:pt x="120" y="34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936" name="Rectangle 106"/>
            <p:cNvSpPr>
              <a:spLocks noChangeArrowheads="1"/>
            </p:cNvSpPr>
            <p:nvPr/>
          </p:nvSpPr>
          <p:spPr bwMode="auto">
            <a:xfrm>
              <a:off x="3711" y="1859"/>
              <a:ext cx="15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 B</a:t>
              </a:r>
              <a:r>
                <a:rPr lang="es-ES" sz="1000" b="1">
                  <a:solidFill>
                    <a:srgbClr val="000000"/>
                  </a:solidFill>
                </a:rPr>
                <a:t>1</a:t>
              </a:r>
              <a:endParaRPr lang="es-ES" sz="1000" b="1"/>
            </a:p>
          </p:txBody>
        </p:sp>
        <p:sp>
          <p:nvSpPr>
            <p:cNvPr id="1050937" name="Oval 107"/>
            <p:cNvSpPr>
              <a:spLocks noChangeArrowheads="1"/>
            </p:cNvSpPr>
            <p:nvPr/>
          </p:nvSpPr>
          <p:spPr bwMode="auto">
            <a:xfrm>
              <a:off x="3587" y="2059"/>
              <a:ext cx="178" cy="148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938" name="Rectangle 108"/>
            <p:cNvSpPr>
              <a:spLocks noChangeArrowheads="1"/>
            </p:cNvSpPr>
            <p:nvPr/>
          </p:nvSpPr>
          <p:spPr bwMode="auto">
            <a:xfrm>
              <a:off x="3651" y="2047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x</a:t>
              </a:r>
              <a:endParaRPr lang="es-ES" sz="1600" b="1"/>
            </a:p>
          </p:txBody>
        </p:sp>
        <p:sp>
          <p:nvSpPr>
            <p:cNvPr id="1050939" name="Line 109"/>
            <p:cNvSpPr>
              <a:spLocks noChangeShapeType="1"/>
            </p:cNvSpPr>
            <p:nvPr/>
          </p:nvSpPr>
          <p:spPr bwMode="auto">
            <a:xfrm>
              <a:off x="3673" y="1943"/>
              <a:ext cx="1" cy="7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940" name="Freeform 110"/>
            <p:cNvSpPr/>
            <p:nvPr/>
          </p:nvSpPr>
          <p:spPr bwMode="auto">
            <a:xfrm>
              <a:off x="3621" y="1990"/>
              <a:ext cx="104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2" y="12"/>
                </a:cxn>
                <a:cxn ang="0">
                  <a:pos x="104" y="0"/>
                </a:cxn>
                <a:cxn ang="0">
                  <a:pos x="52" y="79"/>
                </a:cxn>
                <a:cxn ang="0">
                  <a:pos x="0" y="0"/>
                </a:cxn>
              </a:cxnLst>
              <a:rect l="0" t="0" r="r" b="b"/>
              <a:pathLst>
                <a:path w="104" h="79">
                  <a:moveTo>
                    <a:pt x="0" y="0"/>
                  </a:moveTo>
                  <a:lnTo>
                    <a:pt x="52" y="12"/>
                  </a:lnTo>
                  <a:lnTo>
                    <a:pt x="104" y="0"/>
                  </a:lnTo>
                  <a:lnTo>
                    <a:pt x="52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941" name="Line 111"/>
            <p:cNvSpPr>
              <a:spLocks noChangeShapeType="1"/>
            </p:cNvSpPr>
            <p:nvPr/>
          </p:nvSpPr>
          <p:spPr bwMode="auto">
            <a:xfrm>
              <a:off x="2904" y="2133"/>
              <a:ext cx="587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942" name="Freeform 112"/>
            <p:cNvSpPr/>
            <p:nvPr/>
          </p:nvSpPr>
          <p:spPr bwMode="auto">
            <a:xfrm>
              <a:off x="3457" y="2098"/>
              <a:ext cx="120" cy="69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18" y="35"/>
                </a:cxn>
                <a:cxn ang="0">
                  <a:pos x="0" y="0"/>
                </a:cxn>
                <a:cxn ang="0">
                  <a:pos x="120" y="35"/>
                </a:cxn>
                <a:cxn ang="0">
                  <a:pos x="0" y="69"/>
                </a:cxn>
              </a:cxnLst>
              <a:rect l="0" t="0" r="r" b="b"/>
              <a:pathLst>
                <a:path w="120" h="69">
                  <a:moveTo>
                    <a:pt x="0" y="69"/>
                  </a:moveTo>
                  <a:lnTo>
                    <a:pt x="18" y="35"/>
                  </a:lnTo>
                  <a:lnTo>
                    <a:pt x="0" y="0"/>
                  </a:lnTo>
                  <a:lnTo>
                    <a:pt x="120" y="35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943" name="Line 113"/>
            <p:cNvSpPr>
              <a:spLocks noChangeShapeType="1"/>
            </p:cNvSpPr>
            <p:nvPr/>
          </p:nvSpPr>
          <p:spPr bwMode="auto">
            <a:xfrm>
              <a:off x="3769" y="2133"/>
              <a:ext cx="16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944" name="Freeform 114"/>
            <p:cNvSpPr/>
            <p:nvPr/>
          </p:nvSpPr>
          <p:spPr bwMode="auto">
            <a:xfrm>
              <a:off x="3901" y="2100"/>
              <a:ext cx="120" cy="68"/>
            </a:xfrm>
            <a:custGeom>
              <a:avLst/>
              <a:gdLst/>
              <a:ahLst/>
              <a:cxnLst>
                <a:cxn ang="0">
                  <a:pos x="0" y="68"/>
                </a:cxn>
                <a:cxn ang="0">
                  <a:pos x="18" y="34"/>
                </a:cxn>
                <a:cxn ang="0">
                  <a:pos x="0" y="0"/>
                </a:cxn>
                <a:cxn ang="0">
                  <a:pos x="120" y="34"/>
                </a:cxn>
                <a:cxn ang="0">
                  <a:pos x="0" y="68"/>
                </a:cxn>
              </a:cxnLst>
              <a:rect l="0" t="0" r="r" b="b"/>
              <a:pathLst>
                <a:path w="120" h="68">
                  <a:moveTo>
                    <a:pt x="0" y="68"/>
                  </a:moveTo>
                  <a:lnTo>
                    <a:pt x="18" y="34"/>
                  </a:lnTo>
                  <a:lnTo>
                    <a:pt x="0" y="0"/>
                  </a:lnTo>
                  <a:lnTo>
                    <a:pt x="120" y="34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945" name="Rectangle 115"/>
            <p:cNvSpPr>
              <a:spLocks noChangeArrowheads="1"/>
            </p:cNvSpPr>
            <p:nvPr/>
          </p:nvSpPr>
          <p:spPr bwMode="auto">
            <a:xfrm>
              <a:off x="3687" y="2354"/>
              <a:ext cx="15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 B</a:t>
              </a:r>
              <a:r>
                <a:rPr lang="es-ES" sz="1000" b="1">
                  <a:solidFill>
                    <a:srgbClr val="000000"/>
                  </a:solidFill>
                </a:rPr>
                <a:t>2</a:t>
              </a:r>
              <a:endParaRPr lang="es-ES" sz="1000" b="1"/>
            </a:p>
          </p:txBody>
        </p:sp>
        <p:sp>
          <p:nvSpPr>
            <p:cNvPr id="1050946" name="Oval 116"/>
            <p:cNvSpPr>
              <a:spLocks noChangeArrowheads="1"/>
            </p:cNvSpPr>
            <p:nvPr/>
          </p:nvSpPr>
          <p:spPr bwMode="auto">
            <a:xfrm>
              <a:off x="3587" y="2560"/>
              <a:ext cx="178" cy="159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947" name="Rectangle 117"/>
            <p:cNvSpPr>
              <a:spLocks noChangeArrowheads="1"/>
            </p:cNvSpPr>
            <p:nvPr/>
          </p:nvSpPr>
          <p:spPr bwMode="auto">
            <a:xfrm>
              <a:off x="3651" y="2548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x</a:t>
              </a:r>
              <a:endParaRPr lang="es-ES" sz="1600" b="1"/>
            </a:p>
          </p:txBody>
        </p:sp>
        <p:sp>
          <p:nvSpPr>
            <p:cNvPr id="1050948" name="Line 118"/>
            <p:cNvSpPr>
              <a:spLocks noChangeShapeType="1"/>
            </p:cNvSpPr>
            <p:nvPr/>
          </p:nvSpPr>
          <p:spPr bwMode="auto">
            <a:xfrm>
              <a:off x="3673" y="2449"/>
              <a:ext cx="1" cy="7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949" name="Freeform 119"/>
            <p:cNvSpPr/>
            <p:nvPr/>
          </p:nvSpPr>
          <p:spPr bwMode="auto">
            <a:xfrm>
              <a:off x="3621" y="2496"/>
              <a:ext cx="104" cy="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2" y="12"/>
                </a:cxn>
                <a:cxn ang="0">
                  <a:pos x="104" y="0"/>
                </a:cxn>
                <a:cxn ang="0">
                  <a:pos x="52" y="80"/>
                </a:cxn>
                <a:cxn ang="0">
                  <a:pos x="0" y="0"/>
                </a:cxn>
              </a:cxnLst>
              <a:rect l="0" t="0" r="r" b="b"/>
              <a:pathLst>
                <a:path w="104" h="80">
                  <a:moveTo>
                    <a:pt x="0" y="0"/>
                  </a:moveTo>
                  <a:lnTo>
                    <a:pt x="52" y="12"/>
                  </a:lnTo>
                  <a:lnTo>
                    <a:pt x="104" y="0"/>
                  </a:lnTo>
                  <a:lnTo>
                    <a:pt x="52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950" name="Line 120"/>
            <p:cNvSpPr>
              <a:spLocks noChangeShapeType="1"/>
            </p:cNvSpPr>
            <p:nvPr/>
          </p:nvSpPr>
          <p:spPr bwMode="auto">
            <a:xfrm>
              <a:off x="2904" y="2639"/>
              <a:ext cx="587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951" name="Freeform 121"/>
            <p:cNvSpPr/>
            <p:nvPr/>
          </p:nvSpPr>
          <p:spPr bwMode="auto">
            <a:xfrm>
              <a:off x="3457" y="2605"/>
              <a:ext cx="120" cy="68"/>
            </a:xfrm>
            <a:custGeom>
              <a:avLst/>
              <a:gdLst/>
              <a:ahLst/>
              <a:cxnLst>
                <a:cxn ang="0">
                  <a:pos x="0" y="68"/>
                </a:cxn>
                <a:cxn ang="0">
                  <a:pos x="18" y="34"/>
                </a:cxn>
                <a:cxn ang="0">
                  <a:pos x="0" y="0"/>
                </a:cxn>
                <a:cxn ang="0">
                  <a:pos x="120" y="34"/>
                </a:cxn>
                <a:cxn ang="0">
                  <a:pos x="0" y="68"/>
                </a:cxn>
              </a:cxnLst>
              <a:rect l="0" t="0" r="r" b="b"/>
              <a:pathLst>
                <a:path w="120" h="68">
                  <a:moveTo>
                    <a:pt x="0" y="68"/>
                  </a:moveTo>
                  <a:lnTo>
                    <a:pt x="18" y="34"/>
                  </a:lnTo>
                  <a:lnTo>
                    <a:pt x="0" y="0"/>
                  </a:lnTo>
                  <a:lnTo>
                    <a:pt x="120" y="34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952" name="Line 122"/>
            <p:cNvSpPr>
              <a:spLocks noChangeShapeType="1"/>
            </p:cNvSpPr>
            <p:nvPr/>
          </p:nvSpPr>
          <p:spPr bwMode="auto">
            <a:xfrm>
              <a:off x="3769" y="2639"/>
              <a:ext cx="16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953" name="Freeform 123"/>
            <p:cNvSpPr/>
            <p:nvPr/>
          </p:nvSpPr>
          <p:spPr bwMode="auto">
            <a:xfrm>
              <a:off x="3901" y="2606"/>
              <a:ext cx="120" cy="68"/>
            </a:xfrm>
            <a:custGeom>
              <a:avLst/>
              <a:gdLst/>
              <a:ahLst/>
              <a:cxnLst>
                <a:cxn ang="0">
                  <a:pos x="0" y="68"/>
                </a:cxn>
                <a:cxn ang="0">
                  <a:pos x="18" y="34"/>
                </a:cxn>
                <a:cxn ang="0">
                  <a:pos x="0" y="0"/>
                </a:cxn>
                <a:cxn ang="0">
                  <a:pos x="120" y="34"/>
                </a:cxn>
                <a:cxn ang="0">
                  <a:pos x="0" y="68"/>
                </a:cxn>
              </a:cxnLst>
              <a:rect l="0" t="0" r="r" b="b"/>
              <a:pathLst>
                <a:path w="120" h="68">
                  <a:moveTo>
                    <a:pt x="0" y="68"/>
                  </a:moveTo>
                  <a:lnTo>
                    <a:pt x="18" y="34"/>
                  </a:lnTo>
                  <a:lnTo>
                    <a:pt x="0" y="0"/>
                  </a:lnTo>
                  <a:lnTo>
                    <a:pt x="120" y="34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954" name="Rectangle 124"/>
            <p:cNvSpPr>
              <a:spLocks noChangeArrowheads="1"/>
            </p:cNvSpPr>
            <p:nvPr/>
          </p:nvSpPr>
          <p:spPr bwMode="auto">
            <a:xfrm>
              <a:off x="3687" y="2980"/>
              <a:ext cx="18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 B</a:t>
              </a:r>
              <a:r>
                <a:rPr lang="es-ES" sz="900" b="1">
                  <a:solidFill>
                    <a:srgbClr val="000000"/>
                  </a:solidFill>
                </a:rPr>
                <a:t>M</a:t>
              </a:r>
              <a:endParaRPr lang="es-ES" sz="1000" b="1"/>
            </a:p>
          </p:txBody>
        </p:sp>
        <p:sp>
          <p:nvSpPr>
            <p:cNvPr id="1050955" name="Oval 125"/>
            <p:cNvSpPr>
              <a:spLocks noChangeArrowheads="1"/>
            </p:cNvSpPr>
            <p:nvPr/>
          </p:nvSpPr>
          <p:spPr bwMode="auto">
            <a:xfrm>
              <a:off x="3587" y="3192"/>
              <a:ext cx="178" cy="148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956" name="Rectangle 126"/>
            <p:cNvSpPr>
              <a:spLocks noChangeArrowheads="1"/>
            </p:cNvSpPr>
            <p:nvPr/>
          </p:nvSpPr>
          <p:spPr bwMode="auto">
            <a:xfrm>
              <a:off x="3651" y="3174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x</a:t>
              </a:r>
              <a:endParaRPr lang="es-ES" sz="1600" b="1"/>
            </a:p>
          </p:txBody>
        </p:sp>
        <p:sp>
          <p:nvSpPr>
            <p:cNvPr id="1050957" name="Line 127"/>
            <p:cNvSpPr>
              <a:spLocks noChangeShapeType="1"/>
            </p:cNvSpPr>
            <p:nvPr/>
          </p:nvSpPr>
          <p:spPr bwMode="auto">
            <a:xfrm>
              <a:off x="3673" y="3082"/>
              <a:ext cx="1" cy="7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958" name="Freeform 128"/>
            <p:cNvSpPr/>
            <p:nvPr/>
          </p:nvSpPr>
          <p:spPr bwMode="auto">
            <a:xfrm>
              <a:off x="3621" y="3129"/>
              <a:ext cx="104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2" y="12"/>
                </a:cxn>
                <a:cxn ang="0">
                  <a:pos x="104" y="0"/>
                </a:cxn>
                <a:cxn ang="0">
                  <a:pos x="52" y="79"/>
                </a:cxn>
                <a:cxn ang="0">
                  <a:pos x="0" y="0"/>
                </a:cxn>
              </a:cxnLst>
              <a:rect l="0" t="0" r="r" b="b"/>
              <a:pathLst>
                <a:path w="104" h="79">
                  <a:moveTo>
                    <a:pt x="0" y="0"/>
                  </a:moveTo>
                  <a:lnTo>
                    <a:pt x="52" y="12"/>
                  </a:lnTo>
                  <a:lnTo>
                    <a:pt x="104" y="0"/>
                  </a:lnTo>
                  <a:lnTo>
                    <a:pt x="52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959" name="Line 129"/>
            <p:cNvSpPr>
              <a:spLocks noChangeShapeType="1"/>
            </p:cNvSpPr>
            <p:nvPr/>
          </p:nvSpPr>
          <p:spPr bwMode="auto">
            <a:xfrm>
              <a:off x="2904" y="3272"/>
              <a:ext cx="587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960" name="Freeform 130"/>
            <p:cNvSpPr/>
            <p:nvPr/>
          </p:nvSpPr>
          <p:spPr bwMode="auto">
            <a:xfrm>
              <a:off x="3457" y="3237"/>
              <a:ext cx="120" cy="69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18" y="35"/>
                </a:cxn>
                <a:cxn ang="0">
                  <a:pos x="0" y="0"/>
                </a:cxn>
                <a:cxn ang="0">
                  <a:pos x="120" y="35"/>
                </a:cxn>
                <a:cxn ang="0">
                  <a:pos x="0" y="69"/>
                </a:cxn>
              </a:cxnLst>
              <a:rect l="0" t="0" r="r" b="b"/>
              <a:pathLst>
                <a:path w="120" h="69">
                  <a:moveTo>
                    <a:pt x="0" y="69"/>
                  </a:moveTo>
                  <a:lnTo>
                    <a:pt x="18" y="35"/>
                  </a:lnTo>
                  <a:lnTo>
                    <a:pt x="0" y="0"/>
                  </a:lnTo>
                  <a:lnTo>
                    <a:pt x="120" y="35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961" name="Line 131"/>
            <p:cNvSpPr>
              <a:spLocks noChangeShapeType="1"/>
            </p:cNvSpPr>
            <p:nvPr/>
          </p:nvSpPr>
          <p:spPr bwMode="auto">
            <a:xfrm>
              <a:off x="3769" y="3272"/>
              <a:ext cx="16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962" name="Freeform 132"/>
            <p:cNvSpPr/>
            <p:nvPr/>
          </p:nvSpPr>
          <p:spPr bwMode="auto">
            <a:xfrm>
              <a:off x="3901" y="3239"/>
              <a:ext cx="120" cy="68"/>
            </a:xfrm>
            <a:custGeom>
              <a:avLst/>
              <a:gdLst/>
              <a:ahLst/>
              <a:cxnLst>
                <a:cxn ang="0">
                  <a:pos x="0" y="68"/>
                </a:cxn>
                <a:cxn ang="0">
                  <a:pos x="18" y="34"/>
                </a:cxn>
                <a:cxn ang="0">
                  <a:pos x="0" y="0"/>
                </a:cxn>
                <a:cxn ang="0">
                  <a:pos x="120" y="34"/>
                </a:cxn>
                <a:cxn ang="0">
                  <a:pos x="0" y="68"/>
                </a:cxn>
              </a:cxnLst>
              <a:rect l="0" t="0" r="r" b="b"/>
              <a:pathLst>
                <a:path w="120" h="68">
                  <a:moveTo>
                    <a:pt x="0" y="68"/>
                  </a:moveTo>
                  <a:lnTo>
                    <a:pt x="18" y="34"/>
                  </a:lnTo>
                  <a:lnTo>
                    <a:pt x="0" y="0"/>
                  </a:lnTo>
                  <a:lnTo>
                    <a:pt x="120" y="34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963" name="Line 133"/>
            <p:cNvSpPr>
              <a:spLocks noChangeShapeType="1"/>
            </p:cNvSpPr>
            <p:nvPr/>
          </p:nvSpPr>
          <p:spPr bwMode="auto">
            <a:xfrm flipH="1">
              <a:off x="4021" y="1734"/>
              <a:ext cx="516" cy="4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964" name="Freeform 134"/>
            <p:cNvSpPr/>
            <p:nvPr/>
          </p:nvSpPr>
          <p:spPr bwMode="auto">
            <a:xfrm>
              <a:off x="4479" y="1691"/>
              <a:ext cx="118" cy="82"/>
            </a:xfrm>
            <a:custGeom>
              <a:avLst/>
              <a:gdLst/>
              <a:ahLst/>
              <a:cxnLst>
                <a:cxn ang="0">
                  <a:pos x="78" y="82"/>
                </a:cxn>
                <a:cxn ang="0">
                  <a:pos x="52" y="51"/>
                </a:cxn>
                <a:cxn ang="0">
                  <a:pos x="0" y="37"/>
                </a:cxn>
                <a:cxn ang="0">
                  <a:pos x="118" y="0"/>
                </a:cxn>
                <a:cxn ang="0">
                  <a:pos x="78" y="82"/>
                </a:cxn>
              </a:cxnLst>
              <a:rect l="0" t="0" r="r" b="b"/>
              <a:pathLst>
                <a:path w="118" h="82">
                  <a:moveTo>
                    <a:pt x="78" y="82"/>
                  </a:moveTo>
                  <a:lnTo>
                    <a:pt x="52" y="51"/>
                  </a:lnTo>
                  <a:lnTo>
                    <a:pt x="0" y="37"/>
                  </a:lnTo>
                  <a:lnTo>
                    <a:pt x="118" y="0"/>
                  </a:lnTo>
                  <a:lnTo>
                    <a:pt x="78" y="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965" name="Line 135"/>
            <p:cNvSpPr>
              <a:spLocks noChangeShapeType="1"/>
            </p:cNvSpPr>
            <p:nvPr/>
          </p:nvSpPr>
          <p:spPr bwMode="auto">
            <a:xfrm flipH="1">
              <a:off x="4021" y="1745"/>
              <a:ext cx="542" cy="89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966" name="Freeform 136"/>
            <p:cNvSpPr/>
            <p:nvPr/>
          </p:nvSpPr>
          <p:spPr bwMode="auto">
            <a:xfrm>
              <a:off x="4505" y="1691"/>
              <a:ext cx="96" cy="86"/>
            </a:xfrm>
            <a:custGeom>
              <a:avLst/>
              <a:gdLst/>
              <a:ahLst/>
              <a:cxnLst>
                <a:cxn ang="0">
                  <a:pos x="96" y="86"/>
                </a:cxn>
                <a:cxn ang="0">
                  <a:pos x="54" y="62"/>
                </a:cxn>
                <a:cxn ang="0">
                  <a:pos x="0" y="61"/>
                </a:cxn>
                <a:cxn ang="0">
                  <a:pos x="92" y="0"/>
                </a:cxn>
                <a:cxn ang="0">
                  <a:pos x="96" y="86"/>
                </a:cxn>
              </a:cxnLst>
              <a:rect l="0" t="0" r="r" b="b"/>
              <a:pathLst>
                <a:path w="96" h="86">
                  <a:moveTo>
                    <a:pt x="96" y="86"/>
                  </a:moveTo>
                  <a:lnTo>
                    <a:pt x="54" y="62"/>
                  </a:lnTo>
                  <a:lnTo>
                    <a:pt x="0" y="61"/>
                  </a:lnTo>
                  <a:lnTo>
                    <a:pt x="92" y="0"/>
                  </a:lnTo>
                  <a:lnTo>
                    <a:pt x="96" y="8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967" name="Line 137"/>
            <p:cNvSpPr>
              <a:spLocks noChangeShapeType="1"/>
            </p:cNvSpPr>
            <p:nvPr/>
          </p:nvSpPr>
          <p:spPr bwMode="auto">
            <a:xfrm flipH="1">
              <a:off x="4021" y="1749"/>
              <a:ext cx="554" cy="15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968" name="Freeform 138"/>
            <p:cNvSpPr/>
            <p:nvPr/>
          </p:nvSpPr>
          <p:spPr bwMode="auto">
            <a:xfrm>
              <a:off x="4519" y="1691"/>
              <a:ext cx="100" cy="84"/>
            </a:xfrm>
            <a:custGeom>
              <a:avLst/>
              <a:gdLst/>
              <a:ahLst/>
              <a:cxnLst>
                <a:cxn ang="0">
                  <a:pos x="100" y="84"/>
                </a:cxn>
                <a:cxn ang="0">
                  <a:pos x="54" y="66"/>
                </a:cxn>
                <a:cxn ang="0">
                  <a:pos x="0" y="68"/>
                </a:cxn>
                <a:cxn ang="0">
                  <a:pos x="78" y="0"/>
                </a:cxn>
                <a:cxn ang="0">
                  <a:pos x="100" y="84"/>
                </a:cxn>
              </a:cxnLst>
              <a:rect l="0" t="0" r="r" b="b"/>
              <a:pathLst>
                <a:path w="100" h="84">
                  <a:moveTo>
                    <a:pt x="100" y="84"/>
                  </a:moveTo>
                  <a:lnTo>
                    <a:pt x="54" y="66"/>
                  </a:lnTo>
                  <a:lnTo>
                    <a:pt x="0" y="68"/>
                  </a:lnTo>
                  <a:lnTo>
                    <a:pt x="78" y="0"/>
                  </a:lnTo>
                  <a:lnTo>
                    <a:pt x="100" y="8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969" name="Freeform 139"/>
            <p:cNvSpPr/>
            <p:nvPr/>
          </p:nvSpPr>
          <p:spPr bwMode="auto">
            <a:xfrm>
              <a:off x="4523" y="1691"/>
              <a:ext cx="104" cy="84"/>
            </a:xfrm>
            <a:custGeom>
              <a:avLst/>
              <a:gdLst/>
              <a:ahLst/>
              <a:cxnLst>
                <a:cxn ang="0">
                  <a:pos x="104" y="84"/>
                </a:cxn>
                <a:cxn ang="0">
                  <a:pos x="56" y="66"/>
                </a:cxn>
                <a:cxn ang="0">
                  <a:pos x="0" y="71"/>
                </a:cxn>
                <a:cxn ang="0">
                  <a:pos x="74" y="0"/>
                </a:cxn>
                <a:cxn ang="0">
                  <a:pos x="104" y="84"/>
                </a:cxn>
              </a:cxnLst>
              <a:rect l="0" t="0" r="r" b="b"/>
              <a:pathLst>
                <a:path w="104" h="84">
                  <a:moveTo>
                    <a:pt x="104" y="84"/>
                  </a:moveTo>
                  <a:lnTo>
                    <a:pt x="56" y="66"/>
                  </a:lnTo>
                  <a:lnTo>
                    <a:pt x="0" y="71"/>
                  </a:lnTo>
                  <a:lnTo>
                    <a:pt x="74" y="0"/>
                  </a:lnTo>
                  <a:lnTo>
                    <a:pt x="104" y="8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970" name="Oval 140"/>
            <p:cNvSpPr>
              <a:spLocks noChangeArrowheads="1"/>
            </p:cNvSpPr>
            <p:nvPr/>
          </p:nvSpPr>
          <p:spPr bwMode="auto">
            <a:xfrm>
              <a:off x="1084" y="1553"/>
              <a:ext cx="178" cy="142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971" name="Rectangle 141"/>
            <p:cNvSpPr>
              <a:spLocks noChangeArrowheads="1"/>
            </p:cNvSpPr>
            <p:nvPr/>
          </p:nvSpPr>
          <p:spPr bwMode="auto">
            <a:xfrm>
              <a:off x="1148" y="1553"/>
              <a:ext cx="7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000000"/>
                  </a:solidFill>
                </a:rPr>
                <a:t>+</a:t>
              </a:r>
              <a:endParaRPr lang="es-ES" sz="1600" b="1"/>
            </a:p>
          </p:txBody>
        </p:sp>
      </p:grpSp>
      <p:sp>
        <p:nvSpPr>
          <p:cNvPr id="1050972" name="Text Box 142"/>
          <p:cNvSpPr txBox="1">
            <a:spLocks noChangeArrowheads="1"/>
          </p:cNvSpPr>
          <p:nvPr/>
        </p:nvSpPr>
        <p:spPr bwMode="auto">
          <a:xfrm>
            <a:off x="114300" y="3706813"/>
            <a:ext cx="831850" cy="255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s-MX"/>
              <a:t>x(0)=1</a:t>
            </a:r>
          </a:p>
          <a:p>
            <a:r>
              <a:rPr lang="es-MX"/>
              <a:t>x(1)=2</a:t>
            </a:r>
          </a:p>
          <a:p>
            <a:r>
              <a:rPr lang="es-MX">
                <a:solidFill>
                  <a:srgbClr val="FF3300"/>
                </a:solidFill>
              </a:rPr>
              <a:t>x(2)=3</a:t>
            </a:r>
          </a:p>
          <a:p>
            <a:r>
              <a:rPr lang="es-MX"/>
              <a:t>x(3)=4</a:t>
            </a:r>
          </a:p>
          <a:p>
            <a:r>
              <a:rPr lang="es-MX"/>
              <a:t>     . </a:t>
            </a:r>
          </a:p>
          <a:p>
            <a:r>
              <a:rPr lang="es-MX"/>
              <a:t>     .</a:t>
            </a:r>
          </a:p>
          <a:p>
            <a:r>
              <a:rPr lang="es-MX"/>
              <a:t>x(n)=1</a:t>
            </a:r>
            <a:endParaRPr lang="es-ES"/>
          </a:p>
        </p:txBody>
      </p:sp>
      <p:sp>
        <p:nvSpPr>
          <p:cNvPr id="1050973" name="Text Box 146"/>
          <p:cNvSpPr txBox="1">
            <a:spLocks noChangeArrowheads="1"/>
          </p:cNvSpPr>
          <p:nvPr/>
        </p:nvSpPr>
        <p:spPr bwMode="auto">
          <a:xfrm>
            <a:off x="7131050" y="2813050"/>
            <a:ext cx="164147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s-MX" sz="1200"/>
              <a:t> y(2)=B</a:t>
            </a:r>
            <a:r>
              <a:rPr lang="es-MX" sz="1200" baseline="-25000"/>
              <a:t>0</a:t>
            </a:r>
            <a:r>
              <a:rPr lang="es-MX" sz="1200"/>
              <a:t>u(n)+B</a:t>
            </a:r>
            <a:r>
              <a:rPr lang="es-MX" sz="1200" baseline="-25000"/>
              <a:t>1</a:t>
            </a:r>
            <a:r>
              <a:rPr lang="es-MX" sz="1200"/>
              <a:t>u(n-1)+B</a:t>
            </a:r>
            <a:r>
              <a:rPr lang="es-MX" sz="1200" baseline="-25000"/>
              <a:t>2</a:t>
            </a:r>
            <a:endParaRPr lang="es-ES" sz="1200" baseline="-25000"/>
          </a:p>
        </p:txBody>
      </p:sp>
      <p:grpSp>
        <p:nvGrpSpPr>
          <p:cNvPr id="334" name="Group 151"/>
          <p:cNvGrpSpPr/>
          <p:nvPr/>
        </p:nvGrpSpPr>
        <p:grpSpPr bwMode="auto">
          <a:xfrm>
            <a:off x="190500" y="2749550"/>
            <a:ext cx="5186363" cy="3313113"/>
            <a:chOff x="120" y="1732"/>
            <a:chExt cx="3267" cy="2087"/>
          </a:xfrm>
        </p:grpSpPr>
        <p:sp>
          <p:nvSpPr>
            <p:cNvPr id="1050974" name="Text Box 144"/>
            <p:cNvSpPr txBox="1">
              <a:spLocks noChangeArrowheads="1"/>
            </p:cNvSpPr>
            <p:nvPr/>
          </p:nvSpPr>
          <p:spPr bwMode="auto">
            <a:xfrm>
              <a:off x="120" y="1732"/>
              <a:ext cx="50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s-MX" sz="1200"/>
                <a:t>n=2   x(2)= 3</a:t>
              </a:r>
              <a:endParaRPr lang="es-ES" sz="1200"/>
            </a:p>
          </p:txBody>
        </p:sp>
        <p:sp>
          <p:nvSpPr>
            <p:cNvPr id="1050975" name="Text Box 145"/>
            <p:cNvSpPr txBox="1">
              <a:spLocks noChangeArrowheads="1"/>
            </p:cNvSpPr>
            <p:nvPr/>
          </p:nvSpPr>
          <p:spPr bwMode="auto">
            <a:xfrm>
              <a:off x="2884" y="2480"/>
              <a:ext cx="34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s-MX" sz="1200"/>
                <a:t>u(n-2)=1</a:t>
              </a:r>
              <a:endParaRPr lang="es-ES" sz="1200"/>
            </a:p>
          </p:txBody>
        </p:sp>
        <p:sp>
          <p:nvSpPr>
            <p:cNvPr id="1050976" name="Text Box 147"/>
            <p:cNvSpPr txBox="1">
              <a:spLocks noChangeArrowheads="1"/>
            </p:cNvSpPr>
            <p:nvPr/>
          </p:nvSpPr>
          <p:spPr bwMode="auto">
            <a:xfrm>
              <a:off x="2864" y="1992"/>
              <a:ext cx="52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s-MX" sz="1200"/>
                <a:t>u(n-1)=2-A</a:t>
              </a:r>
              <a:r>
                <a:rPr lang="es-MX" sz="1200" baseline="-25000"/>
                <a:t>1</a:t>
              </a:r>
              <a:r>
                <a:rPr lang="es-MX" sz="1200"/>
                <a:t>1</a:t>
              </a:r>
              <a:endParaRPr lang="es-ES" sz="1200"/>
            </a:p>
          </p:txBody>
        </p:sp>
        <p:sp>
          <p:nvSpPr>
            <p:cNvPr id="1050977" name="Text Box 148"/>
            <p:cNvSpPr txBox="1">
              <a:spLocks noChangeArrowheads="1"/>
            </p:cNvSpPr>
            <p:nvPr/>
          </p:nvSpPr>
          <p:spPr bwMode="auto">
            <a:xfrm>
              <a:off x="2764" y="3128"/>
              <a:ext cx="37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s-MX" sz="1200"/>
                <a:t>u(n-M)=0</a:t>
              </a:r>
              <a:endParaRPr lang="es-ES" sz="1200"/>
            </a:p>
          </p:txBody>
        </p:sp>
        <p:sp>
          <p:nvSpPr>
            <p:cNvPr id="1050978" name="Text Box 149"/>
            <p:cNvSpPr txBox="1">
              <a:spLocks noChangeArrowheads="1"/>
            </p:cNvSpPr>
            <p:nvPr/>
          </p:nvSpPr>
          <p:spPr bwMode="auto">
            <a:xfrm>
              <a:off x="2788" y="3704"/>
              <a:ext cx="36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s-MX" sz="1200"/>
                <a:t>u(n-N)=0</a:t>
              </a:r>
              <a:endParaRPr lang="es-ES" sz="1200"/>
            </a:p>
          </p:txBody>
        </p:sp>
      </p:grpSp>
      <p:sp>
        <p:nvSpPr>
          <p:cNvPr id="1050979" name="Text Box 150"/>
          <p:cNvSpPr txBox="1">
            <a:spLocks noChangeArrowheads="1"/>
          </p:cNvSpPr>
          <p:nvPr/>
        </p:nvSpPr>
        <p:spPr bwMode="auto">
          <a:xfrm>
            <a:off x="3797300" y="2324100"/>
            <a:ext cx="14652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s-MX" sz="1200"/>
              <a:t>u(n)=-A</a:t>
            </a:r>
            <a:r>
              <a:rPr lang="es-MX" sz="1200" baseline="-25000"/>
              <a:t>1</a:t>
            </a:r>
            <a:r>
              <a:rPr lang="es-MX" sz="1200"/>
              <a:t>(2-A</a:t>
            </a:r>
            <a:r>
              <a:rPr lang="es-MX" sz="1200" baseline="-25000"/>
              <a:t>1</a:t>
            </a:r>
            <a:r>
              <a:rPr lang="es-MX" sz="1200"/>
              <a:t>1)-A</a:t>
            </a:r>
            <a:r>
              <a:rPr lang="es-MX" sz="1200" baseline="-25000"/>
              <a:t>2</a:t>
            </a:r>
            <a:r>
              <a:rPr lang="es-MX" sz="1200"/>
              <a:t>1+3</a:t>
            </a:r>
            <a:endParaRPr lang="es-ES" sz="120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0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0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0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0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0973" grpId="0" autoUpdateAnimBg="0"/>
      <p:bldP spid="1050979" grpId="0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980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6D27-30B5-48D3-8D78-BC855E0220FA}" type="slidenum">
              <a:rPr lang="es-ES"/>
              <a:t>79</a:t>
            </a:fld>
            <a:endParaRPr lang="es-ES"/>
          </a:p>
        </p:txBody>
      </p:sp>
      <p:sp>
        <p:nvSpPr>
          <p:cNvPr id="1050981" name="Text Box 17"/>
          <p:cNvSpPr txBox="1">
            <a:spLocks noChangeArrowheads="1"/>
          </p:cNvSpPr>
          <p:nvPr/>
        </p:nvSpPr>
        <p:spPr bwMode="auto">
          <a:xfrm>
            <a:off x="2998788" y="2108200"/>
            <a:ext cx="2874962" cy="222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s-MX" sz="1400"/>
              <a:t>u</a:t>
            </a:r>
            <a:r>
              <a:rPr lang="es-MX" sz="1400">
                <a:cs typeface="Times New Roman" pitchFamily="18" charset="0"/>
              </a:rPr>
              <a:t>←</a:t>
            </a:r>
            <a:r>
              <a:rPr lang="es-MX" sz="1400"/>
              <a:t>0,u2←0,u3←0,…uM←0, … uN←0</a:t>
            </a:r>
            <a:endParaRPr lang="es-ES" sz="1400"/>
          </a:p>
        </p:txBody>
      </p:sp>
      <p:grpSp>
        <p:nvGrpSpPr>
          <p:cNvPr id="336" name="Group 18"/>
          <p:cNvGrpSpPr/>
          <p:nvPr/>
        </p:nvGrpSpPr>
        <p:grpSpPr bwMode="auto">
          <a:xfrm>
            <a:off x="4325938" y="2324100"/>
            <a:ext cx="247650" cy="520700"/>
            <a:chOff x="2725" y="1464"/>
            <a:chExt cx="156" cy="328"/>
          </a:xfrm>
        </p:grpSpPr>
        <p:sp>
          <p:nvSpPr>
            <p:cNvPr id="1050982" name="Text Box 19"/>
            <p:cNvSpPr txBox="1">
              <a:spLocks noChangeArrowheads="1"/>
            </p:cNvSpPr>
            <p:nvPr/>
          </p:nvSpPr>
          <p:spPr bwMode="auto">
            <a:xfrm>
              <a:off x="2725" y="1652"/>
              <a:ext cx="156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s-MX" sz="1400"/>
                <a:t>i=0</a:t>
              </a:r>
              <a:endParaRPr lang="es-ES" sz="1400"/>
            </a:p>
          </p:txBody>
        </p:sp>
        <p:sp>
          <p:nvSpPr>
            <p:cNvPr id="1050983" name="Line 20"/>
            <p:cNvSpPr>
              <a:spLocks noChangeShapeType="1"/>
            </p:cNvSpPr>
            <p:nvPr/>
          </p:nvSpPr>
          <p:spPr bwMode="auto">
            <a:xfrm>
              <a:off x="2796" y="1464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</p:grpSp>
      <p:grpSp>
        <p:nvGrpSpPr>
          <p:cNvPr id="337" name="Group 27"/>
          <p:cNvGrpSpPr/>
          <p:nvPr/>
        </p:nvGrpSpPr>
        <p:grpSpPr bwMode="auto">
          <a:xfrm>
            <a:off x="4102100" y="4387850"/>
            <a:ext cx="795338" cy="871538"/>
            <a:chOff x="2592" y="2724"/>
            <a:chExt cx="501" cy="549"/>
          </a:xfrm>
        </p:grpSpPr>
        <p:grpSp>
          <p:nvGrpSpPr>
            <p:cNvPr id="338" name="Group 28"/>
            <p:cNvGrpSpPr/>
            <p:nvPr/>
          </p:nvGrpSpPr>
          <p:grpSpPr bwMode="auto">
            <a:xfrm>
              <a:off x="2592" y="2904"/>
              <a:ext cx="501" cy="369"/>
              <a:chOff x="4440" y="3072"/>
              <a:chExt cx="501" cy="369"/>
            </a:xfrm>
          </p:grpSpPr>
          <p:sp>
            <p:nvSpPr>
              <p:cNvPr id="1050984" name="AutoShape 29"/>
              <p:cNvSpPr>
                <a:spLocks noChangeArrowheads="1"/>
              </p:cNvSpPr>
              <p:nvPr/>
            </p:nvSpPr>
            <p:spPr bwMode="auto">
              <a:xfrm>
                <a:off x="4440" y="3072"/>
                <a:ext cx="501" cy="369"/>
              </a:xfrm>
              <a:prstGeom prst="diamond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50985" name="Text Box 30"/>
              <p:cNvSpPr txBox="1">
                <a:spLocks noChangeArrowheads="1"/>
              </p:cNvSpPr>
              <p:nvPr/>
            </p:nvSpPr>
            <p:spPr bwMode="auto">
              <a:xfrm>
                <a:off x="4584" y="3180"/>
                <a:ext cx="237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es-MX" sz="1400"/>
                  <a:t>i&gt;nm</a:t>
                </a:r>
                <a:endParaRPr lang="es-ES" sz="1400"/>
              </a:p>
            </p:txBody>
          </p:sp>
        </p:grpSp>
        <p:sp>
          <p:nvSpPr>
            <p:cNvPr id="1050986" name="Line 31"/>
            <p:cNvSpPr>
              <a:spLocks noChangeShapeType="1"/>
            </p:cNvSpPr>
            <p:nvPr/>
          </p:nvSpPr>
          <p:spPr bwMode="auto">
            <a:xfrm>
              <a:off x="2832" y="2724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</p:grpSp>
      <p:grpSp>
        <p:nvGrpSpPr>
          <p:cNvPr id="339" name="Group 32"/>
          <p:cNvGrpSpPr/>
          <p:nvPr/>
        </p:nvGrpSpPr>
        <p:grpSpPr bwMode="auto">
          <a:xfrm>
            <a:off x="1227138" y="2978150"/>
            <a:ext cx="3230562" cy="2251075"/>
            <a:chOff x="773" y="1836"/>
            <a:chExt cx="2035" cy="1418"/>
          </a:xfrm>
        </p:grpSpPr>
        <p:sp>
          <p:nvSpPr>
            <p:cNvPr id="1050987" name="Line 33"/>
            <p:cNvSpPr>
              <a:spLocks noChangeShapeType="1"/>
            </p:cNvSpPr>
            <p:nvPr/>
          </p:nvSpPr>
          <p:spPr bwMode="auto">
            <a:xfrm flipH="1">
              <a:off x="948" y="3084"/>
              <a:ext cx="16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050988" name="Text Box 34"/>
            <p:cNvSpPr txBox="1">
              <a:spLocks noChangeArrowheads="1"/>
            </p:cNvSpPr>
            <p:nvPr/>
          </p:nvSpPr>
          <p:spPr bwMode="auto">
            <a:xfrm>
              <a:off x="773" y="2088"/>
              <a:ext cx="355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r>
                <a:rPr lang="es-MX" sz="1400"/>
                <a:t>i ← i+1</a:t>
              </a:r>
              <a:endParaRPr lang="es-ES" sz="1400"/>
            </a:p>
          </p:txBody>
        </p:sp>
        <p:sp>
          <p:nvSpPr>
            <p:cNvPr id="1050989" name="Line 35"/>
            <p:cNvSpPr>
              <a:spLocks noChangeShapeType="1"/>
            </p:cNvSpPr>
            <p:nvPr/>
          </p:nvSpPr>
          <p:spPr bwMode="auto">
            <a:xfrm flipV="1">
              <a:off x="948" y="2220"/>
              <a:ext cx="0" cy="8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050990" name="Line 36"/>
            <p:cNvSpPr>
              <a:spLocks noChangeShapeType="1"/>
            </p:cNvSpPr>
            <p:nvPr/>
          </p:nvSpPr>
          <p:spPr bwMode="auto">
            <a:xfrm>
              <a:off x="948" y="1836"/>
              <a:ext cx="18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050991" name="Line 37"/>
            <p:cNvSpPr>
              <a:spLocks noChangeShapeType="1"/>
            </p:cNvSpPr>
            <p:nvPr/>
          </p:nvSpPr>
          <p:spPr bwMode="auto">
            <a:xfrm flipV="1">
              <a:off x="936" y="1836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050992" name="Text Box 38"/>
            <p:cNvSpPr txBox="1">
              <a:spLocks noChangeArrowheads="1"/>
            </p:cNvSpPr>
            <p:nvPr/>
          </p:nvSpPr>
          <p:spPr bwMode="auto">
            <a:xfrm>
              <a:off x="2280" y="3120"/>
              <a:ext cx="1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s-MX" sz="1400"/>
                <a:t>NO</a:t>
              </a:r>
              <a:endParaRPr lang="es-ES" sz="1400"/>
            </a:p>
          </p:txBody>
        </p:sp>
      </p:grpSp>
      <p:grpSp>
        <p:nvGrpSpPr>
          <p:cNvPr id="340" name="Group 39"/>
          <p:cNvGrpSpPr/>
          <p:nvPr/>
        </p:nvGrpSpPr>
        <p:grpSpPr bwMode="auto">
          <a:xfrm>
            <a:off x="4489450" y="5251450"/>
            <a:ext cx="265113" cy="742950"/>
            <a:chOff x="2836" y="3268"/>
            <a:chExt cx="167" cy="468"/>
          </a:xfrm>
        </p:grpSpPr>
        <p:sp>
          <p:nvSpPr>
            <p:cNvPr id="1050993" name="Line 40"/>
            <p:cNvSpPr>
              <a:spLocks noChangeShapeType="1"/>
            </p:cNvSpPr>
            <p:nvPr/>
          </p:nvSpPr>
          <p:spPr bwMode="auto">
            <a:xfrm>
              <a:off x="2836" y="3268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050994" name="Text Box 41"/>
            <p:cNvSpPr txBox="1">
              <a:spLocks noChangeArrowheads="1"/>
            </p:cNvSpPr>
            <p:nvPr/>
          </p:nvSpPr>
          <p:spPr bwMode="auto">
            <a:xfrm>
              <a:off x="2904" y="3408"/>
              <a:ext cx="99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s-MX" sz="1400"/>
                <a:t>SI</a:t>
              </a:r>
              <a:endParaRPr lang="es-ES" sz="1400"/>
            </a:p>
          </p:txBody>
        </p:sp>
      </p:grpSp>
      <p:sp>
        <p:nvSpPr>
          <p:cNvPr id="1050995" name="Rectangle 42"/>
          <p:cNvSpPr>
            <a:spLocks noChangeArrowheads="1"/>
          </p:cNvSpPr>
          <p:nvPr/>
        </p:nvSpPr>
        <p:spPr bwMode="auto">
          <a:xfrm>
            <a:off x="4194175" y="1184275"/>
            <a:ext cx="325913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400">
                <a:solidFill>
                  <a:srgbClr val="000000"/>
                </a:solidFill>
                <a:cs typeface="Times New Roman" pitchFamily="18" charset="0"/>
              </a:rPr>
              <a:t>y(n)=B</a:t>
            </a:r>
            <a:r>
              <a:rPr lang="es-ES" sz="1400" baseline="-2500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es-ES" sz="1400">
                <a:solidFill>
                  <a:srgbClr val="000000"/>
                </a:solidFill>
                <a:cs typeface="Times New Roman" pitchFamily="18" charset="0"/>
              </a:rPr>
              <a:t>u(n)+B</a:t>
            </a:r>
            <a:r>
              <a:rPr lang="es-ES" sz="1400" baseline="-2500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s-ES" sz="1400">
                <a:solidFill>
                  <a:srgbClr val="000000"/>
                </a:solidFill>
                <a:cs typeface="Times New Roman" pitchFamily="18" charset="0"/>
              </a:rPr>
              <a:t>u(n-1)+B</a:t>
            </a:r>
            <a:r>
              <a:rPr lang="es-ES" sz="1400" baseline="-2500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es-ES" sz="1400">
                <a:solidFill>
                  <a:srgbClr val="000000"/>
                </a:solidFill>
                <a:cs typeface="Times New Roman" pitchFamily="18" charset="0"/>
              </a:rPr>
              <a:t>u(n-2)+...B</a:t>
            </a:r>
            <a:r>
              <a:rPr lang="es-ES" sz="1400" baseline="-25000">
                <a:solidFill>
                  <a:srgbClr val="000000"/>
                </a:solidFill>
                <a:cs typeface="Times New Roman" pitchFamily="18" charset="0"/>
              </a:rPr>
              <a:t>m</a:t>
            </a:r>
            <a:r>
              <a:rPr lang="es-ES" sz="1400">
                <a:solidFill>
                  <a:srgbClr val="000000"/>
                </a:solidFill>
                <a:cs typeface="Times New Roman" pitchFamily="18" charset="0"/>
              </a:rPr>
              <a:t>u(n-M)</a:t>
            </a:r>
            <a:endParaRPr lang="es-ES" sz="1400">
              <a:solidFill>
                <a:srgbClr val="000000"/>
              </a:solidFill>
            </a:endParaRPr>
          </a:p>
        </p:txBody>
      </p:sp>
      <p:sp>
        <p:nvSpPr>
          <p:cNvPr id="1050996" name="Rectangle 43"/>
          <p:cNvSpPr>
            <a:spLocks noChangeArrowheads="1"/>
          </p:cNvSpPr>
          <p:nvPr/>
        </p:nvSpPr>
        <p:spPr bwMode="auto">
          <a:xfrm>
            <a:off x="673100" y="1184275"/>
            <a:ext cx="304006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400">
                <a:solidFill>
                  <a:srgbClr val="000000"/>
                </a:solidFill>
                <a:cs typeface="Times New Roman" pitchFamily="18" charset="0"/>
              </a:rPr>
              <a:t>u(n)= </a:t>
            </a:r>
            <a:r>
              <a:rPr lang="es-ES" sz="1400">
                <a:solidFill>
                  <a:srgbClr val="000000"/>
                </a:solidFill>
              </a:rPr>
              <a:t>x(n)-A</a:t>
            </a:r>
            <a:r>
              <a:rPr lang="es-ES" sz="1400" baseline="-25000">
                <a:solidFill>
                  <a:srgbClr val="000000"/>
                </a:solidFill>
              </a:rPr>
              <a:t>1</a:t>
            </a:r>
            <a:r>
              <a:rPr lang="es-ES" sz="1400">
                <a:solidFill>
                  <a:srgbClr val="000000"/>
                </a:solidFill>
              </a:rPr>
              <a:t>u(n-1)-A</a:t>
            </a:r>
            <a:r>
              <a:rPr lang="es-ES" sz="1400" baseline="-25000">
                <a:solidFill>
                  <a:srgbClr val="000000"/>
                </a:solidFill>
              </a:rPr>
              <a:t>2</a:t>
            </a:r>
            <a:r>
              <a:rPr lang="es-ES" sz="1400">
                <a:solidFill>
                  <a:srgbClr val="000000"/>
                </a:solidFill>
              </a:rPr>
              <a:t>u(n-2)-…A</a:t>
            </a:r>
            <a:r>
              <a:rPr lang="es-ES" sz="1400" baseline="-25000">
                <a:solidFill>
                  <a:srgbClr val="000000"/>
                </a:solidFill>
              </a:rPr>
              <a:t>N</a:t>
            </a:r>
            <a:r>
              <a:rPr lang="es-ES" sz="1400">
                <a:solidFill>
                  <a:srgbClr val="000000"/>
                </a:solidFill>
              </a:rPr>
              <a:t>u(n-N)</a:t>
            </a:r>
          </a:p>
        </p:txBody>
      </p:sp>
      <p:sp>
        <p:nvSpPr>
          <p:cNvPr id="1050997" name="Rectangle 44"/>
          <p:cNvSpPr>
            <a:spLocks noChangeArrowheads="1"/>
          </p:cNvSpPr>
          <p:nvPr/>
        </p:nvSpPr>
        <p:spPr bwMode="auto">
          <a:xfrm>
            <a:off x="4219575" y="1565275"/>
            <a:ext cx="221773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400">
                <a:solidFill>
                  <a:srgbClr val="000000"/>
                </a:solidFill>
                <a:cs typeface="Times New Roman" pitchFamily="18" charset="0"/>
              </a:rPr>
              <a:t>y(i)=B</a:t>
            </a:r>
            <a:r>
              <a:rPr lang="es-ES" sz="1400" baseline="-2500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es-ES" sz="1400">
                <a:solidFill>
                  <a:srgbClr val="000000"/>
                </a:solidFill>
                <a:cs typeface="Times New Roman" pitchFamily="18" charset="0"/>
              </a:rPr>
              <a:t>u+B</a:t>
            </a:r>
            <a:r>
              <a:rPr lang="es-ES" sz="1400" baseline="-2500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s-ES" sz="1400">
                <a:solidFill>
                  <a:srgbClr val="000000"/>
                </a:solidFill>
                <a:cs typeface="Times New Roman" pitchFamily="18" charset="0"/>
              </a:rPr>
              <a:t>u1+B</a:t>
            </a:r>
            <a:r>
              <a:rPr lang="es-ES" sz="1400" baseline="-2500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es-ES" sz="1400">
                <a:solidFill>
                  <a:srgbClr val="000000"/>
                </a:solidFill>
                <a:cs typeface="Times New Roman" pitchFamily="18" charset="0"/>
              </a:rPr>
              <a:t>u2+...B</a:t>
            </a:r>
            <a:r>
              <a:rPr lang="es-ES" sz="1400" baseline="-25000">
                <a:solidFill>
                  <a:srgbClr val="000000"/>
                </a:solidFill>
                <a:cs typeface="Times New Roman" pitchFamily="18" charset="0"/>
              </a:rPr>
              <a:t>m</a:t>
            </a:r>
            <a:r>
              <a:rPr lang="es-ES" sz="1400">
                <a:solidFill>
                  <a:srgbClr val="000000"/>
                </a:solidFill>
                <a:cs typeface="Times New Roman" pitchFamily="18" charset="0"/>
              </a:rPr>
              <a:t>uM</a:t>
            </a:r>
            <a:endParaRPr lang="es-ES" sz="1400">
              <a:solidFill>
                <a:srgbClr val="000000"/>
              </a:solidFill>
            </a:endParaRPr>
          </a:p>
        </p:txBody>
      </p:sp>
      <p:sp>
        <p:nvSpPr>
          <p:cNvPr id="1050998" name="Rectangle 45"/>
          <p:cNvSpPr>
            <a:spLocks noChangeArrowheads="1"/>
          </p:cNvSpPr>
          <p:nvPr/>
        </p:nvSpPr>
        <p:spPr bwMode="auto">
          <a:xfrm>
            <a:off x="1092200" y="1527175"/>
            <a:ext cx="199866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400">
                <a:solidFill>
                  <a:srgbClr val="000000"/>
                </a:solidFill>
                <a:cs typeface="Times New Roman" pitchFamily="18" charset="0"/>
              </a:rPr>
              <a:t>u= </a:t>
            </a:r>
            <a:r>
              <a:rPr lang="es-ES" sz="1400">
                <a:solidFill>
                  <a:srgbClr val="000000"/>
                </a:solidFill>
              </a:rPr>
              <a:t>x(i)-A</a:t>
            </a:r>
            <a:r>
              <a:rPr lang="es-ES" sz="1400" baseline="-25000">
                <a:solidFill>
                  <a:srgbClr val="000000"/>
                </a:solidFill>
              </a:rPr>
              <a:t>1</a:t>
            </a:r>
            <a:r>
              <a:rPr lang="es-ES" sz="1400">
                <a:solidFill>
                  <a:srgbClr val="000000"/>
                </a:solidFill>
              </a:rPr>
              <a:t>u1-A</a:t>
            </a:r>
            <a:r>
              <a:rPr lang="es-ES" sz="1400" baseline="-25000">
                <a:solidFill>
                  <a:srgbClr val="000000"/>
                </a:solidFill>
              </a:rPr>
              <a:t>2</a:t>
            </a:r>
            <a:r>
              <a:rPr lang="es-ES" sz="1400">
                <a:solidFill>
                  <a:srgbClr val="000000"/>
                </a:solidFill>
              </a:rPr>
              <a:t>u2-…A</a:t>
            </a:r>
            <a:r>
              <a:rPr lang="es-ES" sz="1400" baseline="-25000">
                <a:solidFill>
                  <a:srgbClr val="000000"/>
                </a:solidFill>
              </a:rPr>
              <a:t>N</a:t>
            </a:r>
            <a:r>
              <a:rPr lang="es-ES" sz="1400">
                <a:solidFill>
                  <a:srgbClr val="000000"/>
                </a:solidFill>
              </a:rPr>
              <a:t>uN</a:t>
            </a:r>
          </a:p>
        </p:txBody>
      </p:sp>
      <p:grpSp>
        <p:nvGrpSpPr>
          <p:cNvPr id="341" name="Group 48"/>
          <p:cNvGrpSpPr/>
          <p:nvPr/>
        </p:nvGrpSpPr>
        <p:grpSpPr bwMode="auto">
          <a:xfrm>
            <a:off x="3292475" y="2851150"/>
            <a:ext cx="2343150" cy="504825"/>
            <a:chOff x="2074" y="1796"/>
            <a:chExt cx="1476" cy="318"/>
          </a:xfrm>
        </p:grpSpPr>
        <p:sp>
          <p:nvSpPr>
            <p:cNvPr id="1050999" name="Line 26"/>
            <p:cNvSpPr>
              <a:spLocks noChangeShapeType="1"/>
            </p:cNvSpPr>
            <p:nvPr/>
          </p:nvSpPr>
          <p:spPr bwMode="auto">
            <a:xfrm>
              <a:off x="2816" y="1796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051000" name="Rectangle 46"/>
            <p:cNvSpPr>
              <a:spLocks noChangeArrowheads="1"/>
            </p:cNvSpPr>
            <p:nvPr/>
          </p:nvSpPr>
          <p:spPr bwMode="auto">
            <a:xfrm>
              <a:off x="2074" y="1974"/>
              <a:ext cx="1476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1400">
                  <a:solidFill>
                    <a:srgbClr val="000000"/>
                  </a:solidFill>
                  <a:cs typeface="Times New Roman" pitchFamily="18" charset="0"/>
                </a:rPr>
                <a:t>u</a:t>
              </a:r>
              <a:r>
                <a:rPr lang="es-MX" sz="1400"/>
                <a:t>←x(i)-</a:t>
              </a:r>
              <a:r>
                <a:rPr lang="es-ES" sz="1400">
                  <a:solidFill>
                    <a:srgbClr val="000000"/>
                  </a:solidFill>
                  <a:cs typeface="Times New Roman" pitchFamily="18" charset="0"/>
                </a:rPr>
                <a:t>A</a:t>
              </a:r>
              <a:r>
                <a:rPr lang="es-ES" sz="1400" baseline="-25000">
                  <a:solidFill>
                    <a:srgbClr val="000000"/>
                  </a:solidFill>
                  <a:cs typeface="Times New Roman" pitchFamily="18" charset="0"/>
                </a:rPr>
                <a:t>1</a:t>
              </a:r>
              <a:r>
                <a:rPr lang="es-ES" sz="1400">
                  <a:solidFill>
                    <a:srgbClr val="000000"/>
                  </a:solidFill>
                  <a:cs typeface="Times New Roman" pitchFamily="18" charset="0"/>
                </a:rPr>
                <a:t>*u1-A</a:t>
              </a:r>
              <a:r>
                <a:rPr lang="es-ES" sz="1400" baseline="-25000">
                  <a:solidFill>
                    <a:srgbClr val="000000"/>
                  </a:solidFill>
                  <a:cs typeface="Times New Roman" pitchFamily="18" charset="0"/>
                </a:rPr>
                <a:t>2</a:t>
              </a:r>
              <a:r>
                <a:rPr lang="es-ES" sz="1400">
                  <a:solidFill>
                    <a:srgbClr val="000000"/>
                  </a:solidFill>
                  <a:cs typeface="Times New Roman" pitchFamily="18" charset="0"/>
                </a:rPr>
                <a:t>*u2-A</a:t>
              </a:r>
              <a:r>
                <a:rPr lang="es-ES" sz="1400" baseline="-25000">
                  <a:solidFill>
                    <a:srgbClr val="000000"/>
                  </a:solidFill>
                  <a:cs typeface="Times New Roman" pitchFamily="18" charset="0"/>
                </a:rPr>
                <a:t>2</a:t>
              </a:r>
              <a:r>
                <a:rPr lang="es-ES" sz="1400">
                  <a:solidFill>
                    <a:srgbClr val="000000"/>
                  </a:solidFill>
                  <a:cs typeface="Times New Roman" pitchFamily="18" charset="0"/>
                </a:rPr>
                <a:t>*u3+... </a:t>
              </a:r>
              <a:endParaRPr lang="es-ES" sz="1400">
                <a:solidFill>
                  <a:srgbClr val="000000"/>
                </a:solidFill>
              </a:endParaRPr>
            </a:p>
          </p:txBody>
        </p:sp>
      </p:grpSp>
      <p:grpSp>
        <p:nvGrpSpPr>
          <p:cNvPr id="342" name="Group 50"/>
          <p:cNvGrpSpPr/>
          <p:nvPr/>
        </p:nvGrpSpPr>
        <p:grpSpPr bwMode="auto">
          <a:xfrm>
            <a:off x="3355975" y="3352800"/>
            <a:ext cx="2160588" cy="511175"/>
            <a:chOff x="2114" y="2112"/>
            <a:chExt cx="1361" cy="322"/>
          </a:xfrm>
        </p:grpSpPr>
        <p:sp>
          <p:nvSpPr>
            <p:cNvPr id="1051001" name="Line 23"/>
            <p:cNvSpPr>
              <a:spLocks noChangeShapeType="1"/>
            </p:cNvSpPr>
            <p:nvPr/>
          </p:nvSpPr>
          <p:spPr bwMode="auto">
            <a:xfrm>
              <a:off x="2831" y="2112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051002" name="Rectangle 25"/>
            <p:cNvSpPr>
              <a:spLocks noChangeArrowheads="1"/>
            </p:cNvSpPr>
            <p:nvPr/>
          </p:nvSpPr>
          <p:spPr bwMode="auto">
            <a:xfrm>
              <a:off x="2114" y="2294"/>
              <a:ext cx="1361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1400">
                  <a:solidFill>
                    <a:srgbClr val="000000"/>
                  </a:solidFill>
                  <a:cs typeface="Times New Roman" pitchFamily="18" charset="0"/>
                </a:rPr>
                <a:t>y(i)</a:t>
              </a:r>
              <a:r>
                <a:rPr lang="es-MX" sz="1400"/>
                <a:t>←</a:t>
              </a:r>
              <a:r>
                <a:rPr lang="es-ES" sz="1400">
                  <a:solidFill>
                    <a:srgbClr val="000000"/>
                  </a:solidFill>
                  <a:cs typeface="Times New Roman" pitchFamily="18" charset="0"/>
                </a:rPr>
                <a:t>B</a:t>
              </a:r>
              <a:r>
                <a:rPr lang="es-ES" sz="1400" baseline="-25000">
                  <a:solidFill>
                    <a:srgbClr val="000000"/>
                  </a:solidFill>
                  <a:cs typeface="Times New Roman" pitchFamily="18" charset="0"/>
                </a:rPr>
                <a:t>0</a:t>
              </a:r>
              <a:r>
                <a:rPr lang="es-ES" sz="1400">
                  <a:solidFill>
                    <a:srgbClr val="000000"/>
                  </a:solidFill>
                  <a:cs typeface="Times New Roman" pitchFamily="18" charset="0"/>
                </a:rPr>
                <a:t>*u+B</a:t>
              </a:r>
              <a:r>
                <a:rPr lang="es-ES" sz="1400" baseline="-25000">
                  <a:solidFill>
                    <a:srgbClr val="000000"/>
                  </a:solidFill>
                  <a:cs typeface="Times New Roman" pitchFamily="18" charset="0"/>
                </a:rPr>
                <a:t>1</a:t>
              </a:r>
              <a:r>
                <a:rPr lang="es-ES" sz="1400">
                  <a:solidFill>
                    <a:srgbClr val="000000"/>
                  </a:solidFill>
                  <a:cs typeface="Times New Roman" pitchFamily="18" charset="0"/>
                </a:rPr>
                <a:t>*u1+B</a:t>
              </a:r>
              <a:r>
                <a:rPr lang="es-ES" sz="1400" baseline="-25000">
                  <a:solidFill>
                    <a:srgbClr val="000000"/>
                  </a:solidFill>
                  <a:cs typeface="Times New Roman" pitchFamily="18" charset="0"/>
                </a:rPr>
                <a:t>2</a:t>
              </a:r>
              <a:r>
                <a:rPr lang="es-ES" sz="1400">
                  <a:solidFill>
                    <a:srgbClr val="000000"/>
                  </a:solidFill>
                  <a:cs typeface="Times New Roman" pitchFamily="18" charset="0"/>
                </a:rPr>
                <a:t>*u2+... </a:t>
              </a:r>
              <a:endParaRPr lang="es-ES" sz="1400">
                <a:solidFill>
                  <a:srgbClr val="000000"/>
                </a:solidFill>
              </a:endParaRPr>
            </a:p>
          </p:txBody>
        </p:sp>
      </p:grpSp>
      <p:grpSp>
        <p:nvGrpSpPr>
          <p:cNvPr id="343" name="Group 51"/>
          <p:cNvGrpSpPr/>
          <p:nvPr/>
        </p:nvGrpSpPr>
        <p:grpSpPr bwMode="auto">
          <a:xfrm>
            <a:off x="2257113" y="3873730"/>
            <a:ext cx="4442950" cy="482369"/>
            <a:chOff x="1537" y="2432"/>
            <a:chExt cx="2572" cy="312"/>
          </a:xfrm>
        </p:grpSpPr>
        <p:sp>
          <p:nvSpPr>
            <p:cNvPr id="1051003" name="Text Box 22"/>
            <p:cNvSpPr txBox="1">
              <a:spLocks noChangeArrowheads="1"/>
            </p:cNvSpPr>
            <p:nvPr/>
          </p:nvSpPr>
          <p:spPr bwMode="auto">
            <a:xfrm>
              <a:off x="1537" y="2604"/>
              <a:ext cx="2572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r>
                <a:rPr lang="es-MX" sz="1400"/>
                <a:t>uN←u(N-1)… uM←u(M-1),… u3←u2, u2←u1, u1←u</a:t>
              </a:r>
            </a:p>
          </p:txBody>
        </p:sp>
        <p:sp>
          <p:nvSpPr>
            <p:cNvPr id="1051004" name="Line 47"/>
            <p:cNvSpPr>
              <a:spLocks noChangeShapeType="1"/>
            </p:cNvSpPr>
            <p:nvPr/>
          </p:nvSpPr>
          <p:spPr bwMode="auto">
            <a:xfrm>
              <a:off x="2831" y="2432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>
    <p:wheel spokes="8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F2FB-0CEC-4985-879F-D0595728DB32}" type="slidenum">
              <a:rPr lang="es-ES" smtClean="0"/>
              <a:t>8</a:t>
            </a:fld>
            <a:endParaRPr lang="es-ES"/>
          </a:p>
        </p:txBody>
      </p:sp>
      <p:sp>
        <p:nvSpPr>
          <p:cNvPr id="1048603" name="CaixaDeTexto 2"/>
          <p:cNvSpPr txBox="1"/>
          <p:nvPr/>
        </p:nvSpPr>
        <p:spPr>
          <a:xfrm>
            <a:off x="2177935" y="581890"/>
            <a:ext cx="460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>
                <a:solidFill>
                  <a:srgbClr val="FF0000"/>
                </a:solidFill>
              </a:rPr>
              <a:t>Clasificación de las señales</a:t>
            </a:r>
            <a:endParaRPr lang="es-ES" sz="2800" dirty="0">
              <a:solidFill>
                <a:srgbClr val="FF0000"/>
              </a:solidFill>
            </a:endParaRPr>
          </a:p>
        </p:txBody>
      </p:sp>
      <p:sp>
        <p:nvSpPr>
          <p:cNvPr id="1048604" name="CaixaDeTexto 3"/>
          <p:cNvSpPr txBox="1"/>
          <p:nvPr/>
        </p:nvSpPr>
        <p:spPr>
          <a:xfrm>
            <a:off x="3857107" y="1562792"/>
            <a:ext cx="914399" cy="4001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mtClean="0"/>
              <a:t>Señal</a:t>
            </a:r>
            <a:endParaRPr lang="es-ES"/>
          </a:p>
        </p:txBody>
      </p:sp>
      <p:sp>
        <p:nvSpPr>
          <p:cNvPr id="1048605" name="CaixaDeTexto 4"/>
          <p:cNvSpPr txBox="1"/>
          <p:nvPr/>
        </p:nvSpPr>
        <p:spPr>
          <a:xfrm>
            <a:off x="784168" y="2244437"/>
            <a:ext cx="298981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Señal Determinística</a:t>
            </a:r>
            <a:endParaRPr lang="es-ES" dirty="0"/>
          </a:p>
        </p:txBody>
      </p:sp>
      <p:sp>
        <p:nvSpPr>
          <p:cNvPr id="1048606" name="CaixaDeTexto 5"/>
          <p:cNvSpPr txBox="1"/>
          <p:nvPr/>
        </p:nvSpPr>
        <p:spPr>
          <a:xfrm>
            <a:off x="4937761" y="2261061"/>
            <a:ext cx="29759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Señal no Determinística</a:t>
            </a:r>
            <a:endParaRPr lang="es-ES" dirty="0"/>
          </a:p>
        </p:txBody>
      </p:sp>
      <p:sp>
        <p:nvSpPr>
          <p:cNvPr id="1048607" name="CaixaDeTexto 6"/>
          <p:cNvSpPr txBox="1"/>
          <p:nvPr/>
        </p:nvSpPr>
        <p:spPr>
          <a:xfrm>
            <a:off x="299259" y="3208714"/>
            <a:ext cx="142978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Periódicas </a:t>
            </a:r>
            <a:endParaRPr lang="es-ES" dirty="0"/>
          </a:p>
        </p:txBody>
      </p:sp>
      <p:sp>
        <p:nvSpPr>
          <p:cNvPr id="1048608" name="CaixaDeTexto 7"/>
          <p:cNvSpPr txBox="1"/>
          <p:nvPr/>
        </p:nvSpPr>
        <p:spPr>
          <a:xfrm>
            <a:off x="6727768" y="3241964"/>
            <a:ext cx="1950719" cy="701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No estacionaria</a:t>
            </a:r>
            <a:endParaRPr lang="es-ES" dirty="0"/>
          </a:p>
        </p:txBody>
      </p:sp>
      <p:sp>
        <p:nvSpPr>
          <p:cNvPr id="1048609" name="CaixaDeTexto 8"/>
          <p:cNvSpPr txBox="1"/>
          <p:nvPr/>
        </p:nvSpPr>
        <p:spPr>
          <a:xfrm>
            <a:off x="2072637" y="3203169"/>
            <a:ext cx="191747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No periódicas </a:t>
            </a:r>
            <a:endParaRPr lang="es-ES" dirty="0"/>
          </a:p>
        </p:txBody>
      </p:sp>
      <p:sp>
        <p:nvSpPr>
          <p:cNvPr id="1048610" name="CaixaDeTexto 9"/>
          <p:cNvSpPr txBox="1"/>
          <p:nvPr/>
        </p:nvSpPr>
        <p:spPr>
          <a:xfrm>
            <a:off x="4455620" y="3233649"/>
            <a:ext cx="172904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Estacionaria </a:t>
            </a:r>
            <a:endParaRPr lang="es-ES" dirty="0"/>
          </a:p>
        </p:txBody>
      </p:sp>
      <p:cxnSp>
        <p:nvCxnSpPr>
          <p:cNvPr id="3145728" name="Conexão recta unidireccional 11"/>
          <p:cNvCxnSpPr>
            <a:cxnSpLocks/>
            <a:stCxn id="1048604" idx="2"/>
            <a:endCxn id="1048605" idx="0"/>
          </p:cNvCxnSpPr>
          <p:nvPr/>
        </p:nvCxnSpPr>
        <p:spPr bwMode="auto">
          <a:xfrm flipH="1">
            <a:off x="2279074" y="1962901"/>
            <a:ext cx="2035233" cy="2815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45729" name="Conexão recta unidireccional 13"/>
          <p:cNvCxnSpPr>
            <a:cxnSpLocks/>
            <a:stCxn id="1048604" idx="2"/>
            <a:endCxn id="1048606" idx="0"/>
          </p:cNvCxnSpPr>
          <p:nvPr/>
        </p:nvCxnSpPr>
        <p:spPr bwMode="auto">
          <a:xfrm>
            <a:off x="4314307" y="1962901"/>
            <a:ext cx="2111432" cy="2981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45730" name="Conexão recta unidireccional 15"/>
          <p:cNvCxnSpPr>
            <a:cxnSpLocks/>
            <a:stCxn id="1048605" idx="2"/>
            <a:endCxn id="1048607" idx="0"/>
          </p:cNvCxnSpPr>
          <p:nvPr/>
        </p:nvCxnSpPr>
        <p:spPr bwMode="auto">
          <a:xfrm flipH="1">
            <a:off x="1014154" y="2644547"/>
            <a:ext cx="1264920" cy="5641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45731" name="Conexão recta unidireccional 17"/>
          <p:cNvCxnSpPr>
            <a:cxnSpLocks/>
            <a:stCxn id="1048605" idx="2"/>
            <a:endCxn id="1048609" idx="0"/>
          </p:cNvCxnSpPr>
          <p:nvPr/>
        </p:nvCxnSpPr>
        <p:spPr bwMode="auto">
          <a:xfrm>
            <a:off x="2279074" y="2644547"/>
            <a:ext cx="752299" cy="5586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45732" name="Conexão recta unidireccional 19"/>
          <p:cNvCxnSpPr>
            <a:cxnSpLocks/>
            <a:stCxn id="1048606" idx="2"/>
            <a:endCxn id="1048610" idx="0"/>
          </p:cNvCxnSpPr>
          <p:nvPr/>
        </p:nvCxnSpPr>
        <p:spPr bwMode="auto">
          <a:xfrm flipH="1">
            <a:off x="5320144" y="2661171"/>
            <a:ext cx="1105595" cy="5724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45733" name="Conexão recta unidireccional 21"/>
          <p:cNvCxnSpPr>
            <a:cxnSpLocks/>
            <a:stCxn id="1048606" idx="2"/>
            <a:endCxn id="1048608" idx="0"/>
          </p:cNvCxnSpPr>
          <p:nvPr/>
        </p:nvCxnSpPr>
        <p:spPr bwMode="auto">
          <a:xfrm>
            <a:off x="6425739" y="2661171"/>
            <a:ext cx="1277389" cy="5807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48611" name="CaixaDeTexto 22"/>
          <p:cNvSpPr txBox="1"/>
          <p:nvPr/>
        </p:nvSpPr>
        <p:spPr>
          <a:xfrm>
            <a:off x="5605547" y="4499954"/>
            <a:ext cx="172904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No Ergódicas </a:t>
            </a:r>
            <a:endParaRPr lang="es-ES" dirty="0"/>
          </a:p>
        </p:txBody>
      </p:sp>
      <p:sp>
        <p:nvSpPr>
          <p:cNvPr id="1048612" name="CaixaDeTexto 23"/>
          <p:cNvSpPr txBox="1"/>
          <p:nvPr/>
        </p:nvSpPr>
        <p:spPr>
          <a:xfrm>
            <a:off x="3895895" y="4522124"/>
            <a:ext cx="1341123" cy="397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Ergódicas </a:t>
            </a:r>
            <a:endParaRPr lang="es-ES" dirty="0"/>
          </a:p>
        </p:txBody>
      </p:sp>
      <p:cxnSp>
        <p:nvCxnSpPr>
          <p:cNvPr id="3145734" name="Conexão recta unidireccional 27"/>
          <p:cNvCxnSpPr>
            <a:cxnSpLocks/>
            <a:stCxn id="1048610" idx="2"/>
            <a:endCxn id="1048612" idx="0"/>
          </p:cNvCxnSpPr>
          <p:nvPr/>
        </p:nvCxnSpPr>
        <p:spPr bwMode="auto">
          <a:xfrm flipH="1">
            <a:off x="4566457" y="3633759"/>
            <a:ext cx="753687" cy="8883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45735" name="Conexão recta unidireccional 29"/>
          <p:cNvCxnSpPr>
            <a:cxnSpLocks/>
            <a:stCxn id="1048610" idx="2"/>
            <a:endCxn id="1048611" idx="0"/>
          </p:cNvCxnSpPr>
          <p:nvPr/>
        </p:nvCxnSpPr>
        <p:spPr bwMode="auto">
          <a:xfrm>
            <a:off x="5320144" y="3633759"/>
            <a:ext cx="1149927" cy="8661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wheel spokes="8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005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3934-7FB5-450F-8D52-975C2960C6F6}" type="slidenum">
              <a:rPr lang="es-ES"/>
              <a:t>80</a:t>
            </a:fld>
            <a:endParaRPr lang="es-ES"/>
          </a:p>
        </p:txBody>
      </p:sp>
      <p:sp>
        <p:nvSpPr>
          <p:cNvPr id="105100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66813" y="354014"/>
            <a:ext cx="3943350" cy="685800"/>
          </a:xfrm>
        </p:spPr>
        <p:txBody>
          <a:bodyPr/>
          <a:lstStyle/>
          <a:p>
            <a:pPr>
              <a:buFontTx/>
              <a:buNone/>
            </a:pPr>
            <a:r>
              <a:rPr lang="es-ES" sz="2800" b="1" dirty="0">
                <a:solidFill>
                  <a:srgbClr val="FF3300"/>
                </a:solidFill>
                <a:cs typeface="Times New Roman" pitchFamily="18" charset="0"/>
              </a:rPr>
              <a:t>Respuesta al Impulso.</a:t>
            </a:r>
            <a:endParaRPr lang="es-ES" sz="2800" b="1" dirty="0">
              <a:cs typeface="Times New Roman" pitchFamily="18" charset="0"/>
            </a:endParaRPr>
          </a:p>
        </p:txBody>
      </p:sp>
      <p:sp>
        <p:nvSpPr>
          <p:cNvPr id="1051007" name="Text Box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086100" y="2786064"/>
            <a:ext cx="3038139" cy="58477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s-MX">
                <a:noFill/>
              </a:rPr>
              <a:t> </a:t>
            </a:r>
          </a:p>
        </p:txBody>
      </p:sp>
      <p:sp>
        <p:nvSpPr>
          <p:cNvPr id="1051008" name="Text Box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658269" y="3630613"/>
            <a:ext cx="4362541" cy="5847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s-MX">
                <a:noFill/>
              </a:rPr>
              <a:t> </a:t>
            </a:r>
          </a:p>
        </p:txBody>
      </p:sp>
      <p:sp>
        <p:nvSpPr>
          <p:cNvPr id="1051009" name="Text Box 6"/>
          <p:cNvSpPr txBox="1">
            <a:spLocks noChangeArrowheads="1"/>
          </p:cNvSpPr>
          <p:nvPr/>
        </p:nvSpPr>
        <p:spPr bwMode="auto">
          <a:xfrm>
            <a:off x="841374" y="4428307"/>
            <a:ext cx="784542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s-ES" sz="3200" dirty="0">
                <a:cs typeface="Times New Roman" pitchFamily="18" charset="0"/>
              </a:rPr>
              <a:t>La respuesta al Impulso se representa por</a:t>
            </a:r>
          </a:p>
        </p:txBody>
      </p:sp>
      <p:sp>
        <p:nvSpPr>
          <p:cNvPr id="1051010" name="Text Box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416300" y="5265738"/>
            <a:ext cx="2468433" cy="58477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s-MX">
                <a:noFill/>
              </a:rPr>
              <a:t> </a:t>
            </a:r>
          </a:p>
        </p:txBody>
      </p:sp>
      <p:grpSp>
        <p:nvGrpSpPr>
          <p:cNvPr id="345" name="Group 4"/>
          <p:cNvGrpSpPr>
            <a:grpSpLocks noChangeAspect="1"/>
          </p:cNvGrpSpPr>
          <p:nvPr/>
        </p:nvGrpSpPr>
        <p:grpSpPr bwMode="auto">
          <a:xfrm>
            <a:off x="1800225" y="1382713"/>
            <a:ext cx="4997450" cy="1117600"/>
            <a:chOff x="1187" y="1155"/>
            <a:chExt cx="3148" cy="704"/>
          </a:xfrm>
        </p:grpSpPr>
        <p:sp>
          <p:nvSpPr>
            <p:cNvPr id="1051011" name="AutoShape 3"/>
            <p:cNvSpPr>
              <a:spLocks noChangeAspect="1" noChangeArrowheads="1" noTextEdit="1"/>
            </p:cNvSpPr>
            <p:nvPr/>
          </p:nvSpPr>
          <p:spPr bwMode="auto">
            <a:xfrm>
              <a:off x="1187" y="1155"/>
              <a:ext cx="3148" cy="70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51012" name="Rectangle 5"/>
            <p:cNvSpPr>
              <a:spLocks noChangeArrowheads="1"/>
            </p:cNvSpPr>
            <p:nvPr/>
          </p:nvSpPr>
          <p:spPr bwMode="auto">
            <a:xfrm>
              <a:off x="2431" y="1296"/>
              <a:ext cx="897" cy="34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s-ES" altLang="es-ES" sz="3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Sistema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1013" name="Rectangle 6"/>
            <p:cNvSpPr>
              <a:spLocks noChangeArrowheads="1"/>
            </p:cNvSpPr>
            <p:nvPr/>
          </p:nvSpPr>
          <p:spPr bwMode="auto">
            <a:xfrm>
              <a:off x="2320" y="1253"/>
              <a:ext cx="1040" cy="59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51014" name="Line 7"/>
            <p:cNvSpPr>
              <a:spLocks noChangeShapeType="1"/>
            </p:cNvSpPr>
            <p:nvPr/>
          </p:nvSpPr>
          <p:spPr bwMode="auto">
            <a:xfrm>
              <a:off x="1399" y="1549"/>
              <a:ext cx="77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51015" name="Freeform 8"/>
            <p:cNvSpPr/>
            <p:nvPr/>
          </p:nvSpPr>
          <p:spPr bwMode="auto">
            <a:xfrm>
              <a:off x="2118" y="1465"/>
              <a:ext cx="190" cy="167"/>
            </a:xfrm>
            <a:custGeom>
              <a:avLst/>
              <a:gdLst>
                <a:gd name="T0" fmla="*/ 0 w 190"/>
                <a:gd name="T1" fmla="*/ 167 h 167"/>
                <a:gd name="T2" fmla="*/ 29 w 190"/>
                <a:gd name="T3" fmla="*/ 84 h 167"/>
                <a:gd name="T4" fmla="*/ 0 w 190"/>
                <a:gd name="T5" fmla="*/ 0 h 167"/>
                <a:gd name="T6" fmla="*/ 190 w 190"/>
                <a:gd name="T7" fmla="*/ 84 h 167"/>
                <a:gd name="T8" fmla="*/ 0 w 190"/>
                <a:gd name="T9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167">
                  <a:moveTo>
                    <a:pt x="0" y="167"/>
                  </a:moveTo>
                  <a:lnTo>
                    <a:pt x="29" y="84"/>
                  </a:lnTo>
                  <a:lnTo>
                    <a:pt x="0" y="0"/>
                  </a:lnTo>
                  <a:lnTo>
                    <a:pt x="190" y="84"/>
                  </a:lnTo>
                  <a:lnTo>
                    <a:pt x="0" y="1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51016" name="Line 9"/>
            <p:cNvSpPr>
              <a:spLocks noChangeShapeType="1"/>
            </p:cNvSpPr>
            <p:nvPr/>
          </p:nvSpPr>
          <p:spPr bwMode="auto">
            <a:xfrm>
              <a:off x="3369" y="1549"/>
              <a:ext cx="77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51017" name="Freeform 10"/>
            <p:cNvSpPr/>
            <p:nvPr/>
          </p:nvSpPr>
          <p:spPr bwMode="auto">
            <a:xfrm>
              <a:off x="4089" y="1465"/>
              <a:ext cx="189" cy="167"/>
            </a:xfrm>
            <a:custGeom>
              <a:avLst/>
              <a:gdLst>
                <a:gd name="T0" fmla="*/ 0 w 189"/>
                <a:gd name="T1" fmla="*/ 167 h 167"/>
                <a:gd name="T2" fmla="*/ 28 w 189"/>
                <a:gd name="T3" fmla="*/ 84 h 167"/>
                <a:gd name="T4" fmla="*/ 0 w 189"/>
                <a:gd name="T5" fmla="*/ 0 h 167"/>
                <a:gd name="T6" fmla="*/ 189 w 189"/>
                <a:gd name="T7" fmla="*/ 84 h 167"/>
                <a:gd name="T8" fmla="*/ 0 w 189"/>
                <a:gd name="T9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67">
                  <a:moveTo>
                    <a:pt x="0" y="167"/>
                  </a:moveTo>
                  <a:lnTo>
                    <a:pt x="28" y="84"/>
                  </a:lnTo>
                  <a:lnTo>
                    <a:pt x="0" y="0"/>
                  </a:lnTo>
                  <a:lnTo>
                    <a:pt x="189" y="84"/>
                  </a:lnTo>
                  <a:lnTo>
                    <a:pt x="0" y="1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51018" name="Rectangle 11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1461" y="1178"/>
              <a:ext cx="712" cy="378"/>
            </a:xfrm>
            <a:prstGeom prst="rect">
              <a:avLst/>
            </a:prstGeom>
            <a:blipFill>
              <a:blip r:embed="rId5"/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r>
                <a:rPr lang="es-MX">
                  <a:noFill/>
                </a:rPr>
                <a:t> </a:t>
              </a:r>
            </a:p>
          </p:txBody>
        </p:sp>
        <p:sp>
          <p:nvSpPr>
            <p:cNvPr id="1051019" name="Rectangle 12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3507" y="1155"/>
              <a:ext cx="717" cy="378"/>
            </a:xfrm>
            <a:prstGeom prst="rect">
              <a:avLst/>
            </a:prstGeom>
            <a:blipFill>
              <a:blip r:embed="rId6"/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r>
                <a:rPr lang="es-MX">
                  <a:noFill/>
                </a:rPr>
                <a:t> </a:t>
              </a:r>
            </a:p>
          </p:txBody>
        </p:sp>
      </p:grp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1007" grpId="0" animBg="1" autoUpdateAnimBg="0"/>
      <p:bldP spid="1051008" grpId="0" animBg="1" autoUpdateAnimBg="0"/>
      <p:bldP spid="1051009" grpId="0" autoUpdateAnimBg="0"/>
      <p:bldP spid="1051010" grpId="0" animBg="1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020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699A2-7B2D-4FD6-AF80-A0F5D0748275}" type="slidenum">
              <a:rPr lang="es-ES"/>
              <a:t>81</a:t>
            </a:fld>
            <a:endParaRPr lang="es-ES"/>
          </a:p>
        </p:txBody>
      </p:sp>
      <p:sp>
        <p:nvSpPr>
          <p:cNvPr id="105102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02166" y="515937"/>
            <a:ext cx="8943278" cy="2166937"/>
          </a:xfrm>
        </p:spPr>
        <p:txBody>
          <a:bodyPr/>
          <a:lstStyle/>
          <a:p>
            <a:pPr algn="just">
              <a:buFontTx/>
              <a:buNone/>
            </a:pPr>
            <a:r>
              <a:rPr lang="es-ES" sz="2800" dirty="0">
                <a:cs typeface="Times New Roman" pitchFamily="18" charset="0"/>
              </a:rPr>
              <a:t>En el ejemplo 1</a:t>
            </a:r>
          </a:p>
          <a:p>
            <a:pPr algn="just">
              <a:buFontTx/>
              <a:buNone/>
            </a:pPr>
            <a:r>
              <a:rPr lang="es-ES" sz="2800" dirty="0">
                <a:cs typeface="Times New Roman" pitchFamily="18" charset="0"/>
              </a:rPr>
              <a:t>a) Determine la respuesta al impulso</a:t>
            </a:r>
          </a:p>
          <a:p>
            <a:pPr marL="514350" indent="-514350" algn="just">
              <a:buFontTx/>
              <a:buAutoNum type="alphaLcParenR" startAt="2"/>
            </a:pPr>
            <a:r>
              <a:rPr lang="es-ES" sz="2800" dirty="0" smtClean="0">
                <a:cs typeface="Times New Roman" pitchFamily="18" charset="0"/>
              </a:rPr>
              <a:t>Determine </a:t>
            </a:r>
            <a:r>
              <a:rPr lang="es-ES" sz="2800" dirty="0">
                <a:cs typeface="Times New Roman" pitchFamily="18" charset="0"/>
              </a:rPr>
              <a:t>la respuesta al paso unitario. </a:t>
            </a:r>
            <a:endParaRPr lang="es-ES" sz="2800" dirty="0" smtClean="0"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s-ES" sz="2800" dirty="0" smtClean="0">
                <a:solidFill>
                  <a:srgbClr val="FF3300"/>
                </a:solidFill>
                <a:cs typeface="Times New Roman" pitchFamily="18" charset="0"/>
              </a:rPr>
              <a:t>Propuesto</a:t>
            </a:r>
            <a:endParaRPr lang="es-ES" sz="2800" dirty="0">
              <a:cs typeface="Times New Roman" pitchFamily="18" charset="0"/>
            </a:endParaRPr>
          </a:p>
        </p:txBody>
      </p:sp>
      <p:sp>
        <p:nvSpPr>
          <p:cNvPr id="1051022" name="Text Box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627747" y="4549638"/>
            <a:ext cx="1968424" cy="43088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s-MX">
                <a:noFill/>
              </a:rPr>
              <a:t> </a:t>
            </a:r>
          </a:p>
        </p:txBody>
      </p:sp>
      <p:sp>
        <p:nvSpPr>
          <p:cNvPr id="1051023" name="Text Box 4"/>
          <p:cNvSpPr txBox="1">
            <a:spLocks noChangeArrowheads="1"/>
          </p:cNvSpPr>
          <p:nvPr/>
        </p:nvSpPr>
        <p:spPr bwMode="auto">
          <a:xfrm>
            <a:off x="559884" y="2682874"/>
            <a:ext cx="8126916" cy="128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20000"/>
              </a:spcBef>
            </a:pPr>
            <a:r>
              <a:rPr lang="es-ES" sz="2800" dirty="0"/>
              <a:t>La  respuesta al impulso del sistema, es la respuesta que se obtiene en el sistema cuando el estímulo es un impulso unitario</a:t>
            </a:r>
          </a:p>
        </p:txBody>
      </p:sp>
      <p:sp>
        <p:nvSpPr>
          <p:cNvPr id="1051024" name="Text Box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009900" y="5541963"/>
            <a:ext cx="3977179" cy="43088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s-MX">
                <a:noFill/>
              </a:rPr>
              <a:t> </a:t>
            </a: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1022" grpId="0" animBg="1"/>
      <p:bldP spid="1051023" grpId="0"/>
      <p:bldP spid="1051024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025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E506-5DAA-4867-A9C4-2624F60BDCB3}" type="slidenum">
              <a:rPr lang="es-ES"/>
              <a:t>82</a:t>
            </a:fld>
            <a:endParaRPr lang="es-ES"/>
          </a:p>
        </p:txBody>
      </p:sp>
      <p:sp>
        <p:nvSpPr>
          <p:cNvPr id="1051026" name="Text Box 1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747780" y="1579563"/>
            <a:ext cx="5475596" cy="43088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s-MX">
                <a:noFill/>
              </a:rPr>
              <a:t> </a:t>
            </a:r>
          </a:p>
        </p:txBody>
      </p:sp>
      <p:sp>
        <p:nvSpPr>
          <p:cNvPr id="1051027" name="Text Box 1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792230" y="2233613"/>
            <a:ext cx="6527493" cy="43088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s-MX">
                <a:noFill/>
              </a:rPr>
              <a:t> </a:t>
            </a:r>
          </a:p>
        </p:txBody>
      </p:sp>
      <p:sp>
        <p:nvSpPr>
          <p:cNvPr id="1051028" name="Text Box 1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779530" y="2868613"/>
            <a:ext cx="6538008" cy="43088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s-MX">
                <a:noFill/>
              </a:rPr>
              <a:t> </a:t>
            </a:r>
          </a:p>
        </p:txBody>
      </p:sp>
      <p:sp>
        <p:nvSpPr>
          <p:cNvPr id="1051029" name="Text Box 1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785880" y="3503613"/>
            <a:ext cx="7535846" cy="430887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s-MX">
                <a:noFill/>
              </a:rPr>
              <a:t> </a:t>
            </a:r>
          </a:p>
        </p:txBody>
      </p:sp>
      <p:sp>
        <p:nvSpPr>
          <p:cNvPr id="1051030" name="Text Box 1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735080" y="4824413"/>
            <a:ext cx="8086316" cy="420949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s-MX">
                <a:noFill/>
              </a:rPr>
              <a:t> </a:t>
            </a: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1027" grpId="0" animBg="1"/>
      <p:bldP spid="1051028" grpId="0" animBg="1"/>
      <p:bldP spid="1051029" grpId="0" animBg="1"/>
      <p:bldP spid="1051030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031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901C3-09CC-4441-8156-92FAB1632A6F}" type="slidenum">
              <a:rPr lang="es-ES"/>
              <a:t>83</a:t>
            </a:fld>
            <a:endParaRPr lang="es-ES"/>
          </a:p>
        </p:txBody>
      </p:sp>
      <p:sp>
        <p:nvSpPr>
          <p:cNvPr id="105103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16037" y="566061"/>
            <a:ext cx="8286750" cy="1733550"/>
          </a:xfrm>
        </p:spPr>
        <p:txBody>
          <a:bodyPr/>
          <a:lstStyle/>
          <a:p>
            <a:pPr algn="just">
              <a:buFontTx/>
              <a:buNone/>
            </a:pPr>
            <a:r>
              <a:rPr lang="es-ES" sz="2800" dirty="0">
                <a:cs typeface="Times New Roman" pitchFamily="18" charset="0"/>
              </a:rPr>
              <a:t>En el ejemplo 2</a:t>
            </a:r>
          </a:p>
          <a:p>
            <a:pPr algn="just">
              <a:buFontTx/>
              <a:buNone/>
            </a:pPr>
            <a:r>
              <a:rPr lang="es-ES" sz="2800" dirty="0">
                <a:cs typeface="Times New Roman" pitchFamily="18" charset="0"/>
              </a:rPr>
              <a:t>a) Determine la respuesta al impulso</a:t>
            </a:r>
          </a:p>
          <a:p>
            <a:pPr algn="just">
              <a:buFontTx/>
              <a:buNone/>
            </a:pPr>
            <a:r>
              <a:rPr lang="es-ES" sz="2800" dirty="0">
                <a:cs typeface="Times New Roman" pitchFamily="18" charset="0"/>
              </a:rPr>
              <a:t>b)  Determine la respuesta al paso unitario. </a:t>
            </a:r>
            <a:endParaRPr lang="es-ES" sz="2800" dirty="0">
              <a:solidFill>
                <a:srgbClr val="FF3300"/>
              </a:solidFill>
              <a:cs typeface="Times New Roman" pitchFamily="18" charset="0"/>
            </a:endParaRPr>
          </a:p>
        </p:txBody>
      </p:sp>
      <p:sp>
        <p:nvSpPr>
          <p:cNvPr id="1051033" name="Text Box 4"/>
          <p:cNvSpPr txBox="1">
            <a:spLocks noChangeArrowheads="1"/>
          </p:cNvSpPr>
          <p:nvPr/>
        </p:nvSpPr>
        <p:spPr bwMode="auto">
          <a:xfrm>
            <a:off x="662127" y="2499140"/>
            <a:ext cx="8279780" cy="128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20000"/>
              </a:spcBef>
            </a:pPr>
            <a:r>
              <a:rPr lang="es-ES" sz="2800" dirty="0"/>
              <a:t>La  respuesta al impulso del sistema, es la respuesta que se obtiene en el sistema cuando el estímulo es un impulso unitario</a:t>
            </a:r>
          </a:p>
        </p:txBody>
      </p:sp>
      <p:sp>
        <p:nvSpPr>
          <p:cNvPr id="1051034" name="Text Box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093741" y="4946520"/>
            <a:ext cx="4178105" cy="369332"/>
          </a:xfrm>
          <a:prstGeom prst="rect">
            <a:avLst/>
          </a:prstGeom>
          <a:blipFill>
            <a:blip r:embed="rId2"/>
            <a:stretch>
              <a:fillRect b="-37705"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s-MX">
                <a:noFill/>
              </a:rPr>
              <a:t> </a:t>
            </a:r>
          </a:p>
        </p:txBody>
      </p:sp>
      <p:sp>
        <p:nvSpPr>
          <p:cNvPr id="1051035" name="TextBox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164514" y="4209497"/>
            <a:ext cx="1710212" cy="369332"/>
          </a:xfrm>
          <a:prstGeom prst="rect">
            <a:avLst/>
          </a:prstGeom>
          <a:blipFill>
            <a:blip r:embed="rId3"/>
            <a:stretch>
              <a:fillRect l="-1423" r="-5338" b="-38333"/>
            </a:stretch>
          </a:blipFill>
        </p:spPr>
        <p:txBody>
          <a:bodyPr/>
          <a:lstStyle/>
          <a:p>
            <a:r>
              <a:rPr lang="es-MX">
                <a:noFill/>
              </a:rPr>
              <a:t> </a:t>
            </a: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10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10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1032" grpId="0" build="p" autoUpdateAnimBg="0"/>
      <p:bldP spid="1051033" grpId="0"/>
      <p:bldP spid="1051034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036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E506-5DAA-4867-A9C4-2624F60BDCB3}" type="slidenum">
              <a:rPr lang="es-ES"/>
              <a:t>84</a:t>
            </a:fld>
            <a:endParaRPr lang="es-ES"/>
          </a:p>
        </p:txBody>
      </p:sp>
      <p:sp>
        <p:nvSpPr>
          <p:cNvPr id="1051037" name="Text Box 1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866900" y="1579563"/>
            <a:ext cx="5520550" cy="43088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s-MX">
                <a:noFill/>
              </a:rPr>
              <a:t> </a:t>
            </a:r>
          </a:p>
        </p:txBody>
      </p:sp>
      <p:sp>
        <p:nvSpPr>
          <p:cNvPr id="1051038" name="Text Box 1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911350" y="2233613"/>
            <a:ext cx="6522619" cy="43088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s-MX">
                <a:noFill/>
              </a:rPr>
              <a:t> </a:t>
            </a:r>
          </a:p>
        </p:txBody>
      </p:sp>
      <p:sp>
        <p:nvSpPr>
          <p:cNvPr id="1051039" name="Text Box 1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898650" y="2868613"/>
            <a:ext cx="6560386" cy="42094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s-MX">
                <a:noFill/>
              </a:rPr>
              <a:t> </a:t>
            </a:r>
          </a:p>
        </p:txBody>
      </p:sp>
      <p:sp>
        <p:nvSpPr>
          <p:cNvPr id="1051040" name="Text Box 1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905000" y="3503613"/>
            <a:ext cx="6522619" cy="430887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s-MX">
                <a:noFill/>
              </a:rPr>
              <a:t> </a:t>
            </a:r>
          </a:p>
        </p:txBody>
      </p:sp>
      <p:sp>
        <p:nvSpPr>
          <p:cNvPr id="1051041" name="Text Box 1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854200" y="4824413"/>
            <a:ext cx="6579302" cy="430887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s-MX">
                <a:noFill/>
              </a:rPr>
              <a:t> </a:t>
            </a: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1038" grpId="0" animBg="1"/>
      <p:bldP spid="1051039" grpId="0" animBg="1"/>
      <p:bldP spid="1051040" grpId="0" animBg="1"/>
      <p:bldP spid="1051041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042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A589-8392-4621-A2B6-083F5A467076}" type="slidenum">
              <a:rPr lang="es-ES"/>
              <a:t>85</a:t>
            </a:fld>
            <a:endParaRPr lang="es-ES"/>
          </a:p>
        </p:txBody>
      </p:sp>
      <p:sp>
        <p:nvSpPr>
          <p:cNvPr id="1051043" name="Text Box 15"/>
          <p:cNvSpPr txBox="1">
            <a:spLocks noChangeArrowheads="1"/>
          </p:cNvSpPr>
          <p:nvPr/>
        </p:nvSpPr>
        <p:spPr bwMode="auto">
          <a:xfrm>
            <a:off x="250075" y="1005523"/>
            <a:ext cx="8601075" cy="5411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s-ES" sz="3200" dirty="0">
                <a:solidFill>
                  <a:srgbClr val="FF3300"/>
                </a:solidFill>
              </a:rPr>
              <a:t>Según la respuesta al impulso:</a:t>
            </a:r>
          </a:p>
          <a:p>
            <a:r>
              <a:rPr lang="es-ES" sz="3200" dirty="0"/>
              <a:t>Si su respuesta al impulso tiene un número infinito de muestras distintas de cero, se conoce como de:</a:t>
            </a:r>
          </a:p>
          <a:p>
            <a:pPr algn="ctr"/>
            <a:r>
              <a:rPr lang="es-ES" sz="3200" dirty="0">
                <a:solidFill>
                  <a:srgbClr val="FF3300"/>
                </a:solidFill>
              </a:rPr>
              <a:t>Respuesta Infinita al Impulso</a:t>
            </a:r>
          </a:p>
          <a:p>
            <a:pPr algn="ctr"/>
            <a:r>
              <a:rPr lang="es-ES" sz="3200" b="1" dirty="0">
                <a:solidFill>
                  <a:srgbClr val="FF3300"/>
                </a:solidFill>
              </a:rPr>
              <a:t>IIR</a:t>
            </a:r>
          </a:p>
          <a:p>
            <a:r>
              <a:rPr lang="es-ES" sz="3200" dirty="0"/>
              <a:t>Si su respuesta al impulso tiene un número finito de muestras distintas de cero, se conoce como de: </a:t>
            </a:r>
          </a:p>
          <a:p>
            <a:pPr algn="ctr"/>
            <a:r>
              <a:rPr lang="es-ES" sz="3200" dirty="0">
                <a:solidFill>
                  <a:srgbClr val="FF3300"/>
                </a:solidFill>
              </a:rPr>
              <a:t>Respuesta Finita al Impulso</a:t>
            </a:r>
          </a:p>
          <a:p>
            <a:pPr algn="ctr"/>
            <a:r>
              <a:rPr lang="es-ES" sz="3200" b="1" dirty="0">
                <a:solidFill>
                  <a:srgbClr val="FF3300"/>
                </a:solidFill>
              </a:rPr>
              <a:t>FIR</a:t>
            </a:r>
            <a:r>
              <a:rPr lang="es-ES" sz="3200" dirty="0"/>
              <a:t> </a:t>
            </a: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04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07F4-AFF0-4DC8-8ED1-A453058B5A17}" type="slidenum">
              <a:rPr lang="es-ES"/>
              <a:t>86</a:t>
            </a:fld>
            <a:endParaRPr lang="es-ES"/>
          </a:p>
        </p:txBody>
      </p:sp>
      <p:sp>
        <p:nvSpPr>
          <p:cNvPr id="105104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88988" y="382588"/>
            <a:ext cx="7772400" cy="1619250"/>
          </a:xfrm>
        </p:spPr>
        <p:txBody>
          <a:bodyPr/>
          <a:lstStyle/>
          <a:p>
            <a:pPr>
              <a:buFontTx/>
              <a:buNone/>
            </a:pPr>
            <a:r>
              <a:rPr lang="es-ES" b="1" dirty="0">
                <a:solidFill>
                  <a:srgbClr val="FF3300"/>
                </a:solidFill>
                <a:cs typeface="Times New Roman" pitchFamily="18" charset="0"/>
              </a:rPr>
              <a:t>Respuesta a Cualquier estímulo.</a:t>
            </a:r>
          </a:p>
          <a:p>
            <a:pPr>
              <a:buFontTx/>
              <a:buNone/>
            </a:pPr>
            <a:r>
              <a:rPr lang="es-ES" sz="2800" dirty="0">
                <a:cs typeface="Times New Roman" pitchFamily="18" charset="0"/>
              </a:rPr>
              <a:t>Ahora el </a:t>
            </a:r>
            <a:r>
              <a:rPr lang="es-MX" sz="2800" dirty="0">
                <a:cs typeface="Times New Roman" pitchFamily="18" charset="0"/>
              </a:rPr>
              <a:t>estímulo es una secuencia x(n) cualquiera, en forma analítica será. </a:t>
            </a:r>
            <a:r>
              <a:rPr lang="es-ES" sz="2800" dirty="0">
                <a:cs typeface="Times New Roman" pitchFamily="18" charset="0"/>
              </a:rPr>
              <a:t> </a:t>
            </a:r>
            <a:endParaRPr lang="es-ES" dirty="0">
              <a:cs typeface="Times New Roman" pitchFamily="18" charset="0"/>
            </a:endParaRPr>
          </a:p>
        </p:txBody>
      </p:sp>
      <p:sp>
        <p:nvSpPr>
          <p:cNvPr id="1051046" name="Rectangle 2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300248" y="1850091"/>
            <a:ext cx="6291402" cy="117480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>
                <a:noFill/>
              </a:rPr>
              <a:t> </a:t>
            </a:r>
          </a:p>
        </p:txBody>
      </p:sp>
      <p:sp>
        <p:nvSpPr>
          <p:cNvPr id="1051047" name="Rectangle 2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625554" y="2873925"/>
            <a:ext cx="8675965" cy="117480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>
                <a:noFill/>
              </a:rPr>
              <a:t> </a:t>
            </a:r>
          </a:p>
        </p:txBody>
      </p:sp>
      <p:sp>
        <p:nvSpPr>
          <p:cNvPr id="1051048" name="Rectangle 2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19117" y="4086120"/>
            <a:ext cx="8914813" cy="117480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>
                <a:noFill/>
              </a:rPr>
              <a:t> </a:t>
            </a: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10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1045" grpId="0" build="p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049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35F8-02CE-442C-AE59-3C980E59D36C}" type="slidenum">
              <a:rPr lang="es-ES"/>
              <a:t>87</a:t>
            </a:fld>
            <a:endParaRPr lang="es-ES"/>
          </a:p>
        </p:txBody>
      </p:sp>
      <p:sp>
        <p:nvSpPr>
          <p:cNvPr id="105105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998220" y="353220"/>
            <a:ext cx="5965288" cy="704850"/>
          </a:xfrm>
        </p:spPr>
        <p:txBody>
          <a:bodyPr/>
          <a:lstStyle/>
          <a:p>
            <a:pPr>
              <a:buFontTx/>
              <a:buNone/>
            </a:pPr>
            <a:r>
              <a:rPr lang="es-ES" sz="2800" b="1" dirty="0">
                <a:solidFill>
                  <a:srgbClr val="FF3300"/>
                </a:solidFill>
                <a:cs typeface="Times New Roman" pitchFamily="18" charset="0"/>
              </a:rPr>
              <a:t>Respuesta a Cualquier estímulo.</a:t>
            </a:r>
            <a:endParaRPr lang="es-MX" sz="2800" b="1" dirty="0">
              <a:cs typeface="Times New Roman" pitchFamily="18" charset="0"/>
            </a:endParaRPr>
          </a:p>
        </p:txBody>
      </p:sp>
      <p:pic>
        <p:nvPicPr>
          <p:cNvPr id="2097164" name="Picture 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335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1051" name="Rectangle 2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33350" y="1061459"/>
            <a:ext cx="8914813" cy="117480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>
                <a:noFill/>
              </a:rPr>
              <a:t> </a:t>
            </a:r>
          </a:p>
        </p:txBody>
      </p:sp>
      <p:sp>
        <p:nvSpPr>
          <p:cNvPr id="1051052" name="Rectángulo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2682943"/>
            <a:ext cx="8908657" cy="52322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es-ES">
                <a:noFill/>
              </a:rPr>
              <a:t> </a:t>
            </a:r>
          </a:p>
        </p:txBody>
      </p:sp>
      <p:sp>
        <p:nvSpPr>
          <p:cNvPr id="1051053" name="Rectangle 2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843513" y="3358177"/>
            <a:ext cx="4273862" cy="1174809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>
                <a:noFill/>
              </a:rPr>
              <a:t> </a:t>
            </a:r>
          </a:p>
        </p:txBody>
      </p:sp>
      <p:sp>
        <p:nvSpPr>
          <p:cNvPr id="1051054" name="Rectángulo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365386" y="4951016"/>
            <a:ext cx="3230115" cy="52322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r>
              <a:rPr lang="es-ES">
                <a:noFill/>
              </a:rPr>
              <a:t> </a:t>
            </a:r>
          </a:p>
        </p:txBody>
      </p:sp>
    </p:spTree>
  </p:cSld>
  <p:clrMapOvr>
    <a:masterClrMapping/>
  </p:clrMapOvr>
  <p:transition>
    <p:wheel spokes="8"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055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D3ACD-F17D-42DA-BC21-B4FEAAF7FD1D}" type="slidenum">
              <a:rPr lang="es-ES"/>
              <a:t>88</a:t>
            </a:fld>
            <a:endParaRPr lang="es-ES"/>
          </a:p>
        </p:txBody>
      </p:sp>
      <p:sp>
        <p:nvSpPr>
          <p:cNvPr id="105105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81806" y="814388"/>
            <a:ext cx="7772400" cy="704850"/>
          </a:xfrm>
        </p:spPr>
        <p:txBody>
          <a:bodyPr/>
          <a:lstStyle/>
          <a:p>
            <a:pPr>
              <a:buFontTx/>
              <a:buNone/>
            </a:pPr>
            <a:r>
              <a:rPr lang="es-ES" sz="2800" b="1" dirty="0" smtClean="0">
                <a:solidFill>
                  <a:srgbClr val="FF3300"/>
                </a:solidFill>
                <a:cs typeface="Times New Roman" pitchFamily="18" charset="0"/>
              </a:rPr>
              <a:t>La sumatoria </a:t>
            </a:r>
            <a:r>
              <a:rPr lang="es-MX" sz="2800" b="1" dirty="0">
                <a:solidFill>
                  <a:srgbClr val="FF3300"/>
                </a:solidFill>
                <a:cs typeface="Times New Roman" pitchFamily="18" charset="0"/>
              </a:rPr>
              <a:t>convolución</a:t>
            </a:r>
            <a:r>
              <a:rPr lang="es-ES" sz="2800" b="1" dirty="0">
                <a:solidFill>
                  <a:srgbClr val="FF3300"/>
                </a:solidFill>
                <a:cs typeface="Times New Roman" pitchFamily="18" charset="0"/>
              </a:rPr>
              <a:t> </a:t>
            </a:r>
            <a:r>
              <a:rPr lang="es-MX" sz="2800" b="1" dirty="0">
                <a:solidFill>
                  <a:srgbClr val="FF3300"/>
                </a:solidFill>
                <a:cs typeface="Times New Roman" pitchFamily="18" charset="0"/>
              </a:rPr>
              <a:t>se define como:</a:t>
            </a:r>
            <a:endParaRPr lang="es-ES" sz="2800" b="1" dirty="0">
              <a:solidFill>
                <a:srgbClr val="FF3300"/>
              </a:solidFill>
              <a:cs typeface="Times New Roman" pitchFamily="18" charset="0"/>
            </a:endParaRPr>
          </a:p>
          <a:p>
            <a:pPr>
              <a:buFontTx/>
              <a:buNone/>
            </a:pPr>
            <a:endParaRPr lang="es-ES" sz="2800" b="1" dirty="0">
              <a:solidFill>
                <a:srgbClr val="FF3300"/>
              </a:solidFill>
              <a:cs typeface="Times New Roman" pitchFamily="18" charset="0"/>
            </a:endParaRPr>
          </a:p>
        </p:txBody>
      </p:sp>
      <p:sp>
        <p:nvSpPr>
          <p:cNvPr id="1051057" name="TextBox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616130" y="2015502"/>
            <a:ext cx="5503751" cy="100700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s-MX">
                <a:noFill/>
              </a:rPr>
              <a:t> </a:t>
            </a:r>
          </a:p>
        </p:txBody>
      </p:sp>
      <p:sp>
        <p:nvSpPr>
          <p:cNvPr id="1051058" name="TextBox 1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62124" y="3960546"/>
            <a:ext cx="5503751" cy="100700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es-MX">
                <a:noFill/>
              </a:rPr>
              <a:t> </a:t>
            </a:r>
          </a:p>
        </p:txBody>
      </p:sp>
    </p:spTree>
  </p:cSld>
  <p:clrMapOvr>
    <a:masterClrMapping/>
  </p:clrMapOvr>
  <p:transition>
    <p:wheel spokes="8"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059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8D86-4533-47C1-9260-8B6ADBFEE91D}" type="slidenum">
              <a:rPr lang="es-ES"/>
              <a:t>89</a:t>
            </a:fld>
            <a:endParaRPr lang="es-ES"/>
          </a:p>
        </p:txBody>
      </p:sp>
      <p:sp>
        <p:nvSpPr>
          <p:cNvPr id="105106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929481" y="273049"/>
            <a:ext cx="7757319" cy="882650"/>
          </a:xfrm>
        </p:spPr>
        <p:txBody>
          <a:bodyPr/>
          <a:lstStyle/>
          <a:p>
            <a:pPr>
              <a:buFontTx/>
              <a:buNone/>
            </a:pPr>
            <a:r>
              <a:rPr lang="es-MX" sz="2800" b="1" dirty="0">
                <a:solidFill>
                  <a:srgbClr val="FF3300"/>
                </a:solidFill>
                <a:cs typeface="Times New Roman" pitchFamily="18" charset="0"/>
              </a:rPr>
              <a:t>Interpretación gráfica para la sumatoria de convolución </a:t>
            </a:r>
            <a:endParaRPr lang="es-ES" sz="2800" b="1" dirty="0">
              <a:solidFill>
                <a:srgbClr val="FF3300"/>
              </a:solidFill>
              <a:cs typeface="Times New Roman" pitchFamily="18" charset="0"/>
            </a:endParaRPr>
          </a:p>
        </p:txBody>
      </p:sp>
      <p:sp>
        <p:nvSpPr>
          <p:cNvPr id="1051061" name="Text Box 5"/>
          <p:cNvSpPr txBox="1">
            <a:spLocks noChangeArrowheads="1"/>
          </p:cNvSpPr>
          <p:nvPr/>
        </p:nvSpPr>
        <p:spPr bwMode="auto">
          <a:xfrm>
            <a:off x="755651" y="3485872"/>
            <a:ext cx="3136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MX" sz="2800" dirty="0">
                <a:solidFill>
                  <a:srgbClr val="FF3300"/>
                </a:solidFill>
                <a:cs typeface="Times New Roman" pitchFamily="18" charset="0"/>
              </a:rPr>
              <a:t>Sustituyendo n por k</a:t>
            </a:r>
            <a:endParaRPr lang="es-ES" sz="2800" dirty="0">
              <a:solidFill>
                <a:srgbClr val="FF3300"/>
              </a:solidFill>
              <a:cs typeface="Times New Roman" pitchFamily="18" charset="0"/>
            </a:endParaRPr>
          </a:p>
        </p:txBody>
      </p:sp>
      <p:grpSp>
        <p:nvGrpSpPr>
          <p:cNvPr id="355" name="Grupo 385096"/>
          <p:cNvGrpSpPr/>
          <p:nvPr/>
        </p:nvGrpSpPr>
        <p:grpSpPr>
          <a:xfrm>
            <a:off x="1714229" y="1493315"/>
            <a:ext cx="6261100" cy="1808163"/>
            <a:chOff x="1714229" y="1493315"/>
            <a:chExt cx="6261100" cy="1808163"/>
          </a:xfrm>
        </p:grpSpPr>
        <p:grpSp>
          <p:nvGrpSpPr>
            <p:cNvPr id="356" name="Grupo 385094"/>
            <p:cNvGrpSpPr/>
            <p:nvPr/>
          </p:nvGrpSpPr>
          <p:grpSpPr>
            <a:xfrm>
              <a:off x="1714229" y="1493315"/>
              <a:ext cx="2895600" cy="1808163"/>
              <a:chOff x="1792288" y="2114550"/>
              <a:chExt cx="2895600" cy="1808163"/>
            </a:xfrm>
          </p:grpSpPr>
          <p:sp>
            <p:nvSpPr>
              <p:cNvPr id="1051062" name="Line 22"/>
              <p:cNvSpPr>
                <a:spLocks noChangeShapeType="1"/>
              </p:cNvSpPr>
              <p:nvPr/>
            </p:nvSpPr>
            <p:spPr bwMode="auto">
              <a:xfrm>
                <a:off x="2352675" y="2654300"/>
                <a:ext cx="1588" cy="95250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51063" name="Line 23"/>
              <p:cNvSpPr>
                <a:spLocks noChangeShapeType="1"/>
              </p:cNvSpPr>
              <p:nvPr/>
            </p:nvSpPr>
            <p:spPr bwMode="auto">
              <a:xfrm>
                <a:off x="2165350" y="2328863"/>
                <a:ext cx="1588" cy="159385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51064" name="Freeform 24"/>
              <p:cNvSpPr/>
              <p:nvPr/>
            </p:nvSpPr>
            <p:spPr bwMode="auto">
              <a:xfrm>
                <a:off x="2065338" y="2179638"/>
                <a:ext cx="201613" cy="198438"/>
              </a:xfrm>
              <a:custGeom>
                <a:avLst/>
                <a:gdLst>
                  <a:gd name="T0" fmla="*/ 127 w 127"/>
                  <a:gd name="T1" fmla="*/ 125 h 125"/>
                  <a:gd name="T2" fmla="*/ 63 w 127"/>
                  <a:gd name="T3" fmla="*/ 106 h 125"/>
                  <a:gd name="T4" fmla="*/ 0 w 127"/>
                  <a:gd name="T5" fmla="*/ 125 h 125"/>
                  <a:gd name="T6" fmla="*/ 63 w 127"/>
                  <a:gd name="T7" fmla="*/ 0 h 125"/>
                  <a:gd name="T8" fmla="*/ 127 w 127"/>
                  <a:gd name="T9" fmla="*/ 12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125">
                    <a:moveTo>
                      <a:pt x="127" y="125"/>
                    </a:moveTo>
                    <a:lnTo>
                      <a:pt x="63" y="106"/>
                    </a:lnTo>
                    <a:lnTo>
                      <a:pt x="0" y="125"/>
                    </a:lnTo>
                    <a:lnTo>
                      <a:pt x="63" y="0"/>
                    </a:lnTo>
                    <a:lnTo>
                      <a:pt x="127" y="1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51065" name="Line 25"/>
              <p:cNvSpPr>
                <a:spLocks noChangeShapeType="1"/>
              </p:cNvSpPr>
              <p:nvPr/>
            </p:nvSpPr>
            <p:spPr bwMode="auto">
              <a:xfrm>
                <a:off x="1792288" y="3600450"/>
                <a:ext cx="2451100" cy="1588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51066" name="Freeform 26"/>
              <p:cNvSpPr/>
              <p:nvPr/>
            </p:nvSpPr>
            <p:spPr bwMode="auto">
              <a:xfrm>
                <a:off x="4176713" y="3514725"/>
                <a:ext cx="233363" cy="171450"/>
              </a:xfrm>
              <a:custGeom>
                <a:avLst/>
                <a:gdLst>
                  <a:gd name="T0" fmla="*/ 0 w 147"/>
                  <a:gd name="T1" fmla="*/ 108 h 108"/>
                  <a:gd name="T2" fmla="*/ 22 w 147"/>
                  <a:gd name="T3" fmla="*/ 54 h 108"/>
                  <a:gd name="T4" fmla="*/ 0 w 147"/>
                  <a:gd name="T5" fmla="*/ 0 h 108"/>
                  <a:gd name="T6" fmla="*/ 147 w 147"/>
                  <a:gd name="T7" fmla="*/ 54 h 108"/>
                  <a:gd name="T8" fmla="*/ 0 w 147"/>
                  <a:gd name="T9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" h="108">
                    <a:moveTo>
                      <a:pt x="0" y="108"/>
                    </a:moveTo>
                    <a:lnTo>
                      <a:pt x="22" y="54"/>
                    </a:lnTo>
                    <a:lnTo>
                      <a:pt x="0" y="0"/>
                    </a:lnTo>
                    <a:lnTo>
                      <a:pt x="147" y="54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51067" name="Line 27"/>
              <p:cNvSpPr>
                <a:spLocks noChangeShapeType="1"/>
              </p:cNvSpPr>
              <p:nvPr/>
            </p:nvSpPr>
            <p:spPr bwMode="auto">
              <a:xfrm>
                <a:off x="2727325" y="3284538"/>
                <a:ext cx="1588" cy="322263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51068" name="Line 28"/>
              <p:cNvSpPr>
                <a:spLocks noChangeShapeType="1"/>
              </p:cNvSpPr>
              <p:nvPr/>
            </p:nvSpPr>
            <p:spPr bwMode="auto">
              <a:xfrm>
                <a:off x="2540000" y="2970213"/>
                <a:ext cx="1588" cy="636588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51069" name="Line 29"/>
              <p:cNvSpPr>
                <a:spLocks noChangeShapeType="1"/>
              </p:cNvSpPr>
              <p:nvPr/>
            </p:nvSpPr>
            <p:spPr bwMode="auto">
              <a:xfrm>
                <a:off x="2914650" y="3284538"/>
                <a:ext cx="1588" cy="322263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51070" name="Rectangle 30"/>
              <p:cNvSpPr>
                <a:spLocks noChangeArrowheads="1"/>
              </p:cNvSpPr>
              <p:nvPr/>
            </p:nvSpPr>
            <p:spPr bwMode="auto">
              <a:xfrm>
                <a:off x="1958975" y="2578100"/>
                <a:ext cx="296863" cy="2984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s-ES" altLang="es-ES" sz="1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3</a:t>
                </a:r>
                <a:endParaRPr kumimoji="0" lang="es-ES" alt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1071" name="Rectangle 31"/>
              <p:cNvSpPr>
                <a:spLocks noChangeArrowheads="1"/>
              </p:cNvSpPr>
              <p:nvPr/>
            </p:nvSpPr>
            <p:spPr bwMode="auto">
              <a:xfrm>
                <a:off x="1958975" y="2894013"/>
                <a:ext cx="296863" cy="2984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s-ES" altLang="es-ES" sz="1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2</a:t>
                </a:r>
                <a:endParaRPr kumimoji="0" lang="es-ES" alt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1072" name="Rectangle 32"/>
              <p:cNvSpPr>
                <a:spLocks noChangeArrowheads="1"/>
              </p:cNvSpPr>
              <p:nvPr/>
            </p:nvSpPr>
            <p:spPr bwMode="auto">
              <a:xfrm>
                <a:off x="1958975" y="3209925"/>
                <a:ext cx="296863" cy="2984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s-ES" altLang="es-ES" sz="1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1</a:t>
                </a:r>
                <a:endParaRPr kumimoji="0" lang="es-ES" alt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1073" name="Rectangle 33"/>
              <p:cNvSpPr>
                <a:spLocks noChangeArrowheads="1"/>
              </p:cNvSpPr>
              <p:nvPr/>
            </p:nvSpPr>
            <p:spPr bwMode="auto">
              <a:xfrm>
                <a:off x="2159000" y="3271838"/>
                <a:ext cx="30163" cy="269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51074" name="Rectangle 40"/>
              <p:cNvSpPr>
                <a:spLocks noChangeArrowheads="1"/>
              </p:cNvSpPr>
              <p:nvPr/>
            </p:nvSpPr>
            <p:spPr bwMode="auto">
              <a:xfrm>
                <a:off x="2159000" y="2955925"/>
                <a:ext cx="30163" cy="269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51075" name="Rectangle 44"/>
              <p:cNvSpPr>
                <a:spLocks noChangeArrowheads="1"/>
              </p:cNvSpPr>
              <p:nvPr/>
            </p:nvSpPr>
            <p:spPr bwMode="auto">
              <a:xfrm>
                <a:off x="2159000" y="2640013"/>
                <a:ext cx="30163" cy="269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51076" name="Rectangle 46"/>
              <p:cNvSpPr>
                <a:spLocks noChangeArrowheads="1"/>
              </p:cNvSpPr>
              <p:nvPr/>
            </p:nvSpPr>
            <p:spPr bwMode="auto">
              <a:xfrm>
                <a:off x="2282825" y="2114550"/>
                <a:ext cx="596900" cy="2984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s-ES" altLang="es-ES" sz="17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h(n)</a:t>
                </a:r>
                <a:endParaRPr kumimoji="0" lang="es-ES" altLang="es-E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1077" name="Rectangle 47"/>
              <p:cNvSpPr>
                <a:spLocks noChangeArrowheads="1"/>
              </p:cNvSpPr>
              <p:nvPr/>
            </p:nvSpPr>
            <p:spPr bwMode="auto">
              <a:xfrm>
                <a:off x="4391025" y="3367088"/>
                <a:ext cx="296863" cy="2984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s-ES" altLang="es-ES" sz="1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n</a:t>
                </a:r>
                <a:endParaRPr kumimoji="0" lang="es-ES" alt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cxnSp>
            <p:nvCxnSpPr>
              <p:cNvPr id="3145799" name="Conector recto 105"/>
              <p:cNvCxnSpPr>
                <a:cxnSpLocks/>
              </p:cNvCxnSpPr>
              <p:nvPr/>
            </p:nvCxnSpPr>
            <p:spPr bwMode="auto">
              <a:xfrm>
                <a:off x="2149835" y="2644504"/>
                <a:ext cx="200868" cy="344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45800" name="Conector recto 106"/>
              <p:cNvCxnSpPr>
                <a:cxnSpLocks/>
              </p:cNvCxnSpPr>
              <p:nvPr/>
            </p:nvCxnSpPr>
            <p:spPr bwMode="auto">
              <a:xfrm>
                <a:off x="2150570" y="3002583"/>
                <a:ext cx="391434" cy="344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45801" name="Conector recto 107"/>
              <p:cNvCxnSpPr>
                <a:cxnSpLocks/>
              </p:cNvCxnSpPr>
              <p:nvPr/>
            </p:nvCxnSpPr>
            <p:spPr bwMode="auto">
              <a:xfrm>
                <a:off x="2170249" y="3306695"/>
                <a:ext cx="762794" cy="344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51078" name="Elipse 109"/>
              <p:cNvSpPr/>
              <p:nvPr/>
            </p:nvSpPr>
            <p:spPr bwMode="auto">
              <a:xfrm>
                <a:off x="2113329" y="2603192"/>
                <a:ext cx="61913" cy="65086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s-E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357" name="Grupo 385095"/>
            <p:cNvGrpSpPr/>
            <p:nvPr/>
          </p:nvGrpSpPr>
          <p:grpSpPr>
            <a:xfrm>
              <a:off x="5079729" y="1493315"/>
              <a:ext cx="2895600" cy="1808163"/>
              <a:chOff x="5157788" y="2114550"/>
              <a:chExt cx="2895600" cy="1808163"/>
            </a:xfrm>
          </p:grpSpPr>
          <p:sp>
            <p:nvSpPr>
              <p:cNvPr id="1051079" name="Line 5"/>
              <p:cNvSpPr>
                <a:spLocks noChangeShapeType="1"/>
              </p:cNvSpPr>
              <p:nvPr/>
            </p:nvSpPr>
            <p:spPr bwMode="auto">
              <a:xfrm>
                <a:off x="5719763" y="3127375"/>
                <a:ext cx="1588" cy="479425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51080" name="Rectangle 6"/>
              <p:cNvSpPr>
                <a:spLocks noChangeArrowheads="1"/>
              </p:cNvSpPr>
              <p:nvPr/>
            </p:nvSpPr>
            <p:spPr bwMode="auto">
              <a:xfrm>
                <a:off x="5326063" y="3051175"/>
                <a:ext cx="296863" cy="2984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s-ES" altLang="es-ES" sz="1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1</a:t>
                </a:r>
                <a:endParaRPr kumimoji="0" lang="es-ES" alt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1081" name="Rectangle 7"/>
              <p:cNvSpPr>
                <a:spLocks noChangeArrowheads="1"/>
              </p:cNvSpPr>
              <p:nvPr/>
            </p:nvSpPr>
            <p:spPr bwMode="auto">
              <a:xfrm>
                <a:off x="5592763" y="2114550"/>
                <a:ext cx="596900" cy="2984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s-ES" altLang="es-ES" sz="17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x(n)</a:t>
                </a:r>
                <a:endParaRPr kumimoji="0" lang="es-ES" altLang="es-E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1082" name="Line 8"/>
              <p:cNvSpPr>
                <a:spLocks noChangeShapeType="1"/>
              </p:cNvSpPr>
              <p:nvPr/>
            </p:nvSpPr>
            <p:spPr bwMode="auto">
              <a:xfrm>
                <a:off x="5532438" y="2328863"/>
                <a:ext cx="1588" cy="159385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51083" name="Freeform 9"/>
              <p:cNvSpPr/>
              <p:nvPr/>
            </p:nvSpPr>
            <p:spPr bwMode="auto">
              <a:xfrm>
                <a:off x="5430838" y="2179638"/>
                <a:ext cx="203200" cy="198438"/>
              </a:xfrm>
              <a:custGeom>
                <a:avLst/>
                <a:gdLst>
                  <a:gd name="T0" fmla="*/ 128 w 128"/>
                  <a:gd name="T1" fmla="*/ 125 h 125"/>
                  <a:gd name="T2" fmla="*/ 64 w 128"/>
                  <a:gd name="T3" fmla="*/ 106 h 125"/>
                  <a:gd name="T4" fmla="*/ 0 w 128"/>
                  <a:gd name="T5" fmla="*/ 125 h 125"/>
                  <a:gd name="T6" fmla="*/ 64 w 128"/>
                  <a:gd name="T7" fmla="*/ 0 h 125"/>
                  <a:gd name="T8" fmla="*/ 128 w 128"/>
                  <a:gd name="T9" fmla="*/ 12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125">
                    <a:moveTo>
                      <a:pt x="128" y="125"/>
                    </a:moveTo>
                    <a:lnTo>
                      <a:pt x="64" y="106"/>
                    </a:lnTo>
                    <a:lnTo>
                      <a:pt x="0" y="125"/>
                    </a:lnTo>
                    <a:lnTo>
                      <a:pt x="64" y="0"/>
                    </a:lnTo>
                    <a:lnTo>
                      <a:pt x="128" y="1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51084" name="Line 10"/>
              <p:cNvSpPr>
                <a:spLocks noChangeShapeType="1"/>
              </p:cNvSpPr>
              <p:nvPr/>
            </p:nvSpPr>
            <p:spPr bwMode="auto">
              <a:xfrm>
                <a:off x="5157788" y="3600450"/>
                <a:ext cx="2451100" cy="1588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51085" name="Freeform 11"/>
              <p:cNvSpPr/>
              <p:nvPr/>
            </p:nvSpPr>
            <p:spPr bwMode="auto">
              <a:xfrm>
                <a:off x="7542213" y="3514725"/>
                <a:ext cx="234950" cy="171450"/>
              </a:xfrm>
              <a:custGeom>
                <a:avLst/>
                <a:gdLst>
                  <a:gd name="T0" fmla="*/ 0 w 148"/>
                  <a:gd name="T1" fmla="*/ 108 h 108"/>
                  <a:gd name="T2" fmla="*/ 22 w 148"/>
                  <a:gd name="T3" fmla="*/ 54 h 108"/>
                  <a:gd name="T4" fmla="*/ 0 w 148"/>
                  <a:gd name="T5" fmla="*/ 0 h 108"/>
                  <a:gd name="T6" fmla="*/ 148 w 148"/>
                  <a:gd name="T7" fmla="*/ 54 h 108"/>
                  <a:gd name="T8" fmla="*/ 0 w 148"/>
                  <a:gd name="T9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108">
                    <a:moveTo>
                      <a:pt x="0" y="108"/>
                    </a:moveTo>
                    <a:lnTo>
                      <a:pt x="22" y="54"/>
                    </a:lnTo>
                    <a:lnTo>
                      <a:pt x="0" y="0"/>
                    </a:lnTo>
                    <a:lnTo>
                      <a:pt x="148" y="54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51086" name="Line 12"/>
              <p:cNvSpPr>
                <a:spLocks noChangeShapeType="1"/>
              </p:cNvSpPr>
              <p:nvPr/>
            </p:nvSpPr>
            <p:spPr bwMode="auto">
              <a:xfrm>
                <a:off x="6092825" y="3127375"/>
                <a:ext cx="1588" cy="479425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51087" name="Line 20"/>
              <p:cNvSpPr>
                <a:spLocks noChangeShapeType="1"/>
              </p:cNvSpPr>
              <p:nvPr/>
            </p:nvSpPr>
            <p:spPr bwMode="auto">
              <a:xfrm>
                <a:off x="5907088" y="3127375"/>
                <a:ext cx="1588" cy="479425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51088" name="Line 21"/>
              <p:cNvSpPr>
                <a:spLocks noChangeShapeType="1"/>
              </p:cNvSpPr>
              <p:nvPr/>
            </p:nvSpPr>
            <p:spPr bwMode="auto">
              <a:xfrm>
                <a:off x="6280150" y="3127375"/>
                <a:ext cx="1588" cy="479425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51089" name="Rectangle 48"/>
              <p:cNvSpPr>
                <a:spLocks noChangeArrowheads="1"/>
              </p:cNvSpPr>
              <p:nvPr/>
            </p:nvSpPr>
            <p:spPr bwMode="auto">
              <a:xfrm>
                <a:off x="7756525" y="3367088"/>
                <a:ext cx="296863" cy="2984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s-ES" altLang="es-ES" sz="1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n</a:t>
                </a:r>
                <a:endParaRPr kumimoji="0" lang="es-ES" alt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cxnSp>
            <p:nvCxnSpPr>
              <p:cNvPr id="3145802" name="Conector recto 385045"/>
              <p:cNvCxnSpPr>
                <a:cxnSpLocks/>
                <a:endCxn id="1051088" idx="0"/>
              </p:cNvCxnSpPr>
              <p:nvPr/>
            </p:nvCxnSpPr>
            <p:spPr bwMode="auto">
              <a:xfrm>
                <a:off x="5532438" y="3125788"/>
                <a:ext cx="747712" cy="158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51090" name="Elipse 110"/>
              <p:cNvSpPr/>
              <p:nvPr/>
            </p:nvSpPr>
            <p:spPr bwMode="auto">
              <a:xfrm>
                <a:off x="5501481" y="3093245"/>
                <a:ext cx="61913" cy="65086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s-E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358" name="Grupo 385097"/>
          <p:cNvGrpSpPr/>
          <p:nvPr/>
        </p:nvGrpSpPr>
        <p:grpSpPr>
          <a:xfrm>
            <a:off x="1714229" y="4119113"/>
            <a:ext cx="6251575" cy="1726407"/>
            <a:chOff x="1849438" y="4733132"/>
            <a:chExt cx="6251575" cy="1726407"/>
          </a:xfrm>
        </p:grpSpPr>
        <p:sp>
          <p:nvSpPr>
            <p:cNvPr id="1051091" name="Line 52"/>
            <p:cNvSpPr>
              <a:spLocks noChangeShapeType="1"/>
            </p:cNvSpPr>
            <p:nvPr/>
          </p:nvSpPr>
          <p:spPr bwMode="auto">
            <a:xfrm>
              <a:off x="5775325" y="5694363"/>
              <a:ext cx="1588" cy="46196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51092" name="Rectangle 53"/>
            <p:cNvSpPr>
              <a:spLocks noChangeArrowheads="1"/>
            </p:cNvSpPr>
            <p:nvPr/>
          </p:nvSpPr>
          <p:spPr bwMode="auto">
            <a:xfrm>
              <a:off x="5381625" y="5619751"/>
              <a:ext cx="288925" cy="277813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s-ES" altLang="es-E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1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1093" name="Rectangle 54"/>
            <p:cNvSpPr>
              <a:spLocks noChangeArrowheads="1"/>
            </p:cNvSpPr>
            <p:nvPr/>
          </p:nvSpPr>
          <p:spPr bwMode="auto">
            <a:xfrm>
              <a:off x="5769111" y="4737894"/>
              <a:ext cx="576263" cy="277813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s-ES" altLang="es-E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x(k)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1094" name="Rectangle 55"/>
            <p:cNvSpPr>
              <a:spLocks noChangeArrowheads="1"/>
            </p:cNvSpPr>
            <p:nvPr/>
          </p:nvSpPr>
          <p:spPr bwMode="auto">
            <a:xfrm>
              <a:off x="7812088" y="5924551"/>
              <a:ext cx="288925" cy="277813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s-ES" altLang="es-E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k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1095" name="Line 56"/>
            <p:cNvSpPr>
              <a:spLocks noChangeShapeType="1"/>
            </p:cNvSpPr>
            <p:nvPr/>
          </p:nvSpPr>
          <p:spPr bwMode="auto">
            <a:xfrm>
              <a:off x="5588000" y="4924426"/>
              <a:ext cx="1588" cy="153511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51096" name="Freeform 57"/>
            <p:cNvSpPr/>
            <p:nvPr/>
          </p:nvSpPr>
          <p:spPr bwMode="auto">
            <a:xfrm>
              <a:off x="5487988" y="4783138"/>
              <a:ext cx="201613" cy="188913"/>
            </a:xfrm>
            <a:custGeom>
              <a:avLst/>
              <a:gdLst>
                <a:gd name="T0" fmla="*/ 127 w 127"/>
                <a:gd name="T1" fmla="*/ 119 h 119"/>
                <a:gd name="T2" fmla="*/ 63 w 127"/>
                <a:gd name="T3" fmla="*/ 101 h 119"/>
                <a:gd name="T4" fmla="*/ 0 w 127"/>
                <a:gd name="T5" fmla="*/ 119 h 119"/>
                <a:gd name="T6" fmla="*/ 63 w 127"/>
                <a:gd name="T7" fmla="*/ 0 h 119"/>
                <a:gd name="T8" fmla="*/ 127 w 127"/>
                <a:gd name="T9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19">
                  <a:moveTo>
                    <a:pt x="127" y="119"/>
                  </a:moveTo>
                  <a:lnTo>
                    <a:pt x="63" y="101"/>
                  </a:lnTo>
                  <a:lnTo>
                    <a:pt x="0" y="119"/>
                  </a:lnTo>
                  <a:lnTo>
                    <a:pt x="63" y="0"/>
                  </a:lnTo>
                  <a:lnTo>
                    <a:pt x="127" y="1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51097" name="Line 58"/>
            <p:cNvSpPr>
              <a:spLocks noChangeShapeType="1"/>
            </p:cNvSpPr>
            <p:nvPr/>
          </p:nvSpPr>
          <p:spPr bwMode="auto">
            <a:xfrm>
              <a:off x="5214938" y="6149976"/>
              <a:ext cx="2449513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51098" name="Freeform 59"/>
            <p:cNvSpPr/>
            <p:nvPr/>
          </p:nvSpPr>
          <p:spPr bwMode="auto">
            <a:xfrm>
              <a:off x="7597775" y="6067426"/>
              <a:ext cx="234950" cy="163513"/>
            </a:xfrm>
            <a:custGeom>
              <a:avLst/>
              <a:gdLst>
                <a:gd name="T0" fmla="*/ 0 w 148"/>
                <a:gd name="T1" fmla="*/ 103 h 103"/>
                <a:gd name="T2" fmla="*/ 23 w 148"/>
                <a:gd name="T3" fmla="*/ 52 h 103"/>
                <a:gd name="T4" fmla="*/ 0 w 148"/>
                <a:gd name="T5" fmla="*/ 0 h 103"/>
                <a:gd name="T6" fmla="*/ 148 w 148"/>
                <a:gd name="T7" fmla="*/ 52 h 103"/>
                <a:gd name="T8" fmla="*/ 0 w 148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03">
                  <a:moveTo>
                    <a:pt x="0" y="103"/>
                  </a:moveTo>
                  <a:lnTo>
                    <a:pt x="23" y="52"/>
                  </a:lnTo>
                  <a:lnTo>
                    <a:pt x="0" y="0"/>
                  </a:lnTo>
                  <a:lnTo>
                    <a:pt x="148" y="52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51099" name="Line 60"/>
            <p:cNvSpPr>
              <a:spLocks noChangeShapeType="1"/>
            </p:cNvSpPr>
            <p:nvPr/>
          </p:nvSpPr>
          <p:spPr bwMode="auto">
            <a:xfrm>
              <a:off x="6149975" y="5694363"/>
              <a:ext cx="1588" cy="46196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51100" name="Line 68"/>
            <p:cNvSpPr>
              <a:spLocks noChangeShapeType="1"/>
            </p:cNvSpPr>
            <p:nvPr/>
          </p:nvSpPr>
          <p:spPr bwMode="auto">
            <a:xfrm>
              <a:off x="5962650" y="5694363"/>
              <a:ext cx="1588" cy="46196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51101" name="Line 69"/>
            <p:cNvSpPr>
              <a:spLocks noChangeShapeType="1"/>
            </p:cNvSpPr>
            <p:nvPr/>
          </p:nvSpPr>
          <p:spPr bwMode="auto">
            <a:xfrm>
              <a:off x="6335713" y="5694363"/>
              <a:ext cx="1588" cy="46196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51102" name="Line 70"/>
            <p:cNvSpPr>
              <a:spLocks noChangeShapeType="1"/>
            </p:cNvSpPr>
            <p:nvPr/>
          </p:nvSpPr>
          <p:spPr bwMode="auto">
            <a:xfrm>
              <a:off x="2409825" y="5238751"/>
              <a:ext cx="1588" cy="917575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51103" name="Line 71"/>
            <p:cNvSpPr>
              <a:spLocks noChangeShapeType="1"/>
            </p:cNvSpPr>
            <p:nvPr/>
          </p:nvSpPr>
          <p:spPr bwMode="auto">
            <a:xfrm>
              <a:off x="2222500" y="4924426"/>
              <a:ext cx="1588" cy="153511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51104" name="Freeform 72"/>
            <p:cNvSpPr/>
            <p:nvPr/>
          </p:nvSpPr>
          <p:spPr bwMode="auto">
            <a:xfrm>
              <a:off x="2122488" y="4783138"/>
              <a:ext cx="201613" cy="188913"/>
            </a:xfrm>
            <a:custGeom>
              <a:avLst/>
              <a:gdLst>
                <a:gd name="T0" fmla="*/ 127 w 127"/>
                <a:gd name="T1" fmla="*/ 119 h 119"/>
                <a:gd name="T2" fmla="*/ 63 w 127"/>
                <a:gd name="T3" fmla="*/ 101 h 119"/>
                <a:gd name="T4" fmla="*/ 0 w 127"/>
                <a:gd name="T5" fmla="*/ 119 h 119"/>
                <a:gd name="T6" fmla="*/ 63 w 127"/>
                <a:gd name="T7" fmla="*/ 0 h 119"/>
                <a:gd name="T8" fmla="*/ 127 w 127"/>
                <a:gd name="T9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19">
                  <a:moveTo>
                    <a:pt x="127" y="119"/>
                  </a:moveTo>
                  <a:lnTo>
                    <a:pt x="63" y="101"/>
                  </a:lnTo>
                  <a:lnTo>
                    <a:pt x="0" y="119"/>
                  </a:lnTo>
                  <a:lnTo>
                    <a:pt x="63" y="0"/>
                  </a:lnTo>
                  <a:lnTo>
                    <a:pt x="127" y="1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51105" name="Line 73"/>
            <p:cNvSpPr>
              <a:spLocks noChangeShapeType="1"/>
            </p:cNvSpPr>
            <p:nvPr/>
          </p:nvSpPr>
          <p:spPr bwMode="auto">
            <a:xfrm>
              <a:off x="1849438" y="6149976"/>
              <a:ext cx="2449513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51106" name="Freeform 74"/>
            <p:cNvSpPr/>
            <p:nvPr/>
          </p:nvSpPr>
          <p:spPr bwMode="auto">
            <a:xfrm>
              <a:off x="4232275" y="6067426"/>
              <a:ext cx="234950" cy="163513"/>
            </a:xfrm>
            <a:custGeom>
              <a:avLst/>
              <a:gdLst>
                <a:gd name="T0" fmla="*/ 0 w 148"/>
                <a:gd name="T1" fmla="*/ 103 h 103"/>
                <a:gd name="T2" fmla="*/ 23 w 148"/>
                <a:gd name="T3" fmla="*/ 52 h 103"/>
                <a:gd name="T4" fmla="*/ 0 w 148"/>
                <a:gd name="T5" fmla="*/ 0 h 103"/>
                <a:gd name="T6" fmla="*/ 148 w 148"/>
                <a:gd name="T7" fmla="*/ 52 h 103"/>
                <a:gd name="T8" fmla="*/ 0 w 148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03">
                  <a:moveTo>
                    <a:pt x="0" y="103"/>
                  </a:moveTo>
                  <a:lnTo>
                    <a:pt x="23" y="52"/>
                  </a:lnTo>
                  <a:lnTo>
                    <a:pt x="0" y="0"/>
                  </a:lnTo>
                  <a:lnTo>
                    <a:pt x="148" y="52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51107" name="Line 75"/>
            <p:cNvSpPr>
              <a:spLocks noChangeShapeType="1"/>
            </p:cNvSpPr>
            <p:nvPr/>
          </p:nvSpPr>
          <p:spPr bwMode="auto">
            <a:xfrm>
              <a:off x="2784475" y="5845176"/>
              <a:ext cx="1588" cy="31115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51108" name="Line 76"/>
            <p:cNvSpPr>
              <a:spLocks noChangeShapeType="1"/>
            </p:cNvSpPr>
            <p:nvPr/>
          </p:nvSpPr>
          <p:spPr bwMode="auto">
            <a:xfrm>
              <a:off x="2597150" y="5541963"/>
              <a:ext cx="1588" cy="61436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51109" name="Line 77"/>
            <p:cNvSpPr>
              <a:spLocks noChangeShapeType="1"/>
            </p:cNvSpPr>
            <p:nvPr/>
          </p:nvSpPr>
          <p:spPr bwMode="auto">
            <a:xfrm>
              <a:off x="2970213" y="5845176"/>
              <a:ext cx="1588" cy="31115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51110" name="Rectangle 78"/>
            <p:cNvSpPr>
              <a:spLocks noChangeArrowheads="1"/>
            </p:cNvSpPr>
            <p:nvPr/>
          </p:nvSpPr>
          <p:spPr bwMode="auto">
            <a:xfrm>
              <a:off x="2016125" y="5164138"/>
              <a:ext cx="288925" cy="277813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s-ES" altLang="es-E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3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1111" name="Rectangle 79"/>
            <p:cNvSpPr>
              <a:spLocks noChangeArrowheads="1"/>
            </p:cNvSpPr>
            <p:nvPr/>
          </p:nvSpPr>
          <p:spPr bwMode="auto">
            <a:xfrm>
              <a:off x="2016125" y="5468938"/>
              <a:ext cx="288925" cy="277813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s-ES" altLang="es-E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2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1112" name="Rectangle 80"/>
            <p:cNvSpPr>
              <a:spLocks noChangeArrowheads="1"/>
            </p:cNvSpPr>
            <p:nvPr/>
          </p:nvSpPr>
          <p:spPr bwMode="auto">
            <a:xfrm>
              <a:off x="2016125" y="5772151"/>
              <a:ext cx="288925" cy="277813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s-ES" altLang="es-E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1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1113" name="Rectangle 81"/>
            <p:cNvSpPr>
              <a:spLocks noChangeArrowheads="1"/>
            </p:cNvSpPr>
            <p:nvPr/>
          </p:nvSpPr>
          <p:spPr bwMode="auto">
            <a:xfrm>
              <a:off x="2214563" y="5832476"/>
              <a:ext cx="3175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51114" name="Rectangle 88"/>
            <p:cNvSpPr>
              <a:spLocks noChangeArrowheads="1"/>
            </p:cNvSpPr>
            <p:nvPr/>
          </p:nvSpPr>
          <p:spPr bwMode="auto">
            <a:xfrm>
              <a:off x="2214563" y="5529263"/>
              <a:ext cx="3175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51115" name="Rectangle 92"/>
            <p:cNvSpPr>
              <a:spLocks noChangeArrowheads="1"/>
            </p:cNvSpPr>
            <p:nvPr/>
          </p:nvSpPr>
          <p:spPr bwMode="auto">
            <a:xfrm>
              <a:off x="2214563" y="5226051"/>
              <a:ext cx="3175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51116" name="Rectangle 94"/>
            <p:cNvSpPr>
              <a:spLocks noChangeArrowheads="1"/>
            </p:cNvSpPr>
            <p:nvPr/>
          </p:nvSpPr>
          <p:spPr bwMode="auto">
            <a:xfrm>
              <a:off x="2384115" y="4733132"/>
              <a:ext cx="576263" cy="277813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s-ES" altLang="es-E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h(k)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1117" name="Rectangle 95"/>
            <p:cNvSpPr>
              <a:spLocks noChangeArrowheads="1"/>
            </p:cNvSpPr>
            <p:nvPr/>
          </p:nvSpPr>
          <p:spPr bwMode="auto">
            <a:xfrm>
              <a:off x="4446588" y="5924551"/>
              <a:ext cx="288925" cy="277813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s-ES" altLang="es-E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k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3145803" name="Conector recto 100"/>
            <p:cNvCxnSpPr>
              <a:cxnSpLocks/>
            </p:cNvCxnSpPr>
            <p:nvPr/>
          </p:nvCxnSpPr>
          <p:spPr bwMode="auto">
            <a:xfrm>
              <a:off x="5602909" y="5697538"/>
              <a:ext cx="747712" cy="158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5804" name="Conector recto 101"/>
            <p:cNvCxnSpPr>
              <a:cxnSpLocks/>
              <a:endCxn id="1051109" idx="0"/>
            </p:cNvCxnSpPr>
            <p:nvPr/>
          </p:nvCxnSpPr>
          <p:spPr bwMode="auto">
            <a:xfrm>
              <a:off x="2207419" y="5841730"/>
              <a:ext cx="762794" cy="34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5805" name="Conector recto 103"/>
            <p:cNvCxnSpPr>
              <a:cxnSpLocks/>
            </p:cNvCxnSpPr>
            <p:nvPr/>
          </p:nvCxnSpPr>
          <p:spPr bwMode="auto">
            <a:xfrm>
              <a:off x="2210095" y="5559844"/>
              <a:ext cx="391434" cy="34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5806" name="Conector recto 104"/>
            <p:cNvCxnSpPr>
              <a:cxnSpLocks/>
            </p:cNvCxnSpPr>
            <p:nvPr/>
          </p:nvCxnSpPr>
          <p:spPr bwMode="auto">
            <a:xfrm>
              <a:off x="2210693" y="5267474"/>
              <a:ext cx="200868" cy="34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51118" name="Elipse 385093"/>
            <p:cNvSpPr/>
            <p:nvPr/>
          </p:nvSpPr>
          <p:spPr bwMode="auto">
            <a:xfrm>
              <a:off x="2195978" y="5237998"/>
              <a:ext cx="61913" cy="6508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s-E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51119" name="Elipse 111"/>
            <p:cNvSpPr/>
            <p:nvPr/>
          </p:nvSpPr>
          <p:spPr bwMode="auto">
            <a:xfrm>
              <a:off x="5551918" y="5661993"/>
              <a:ext cx="61913" cy="6508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s-E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106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F2FB-0CEC-4985-879F-D0595728DB32}" type="slidenum">
              <a:rPr lang="es-ES" smtClean="0"/>
              <a:t>9</a:t>
            </a:fld>
            <a:endParaRPr lang="es-ES"/>
          </a:p>
        </p:txBody>
      </p:sp>
      <p:sp>
        <p:nvSpPr>
          <p:cNvPr id="1048614" name="CaixaDeTexto 2"/>
          <p:cNvSpPr txBox="1"/>
          <p:nvPr/>
        </p:nvSpPr>
        <p:spPr>
          <a:xfrm>
            <a:off x="2177935" y="581890"/>
            <a:ext cx="460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>
                <a:solidFill>
                  <a:srgbClr val="FF0000"/>
                </a:solidFill>
              </a:rPr>
              <a:t>Clasificación de las señales</a:t>
            </a:r>
            <a:endParaRPr lang="es-ES" sz="2800" dirty="0">
              <a:solidFill>
                <a:srgbClr val="FF0000"/>
              </a:solidFill>
            </a:endParaRPr>
          </a:p>
        </p:txBody>
      </p:sp>
      <p:sp>
        <p:nvSpPr>
          <p:cNvPr id="1048615" name="CaixaDeTexto 3"/>
          <p:cNvSpPr txBox="1"/>
          <p:nvPr/>
        </p:nvSpPr>
        <p:spPr>
          <a:xfrm>
            <a:off x="4123107" y="1562792"/>
            <a:ext cx="914399" cy="4001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mtClean="0"/>
              <a:t>Señal</a:t>
            </a:r>
            <a:endParaRPr lang="es-ES"/>
          </a:p>
        </p:txBody>
      </p:sp>
      <p:sp>
        <p:nvSpPr>
          <p:cNvPr id="1048616" name="CaixaDeTexto 4"/>
          <p:cNvSpPr txBox="1"/>
          <p:nvPr/>
        </p:nvSpPr>
        <p:spPr>
          <a:xfrm>
            <a:off x="1382677" y="3557846"/>
            <a:ext cx="274042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Continua o Analógica</a:t>
            </a:r>
            <a:endParaRPr lang="es-ES" dirty="0"/>
          </a:p>
        </p:txBody>
      </p:sp>
      <p:sp>
        <p:nvSpPr>
          <p:cNvPr id="1048617" name="CaixaDeTexto 5"/>
          <p:cNvSpPr txBox="1"/>
          <p:nvPr/>
        </p:nvSpPr>
        <p:spPr>
          <a:xfrm>
            <a:off x="5137259" y="3491344"/>
            <a:ext cx="2460566" cy="415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Discreta o Digitales</a:t>
            </a:r>
            <a:endParaRPr lang="es-ES" dirty="0"/>
          </a:p>
        </p:txBody>
      </p:sp>
      <p:cxnSp>
        <p:nvCxnSpPr>
          <p:cNvPr id="3145736" name="Conexão recta unidireccional 11"/>
          <p:cNvCxnSpPr>
            <a:cxnSpLocks/>
            <a:stCxn id="1048615" idx="2"/>
            <a:endCxn id="1048616" idx="0"/>
          </p:cNvCxnSpPr>
          <p:nvPr/>
        </p:nvCxnSpPr>
        <p:spPr bwMode="auto">
          <a:xfrm flipH="1">
            <a:off x="2752891" y="1962901"/>
            <a:ext cx="1827416" cy="15949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45737" name="Conexão recta unidireccional 13"/>
          <p:cNvCxnSpPr>
            <a:cxnSpLocks/>
            <a:stCxn id="1048615" idx="2"/>
            <a:endCxn id="1048617" idx="0"/>
          </p:cNvCxnSpPr>
          <p:nvPr/>
        </p:nvCxnSpPr>
        <p:spPr bwMode="auto">
          <a:xfrm>
            <a:off x="4580307" y="1962901"/>
            <a:ext cx="1787235" cy="15284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wheel spokes="8"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120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61DC-E223-4D6E-86D1-C7E04D562BDF}" type="slidenum">
              <a:rPr lang="es-ES"/>
              <a:t>90</a:t>
            </a:fld>
            <a:endParaRPr lang="es-ES"/>
          </a:p>
        </p:txBody>
      </p:sp>
      <p:sp>
        <p:nvSpPr>
          <p:cNvPr id="105112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864219"/>
            <a:ext cx="7772400" cy="685800"/>
          </a:xfrm>
        </p:spPr>
        <p:txBody>
          <a:bodyPr/>
          <a:lstStyle/>
          <a:p>
            <a:pPr>
              <a:buFontTx/>
              <a:buNone/>
            </a:pPr>
            <a:r>
              <a:rPr lang="es-ES" dirty="0">
                <a:solidFill>
                  <a:srgbClr val="FF3300"/>
                </a:solidFill>
                <a:cs typeface="Times New Roman" pitchFamily="18" charset="0"/>
              </a:rPr>
              <a:t>Evaluando h(k) para k= n-k se obtiene </a:t>
            </a:r>
          </a:p>
        </p:txBody>
      </p:sp>
      <p:grpSp>
        <p:nvGrpSpPr>
          <p:cNvPr id="360" name="Grupo 386085"/>
          <p:cNvGrpSpPr/>
          <p:nvPr/>
        </p:nvGrpSpPr>
        <p:grpSpPr>
          <a:xfrm>
            <a:off x="2228850" y="2214563"/>
            <a:ext cx="4122738" cy="2322512"/>
            <a:chOff x="2228850" y="2214563"/>
            <a:chExt cx="4122738" cy="2322512"/>
          </a:xfrm>
        </p:grpSpPr>
        <p:sp>
          <p:nvSpPr>
            <p:cNvPr id="1051122" name="Line 5"/>
            <p:cNvSpPr>
              <a:spLocks noChangeShapeType="1"/>
            </p:cNvSpPr>
            <p:nvPr/>
          </p:nvSpPr>
          <p:spPr bwMode="auto">
            <a:xfrm>
              <a:off x="3462338" y="2906713"/>
              <a:ext cx="1588" cy="1223963"/>
            </a:xfrm>
            <a:prstGeom prst="line">
              <a:avLst/>
            </a:prstGeom>
            <a:noFill/>
            <a:ln w="412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51123" name="Line 6"/>
            <p:cNvSpPr>
              <a:spLocks noChangeShapeType="1"/>
            </p:cNvSpPr>
            <p:nvPr/>
          </p:nvSpPr>
          <p:spPr bwMode="auto">
            <a:xfrm>
              <a:off x="5189538" y="2489200"/>
              <a:ext cx="1588" cy="2047875"/>
            </a:xfrm>
            <a:prstGeom prst="line">
              <a:avLst/>
            </a:prstGeom>
            <a:noFill/>
            <a:ln w="412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51124" name="Freeform 7"/>
            <p:cNvSpPr/>
            <p:nvPr/>
          </p:nvSpPr>
          <p:spPr bwMode="auto">
            <a:xfrm>
              <a:off x="5056188" y="2298700"/>
              <a:ext cx="266700" cy="254000"/>
            </a:xfrm>
            <a:custGeom>
              <a:avLst/>
              <a:gdLst>
                <a:gd name="T0" fmla="*/ 168 w 168"/>
                <a:gd name="T1" fmla="*/ 160 h 160"/>
                <a:gd name="T2" fmla="*/ 84 w 168"/>
                <a:gd name="T3" fmla="*/ 136 h 160"/>
                <a:gd name="T4" fmla="*/ 0 w 168"/>
                <a:gd name="T5" fmla="*/ 160 h 160"/>
                <a:gd name="T6" fmla="*/ 84 w 168"/>
                <a:gd name="T7" fmla="*/ 0 h 160"/>
                <a:gd name="T8" fmla="*/ 168 w 168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160">
                  <a:moveTo>
                    <a:pt x="168" y="160"/>
                  </a:moveTo>
                  <a:lnTo>
                    <a:pt x="84" y="136"/>
                  </a:lnTo>
                  <a:lnTo>
                    <a:pt x="0" y="160"/>
                  </a:lnTo>
                  <a:lnTo>
                    <a:pt x="84" y="0"/>
                  </a:lnTo>
                  <a:lnTo>
                    <a:pt x="168" y="1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51125" name="Line 8"/>
            <p:cNvSpPr>
              <a:spLocks noChangeShapeType="1"/>
            </p:cNvSpPr>
            <p:nvPr/>
          </p:nvSpPr>
          <p:spPr bwMode="auto">
            <a:xfrm>
              <a:off x="2228850" y="4122738"/>
              <a:ext cx="3233738" cy="1588"/>
            </a:xfrm>
            <a:prstGeom prst="line">
              <a:avLst/>
            </a:prstGeom>
            <a:noFill/>
            <a:ln w="412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51126" name="Freeform 9"/>
            <p:cNvSpPr/>
            <p:nvPr/>
          </p:nvSpPr>
          <p:spPr bwMode="auto">
            <a:xfrm>
              <a:off x="5375275" y="4013200"/>
              <a:ext cx="307975" cy="219075"/>
            </a:xfrm>
            <a:custGeom>
              <a:avLst/>
              <a:gdLst>
                <a:gd name="T0" fmla="*/ 0 w 194"/>
                <a:gd name="T1" fmla="*/ 138 h 138"/>
                <a:gd name="T2" fmla="*/ 29 w 194"/>
                <a:gd name="T3" fmla="*/ 69 h 138"/>
                <a:gd name="T4" fmla="*/ 0 w 194"/>
                <a:gd name="T5" fmla="*/ 0 h 138"/>
                <a:gd name="T6" fmla="*/ 194 w 194"/>
                <a:gd name="T7" fmla="*/ 69 h 138"/>
                <a:gd name="T8" fmla="*/ 0 w 194"/>
                <a:gd name="T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138">
                  <a:moveTo>
                    <a:pt x="0" y="138"/>
                  </a:moveTo>
                  <a:lnTo>
                    <a:pt x="29" y="69"/>
                  </a:lnTo>
                  <a:lnTo>
                    <a:pt x="0" y="0"/>
                  </a:lnTo>
                  <a:lnTo>
                    <a:pt x="194" y="69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51127" name="Line 10"/>
            <p:cNvSpPr>
              <a:spLocks noChangeShapeType="1"/>
            </p:cNvSpPr>
            <p:nvPr/>
          </p:nvSpPr>
          <p:spPr bwMode="auto">
            <a:xfrm>
              <a:off x="2722563" y="3717925"/>
              <a:ext cx="1588" cy="412750"/>
            </a:xfrm>
            <a:prstGeom prst="line">
              <a:avLst/>
            </a:prstGeom>
            <a:noFill/>
            <a:ln w="412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51128" name="Line 11"/>
            <p:cNvSpPr>
              <a:spLocks noChangeShapeType="1"/>
            </p:cNvSpPr>
            <p:nvPr/>
          </p:nvSpPr>
          <p:spPr bwMode="auto">
            <a:xfrm>
              <a:off x="2968625" y="3313113"/>
              <a:ext cx="1588" cy="817563"/>
            </a:xfrm>
            <a:prstGeom prst="line">
              <a:avLst/>
            </a:prstGeom>
            <a:noFill/>
            <a:ln w="412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51129" name="Line 12"/>
            <p:cNvSpPr>
              <a:spLocks noChangeShapeType="1"/>
            </p:cNvSpPr>
            <p:nvPr/>
          </p:nvSpPr>
          <p:spPr bwMode="auto">
            <a:xfrm>
              <a:off x="2474913" y="3717925"/>
              <a:ext cx="1588" cy="412750"/>
            </a:xfrm>
            <a:prstGeom prst="line">
              <a:avLst/>
            </a:prstGeom>
            <a:noFill/>
            <a:ln w="412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51130" name="Rectangle 13"/>
            <p:cNvSpPr>
              <a:spLocks noChangeArrowheads="1"/>
            </p:cNvSpPr>
            <p:nvPr/>
          </p:nvSpPr>
          <p:spPr bwMode="auto">
            <a:xfrm>
              <a:off x="5210175" y="3700463"/>
              <a:ext cx="41275" cy="333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51131" name="Rectangle 30"/>
            <p:cNvSpPr>
              <a:spLocks noChangeArrowheads="1"/>
            </p:cNvSpPr>
            <p:nvPr/>
          </p:nvSpPr>
          <p:spPr bwMode="auto">
            <a:xfrm>
              <a:off x="5210175" y="3295650"/>
              <a:ext cx="41275" cy="333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51132" name="Rectangle 44"/>
            <p:cNvSpPr>
              <a:spLocks noChangeArrowheads="1"/>
            </p:cNvSpPr>
            <p:nvPr/>
          </p:nvSpPr>
          <p:spPr bwMode="auto">
            <a:xfrm>
              <a:off x="5210175" y="2890838"/>
              <a:ext cx="41275" cy="333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51133" name="Rectangle 57"/>
            <p:cNvSpPr>
              <a:spLocks noChangeArrowheads="1"/>
            </p:cNvSpPr>
            <p:nvPr/>
          </p:nvSpPr>
          <p:spPr bwMode="auto">
            <a:xfrm>
              <a:off x="5292725" y="2214563"/>
              <a:ext cx="1058863" cy="38417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s-ES" altLang="es-ES" sz="2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h(n-k)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1134" name="Rectangle 58"/>
            <p:cNvSpPr>
              <a:spLocks noChangeArrowheads="1"/>
            </p:cNvSpPr>
            <p:nvPr/>
          </p:nvSpPr>
          <p:spPr bwMode="auto">
            <a:xfrm>
              <a:off x="5708650" y="3822700"/>
              <a:ext cx="385763" cy="38417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s-ES" altLang="es-ES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k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1135" name="Line 59"/>
            <p:cNvSpPr>
              <a:spLocks noChangeShapeType="1"/>
            </p:cNvSpPr>
            <p:nvPr/>
          </p:nvSpPr>
          <p:spPr bwMode="auto">
            <a:xfrm>
              <a:off x="3216275" y="2906713"/>
              <a:ext cx="1588" cy="1223963"/>
            </a:xfrm>
            <a:prstGeom prst="line">
              <a:avLst/>
            </a:prstGeom>
            <a:noFill/>
            <a:ln w="412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51136" name="Rectangle 60"/>
            <p:cNvSpPr>
              <a:spLocks noChangeArrowheads="1"/>
            </p:cNvSpPr>
            <p:nvPr/>
          </p:nvSpPr>
          <p:spPr bwMode="auto">
            <a:xfrm>
              <a:off x="5214938" y="2809875"/>
              <a:ext cx="390525" cy="38417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s-ES" altLang="es-ES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3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1137" name="Rectangle 61"/>
            <p:cNvSpPr>
              <a:spLocks noChangeArrowheads="1"/>
            </p:cNvSpPr>
            <p:nvPr/>
          </p:nvSpPr>
          <p:spPr bwMode="auto">
            <a:xfrm>
              <a:off x="5214938" y="3216275"/>
              <a:ext cx="390525" cy="38417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s-ES" altLang="es-ES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2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1138" name="Rectangle 62"/>
            <p:cNvSpPr>
              <a:spLocks noChangeArrowheads="1"/>
            </p:cNvSpPr>
            <p:nvPr/>
          </p:nvSpPr>
          <p:spPr bwMode="auto">
            <a:xfrm>
              <a:off x="5214938" y="3621088"/>
              <a:ext cx="390525" cy="38417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s-ES" altLang="es-ES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1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3145807" name="Conector recto 386081"/>
            <p:cNvCxnSpPr>
              <a:cxnSpLocks/>
            </p:cNvCxnSpPr>
            <p:nvPr/>
          </p:nvCxnSpPr>
          <p:spPr bwMode="auto">
            <a:xfrm>
              <a:off x="2457665" y="3707704"/>
              <a:ext cx="2752510" cy="391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5808" name="Conector recto 69"/>
            <p:cNvCxnSpPr>
              <a:cxnSpLocks/>
            </p:cNvCxnSpPr>
            <p:nvPr/>
          </p:nvCxnSpPr>
          <p:spPr bwMode="auto">
            <a:xfrm>
              <a:off x="2917553" y="3325077"/>
              <a:ext cx="2274802" cy="391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5809" name="Conector recto 70"/>
            <p:cNvCxnSpPr>
              <a:cxnSpLocks/>
            </p:cNvCxnSpPr>
            <p:nvPr/>
          </p:nvCxnSpPr>
          <p:spPr bwMode="auto">
            <a:xfrm>
              <a:off x="3234361" y="2909114"/>
              <a:ext cx="1880002" cy="391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51139" name="Rectángulo 386084"/>
            <p:cNvSpPr/>
            <p:nvPr/>
          </p:nvSpPr>
          <p:spPr>
            <a:xfrm>
              <a:off x="3305884" y="4032220"/>
              <a:ext cx="39786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altLang="es-ES" dirty="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-n</a:t>
              </a:r>
              <a:endParaRPr lang="es-ES" dirty="0"/>
            </a:p>
          </p:txBody>
        </p:sp>
      </p:grpSp>
    </p:spTree>
  </p:cSld>
  <p:clrMapOvr>
    <a:masterClrMapping/>
  </p:clrMapOvr>
  <p:transition>
    <p:wheel spokes="8"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166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BE37-1CF0-48F6-B77B-C0D51AB95E77}" type="slidenum">
              <a:rPr lang="es-ES"/>
              <a:t>91</a:t>
            </a:fld>
            <a:endParaRPr lang="es-ES"/>
          </a:p>
        </p:txBody>
      </p:sp>
      <p:sp>
        <p:nvSpPr>
          <p:cNvPr id="105116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43000"/>
            <a:ext cx="7772400" cy="800100"/>
          </a:xfrm>
        </p:spPr>
        <p:txBody>
          <a:bodyPr/>
          <a:lstStyle/>
          <a:p>
            <a:pPr>
              <a:buFontTx/>
              <a:buNone/>
            </a:pPr>
            <a:r>
              <a:rPr lang="es-ES" dirty="0">
                <a:solidFill>
                  <a:srgbClr val="FF3300"/>
                </a:solidFill>
                <a:cs typeface="Times New Roman" pitchFamily="18" charset="0"/>
              </a:rPr>
              <a:t>Evaluando h(k) para k= </a:t>
            </a:r>
            <a:r>
              <a:rPr lang="es-MX" dirty="0">
                <a:solidFill>
                  <a:srgbClr val="FF3300"/>
                </a:solidFill>
                <a:cs typeface="Times New Roman" pitchFamily="18" charset="0"/>
              </a:rPr>
              <a:t>n</a:t>
            </a:r>
            <a:r>
              <a:rPr lang="es-ES" dirty="0" smtClean="0">
                <a:solidFill>
                  <a:srgbClr val="FF3300"/>
                </a:solidFill>
                <a:cs typeface="Times New Roman" pitchFamily="18" charset="0"/>
              </a:rPr>
              <a:t>-k </a:t>
            </a:r>
            <a:r>
              <a:rPr lang="es-ES" dirty="0">
                <a:solidFill>
                  <a:srgbClr val="FF3300"/>
                </a:solidFill>
                <a:cs typeface="Times New Roman" pitchFamily="18" charset="0"/>
              </a:rPr>
              <a:t>se obtiene</a:t>
            </a:r>
            <a:r>
              <a:rPr lang="es-ES" dirty="0">
                <a:cs typeface="Times New Roman" pitchFamily="18" charset="0"/>
              </a:rPr>
              <a:t> </a:t>
            </a:r>
          </a:p>
        </p:txBody>
      </p:sp>
      <p:sp>
        <p:nvSpPr>
          <p:cNvPr id="1051168" name="Rectangle 3"/>
          <p:cNvSpPr>
            <a:spLocks noChangeArrowheads="1"/>
          </p:cNvSpPr>
          <p:nvPr/>
        </p:nvSpPr>
        <p:spPr bwMode="auto">
          <a:xfrm>
            <a:off x="2884488" y="5537200"/>
            <a:ext cx="666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2100">
                <a:solidFill>
                  <a:srgbClr val="000000"/>
                </a:solidFill>
              </a:rPr>
              <a:t> </a:t>
            </a:r>
            <a:endParaRPr lang="es-ES"/>
          </a:p>
        </p:txBody>
      </p:sp>
      <p:grpSp>
        <p:nvGrpSpPr>
          <p:cNvPr id="2" name="Grupo 1"/>
          <p:cNvGrpSpPr/>
          <p:nvPr/>
        </p:nvGrpSpPr>
        <p:grpSpPr>
          <a:xfrm>
            <a:off x="2000250" y="2514600"/>
            <a:ext cx="5265738" cy="2322513"/>
            <a:chOff x="2000250" y="2514600"/>
            <a:chExt cx="5265738" cy="2322513"/>
          </a:xfrm>
        </p:grpSpPr>
        <p:sp>
          <p:nvSpPr>
            <p:cNvPr id="1051169" name="Line 5"/>
            <p:cNvSpPr>
              <a:spLocks noChangeShapeType="1"/>
            </p:cNvSpPr>
            <p:nvPr/>
          </p:nvSpPr>
          <p:spPr bwMode="auto">
            <a:xfrm>
              <a:off x="4791075" y="2789238"/>
              <a:ext cx="1588" cy="2047875"/>
            </a:xfrm>
            <a:prstGeom prst="line">
              <a:avLst/>
            </a:prstGeom>
            <a:noFill/>
            <a:ln w="412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170" name="Freeform 6"/>
            <p:cNvSpPr/>
            <p:nvPr/>
          </p:nvSpPr>
          <p:spPr bwMode="auto">
            <a:xfrm>
              <a:off x="4657725" y="2598738"/>
              <a:ext cx="266700" cy="254000"/>
            </a:xfrm>
            <a:custGeom>
              <a:avLst/>
              <a:gdLst/>
              <a:ahLst/>
              <a:cxnLst>
                <a:cxn ang="0">
                  <a:pos x="168" y="160"/>
                </a:cxn>
                <a:cxn ang="0">
                  <a:pos x="84" y="136"/>
                </a:cxn>
                <a:cxn ang="0">
                  <a:pos x="0" y="160"/>
                </a:cxn>
                <a:cxn ang="0">
                  <a:pos x="84" y="0"/>
                </a:cxn>
                <a:cxn ang="0">
                  <a:pos x="168" y="160"/>
                </a:cxn>
              </a:cxnLst>
              <a:rect l="0" t="0" r="r" b="b"/>
              <a:pathLst>
                <a:path w="168" h="160">
                  <a:moveTo>
                    <a:pt x="168" y="160"/>
                  </a:moveTo>
                  <a:lnTo>
                    <a:pt x="84" y="136"/>
                  </a:lnTo>
                  <a:lnTo>
                    <a:pt x="0" y="160"/>
                  </a:lnTo>
                  <a:lnTo>
                    <a:pt x="84" y="0"/>
                  </a:lnTo>
                  <a:lnTo>
                    <a:pt x="168" y="1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171" name="Rectangle 7"/>
            <p:cNvSpPr>
              <a:spLocks noChangeArrowheads="1"/>
            </p:cNvSpPr>
            <p:nvPr/>
          </p:nvSpPr>
          <p:spPr bwMode="auto">
            <a:xfrm>
              <a:off x="4894263" y="2514600"/>
              <a:ext cx="1691169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MX" sz="2100" dirty="0">
                  <a:solidFill>
                    <a:srgbClr val="000000"/>
                  </a:solidFill>
                  <a:latin typeface="Symbol" pitchFamily="18" charset="2"/>
                </a:rPr>
                <a:t>S</a:t>
              </a:r>
              <a:r>
                <a:rPr lang="es-ES" sz="2100" dirty="0">
                  <a:solidFill>
                    <a:srgbClr val="000000"/>
                  </a:solidFill>
                </a:rPr>
                <a:t> h(n-k)</a:t>
              </a:r>
              <a:r>
                <a:rPr lang="es-MX" sz="2100" dirty="0">
                  <a:solidFill>
                    <a:srgbClr val="000000"/>
                  </a:solidFill>
                </a:rPr>
                <a:t>x(k</a:t>
              </a:r>
              <a:r>
                <a:rPr lang="es-MX" sz="2100" dirty="0" smtClean="0">
                  <a:solidFill>
                    <a:srgbClr val="000000"/>
                  </a:solidFill>
                </a:rPr>
                <a:t>)=0</a:t>
              </a:r>
              <a:endParaRPr lang="es-ES" dirty="0"/>
            </a:p>
          </p:txBody>
        </p:sp>
        <p:grpSp>
          <p:nvGrpSpPr>
            <p:cNvPr id="368" name="Group 8"/>
            <p:cNvGrpSpPr/>
            <p:nvPr/>
          </p:nvGrpSpPr>
          <p:grpSpPr bwMode="auto">
            <a:xfrm>
              <a:off x="2000250" y="4141788"/>
              <a:ext cx="5265738" cy="409575"/>
              <a:chOff x="0" y="2707"/>
              <a:chExt cx="3317" cy="258"/>
            </a:xfrm>
          </p:grpSpPr>
          <p:sp>
            <p:nvSpPr>
              <p:cNvPr id="1051172" name="Line 9"/>
              <p:cNvSpPr>
                <a:spLocks noChangeShapeType="1"/>
              </p:cNvSpPr>
              <p:nvPr/>
            </p:nvSpPr>
            <p:spPr bwMode="auto">
              <a:xfrm flipV="1">
                <a:off x="0" y="2897"/>
                <a:ext cx="3036" cy="10"/>
              </a:xfrm>
              <a:prstGeom prst="line">
                <a:avLst/>
              </a:prstGeom>
              <a:noFill/>
              <a:ln w="412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173" name="Freeform 10"/>
              <p:cNvSpPr/>
              <p:nvPr/>
            </p:nvSpPr>
            <p:spPr bwMode="auto">
              <a:xfrm>
                <a:off x="2981" y="2827"/>
                <a:ext cx="194" cy="138"/>
              </a:xfrm>
              <a:custGeom>
                <a:avLst/>
                <a:gdLst/>
                <a:ahLst/>
                <a:cxnLst>
                  <a:cxn ang="0">
                    <a:pos x="0" y="138"/>
                  </a:cxn>
                  <a:cxn ang="0">
                    <a:pos x="29" y="69"/>
                  </a:cxn>
                  <a:cxn ang="0">
                    <a:pos x="0" y="0"/>
                  </a:cxn>
                  <a:cxn ang="0">
                    <a:pos x="194" y="69"/>
                  </a:cxn>
                  <a:cxn ang="0">
                    <a:pos x="0" y="138"/>
                  </a:cxn>
                </a:cxnLst>
                <a:rect l="0" t="0" r="r" b="b"/>
                <a:pathLst>
                  <a:path w="194" h="138">
                    <a:moveTo>
                      <a:pt x="0" y="138"/>
                    </a:moveTo>
                    <a:lnTo>
                      <a:pt x="29" y="69"/>
                    </a:lnTo>
                    <a:lnTo>
                      <a:pt x="0" y="0"/>
                    </a:lnTo>
                    <a:lnTo>
                      <a:pt x="194" y="69"/>
                    </a:lnTo>
                    <a:lnTo>
                      <a:pt x="0" y="1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174" name="Rectangle 11"/>
              <p:cNvSpPr>
                <a:spLocks noChangeArrowheads="1"/>
              </p:cNvSpPr>
              <p:nvPr/>
            </p:nvSpPr>
            <p:spPr bwMode="auto">
              <a:xfrm>
                <a:off x="3191" y="2707"/>
                <a:ext cx="126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s-ES" sz="2100">
                    <a:solidFill>
                      <a:srgbClr val="000000"/>
                    </a:solidFill>
                  </a:rPr>
                  <a:t> k</a:t>
                </a:r>
                <a:endParaRPr lang="es-ES"/>
              </a:p>
            </p:txBody>
          </p:sp>
        </p:grpSp>
        <p:sp>
          <p:nvSpPr>
            <p:cNvPr id="1051175" name="Rectangle 12"/>
            <p:cNvSpPr>
              <a:spLocks noChangeArrowheads="1"/>
            </p:cNvSpPr>
            <p:nvPr/>
          </p:nvSpPr>
          <p:spPr bwMode="auto">
            <a:xfrm>
              <a:off x="4816475" y="3109913"/>
              <a:ext cx="200025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2100">
                  <a:solidFill>
                    <a:srgbClr val="000000"/>
                  </a:solidFill>
                </a:rPr>
                <a:t> 3</a:t>
              </a:r>
              <a:endParaRPr lang="es-ES"/>
            </a:p>
          </p:txBody>
        </p:sp>
        <p:sp>
          <p:nvSpPr>
            <p:cNvPr id="1051176" name="Rectangle 13"/>
            <p:cNvSpPr>
              <a:spLocks noChangeArrowheads="1"/>
            </p:cNvSpPr>
            <p:nvPr/>
          </p:nvSpPr>
          <p:spPr bwMode="auto">
            <a:xfrm>
              <a:off x="4816475" y="3516313"/>
              <a:ext cx="200025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2100">
                  <a:solidFill>
                    <a:srgbClr val="000000"/>
                  </a:solidFill>
                </a:rPr>
                <a:t> 2</a:t>
              </a:r>
              <a:endParaRPr lang="es-ES"/>
            </a:p>
          </p:txBody>
        </p:sp>
        <p:sp>
          <p:nvSpPr>
            <p:cNvPr id="1051177" name="Rectangle 14"/>
            <p:cNvSpPr>
              <a:spLocks noChangeArrowheads="1"/>
            </p:cNvSpPr>
            <p:nvPr/>
          </p:nvSpPr>
          <p:spPr bwMode="auto">
            <a:xfrm>
              <a:off x="4816475" y="3921125"/>
              <a:ext cx="200025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2100">
                  <a:solidFill>
                    <a:srgbClr val="000000"/>
                  </a:solidFill>
                </a:rPr>
                <a:t> 1</a:t>
              </a:r>
              <a:endParaRPr lang="es-ES"/>
            </a:p>
          </p:txBody>
        </p:sp>
        <p:sp>
          <p:nvSpPr>
            <p:cNvPr id="1051178" name="Line 15"/>
            <p:cNvSpPr>
              <a:spLocks noChangeShapeType="1"/>
            </p:cNvSpPr>
            <p:nvPr/>
          </p:nvSpPr>
          <p:spPr bwMode="auto">
            <a:xfrm>
              <a:off x="2803525" y="3214688"/>
              <a:ext cx="19907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51179" name="Line 16"/>
            <p:cNvSpPr>
              <a:spLocks noChangeShapeType="1"/>
            </p:cNvSpPr>
            <p:nvPr/>
          </p:nvSpPr>
          <p:spPr bwMode="auto">
            <a:xfrm>
              <a:off x="2552700" y="3609975"/>
              <a:ext cx="22415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51180" name="Line 17"/>
            <p:cNvSpPr>
              <a:spLocks noChangeShapeType="1"/>
            </p:cNvSpPr>
            <p:nvPr/>
          </p:nvSpPr>
          <p:spPr bwMode="auto">
            <a:xfrm>
              <a:off x="2068513" y="4022725"/>
              <a:ext cx="27257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369" name="Group 18"/>
            <p:cNvGrpSpPr/>
            <p:nvPr/>
          </p:nvGrpSpPr>
          <p:grpSpPr bwMode="auto">
            <a:xfrm>
              <a:off x="2771359" y="3206750"/>
              <a:ext cx="990600" cy="1223963"/>
              <a:chOff x="1153" y="2130"/>
              <a:chExt cx="624" cy="771"/>
            </a:xfrm>
          </p:grpSpPr>
          <p:sp>
            <p:nvSpPr>
              <p:cNvPr id="1051181" name="Line 19"/>
              <p:cNvSpPr>
                <a:spLocks noChangeShapeType="1"/>
              </p:cNvSpPr>
              <p:nvPr/>
            </p:nvSpPr>
            <p:spPr bwMode="auto">
              <a:xfrm>
                <a:off x="1776" y="2130"/>
                <a:ext cx="1" cy="771"/>
              </a:xfrm>
              <a:prstGeom prst="line">
                <a:avLst/>
              </a:prstGeom>
              <a:noFill/>
              <a:ln w="412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182" name="Line 20"/>
              <p:cNvSpPr>
                <a:spLocks noChangeShapeType="1"/>
              </p:cNvSpPr>
              <p:nvPr/>
            </p:nvSpPr>
            <p:spPr bwMode="auto">
              <a:xfrm>
                <a:off x="1310" y="2641"/>
                <a:ext cx="1" cy="260"/>
              </a:xfrm>
              <a:prstGeom prst="line">
                <a:avLst/>
              </a:prstGeom>
              <a:noFill/>
              <a:ln w="412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183" name="Line 21"/>
              <p:cNvSpPr>
                <a:spLocks noChangeShapeType="1"/>
              </p:cNvSpPr>
              <p:nvPr/>
            </p:nvSpPr>
            <p:spPr bwMode="auto">
              <a:xfrm>
                <a:off x="1465" y="2386"/>
                <a:ext cx="1" cy="515"/>
              </a:xfrm>
              <a:prstGeom prst="line">
                <a:avLst/>
              </a:prstGeom>
              <a:noFill/>
              <a:ln w="412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184" name="Line 22"/>
              <p:cNvSpPr>
                <a:spLocks noChangeShapeType="1"/>
              </p:cNvSpPr>
              <p:nvPr/>
            </p:nvSpPr>
            <p:spPr bwMode="auto">
              <a:xfrm>
                <a:off x="1621" y="2130"/>
                <a:ext cx="1" cy="771"/>
              </a:xfrm>
              <a:prstGeom prst="line">
                <a:avLst/>
              </a:prstGeom>
              <a:noFill/>
              <a:ln w="412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185" name="Line 23"/>
              <p:cNvSpPr>
                <a:spLocks noChangeShapeType="1"/>
              </p:cNvSpPr>
              <p:nvPr/>
            </p:nvSpPr>
            <p:spPr bwMode="auto">
              <a:xfrm>
                <a:off x="1153" y="2638"/>
                <a:ext cx="1" cy="260"/>
              </a:xfrm>
              <a:prstGeom prst="line">
                <a:avLst/>
              </a:prstGeom>
              <a:noFill/>
              <a:ln w="412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51186" name="Rectangle 24"/>
            <p:cNvSpPr>
              <a:spLocks noChangeArrowheads="1"/>
            </p:cNvSpPr>
            <p:nvPr/>
          </p:nvSpPr>
          <p:spPr bwMode="auto">
            <a:xfrm>
              <a:off x="4819650" y="4416425"/>
              <a:ext cx="13335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MX" sz="2100">
                  <a:solidFill>
                    <a:srgbClr val="000000"/>
                  </a:solidFill>
                </a:rPr>
                <a:t>0</a:t>
              </a:r>
              <a:endParaRPr lang="es-ES"/>
            </a:p>
          </p:txBody>
        </p:sp>
        <p:grpSp>
          <p:nvGrpSpPr>
            <p:cNvPr id="370" name="Group 25"/>
            <p:cNvGrpSpPr/>
            <p:nvPr/>
          </p:nvGrpSpPr>
          <p:grpSpPr bwMode="auto">
            <a:xfrm>
              <a:off x="4775200" y="4019550"/>
              <a:ext cx="1168400" cy="430213"/>
              <a:chOff x="1791" y="3794"/>
              <a:chExt cx="736" cy="271"/>
            </a:xfrm>
          </p:grpSpPr>
          <p:sp>
            <p:nvSpPr>
              <p:cNvPr id="1051187" name="Line 26"/>
              <p:cNvSpPr>
                <a:spLocks noChangeShapeType="1"/>
              </p:cNvSpPr>
              <p:nvPr/>
            </p:nvSpPr>
            <p:spPr bwMode="auto">
              <a:xfrm>
                <a:off x="1989" y="3805"/>
                <a:ext cx="1" cy="260"/>
              </a:xfrm>
              <a:prstGeom prst="line">
                <a:avLst/>
              </a:prstGeom>
              <a:noFill/>
              <a:ln w="412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188" name="Line 27"/>
              <p:cNvSpPr>
                <a:spLocks noChangeShapeType="1"/>
              </p:cNvSpPr>
              <p:nvPr/>
            </p:nvSpPr>
            <p:spPr bwMode="auto">
              <a:xfrm>
                <a:off x="1791" y="3796"/>
                <a:ext cx="7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51189" name="Line 28"/>
              <p:cNvSpPr>
                <a:spLocks noChangeShapeType="1"/>
              </p:cNvSpPr>
              <p:nvPr/>
            </p:nvSpPr>
            <p:spPr bwMode="auto">
              <a:xfrm>
                <a:off x="2171" y="3801"/>
                <a:ext cx="1" cy="260"/>
              </a:xfrm>
              <a:prstGeom prst="line">
                <a:avLst/>
              </a:prstGeom>
              <a:noFill/>
              <a:ln w="412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190" name="Line 29"/>
              <p:cNvSpPr>
                <a:spLocks noChangeShapeType="1"/>
              </p:cNvSpPr>
              <p:nvPr/>
            </p:nvSpPr>
            <p:spPr bwMode="auto">
              <a:xfrm>
                <a:off x="2526" y="3798"/>
                <a:ext cx="1" cy="260"/>
              </a:xfrm>
              <a:prstGeom prst="line">
                <a:avLst/>
              </a:prstGeom>
              <a:noFill/>
              <a:ln w="412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191" name="Line 30"/>
              <p:cNvSpPr>
                <a:spLocks noChangeShapeType="1"/>
              </p:cNvSpPr>
              <p:nvPr/>
            </p:nvSpPr>
            <p:spPr bwMode="auto">
              <a:xfrm>
                <a:off x="2340" y="3794"/>
                <a:ext cx="1" cy="260"/>
              </a:xfrm>
              <a:prstGeom prst="line">
                <a:avLst/>
              </a:prstGeom>
              <a:noFill/>
              <a:ln w="412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3" name="Rectángulo 386084"/>
          <p:cNvSpPr/>
          <p:nvPr/>
        </p:nvSpPr>
        <p:spPr>
          <a:xfrm>
            <a:off x="3528904" y="4389057"/>
            <a:ext cx="3978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es-E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-n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3159555" y="5209854"/>
                <a:ext cx="144148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=0∗0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555" y="5209854"/>
                <a:ext cx="1441485" cy="307777"/>
              </a:xfrm>
              <a:prstGeom prst="rect">
                <a:avLst/>
              </a:prstGeom>
              <a:blipFill>
                <a:blip r:embed="rId2"/>
                <a:stretch>
                  <a:fillRect l="-3376" r="-2954" b="-300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heel spokes="8"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140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9E32-A3E0-4F6F-A9E3-EDF5B766C8F7}" type="slidenum">
              <a:rPr lang="es-ES"/>
              <a:t>92</a:t>
            </a:fld>
            <a:endParaRPr lang="es-ES"/>
          </a:p>
        </p:txBody>
      </p:sp>
      <p:sp>
        <p:nvSpPr>
          <p:cNvPr id="105114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43000"/>
            <a:ext cx="7772400" cy="800100"/>
          </a:xfrm>
        </p:spPr>
        <p:txBody>
          <a:bodyPr/>
          <a:lstStyle/>
          <a:p>
            <a:pPr>
              <a:buFontTx/>
              <a:buNone/>
            </a:pPr>
            <a:r>
              <a:rPr lang="es-ES">
                <a:solidFill>
                  <a:srgbClr val="FF3300"/>
                </a:solidFill>
                <a:cs typeface="Times New Roman" pitchFamily="18" charset="0"/>
              </a:rPr>
              <a:t>Evaluando h(k) para k= </a:t>
            </a:r>
            <a:r>
              <a:rPr lang="es-MX">
                <a:solidFill>
                  <a:srgbClr val="FF3300"/>
                </a:solidFill>
                <a:cs typeface="Times New Roman" pitchFamily="18" charset="0"/>
              </a:rPr>
              <a:t>-1</a:t>
            </a:r>
            <a:r>
              <a:rPr lang="es-ES">
                <a:solidFill>
                  <a:srgbClr val="FF3300"/>
                </a:solidFill>
                <a:cs typeface="Times New Roman" pitchFamily="18" charset="0"/>
              </a:rPr>
              <a:t>-k se obtiene</a:t>
            </a:r>
          </a:p>
        </p:txBody>
      </p:sp>
      <p:sp>
        <p:nvSpPr>
          <p:cNvPr id="1051142" name="Rectangle 3"/>
          <p:cNvSpPr>
            <a:spLocks noChangeArrowheads="1"/>
          </p:cNvSpPr>
          <p:nvPr/>
        </p:nvSpPr>
        <p:spPr bwMode="auto">
          <a:xfrm>
            <a:off x="2884488" y="5537200"/>
            <a:ext cx="666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2100">
                <a:solidFill>
                  <a:srgbClr val="000000"/>
                </a:solidFill>
              </a:rPr>
              <a:t> </a:t>
            </a:r>
            <a:endParaRPr lang="es-ES"/>
          </a:p>
        </p:txBody>
      </p:sp>
      <p:grpSp>
        <p:nvGrpSpPr>
          <p:cNvPr id="362" name="Group 4"/>
          <p:cNvGrpSpPr/>
          <p:nvPr/>
        </p:nvGrpSpPr>
        <p:grpSpPr bwMode="auto">
          <a:xfrm>
            <a:off x="2000250" y="2514600"/>
            <a:ext cx="5265738" cy="2322513"/>
            <a:chOff x="1260" y="1584"/>
            <a:chExt cx="3317" cy="1463"/>
          </a:xfrm>
        </p:grpSpPr>
        <p:sp>
          <p:nvSpPr>
            <p:cNvPr id="1051143" name="Line 5"/>
            <p:cNvSpPr>
              <a:spLocks noChangeShapeType="1"/>
            </p:cNvSpPr>
            <p:nvPr/>
          </p:nvSpPr>
          <p:spPr bwMode="auto">
            <a:xfrm>
              <a:off x="3018" y="1757"/>
              <a:ext cx="1" cy="1290"/>
            </a:xfrm>
            <a:prstGeom prst="line">
              <a:avLst/>
            </a:prstGeom>
            <a:noFill/>
            <a:ln w="412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144" name="Freeform 6"/>
            <p:cNvSpPr/>
            <p:nvPr/>
          </p:nvSpPr>
          <p:spPr bwMode="auto">
            <a:xfrm>
              <a:off x="2934" y="1637"/>
              <a:ext cx="168" cy="160"/>
            </a:xfrm>
            <a:custGeom>
              <a:avLst/>
              <a:gdLst/>
              <a:ahLst/>
              <a:cxnLst>
                <a:cxn ang="0">
                  <a:pos x="168" y="160"/>
                </a:cxn>
                <a:cxn ang="0">
                  <a:pos x="84" y="136"/>
                </a:cxn>
                <a:cxn ang="0">
                  <a:pos x="0" y="160"/>
                </a:cxn>
                <a:cxn ang="0">
                  <a:pos x="84" y="0"/>
                </a:cxn>
                <a:cxn ang="0">
                  <a:pos x="168" y="160"/>
                </a:cxn>
              </a:cxnLst>
              <a:rect l="0" t="0" r="r" b="b"/>
              <a:pathLst>
                <a:path w="168" h="160">
                  <a:moveTo>
                    <a:pt x="168" y="160"/>
                  </a:moveTo>
                  <a:lnTo>
                    <a:pt x="84" y="136"/>
                  </a:lnTo>
                  <a:lnTo>
                    <a:pt x="0" y="160"/>
                  </a:lnTo>
                  <a:lnTo>
                    <a:pt x="84" y="0"/>
                  </a:lnTo>
                  <a:lnTo>
                    <a:pt x="168" y="1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145" name="Rectangle 7"/>
            <p:cNvSpPr>
              <a:spLocks noChangeArrowheads="1"/>
            </p:cNvSpPr>
            <p:nvPr/>
          </p:nvSpPr>
          <p:spPr bwMode="auto">
            <a:xfrm>
              <a:off x="3083" y="1584"/>
              <a:ext cx="1020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MX" sz="2100">
                  <a:solidFill>
                    <a:srgbClr val="000000"/>
                  </a:solidFill>
                  <a:latin typeface="Symbol" pitchFamily="18" charset="2"/>
                </a:rPr>
                <a:t>S</a:t>
              </a:r>
              <a:r>
                <a:rPr lang="es-ES" sz="2100">
                  <a:solidFill>
                    <a:srgbClr val="000000"/>
                  </a:solidFill>
                </a:rPr>
                <a:t> h(n-k)</a:t>
              </a:r>
              <a:r>
                <a:rPr lang="es-MX" sz="2100">
                  <a:solidFill>
                    <a:srgbClr val="000000"/>
                  </a:solidFill>
                </a:rPr>
                <a:t>x(k)=0</a:t>
              </a:r>
              <a:endParaRPr lang="es-ES"/>
            </a:p>
          </p:txBody>
        </p:sp>
        <p:grpSp>
          <p:nvGrpSpPr>
            <p:cNvPr id="363" name="Group 8"/>
            <p:cNvGrpSpPr/>
            <p:nvPr/>
          </p:nvGrpSpPr>
          <p:grpSpPr bwMode="auto">
            <a:xfrm>
              <a:off x="1260" y="2609"/>
              <a:ext cx="3317" cy="258"/>
              <a:chOff x="0" y="2707"/>
              <a:chExt cx="3317" cy="258"/>
            </a:xfrm>
          </p:grpSpPr>
          <p:sp>
            <p:nvSpPr>
              <p:cNvPr id="1051146" name="Line 9"/>
              <p:cNvSpPr>
                <a:spLocks noChangeShapeType="1"/>
              </p:cNvSpPr>
              <p:nvPr/>
            </p:nvSpPr>
            <p:spPr bwMode="auto">
              <a:xfrm flipV="1">
                <a:off x="0" y="2897"/>
                <a:ext cx="3036" cy="10"/>
              </a:xfrm>
              <a:prstGeom prst="line">
                <a:avLst/>
              </a:prstGeom>
              <a:noFill/>
              <a:ln w="412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147" name="Freeform 10"/>
              <p:cNvSpPr/>
              <p:nvPr/>
            </p:nvSpPr>
            <p:spPr bwMode="auto">
              <a:xfrm>
                <a:off x="2981" y="2827"/>
                <a:ext cx="194" cy="138"/>
              </a:xfrm>
              <a:custGeom>
                <a:avLst/>
                <a:gdLst/>
                <a:ahLst/>
                <a:cxnLst>
                  <a:cxn ang="0">
                    <a:pos x="0" y="138"/>
                  </a:cxn>
                  <a:cxn ang="0">
                    <a:pos x="29" y="69"/>
                  </a:cxn>
                  <a:cxn ang="0">
                    <a:pos x="0" y="0"/>
                  </a:cxn>
                  <a:cxn ang="0">
                    <a:pos x="194" y="69"/>
                  </a:cxn>
                  <a:cxn ang="0">
                    <a:pos x="0" y="138"/>
                  </a:cxn>
                </a:cxnLst>
                <a:rect l="0" t="0" r="r" b="b"/>
                <a:pathLst>
                  <a:path w="194" h="138">
                    <a:moveTo>
                      <a:pt x="0" y="138"/>
                    </a:moveTo>
                    <a:lnTo>
                      <a:pt x="29" y="69"/>
                    </a:lnTo>
                    <a:lnTo>
                      <a:pt x="0" y="0"/>
                    </a:lnTo>
                    <a:lnTo>
                      <a:pt x="194" y="69"/>
                    </a:lnTo>
                    <a:lnTo>
                      <a:pt x="0" y="1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148" name="Rectangle 11"/>
              <p:cNvSpPr>
                <a:spLocks noChangeArrowheads="1"/>
              </p:cNvSpPr>
              <p:nvPr/>
            </p:nvSpPr>
            <p:spPr bwMode="auto">
              <a:xfrm>
                <a:off x="3191" y="2707"/>
                <a:ext cx="126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s-ES" sz="2100">
                    <a:solidFill>
                      <a:srgbClr val="000000"/>
                    </a:solidFill>
                  </a:rPr>
                  <a:t> k</a:t>
                </a:r>
                <a:endParaRPr lang="es-ES"/>
              </a:p>
            </p:txBody>
          </p:sp>
        </p:grpSp>
        <p:sp>
          <p:nvSpPr>
            <p:cNvPr id="1051149" name="Rectangle 12"/>
            <p:cNvSpPr>
              <a:spLocks noChangeArrowheads="1"/>
            </p:cNvSpPr>
            <p:nvPr/>
          </p:nvSpPr>
          <p:spPr bwMode="auto">
            <a:xfrm>
              <a:off x="3034" y="1959"/>
              <a:ext cx="12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2100">
                  <a:solidFill>
                    <a:srgbClr val="000000"/>
                  </a:solidFill>
                </a:rPr>
                <a:t> 3</a:t>
              </a:r>
              <a:endParaRPr lang="es-ES"/>
            </a:p>
          </p:txBody>
        </p:sp>
        <p:sp>
          <p:nvSpPr>
            <p:cNvPr id="1051150" name="Rectangle 13"/>
            <p:cNvSpPr>
              <a:spLocks noChangeArrowheads="1"/>
            </p:cNvSpPr>
            <p:nvPr/>
          </p:nvSpPr>
          <p:spPr bwMode="auto">
            <a:xfrm>
              <a:off x="3034" y="2215"/>
              <a:ext cx="12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2100">
                  <a:solidFill>
                    <a:srgbClr val="000000"/>
                  </a:solidFill>
                </a:rPr>
                <a:t> 2</a:t>
              </a:r>
              <a:endParaRPr lang="es-ES"/>
            </a:p>
          </p:txBody>
        </p:sp>
        <p:sp>
          <p:nvSpPr>
            <p:cNvPr id="1051151" name="Rectangle 14"/>
            <p:cNvSpPr>
              <a:spLocks noChangeArrowheads="1"/>
            </p:cNvSpPr>
            <p:nvPr/>
          </p:nvSpPr>
          <p:spPr bwMode="auto">
            <a:xfrm>
              <a:off x="3034" y="2470"/>
              <a:ext cx="12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2100">
                  <a:solidFill>
                    <a:srgbClr val="000000"/>
                  </a:solidFill>
                </a:rPr>
                <a:t> 1</a:t>
              </a:r>
              <a:endParaRPr lang="es-ES"/>
            </a:p>
          </p:txBody>
        </p:sp>
        <p:sp>
          <p:nvSpPr>
            <p:cNvPr id="1051152" name="Line 15"/>
            <p:cNvSpPr>
              <a:spLocks noChangeShapeType="1"/>
            </p:cNvSpPr>
            <p:nvPr/>
          </p:nvSpPr>
          <p:spPr bwMode="auto">
            <a:xfrm>
              <a:off x="1766" y="2025"/>
              <a:ext cx="12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51153" name="Line 16"/>
            <p:cNvSpPr>
              <a:spLocks noChangeShapeType="1"/>
            </p:cNvSpPr>
            <p:nvPr/>
          </p:nvSpPr>
          <p:spPr bwMode="auto">
            <a:xfrm>
              <a:off x="1608" y="2274"/>
              <a:ext cx="14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51154" name="Line 17"/>
            <p:cNvSpPr>
              <a:spLocks noChangeShapeType="1"/>
            </p:cNvSpPr>
            <p:nvPr/>
          </p:nvSpPr>
          <p:spPr bwMode="auto">
            <a:xfrm>
              <a:off x="1303" y="2534"/>
              <a:ext cx="17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364" name="Group 18"/>
            <p:cNvGrpSpPr/>
            <p:nvPr/>
          </p:nvGrpSpPr>
          <p:grpSpPr bwMode="auto">
            <a:xfrm>
              <a:off x="2207" y="2020"/>
              <a:ext cx="624" cy="771"/>
              <a:chOff x="1153" y="2130"/>
              <a:chExt cx="624" cy="771"/>
            </a:xfrm>
          </p:grpSpPr>
          <p:sp>
            <p:nvSpPr>
              <p:cNvPr id="1051155" name="Line 19"/>
              <p:cNvSpPr>
                <a:spLocks noChangeShapeType="1"/>
              </p:cNvSpPr>
              <p:nvPr/>
            </p:nvSpPr>
            <p:spPr bwMode="auto">
              <a:xfrm>
                <a:off x="1776" y="2130"/>
                <a:ext cx="1" cy="771"/>
              </a:xfrm>
              <a:prstGeom prst="line">
                <a:avLst/>
              </a:prstGeom>
              <a:noFill/>
              <a:ln w="412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156" name="Line 20"/>
              <p:cNvSpPr>
                <a:spLocks noChangeShapeType="1"/>
              </p:cNvSpPr>
              <p:nvPr/>
            </p:nvSpPr>
            <p:spPr bwMode="auto">
              <a:xfrm>
                <a:off x="1310" y="2641"/>
                <a:ext cx="1" cy="260"/>
              </a:xfrm>
              <a:prstGeom prst="line">
                <a:avLst/>
              </a:prstGeom>
              <a:noFill/>
              <a:ln w="412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157" name="Line 21"/>
              <p:cNvSpPr>
                <a:spLocks noChangeShapeType="1"/>
              </p:cNvSpPr>
              <p:nvPr/>
            </p:nvSpPr>
            <p:spPr bwMode="auto">
              <a:xfrm>
                <a:off x="1465" y="2386"/>
                <a:ext cx="1" cy="515"/>
              </a:xfrm>
              <a:prstGeom prst="line">
                <a:avLst/>
              </a:prstGeom>
              <a:noFill/>
              <a:ln w="412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158" name="Line 22"/>
              <p:cNvSpPr>
                <a:spLocks noChangeShapeType="1"/>
              </p:cNvSpPr>
              <p:nvPr/>
            </p:nvSpPr>
            <p:spPr bwMode="auto">
              <a:xfrm>
                <a:off x="1621" y="2130"/>
                <a:ext cx="1" cy="771"/>
              </a:xfrm>
              <a:prstGeom prst="line">
                <a:avLst/>
              </a:prstGeom>
              <a:noFill/>
              <a:ln w="412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159" name="Line 23"/>
              <p:cNvSpPr>
                <a:spLocks noChangeShapeType="1"/>
              </p:cNvSpPr>
              <p:nvPr/>
            </p:nvSpPr>
            <p:spPr bwMode="auto">
              <a:xfrm>
                <a:off x="1153" y="2638"/>
                <a:ext cx="1" cy="260"/>
              </a:xfrm>
              <a:prstGeom prst="line">
                <a:avLst/>
              </a:prstGeom>
              <a:noFill/>
              <a:ln w="412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51160" name="Rectangle 24"/>
            <p:cNvSpPr>
              <a:spLocks noChangeArrowheads="1"/>
            </p:cNvSpPr>
            <p:nvPr/>
          </p:nvSpPr>
          <p:spPr bwMode="auto">
            <a:xfrm>
              <a:off x="2784" y="2782"/>
              <a:ext cx="140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MX" sz="2100">
                  <a:solidFill>
                    <a:srgbClr val="000000"/>
                  </a:solidFill>
                </a:rPr>
                <a:t>-1</a:t>
              </a:r>
              <a:endParaRPr lang="es-ES"/>
            </a:p>
          </p:txBody>
        </p:sp>
        <p:grpSp>
          <p:nvGrpSpPr>
            <p:cNvPr id="365" name="Group 25"/>
            <p:cNvGrpSpPr/>
            <p:nvPr/>
          </p:nvGrpSpPr>
          <p:grpSpPr bwMode="auto">
            <a:xfrm>
              <a:off x="3008" y="2532"/>
              <a:ext cx="736" cy="271"/>
              <a:chOff x="1791" y="3794"/>
              <a:chExt cx="736" cy="271"/>
            </a:xfrm>
          </p:grpSpPr>
          <p:sp>
            <p:nvSpPr>
              <p:cNvPr id="1051161" name="Line 26"/>
              <p:cNvSpPr>
                <a:spLocks noChangeShapeType="1"/>
              </p:cNvSpPr>
              <p:nvPr/>
            </p:nvSpPr>
            <p:spPr bwMode="auto">
              <a:xfrm>
                <a:off x="1989" y="3805"/>
                <a:ext cx="1" cy="260"/>
              </a:xfrm>
              <a:prstGeom prst="line">
                <a:avLst/>
              </a:prstGeom>
              <a:noFill/>
              <a:ln w="412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162" name="Line 27"/>
              <p:cNvSpPr>
                <a:spLocks noChangeShapeType="1"/>
              </p:cNvSpPr>
              <p:nvPr/>
            </p:nvSpPr>
            <p:spPr bwMode="auto">
              <a:xfrm>
                <a:off x="1791" y="3796"/>
                <a:ext cx="7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51163" name="Line 28"/>
              <p:cNvSpPr>
                <a:spLocks noChangeShapeType="1"/>
              </p:cNvSpPr>
              <p:nvPr/>
            </p:nvSpPr>
            <p:spPr bwMode="auto">
              <a:xfrm>
                <a:off x="2171" y="3801"/>
                <a:ext cx="1" cy="260"/>
              </a:xfrm>
              <a:prstGeom prst="line">
                <a:avLst/>
              </a:prstGeom>
              <a:noFill/>
              <a:ln w="412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164" name="Line 29"/>
              <p:cNvSpPr>
                <a:spLocks noChangeShapeType="1"/>
              </p:cNvSpPr>
              <p:nvPr/>
            </p:nvSpPr>
            <p:spPr bwMode="auto">
              <a:xfrm>
                <a:off x="2526" y="3798"/>
                <a:ext cx="1" cy="260"/>
              </a:xfrm>
              <a:prstGeom prst="line">
                <a:avLst/>
              </a:prstGeom>
              <a:noFill/>
              <a:ln w="412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165" name="Line 30"/>
              <p:cNvSpPr>
                <a:spLocks noChangeShapeType="1"/>
              </p:cNvSpPr>
              <p:nvPr/>
            </p:nvSpPr>
            <p:spPr bwMode="auto">
              <a:xfrm>
                <a:off x="2340" y="3794"/>
                <a:ext cx="1" cy="260"/>
              </a:xfrm>
              <a:prstGeom prst="line">
                <a:avLst/>
              </a:prstGeom>
              <a:noFill/>
              <a:ln w="412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/>
              <p:cNvSpPr txBox="1"/>
              <p:nvPr/>
            </p:nvSpPr>
            <p:spPr>
              <a:xfrm>
                <a:off x="3159555" y="5209854"/>
                <a:ext cx="191898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=0∗0=0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32" name="Cuadro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555" y="5209854"/>
                <a:ext cx="1918987" cy="307777"/>
              </a:xfrm>
              <a:prstGeom prst="rect">
                <a:avLst/>
              </a:prstGeom>
              <a:blipFill>
                <a:blip r:embed="rId2"/>
                <a:stretch>
                  <a:fillRect l="-2540" r="-2222" b="-300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heel spokes="8"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166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BE37-1CF0-48F6-B77B-C0D51AB95E77}" type="slidenum">
              <a:rPr lang="es-ES"/>
              <a:t>93</a:t>
            </a:fld>
            <a:endParaRPr lang="es-ES"/>
          </a:p>
        </p:txBody>
      </p:sp>
      <p:sp>
        <p:nvSpPr>
          <p:cNvPr id="105116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43000"/>
            <a:ext cx="7772400" cy="800100"/>
          </a:xfrm>
        </p:spPr>
        <p:txBody>
          <a:bodyPr/>
          <a:lstStyle/>
          <a:p>
            <a:pPr>
              <a:buFontTx/>
              <a:buNone/>
            </a:pPr>
            <a:r>
              <a:rPr lang="es-ES">
                <a:solidFill>
                  <a:srgbClr val="FF3300"/>
                </a:solidFill>
                <a:cs typeface="Times New Roman" pitchFamily="18" charset="0"/>
              </a:rPr>
              <a:t>Evaluando h(k) para k= </a:t>
            </a:r>
            <a:r>
              <a:rPr lang="es-MX">
                <a:solidFill>
                  <a:srgbClr val="FF3300"/>
                </a:solidFill>
                <a:cs typeface="Times New Roman" pitchFamily="18" charset="0"/>
              </a:rPr>
              <a:t>0</a:t>
            </a:r>
            <a:r>
              <a:rPr lang="es-ES">
                <a:solidFill>
                  <a:srgbClr val="FF3300"/>
                </a:solidFill>
                <a:cs typeface="Times New Roman" pitchFamily="18" charset="0"/>
              </a:rPr>
              <a:t>-k se obtiene</a:t>
            </a:r>
            <a:r>
              <a:rPr lang="es-ES">
                <a:cs typeface="Times New Roman" pitchFamily="18" charset="0"/>
              </a:rPr>
              <a:t> </a:t>
            </a:r>
          </a:p>
        </p:txBody>
      </p:sp>
      <p:sp>
        <p:nvSpPr>
          <p:cNvPr id="1051168" name="Rectangle 3"/>
          <p:cNvSpPr>
            <a:spLocks noChangeArrowheads="1"/>
          </p:cNvSpPr>
          <p:nvPr/>
        </p:nvSpPr>
        <p:spPr bwMode="auto">
          <a:xfrm>
            <a:off x="2884488" y="5537200"/>
            <a:ext cx="666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2100">
                <a:solidFill>
                  <a:srgbClr val="000000"/>
                </a:solidFill>
              </a:rPr>
              <a:t> </a:t>
            </a:r>
            <a:endParaRPr lang="es-ES"/>
          </a:p>
        </p:txBody>
      </p:sp>
      <p:grpSp>
        <p:nvGrpSpPr>
          <p:cNvPr id="367" name="Group 4"/>
          <p:cNvGrpSpPr/>
          <p:nvPr/>
        </p:nvGrpSpPr>
        <p:grpSpPr bwMode="auto">
          <a:xfrm>
            <a:off x="2000250" y="2514600"/>
            <a:ext cx="5265738" cy="2322513"/>
            <a:chOff x="1260" y="1584"/>
            <a:chExt cx="3317" cy="1463"/>
          </a:xfrm>
        </p:grpSpPr>
        <p:sp>
          <p:nvSpPr>
            <p:cNvPr id="1051169" name="Line 5"/>
            <p:cNvSpPr>
              <a:spLocks noChangeShapeType="1"/>
            </p:cNvSpPr>
            <p:nvPr/>
          </p:nvSpPr>
          <p:spPr bwMode="auto">
            <a:xfrm>
              <a:off x="3018" y="1757"/>
              <a:ext cx="1" cy="1290"/>
            </a:xfrm>
            <a:prstGeom prst="line">
              <a:avLst/>
            </a:prstGeom>
            <a:noFill/>
            <a:ln w="412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170" name="Freeform 6"/>
            <p:cNvSpPr/>
            <p:nvPr/>
          </p:nvSpPr>
          <p:spPr bwMode="auto">
            <a:xfrm>
              <a:off x="2934" y="1637"/>
              <a:ext cx="168" cy="160"/>
            </a:xfrm>
            <a:custGeom>
              <a:avLst/>
              <a:gdLst/>
              <a:ahLst/>
              <a:cxnLst>
                <a:cxn ang="0">
                  <a:pos x="168" y="160"/>
                </a:cxn>
                <a:cxn ang="0">
                  <a:pos x="84" y="136"/>
                </a:cxn>
                <a:cxn ang="0">
                  <a:pos x="0" y="160"/>
                </a:cxn>
                <a:cxn ang="0">
                  <a:pos x="84" y="0"/>
                </a:cxn>
                <a:cxn ang="0">
                  <a:pos x="168" y="160"/>
                </a:cxn>
              </a:cxnLst>
              <a:rect l="0" t="0" r="r" b="b"/>
              <a:pathLst>
                <a:path w="168" h="160">
                  <a:moveTo>
                    <a:pt x="168" y="160"/>
                  </a:moveTo>
                  <a:lnTo>
                    <a:pt x="84" y="136"/>
                  </a:lnTo>
                  <a:lnTo>
                    <a:pt x="0" y="160"/>
                  </a:lnTo>
                  <a:lnTo>
                    <a:pt x="84" y="0"/>
                  </a:lnTo>
                  <a:lnTo>
                    <a:pt x="168" y="1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171" name="Rectangle 7"/>
            <p:cNvSpPr>
              <a:spLocks noChangeArrowheads="1"/>
            </p:cNvSpPr>
            <p:nvPr/>
          </p:nvSpPr>
          <p:spPr bwMode="auto">
            <a:xfrm>
              <a:off x="3083" y="1584"/>
              <a:ext cx="1020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MX" sz="2100" dirty="0">
                  <a:solidFill>
                    <a:srgbClr val="000000"/>
                  </a:solidFill>
                  <a:latin typeface="Symbol" pitchFamily="18" charset="2"/>
                </a:rPr>
                <a:t>S</a:t>
              </a:r>
              <a:r>
                <a:rPr lang="es-ES" sz="2100" dirty="0">
                  <a:solidFill>
                    <a:srgbClr val="000000"/>
                  </a:solidFill>
                </a:rPr>
                <a:t> h(n-k)</a:t>
              </a:r>
              <a:r>
                <a:rPr lang="es-MX" sz="2100" dirty="0">
                  <a:solidFill>
                    <a:srgbClr val="000000"/>
                  </a:solidFill>
                </a:rPr>
                <a:t>x(k)=3</a:t>
              </a:r>
              <a:endParaRPr lang="es-ES" dirty="0"/>
            </a:p>
          </p:txBody>
        </p:sp>
        <p:grpSp>
          <p:nvGrpSpPr>
            <p:cNvPr id="368" name="Group 8"/>
            <p:cNvGrpSpPr/>
            <p:nvPr/>
          </p:nvGrpSpPr>
          <p:grpSpPr bwMode="auto">
            <a:xfrm>
              <a:off x="1260" y="2609"/>
              <a:ext cx="3317" cy="258"/>
              <a:chOff x="0" y="2707"/>
              <a:chExt cx="3317" cy="258"/>
            </a:xfrm>
          </p:grpSpPr>
          <p:sp>
            <p:nvSpPr>
              <p:cNvPr id="1051172" name="Line 9"/>
              <p:cNvSpPr>
                <a:spLocks noChangeShapeType="1"/>
              </p:cNvSpPr>
              <p:nvPr/>
            </p:nvSpPr>
            <p:spPr bwMode="auto">
              <a:xfrm flipV="1">
                <a:off x="0" y="2897"/>
                <a:ext cx="3036" cy="10"/>
              </a:xfrm>
              <a:prstGeom prst="line">
                <a:avLst/>
              </a:prstGeom>
              <a:noFill/>
              <a:ln w="412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173" name="Freeform 10"/>
              <p:cNvSpPr/>
              <p:nvPr/>
            </p:nvSpPr>
            <p:spPr bwMode="auto">
              <a:xfrm>
                <a:off x="2981" y="2827"/>
                <a:ext cx="194" cy="138"/>
              </a:xfrm>
              <a:custGeom>
                <a:avLst/>
                <a:gdLst/>
                <a:ahLst/>
                <a:cxnLst>
                  <a:cxn ang="0">
                    <a:pos x="0" y="138"/>
                  </a:cxn>
                  <a:cxn ang="0">
                    <a:pos x="29" y="69"/>
                  </a:cxn>
                  <a:cxn ang="0">
                    <a:pos x="0" y="0"/>
                  </a:cxn>
                  <a:cxn ang="0">
                    <a:pos x="194" y="69"/>
                  </a:cxn>
                  <a:cxn ang="0">
                    <a:pos x="0" y="138"/>
                  </a:cxn>
                </a:cxnLst>
                <a:rect l="0" t="0" r="r" b="b"/>
                <a:pathLst>
                  <a:path w="194" h="138">
                    <a:moveTo>
                      <a:pt x="0" y="138"/>
                    </a:moveTo>
                    <a:lnTo>
                      <a:pt x="29" y="69"/>
                    </a:lnTo>
                    <a:lnTo>
                      <a:pt x="0" y="0"/>
                    </a:lnTo>
                    <a:lnTo>
                      <a:pt x="194" y="69"/>
                    </a:lnTo>
                    <a:lnTo>
                      <a:pt x="0" y="1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174" name="Rectangle 11"/>
              <p:cNvSpPr>
                <a:spLocks noChangeArrowheads="1"/>
              </p:cNvSpPr>
              <p:nvPr/>
            </p:nvSpPr>
            <p:spPr bwMode="auto">
              <a:xfrm>
                <a:off x="3191" y="2707"/>
                <a:ext cx="126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s-ES" sz="2100">
                    <a:solidFill>
                      <a:srgbClr val="000000"/>
                    </a:solidFill>
                  </a:rPr>
                  <a:t> k</a:t>
                </a:r>
                <a:endParaRPr lang="es-ES"/>
              </a:p>
            </p:txBody>
          </p:sp>
        </p:grpSp>
        <p:sp>
          <p:nvSpPr>
            <p:cNvPr id="1051175" name="Rectangle 12"/>
            <p:cNvSpPr>
              <a:spLocks noChangeArrowheads="1"/>
            </p:cNvSpPr>
            <p:nvPr/>
          </p:nvSpPr>
          <p:spPr bwMode="auto">
            <a:xfrm>
              <a:off x="3034" y="1959"/>
              <a:ext cx="12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2100">
                  <a:solidFill>
                    <a:srgbClr val="000000"/>
                  </a:solidFill>
                </a:rPr>
                <a:t> 3</a:t>
              </a:r>
              <a:endParaRPr lang="es-ES"/>
            </a:p>
          </p:txBody>
        </p:sp>
        <p:sp>
          <p:nvSpPr>
            <p:cNvPr id="1051176" name="Rectangle 13"/>
            <p:cNvSpPr>
              <a:spLocks noChangeArrowheads="1"/>
            </p:cNvSpPr>
            <p:nvPr/>
          </p:nvSpPr>
          <p:spPr bwMode="auto">
            <a:xfrm>
              <a:off x="3034" y="2215"/>
              <a:ext cx="12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2100">
                  <a:solidFill>
                    <a:srgbClr val="000000"/>
                  </a:solidFill>
                </a:rPr>
                <a:t> 2</a:t>
              </a:r>
              <a:endParaRPr lang="es-ES"/>
            </a:p>
          </p:txBody>
        </p:sp>
        <p:sp>
          <p:nvSpPr>
            <p:cNvPr id="1051177" name="Rectangle 14"/>
            <p:cNvSpPr>
              <a:spLocks noChangeArrowheads="1"/>
            </p:cNvSpPr>
            <p:nvPr/>
          </p:nvSpPr>
          <p:spPr bwMode="auto">
            <a:xfrm>
              <a:off x="3034" y="2470"/>
              <a:ext cx="12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2100">
                  <a:solidFill>
                    <a:srgbClr val="000000"/>
                  </a:solidFill>
                </a:rPr>
                <a:t> 1</a:t>
              </a:r>
              <a:endParaRPr lang="es-ES"/>
            </a:p>
          </p:txBody>
        </p:sp>
        <p:sp>
          <p:nvSpPr>
            <p:cNvPr id="1051178" name="Line 15"/>
            <p:cNvSpPr>
              <a:spLocks noChangeShapeType="1"/>
            </p:cNvSpPr>
            <p:nvPr/>
          </p:nvSpPr>
          <p:spPr bwMode="auto">
            <a:xfrm>
              <a:off x="1766" y="2025"/>
              <a:ext cx="12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51179" name="Line 16"/>
            <p:cNvSpPr>
              <a:spLocks noChangeShapeType="1"/>
            </p:cNvSpPr>
            <p:nvPr/>
          </p:nvSpPr>
          <p:spPr bwMode="auto">
            <a:xfrm>
              <a:off x="1608" y="2274"/>
              <a:ext cx="14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51180" name="Line 17"/>
            <p:cNvSpPr>
              <a:spLocks noChangeShapeType="1"/>
            </p:cNvSpPr>
            <p:nvPr/>
          </p:nvSpPr>
          <p:spPr bwMode="auto">
            <a:xfrm>
              <a:off x="1303" y="2534"/>
              <a:ext cx="17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369" name="Group 18"/>
            <p:cNvGrpSpPr/>
            <p:nvPr/>
          </p:nvGrpSpPr>
          <p:grpSpPr bwMode="auto">
            <a:xfrm>
              <a:off x="2399" y="2020"/>
              <a:ext cx="624" cy="771"/>
              <a:chOff x="1153" y="2130"/>
              <a:chExt cx="624" cy="771"/>
            </a:xfrm>
          </p:grpSpPr>
          <p:sp>
            <p:nvSpPr>
              <p:cNvPr id="1051181" name="Line 19"/>
              <p:cNvSpPr>
                <a:spLocks noChangeShapeType="1"/>
              </p:cNvSpPr>
              <p:nvPr/>
            </p:nvSpPr>
            <p:spPr bwMode="auto">
              <a:xfrm>
                <a:off x="1776" y="2130"/>
                <a:ext cx="1" cy="771"/>
              </a:xfrm>
              <a:prstGeom prst="line">
                <a:avLst/>
              </a:prstGeom>
              <a:noFill/>
              <a:ln w="412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182" name="Line 20"/>
              <p:cNvSpPr>
                <a:spLocks noChangeShapeType="1"/>
              </p:cNvSpPr>
              <p:nvPr/>
            </p:nvSpPr>
            <p:spPr bwMode="auto">
              <a:xfrm>
                <a:off x="1310" y="2641"/>
                <a:ext cx="1" cy="260"/>
              </a:xfrm>
              <a:prstGeom prst="line">
                <a:avLst/>
              </a:prstGeom>
              <a:noFill/>
              <a:ln w="412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183" name="Line 21"/>
              <p:cNvSpPr>
                <a:spLocks noChangeShapeType="1"/>
              </p:cNvSpPr>
              <p:nvPr/>
            </p:nvSpPr>
            <p:spPr bwMode="auto">
              <a:xfrm>
                <a:off x="1465" y="2386"/>
                <a:ext cx="1" cy="515"/>
              </a:xfrm>
              <a:prstGeom prst="line">
                <a:avLst/>
              </a:prstGeom>
              <a:noFill/>
              <a:ln w="412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184" name="Line 22"/>
              <p:cNvSpPr>
                <a:spLocks noChangeShapeType="1"/>
              </p:cNvSpPr>
              <p:nvPr/>
            </p:nvSpPr>
            <p:spPr bwMode="auto">
              <a:xfrm>
                <a:off x="1621" y="2130"/>
                <a:ext cx="1" cy="771"/>
              </a:xfrm>
              <a:prstGeom prst="line">
                <a:avLst/>
              </a:prstGeom>
              <a:noFill/>
              <a:ln w="412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185" name="Line 23"/>
              <p:cNvSpPr>
                <a:spLocks noChangeShapeType="1"/>
              </p:cNvSpPr>
              <p:nvPr/>
            </p:nvSpPr>
            <p:spPr bwMode="auto">
              <a:xfrm>
                <a:off x="1153" y="2638"/>
                <a:ext cx="1" cy="260"/>
              </a:xfrm>
              <a:prstGeom prst="line">
                <a:avLst/>
              </a:prstGeom>
              <a:noFill/>
              <a:ln w="412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51186" name="Rectangle 24"/>
            <p:cNvSpPr>
              <a:spLocks noChangeArrowheads="1"/>
            </p:cNvSpPr>
            <p:nvPr/>
          </p:nvSpPr>
          <p:spPr bwMode="auto">
            <a:xfrm>
              <a:off x="3036" y="2782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MX" sz="2100">
                  <a:solidFill>
                    <a:srgbClr val="000000"/>
                  </a:solidFill>
                </a:rPr>
                <a:t>0</a:t>
              </a:r>
              <a:endParaRPr lang="es-ES"/>
            </a:p>
          </p:txBody>
        </p:sp>
        <p:grpSp>
          <p:nvGrpSpPr>
            <p:cNvPr id="370" name="Group 25"/>
            <p:cNvGrpSpPr/>
            <p:nvPr/>
          </p:nvGrpSpPr>
          <p:grpSpPr bwMode="auto">
            <a:xfrm>
              <a:off x="3008" y="2532"/>
              <a:ext cx="736" cy="271"/>
              <a:chOff x="1791" y="3794"/>
              <a:chExt cx="736" cy="271"/>
            </a:xfrm>
          </p:grpSpPr>
          <p:sp>
            <p:nvSpPr>
              <p:cNvPr id="1051187" name="Line 26"/>
              <p:cNvSpPr>
                <a:spLocks noChangeShapeType="1"/>
              </p:cNvSpPr>
              <p:nvPr/>
            </p:nvSpPr>
            <p:spPr bwMode="auto">
              <a:xfrm>
                <a:off x="1989" y="3805"/>
                <a:ext cx="1" cy="260"/>
              </a:xfrm>
              <a:prstGeom prst="line">
                <a:avLst/>
              </a:prstGeom>
              <a:noFill/>
              <a:ln w="412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188" name="Line 27"/>
              <p:cNvSpPr>
                <a:spLocks noChangeShapeType="1"/>
              </p:cNvSpPr>
              <p:nvPr/>
            </p:nvSpPr>
            <p:spPr bwMode="auto">
              <a:xfrm>
                <a:off x="1791" y="3796"/>
                <a:ext cx="7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51189" name="Line 28"/>
              <p:cNvSpPr>
                <a:spLocks noChangeShapeType="1"/>
              </p:cNvSpPr>
              <p:nvPr/>
            </p:nvSpPr>
            <p:spPr bwMode="auto">
              <a:xfrm>
                <a:off x="2171" y="3801"/>
                <a:ext cx="1" cy="260"/>
              </a:xfrm>
              <a:prstGeom prst="line">
                <a:avLst/>
              </a:prstGeom>
              <a:noFill/>
              <a:ln w="412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190" name="Line 29"/>
              <p:cNvSpPr>
                <a:spLocks noChangeShapeType="1"/>
              </p:cNvSpPr>
              <p:nvPr/>
            </p:nvSpPr>
            <p:spPr bwMode="auto">
              <a:xfrm>
                <a:off x="2526" y="3798"/>
                <a:ext cx="1" cy="260"/>
              </a:xfrm>
              <a:prstGeom prst="line">
                <a:avLst/>
              </a:prstGeom>
              <a:noFill/>
              <a:ln w="412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191" name="Line 30"/>
              <p:cNvSpPr>
                <a:spLocks noChangeShapeType="1"/>
              </p:cNvSpPr>
              <p:nvPr/>
            </p:nvSpPr>
            <p:spPr bwMode="auto">
              <a:xfrm>
                <a:off x="2340" y="3794"/>
                <a:ext cx="1" cy="260"/>
              </a:xfrm>
              <a:prstGeom prst="line">
                <a:avLst/>
              </a:prstGeom>
              <a:noFill/>
              <a:ln w="412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/>
              <p:cNvSpPr txBox="1"/>
              <p:nvPr/>
            </p:nvSpPr>
            <p:spPr>
              <a:xfrm>
                <a:off x="1521432" y="5188843"/>
                <a:ext cx="356809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=0∗0+1∗3+0∗0=3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32" name="Cuadro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432" y="5188843"/>
                <a:ext cx="3568093" cy="307777"/>
              </a:xfrm>
              <a:prstGeom prst="rect">
                <a:avLst/>
              </a:prstGeom>
              <a:blipFill>
                <a:blip r:embed="rId2"/>
                <a:stretch>
                  <a:fillRect l="-1197" r="-1026" b="-2745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8442813"/>
      </p:ext>
    </p:extLst>
  </p:cSld>
  <p:clrMapOvr>
    <a:masterClrMapping/>
  </p:clrMapOvr>
  <p:transition>
    <p:wheel spokes="8"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192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5057-C49E-450F-A61E-FDCDC470D6BA}" type="slidenum">
              <a:rPr lang="es-ES"/>
              <a:t>94</a:t>
            </a:fld>
            <a:endParaRPr lang="es-ES"/>
          </a:p>
        </p:txBody>
      </p:sp>
      <p:sp>
        <p:nvSpPr>
          <p:cNvPr id="105119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43000"/>
            <a:ext cx="7772400" cy="914400"/>
          </a:xfrm>
        </p:spPr>
        <p:txBody>
          <a:bodyPr/>
          <a:lstStyle/>
          <a:p>
            <a:pPr>
              <a:buFontTx/>
              <a:buNone/>
            </a:pPr>
            <a:r>
              <a:rPr lang="es-ES">
                <a:solidFill>
                  <a:srgbClr val="FF3300"/>
                </a:solidFill>
                <a:cs typeface="Times New Roman" pitchFamily="18" charset="0"/>
              </a:rPr>
              <a:t>Evaluando h(k) para k= </a:t>
            </a:r>
            <a:r>
              <a:rPr lang="es-MX">
                <a:solidFill>
                  <a:srgbClr val="FF3300"/>
                </a:solidFill>
                <a:cs typeface="Times New Roman" pitchFamily="18" charset="0"/>
              </a:rPr>
              <a:t>1</a:t>
            </a:r>
            <a:r>
              <a:rPr lang="es-ES">
                <a:solidFill>
                  <a:srgbClr val="FF3300"/>
                </a:solidFill>
                <a:cs typeface="Times New Roman" pitchFamily="18" charset="0"/>
              </a:rPr>
              <a:t>-k se obtiene</a:t>
            </a:r>
            <a:r>
              <a:rPr lang="es-ES">
                <a:cs typeface="Times New Roman" pitchFamily="18" charset="0"/>
              </a:rPr>
              <a:t> </a:t>
            </a:r>
          </a:p>
        </p:txBody>
      </p:sp>
      <p:sp>
        <p:nvSpPr>
          <p:cNvPr id="1051194" name="Rectangle 3"/>
          <p:cNvSpPr>
            <a:spLocks noChangeArrowheads="1"/>
          </p:cNvSpPr>
          <p:nvPr/>
        </p:nvSpPr>
        <p:spPr bwMode="auto">
          <a:xfrm>
            <a:off x="2884488" y="5537200"/>
            <a:ext cx="666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2100">
                <a:solidFill>
                  <a:srgbClr val="000000"/>
                </a:solidFill>
              </a:rPr>
              <a:t> </a:t>
            </a:r>
            <a:endParaRPr lang="es-ES"/>
          </a:p>
        </p:txBody>
      </p:sp>
      <p:grpSp>
        <p:nvGrpSpPr>
          <p:cNvPr id="372" name="Group 4"/>
          <p:cNvGrpSpPr/>
          <p:nvPr/>
        </p:nvGrpSpPr>
        <p:grpSpPr bwMode="auto">
          <a:xfrm>
            <a:off x="2000250" y="2514600"/>
            <a:ext cx="5265738" cy="2322513"/>
            <a:chOff x="1260" y="1584"/>
            <a:chExt cx="3317" cy="1463"/>
          </a:xfrm>
        </p:grpSpPr>
        <p:sp>
          <p:nvSpPr>
            <p:cNvPr id="1051195" name="Line 5"/>
            <p:cNvSpPr>
              <a:spLocks noChangeShapeType="1"/>
            </p:cNvSpPr>
            <p:nvPr/>
          </p:nvSpPr>
          <p:spPr bwMode="auto">
            <a:xfrm>
              <a:off x="3018" y="1757"/>
              <a:ext cx="1" cy="1290"/>
            </a:xfrm>
            <a:prstGeom prst="line">
              <a:avLst/>
            </a:prstGeom>
            <a:noFill/>
            <a:ln w="412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196" name="Freeform 6"/>
            <p:cNvSpPr/>
            <p:nvPr/>
          </p:nvSpPr>
          <p:spPr bwMode="auto">
            <a:xfrm>
              <a:off x="2934" y="1637"/>
              <a:ext cx="168" cy="160"/>
            </a:xfrm>
            <a:custGeom>
              <a:avLst/>
              <a:gdLst/>
              <a:ahLst/>
              <a:cxnLst>
                <a:cxn ang="0">
                  <a:pos x="168" y="160"/>
                </a:cxn>
                <a:cxn ang="0">
                  <a:pos x="84" y="136"/>
                </a:cxn>
                <a:cxn ang="0">
                  <a:pos x="0" y="160"/>
                </a:cxn>
                <a:cxn ang="0">
                  <a:pos x="84" y="0"/>
                </a:cxn>
                <a:cxn ang="0">
                  <a:pos x="168" y="160"/>
                </a:cxn>
              </a:cxnLst>
              <a:rect l="0" t="0" r="r" b="b"/>
              <a:pathLst>
                <a:path w="168" h="160">
                  <a:moveTo>
                    <a:pt x="168" y="160"/>
                  </a:moveTo>
                  <a:lnTo>
                    <a:pt x="84" y="136"/>
                  </a:lnTo>
                  <a:lnTo>
                    <a:pt x="0" y="160"/>
                  </a:lnTo>
                  <a:lnTo>
                    <a:pt x="84" y="0"/>
                  </a:lnTo>
                  <a:lnTo>
                    <a:pt x="168" y="1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197" name="Rectangle 7"/>
            <p:cNvSpPr>
              <a:spLocks noChangeArrowheads="1"/>
            </p:cNvSpPr>
            <p:nvPr/>
          </p:nvSpPr>
          <p:spPr bwMode="auto">
            <a:xfrm>
              <a:off x="3083" y="1584"/>
              <a:ext cx="1020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MX" sz="2100">
                  <a:solidFill>
                    <a:srgbClr val="000000"/>
                  </a:solidFill>
                  <a:latin typeface="Symbol" pitchFamily="18" charset="2"/>
                </a:rPr>
                <a:t>S</a:t>
              </a:r>
              <a:r>
                <a:rPr lang="es-ES" sz="2100">
                  <a:solidFill>
                    <a:srgbClr val="000000"/>
                  </a:solidFill>
                </a:rPr>
                <a:t> h(n-k)</a:t>
              </a:r>
              <a:r>
                <a:rPr lang="es-MX" sz="2100">
                  <a:solidFill>
                    <a:srgbClr val="000000"/>
                  </a:solidFill>
                </a:rPr>
                <a:t>x(k)=6</a:t>
              </a:r>
              <a:endParaRPr lang="es-ES"/>
            </a:p>
          </p:txBody>
        </p:sp>
        <p:grpSp>
          <p:nvGrpSpPr>
            <p:cNvPr id="373" name="Group 8"/>
            <p:cNvGrpSpPr/>
            <p:nvPr/>
          </p:nvGrpSpPr>
          <p:grpSpPr bwMode="auto">
            <a:xfrm>
              <a:off x="1260" y="2609"/>
              <a:ext cx="3317" cy="258"/>
              <a:chOff x="0" y="2707"/>
              <a:chExt cx="3317" cy="258"/>
            </a:xfrm>
          </p:grpSpPr>
          <p:sp>
            <p:nvSpPr>
              <p:cNvPr id="1051198" name="Line 9"/>
              <p:cNvSpPr>
                <a:spLocks noChangeShapeType="1"/>
              </p:cNvSpPr>
              <p:nvPr/>
            </p:nvSpPr>
            <p:spPr bwMode="auto">
              <a:xfrm flipV="1">
                <a:off x="0" y="2897"/>
                <a:ext cx="3036" cy="10"/>
              </a:xfrm>
              <a:prstGeom prst="line">
                <a:avLst/>
              </a:prstGeom>
              <a:noFill/>
              <a:ln w="412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199" name="Freeform 10"/>
              <p:cNvSpPr/>
              <p:nvPr/>
            </p:nvSpPr>
            <p:spPr bwMode="auto">
              <a:xfrm>
                <a:off x="2981" y="2827"/>
                <a:ext cx="194" cy="138"/>
              </a:xfrm>
              <a:custGeom>
                <a:avLst/>
                <a:gdLst/>
                <a:ahLst/>
                <a:cxnLst>
                  <a:cxn ang="0">
                    <a:pos x="0" y="138"/>
                  </a:cxn>
                  <a:cxn ang="0">
                    <a:pos x="29" y="69"/>
                  </a:cxn>
                  <a:cxn ang="0">
                    <a:pos x="0" y="0"/>
                  </a:cxn>
                  <a:cxn ang="0">
                    <a:pos x="194" y="69"/>
                  </a:cxn>
                  <a:cxn ang="0">
                    <a:pos x="0" y="138"/>
                  </a:cxn>
                </a:cxnLst>
                <a:rect l="0" t="0" r="r" b="b"/>
                <a:pathLst>
                  <a:path w="194" h="138">
                    <a:moveTo>
                      <a:pt x="0" y="138"/>
                    </a:moveTo>
                    <a:lnTo>
                      <a:pt x="29" y="69"/>
                    </a:lnTo>
                    <a:lnTo>
                      <a:pt x="0" y="0"/>
                    </a:lnTo>
                    <a:lnTo>
                      <a:pt x="194" y="69"/>
                    </a:lnTo>
                    <a:lnTo>
                      <a:pt x="0" y="1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200" name="Rectangle 11"/>
              <p:cNvSpPr>
                <a:spLocks noChangeArrowheads="1"/>
              </p:cNvSpPr>
              <p:nvPr/>
            </p:nvSpPr>
            <p:spPr bwMode="auto">
              <a:xfrm>
                <a:off x="3191" y="2707"/>
                <a:ext cx="126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s-ES" sz="2100">
                    <a:solidFill>
                      <a:srgbClr val="000000"/>
                    </a:solidFill>
                  </a:rPr>
                  <a:t> k</a:t>
                </a:r>
                <a:endParaRPr lang="es-ES"/>
              </a:p>
            </p:txBody>
          </p:sp>
        </p:grpSp>
        <p:sp>
          <p:nvSpPr>
            <p:cNvPr id="1051201" name="Rectangle 12"/>
            <p:cNvSpPr>
              <a:spLocks noChangeArrowheads="1"/>
            </p:cNvSpPr>
            <p:nvPr/>
          </p:nvSpPr>
          <p:spPr bwMode="auto">
            <a:xfrm>
              <a:off x="3034" y="1959"/>
              <a:ext cx="12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2100">
                  <a:solidFill>
                    <a:srgbClr val="000000"/>
                  </a:solidFill>
                </a:rPr>
                <a:t> 3</a:t>
              </a:r>
              <a:endParaRPr lang="es-ES"/>
            </a:p>
          </p:txBody>
        </p:sp>
        <p:sp>
          <p:nvSpPr>
            <p:cNvPr id="1051202" name="Rectangle 13"/>
            <p:cNvSpPr>
              <a:spLocks noChangeArrowheads="1"/>
            </p:cNvSpPr>
            <p:nvPr/>
          </p:nvSpPr>
          <p:spPr bwMode="auto">
            <a:xfrm>
              <a:off x="3034" y="2215"/>
              <a:ext cx="12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2100">
                  <a:solidFill>
                    <a:srgbClr val="000000"/>
                  </a:solidFill>
                </a:rPr>
                <a:t> 2</a:t>
              </a:r>
              <a:endParaRPr lang="es-ES"/>
            </a:p>
          </p:txBody>
        </p:sp>
        <p:sp>
          <p:nvSpPr>
            <p:cNvPr id="1051203" name="Rectangle 14"/>
            <p:cNvSpPr>
              <a:spLocks noChangeArrowheads="1"/>
            </p:cNvSpPr>
            <p:nvPr/>
          </p:nvSpPr>
          <p:spPr bwMode="auto">
            <a:xfrm>
              <a:off x="3034" y="2470"/>
              <a:ext cx="12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2100">
                  <a:solidFill>
                    <a:srgbClr val="000000"/>
                  </a:solidFill>
                </a:rPr>
                <a:t> 1</a:t>
              </a:r>
              <a:endParaRPr lang="es-ES"/>
            </a:p>
          </p:txBody>
        </p:sp>
        <p:sp>
          <p:nvSpPr>
            <p:cNvPr id="1051204" name="Line 15"/>
            <p:cNvSpPr>
              <a:spLocks noChangeShapeType="1"/>
            </p:cNvSpPr>
            <p:nvPr/>
          </p:nvSpPr>
          <p:spPr bwMode="auto">
            <a:xfrm>
              <a:off x="1766" y="2025"/>
              <a:ext cx="12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51205" name="Line 16"/>
            <p:cNvSpPr>
              <a:spLocks noChangeShapeType="1"/>
            </p:cNvSpPr>
            <p:nvPr/>
          </p:nvSpPr>
          <p:spPr bwMode="auto">
            <a:xfrm>
              <a:off x="1608" y="2274"/>
              <a:ext cx="14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51206" name="Line 17"/>
            <p:cNvSpPr>
              <a:spLocks noChangeShapeType="1"/>
            </p:cNvSpPr>
            <p:nvPr/>
          </p:nvSpPr>
          <p:spPr bwMode="auto">
            <a:xfrm>
              <a:off x="1303" y="2534"/>
              <a:ext cx="17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374" name="Group 18"/>
            <p:cNvGrpSpPr/>
            <p:nvPr/>
          </p:nvGrpSpPr>
          <p:grpSpPr bwMode="auto">
            <a:xfrm>
              <a:off x="2567" y="2020"/>
              <a:ext cx="624" cy="771"/>
              <a:chOff x="1153" y="2130"/>
              <a:chExt cx="624" cy="771"/>
            </a:xfrm>
          </p:grpSpPr>
          <p:sp>
            <p:nvSpPr>
              <p:cNvPr id="1051207" name="Line 19"/>
              <p:cNvSpPr>
                <a:spLocks noChangeShapeType="1"/>
              </p:cNvSpPr>
              <p:nvPr/>
            </p:nvSpPr>
            <p:spPr bwMode="auto">
              <a:xfrm>
                <a:off x="1776" y="2130"/>
                <a:ext cx="1" cy="771"/>
              </a:xfrm>
              <a:prstGeom prst="line">
                <a:avLst/>
              </a:prstGeom>
              <a:noFill/>
              <a:ln w="412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208" name="Line 20"/>
              <p:cNvSpPr>
                <a:spLocks noChangeShapeType="1"/>
              </p:cNvSpPr>
              <p:nvPr/>
            </p:nvSpPr>
            <p:spPr bwMode="auto">
              <a:xfrm>
                <a:off x="1310" y="2641"/>
                <a:ext cx="1" cy="260"/>
              </a:xfrm>
              <a:prstGeom prst="line">
                <a:avLst/>
              </a:prstGeom>
              <a:noFill/>
              <a:ln w="412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209" name="Line 21"/>
              <p:cNvSpPr>
                <a:spLocks noChangeShapeType="1"/>
              </p:cNvSpPr>
              <p:nvPr/>
            </p:nvSpPr>
            <p:spPr bwMode="auto">
              <a:xfrm>
                <a:off x="1465" y="2386"/>
                <a:ext cx="1" cy="515"/>
              </a:xfrm>
              <a:prstGeom prst="line">
                <a:avLst/>
              </a:prstGeom>
              <a:noFill/>
              <a:ln w="412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210" name="Line 22"/>
              <p:cNvSpPr>
                <a:spLocks noChangeShapeType="1"/>
              </p:cNvSpPr>
              <p:nvPr/>
            </p:nvSpPr>
            <p:spPr bwMode="auto">
              <a:xfrm>
                <a:off x="1621" y="2130"/>
                <a:ext cx="1" cy="771"/>
              </a:xfrm>
              <a:prstGeom prst="line">
                <a:avLst/>
              </a:prstGeom>
              <a:noFill/>
              <a:ln w="412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211" name="Line 23"/>
              <p:cNvSpPr>
                <a:spLocks noChangeShapeType="1"/>
              </p:cNvSpPr>
              <p:nvPr/>
            </p:nvSpPr>
            <p:spPr bwMode="auto">
              <a:xfrm>
                <a:off x="1153" y="2638"/>
                <a:ext cx="1" cy="260"/>
              </a:xfrm>
              <a:prstGeom prst="line">
                <a:avLst/>
              </a:prstGeom>
              <a:noFill/>
              <a:ln w="412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51212" name="Rectangle 24"/>
            <p:cNvSpPr>
              <a:spLocks noChangeArrowheads="1"/>
            </p:cNvSpPr>
            <p:nvPr/>
          </p:nvSpPr>
          <p:spPr bwMode="auto">
            <a:xfrm>
              <a:off x="3144" y="2782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MX" sz="2100">
                  <a:solidFill>
                    <a:srgbClr val="000000"/>
                  </a:solidFill>
                </a:rPr>
                <a:t>1</a:t>
              </a:r>
              <a:endParaRPr lang="es-ES"/>
            </a:p>
          </p:txBody>
        </p:sp>
        <p:grpSp>
          <p:nvGrpSpPr>
            <p:cNvPr id="375" name="Group 25"/>
            <p:cNvGrpSpPr/>
            <p:nvPr/>
          </p:nvGrpSpPr>
          <p:grpSpPr bwMode="auto">
            <a:xfrm>
              <a:off x="3008" y="2532"/>
              <a:ext cx="736" cy="271"/>
              <a:chOff x="1791" y="3794"/>
              <a:chExt cx="736" cy="271"/>
            </a:xfrm>
          </p:grpSpPr>
          <p:sp>
            <p:nvSpPr>
              <p:cNvPr id="1051213" name="Line 26"/>
              <p:cNvSpPr>
                <a:spLocks noChangeShapeType="1"/>
              </p:cNvSpPr>
              <p:nvPr/>
            </p:nvSpPr>
            <p:spPr bwMode="auto">
              <a:xfrm>
                <a:off x="1989" y="3805"/>
                <a:ext cx="1" cy="260"/>
              </a:xfrm>
              <a:prstGeom prst="line">
                <a:avLst/>
              </a:prstGeom>
              <a:noFill/>
              <a:ln w="412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214" name="Line 27"/>
              <p:cNvSpPr>
                <a:spLocks noChangeShapeType="1"/>
              </p:cNvSpPr>
              <p:nvPr/>
            </p:nvSpPr>
            <p:spPr bwMode="auto">
              <a:xfrm>
                <a:off x="1791" y="3796"/>
                <a:ext cx="7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51215" name="Line 28"/>
              <p:cNvSpPr>
                <a:spLocks noChangeShapeType="1"/>
              </p:cNvSpPr>
              <p:nvPr/>
            </p:nvSpPr>
            <p:spPr bwMode="auto">
              <a:xfrm>
                <a:off x="2171" y="3801"/>
                <a:ext cx="1" cy="260"/>
              </a:xfrm>
              <a:prstGeom prst="line">
                <a:avLst/>
              </a:prstGeom>
              <a:noFill/>
              <a:ln w="412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216" name="Line 29"/>
              <p:cNvSpPr>
                <a:spLocks noChangeShapeType="1"/>
              </p:cNvSpPr>
              <p:nvPr/>
            </p:nvSpPr>
            <p:spPr bwMode="auto">
              <a:xfrm>
                <a:off x="2526" y="3798"/>
                <a:ext cx="1" cy="260"/>
              </a:xfrm>
              <a:prstGeom prst="line">
                <a:avLst/>
              </a:prstGeom>
              <a:noFill/>
              <a:ln w="412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217" name="Line 30"/>
              <p:cNvSpPr>
                <a:spLocks noChangeShapeType="1"/>
              </p:cNvSpPr>
              <p:nvPr/>
            </p:nvSpPr>
            <p:spPr bwMode="auto">
              <a:xfrm>
                <a:off x="2340" y="3794"/>
                <a:ext cx="1" cy="260"/>
              </a:xfrm>
              <a:prstGeom prst="line">
                <a:avLst/>
              </a:prstGeom>
              <a:noFill/>
              <a:ln w="412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/>
              <p:cNvSpPr txBox="1"/>
              <p:nvPr/>
            </p:nvSpPr>
            <p:spPr>
              <a:xfrm>
                <a:off x="1521432" y="5188843"/>
                <a:ext cx="453989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=0∗0+1∗3+1∗3+0∗0=6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32" name="Cuadro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432" y="5188843"/>
                <a:ext cx="4539897" cy="307777"/>
              </a:xfrm>
              <a:prstGeom prst="rect">
                <a:avLst/>
              </a:prstGeom>
              <a:blipFill>
                <a:blip r:embed="rId2"/>
                <a:stretch>
                  <a:fillRect b="-2745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heel spokes="8"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218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4508-3EC1-42CD-B2B3-D92203AE0279}" type="slidenum">
              <a:rPr lang="es-ES"/>
              <a:t>95</a:t>
            </a:fld>
            <a:endParaRPr lang="es-ES"/>
          </a:p>
        </p:txBody>
      </p:sp>
      <p:sp>
        <p:nvSpPr>
          <p:cNvPr id="10512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43000"/>
            <a:ext cx="7772400" cy="876300"/>
          </a:xfrm>
        </p:spPr>
        <p:txBody>
          <a:bodyPr/>
          <a:lstStyle/>
          <a:p>
            <a:pPr>
              <a:buFontTx/>
              <a:buNone/>
            </a:pPr>
            <a:r>
              <a:rPr lang="es-ES">
                <a:solidFill>
                  <a:srgbClr val="FF3300"/>
                </a:solidFill>
                <a:cs typeface="Times New Roman" pitchFamily="18" charset="0"/>
              </a:rPr>
              <a:t>Evaluando h(k) para k= </a:t>
            </a:r>
            <a:r>
              <a:rPr lang="es-MX">
                <a:solidFill>
                  <a:srgbClr val="FF3300"/>
                </a:solidFill>
                <a:cs typeface="Times New Roman" pitchFamily="18" charset="0"/>
              </a:rPr>
              <a:t>2</a:t>
            </a:r>
            <a:r>
              <a:rPr lang="es-ES">
                <a:solidFill>
                  <a:srgbClr val="FF3300"/>
                </a:solidFill>
                <a:cs typeface="Times New Roman" pitchFamily="18" charset="0"/>
              </a:rPr>
              <a:t>-k se obtiene</a:t>
            </a:r>
            <a:r>
              <a:rPr lang="es-ES">
                <a:cs typeface="Times New Roman" pitchFamily="18" charset="0"/>
              </a:rPr>
              <a:t> </a:t>
            </a:r>
          </a:p>
        </p:txBody>
      </p:sp>
      <p:sp>
        <p:nvSpPr>
          <p:cNvPr id="1051220" name="Rectangle 3"/>
          <p:cNvSpPr>
            <a:spLocks noChangeArrowheads="1"/>
          </p:cNvSpPr>
          <p:nvPr/>
        </p:nvSpPr>
        <p:spPr bwMode="auto">
          <a:xfrm>
            <a:off x="2884488" y="5537200"/>
            <a:ext cx="666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2100">
                <a:solidFill>
                  <a:srgbClr val="000000"/>
                </a:solidFill>
              </a:rPr>
              <a:t> </a:t>
            </a:r>
            <a:endParaRPr lang="es-ES"/>
          </a:p>
        </p:txBody>
      </p:sp>
      <p:grpSp>
        <p:nvGrpSpPr>
          <p:cNvPr id="377" name="Group 4"/>
          <p:cNvGrpSpPr/>
          <p:nvPr/>
        </p:nvGrpSpPr>
        <p:grpSpPr bwMode="auto">
          <a:xfrm>
            <a:off x="2000250" y="2514600"/>
            <a:ext cx="5265738" cy="2322513"/>
            <a:chOff x="1260" y="1584"/>
            <a:chExt cx="3317" cy="1463"/>
          </a:xfrm>
        </p:grpSpPr>
        <p:sp>
          <p:nvSpPr>
            <p:cNvPr id="1051221" name="Line 5"/>
            <p:cNvSpPr>
              <a:spLocks noChangeShapeType="1"/>
            </p:cNvSpPr>
            <p:nvPr/>
          </p:nvSpPr>
          <p:spPr bwMode="auto">
            <a:xfrm>
              <a:off x="3018" y="1757"/>
              <a:ext cx="1" cy="1290"/>
            </a:xfrm>
            <a:prstGeom prst="line">
              <a:avLst/>
            </a:prstGeom>
            <a:noFill/>
            <a:ln w="412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222" name="Freeform 6"/>
            <p:cNvSpPr/>
            <p:nvPr/>
          </p:nvSpPr>
          <p:spPr bwMode="auto">
            <a:xfrm>
              <a:off x="2934" y="1637"/>
              <a:ext cx="168" cy="160"/>
            </a:xfrm>
            <a:custGeom>
              <a:avLst/>
              <a:gdLst/>
              <a:ahLst/>
              <a:cxnLst>
                <a:cxn ang="0">
                  <a:pos x="168" y="160"/>
                </a:cxn>
                <a:cxn ang="0">
                  <a:pos x="84" y="136"/>
                </a:cxn>
                <a:cxn ang="0">
                  <a:pos x="0" y="160"/>
                </a:cxn>
                <a:cxn ang="0">
                  <a:pos x="84" y="0"/>
                </a:cxn>
                <a:cxn ang="0">
                  <a:pos x="168" y="160"/>
                </a:cxn>
              </a:cxnLst>
              <a:rect l="0" t="0" r="r" b="b"/>
              <a:pathLst>
                <a:path w="168" h="160">
                  <a:moveTo>
                    <a:pt x="168" y="160"/>
                  </a:moveTo>
                  <a:lnTo>
                    <a:pt x="84" y="136"/>
                  </a:lnTo>
                  <a:lnTo>
                    <a:pt x="0" y="160"/>
                  </a:lnTo>
                  <a:lnTo>
                    <a:pt x="84" y="0"/>
                  </a:lnTo>
                  <a:lnTo>
                    <a:pt x="168" y="1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223" name="Rectangle 7"/>
            <p:cNvSpPr>
              <a:spLocks noChangeArrowheads="1"/>
            </p:cNvSpPr>
            <p:nvPr/>
          </p:nvSpPr>
          <p:spPr bwMode="auto">
            <a:xfrm>
              <a:off x="3083" y="1584"/>
              <a:ext cx="1020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MX" sz="2100">
                  <a:solidFill>
                    <a:srgbClr val="000000"/>
                  </a:solidFill>
                  <a:latin typeface="Symbol" pitchFamily="18" charset="2"/>
                </a:rPr>
                <a:t>S</a:t>
              </a:r>
              <a:r>
                <a:rPr lang="es-ES" sz="2100">
                  <a:solidFill>
                    <a:srgbClr val="000000"/>
                  </a:solidFill>
                </a:rPr>
                <a:t> h(n-k)</a:t>
              </a:r>
              <a:r>
                <a:rPr lang="es-MX" sz="2100">
                  <a:solidFill>
                    <a:srgbClr val="000000"/>
                  </a:solidFill>
                </a:rPr>
                <a:t>x(k)=8</a:t>
              </a:r>
              <a:endParaRPr lang="es-ES"/>
            </a:p>
          </p:txBody>
        </p:sp>
        <p:grpSp>
          <p:nvGrpSpPr>
            <p:cNvPr id="378" name="Group 8"/>
            <p:cNvGrpSpPr/>
            <p:nvPr/>
          </p:nvGrpSpPr>
          <p:grpSpPr bwMode="auto">
            <a:xfrm>
              <a:off x="1260" y="2609"/>
              <a:ext cx="3317" cy="258"/>
              <a:chOff x="0" y="2707"/>
              <a:chExt cx="3317" cy="258"/>
            </a:xfrm>
          </p:grpSpPr>
          <p:sp>
            <p:nvSpPr>
              <p:cNvPr id="1051224" name="Line 9"/>
              <p:cNvSpPr>
                <a:spLocks noChangeShapeType="1"/>
              </p:cNvSpPr>
              <p:nvPr/>
            </p:nvSpPr>
            <p:spPr bwMode="auto">
              <a:xfrm flipV="1">
                <a:off x="0" y="2897"/>
                <a:ext cx="3036" cy="10"/>
              </a:xfrm>
              <a:prstGeom prst="line">
                <a:avLst/>
              </a:prstGeom>
              <a:noFill/>
              <a:ln w="412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225" name="Freeform 10"/>
              <p:cNvSpPr/>
              <p:nvPr/>
            </p:nvSpPr>
            <p:spPr bwMode="auto">
              <a:xfrm>
                <a:off x="2981" y="2827"/>
                <a:ext cx="194" cy="138"/>
              </a:xfrm>
              <a:custGeom>
                <a:avLst/>
                <a:gdLst/>
                <a:ahLst/>
                <a:cxnLst>
                  <a:cxn ang="0">
                    <a:pos x="0" y="138"/>
                  </a:cxn>
                  <a:cxn ang="0">
                    <a:pos x="29" y="69"/>
                  </a:cxn>
                  <a:cxn ang="0">
                    <a:pos x="0" y="0"/>
                  </a:cxn>
                  <a:cxn ang="0">
                    <a:pos x="194" y="69"/>
                  </a:cxn>
                  <a:cxn ang="0">
                    <a:pos x="0" y="138"/>
                  </a:cxn>
                </a:cxnLst>
                <a:rect l="0" t="0" r="r" b="b"/>
                <a:pathLst>
                  <a:path w="194" h="138">
                    <a:moveTo>
                      <a:pt x="0" y="138"/>
                    </a:moveTo>
                    <a:lnTo>
                      <a:pt x="29" y="69"/>
                    </a:lnTo>
                    <a:lnTo>
                      <a:pt x="0" y="0"/>
                    </a:lnTo>
                    <a:lnTo>
                      <a:pt x="194" y="69"/>
                    </a:lnTo>
                    <a:lnTo>
                      <a:pt x="0" y="1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226" name="Rectangle 11"/>
              <p:cNvSpPr>
                <a:spLocks noChangeArrowheads="1"/>
              </p:cNvSpPr>
              <p:nvPr/>
            </p:nvSpPr>
            <p:spPr bwMode="auto">
              <a:xfrm>
                <a:off x="3191" y="2707"/>
                <a:ext cx="126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s-ES" sz="2100">
                    <a:solidFill>
                      <a:srgbClr val="000000"/>
                    </a:solidFill>
                  </a:rPr>
                  <a:t> k</a:t>
                </a:r>
                <a:endParaRPr lang="es-ES"/>
              </a:p>
            </p:txBody>
          </p:sp>
        </p:grpSp>
        <p:sp>
          <p:nvSpPr>
            <p:cNvPr id="1051227" name="Rectangle 12"/>
            <p:cNvSpPr>
              <a:spLocks noChangeArrowheads="1"/>
            </p:cNvSpPr>
            <p:nvPr/>
          </p:nvSpPr>
          <p:spPr bwMode="auto">
            <a:xfrm>
              <a:off x="3034" y="1959"/>
              <a:ext cx="12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2100">
                  <a:solidFill>
                    <a:srgbClr val="000000"/>
                  </a:solidFill>
                </a:rPr>
                <a:t> 3</a:t>
              </a:r>
              <a:endParaRPr lang="es-ES"/>
            </a:p>
          </p:txBody>
        </p:sp>
        <p:sp>
          <p:nvSpPr>
            <p:cNvPr id="1051228" name="Rectangle 13"/>
            <p:cNvSpPr>
              <a:spLocks noChangeArrowheads="1"/>
            </p:cNvSpPr>
            <p:nvPr/>
          </p:nvSpPr>
          <p:spPr bwMode="auto">
            <a:xfrm>
              <a:off x="3034" y="2215"/>
              <a:ext cx="12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2100">
                  <a:solidFill>
                    <a:srgbClr val="000000"/>
                  </a:solidFill>
                </a:rPr>
                <a:t> 2</a:t>
              </a:r>
              <a:endParaRPr lang="es-ES"/>
            </a:p>
          </p:txBody>
        </p:sp>
        <p:sp>
          <p:nvSpPr>
            <p:cNvPr id="1051229" name="Rectangle 14"/>
            <p:cNvSpPr>
              <a:spLocks noChangeArrowheads="1"/>
            </p:cNvSpPr>
            <p:nvPr/>
          </p:nvSpPr>
          <p:spPr bwMode="auto">
            <a:xfrm>
              <a:off x="3034" y="2470"/>
              <a:ext cx="12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2100">
                  <a:solidFill>
                    <a:srgbClr val="000000"/>
                  </a:solidFill>
                </a:rPr>
                <a:t> 1</a:t>
              </a:r>
              <a:endParaRPr lang="es-ES"/>
            </a:p>
          </p:txBody>
        </p:sp>
        <p:sp>
          <p:nvSpPr>
            <p:cNvPr id="1051230" name="Line 15"/>
            <p:cNvSpPr>
              <a:spLocks noChangeShapeType="1"/>
            </p:cNvSpPr>
            <p:nvPr/>
          </p:nvSpPr>
          <p:spPr bwMode="auto">
            <a:xfrm>
              <a:off x="1766" y="2025"/>
              <a:ext cx="12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51231" name="Line 16"/>
            <p:cNvSpPr>
              <a:spLocks noChangeShapeType="1"/>
            </p:cNvSpPr>
            <p:nvPr/>
          </p:nvSpPr>
          <p:spPr bwMode="auto">
            <a:xfrm>
              <a:off x="1608" y="2274"/>
              <a:ext cx="14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51232" name="Line 17"/>
            <p:cNvSpPr>
              <a:spLocks noChangeShapeType="1"/>
            </p:cNvSpPr>
            <p:nvPr/>
          </p:nvSpPr>
          <p:spPr bwMode="auto">
            <a:xfrm>
              <a:off x="1303" y="2534"/>
              <a:ext cx="17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379" name="Group 18"/>
            <p:cNvGrpSpPr/>
            <p:nvPr/>
          </p:nvGrpSpPr>
          <p:grpSpPr bwMode="auto">
            <a:xfrm>
              <a:off x="2663" y="2020"/>
              <a:ext cx="726" cy="771"/>
              <a:chOff x="1153" y="2130"/>
              <a:chExt cx="624" cy="771"/>
            </a:xfrm>
          </p:grpSpPr>
          <p:sp>
            <p:nvSpPr>
              <p:cNvPr id="1051233" name="Line 19"/>
              <p:cNvSpPr>
                <a:spLocks noChangeShapeType="1"/>
              </p:cNvSpPr>
              <p:nvPr/>
            </p:nvSpPr>
            <p:spPr bwMode="auto">
              <a:xfrm>
                <a:off x="1776" y="2130"/>
                <a:ext cx="1" cy="771"/>
              </a:xfrm>
              <a:prstGeom prst="line">
                <a:avLst/>
              </a:prstGeom>
              <a:noFill/>
              <a:ln w="412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234" name="Line 20"/>
              <p:cNvSpPr>
                <a:spLocks noChangeShapeType="1"/>
              </p:cNvSpPr>
              <p:nvPr/>
            </p:nvSpPr>
            <p:spPr bwMode="auto">
              <a:xfrm>
                <a:off x="1310" y="2641"/>
                <a:ext cx="1" cy="260"/>
              </a:xfrm>
              <a:prstGeom prst="line">
                <a:avLst/>
              </a:prstGeom>
              <a:noFill/>
              <a:ln w="412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235" name="Line 21"/>
              <p:cNvSpPr>
                <a:spLocks noChangeShapeType="1"/>
              </p:cNvSpPr>
              <p:nvPr/>
            </p:nvSpPr>
            <p:spPr bwMode="auto">
              <a:xfrm>
                <a:off x="1465" y="2386"/>
                <a:ext cx="1" cy="515"/>
              </a:xfrm>
              <a:prstGeom prst="line">
                <a:avLst/>
              </a:prstGeom>
              <a:noFill/>
              <a:ln w="412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236" name="Line 22"/>
              <p:cNvSpPr>
                <a:spLocks noChangeShapeType="1"/>
              </p:cNvSpPr>
              <p:nvPr/>
            </p:nvSpPr>
            <p:spPr bwMode="auto">
              <a:xfrm>
                <a:off x="1621" y="2130"/>
                <a:ext cx="1" cy="771"/>
              </a:xfrm>
              <a:prstGeom prst="line">
                <a:avLst/>
              </a:prstGeom>
              <a:noFill/>
              <a:ln w="412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237" name="Line 23"/>
              <p:cNvSpPr>
                <a:spLocks noChangeShapeType="1"/>
              </p:cNvSpPr>
              <p:nvPr/>
            </p:nvSpPr>
            <p:spPr bwMode="auto">
              <a:xfrm>
                <a:off x="1153" y="2638"/>
                <a:ext cx="1" cy="260"/>
              </a:xfrm>
              <a:prstGeom prst="line">
                <a:avLst/>
              </a:prstGeom>
              <a:noFill/>
              <a:ln w="412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51238" name="Rectangle 24"/>
            <p:cNvSpPr>
              <a:spLocks noChangeArrowheads="1"/>
            </p:cNvSpPr>
            <p:nvPr/>
          </p:nvSpPr>
          <p:spPr bwMode="auto">
            <a:xfrm>
              <a:off x="3353" y="2782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MX" sz="2100">
                  <a:solidFill>
                    <a:srgbClr val="000000"/>
                  </a:solidFill>
                </a:rPr>
                <a:t>2</a:t>
              </a:r>
              <a:endParaRPr lang="es-ES"/>
            </a:p>
          </p:txBody>
        </p:sp>
        <p:grpSp>
          <p:nvGrpSpPr>
            <p:cNvPr id="380" name="Group 25"/>
            <p:cNvGrpSpPr/>
            <p:nvPr/>
          </p:nvGrpSpPr>
          <p:grpSpPr bwMode="auto">
            <a:xfrm>
              <a:off x="3008" y="2532"/>
              <a:ext cx="736" cy="271"/>
              <a:chOff x="1791" y="3794"/>
              <a:chExt cx="736" cy="271"/>
            </a:xfrm>
          </p:grpSpPr>
          <p:sp>
            <p:nvSpPr>
              <p:cNvPr id="1051239" name="Line 26"/>
              <p:cNvSpPr>
                <a:spLocks noChangeShapeType="1"/>
              </p:cNvSpPr>
              <p:nvPr/>
            </p:nvSpPr>
            <p:spPr bwMode="auto">
              <a:xfrm>
                <a:off x="1989" y="3805"/>
                <a:ext cx="1" cy="260"/>
              </a:xfrm>
              <a:prstGeom prst="line">
                <a:avLst/>
              </a:prstGeom>
              <a:noFill/>
              <a:ln w="412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240" name="Line 27"/>
              <p:cNvSpPr>
                <a:spLocks noChangeShapeType="1"/>
              </p:cNvSpPr>
              <p:nvPr/>
            </p:nvSpPr>
            <p:spPr bwMode="auto">
              <a:xfrm>
                <a:off x="1791" y="3796"/>
                <a:ext cx="7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51241" name="Line 28"/>
              <p:cNvSpPr>
                <a:spLocks noChangeShapeType="1"/>
              </p:cNvSpPr>
              <p:nvPr/>
            </p:nvSpPr>
            <p:spPr bwMode="auto">
              <a:xfrm>
                <a:off x="2171" y="3801"/>
                <a:ext cx="1" cy="260"/>
              </a:xfrm>
              <a:prstGeom prst="line">
                <a:avLst/>
              </a:prstGeom>
              <a:noFill/>
              <a:ln w="412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242" name="Line 29"/>
              <p:cNvSpPr>
                <a:spLocks noChangeShapeType="1"/>
              </p:cNvSpPr>
              <p:nvPr/>
            </p:nvSpPr>
            <p:spPr bwMode="auto">
              <a:xfrm>
                <a:off x="2526" y="3798"/>
                <a:ext cx="1" cy="260"/>
              </a:xfrm>
              <a:prstGeom prst="line">
                <a:avLst/>
              </a:prstGeom>
              <a:noFill/>
              <a:ln w="412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243" name="Line 30"/>
              <p:cNvSpPr>
                <a:spLocks noChangeShapeType="1"/>
              </p:cNvSpPr>
              <p:nvPr/>
            </p:nvSpPr>
            <p:spPr bwMode="auto">
              <a:xfrm>
                <a:off x="2340" y="3794"/>
                <a:ext cx="1" cy="260"/>
              </a:xfrm>
              <a:prstGeom prst="line">
                <a:avLst/>
              </a:prstGeom>
              <a:noFill/>
              <a:ln w="412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/>
              <p:cNvSpPr txBox="1"/>
              <p:nvPr/>
            </p:nvSpPr>
            <p:spPr>
              <a:xfrm>
                <a:off x="1521432" y="5188843"/>
                <a:ext cx="508459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=0∗0+1∗2+1∗3+1∗3+0∗0=</m:t>
                    </m:r>
                  </m:oMath>
                </a14:m>
                <a:r>
                  <a:rPr lang="es-ES" dirty="0" smtClean="0"/>
                  <a:t>8</a:t>
                </a:r>
                <a:endParaRPr lang="es-ES" dirty="0"/>
              </a:p>
            </p:txBody>
          </p:sp>
        </mc:Choice>
        <mc:Fallback xmlns="">
          <p:sp>
            <p:nvSpPr>
              <p:cNvPr id="32" name="Cuadro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432" y="5188843"/>
                <a:ext cx="5084597" cy="307777"/>
              </a:xfrm>
              <a:prstGeom prst="rect">
                <a:avLst/>
              </a:prstGeom>
              <a:blipFill>
                <a:blip r:embed="rId2"/>
                <a:stretch>
                  <a:fillRect l="-1799" t="-23529" r="-2038" b="-5098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heel spokes="8"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24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5700-2CD6-4C53-9121-4FA4AE13994F}" type="slidenum">
              <a:rPr lang="es-ES"/>
              <a:t>96</a:t>
            </a:fld>
            <a:endParaRPr lang="es-ES"/>
          </a:p>
        </p:txBody>
      </p:sp>
      <p:sp>
        <p:nvSpPr>
          <p:cNvPr id="105124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43000"/>
            <a:ext cx="7772400" cy="895350"/>
          </a:xfrm>
        </p:spPr>
        <p:txBody>
          <a:bodyPr/>
          <a:lstStyle/>
          <a:p>
            <a:pPr>
              <a:buFontTx/>
              <a:buNone/>
            </a:pPr>
            <a:r>
              <a:rPr lang="es-ES">
                <a:solidFill>
                  <a:srgbClr val="FF3300"/>
                </a:solidFill>
                <a:cs typeface="Times New Roman" pitchFamily="18" charset="0"/>
              </a:rPr>
              <a:t>Evaluando h(k) para k= </a:t>
            </a:r>
            <a:r>
              <a:rPr lang="es-MX">
                <a:solidFill>
                  <a:srgbClr val="FF3300"/>
                </a:solidFill>
                <a:cs typeface="Times New Roman" pitchFamily="18" charset="0"/>
              </a:rPr>
              <a:t>3</a:t>
            </a:r>
            <a:r>
              <a:rPr lang="es-ES">
                <a:solidFill>
                  <a:srgbClr val="FF3300"/>
                </a:solidFill>
                <a:cs typeface="Times New Roman" pitchFamily="18" charset="0"/>
              </a:rPr>
              <a:t>-k se obtiene</a:t>
            </a:r>
            <a:endParaRPr lang="es-ES">
              <a:cs typeface="Times New Roman" pitchFamily="18" charset="0"/>
            </a:endParaRPr>
          </a:p>
        </p:txBody>
      </p:sp>
      <p:sp>
        <p:nvSpPr>
          <p:cNvPr id="1051246" name="Rectangle 3"/>
          <p:cNvSpPr>
            <a:spLocks noChangeArrowheads="1"/>
          </p:cNvSpPr>
          <p:nvPr/>
        </p:nvSpPr>
        <p:spPr bwMode="auto">
          <a:xfrm>
            <a:off x="2884488" y="5537200"/>
            <a:ext cx="666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2100">
                <a:solidFill>
                  <a:srgbClr val="000000"/>
                </a:solidFill>
              </a:rPr>
              <a:t> </a:t>
            </a:r>
            <a:endParaRPr lang="es-ES"/>
          </a:p>
        </p:txBody>
      </p:sp>
      <p:grpSp>
        <p:nvGrpSpPr>
          <p:cNvPr id="382" name="Group 4"/>
          <p:cNvGrpSpPr/>
          <p:nvPr/>
        </p:nvGrpSpPr>
        <p:grpSpPr bwMode="auto">
          <a:xfrm>
            <a:off x="2000250" y="2514600"/>
            <a:ext cx="5265738" cy="2322513"/>
            <a:chOff x="1260" y="1584"/>
            <a:chExt cx="3317" cy="1463"/>
          </a:xfrm>
        </p:grpSpPr>
        <p:sp>
          <p:nvSpPr>
            <p:cNvPr id="1051247" name="Line 5"/>
            <p:cNvSpPr>
              <a:spLocks noChangeShapeType="1"/>
            </p:cNvSpPr>
            <p:nvPr/>
          </p:nvSpPr>
          <p:spPr bwMode="auto">
            <a:xfrm>
              <a:off x="3018" y="1757"/>
              <a:ext cx="1" cy="1290"/>
            </a:xfrm>
            <a:prstGeom prst="line">
              <a:avLst/>
            </a:prstGeom>
            <a:noFill/>
            <a:ln w="412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248" name="Freeform 6"/>
            <p:cNvSpPr/>
            <p:nvPr/>
          </p:nvSpPr>
          <p:spPr bwMode="auto">
            <a:xfrm>
              <a:off x="2934" y="1637"/>
              <a:ext cx="168" cy="160"/>
            </a:xfrm>
            <a:custGeom>
              <a:avLst/>
              <a:gdLst/>
              <a:ahLst/>
              <a:cxnLst>
                <a:cxn ang="0">
                  <a:pos x="168" y="160"/>
                </a:cxn>
                <a:cxn ang="0">
                  <a:pos x="84" y="136"/>
                </a:cxn>
                <a:cxn ang="0">
                  <a:pos x="0" y="160"/>
                </a:cxn>
                <a:cxn ang="0">
                  <a:pos x="84" y="0"/>
                </a:cxn>
                <a:cxn ang="0">
                  <a:pos x="168" y="160"/>
                </a:cxn>
              </a:cxnLst>
              <a:rect l="0" t="0" r="r" b="b"/>
              <a:pathLst>
                <a:path w="168" h="160">
                  <a:moveTo>
                    <a:pt x="168" y="160"/>
                  </a:moveTo>
                  <a:lnTo>
                    <a:pt x="84" y="136"/>
                  </a:lnTo>
                  <a:lnTo>
                    <a:pt x="0" y="160"/>
                  </a:lnTo>
                  <a:lnTo>
                    <a:pt x="84" y="0"/>
                  </a:lnTo>
                  <a:lnTo>
                    <a:pt x="168" y="1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249" name="Rectangle 7"/>
            <p:cNvSpPr>
              <a:spLocks noChangeArrowheads="1"/>
            </p:cNvSpPr>
            <p:nvPr/>
          </p:nvSpPr>
          <p:spPr bwMode="auto">
            <a:xfrm>
              <a:off x="3083" y="1584"/>
              <a:ext cx="1020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MX" sz="2100">
                  <a:solidFill>
                    <a:srgbClr val="000000"/>
                  </a:solidFill>
                  <a:latin typeface="Symbol" pitchFamily="18" charset="2"/>
                </a:rPr>
                <a:t>S</a:t>
              </a:r>
              <a:r>
                <a:rPr lang="es-ES" sz="2100">
                  <a:solidFill>
                    <a:srgbClr val="000000"/>
                  </a:solidFill>
                </a:rPr>
                <a:t> h(n-k)</a:t>
              </a:r>
              <a:r>
                <a:rPr lang="es-MX" sz="2100">
                  <a:solidFill>
                    <a:srgbClr val="000000"/>
                  </a:solidFill>
                </a:rPr>
                <a:t>x(k)=9</a:t>
              </a:r>
              <a:endParaRPr lang="es-ES"/>
            </a:p>
          </p:txBody>
        </p:sp>
        <p:grpSp>
          <p:nvGrpSpPr>
            <p:cNvPr id="383" name="Group 8"/>
            <p:cNvGrpSpPr/>
            <p:nvPr/>
          </p:nvGrpSpPr>
          <p:grpSpPr bwMode="auto">
            <a:xfrm>
              <a:off x="1260" y="2609"/>
              <a:ext cx="3317" cy="258"/>
              <a:chOff x="0" y="2707"/>
              <a:chExt cx="3317" cy="258"/>
            </a:xfrm>
          </p:grpSpPr>
          <p:sp>
            <p:nvSpPr>
              <p:cNvPr id="1051250" name="Line 9"/>
              <p:cNvSpPr>
                <a:spLocks noChangeShapeType="1"/>
              </p:cNvSpPr>
              <p:nvPr/>
            </p:nvSpPr>
            <p:spPr bwMode="auto">
              <a:xfrm flipV="1">
                <a:off x="0" y="2897"/>
                <a:ext cx="3036" cy="10"/>
              </a:xfrm>
              <a:prstGeom prst="line">
                <a:avLst/>
              </a:prstGeom>
              <a:noFill/>
              <a:ln w="412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251" name="Freeform 10"/>
              <p:cNvSpPr/>
              <p:nvPr/>
            </p:nvSpPr>
            <p:spPr bwMode="auto">
              <a:xfrm>
                <a:off x="2981" y="2827"/>
                <a:ext cx="194" cy="138"/>
              </a:xfrm>
              <a:custGeom>
                <a:avLst/>
                <a:gdLst/>
                <a:ahLst/>
                <a:cxnLst>
                  <a:cxn ang="0">
                    <a:pos x="0" y="138"/>
                  </a:cxn>
                  <a:cxn ang="0">
                    <a:pos x="29" y="69"/>
                  </a:cxn>
                  <a:cxn ang="0">
                    <a:pos x="0" y="0"/>
                  </a:cxn>
                  <a:cxn ang="0">
                    <a:pos x="194" y="69"/>
                  </a:cxn>
                  <a:cxn ang="0">
                    <a:pos x="0" y="138"/>
                  </a:cxn>
                </a:cxnLst>
                <a:rect l="0" t="0" r="r" b="b"/>
                <a:pathLst>
                  <a:path w="194" h="138">
                    <a:moveTo>
                      <a:pt x="0" y="138"/>
                    </a:moveTo>
                    <a:lnTo>
                      <a:pt x="29" y="69"/>
                    </a:lnTo>
                    <a:lnTo>
                      <a:pt x="0" y="0"/>
                    </a:lnTo>
                    <a:lnTo>
                      <a:pt x="194" y="69"/>
                    </a:lnTo>
                    <a:lnTo>
                      <a:pt x="0" y="1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252" name="Rectangle 11"/>
              <p:cNvSpPr>
                <a:spLocks noChangeArrowheads="1"/>
              </p:cNvSpPr>
              <p:nvPr/>
            </p:nvSpPr>
            <p:spPr bwMode="auto">
              <a:xfrm>
                <a:off x="3191" y="2707"/>
                <a:ext cx="126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s-ES" sz="2100">
                    <a:solidFill>
                      <a:srgbClr val="000000"/>
                    </a:solidFill>
                  </a:rPr>
                  <a:t> k</a:t>
                </a:r>
                <a:endParaRPr lang="es-ES"/>
              </a:p>
            </p:txBody>
          </p:sp>
        </p:grpSp>
        <p:sp>
          <p:nvSpPr>
            <p:cNvPr id="1051253" name="Rectangle 12"/>
            <p:cNvSpPr>
              <a:spLocks noChangeArrowheads="1"/>
            </p:cNvSpPr>
            <p:nvPr/>
          </p:nvSpPr>
          <p:spPr bwMode="auto">
            <a:xfrm>
              <a:off x="3034" y="1959"/>
              <a:ext cx="12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2100">
                  <a:solidFill>
                    <a:srgbClr val="000000"/>
                  </a:solidFill>
                </a:rPr>
                <a:t> 3</a:t>
              </a:r>
              <a:endParaRPr lang="es-ES"/>
            </a:p>
          </p:txBody>
        </p:sp>
        <p:sp>
          <p:nvSpPr>
            <p:cNvPr id="1051254" name="Rectangle 13"/>
            <p:cNvSpPr>
              <a:spLocks noChangeArrowheads="1"/>
            </p:cNvSpPr>
            <p:nvPr/>
          </p:nvSpPr>
          <p:spPr bwMode="auto">
            <a:xfrm>
              <a:off x="3034" y="2215"/>
              <a:ext cx="12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2100">
                  <a:solidFill>
                    <a:srgbClr val="000000"/>
                  </a:solidFill>
                </a:rPr>
                <a:t> 2</a:t>
              </a:r>
              <a:endParaRPr lang="es-ES"/>
            </a:p>
          </p:txBody>
        </p:sp>
        <p:sp>
          <p:nvSpPr>
            <p:cNvPr id="1051255" name="Rectangle 14"/>
            <p:cNvSpPr>
              <a:spLocks noChangeArrowheads="1"/>
            </p:cNvSpPr>
            <p:nvPr/>
          </p:nvSpPr>
          <p:spPr bwMode="auto">
            <a:xfrm>
              <a:off x="3034" y="2470"/>
              <a:ext cx="12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2100">
                  <a:solidFill>
                    <a:srgbClr val="000000"/>
                  </a:solidFill>
                </a:rPr>
                <a:t> 1</a:t>
              </a:r>
              <a:endParaRPr lang="es-ES"/>
            </a:p>
          </p:txBody>
        </p:sp>
        <p:sp>
          <p:nvSpPr>
            <p:cNvPr id="1051256" name="Line 15"/>
            <p:cNvSpPr>
              <a:spLocks noChangeShapeType="1"/>
            </p:cNvSpPr>
            <p:nvPr/>
          </p:nvSpPr>
          <p:spPr bwMode="auto">
            <a:xfrm>
              <a:off x="1766" y="2025"/>
              <a:ext cx="12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51257" name="Line 16"/>
            <p:cNvSpPr>
              <a:spLocks noChangeShapeType="1"/>
            </p:cNvSpPr>
            <p:nvPr/>
          </p:nvSpPr>
          <p:spPr bwMode="auto">
            <a:xfrm>
              <a:off x="1608" y="2274"/>
              <a:ext cx="14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51258" name="Line 17"/>
            <p:cNvSpPr>
              <a:spLocks noChangeShapeType="1"/>
            </p:cNvSpPr>
            <p:nvPr/>
          </p:nvSpPr>
          <p:spPr bwMode="auto">
            <a:xfrm>
              <a:off x="1303" y="2534"/>
              <a:ext cx="17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384" name="Group 18"/>
            <p:cNvGrpSpPr/>
            <p:nvPr/>
          </p:nvGrpSpPr>
          <p:grpSpPr bwMode="auto">
            <a:xfrm>
              <a:off x="2853" y="2020"/>
              <a:ext cx="703" cy="771"/>
              <a:chOff x="1153" y="2130"/>
              <a:chExt cx="624" cy="771"/>
            </a:xfrm>
          </p:grpSpPr>
          <p:sp>
            <p:nvSpPr>
              <p:cNvPr id="1051259" name="Line 19"/>
              <p:cNvSpPr>
                <a:spLocks noChangeShapeType="1"/>
              </p:cNvSpPr>
              <p:nvPr/>
            </p:nvSpPr>
            <p:spPr bwMode="auto">
              <a:xfrm>
                <a:off x="1776" y="2130"/>
                <a:ext cx="1" cy="771"/>
              </a:xfrm>
              <a:prstGeom prst="line">
                <a:avLst/>
              </a:prstGeom>
              <a:noFill/>
              <a:ln w="412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260" name="Line 20"/>
              <p:cNvSpPr>
                <a:spLocks noChangeShapeType="1"/>
              </p:cNvSpPr>
              <p:nvPr/>
            </p:nvSpPr>
            <p:spPr bwMode="auto">
              <a:xfrm>
                <a:off x="1310" y="2641"/>
                <a:ext cx="1" cy="260"/>
              </a:xfrm>
              <a:prstGeom prst="line">
                <a:avLst/>
              </a:prstGeom>
              <a:noFill/>
              <a:ln w="412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261" name="Line 21"/>
              <p:cNvSpPr>
                <a:spLocks noChangeShapeType="1"/>
              </p:cNvSpPr>
              <p:nvPr/>
            </p:nvSpPr>
            <p:spPr bwMode="auto">
              <a:xfrm>
                <a:off x="1465" y="2386"/>
                <a:ext cx="1" cy="515"/>
              </a:xfrm>
              <a:prstGeom prst="line">
                <a:avLst/>
              </a:prstGeom>
              <a:noFill/>
              <a:ln w="412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262" name="Line 22"/>
              <p:cNvSpPr>
                <a:spLocks noChangeShapeType="1"/>
              </p:cNvSpPr>
              <p:nvPr/>
            </p:nvSpPr>
            <p:spPr bwMode="auto">
              <a:xfrm>
                <a:off x="1621" y="2130"/>
                <a:ext cx="1" cy="771"/>
              </a:xfrm>
              <a:prstGeom prst="line">
                <a:avLst/>
              </a:prstGeom>
              <a:noFill/>
              <a:ln w="412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263" name="Line 23"/>
              <p:cNvSpPr>
                <a:spLocks noChangeShapeType="1"/>
              </p:cNvSpPr>
              <p:nvPr/>
            </p:nvSpPr>
            <p:spPr bwMode="auto">
              <a:xfrm>
                <a:off x="1153" y="2638"/>
                <a:ext cx="1" cy="260"/>
              </a:xfrm>
              <a:prstGeom prst="line">
                <a:avLst/>
              </a:prstGeom>
              <a:noFill/>
              <a:ln w="412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51264" name="Rectangle 24"/>
            <p:cNvSpPr>
              <a:spLocks noChangeArrowheads="1"/>
            </p:cNvSpPr>
            <p:nvPr/>
          </p:nvSpPr>
          <p:spPr bwMode="auto">
            <a:xfrm>
              <a:off x="3482" y="2782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MX" sz="2100">
                  <a:solidFill>
                    <a:srgbClr val="000000"/>
                  </a:solidFill>
                </a:rPr>
                <a:t>3</a:t>
              </a:r>
              <a:endParaRPr lang="es-ES"/>
            </a:p>
          </p:txBody>
        </p:sp>
        <p:grpSp>
          <p:nvGrpSpPr>
            <p:cNvPr id="385" name="Group 25"/>
            <p:cNvGrpSpPr/>
            <p:nvPr/>
          </p:nvGrpSpPr>
          <p:grpSpPr bwMode="auto">
            <a:xfrm>
              <a:off x="3008" y="2532"/>
              <a:ext cx="736" cy="271"/>
              <a:chOff x="1791" y="3794"/>
              <a:chExt cx="736" cy="271"/>
            </a:xfrm>
          </p:grpSpPr>
          <p:sp>
            <p:nvSpPr>
              <p:cNvPr id="1051265" name="Line 26"/>
              <p:cNvSpPr>
                <a:spLocks noChangeShapeType="1"/>
              </p:cNvSpPr>
              <p:nvPr/>
            </p:nvSpPr>
            <p:spPr bwMode="auto">
              <a:xfrm>
                <a:off x="1989" y="3805"/>
                <a:ext cx="1" cy="260"/>
              </a:xfrm>
              <a:prstGeom prst="line">
                <a:avLst/>
              </a:prstGeom>
              <a:noFill/>
              <a:ln w="412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266" name="Line 27"/>
              <p:cNvSpPr>
                <a:spLocks noChangeShapeType="1"/>
              </p:cNvSpPr>
              <p:nvPr/>
            </p:nvSpPr>
            <p:spPr bwMode="auto">
              <a:xfrm>
                <a:off x="1791" y="3796"/>
                <a:ext cx="7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51267" name="Line 28"/>
              <p:cNvSpPr>
                <a:spLocks noChangeShapeType="1"/>
              </p:cNvSpPr>
              <p:nvPr/>
            </p:nvSpPr>
            <p:spPr bwMode="auto">
              <a:xfrm>
                <a:off x="2171" y="3801"/>
                <a:ext cx="1" cy="260"/>
              </a:xfrm>
              <a:prstGeom prst="line">
                <a:avLst/>
              </a:prstGeom>
              <a:noFill/>
              <a:ln w="412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268" name="Line 29"/>
              <p:cNvSpPr>
                <a:spLocks noChangeShapeType="1"/>
              </p:cNvSpPr>
              <p:nvPr/>
            </p:nvSpPr>
            <p:spPr bwMode="auto">
              <a:xfrm>
                <a:off x="2526" y="3798"/>
                <a:ext cx="1" cy="260"/>
              </a:xfrm>
              <a:prstGeom prst="line">
                <a:avLst/>
              </a:prstGeom>
              <a:noFill/>
              <a:ln w="412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269" name="Line 30"/>
              <p:cNvSpPr>
                <a:spLocks noChangeShapeType="1"/>
              </p:cNvSpPr>
              <p:nvPr/>
            </p:nvSpPr>
            <p:spPr bwMode="auto">
              <a:xfrm>
                <a:off x="2340" y="3794"/>
                <a:ext cx="1" cy="260"/>
              </a:xfrm>
              <a:prstGeom prst="line">
                <a:avLst/>
              </a:prstGeom>
              <a:noFill/>
              <a:ln w="412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/>
              <p:cNvSpPr txBox="1"/>
              <p:nvPr/>
            </p:nvSpPr>
            <p:spPr>
              <a:xfrm>
                <a:off x="1521432" y="5188843"/>
                <a:ext cx="605640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=0∗0+1∗1+1∗2+1∗3+1∗3+0∗0=</m:t>
                    </m:r>
                  </m:oMath>
                </a14:m>
                <a:r>
                  <a:rPr lang="es-ES" dirty="0" smtClean="0"/>
                  <a:t>9</a:t>
                </a:r>
                <a:endParaRPr lang="es-ES" dirty="0"/>
              </a:p>
            </p:txBody>
          </p:sp>
        </mc:Choice>
        <mc:Fallback xmlns="">
          <p:sp>
            <p:nvSpPr>
              <p:cNvPr id="32" name="Cuadro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432" y="5188843"/>
                <a:ext cx="6056402" cy="307777"/>
              </a:xfrm>
              <a:prstGeom prst="rect">
                <a:avLst/>
              </a:prstGeom>
              <a:blipFill>
                <a:blip r:embed="rId2"/>
                <a:stretch>
                  <a:fillRect l="-1511" t="-23529" b="-5098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heel spokes="8"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270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C2797-5605-4578-B1C6-F38F0D53A8A3}" type="slidenum">
              <a:rPr lang="es-ES"/>
              <a:t>97</a:t>
            </a:fld>
            <a:endParaRPr lang="es-ES"/>
          </a:p>
        </p:txBody>
      </p:sp>
      <p:sp>
        <p:nvSpPr>
          <p:cNvPr id="105127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43000"/>
            <a:ext cx="7772400" cy="723900"/>
          </a:xfrm>
        </p:spPr>
        <p:txBody>
          <a:bodyPr/>
          <a:lstStyle/>
          <a:p>
            <a:pPr>
              <a:buFontTx/>
              <a:buNone/>
            </a:pPr>
            <a:r>
              <a:rPr lang="es-ES">
                <a:solidFill>
                  <a:srgbClr val="FF3300"/>
                </a:solidFill>
                <a:cs typeface="Times New Roman" pitchFamily="18" charset="0"/>
              </a:rPr>
              <a:t>Evaluando h(k) para k= </a:t>
            </a:r>
            <a:r>
              <a:rPr lang="es-MX">
                <a:solidFill>
                  <a:srgbClr val="FF3300"/>
                </a:solidFill>
                <a:cs typeface="Times New Roman" pitchFamily="18" charset="0"/>
              </a:rPr>
              <a:t>4</a:t>
            </a:r>
            <a:r>
              <a:rPr lang="es-ES">
                <a:solidFill>
                  <a:srgbClr val="FF3300"/>
                </a:solidFill>
                <a:cs typeface="Times New Roman" pitchFamily="18" charset="0"/>
              </a:rPr>
              <a:t>-k se obtiene</a:t>
            </a:r>
            <a:r>
              <a:rPr lang="es-ES">
                <a:cs typeface="Times New Roman" pitchFamily="18" charset="0"/>
              </a:rPr>
              <a:t> </a:t>
            </a:r>
          </a:p>
        </p:txBody>
      </p:sp>
      <p:sp>
        <p:nvSpPr>
          <p:cNvPr id="1051272" name="Rectangle 3"/>
          <p:cNvSpPr>
            <a:spLocks noChangeArrowheads="1"/>
          </p:cNvSpPr>
          <p:nvPr/>
        </p:nvSpPr>
        <p:spPr bwMode="auto">
          <a:xfrm>
            <a:off x="2884488" y="5537200"/>
            <a:ext cx="666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2100">
                <a:solidFill>
                  <a:srgbClr val="000000"/>
                </a:solidFill>
              </a:rPr>
              <a:t> </a:t>
            </a:r>
            <a:endParaRPr lang="es-ES"/>
          </a:p>
        </p:txBody>
      </p:sp>
      <p:grpSp>
        <p:nvGrpSpPr>
          <p:cNvPr id="387" name="Group 4"/>
          <p:cNvGrpSpPr/>
          <p:nvPr/>
        </p:nvGrpSpPr>
        <p:grpSpPr bwMode="auto">
          <a:xfrm>
            <a:off x="2000250" y="2514600"/>
            <a:ext cx="5265738" cy="2322513"/>
            <a:chOff x="1260" y="1584"/>
            <a:chExt cx="3317" cy="1463"/>
          </a:xfrm>
        </p:grpSpPr>
        <p:sp>
          <p:nvSpPr>
            <p:cNvPr id="1051273" name="Line 5"/>
            <p:cNvSpPr>
              <a:spLocks noChangeShapeType="1"/>
            </p:cNvSpPr>
            <p:nvPr/>
          </p:nvSpPr>
          <p:spPr bwMode="auto">
            <a:xfrm>
              <a:off x="3018" y="1757"/>
              <a:ext cx="1" cy="1290"/>
            </a:xfrm>
            <a:prstGeom prst="line">
              <a:avLst/>
            </a:prstGeom>
            <a:noFill/>
            <a:ln w="412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274" name="Freeform 6"/>
            <p:cNvSpPr/>
            <p:nvPr/>
          </p:nvSpPr>
          <p:spPr bwMode="auto">
            <a:xfrm>
              <a:off x="2934" y="1637"/>
              <a:ext cx="168" cy="160"/>
            </a:xfrm>
            <a:custGeom>
              <a:avLst/>
              <a:gdLst/>
              <a:ahLst/>
              <a:cxnLst>
                <a:cxn ang="0">
                  <a:pos x="168" y="160"/>
                </a:cxn>
                <a:cxn ang="0">
                  <a:pos x="84" y="136"/>
                </a:cxn>
                <a:cxn ang="0">
                  <a:pos x="0" y="160"/>
                </a:cxn>
                <a:cxn ang="0">
                  <a:pos x="84" y="0"/>
                </a:cxn>
                <a:cxn ang="0">
                  <a:pos x="168" y="160"/>
                </a:cxn>
              </a:cxnLst>
              <a:rect l="0" t="0" r="r" b="b"/>
              <a:pathLst>
                <a:path w="168" h="160">
                  <a:moveTo>
                    <a:pt x="168" y="160"/>
                  </a:moveTo>
                  <a:lnTo>
                    <a:pt x="84" y="136"/>
                  </a:lnTo>
                  <a:lnTo>
                    <a:pt x="0" y="160"/>
                  </a:lnTo>
                  <a:lnTo>
                    <a:pt x="84" y="0"/>
                  </a:lnTo>
                  <a:lnTo>
                    <a:pt x="168" y="1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275" name="Rectangle 7"/>
            <p:cNvSpPr>
              <a:spLocks noChangeArrowheads="1"/>
            </p:cNvSpPr>
            <p:nvPr/>
          </p:nvSpPr>
          <p:spPr bwMode="auto">
            <a:xfrm>
              <a:off x="3083" y="1584"/>
              <a:ext cx="110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MX" sz="2100">
                  <a:solidFill>
                    <a:srgbClr val="000000"/>
                  </a:solidFill>
                  <a:latin typeface="Symbol" pitchFamily="18" charset="2"/>
                </a:rPr>
                <a:t>S</a:t>
              </a:r>
              <a:r>
                <a:rPr lang="es-ES" sz="2100">
                  <a:solidFill>
                    <a:srgbClr val="000000"/>
                  </a:solidFill>
                </a:rPr>
                <a:t> h(n-k)</a:t>
              </a:r>
              <a:r>
                <a:rPr lang="es-MX" sz="2100">
                  <a:solidFill>
                    <a:srgbClr val="000000"/>
                  </a:solidFill>
                </a:rPr>
                <a:t>x(k)=10</a:t>
              </a:r>
              <a:endParaRPr lang="es-ES"/>
            </a:p>
          </p:txBody>
        </p:sp>
        <p:grpSp>
          <p:nvGrpSpPr>
            <p:cNvPr id="388" name="Group 8"/>
            <p:cNvGrpSpPr/>
            <p:nvPr/>
          </p:nvGrpSpPr>
          <p:grpSpPr bwMode="auto">
            <a:xfrm>
              <a:off x="1260" y="2609"/>
              <a:ext cx="3317" cy="258"/>
              <a:chOff x="0" y="2707"/>
              <a:chExt cx="3317" cy="258"/>
            </a:xfrm>
          </p:grpSpPr>
          <p:sp>
            <p:nvSpPr>
              <p:cNvPr id="1051276" name="Line 9"/>
              <p:cNvSpPr>
                <a:spLocks noChangeShapeType="1"/>
              </p:cNvSpPr>
              <p:nvPr/>
            </p:nvSpPr>
            <p:spPr bwMode="auto">
              <a:xfrm flipV="1">
                <a:off x="0" y="2897"/>
                <a:ext cx="3036" cy="10"/>
              </a:xfrm>
              <a:prstGeom prst="line">
                <a:avLst/>
              </a:prstGeom>
              <a:noFill/>
              <a:ln w="412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277" name="Freeform 10"/>
              <p:cNvSpPr/>
              <p:nvPr/>
            </p:nvSpPr>
            <p:spPr bwMode="auto">
              <a:xfrm>
                <a:off x="2981" y="2827"/>
                <a:ext cx="194" cy="138"/>
              </a:xfrm>
              <a:custGeom>
                <a:avLst/>
                <a:gdLst/>
                <a:ahLst/>
                <a:cxnLst>
                  <a:cxn ang="0">
                    <a:pos x="0" y="138"/>
                  </a:cxn>
                  <a:cxn ang="0">
                    <a:pos x="29" y="69"/>
                  </a:cxn>
                  <a:cxn ang="0">
                    <a:pos x="0" y="0"/>
                  </a:cxn>
                  <a:cxn ang="0">
                    <a:pos x="194" y="69"/>
                  </a:cxn>
                  <a:cxn ang="0">
                    <a:pos x="0" y="138"/>
                  </a:cxn>
                </a:cxnLst>
                <a:rect l="0" t="0" r="r" b="b"/>
                <a:pathLst>
                  <a:path w="194" h="138">
                    <a:moveTo>
                      <a:pt x="0" y="138"/>
                    </a:moveTo>
                    <a:lnTo>
                      <a:pt x="29" y="69"/>
                    </a:lnTo>
                    <a:lnTo>
                      <a:pt x="0" y="0"/>
                    </a:lnTo>
                    <a:lnTo>
                      <a:pt x="194" y="69"/>
                    </a:lnTo>
                    <a:lnTo>
                      <a:pt x="0" y="1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278" name="Rectangle 11"/>
              <p:cNvSpPr>
                <a:spLocks noChangeArrowheads="1"/>
              </p:cNvSpPr>
              <p:nvPr/>
            </p:nvSpPr>
            <p:spPr bwMode="auto">
              <a:xfrm>
                <a:off x="3191" y="2707"/>
                <a:ext cx="126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s-ES" sz="2100">
                    <a:solidFill>
                      <a:srgbClr val="000000"/>
                    </a:solidFill>
                  </a:rPr>
                  <a:t> k</a:t>
                </a:r>
                <a:endParaRPr lang="es-ES"/>
              </a:p>
            </p:txBody>
          </p:sp>
        </p:grpSp>
        <p:sp>
          <p:nvSpPr>
            <p:cNvPr id="1051279" name="Rectangle 12"/>
            <p:cNvSpPr>
              <a:spLocks noChangeArrowheads="1"/>
            </p:cNvSpPr>
            <p:nvPr/>
          </p:nvSpPr>
          <p:spPr bwMode="auto">
            <a:xfrm>
              <a:off x="3034" y="1959"/>
              <a:ext cx="12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2100">
                  <a:solidFill>
                    <a:srgbClr val="000000"/>
                  </a:solidFill>
                </a:rPr>
                <a:t> 3</a:t>
              </a:r>
              <a:endParaRPr lang="es-ES"/>
            </a:p>
          </p:txBody>
        </p:sp>
        <p:sp>
          <p:nvSpPr>
            <p:cNvPr id="1051280" name="Rectangle 13"/>
            <p:cNvSpPr>
              <a:spLocks noChangeArrowheads="1"/>
            </p:cNvSpPr>
            <p:nvPr/>
          </p:nvSpPr>
          <p:spPr bwMode="auto">
            <a:xfrm>
              <a:off x="3034" y="2215"/>
              <a:ext cx="12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2100">
                  <a:solidFill>
                    <a:srgbClr val="000000"/>
                  </a:solidFill>
                </a:rPr>
                <a:t> 2</a:t>
              </a:r>
              <a:endParaRPr lang="es-ES"/>
            </a:p>
          </p:txBody>
        </p:sp>
        <p:sp>
          <p:nvSpPr>
            <p:cNvPr id="1051281" name="Rectangle 14"/>
            <p:cNvSpPr>
              <a:spLocks noChangeArrowheads="1"/>
            </p:cNvSpPr>
            <p:nvPr/>
          </p:nvSpPr>
          <p:spPr bwMode="auto">
            <a:xfrm>
              <a:off x="3034" y="2470"/>
              <a:ext cx="12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2100">
                  <a:solidFill>
                    <a:srgbClr val="000000"/>
                  </a:solidFill>
                </a:rPr>
                <a:t> 1</a:t>
              </a:r>
              <a:endParaRPr lang="es-ES"/>
            </a:p>
          </p:txBody>
        </p:sp>
        <p:sp>
          <p:nvSpPr>
            <p:cNvPr id="1051282" name="Line 15"/>
            <p:cNvSpPr>
              <a:spLocks noChangeShapeType="1"/>
            </p:cNvSpPr>
            <p:nvPr/>
          </p:nvSpPr>
          <p:spPr bwMode="auto">
            <a:xfrm>
              <a:off x="1766" y="2025"/>
              <a:ext cx="12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51283" name="Line 16"/>
            <p:cNvSpPr>
              <a:spLocks noChangeShapeType="1"/>
            </p:cNvSpPr>
            <p:nvPr/>
          </p:nvSpPr>
          <p:spPr bwMode="auto">
            <a:xfrm>
              <a:off x="1608" y="2274"/>
              <a:ext cx="14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51284" name="Line 17"/>
            <p:cNvSpPr>
              <a:spLocks noChangeShapeType="1"/>
            </p:cNvSpPr>
            <p:nvPr/>
          </p:nvSpPr>
          <p:spPr bwMode="auto">
            <a:xfrm>
              <a:off x="1303" y="2534"/>
              <a:ext cx="17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389" name="Group 18"/>
            <p:cNvGrpSpPr/>
            <p:nvPr/>
          </p:nvGrpSpPr>
          <p:grpSpPr bwMode="auto">
            <a:xfrm>
              <a:off x="3002" y="2032"/>
              <a:ext cx="748" cy="771"/>
              <a:chOff x="1153" y="2130"/>
              <a:chExt cx="624" cy="771"/>
            </a:xfrm>
          </p:grpSpPr>
          <p:sp>
            <p:nvSpPr>
              <p:cNvPr id="1051285" name="Line 19"/>
              <p:cNvSpPr>
                <a:spLocks noChangeShapeType="1"/>
              </p:cNvSpPr>
              <p:nvPr/>
            </p:nvSpPr>
            <p:spPr bwMode="auto">
              <a:xfrm>
                <a:off x="1776" y="2130"/>
                <a:ext cx="1" cy="771"/>
              </a:xfrm>
              <a:prstGeom prst="line">
                <a:avLst/>
              </a:prstGeom>
              <a:noFill/>
              <a:ln w="412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286" name="Line 20"/>
              <p:cNvSpPr>
                <a:spLocks noChangeShapeType="1"/>
              </p:cNvSpPr>
              <p:nvPr/>
            </p:nvSpPr>
            <p:spPr bwMode="auto">
              <a:xfrm>
                <a:off x="1310" y="2641"/>
                <a:ext cx="1" cy="260"/>
              </a:xfrm>
              <a:prstGeom prst="line">
                <a:avLst/>
              </a:prstGeom>
              <a:noFill/>
              <a:ln w="412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287" name="Line 21"/>
              <p:cNvSpPr>
                <a:spLocks noChangeShapeType="1"/>
              </p:cNvSpPr>
              <p:nvPr/>
            </p:nvSpPr>
            <p:spPr bwMode="auto">
              <a:xfrm>
                <a:off x="1465" y="2386"/>
                <a:ext cx="1" cy="515"/>
              </a:xfrm>
              <a:prstGeom prst="line">
                <a:avLst/>
              </a:prstGeom>
              <a:noFill/>
              <a:ln w="412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288" name="Line 22"/>
              <p:cNvSpPr>
                <a:spLocks noChangeShapeType="1"/>
              </p:cNvSpPr>
              <p:nvPr/>
            </p:nvSpPr>
            <p:spPr bwMode="auto">
              <a:xfrm>
                <a:off x="1621" y="2130"/>
                <a:ext cx="1" cy="771"/>
              </a:xfrm>
              <a:prstGeom prst="line">
                <a:avLst/>
              </a:prstGeom>
              <a:noFill/>
              <a:ln w="412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289" name="Line 23"/>
              <p:cNvSpPr>
                <a:spLocks noChangeShapeType="1"/>
              </p:cNvSpPr>
              <p:nvPr/>
            </p:nvSpPr>
            <p:spPr bwMode="auto">
              <a:xfrm>
                <a:off x="1153" y="2638"/>
                <a:ext cx="1" cy="260"/>
              </a:xfrm>
              <a:prstGeom prst="line">
                <a:avLst/>
              </a:prstGeom>
              <a:noFill/>
              <a:ln w="412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51290" name="Rectangle 24"/>
            <p:cNvSpPr>
              <a:spLocks noChangeArrowheads="1"/>
            </p:cNvSpPr>
            <p:nvPr/>
          </p:nvSpPr>
          <p:spPr bwMode="auto">
            <a:xfrm>
              <a:off x="3708" y="2793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MX" sz="2100">
                  <a:solidFill>
                    <a:srgbClr val="000000"/>
                  </a:solidFill>
                </a:rPr>
                <a:t>4</a:t>
              </a:r>
              <a:endParaRPr lang="es-ES"/>
            </a:p>
          </p:txBody>
        </p:sp>
        <p:grpSp>
          <p:nvGrpSpPr>
            <p:cNvPr id="390" name="Group 25"/>
            <p:cNvGrpSpPr/>
            <p:nvPr/>
          </p:nvGrpSpPr>
          <p:grpSpPr bwMode="auto">
            <a:xfrm>
              <a:off x="3008" y="2532"/>
              <a:ext cx="736" cy="271"/>
              <a:chOff x="1791" y="3794"/>
              <a:chExt cx="736" cy="271"/>
            </a:xfrm>
          </p:grpSpPr>
          <p:sp>
            <p:nvSpPr>
              <p:cNvPr id="1051291" name="Line 26"/>
              <p:cNvSpPr>
                <a:spLocks noChangeShapeType="1"/>
              </p:cNvSpPr>
              <p:nvPr/>
            </p:nvSpPr>
            <p:spPr bwMode="auto">
              <a:xfrm>
                <a:off x="1989" y="3805"/>
                <a:ext cx="1" cy="260"/>
              </a:xfrm>
              <a:prstGeom prst="line">
                <a:avLst/>
              </a:prstGeom>
              <a:noFill/>
              <a:ln w="412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292" name="Line 27"/>
              <p:cNvSpPr>
                <a:spLocks noChangeShapeType="1"/>
              </p:cNvSpPr>
              <p:nvPr/>
            </p:nvSpPr>
            <p:spPr bwMode="auto">
              <a:xfrm>
                <a:off x="1791" y="3796"/>
                <a:ext cx="7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51293" name="Line 28"/>
              <p:cNvSpPr>
                <a:spLocks noChangeShapeType="1"/>
              </p:cNvSpPr>
              <p:nvPr/>
            </p:nvSpPr>
            <p:spPr bwMode="auto">
              <a:xfrm>
                <a:off x="2171" y="3801"/>
                <a:ext cx="1" cy="260"/>
              </a:xfrm>
              <a:prstGeom prst="line">
                <a:avLst/>
              </a:prstGeom>
              <a:noFill/>
              <a:ln w="412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294" name="Line 29"/>
              <p:cNvSpPr>
                <a:spLocks noChangeShapeType="1"/>
              </p:cNvSpPr>
              <p:nvPr/>
            </p:nvSpPr>
            <p:spPr bwMode="auto">
              <a:xfrm>
                <a:off x="2526" y="3798"/>
                <a:ext cx="1" cy="260"/>
              </a:xfrm>
              <a:prstGeom prst="line">
                <a:avLst/>
              </a:prstGeom>
              <a:noFill/>
              <a:ln w="412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295" name="Line 30"/>
              <p:cNvSpPr>
                <a:spLocks noChangeShapeType="1"/>
              </p:cNvSpPr>
              <p:nvPr/>
            </p:nvSpPr>
            <p:spPr bwMode="auto">
              <a:xfrm>
                <a:off x="2340" y="3794"/>
                <a:ext cx="1" cy="260"/>
              </a:xfrm>
              <a:prstGeom prst="line">
                <a:avLst/>
              </a:prstGeom>
              <a:noFill/>
              <a:ln w="412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/>
              <p:cNvSpPr txBox="1"/>
              <p:nvPr/>
            </p:nvSpPr>
            <p:spPr>
              <a:xfrm>
                <a:off x="1521432" y="5188843"/>
                <a:ext cx="70273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=0∗0+1∗1+1∗1+1∗2+1∗3+1∗3+0∗0=</m:t>
                      </m:r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32" name="Cuadro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432" y="5188843"/>
                <a:ext cx="7027308" cy="307777"/>
              </a:xfrm>
              <a:prstGeom prst="rect">
                <a:avLst/>
              </a:prstGeom>
              <a:blipFill>
                <a:blip r:embed="rId2"/>
                <a:stretch>
                  <a:fillRect l="-347" r="-260" b="-2745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heel spokes="8"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296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23C9-669D-4EF8-A03F-C925E44BA5A3}" type="slidenum">
              <a:rPr lang="es-ES"/>
              <a:t>98</a:t>
            </a:fld>
            <a:endParaRPr lang="es-ES"/>
          </a:p>
        </p:txBody>
      </p:sp>
      <p:sp>
        <p:nvSpPr>
          <p:cNvPr id="105129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43000"/>
            <a:ext cx="7772400" cy="838200"/>
          </a:xfrm>
        </p:spPr>
        <p:txBody>
          <a:bodyPr/>
          <a:lstStyle/>
          <a:p>
            <a:pPr>
              <a:buFontTx/>
              <a:buNone/>
            </a:pPr>
            <a:r>
              <a:rPr lang="es-ES">
                <a:solidFill>
                  <a:srgbClr val="FF3300"/>
                </a:solidFill>
                <a:cs typeface="Times New Roman" pitchFamily="18" charset="0"/>
              </a:rPr>
              <a:t>Evaluando h(k) para k= </a:t>
            </a:r>
            <a:r>
              <a:rPr lang="es-MX">
                <a:solidFill>
                  <a:srgbClr val="FF3300"/>
                </a:solidFill>
                <a:cs typeface="Times New Roman" pitchFamily="18" charset="0"/>
              </a:rPr>
              <a:t>5</a:t>
            </a:r>
            <a:r>
              <a:rPr lang="es-ES">
                <a:solidFill>
                  <a:srgbClr val="FF3300"/>
                </a:solidFill>
                <a:cs typeface="Times New Roman" pitchFamily="18" charset="0"/>
              </a:rPr>
              <a:t>-k se obtiene</a:t>
            </a:r>
            <a:r>
              <a:rPr lang="es-ES">
                <a:cs typeface="Times New Roman" pitchFamily="18" charset="0"/>
              </a:rPr>
              <a:t> </a:t>
            </a:r>
          </a:p>
        </p:txBody>
      </p:sp>
      <p:sp>
        <p:nvSpPr>
          <p:cNvPr id="1051298" name="Rectangle 3"/>
          <p:cNvSpPr>
            <a:spLocks noChangeArrowheads="1"/>
          </p:cNvSpPr>
          <p:nvPr/>
        </p:nvSpPr>
        <p:spPr bwMode="auto">
          <a:xfrm>
            <a:off x="2884488" y="5537200"/>
            <a:ext cx="666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2100">
                <a:solidFill>
                  <a:srgbClr val="000000"/>
                </a:solidFill>
              </a:rPr>
              <a:t> </a:t>
            </a:r>
            <a:endParaRPr lang="es-ES"/>
          </a:p>
        </p:txBody>
      </p:sp>
      <p:grpSp>
        <p:nvGrpSpPr>
          <p:cNvPr id="392" name="Group 4"/>
          <p:cNvGrpSpPr/>
          <p:nvPr/>
        </p:nvGrpSpPr>
        <p:grpSpPr bwMode="auto">
          <a:xfrm>
            <a:off x="2000250" y="2514600"/>
            <a:ext cx="5265738" cy="2322513"/>
            <a:chOff x="1260" y="1584"/>
            <a:chExt cx="3317" cy="1463"/>
          </a:xfrm>
        </p:grpSpPr>
        <p:sp>
          <p:nvSpPr>
            <p:cNvPr id="1051299" name="Line 5"/>
            <p:cNvSpPr>
              <a:spLocks noChangeShapeType="1"/>
            </p:cNvSpPr>
            <p:nvPr/>
          </p:nvSpPr>
          <p:spPr bwMode="auto">
            <a:xfrm>
              <a:off x="3018" y="1757"/>
              <a:ext cx="1" cy="1290"/>
            </a:xfrm>
            <a:prstGeom prst="line">
              <a:avLst/>
            </a:prstGeom>
            <a:noFill/>
            <a:ln w="412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300" name="Freeform 6"/>
            <p:cNvSpPr/>
            <p:nvPr/>
          </p:nvSpPr>
          <p:spPr bwMode="auto">
            <a:xfrm>
              <a:off x="2934" y="1637"/>
              <a:ext cx="168" cy="160"/>
            </a:xfrm>
            <a:custGeom>
              <a:avLst/>
              <a:gdLst/>
              <a:ahLst/>
              <a:cxnLst>
                <a:cxn ang="0">
                  <a:pos x="168" y="160"/>
                </a:cxn>
                <a:cxn ang="0">
                  <a:pos x="84" y="136"/>
                </a:cxn>
                <a:cxn ang="0">
                  <a:pos x="0" y="160"/>
                </a:cxn>
                <a:cxn ang="0">
                  <a:pos x="84" y="0"/>
                </a:cxn>
                <a:cxn ang="0">
                  <a:pos x="168" y="160"/>
                </a:cxn>
              </a:cxnLst>
              <a:rect l="0" t="0" r="r" b="b"/>
              <a:pathLst>
                <a:path w="168" h="160">
                  <a:moveTo>
                    <a:pt x="168" y="160"/>
                  </a:moveTo>
                  <a:lnTo>
                    <a:pt x="84" y="136"/>
                  </a:lnTo>
                  <a:lnTo>
                    <a:pt x="0" y="160"/>
                  </a:lnTo>
                  <a:lnTo>
                    <a:pt x="84" y="0"/>
                  </a:lnTo>
                  <a:lnTo>
                    <a:pt x="168" y="1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301" name="Rectangle 7"/>
            <p:cNvSpPr>
              <a:spLocks noChangeArrowheads="1"/>
            </p:cNvSpPr>
            <p:nvPr/>
          </p:nvSpPr>
          <p:spPr bwMode="auto">
            <a:xfrm>
              <a:off x="3083" y="1584"/>
              <a:ext cx="1020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MX" sz="2100">
                  <a:solidFill>
                    <a:srgbClr val="000000"/>
                  </a:solidFill>
                  <a:latin typeface="Symbol" pitchFamily="18" charset="2"/>
                </a:rPr>
                <a:t>S</a:t>
              </a:r>
              <a:r>
                <a:rPr lang="es-ES" sz="2100">
                  <a:solidFill>
                    <a:srgbClr val="000000"/>
                  </a:solidFill>
                </a:rPr>
                <a:t> h(n-k)</a:t>
              </a:r>
              <a:r>
                <a:rPr lang="es-MX" sz="2100">
                  <a:solidFill>
                    <a:srgbClr val="000000"/>
                  </a:solidFill>
                </a:rPr>
                <a:t>x(k)=7</a:t>
              </a:r>
              <a:endParaRPr lang="es-ES"/>
            </a:p>
          </p:txBody>
        </p:sp>
        <p:grpSp>
          <p:nvGrpSpPr>
            <p:cNvPr id="393" name="Group 8"/>
            <p:cNvGrpSpPr/>
            <p:nvPr/>
          </p:nvGrpSpPr>
          <p:grpSpPr bwMode="auto">
            <a:xfrm>
              <a:off x="1260" y="2609"/>
              <a:ext cx="3317" cy="258"/>
              <a:chOff x="0" y="2707"/>
              <a:chExt cx="3317" cy="258"/>
            </a:xfrm>
          </p:grpSpPr>
          <p:sp>
            <p:nvSpPr>
              <p:cNvPr id="1051302" name="Line 9"/>
              <p:cNvSpPr>
                <a:spLocks noChangeShapeType="1"/>
              </p:cNvSpPr>
              <p:nvPr/>
            </p:nvSpPr>
            <p:spPr bwMode="auto">
              <a:xfrm flipV="1">
                <a:off x="0" y="2897"/>
                <a:ext cx="3036" cy="10"/>
              </a:xfrm>
              <a:prstGeom prst="line">
                <a:avLst/>
              </a:prstGeom>
              <a:noFill/>
              <a:ln w="412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303" name="Freeform 10"/>
              <p:cNvSpPr/>
              <p:nvPr/>
            </p:nvSpPr>
            <p:spPr bwMode="auto">
              <a:xfrm>
                <a:off x="2981" y="2827"/>
                <a:ext cx="194" cy="138"/>
              </a:xfrm>
              <a:custGeom>
                <a:avLst/>
                <a:gdLst/>
                <a:ahLst/>
                <a:cxnLst>
                  <a:cxn ang="0">
                    <a:pos x="0" y="138"/>
                  </a:cxn>
                  <a:cxn ang="0">
                    <a:pos x="29" y="69"/>
                  </a:cxn>
                  <a:cxn ang="0">
                    <a:pos x="0" y="0"/>
                  </a:cxn>
                  <a:cxn ang="0">
                    <a:pos x="194" y="69"/>
                  </a:cxn>
                  <a:cxn ang="0">
                    <a:pos x="0" y="138"/>
                  </a:cxn>
                </a:cxnLst>
                <a:rect l="0" t="0" r="r" b="b"/>
                <a:pathLst>
                  <a:path w="194" h="138">
                    <a:moveTo>
                      <a:pt x="0" y="138"/>
                    </a:moveTo>
                    <a:lnTo>
                      <a:pt x="29" y="69"/>
                    </a:lnTo>
                    <a:lnTo>
                      <a:pt x="0" y="0"/>
                    </a:lnTo>
                    <a:lnTo>
                      <a:pt x="194" y="69"/>
                    </a:lnTo>
                    <a:lnTo>
                      <a:pt x="0" y="1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304" name="Rectangle 11"/>
              <p:cNvSpPr>
                <a:spLocks noChangeArrowheads="1"/>
              </p:cNvSpPr>
              <p:nvPr/>
            </p:nvSpPr>
            <p:spPr bwMode="auto">
              <a:xfrm>
                <a:off x="3191" y="2707"/>
                <a:ext cx="126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s-ES" sz="2100">
                    <a:solidFill>
                      <a:srgbClr val="000000"/>
                    </a:solidFill>
                  </a:rPr>
                  <a:t> k</a:t>
                </a:r>
                <a:endParaRPr lang="es-ES"/>
              </a:p>
            </p:txBody>
          </p:sp>
        </p:grpSp>
        <p:sp>
          <p:nvSpPr>
            <p:cNvPr id="1051305" name="Rectangle 12"/>
            <p:cNvSpPr>
              <a:spLocks noChangeArrowheads="1"/>
            </p:cNvSpPr>
            <p:nvPr/>
          </p:nvSpPr>
          <p:spPr bwMode="auto">
            <a:xfrm>
              <a:off x="3034" y="1959"/>
              <a:ext cx="12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2100">
                  <a:solidFill>
                    <a:srgbClr val="000000"/>
                  </a:solidFill>
                </a:rPr>
                <a:t> 3</a:t>
              </a:r>
              <a:endParaRPr lang="es-ES"/>
            </a:p>
          </p:txBody>
        </p:sp>
        <p:sp>
          <p:nvSpPr>
            <p:cNvPr id="1051306" name="Rectangle 13"/>
            <p:cNvSpPr>
              <a:spLocks noChangeArrowheads="1"/>
            </p:cNvSpPr>
            <p:nvPr/>
          </p:nvSpPr>
          <p:spPr bwMode="auto">
            <a:xfrm>
              <a:off x="3034" y="2215"/>
              <a:ext cx="12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2100">
                  <a:solidFill>
                    <a:srgbClr val="000000"/>
                  </a:solidFill>
                </a:rPr>
                <a:t> 2</a:t>
              </a:r>
              <a:endParaRPr lang="es-ES"/>
            </a:p>
          </p:txBody>
        </p:sp>
        <p:sp>
          <p:nvSpPr>
            <p:cNvPr id="1051307" name="Rectangle 14"/>
            <p:cNvSpPr>
              <a:spLocks noChangeArrowheads="1"/>
            </p:cNvSpPr>
            <p:nvPr/>
          </p:nvSpPr>
          <p:spPr bwMode="auto">
            <a:xfrm>
              <a:off x="3034" y="2470"/>
              <a:ext cx="12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2100">
                  <a:solidFill>
                    <a:srgbClr val="000000"/>
                  </a:solidFill>
                </a:rPr>
                <a:t> 1</a:t>
              </a:r>
              <a:endParaRPr lang="es-ES"/>
            </a:p>
          </p:txBody>
        </p:sp>
        <p:sp>
          <p:nvSpPr>
            <p:cNvPr id="1051308" name="Line 15"/>
            <p:cNvSpPr>
              <a:spLocks noChangeShapeType="1"/>
            </p:cNvSpPr>
            <p:nvPr/>
          </p:nvSpPr>
          <p:spPr bwMode="auto">
            <a:xfrm>
              <a:off x="1766" y="2025"/>
              <a:ext cx="12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51309" name="Line 16"/>
            <p:cNvSpPr>
              <a:spLocks noChangeShapeType="1"/>
            </p:cNvSpPr>
            <p:nvPr/>
          </p:nvSpPr>
          <p:spPr bwMode="auto">
            <a:xfrm>
              <a:off x="1608" y="2274"/>
              <a:ext cx="14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51310" name="Line 17"/>
            <p:cNvSpPr>
              <a:spLocks noChangeShapeType="1"/>
            </p:cNvSpPr>
            <p:nvPr/>
          </p:nvSpPr>
          <p:spPr bwMode="auto">
            <a:xfrm>
              <a:off x="1303" y="2534"/>
              <a:ext cx="17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394" name="Group 18"/>
            <p:cNvGrpSpPr/>
            <p:nvPr/>
          </p:nvGrpSpPr>
          <p:grpSpPr bwMode="auto">
            <a:xfrm>
              <a:off x="3216" y="2031"/>
              <a:ext cx="691" cy="771"/>
              <a:chOff x="1153" y="2130"/>
              <a:chExt cx="624" cy="771"/>
            </a:xfrm>
          </p:grpSpPr>
          <p:sp>
            <p:nvSpPr>
              <p:cNvPr id="1051311" name="Line 19"/>
              <p:cNvSpPr>
                <a:spLocks noChangeShapeType="1"/>
              </p:cNvSpPr>
              <p:nvPr/>
            </p:nvSpPr>
            <p:spPr bwMode="auto">
              <a:xfrm>
                <a:off x="1776" y="2130"/>
                <a:ext cx="1" cy="771"/>
              </a:xfrm>
              <a:prstGeom prst="line">
                <a:avLst/>
              </a:prstGeom>
              <a:noFill/>
              <a:ln w="412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312" name="Line 20"/>
              <p:cNvSpPr>
                <a:spLocks noChangeShapeType="1"/>
              </p:cNvSpPr>
              <p:nvPr/>
            </p:nvSpPr>
            <p:spPr bwMode="auto">
              <a:xfrm>
                <a:off x="1310" y="2641"/>
                <a:ext cx="1" cy="260"/>
              </a:xfrm>
              <a:prstGeom prst="line">
                <a:avLst/>
              </a:prstGeom>
              <a:noFill/>
              <a:ln w="412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313" name="Line 21"/>
              <p:cNvSpPr>
                <a:spLocks noChangeShapeType="1"/>
              </p:cNvSpPr>
              <p:nvPr/>
            </p:nvSpPr>
            <p:spPr bwMode="auto">
              <a:xfrm>
                <a:off x="1465" y="2386"/>
                <a:ext cx="1" cy="515"/>
              </a:xfrm>
              <a:prstGeom prst="line">
                <a:avLst/>
              </a:prstGeom>
              <a:noFill/>
              <a:ln w="412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314" name="Line 22"/>
              <p:cNvSpPr>
                <a:spLocks noChangeShapeType="1"/>
              </p:cNvSpPr>
              <p:nvPr/>
            </p:nvSpPr>
            <p:spPr bwMode="auto">
              <a:xfrm>
                <a:off x="1621" y="2130"/>
                <a:ext cx="1" cy="771"/>
              </a:xfrm>
              <a:prstGeom prst="line">
                <a:avLst/>
              </a:prstGeom>
              <a:noFill/>
              <a:ln w="412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315" name="Line 23"/>
              <p:cNvSpPr>
                <a:spLocks noChangeShapeType="1"/>
              </p:cNvSpPr>
              <p:nvPr/>
            </p:nvSpPr>
            <p:spPr bwMode="auto">
              <a:xfrm>
                <a:off x="1153" y="2638"/>
                <a:ext cx="1" cy="260"/>
              </a:xfrm>
              <a:prstGeom prst="line">
                <a:avLst/>
              </a:prstGeom>
              <a:noFill/>
              <a:ln w="412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51316" name="Rectangle 24"/>
            <p:cNvSpPr>
              <a:spLocks noChangeArrowheads="1"/>
            </p:cNvSpPr>
            <p:nvPr/>
          </p:nvSpPr>
          <p:spPr bwMode="auto">
            <a:xfrm>
              <a:off x="3866" y="2804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MX" sz="2100">
                  <a:solidFill>
                    <a:srgbClr val="000000"/>
                  </a:solidFill>
                </a:rPr>
                <a:t>5</a:t>
              </a:r>
              <a:endParaRPr lang="es-ES"/>
            </a:p>
          </p:txBody>
        </p:sp>
        <p:grpSp>
          <p:nvGrpSpPr>
            <p:cNvPr id="395" name="Group 25"/>
            <p:cNvGrpSpPr/>
            <p:nvPr/>
          </p:nvGrpSpPr>
          <p:grpSpPr bwMode="auto">
            <a:xfrm>
              <a:off x="3008" y="2532"/>
              <a:ext cx="736" cy="271"/>
              <a:chOff x="1791" y="3794"/>
              <a:chExt cx="736" cy="271"/>
            </a:xfrm>
          </p:grpSpPr>
          <p:sp>
            <p:nvSpPr>
              <p:cNvPr id="1051317" name="Line 26"/>
              <p:cNvSpPr>
                <a:spLocks noChangeShapeType="1"/>
              </p:cNvSpPr>
              <p:nvPr/>
            </p:nvSpPr>
            <p:spPr bwMode="auto">
              <a:xfrm>
                <a:off x="1989" y="3805"/>
                <a:ext cx="1" cy="260"/>
              </a:xfrm>
              <a:prstGeom prst="line">
                <a:avLst/>
              </a:prstGeom>
              <a:noFill/>
              <a:ln w="412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318" name="Line 27"/>
              <p:cNvSpPr>
                <a:spLocks noChangeShapeType="1"/>
              </p:cNvSpPr>
              <p:nvPr/>
            </p:nvSpPr>
            <p:spPr bwMode="auto">
              <a:xfrm>
                <a:off x="1791" y="3796"/>
                <a:ext cx="7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51319" name="Line 28"/>
              <p:cNvSpPr>
                <a:spLocks noChangeShapeType="1"/>
              </p:cNvSpPr>
              <p:nvPr/>
            </p:nvSpPr>
            <p:spPr bwMode="auto">
              <a:xfrm>
                <a:off x="2171" y="3801"/>
                <a:ext cx="1" cy="260"/>
              </a:xfrm>
              <a:prstGeom prst="line">
                <a:avLst/>
              </a:prstGeom>
              <a:noFill/>
              <a:ln w="412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320" name="Line 29"/>
              <p:cNvSpPr>
                <a:spLocks noChangeShapeType="1"/>
              </p:cNvSpPr>
              <p:nvPr/>
            </p:nvSpPr>
            <p:spPr bwMode="auto">
              <a:xfrm>
                <a:off x="2526" y="3798"/>
                <a:ext cx="1" cy="260"/>
              </a:xfrm>
              <a:prstGeom prst="line">
                <a:avLst/>
              </a:prstGeom>
              <a:noFill/>
              <a:ln w="412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321" name="Line 30"/>
              <p:cNvSpPr>
                <a:spLocks noChangeShapeType="1"/>
              </p:cNvSpPr>
              <p:nvPr/>
            </p:nvSpPr>
            <p:spPr bwMode="auto">
              <a:xfrm>
                <a:off x="2340" y="3794"/>
                <a:ext cx="1" cy="260"/>
              </a:xfrm>
              <a:prstGeom prst="line">
                <a:avLst/>
              </a:prstGeom>
              <a:noFill/>
              <a:ln w="412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/>
              <p:cNvSpPr txBox="1"/>
              <p:nvPr/>
            </p:nvSpPr>
            <p:spPr>
              <a:xfrm>
                <a:off x="1521432" y="5188843"/>
                <a:ext cx="674287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=0∗0+1∗1+1∗1+1∗2+1∗3+0∗3+0∗0=</m:t>
                    </m:r>
                  </m:oMath>
                </a14:m>
                <a:r>
                  <a:rPr lang="es-ES" dirty="0" smtClean="0"/>
                  <a:t>7</a:t>
                </a:r>
                <a:endParaRPr lang="es-ES" dirty="0"/>
              </a:p>
            </p:txBody>
          </p:sp>
        </mc:Choice>
        <mc:Fallback xmlns="">
          <p:sp>
            <p:nvSpPr>
              <p:cNvPr id="32" name="Cuadro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432" y="5188843"/>
                <a:ext cx="6742872" cy="307777"/>
              </a:xfrm>
              <a:prstGeom prst="rect">
                <a:avLst/>
              </a:prstGeom>
              <a:blipFill>
                <a:blip r:embed="rId2"/>
                <a:stretch>
                  <a:fillRect l="-1356" t="-23529" r="-1266" b="-5098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heel spokes="8"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322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4208-EDA9-48EB-BCEE-C8D4CCBA64A6}" type="slidenum">
              <a:rPr lang="es-ES"/>
              <a:t>99</a:t>
            </a:fld>
            <a:endParaRPr lang="es-ES"/>
          </a:p>
        </p:txBody>
      </p:sp>
      <p:sp>
        <p:nvSpPr>
          <p:cNvPr id="105132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43000"/>
            <a:ext cx="7772400" cy="800100"/>
          </a:xfrm>
        </p:spPr>
        <p:txBody>
          <a:bodyPr/>
          <a:lstStyle/>
          <a:p>
            <a:pPr>
              <a:buFontTx/>
              <a:buNone/>
            </a:pPr>
            <a:r>
              <a:rPr lang="es-ES">
                <a:solidFill>
                  <a:srgbClr val="FF3300"/>
                </a:solidFill>
                <a:cs typeface="Times New Roman" pitchFamily="18" charset="0"/>
              </a:rPr>
              <a:t>Evaluando h(k) para k= </a:t>
            </a:r>
            <a:r>
              <a:rPr lang="es-MX">
                <a:solidFill>
                  <a:srgbClr val="FF3300"/>
                </a:solidFill>
                <a:cs typeface="Times New Roman" pitchFamily="18" charset="0"/>
              </a:rPr>
              <a:t>6</a:t>
            </a:r>
            <a:r>
              <a:rPr lang="es-ES">
                <a:solidFill>
                  <a:srgbClr val="FF3300"/>
                </a:solidFill>
                <a:cs typeface="Times New Roman" pitchFamily="18" charset="0"/>
              </a:rPr>
              <a:t>-k se obtiene</a:t>
            </a:r>
            <a:r>
              <a:rPr lang="es-ES">
                <a:cs typeface="Times New Roman" pitchFamily="18" charset="0"/>
              </a:rPr>
              <a:t> </a:t>
            </a:r>
          </a:p>
        </p:txBody>
      </p:sp>
      <p:grpSp>
        <p:nvGrpSpPr>
          <p:cNvPr id="397" name="Group 3"/>
          <p:cNvGrpSpPr/>
          <p:nvPr/>
        </p:nvGrpSpPr>
        <p:grpSpPr bwMode="auto">
          <a:xfrm>
            <a:off x="2000250" y="2514600"/>
            <a:ext cx="5265738" cy="3343275"/>
            <a:chOff x="1260" y="1584"/>
            <a:chExt cx="3317" cy="2106"/>
          </a:xfrm>
        </p:grpSpPr>
        <p:sp>
          <p:nvSpPr>
            <p:cNvPr id="1051324" name="Rectangle 4"/>
            <p:cNvSpPr>
              <a:spLocks noChangeArrowheads="1"/>
            </p:cNvSpPr>
            <p:nvPr/>
          </p:nvSpPr>
          <p:spPr bwMode="auto">
            <a:xfrm>
              <a:off x="1817" y="3488"/>
              <a:ext cx="42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2100">
                  <a:solidFill>
                    <a:srgbClr val="000000"/>
                  </a:solidFill>
                </a:rPr>
                <a:t> </a:t>
              </a:r>
              <a:endParaRPr lang="es-ES"/>
            </a:p>
          </p:txBody>
        </p:sp>
        <p:sp>
          <p:nvSpPr>
            <p:cNvPr id="1051325" name="Line 5"/>
            <p:cNvSpPr>
              <a:spLocks noChangeShapeType="1"/>
            </p:cNvSpPr>
            <p:nvPr/>
          </p:nvSpPr>
          <p:spPr bwMode="auto">
            <a:xfrm>
              <a:off x="3018" y="1757"/>
              <a:ext cx="1" cy="1290"/>
            </a:xfrm>
            <a:prstGeom prst="line">
              <a:avLst/>
            </a:prstGeom>
            <a:noFill/>
            <a:ln w="412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326" name="Freeform 6"/>
            <p:cNvSpPr/>
            <p:nvPr/>
          </p:nvSpPr>
          <p:spPr bwMode="auto">
            <a:xfrm>
              <a:off x="2934" y="1637"/>
              <a:ext cx="168" cy="160"/>
            </a:xfrm>
            <a:custGeom>
              <a:avLst/>
              <a:gdLst/>
              <a:ahLst/>
              <a:cxnLst>
                <a:cxn ang="0">
                  <a:pos x="168" y="160"/>
                </a:cxn>
                <a:cxn ang="0">
                  <a:pos x="84" y="136"/>
                </a:cxn>
                <a:cxn ang="0">
                  <a:pos x="0" y="160"/>
                </a:cxn>
                <a:cxn ang="0">
                  <a:pos x="84" y="0"/>
                </a:cxn>
                <a:cxn ang="0">
                  <a:pos x="168" y="160"/>
                </a:cxn>
              </a:cxnLst>
              <a:rect l="0" t="0" r="r" b="b"/>
              <a:pathLst>
                <a:path w="168" h="160">
                  <a:moveTo>
                    <a:pt x="168" y="160"/>
                  </a:moveTo>
                  <a:lnTo>
                    <a:pt x="84" y="136"/>
                  </a:lnTo>
                  <a:lnTo>
                    <a:pt x="0" y="160"/>
                  </a:lnTo>
                  <a:lnTo>
                    <a:pt x="84" y="0"/>
                  </a:lnTo>
                  <a:lnTo>
                    <a:pt x="168" y="1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327" name="Rectangle 7"/>
            <p:cNvSpPr>
              <a:spLocks noChangeArrowheads="1"/>
            </p:cNvSpPr>
            <p:nvPr/>
          </p:nvSpPr>
          <p:spPr bwMode="auto">
            <a:xfrm>
              <a:off x="3083" y="1584"/>
              <a:ext cx="1020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MX" sz="2100">
                  <a:solidFill>
                    <a:srgbClr val="000000"/>
                  </a:solidFill>
                  <a:latin typeface="Symbol" pitchFamily="18" charset="2"/>
                </a:rPr>
                <a:t>S</a:t>
              </a:r>
              <a:r>
                <a:rPr lang="es-ES" sz="2100">
                  <a:solidFill>
                    <a:srgbClr val="000000"/>
                  </a:solidFill>
                </a:rPr>
                <a:t> h(n-k)</a:t>
              </a:r>
              <a:r>
                <a:rPr lang="es-MX" sz="2100">
                  <a:solidFill>
                    <a:srgbClr val="000000"/>
                  </a:solidFill>
                </a:rPr>
                <a:t>x(k)=4</a:t>
              </a:r>
              <a:endParaRPr lang="es-ES"/>
            </a:p>
          </p:txBody>
        </p:sp>
        <p:grpSp>
          <p:nvGrpSpPr>
            <p:cNvPr id="398" name="Group 8"/>
            <p:cNvGrpSpPr/>
            <p:nvPr/>
          </p:nvGrpSpPr>
          <p:grpSpPr bwMode="auto">
            <a:xfrm>
              <a:off x="1260" y="2609"/>
              <a:ext cx="3317" cy="258"/>
              <a:chOff x="0" y="2707"/>
              <a:chExt cx="3317" cy="258"/>
            </a:xfrm>
          </p:grpSpPr>
          <p:sp>
            <p:nvSpPr>
              <p:cNvPr id="1051328" name="Line 9"/>
              <p:cNvSpPr>
                <a:spLocks noChangeShapeType="1"/>
              </p:cNvSpPr>
              <p:nvPr/>
            </p:nvSpPr>
            <p:spPr bwMode="auto">
              <a:xfrm flipV="1">
                <a:off x="0" y="2897"/>
                <a:ext cx="3036" cy="10"/>
              </a:xfrm>
              <a:prstGeom prst="line">
                <a:avLst/>
              </a:prstGeom>
              <a:noFill/>
              <a:ln w="412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329" name="Freeform 10"/>
              <p:cNvSpPr/>
              <p:nvPr/>
            </p:nvSpPr>
            <p:spPr bwMode="auto">
              <a:xfrm>
                <a:off x="2981" y="2827"/>
                <a:ext cx="194" cy="138"/>
              </a:xfrm>
              <a:custGeom>
                <a:avLst/>
                <a:gdLst/>
                <a:ahLst/>
                <a:cxnLst>
                  <a:cxn ang="0">
                    <a:pos x="0" y="138"/>
                  </a:cxn>
                  <a:cxn ang="0">
                    <a:pos x="29" y="69"/>
                  </a:cxn>
                  <a:cxn ang="0">
                    <a:pos x="0" y="0"/>
                  </a:cxn>
                  <a:cxn ang="0">
                    <a:pos x="194" y="69"/>
                  </a:cxn>
                  <a:cxn ang="0">
                    <a:pos x="0" y="138"/>
                  </a:cxn>
                </a:cxnLst>
                <a:rect l="0" t="0" r="r" b="b"/>
                <a:pathLst>
                  <a:path w="194" h="138">
                    <a:moveTo>
                      <a:pt x="0" y="138"/>
                    </a:moveTo>
                    <a:lnTo>
                      <a:pt x="29" y="69"/>
                    </a:lnTo>
                    <a:lnTo>
                      <a:pt x="0" y="0"/>
                    </a:lnTo>
                    <a:lnTo>
                      <a:pt x="194" y="69"/>
                    </a:lnTo>
                    <a:lnTo>
                      <a:pt x="0" y="1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330" name="Rectangle 11"/>
              <p:cNvSpPr>
                <a:spLocks noChangeArrowheads="1"/>
              </p:cNvSpPr>
              <p:nvPr/>
            </p:nvSpPr>
            <p:spPr bwMode="auto">
              <a:xfrm>
                <a:off x="3191" y="2707"/>
                <a:ext cx="126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s-ES" sz="2100">
                    <a:solidFill>
                      <a:srgbClr val="000000"/>
                    </a:solidFill>
                  </a:rPr>
                  <a:t> k</a:t>
                </a:r>
                <a:endParaRPr lang="es-ES"/>
              </a:p>
            </p:txBody>
          </p:sp>
        </p:grpSp>
        <p:sp>
          <p:nvSpPr>
            <p:cNvPr id="1051331" name="Rectangle 12"/>
            <p:cNvSpPr>
              <a:spLocks noChangeArrowheads="1"/>
            </p:cNvSpPr>
            <p:nvPr/>
          </p:nvSpPr>
          <p:spPr bwMode="auto">
            <a:xfrm>
              <a:off x="3034" y="1959"/>
              <a:ext cx="12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2100">
                  <a:solidFill>
                    <a:srgbClr val="000000"/>
                  </a:solidFill>
                </a:rPr>
                <a:t> 3</a:t>
              </a:r>
              <a:endParaRPr lang="es-ES"/>
            </a:p>
          </p:txBody>
        </p:sp>
        <p:sp>
          <p:nvSpPr>
            <p:cNvPr id="1051332" name="Rectangle 13"/>
            <p:cNvSpPr>
              <a:spLocks noChangeArrowheads="1"/>
            </p:cNvSpPr>
            <p:nvPr/>
          </p:nvSpPr>
          <p:spPr bwMode="auto">
            <a:xfrm>
              <a:off x="3034" y="2215"/>
              <a:ext cx="12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2100">
                  <a:solidFill>
                    <a:srgbClr val="000000"/>
                  </a:solidFill>
                </a:rPr>
                <a:t> 2</a:t>
              </a:r>
              <a:endParaRPr lang="es-ES"/>
            </a:p>
          </p:txBody>
        </p:sp>
        <p:sp>
          <p:nvSpPr>
            <p:cNvPr id="1051333" name="Rectangle 14"/>
            <p:cNvSpPr>
              <a:spLocks noChangeArrowheads="1"/>
            </p:cNvSpPr>
            <p:nvPr/>
          </p:nvSpPr>
          <p:spPr bwMode="auto">
            <a:xfrm>
              <a:off x="3034" y="2470"/>
              <a:ext cx="12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2100">
                  <a:solidFill>
                    <a:srgbClr val="000000"/>
                  </a:solidFill>
                </a:rPr>
                <a:t> 1</a:t>
              </a:r>
              <a:endParaRPr lang="es-ES"/>
            </a:p>
          </p:txBody>
        </p:sp>
        <p:sp>
          <p:nvSpPr>
            <p:cNvPr id="1051334" name="Line 15"/>
            <p:cNvSpPr>
              <a:spLocks noChangeShapeType="1"/>
            </p:cNvSpPr>
            <p:nvPr/>
          </p:nvSpPr>
          <p:spPr bwMode="auto">
            <a:xfrm>
              <a:off x="1766" y="2025"/>
              <a:ext cx="12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51335" name="Line 16"/>
            <p:cNvSpPr>
              <a:spLocks noChangeShapeType="1"/>
            </p:cNvSpPr>
            <p:nvPr/>
          </p:nvSpPr>
          <p:spPr bwMode="auto">
            <a:xfrm>
              <a:off x="1608" y="2274"/>
              <a:ext cx="14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51336" name="Line 17"/>
            <p:cNvSpPr>
              <a:spLocks noChangeShapeType="1"/>
            </p:cNvSpPr>
            <p:nvPr/>
          </p:nvSpPr>
          <p:spPr bwMode="auto">
            <a:xfrm>
              <a:off x="1303" y="2534"/>
              <a:ext cx="17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399" name="Group 18"/>
            <p:cNvGrpSpPr/>
            <p:nvPr/>
          </p:nvGrpSpPr>
          <p:grpSpPr bwMode="auto">
            <a:xfrm>
              <a:off x="3403" y="2031"/>
              <a:ext cx="646" cy="771"/>
              <a:chOff x="1153" y="2130"/>
              <a:chExt cx="624" cy="771"/>
            </a:xfrm>
          </p:grpSpPr>
          <p:sp>
            <p:nvSpPr>
              <p:cNvPr id="1051337" name="Line 19"/>
              <p:cNvSpPr>
                <a:spLocks noChangeShapeType="1"/>
              </p:cNvSpPr>
              <p:nvPr/>
            </p:nvSpPr>
            <p:spPr bwMode="auto">
              <a:xfrm>
                <a:off x="1776" y="2130"/>
                <a:ext cx="1" cy="771"/>
              </a:xfrm>
              <a:prstGeom prst="line">
                <a:avLst/>
              </a:prstGeom>
              <a:noFill/>
              <a:ln w="412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338" name="Line 20"/>
              <p:cNvSpPr>
                <a:spLocks noChangeShapeType="1"/>
              </p:cNvSpPr>
              <p:nvPr/>
            </p:nvSpPr>
            <p:spPr bwMode="auto">
              <a:xfrm>
                <a:off x="1310" y="2641"/>
                <a:ext cx="1" cy="260"/>
              </a:xfrm>
              <a:prstGeom prst="line">
                <a:avLst/>
              </a:prstGeom>
              <a:noFill/>
              <a:ln w="412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339" name="Line 21"/>
              <p:cNvSpPr>
                <a:spLocks noChangeShapeType="1"/>
              </p:cNvSpPr>
              <p:nvPr/>
            </p:nvSpPr>
            <p:spPr bwMode="auto">
              <a:xfrm>
                <a:off x="1465" y="2386"/>
                <a:ext cx="1" cy="515"/>
              </a:xfrm>
              <a:prstGeom prst="line">
                <a:avLst/>
              </a:prstGeom>
              <a:noFill/>
              <a:ln w="412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340" name="Line 22"/>
              <p:cNvSpPr>
                <a:spLocks noChangeShapeType="1"/>
              </p:cNvSpPr>
              <p:nvPr/>
            </p:nvSpPr>
            <p:spPr bwMode="auto">
              <a:xfrm>
                <a:off x="1621" y="2130"/>
                <a:ext cx="1" cy="771"/>
              </a:xfrm>
              <a:prstGeom prst="line">
                <a:avLst/>
              </a:prstGeom>
              <a:noFill/>
              <a:ln w="412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341" name="Line 23"/>
              <p:cNvSpPr>
                <a:spLocks noChangeShapeType="1"/>
              </p:cNvSpPr>
              <p:nvPr/>
            </p:nvSpPr>
            <p:spPr bwMode="auto">
              <a:xfrm>
                <a:off x="1153" y="2638"/>
                <a:ext cx="1" cy="260"/>
              </a:xfrm>
              <a:prstGeom prst="line">
                <a:avLst/>
              </a:prstGeom>
              <a:noFill/>
              <a:ln w="412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51342" name="Rectangle 24"/>
            <p:cNvSpPr>
              <a:spLocks noChangeArrowheads="1"/>
            </p:cNvSpPr>
            <p:nvPr/>
          </p:nvSpPr>
          <p:spPr bwMode="auto">
            <a:xfrm>
              <a:off x="4034" y="2804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MX" sz="2100">
                  <a:solidFill>
                    <a:srgbClr val="000000"/>
                  </a:solidFill>
                </a:rPr>
                <a:t>6</a:t>
              </a:r>
              <a:endParaRPr lang="es-ES"/>
            </a:p>
          </p:txBody>
        </p:sp>
        <p:grpSp>
          <p:nvGrpSpPr>
            <p:cNvPr id="400" name="Group 25"/>
            <p:cNvGrpSpPr/>
            <p:nvPr/>
          </p:nvGrpSpPr>
          <p:grpSpPr bwMode="auto">
            <a:xfrm>
              <a:off x="3008" y="2532"/>
              <a:ext cx="736" cy="271"/>
              <a:chOff x="1791" y="3794"/>
              <a:chExt cx="736" cy="271"/>
            </a:xfrm>
          </p:grpSpPr>
          <p:sp>
            <p:nvSpPr>
              <p:cNvPr id="1051343" name="Line 26"/>
              <p:cNvSpPr>
                <a:spLocks noChangeShapeType="1"/>
              </p:cNvSpPr>
              <p:nvPr/>
            </p:nvSpPr>
            <p:spPr bwMode="auto">
              <a:xfrm>
                <a:off x="1989" y="3805"/>
                <a:ext cx="1" cy="260"/>
              </a:xfrm>
              <a:prstGeom prst="line">
                <a:avLst/>
              </a:prstGeom>
              <a:noFill/>
              <a:ln w="412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344" name="Line 27"/>
              <p:cNvSpPr>
                <a:spLocks noChangeShapeType="1"/>
              </p:cNvSpPr>
              <p:nvPr/>
            </p:nvSpPr>
            <p:spPr bwMode="auto">
              <a:xfrm>
                <a:off x="1791" y="3796"/>
                <a:ext cx="7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51345" name="Line 28"/>
              <p:cNvSpPr>
                <a:spLocks noChangeShapeType="1"/>
              </p:cNvSpPr>
              <p:nvPr/>
            </p:nvSpPr>
            <p:spPr bwMode="auto">
              <a:xfrm>
                <a:off x="2171" y="3801"/>
                <a:ext cx="1" cy="260"/>
              </a:xfrm>
              <a:prstGeom prst="line">
                <a:avLst/>
              </a:prstGeom>
              <a:noFill/>
              <a:ln w="412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346" name="Line 29"/>
              <p:cNvSpPr>
                <a:spLocks noChangeShapeType="1"/>
              </p:cNvSpPr>
              <p:nvPr/>
            </p:nvSpPr>
            <p:spPr bwMode="auto">
              <a:xfrm>
                <a:off x="2526" y="3798"/>
                <a:ext cx="1" cy="260"/>
              </a:xfrm>
              <a:prstGeom prst="line">
                <a:avLst/>
              </a:prstGeom>
              <a:noFill/>
              <a:ln w="412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347" name="Line 30"/>
              <p:cNvSpPr>
                <a:spLocks noChangeShapeType="1"/>
              </p:cNvSpPr>
              <p:nvPr/>
            </p:nvSpPr>
            <p:spPr bwMode="auto">
              <a:xfrm>
                <a:off x="2340" y="3794"/>
                <a:ext cx="1" cy="260"/>
              </a:xfrm>
              <a:prstGeom prst="line">
                <a:avLst/>
              </a:prstGeom>
              <a:noFill/>
              <a:ln w="412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/>
              <p:cNvSpPr txBox="1"/>
              <p:nvPr/>
            </p:nvSpPr>
            <p:spPr>
              <a:xfrm>
                <a:off x="1521432" y="5188843"/>
                <a:ext cx="674287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=0∗0+1∗1+1∗1+1∗2+0∗3+0∗3+0∗0=</m:t>
                    </m:r>
                  </m:oMath>
                </a14:m>
                <a:r>
                  <a:rPr lang="es-ES" dirty="0" smtClean="0"/>
                  <a:t>4</a:t>
                </a:r>
                <a:endParaRPr lang="es-ES" dirty="0"/>
              </a:p>
            </p:txBody>
          </p:sp>
        </mc:Choice>
        <mc:Fallback xmlns="">
          <p:sp>
            <p:nvSpPr>
              <p:cNvPr id="32" name="Cuadro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432" y="5188843"/>
                <a:ext cx="6742872" cy="307777"/>
              </a:xfrm>
              <a:prstGeom prst="rect">
                <a:avLst/>
              </a:prstGeom>
              <a:blipFill>
                <a:blip r:embed="rId2"/>
                <a:stretch>
                  <a:fillRect l="-1356" t="-23529" r="-1266" b="-5098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uadroTexto 1"/>
          <p:cNvSpPr txBox="1"/>
          <p:nvPr/>
        </p:nvSpPr>
        <p:spPr>
          <a:xfrm>
            <a:off x="1662809" y="5733990"/>
            <a:ext cx="6224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Continúen con las que faltan y hagan el gráfico total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78388910"/>
      </p:ext>
    </p:extLst>
  </p:cSld>
  <p:clrMapOvr>
    <a:masterClrMapping/>
  </p:clrMapOvr>
  <p:transition>
    <p:wheel spokes="8"/>
  </p:transition>
</p:sld>
</file>

<file path=ppt/theme/theme1.xml><?xml version="1.0" encoding="utf-8"?>
<a:theme xmlns:a="http://schemas.openxmlformats.org/drawingml/2006/main" name="PlantillaCujae">
  <a:themeElements>
    <a:clrScheme name="PlantillaCuja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lantillaCuja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s-E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s-E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lantillaCuja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Cuja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Cuja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Cuja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Cuja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Cuja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Cuja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Cuja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Cuja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Cuja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Cuja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Cuja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3598</Words>
  <Application>Microsoft Office PowerPoint</Application>
  <PresentationFormat>Presentación en pantalla (4:3)</PresentationFormat>
  <Paragraphs>1245</Paragraphs>
  <Slides>108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108</vt:i4>
      </vt:variant>
    </vt:vector>
  </HeadingPairs>
  <TitlesOfParts>
    <vt:vector size="118" baseType="lpstr">
      <vt:lpstr>Arial</vt:lpstr>
      <vt:lpstr>Cambria Math</vt:lpstr>
      <vt:lpstr>Helvetica</vt:lpstr>
      <vt:lpstr>Lucida Handwriting</vt:lpstr>
      <vt:lpstr>Symbol</vt:lpstr>
      <vt:lpstr>Times New Roman</vt:lpstr>
      <vt:lpstr>Verdana</vt:lpstr>
      <vt:lpstr>Wingdings</vt:lpstr>
      <vt:lpstr>PlantillaCujae</vt:lpstr>
      <vt:lpstr>Imagen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ISPJAE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Procesamiento Digital de Señales</dc:title>
  <dc:creator>Emiliano F. Alba Blanco</dc:creator>
  <cp:lastModifiedBy>emiliano</cp:lastModifiedBy>
  <cp:revision>6</cp:revision>
  <dcterms:created xsi:type="dcterms:W3CDTF">2002-03-02T17:24:34Z</dcterms:created>
  <dcterms:modified xsi:type="dcterms:W3CDTF">2022-10-06T11:07:35Z</dcterms:modified>
</cp:coreProperties>
</file>