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34"/>
  </p:notesMasterIdLst>
  <p:sldIdLst>
    <p:sldId id="256" r:id="rId2"/>
    <p:sldId id="257" r:id="rId3"/>
    <p:sldId id="260" r:id="rId4"/>
    <p:sldId id="258" r:id="rId5"/>
    <p:sldId id="266" r:id="rId6"/>
    <p:sldId id="259" r:id="rId7"/>
    <p:sldId id="261" r:id="rId8"/>
    <p:sldId id="265" r:id="rId9"/>
    <p:sldId id="264"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3" r:id="rId26"/>
    <p:sldId id="287" r:id="rId27"/>
    <p:sldId id="288" r:id="rId28"/>
    <p:sldId id="289" r:id="rId29"/>
    <p:sldId id="290" r:id="rId30"/>
    <p:sldId id="291" r:id="rId31"/>
    <p:sldId id="292" r:id="rId32"/>
    <p:sldId id="293"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12" autoAdjust="0"/>
    <p:restoredTop sz="94660"/>
  </p:normalViewPr>
  <p:slideViewPr>
    <p:cSldViewPr>
      <p:cViewPr>
        <p:scale>
          <a:sx n="76" d="100"/>
          <a:sy n="76" d="100"/>
        </p:scale>
        <p:origin x="-1152"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76F43F4-FAB8-4803-ADAB-BA68DBC7E59F}" type="datetimeFigureOut">
              <a:rPr lang="en-CA" smtClean="0"/>
              <a:pPr/>
              <a:t>30/11/2012</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C2075C1-A50F-4896-8C84-E1D366B0F606}" type="slidenum">
              <a:rPr lang="en-CA" smtClean="0"/>
              <a:pPr/>
              <a:t>‹#›</a:t>
            </a:fld>
            <a:endParaRPr lang="en-CA"/>
          </a:p>
        </p:txBody>
      </p:sp>
    </p:spTree>
    <p:extLst>
      <p:ext uri="{BB962C8B-B14F-4D97-AF65-F5344CB8AC3E}">
        <p14:creationId xmlns:p14="http://schemas.microsoft.com/office/powerpoint/2010/main" val="17202468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0C2075C1-A50F-4896-8C84-E1D366B0F606}" type="slidenum">
              <a:rPr lang="en-CA" smtClean="0"/>
              <a:pPr/>
              <a:t>12</a:t>
            </a:fld>
            <a:endParaRPr lang="en-CA"/>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p:spPr>
      </p:sp>
      <p:sp>
        <p:nvSpPr>
          <p:cNvPr id="430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CA" dirty="0" smtClean="0"/>
          </a:p>
        </p:txBody>
      </p:sp>
      <p:sp>
        <p:nvSpPr>
          <p:cNvPr id="4301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96D7AA6-E811-4202-995C-03BA46159591}" type="slidenum">
              <a:rPr lang="en-CA" smtClean="0"/>
              <a:pPr/>
              <a:t>17</a:t>
            </a:fld>
            <a:endParaRPr lang="en-CA"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p:spPr>
      </p:sp>
      <p:sp>
        <p:nvSpPr>
          <p:cNvPr id="440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CA" dirty="0" smtClean="0"/>
          </a:p>
        </p:txBody>
      </p:sp>
      <p:sp>
        <p:nvSpPr>
          <p:cNvPr id="4403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51C3CA0-671F-4185-A1BB-B59BEA2D611D}" type="slidenum">
              <a:rPr lang="en-CA" smtClean="0"/>
              <a:pPr/>
              <a:t>18</a:t>
            </a:fld>
            <a:endParaRPr lang="en-CA"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0AC7E9C8-15BB-4FDB-B930-B0DA89129C8D}" type="datetimeFigureOut">
              <a:rPr lang="en-CA" smtClean="0"/>
              <a:pPr/>
              <a:t>30/11/2012</a:t>
            </a:fld>
            <a:endParaRPr lang="en-CA"/>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CA"/>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C0F1F7E1-2C38-43E4-88C8-CE2F6D9E3CC7}" type="slidenum">
              <a:rPr lang="en-CA" smtClean="0"/>
              <a:pPr/>
              <a:t>‹#›</a:t>
            </a:fld>
            <a:endParaRPr lang="en-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AC7E9C8-15BB-4FDB-B930-B0DA89129C8D}" type="datetimeFigureOut">
              <a:rPr lang="en-CA" smtClean="0"/>
              <a:pPr/>
              <a:t>30/11/2012</a:t>
            </a:fld>
            <a:endParaRPr lang="en-CA"/>
          </a:p>
        </p:txBody>
      </p:sp>
      <p:sp>
        <p:nvSpPr>
          <p:cNvPr id="5" name="Footer Placeholder 4"/>
          <p:cNvSpPr>
            <a:spLocks noGrp="1"/>
          </p:cNvSpPr>
          <p:nvPr>
            <p:ph type="ftr" sz="quarter" idx="11"/>
          </p:nvPr>
        </p:nvSpPr>
        <p:spPr/>
        <p:txBody>
          <a:bodyPr/>
          <a:lstStyle>
            <a:extLst/>
          </a:lstStyle>
          <a:p>
            <a:endParaRPr lang="en-CA"/>
          </a:p>
        </p:txBody>
      </p:sp>
      <p:sp>
        <p:nvSpPr>
          <p:cNvPr id="6" name="Slide Number Placeholder 5"/>
          <p:cNvSpPr>
            <a:spLocks noGrp="1"/>
          </p:cNvSpPr>
          <p:nvPr>
            <p:ph type="sldNum" sz="quarter" idx="12"/>
          </p:nvPr>
        </p:nvSpPr>
        <p:spPr/>
        <p:txBody>
          <a:bodyPr/>
          <a:lstStyle>
            <a:extLst/>
          </a:lstStyle>
          <a:p>
            <a:fld id="{C0F1F7E1-2C38-43E4-88C8-CE2F6D9E3CC7}" type="slidenum">
              <a:rPr lang="en-CA" smtClean="0"/>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AC7E9C8-15BB-4FDB-B930-B0DA89129C8D}" type="datetimeFigureOut">
              <a:rPr lang="en-CA" smtClean="0"/>
              <a:pPr/>
              <a:t>30/11/2012</a:t>
            </a:fld>
            <a:endParaRPr lang="en-CA"/>
          </a:p>
        </p:txBody>
      </p:sp>
      <p:sp>
        <p:nvSpPr>
          <p:cNvPr id="5" name="Footer Placeholder 4"/>
          <p:cNvSpPr>
            <a:spLocks noGrp="1"/>
          </p:cNvSpPr>
          <p:nvPr>
            <p:ph type="ftr" sz="quarter" idx="11"/>
          </p:nvPr>
        </p:nvSpPr>
        <p:spPr/>
        <p:txBody>
          <a:bodyPr/>
          <a:lstStyle>
            <a:extLst/>
          </a:lstStyle>
          <a:p>
            <a:endParaRPr lang="en-CA"/>
          </a:p>
        </p:txBody>
      </p:sp>
      <p:sp>
        <p:nvSpPr>
          <p:cNvPr id="6" name="Slide Number Placeholder 5"/>
          <p:cNvSpPr>
            <a:spLocks noGrp="1"/>
          </p:cNvSpPr>
          <p:nvPr>
            <p:ph type="sldNum" sz="quarter" idx="12"/>
          </p:nvPr>
        </p:nvSpPr>
        <p:spPr/>
        <p:txBody>
          <a:bodyPr/>
          <a:lstStyle>
            <a:extLst/>
          </a:lstStyle>
          <a:p>
            <a:fld id="{C0F1F7E1-2C38-43E4-88C8-CE2F6D9E3CC7}" type="slidenum">
              <a:rPr lang="en-CA" smtClean="0"/>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AC7E9C8-15BB-4FDB-B930-B0DA89129C8D}" type="datetimeFigureOut">
              <a:rPr lang="en-CA" smtClean="0"/>
              <a:pPr/>
              <a:t>30/11/2012</a:t>
            </a:fld>
            <a:endParaRPr lang="en-CA"/>
          </a:p>
        </p:txBody>
      </p:sp>
      <p:sp>
        <p:nvSpPr>
          <p:cNvPr id="5" name="Footer Placeholder 4"/>
          <p:cNvSpPr>
            <a:spLocks noGrp="1"/>
          </p:cNvSpPr>
          <p:nvPr>
            <p:ph type="ftr" sz="quarter" idx="11"/>
          </p:nvPr>
        </p:nvSpPr>
        <p:spPr/>
        <p:txBody>
          <a:bodyPr/>
          <a:lstStyle>
            <a:extLst/>
          </a:lstStyle>
          <a:p>
            <a:endParaRPr lang="en-CA"/>
          </a:p>
        </p:txBody>
      </p:sp>
      <p:sp>
        <p:nvSpPr>
          <p:cNvPr id="6" name="Slide Number Placeholder 5"/>
          <p:cNvSpPr>
            <a:spLocks noGrp="1"/>
          </p:cNvSpPr>
          <p:nvPr>
            <p:ph type="sldNum" sz="quarter" idx="12"/>
          </p:nvPr>
        </p:nvSpPr>
        <p:spPr/>
        <p:txBody>
          <a:bodyPr/>
          <a:lstStyle>
            <a:extLst/>
          </a:lstStyle>
          <a:p>
            <a:fld id="{C0F1F7E1-2C38-43E4-88C8-CE2F6D9E3CC7}" type="slidenum">
              <a:rPr lang="en-CA" smtClean="0"/>
              <a:pPr/>
              <a:t>‹#›</a:t>
            </a:fld>
            <a:endParaRPr lang="en-CA"/>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0AC7E9C8-15BB-4FDB-B930-B0DA89129C8D}" type="datetimeFigureOut">
              <a:rPr lang="en-CA" smtClean="0"/>
              <a:pPr/>
              <a:t>30/11/2012</a:t>
            </a:fld>
            <a:endParaRPr lang="en-CA"/>
          </a:p>
        </p:txBody>
      </p:sp>
      <p:sp>
        <p:nvSpPr>
          <p:cNvPr id="5" name="Footer Placeholder 4"/>
          <p:cNvSpPr>
            <a:spLocks noGrp="1"/>
          </p:cNvSpPr>
          <p:nvPr>
            <p:ph type="ftr" sz="quarter" idx="11"/>
          </p:nvPr>
        </p:nvSpPr>
        <p:spPr/>
        <p:txBody>
          <a:bodyPr/>
          <a:lstStyle>
            <a:extLst/>
          </a:lstStyle>
          <a:p>
            <a:endParaRPr lang="en-CA"/>
          </a:p>
        </p:txBody>
      </p:sp>
      <p:sp>
        <p:nvSpPr>
          <p:cNvPr id="6" name="Slide Number Placeholder 5"/>
          <p:cNvSpPr>
            <a:spLocks noGrp="1"/>
          </p:cNvSpPr>
          <p:nvPr>
            <p:ph type="sldNum" sz="quarter" idx="12"/>
          </p:nvPr>
        </p:nvSpPr>
        <p:spPr/>
        <p:txBody>
          <a:bodyPr/>
          <a:lstStyle>
            <a:extLst/>
          </a:lstStyle>
          <a:p>
            <a:fld id="{C0F1F7E1-2C38-43E4-88C8-CE2F6D9E3CC7}" type="slidenum">
              <a:rPr lang="en-CA" smtClean="0"/>
              <a:pPr/>
              <a:t>‹#›</a:t>
            </a:fld>
            <a:endParaRPr lang="en-CA"/>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AC7E9C8-15BB-4FDB-B930-B0DA89129C8D}" type="datetimeFigureOut">
              <a:rPr lang="en-CA" smtClean="0"/>
              <a:pPr/>
              <a:t>30/11/2012</a:t>
            </a:fld>
            <a:endParaRPr lang="en-CA"/>
          </a:p>
        </p:txBody>
      </p:sp>
      <p:sp>
        <p:nvSpPr>
          <p:cNvPr id="6" name="Footer Placeholder 5"/>
          <p:cNvSpPr>
            <a:spLocks noGrp="1"/>
          </p:cNvSpPr>
          <p:nvPr>
            <p:ph type="ftr" sz="quarter" idx="11"/>
          </p:nvPr>
        </p:nvSpPr>
        <p:spPr/>
        <p:txBody>
          <a:bodyPr/>
          <a:lstStyle>
            <a:extLst/>
          </a:lstStyle>
          <a:p>
            <a:endParaRPr lang="en-CA"/>
          </a:p>
        </p:txBody>
      </p:sp>
      <p:sp>
        <p:nvSpPr>
          <p:cNvPr id="7" name="Slide Number Placeholder 6"/>
          <p:cNvSpPr>
            <a:spLocks noGrp="1"/>
          </p:cNvSpPr>
          <p:nvPr>
            <p:ph type="sldNum" sz="quarter" idx="12"/>
          </p:nvPr>
        </p:nvSpPr>
        <p:spPr/>
        <p:txBody>
          <a:bodyPr/>
          <a:lstStyle>
            <a:extLst/>
          </a:lstStyle>
          <a:p>
            <a:fld id="{C0F1F7E1-2C38-43E4-88C8-CE2F6D9E3CC7}" type="slidenum">
              <a:rPr lang="en-CA" smtClean="0"/>
              <a:pPr/>
              <a:t>‹#›</a:t>
            </a:fld>
            <a:endParaRPr lang="en-CA"/>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AC7E9C8-15BB-4FDB-B930-B0DA89129C8D}" type="datetimeFigureOut">
              <a:rPr lang="en-CA" smtClean="0"/>
              <a:pPr/>
              <a:t>30/11/2012</a:t>
            </a:fld>
            <a:endParaRPr lang="en-CA"/>
          </a:p>
        </p:txBody>
      </p:sp>
      <p:sp>
        <p:nvSpPr>
          <p:cNvPr id="8" name="Footer Placeholder 7"/>
          <p:cNvSpPr>
            <a:spLocks noGrp="1"/>
          </p:cNvSpPr>
          <p:nvPr>
            <p:ph type="ftr" sz="quarter" idx="11"/>
          </p:nvPr>
        </p:nvSpPr>
        <p:spPr/>
        <p:txBody>
          <a:bodyPr/>
          <a:lstStyle>
            <a:extLst/>
          </a:lstStyle>
          <a:p>
            <a:endParaRPr lang="en-CA"/>
          </a:p>
        </p:txBody>
      </p:sp>
      <p:sp>
        <p:nvSpPr>
          <p:cNvPr id="9" name="Slide Number Placeholder 8"/>
          <p:cNvSpPr>
            <a:spLocks noGrp="1"/>
          </p:cNvSpPr>
          <p:nvPr>
            <p:ph type="sldNum" sz="quarter" idx="12"/>
          </p:nvPr>
        </p:nvSpPr>
        <p:spPr/>
        <p:txBody>
          <a:bodyPr/>
          <a:lstStyle>
            <a:extLst/>
          </a:lstStyle>
          <a:p>
            <a:fld id="{C0F1F7E1-2C38-43E4-88C8-CE2F6D9E3CC7}" type="slidenum">
              <a:rPr lang="en-CA" smtClean="0"/>
              <a:pPr/>
              <a:t>‹#›</a:t>
            </a:fld>
            <a:endParaRPr lang="en-CA"/>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0AC7E9C8-15BB-4FDB-B930-B0DA89129C8D}" type="datetimeFigureOut">
              <a:rPr lang="en-CA" smtClean="0"/>
              <a:pPr/>
              <a:t>30/11/2012</a:t>
            </a:fld>
            <a:endParaRPr lang="en-CA"/>
          </a:p>
        </p:txBody>
      </p:sp>
      <p:sp>
        <p:nvSpPr>
          <p:cNvPr id="4" name="Footer Placeholder 3"/>
          <p:cNvSpPr>
            <a:spLocks noGrp="1"/>
          </p:cNvSpPr>
          <p:nvPr>
            <p:ph type="ftr" sz="quarter" idx="11"/>
          </p:nvPr>
        </p:nvSpPr>
        <p:spPr/>
        <p:txBody>
          <a:bodyPr/>
          <a:lstStyle>
            <a:extLst/>
          </a:lstStyle>
          <a:p>
            <a:endParaRPr lang="en-CA"/>
          </a:p>
        </p:txBody>
      </p:sp>
      <p:sp>
        <p:nvSpPr>
          <p:cNvPr id="5" name="Slide Number Placeholder 4"/>
          <p:cNvSpPr>
            <a:spLocks noGrp="1"/>
          </p:cNvSpPr>
          <p:nvPr>
            <p:ph type="sldNum" sz="quarter" idx="12"/>
          </p:nvPr>
        </p:nvSpPr>
        <p:spPr/>
        <p:txBody>
          <a:bodyPr/>
          <a:lstStyle>
            <a:extLst/>
          </a:lstStyle>
          <a:p>
            <a:fld id="{C0F1F7E1-2C38-43E4-88C8-CE2F6D9E3CC7}" type="slidenum">
              <a:rPr lang="en-CA" smtClean="0"/>
              <a:pPr/>
              <a:t>‹#›</a:t>
            </a:fld>
            <a:endParaRPr lang="en-CA"/>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0AC7E9C8-15BB-4FDB-B930-B0DA89129C8D}" type="datetimeFigureOut">
              <a:rPr lang="en-CA" smtClean="0"/>
              <a:pPr/>
              <a:t>30/11/2012</a:t>
            </a:fld>
            <a:endParaRPr lang="en-CA"/>
          </a:p>
        </p:txBody>
      </p:sp>
      <p:sp>
        <p:nvSpPr>
          <p:cNvPr id="3" name="Footer Placeholder 2"/>
          <p:cNvSpPr>
            <a:spLocks noGrp="1"/>
          </p:cNvSpPr>
          <p:nvPr>
            <p:ph type="ftr" sz="quarter" idx="11"/>
          </p:nvPr>
        </p:nvSpPr>
        <p:spPr/>
        <p:txBody>
          <a:bodyPr/>
          <a:lstStyle>
            <a:extLst/>
          </a:lstStyle>
          <a:p>
            <a:endParaRPr lang="en-CA"/>
          </a:p>
        </p:txBody>
      </p:sp>
      <p:sp>
        <p:nvSpPr>
          <p:cNvPr id="4" name="Slide Number Placeholder 3"/>
          <p:cNvSpPr>
            <a:spLocks noGrp="1"/>
          </p:cNvSpPr>
          <p:nvPr>
            <p:ph type="sldNum" sz="quarter" idx="12"/>
          </p:nvPr>
        </p:nvSpPr>
        <p:spPr/>
        <p:txBody>
          <a:bodyPr/>
          <a:lstStyle>
            <a:extLst/>
          </a:lstStyle>
          <a:p>
            <a:fld id="{C0F1F7E1-2C38-43E4-88C8-CE2F6D9E3CC7}" type="slidenum">
              <a:rPr lang="en-CA" smtClean="0"/>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0AC7E9C8-15BB-4FDB-B930-B0DA89129C8D}" type="datetimeFigureOut">
              <a:rPr lang="en-CA" smtClean="0"/>
              <a:pPr/>
              <a:t>30/11/2012</a:t>
            </a:fld>
            <a:endParaRPr lang="en-CA"/>
          </a:p>
        </p:txBody>
      </p:sp>
      <p:sp>
        <p:nvSpPr>
          <p:cNvPr id="6" name="Footer Placeholder 5"/>
          <p:cNvSpPr>
            <a:spLocks noGrp="1"/>
          </p:cNvSpPr>
          <p:nvPr>
            <p:ph type="ftr" sz="quarter" idx="11"/>
          </p:nvPr>
        </p:nvSpPr>
        <p:spPr/>
        <p:txBody>
          <a:bodyPr/>
          <a:lstStyle>
            <a:extLst/>
          </a:lstStyle>
          <a:p>
            <a:endParaRPr lang="en-CA"/>
          </a:p>
        </p:txBody>
      </p:sp>
      <p:sp>
        <p:nvSpPr>
          <p:cNvPr id="7" name="Slide Number Placeholder 6"/>
          <p:cNvSpPr>
            <a:spLocks noGrp="1"/>
          </p:cNvSpPr>
          <p:nvPr>
            <p:ph type="sldNum" sz="quarter" idx="12"/>
          </p:nvPr>
        </p:nvSpPr>
        <p:spPr/>
        <p:txBody>
          <a:bodyPr/>
          <a:lstStyle>
            <a:extLst/>
          </a:lstStyle>
          <a:p>
            <a:fld id="{C0F1F7E1-2C38-43E4-88C8-CE2F6D9E3CC7}" type="slidenum">
              <a:rPr lang="en-CA" smtClean="0"/>
              <a:pPr/>
              <a:t>‹#›</a:t>
            </a:fld>
            <a:endParaRPr lang="en-CA"/>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0AC7E9C8-15BB-4FDB-B930-B0DA89129C8D}" type="datetimeFigureOut">
              <a:rPr lang="en-CA" smtClean="0"/>
              <a:pPr/>
              <a:t>30/11/2012</a:t>
            </a:fld>
            <a:endParaRPr lang="en-CA"/>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CA"/>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C0F1F7E1-2C38-43E4-88C8-CE2F6D9E3CC7}" type="slidenum">
              <a:rPr lang="en-CA" smtClean="0"/>
              <a:pPr/>
              <a:t>‹#›</a:t>
            </a:fld>
            <a:endParaRPr lang="en-CA"/>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0AC7E9C8-15BB-4FDB-B930-B0DA89129C8D}" type="datetimeFigureOut">
              <a:rPr lang="en-CA" smtClean="0"/>
              <a:pPr/>
              <a:t>30/11/2012</a:t>
            </a:fld>
            <a:endParaRPr lang="en-CA"/>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CA"/>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C0F1F7E1-2C38-43E4-88C8-CE2F6D9E3CC7}" type="slidenum">
              <a:rPr lang="en-CA" smtClean="0"/>
              <a:pPr/>
              <a:t>‹#›</a:t>
            </a:fld>
            <a:endParaRPr lang="en-CA"/>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ruleml.org/1.0/exa/Datalog-xsd/own-xsd.ruleml"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hyperlink" Target="http://v37s3b4h7dn47s37hg1br4h7rs7n3du7s8nu.unbf.ca/~lbidlak1/" TargetMode="External"/><Relationship Id="rId3" Type="http://schemas.openxmlformats.org/officeDocument/2006/relationships/hyperlink" Target="http://www.cafeconleche.org/books/bible3/chapters/ch15.html" TargetMode="External"/><Relationship Id="rId7" Type="http://schemas.openxmlformats.org/officeDocument/2006/relationships/hyperlink" Target="http://www.oxygenxml.com/download.html" TargetMode="External"/><Relationship Id="rId2" Type="http://schemas.openxmlformats.org/officeDocument/2006/relationships/hyperlink" Target="http://www.xfront.com/rescuing-xslt.html" TargetMode="External"/><Relationship Id="rId1" Type="http://schemas.openxmlformats.org/officeDocument/2006/relationships/slideLayout" Target="../slideLayouts/slideLayout2.xml"/><Relationship Id="rId6" Type="http://schemas.openxmlformats.org/officeDocument/2006/relationships/hyperlink" Target="http://ruleml.org/1.0/xslt/normalizer/100_normalizer.xslt" TargetMode="External"/><Relationship Id="rId5" Type="http://schemas.openxmlformats.org/officeDocument/2006/relationships/hyperlink" Target="http://ruleml.org/" TargetMode="External"/><Relationship Id="rId4" Type="http://schemas.openxmlformats.org/officeDocument/2006/relationships/hyperlink" Target="http://www.w3.org/2005/08/online_xsl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3429000"/>
            <a:ext cx="8229600" cy="2578291"/>
          </a:xfrm>
        </p:spPr>
        <p:txBody>
          <a:bodyPr>
            <a:normAutofit/>
          </a:bodyPr>
          <a:lstStyle/>
          <a:p>
            <a:pPr>
              <a:buFont typeface="Courier New" pitchFamily="49" charset="0"/>
              <a:buChar char="o"/>
            </a:pPr>
            <a:r>
              <a:rPr lang="en-CA" sz="2400" dirty="0" smtClean="0">
                <a:latin typeface="Calibri" pitchFamily="34" charset="0"/>
              </a:rPr>
              <a:t>Supervisor</a:t>
            </a:r>
            <a:r>
              <a:rPr lang="en-CA" sz="2400" dirty="0" smtClean="0"/>
              <a:t>: </a:t>
            </a:r>
            <a:r>
              <a:rPr lang="en-CA" sz="2400" dirty="0" smtClean="0">
                <a:latin typeface="Tahoma" pitchFamily="34" charset="0"/>
                <a:ea typeface="Tahoma" pitchFamily="34" charset="0"/>
                <a:cs typeface="Tahoma" pitchFamily="34" charset="0"/>
              </a:rPr>
              <a:t>Dr. Harold </a:t>
            </a:r>
            <a:r>
              <a:rPr lang="en-CA" sz="2400" dirty="0">
                <a:latin typeface="Tahoma" pitchFamily="34" charset="0"/>
                <a:ea typeface="Tahoma" pitchFamily="34" charset="0"/>
                <a:cs typeface="Tahoma" pitchFamily="34" charset="0"/>
              </a:rPr>
              <a:t>B</a:t>
            </a:r>
            <a:r>
              <a:rPr lang="en-CA" sz="2400" dirty="0" smtClean="0">
                <a:latin typeface="Tahoma" pitchFamily="34" charset="0"/>
                <a:ea typeface="Tahoma" pitchFamily="34" charset="0"/>
                <a:cs typeface="Tahoma" pitchFamily="34" charset="0"/>
              </a:rPr>
              <a:t>oley</a:t>
            </a:r>
          </a:p>
          <a:p>
            <a:pPr>
              <a:buFont typeface="Courier New" pitchFamily="49" charset="0"/>
              <a:buChar char="o"/>
            </a:pPr>
            <a:r>
              <a:rPr lang="en-CA" sz="2400" dirty="0" smtClean="0">
                <a:latin typeface="Calibri" pitchFamily="34" charset="0"/>
              </a:rPr>
              <a:t>Advisor</a:t>
            </a:r>
            <a:r>
              <a:rPr lang="en-CA" sz="2400" dirty="0" smtClean="0"/>
              <a:t>: 	</a:t>
            </a:r>
            <a:r>
              <a:rPr lang="en-CA" sz="2400" dirty="0" smtClean="0">
                <a:latin typeface="Tahoma" pitchFamily="34" charset="0"/>
                <a:ea typeface="Tahoma" pitchFamily="34" charset="0"/>
                <a:cs typeface="Tahoma" pitchFamily="34" charset="0"/>
              </a:rPr>
              <a:t>Dr. Tara Athan</a:t>
            </a:r>
          </a:p>
          <a:p>
            <a:pPr>
              <a:buFont typeface="Courier New" pitchFamily="49" charset="0"/>
              <a:buChar char="o"/>
            </a:pPr>
            <a:r>
              <a:rPr lang="en-CA" sz="2400" dirty="0" smtClean="0">
                <a:latin typeface="Calibri" pitchFamily="34" charset="0"/>
              </a:rPr>
              <a:t>Team</a:t>
            </a:r>
            <a:r>
              <a:rPr lang="en-CA" sz="2400" dirty="0" smtClean="0"/>
              <a:t>:   	</a:t>
            </a:r>
            <a:r>
              <a:rPr lang="en-CA" sz="2400" dirty="0" err="1" smtClean="0">
                <a:latin typeface="Tahoma" pitchFamily="34" charset="0"/>
                <a:ea typeface="Tahoma" pitchFamily="34" charset="0"/>
                <a:cs typeface="Tahoma" pitchFamily="34" charset="0"/>
              </a:rPr>
              <a:t>Simranjit</a:t>
            </a:r>
            <a:r>
              <a:rPr lang="en-CA" sz="2400" dirty="0" smtClean="0">
                <a:latin typeface="Tahoma" pitchFamily="34" charset="0"/>
                <a:ea typeface="Tahoma" pitchFamily="34" charset="0"/>
                <a:cs typeface="Tahoma" pitchFamily="34" charset="0"/>
              </a:rPr>
              <a:t> Singh</a:t>
            </a:r>
          </a:p>
          <a:p>
            <a:pPr marL="109728" indent="0">
              <a:buNone/>
            </a:pPr>
            <a:r>
              <a:rPr lang="en-CA" sz="2400" dirty="0"/>
              <a:t> </a:t>
            </a:r>
            <a:r>
              <a:rPr lang="en-CA" sz="2400" dirty="0" smtClean="0"/>
              <a:t>            	</a:t>
            </a:r>
            <a:r>
              <a:rPr lang="en-CA" sz="2400" dirty="0" err="1" smtClean="0">
                <a:latin typeface="Tahoma" pitchFamily="34" charset="0"/>
                <a:ea typeface="Tahoma" pitchFamily="34" charset="0"/>
                <a:cs typeface="Tahoma" pitchFamily="34" charset="0"/>
              </a:rPr>
              <a:t>Pratik</a:t>
            </a:r>
            <a:r>
              <a:rPr lang="en-CA" sz="2400" dirty="0" smtClean="0">
                <a:latin typeface="Tahoma" pitchFamily="34" charset="0"/>
                <a:ea typeface="Tahoma" pitchFamily="34" charset="0"/>
                <a:cs typeface="Tahoma" pitchFamily="34" charset="0"/>
              </a:rPr>
              <a:t> Shah</a:t>
            </a:r>
          </a:p>
          <a:p>
            <a:pPr marL="109728" indent="0">
              <a:buNone/>
            </a:pPr>
            <a:r>
              <a:rPr lang="en-CA" sz="2400" dirty="0"/>
              <a:t> </a:t>
            </a:r>
            <a:r>
              <a:rPr lang="en-CA" sz="2400" dirty="0" smtClean="0"/>
              <a:t>            	</a:t>
            </a:r>
            <a:r>
              <a:rPr lang="en-CA" sz="2400" dirty="0" err="1" smtClean="0"/>
              <a:t>Bijiteshwar</a:t>
            </a:r>
            <a:r>
              <a:rPr lang="en-CA" sz="2400" dirty="0" smtClean="0"/>
              <a:t> </a:t>
            </a:r>
            <a:r>
              <a:rPr lang="en-CA" sz="2400" dirty="0" smtClean="0">
                <a:latin typeface="Tahoma" pitchFamily="34" charset="0"/>
                <a:ea typeface="Tahoma" pitchFamily="34" charset="0"/>
                <a:cs typeface="Tahoma" pitchFamily="34" charset="0"/>
              </a:rPr>
              <a:t>R Aayush</a:t>
            </a:r>
            <a:endParaRPr lang="en-CA" sz="2400" dirty="0">
              <a:latin typeface="Tahoma" pitchFamily="34" charset="0"/>
              <a:ea typeface="Tahoma" pitchFamily="34" charset="0"/>
              <a:cs typeface="Tahoma" pitchFamily="34" charset="0"/>
            </a:endParaRPr>
          </a:p>
        </p:txBody>
      </p:sp>
      <p:sp>
        <p:nvSpPr>
          <p:cNvPr id="2" name="Title 1"/>
          <p:cNvSpPr>
            <a:spLocks noGrp="1"/>
          </p:cNvSpPr>
          <p:nvPr>
            <p:ph type="title"/>
          </p:nvPr>
        </p:nvSpPr>
        <p:spPr>
          <a:xfrm>
            <a:off x="107504" y="620688"/>
            <a:ext cx="8928992" cy="2448272"/>
          </a:xfrm>
        </p:spPr>
        <p:style>
          <a:lnRef idx="2">
            <a:schemeClr val="accent3"/>
          </a:lnRef>
          <a:fillRef idx="1">
            <a:schemeClr val="lt1"/>
          </a:fillRef>
          <a:effectRef idx="0">
            <a:schemeClr val="accent3"/>
          </a:effectRef>
          <a:fontRef idx="minor">
            <a:schemeClr val="dk1"/>
          </a:fontRef>
        </p:style>
        <p:txBody>
          <a:bodyPr>
            <a:normAutofit/>
          </a:bodyPr>
          <a:lstStyle/>
          <a:p>
            <a:pPr algn="just"/>
            <a:r>
              <a:rPr lang="en-CA" dirty="0" smtClean="0">
                <a:latin typeface="CordiaUPC" pitchFamily="34" charset="-34"/>
                <a:cs typeface="CordiaUPC" pitchFamily="34" charset="-34"/>
              </a:rPr>
              <a:t>CS6975 SEMANTIC WEB TECHNIQUES PROJECT</a:t>
            </a:r>
            <a:br>
              <a:rPr lang="en-CA" dirty="0" smtClean="0">
                <a:latin typeface="CordiaUPC" pitchFamily="34" charset="-34"/>
                <a:cs typeface="CordiaUPC" pitchFamily="34" charset="-34"/>
              </a:rPr>
            </a:br>
            <a:r>
              <a:rPr lang="en-CA" dirty="0" smtClean="0">
                <a:latin typeface="CordiaUPC" pitchFamily="34" charset="-34"/>
                <a:cs typeface="CordiaUPC" pitchFamily="34" charset="-34"/>
              </a:rPr>
              <a:t>“</a:t>
            </a:r>
            <a:r>
              <a:rPr lang="en-CA" sz="3100" i="1" dirty="0" smtClean="0">
                <a:effectLst/>
                <a:latin typeface="Calibri" pitchFamily="34" charset="0"/>
              </a:rPr>
              <a:t>Testing</a:t>
            </a:r>
            <a:r>
              <a:rPr lang="en-CA" sz="3100" i="1" dirty="0">
                <a:effectLst/>
                <a:latin typeface="Calibri" pitchFamily="34" charset="0"/>
              </a:rPr>
              <a:t>, inverting and round tripping RON Normalizer for RuleML 1.0 in XSLT </a:t>
            </a:r>
            <a:r>
              <a:rPr lang="en-CA" sz="3100" i="1" dirty="0" smtClean="0">
                <a:effectLst/>
                <a:latin typeface="Calibri" pitchFamily="34" charset="0"/>
              </a:rPr>
              <a:t>2.0”</a:t>
            </a:r>
            <a:endParaRPr lang="en-CA" i="1" dirty="0">
              <a:latin typeface="Calibri" pitchFamily="34" charset="0"/>
            </a:endParaRPr>
          </a:p>
        </p:txBody>
      </p:sp>
    </p:spTree>
    <p:extLst>
      <p:ext uri="{BB962C8B-B14F-4D97-AF65-F5344CB8AC3E}">
        <p14:creationId xmlns:p14="http://schemas.microsoft.com/office/powerpoint/2010/main" val="11747835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ctrTitle"/>
          </p:nvPr>
        </p:nvSpPr>
        <p:spPr>
          <a:xfrm>
            <a:off x="395288" y="1268413"/>
            <a:ext cx="8229600" cy="1828800"/>
          </a:xfrm>
        </p:spPr>
        <p:txBody>
          <a:bodyPr>
            <a:normAutofit/>
          </a:bodyPr>
          <a:lstStyle/>
          <a:p>
            <a:pPr eaLnBrk="1" hangingPunct="1"/>
            <a:r>
              <a:rPr lang="en-CA" dirty="0" smtClean="0"/>
              <a:t>Canonical Ordering</a:t>
            </a:r>
            <a:br>
              <a:rPr lang="en-CA" dirty="0" smtClean="0"/>
            </a:br>
            <a:endParaRPr lang="en-CA"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algn="ctr" eaLnBrk="1" hangingPunct="1"/>
            <a:r>
              <a:rPr lang="en-US" dirty="0" smtClean="0"/>
              <a:t>Canonical Order</a:t>
            </a:r>
          </a:p>
        </p:txBody>
      </p:sp>
      <p:sp>
        <p:nvSpPr>
          <p:cNvPr id="17411" name="Content Placeholder 2"/>
          <p:cNvSpPr>
            <a:spLocks noGrp="1"/>
          </p:cNvSpPr>
          <p:nvPr>
            <p:ph idx="1"/>
          </p:nvPr>
        </p:nvSpPr>
        <p:spPr>
          <a:xfrm>
            <a:off x="457200" y="2249488"/>
            <a:ext cx="8382000" cy="4324350"/>
          </a:xfrm>
        </p:spPr>
        <p:txBody>
          <a:bodyPr>
            <a:normAutofit lnSpcReduction="10000"/>
          </a:bodyPr>
          <a:lstStyle/>
          <a:p>
            <a:pPr eaLnBrk="1" hangingPunct="1">
              <a:buFont typeface="Georgia" charset="0"/>
              <a:buChar char="•"/>
              <a:defRPr/>
            </a:pPr>
            <a:r>
              <a:rPr lang="en-US" sz="2400" dirty="0" smtClean="0">
                <a:latin typeface="Times New Roman" pitchFamily="18" charset="0"/>
                <a:cs typeface="Times New Roman" pitchFamily="18" charset="0"/>
              </a:rPr>
              <a:t>RuleML Schema used to infer canonical ordering.</a:t>
            </a:r>
          </a:p>
          <a:p>
            <a:pPr eaLnBrk="1" hangingPunct="1">
              <a:buFont typeface="Georgia" charset="0"/>
              <a:buChar char="•"/>
              <a:defRPr/>
            </a:pPr>
            <a:endParaRPr lang="en-US" sz="2400" dirty="0" smtClean="0">
              <a:latin typeface="Times New Roman" pitchFamily="18" charset="0"/>
              <a:cs typeface="Times New Roman" pitchFamily="18" charset="0"/>
            </a:endParaRPr>
          </a:p>
          <a:p>
            <a:pPr eaLnBrk="1" hangingPunct="1">
              <a:buFont typeface="Georgia" charset="0"/>
              <a:buChar char="•"/>
              <a:defRPr/>
            </a:pPr>
            <a:r>
              <a:rPr lang="en-CA" sz="2400" dirty="0" smtClean="0">
                <a:latin typeface="Times New Roman" pitchFamily="18" charset="0"/>
                <a:cs typeface="Times New Roman" pitchFamily="18" charset="0"/>
              </a:rPr>
              <a:t>Re-Ordering the sub-elements as necessary to achieve canonical ordering.</a:t>
            </a:r>
          </a:p>
          <a:p>
            <a:pPr eaLnBrk="1" hangingPunct="1">
              <a:buFont typeface="Georgia" charset="0"/>
              <a:buChar char="•"/>
              <a:defRPr/>
            </a:pPr>
            <a:endParaRPr lang="en-CA" sz="2400" dirty="0" smtClean="0">
              <a:latin typeface="Times New Roman" pitchFamily="18" charset="0"/>
              <a:cs typeface="Times New Roman" pitchFamily="18" charset="0"/>
            </a:endParaRPr>
          </a:p>
          <a:p>
            <a:pPr eaLnBrk="1" hangingPunct="1">
              <a:buFont typeface="Georgia" charset="0"/>
              <a:buChar char="•"/>
              <a:defRPr/>
            </a:pPr>
            <a:r>
              <a:rPr lang="en-CA" sz="2400" dirty="0" smtClean="0">
                <a:latin typeface="Times New Roman" pitchFamily="18" charset="0"/>
                <a:cs typeface="Times New Roman" pitchFamily="18" charset="0"/>
              </a:rPr>
              <a:t>E.g.:</a:t>
            </a:r>
          </a:p>
          <a:p>
            <a:pPr lvl="1" eaLnBrk="1" hangingPunct="1">
              <a:buFont typeface="Georgia" charset="0"/>
              <a:buChar char="•"/>
              <a:defRPr/>
            </a:pPr>
            <a:r>
              <a:rPr lang="en-CA" sz="2200" dirty="0" smtClean="0">
                <a:latin typeface="Times New Roman" pitchFamily="18" charset="0"/>
                <a:cs typeface="Times New Roman" pitchFamily="18" charset="0"/>
              </a:rPr>
              <a:t>Implies mainly contains an &lt;if&gt; tag and a &lt;then&gt; tag.</a:t>
            </a:r>
          </a:p>
          <a:p>
            <a:pPr lvl="1" eaLnBrk="1" hangingPunct="1">
              <a:buFont typeface="Georgia" charset="0"/>
              <a:buChar char="•"/>
              <a:defRPr/>
            </a:pPr>
            <a:endParaRPr lang="en-CA" sz="2200" dirty="0" smtClean="0">
              <a:latin typeface="Times New Roman" pitchFamily="18" charset="0"/>
              <a:cs typeface="Times New Roman" pitchFamily="18" charset="0"/>
            </a:endParaRPr>
          </a:p>
          <a:p>
            <a:pPr lvl="1" eaLnBrk="1" hangingPunct="1">
              <a:buFont typeface="Georgia" charset="0"/>
              <a:buChar char="•"/>
              <a:defRPr/>
            </a:pPr>
            <a:r>
              <a:rPr lang="en-CA" sz="2400" dirty="0" smtClean="0">
                <a:latin typeface="Times New Roman" pitchFamily="18" charset="0"/>
                <a:cs typeface="Times New Roman" pitchFamily="18" charset="0"/>
              </a:rPr>
              <a:t>Therefore the canonical ordering for the sub-elements of Implies is: </a:t>
            </a:r>
            <a:r>
              <a:rPr lang="en-CA" sz="2400" dirty="0" err="1" smtClean="0">
                <a:latin typeface="Times New Roman" pitchFamily="18" charset="0"/>
                <a:cs typeface="Times New Roman" pitchFamily="18" charset="0"/>
              </a:rPr>
              <a:t>oid</a:t>
            </a:r>
            <a:r>
              <a:rPr lang="en-CA" sz="2400" dirty="0" smtClean="0">
                <a:latin typeface="Times New Roman" pitchFamily="18" charset="0"/>
                <a:cs typeface="Times New Roman" pitchFamily="18" charset="0"/>
              </a:rPr>
              <a:t>, if, then, followed by all other sub-elements in the order that they appear.</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algn="ctr" eaLnBrk="1" hangingPunct="1"/>
            <a:r>
              <a:rPr lang="en-US" dirty="0" smtClean="0"/>
              <a:t>RuleML Schema of &lt;Implies&gt; </a:t>
            </a:r>
          </a:p>
        </p:txBody>
      </p:sp>
      <p:pic>
        <p:nvPicPr>
          <p:cNvPr id="63490" name="Picture 2"/>
          <p:cNvPicPr>
            <a:picLocks noGrp="1" noChangeAspect="1" noChangeArrowheads="1"/>
          </p:cNvPicPr>
          <p:nvPr>
            <p:ph idx="1"/>
          </p:nvPr>
        </p:nvPicPr>
        <p:blipFill>
          <a:blip r:embed="rId3" cstate="print"/>
          <a:srcRect/>
          <a:stretch>
            <a:fillRect/>
          </a:stretch>
        </p:blipFill>
        <p:spPr bwMode="auto">
          <a:xfrm>
            <a:off x="0" y="1340768"/>
            <a:ext cx="8991600" cy="4038600"/>
          </a:xfrm>
          <a:prstGeom prst="rect">
            <a:avLst/>
          </a:prstGeom>
          <a:noFill/>
          <a:ln w="9525">
            <a:noFill/>
            <a:miter lim="800000"/>
            <a:headEnd/>
            <a:tailEnd/>
          </a:ln>
          <a:effectLst/>
        </p:spPr>
      </p:pic>
      <p:sp>
        <p:nvSpPr>
          <p:cNvPr id="4" name="TextBox 3"/>
          <p:cNvSpPr txBox="1"/>
          <p:nvPr/>
        </p:nvSpPr>
        <p:spPr>
          <a:xfrm>
            <a:off x="5975648" y="6309320"/>
            <a:ext cx="3168352" cy="369332"/>
          </a:xfrm>
          <a:prstGeom prst="rect">
            <a:avLst/>
          </a:prstGeom>
          <a:noFill/>
        </p:spPr>
        <p:txBody>
          <a:bodyPr wrap="square" rtlCol="0">
            <a:spAutoFit/>
          </a:bodyPr>
          <a:lstStyle/>
          <a:p>
            <a:r>
              <a:rPr lang="en-CA" dirty="0" smtClean="0"/>
              <a:t>Source: </a:t>
            </a:r>
            <a:r>
              <a:rPr lang="en-CA" dirty="0" smtClean="0">
                <a:hlinkClick r:id="rId4"/>
              </a:rPr>
              <a:t>own-</a:t>
            </a:r>
            <a:r>
              <a:rPr lang="en-CA" dirty="0" err="1" smtClean="0">
                <a:hlinkClick r:id="rId4"/>
              </a:rPr>
              <a:t>xsd.ruleml</a:t>
            </a:r>
            <a:endParaRPr lang="en-CA"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457200" y="381000"/>
            <a:ext cx="8229600" cy="1066800"/>
          </a:xfrm>
        </p:spPr>
        <p:txBody>
          <a:bodyPr/>
          <a:lstStyle/>
          <a:p>
            <a:pPr algn="ctr" eaLnBrk="1" hangingPunct="1"/>
            <a:r>
              <a:rPr lang="en-US" dirty="0" smtClean="0"/>
              <a:t>Case: </a:t>
            </a:r>
            <a:r>
              <a:rPr lang="en-CA" b="1" dirty="0" smtClean="0"/>
              <a:t>&lt;Implies&gt;</a:t>
            </a:r>
            <a:endParaRPr lang="en-US" dirty="0" smtClean="0"/>
          </a:p>
        </p:txBody>
      </p:sp>
      <p:sp>
        <p:nvSpPr>
          <p:cNvPr id="17411" name="Content Placeholder 2"/>
          <p:cNvSpPr>
            <a:spLocks noGrp="1"/>
          </p:cNvSpPr>
          <p:nvPr>
            <p:ph idx="1"/>
          </p:nvPr>
        </p:nvSpPr>
        <p:spPr>
          <a:xfrm>
            <a:off x="0" y="2286000"/>
            <a:ext cx="9144000" cy="4191000"/>
          </a:xfrm>
        </p:spPr>
        <p:txBody>
          <a:bodyPr/>
          <a:lstStyle/>
          <a:p>
            <a:pPr eaLnBrk="1" hangingPunct="1">
              <a:buFont typeface="Georgia" charset="0"/>
              <a:buChar char="•"/>
              <a:defRPr/>
            </a:pPr>
            <a:endParaRPr lang="en-US" sz="1900" dirty="0" smtClean="0"/>
          </a:p>
        </p:txBody>
      </p:sp>
      <p:pic>
        <p:nvPicPr>
          <p:cNvPr id="61447" name="Picture 7"/>
          <p:cNvPicPr>
            <a:picLocks noChangeAspect="1" noChangeArrowheads="1"/>
          </p:cNvPicPr>
          <p:nvPr/>
        </p:nvPicPr>
        <p:blipFill>
          <a:blip r:embed="rId2" cstate="print"/>
          <a:srcRect/>
          <a:stretch>
            <a:fillRect/>
          </a:stretch>
        </p:blipFill>
        <p:spPr bwMode="auto">
          <a:xfrm>
            <a:off x="0" y="2057400"/>
            <a:ext cx="9144000" cy="4267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533400" y="457200"/>
            <a:ext cx="8229600" cy="1371600"/>
          </a:xfrm>
        </p:spPr>
        <p:txBody>
          <a:bodyPr/>
          <a:lstStyle/>
          <a:p>
            <a:pPr algn="ctr" eaLnBrk="1" hangingPunct="1"/>
            <a:r>
              <a:rPr lang="en-US" dirty="0" smtClean="0"/>
              <a:t>Unordered Form</a:t>
            </a:r>
          </a:p>
        </p:txBody>
      </p:sp>
      <p:sp>
        <p:nvSpPr>
          <p:cNvPr id="11" name="Content Placeholder 10"/>
          <p:cNvSpPr>
            <a:spLocks noGrp="1"/>
          </p:cNvSpPr>
          <p:nvPr>
            <p:ph idx="1"/>
          </p:nvPr>
        </p:nvSpPr>
        <p:spPr>
          <a:xfrm>
            <a:off x="457200" y="1600200"/>
            <a:ext cx="8229600" cy="4973638"/>
          </a:xfrm>
        </p:spPr>
        <p:txBody>
          <a:bodyPr/>
          <a:lstStyle/>
          <a:p>
            <a:endParaRPr lang="en-CA" dirty="0"/>
          </a:p>
        </p:txBody>
      </p:sp>
      <p:pic>
        <p:nvPicPr>
          <p:cNvPr id="56328" name="Picture 8"/>
          <p:cNvPicPr>
            <a:picLocks noChangeAspect="1" noChangeArrowheads="1"/>
          </p:cNvPicPr>
          <p:nvPr/>
        </p:nvPicPr>
        <p:blipFill>
          <a:blip r:embed="rId2" cstate="print"/>
          <a:srcRect/>
          <a:stretch>
            <a:fillRect/>
          </a:stretch>
        </p:blipFill>
        <p:spPr bwMode="auto">
          <a:xfrm>
            <a:off x="611560" y="1628800"/>
            <a:ext cx="7696200" cy="4648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457200" y="533400"/>
            <a:ext cx="8229600" cy="1066800"/>
          </a:xfrm>
        </p:spPr>
        <p:txBody>
          <a:bodyPr/>
          <a:lstStyle/>
          <a:p>
            <a:pPr algn="ctr"/>
            <a:r>
              <a:rPr lang="en-CA" dirty="0" smtClean="0"/>
              <a:t> Canonically Ordered Form</a:t>
            </a:r>
          </a:p>
        </p:txBody>
      </p:sp>
      <p:sp>
        <p:nvSpPr>
          <p:cNvPr id="5" name="Content Placeholder 4"/>
          <p:cNvSpPr>
            <a:spLocks noGrp="1"/>
          </p:cNvSpPr>
          <p:nvPr>
            <p:ph idx="1"/>
          </p:nvPr>
        </p:nvSpPr>
        <p:spPr>
          <a:xfrm>
            <a:off x="457200" y="1143000"/>
            <a:ext cx="8229600" cy="5430838"/>
          </a:xfrm>
        </p:spPr>
        <p:txBody>
          <a:bodyPr/>
          <a:lstStyle/>
          <a:p>
            <a:endParaRPr lang="en-CA" dirty="0"/>
          </a:p>
        </p:txBody>
      </p:sp>
      <p:pic>
        <p:nvPicPr>
          <p:cNvPr id="62466" name="Picture 2"/>
          <p:cNvPicPr>
            <a:picLocks noChangeAspect="1" noChangeArrowheads="1"/>
          </p:cNvPicPr>
          <p:nvPr/>
        </p:nvPicPr>
        <p:blipFill>
          <a:blip r:embed="rId2" cstate="print"/>
          <a:srcRect/>
          <a:stretch>
            <a:fillRect/>
          </a:stretch>
        </p:blipFill>
        <p:spPr bwMode="auto">
          <a:xfrm>
            <a:off x="323528" y="1484784"/>
            <a:ext cx="8458200" cy="4953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ctrTitle"/>
          </p:nvPr>
        </p:nvSpPr>
        <p:spPr>
          <a:xfrm>
            <a:off x="395288" y="1268413"/>
            <a:ext cx="8229600" cy="1828800"/>
          </a:xfrm>
        </p:spPr>
        <p:txBody>
          <a:bodyPr/>
          <a:lstStyle/>
          <a:p>
            <a:pPr eaLnBrk="1" hangingPunct="1"/>
            <a:r>
              <a:rPr lang="en-CA" dirty="0" smtClean="0"/>
              <a:t>Stripe Skipping</a:t>
            </a:r>
            <a:br>
              <a:rPr lang="en-CA" dirty="0" smtClean="0"/>
            </a:br>
            <a:endParaRPr lang="en-CA"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323528" y="332656"/>
            <a:ext cx="8458200" cy="1066800"/>
          </a:xfrm>
        </p:spPr>
        <p:txBody>
          <a:bodyPr>
            <a:normAutofit/>
          </a:bodyPr>
          <a:lstStyle/>
          <a:p>
            <a:pPr eaLnBrk="1" hangingPunct="1"/>
            <a:r>
              <a:rPr lang="en-US" dirty="0" smtClean="0"/>
              <a:t>   Removal of Stripes </a:t>
            </a:r>
            <a:r>
              <a:rPr lang="en-US" sz="3600" dirty="0" smtClean="0"/>
              <a:t>[Edges]</a:t>
            </a:r>
            <a:endParaRPr lang="en-CA" dirty="0" smtClean="0"/>
          </a:p>
        </p:txBody>
      </p:sp>
      <p:sp>
        <p:nvSpPr>
          <p:cNvPr id="14339" name="Content Placeholder 2"/>
          <p:cNvSpPr>
            <a:spLocks noGrp="1"/>
          </p:cNvSpPr>
          <p:nvPr>
            <p:ph idx="1"/>
          </p:nvPr>
        </p:nvSpPr>
        <p:spPr>
          <a:xfrm>
            <a:off x="179512" y="1700808"/>
            <a:ext cx="8712968" cy="4608512"/>
          </a:xfrm>
        </p:spPr>
        <p:txBody>
          <a:bodyPr/>
          <a:lstStyle/>
          <a:p>
            <a:pPr eaLnBrk="1" hangingPunct="1">
              <a:buFont typeface="Wingdings" pitchFamily="2" charset="2"/>
              <a:buChar char="q"/>
            </a:pPr>
            <a:r>
              <a:rPr lang="en-US" sz="2400" dirty="0" smtClean="0">
                <a:latin typeface="Times New Roman" pitchFamily="18" charset="0"/>
                <a:cs typeface="Times New Roman" pitchFamily="18" charset="0"/>
              </a:rPr>
              <a:t>Edge is also referred to as role tag or method tag.</a:t>
            </a:r>
          </a:p>
          <a:p>
            <a:pPr eaLnBrk="1" hangingPunct="1">
              <a:buFont typeface="Wingdings" pitchFamily="2" charset="2"/>
              <a:buChar char="q"/>
            </a:pPr>
            <a:endParaRPr lang="en-US" sz="2400" dirty="0" smtClean="0">
              <a:latin typeface="Times New Roman" pitchFamily="18" charset="0"/>
              <a:cs typeface="Times New Roman" pitchFamily="18" charset="0"/>
            </a:endParaRPr>
          </a:p>
          <a:p>
            <a:pPr eaLnBrk="1" hangingPunct="1">
              <a:buFont typeface="Wingdings" pitchFamily="2" charset="2"/>
              <a:buChar char="q"/>
            </a:pPr>
            <a:r>
              <a:rPr lang="en-US" sz="2400" dirty="0" smtClean="0">
                <a:latin typeface="Times New Roman" pitchFamily="18" charset="0"/>
                <a:cs typeface="Times New Roman" pitchFamily="18" charset="0"/>
              </a:rPr>
              <a:t>A test case consists of Nodes, Edges and Elements.</a:t>
            </a:r>
          </a:p>
          <a:p>
            <a:pPr eaLnBrk="1" hangingPunct="1">
              <a:buFont typeface="Wingdings" pitchFamily="2" charset="2"/>
              <a:buChar char="q"/>
            </a:pPr>
            <a:endParaRPr lang="en-US" sz="2400" dirty="0" smtClean="0">
              <a:latin typeface="Times New Roman" pitchFamily="18" charset="0"/>
              <a:cs typeface="Times New Roman" pitchFamily="18" charset="0"/>
            </a:endParaRPr>
          </a:p>
          <a:p>
            <a:pPr eaLnBrk="1" hangingPunct="1">
              <a:buFont typeface="Wingdings" pitchFamily="2" charset="2"/>
              <a:buChar char="q"/>
            </a:pPr>
            <a:r>
              <a:rPr lang="en-US" sz="2400" dirty="0" smtClean="0">
                <a:latin typeface="Times New Roman" pitchFamily="18" charset="0"/>
                <a:cs typeface="Times New Roman" pitchFamily="18" charset="0"/>
              </a:rPr>
              <a:t>The serialization of the test case can be in different forms, e.g. </a:t>
            </a:r>
            <a:r>
              <a:rPr lang="en-CA" sz="2400" dirty="0" smtClean="0">
                <a:latin typeface="Times New Roman" pitchFamily="18" charset="0"/>
                <a:cs typeface="Times New Roman" pitchFamily="18" charset="0"/>
              </a:rPr>
              <a:t>Node-edge-… -Node-edge-Node etc.</a:t>
            </a:r>
          </a:p>
          <a:p>
            <a:pPr eaLnBrk="1" hangingPunct="1">
              <a:buFont typeface="Wingdings" pitchFamily="2" charset="2"/>
              <a:buChar char="q"/>
            </a:pPr>
            <a:endParaRPr lang="en-CA" sz="2400" dirty="0" smtClean="0">
              <a:latin typeface="Times New Roman" pitchFamily="18" charset="0"/>
              <a:cs typeface="Times New Roman" pitchFamily="18" charset="0"/>
            </a:endParaRPr>
          </a:p>
          <a:p>
            <a:pPr eaLnBrk="1" hangingPunct="1">
              <a:buFont typeface="Wingdings" pitchFamily="2" charset="2"/>
              <a:buChar char="q"/>
            </a:pPr>
            <a:r>
              <a:rPr lang="en-CA" sz="2400" dirty="0" smtClean="0">
                <a:latin typeface="Times New Roman" pitchFamily="18" charset="0"/>
                <a:cs typeface="Times New Roman" pitchFamily="18" charset="0"/>
              </a:rPr>
              <a:t>This general structure  is called to be as Striped form.</a:t>
            </a:r>
          </a:p>
          <a:p>
            <a:pPr eaLnBrk="1" hangingPunct="1">
              <a:buFont typeface="Wingdings" pitchFamily="2" charset="2"/>
              <a:buChar char="q"/>
            </a:pPr>
            <a:endParaRPr lang="en-CA" sz="2400" dirty="0" smtClean="0">
              <a:latin typeface="Times New Roman" pitchFamily="18" charset="0"/>
              <a:cs typeface="Times New Roman" pitchFamily="18" charset="0"/>
            </a:endParaRPr>
          </a:p>
          <a:p>
            <a:pPr eaLnBrk="1" hangingPunct="1">
              <a:buFont typeface="Wingdings" pitchFamily="2" charset="2"/>
              <a:buChar char="q"/>
            </a:pPr>
            <a:r>
              <a:rPr lang="en-CA" sz="2400" dirty="0" smtClean="0">
                <a:latin typeface="Times New Roman" pitchFamily="18" charset="0"/>
                <a:cs typeface="Times New Roman" pitchFamily="18" charset="0"/>
              </a:rPr>
              <a:t>ROC omits the all the stripes so that user can have a fully Stripe  Skipped form.  </a:t>
            </a:r>
            <a:endParaRPr lang="en-US" sz="2400" dirty="0" smtClean="0">
              <a:latin typeface="Times New Roman" pitchFamily="18" charset="0"/>
              <a:cs typeface="Times New Roman" pitchFamily="18" charset="0"/>
            </a:endParaRPr>
          </a:p>
          <a:p>
            <a:pPr eaLnBrk="1" hangingPunct="1"/>
            <a:endParaRPr lang="en-US" sz="2400" dirty="0" smtClean="0"/>
          </a:p>
          <a:p>
            <a:pPr eaLnBrk="1" hangingPunct="1"/>
            <a:endParaRPr lang="en-US" sz="2400"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algn="ctr" eaLnBrk="1" hangingPunct="1"/>
            <a:r>
              <a:rPr lang="en-US" dirty="0" smtClean="0"/>
              <a:t>Removal of Stripes</a:t>
            </a:r>
            <a:endParaRPr lang="en-CA" dirty="0" smtClean="0"/>
          </a:p>
        </p:txBody>
      </p:sp>
      <p:sp>
        <p:nvSpPr>
          <p:cNvPr id="15363" name="Content Placeholder 2"/>
          <p:cNvSpPr>
            <a:spLocks noGrp="1"/>
          </p:cNvSpPr>
          <p:nvPr>
            <p:ph idx="1"/>
          </p:nvPr>
        </p:nvSpPr>
        <p:spPr>
          <a:xfrm>
            <a:off x="251520" y="1412776"/>
            <a:ext cx="8686800" cy="4680520"/>
          </a:xfrm>
        </p:spPr>
        <p:txBody>
          <a:bodyPr>
            <a:normAutofit/>
          </a:bodyPr>
          <a:lstStyle/>
          <a:p>
            <a:pPr eaLnBrk="1" hangingPunct="1">
              <a:buFont typeface="Wingdings" pitchFamily="2" charset="2"/>
              <a:buChar char="q"/>
            </a:pPr>
            <a:r>
              <a:rPr lang="en-US" sz="2400" dirty="0" smtClean="0">
                <a:latin typeface="Times New Roman" pitchFamily="18" charset="0"/>
                <a:cs typeface="Times New Roman" pitchFamily="18" charset="0"/>
              </a:rPr>
              <a:t>After the previous step is complete, ROC has a canonically ordered test case as an input for further processing. </a:t>
            </a:r>
          </a:p>
          <a:p>
            <a:pPr eaLnBrk="1" hangingPunct="1">
              <a:buFont typeface="Wingdings" pitchFamily="2" charset="2"/>
              <a:buChar char="q"/>
            </a:pPr>
            <a:endParaRPr lang="en-US" sz="2400" dirty="0" smtClean="0">
              <a:latin typeface="Times New Roman" pitchFamily="18" charset="0"/>
              <a:cs typeface="Times New Roman" pitchFamily="18" charset="0"/>
            </a:endParaRPr>
          </a:p>
          <a:p>
            <a:pPr eaLnBrk="1" hangingPunct="1">
              <a:buFont typeface="Wingdings" pitchFamily="2" charset="2"/>
              <a:buChar char="q"/>
            </a:pPr>
            <a:r>
              <a:rPr lang="en-US" sz="2400" dirty="0" smtClean="0">
                <a:latin typeface="Times New Roman" pitchFamily="18" charset="0"/>
                <a:cs typeface="Times New Roman" pitchFamily="18" charset="0"/>
              </a:rPr>
              <a:t>Stripe Skipping phase removes all the edges.</a:t>
            </a:r>
          </a:p>
          <a:p>
            <a:pPr eaLnBrk="1" hangingPunct="1">
              <a:buFont typeface="Wingdings" pitchFamily="2" charset="2"/>
              <a:buChar char="q"/>
            </a:pPr>
            <a:endParaRPr lang="en-US" sz="2400" dirty="0" smtClean="0">
              <a:latin typeface="Times New Roman" pitchFamily="18" charset="0"/>
              <a:cs typeface="Times New Roman" pitchFamily="18" charset="0"/>
            </a:endParaRPr>
          </a:p>
          <a:p>
            <a:pPr eaLnBrk="1" hangingPunct="1">
              <a:buFont typeface="Wingdings" pitchFamily="2" charset="2"/>
              <a:buChar char="q"/>
            </a:pPr>
            <a:r>
              <a:rPr lang="en-US" sz="2400" dirty="0" smtClean="0">
                <a:latin typeface="Times New Roman" pitchFamily="18" charset="0"/>
                <a:cs typeface="Times New Roman" pitchFamily="18" charset="0"/>
              </a:rPr>
              <a:t>As the traversal goes on, every time an edge is encountered, ROC skips the edge and call for the copy template .</a:t>
            </a:r>
          </a:p>
          <a:p>
            <a:pPr eaLnBrk="1" hangingPunct="1">
              <a:buFont typeface="Wingdings" pitchFamily="2" charset="2"/>
              <a:buChar char="q"/>
            </a:pPr>
            <a:endParaRPr lang="en-US" sz="2400" dirty="0" smtClean="0">
              <a:latin typeface="Times New Roman" pitchFamily="18" charset="0"/>
              <a:cs typeface="Times New Roman" pitchFamily="18" charset="0"/>
            </a:endParaRPr>
          </a:p>
          <a:p>
            <a:pPr eaLnBrk="1" hangingPunct="1">
              <a:buFont typeface="Wingdings" pitchFamily="2" charset="2"/>
              <a:buChar char="q"/>
            </a:pPr>
            <a:r>
              <a:rPr lang="en-US" sz="2400" dirty="0" smtClean="0">
                <a:latin typeface="Times New Roman" pitchFamily="18" charset="0"/>
                <a:cs typeface="Times New Roman" pitchFamily="18" charset="0"/>
              </a:rPr>
              <a:t>As soon as the copy template is called, it copies every content of the node as defined in the RuleML schema except for an edge.</a:t>
            </a:r>
          </a:p>
          <a:p>
            <a:pPr eaLnBrk="1" hangingPunct="1"/>
            <a:endParaRPr lang="en-US" sz="2400" dirty="0" smtClean="0"/>
          </a:p>
          <a:p>
            <a:pPr eaLnBrk="1" hangingPunct="1"/>
            <a:endParaRPr lang="en-US" sz="2400"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404664"/>
            <a:ext cx="8229600" cy="1066800"/>
          </a:xfrm>
        </p:spPr>
        <p:txBody>
          <a:bodyPr/>
          <a:lstStyle/>
          <a:p>
            <a:pPr algn="ctr" eaLnBrk="1" hangingPunct="1"/>
            <a:r>
              <a:rPr lang="en-US" dirty="0" smtClean="0"/>
              <a:t>&lt;Implies&gt;</a:t>
            </a:r>
            <a:endParaRPr lang="en-CA" dirty="0" smtClean="0"/>
          </a:p>
        </p:txBody>
      </p:sp>
      <p:sp>
        <p:nvSpPr>
          <p:cNvPr id="8" name="TextBox 7"/>
          <p:cNvSpPr txBox="1"/>
          <p:nvPr/>
        </p:nvSpPr>
        <p:spPr>
          <a:xfrm>
            <a:off x="251520" y="1556792"/>
            <a:ext cx="8458200" cy="1892826"/>
          </a:xfrm>
          <a:prstGeom prst="rect">
            <a:avLst/>
          </a:prstGeom>
          <a:noFill/>
        </p:spPr>
        <p:txBody>
          <a:bodyPr wrap="square" rtlCol="0">
            <a:spAutoFit/>
          </a:bodyPr>
          <a:lstStyle/>
          <a:p>
            <a:r>
              <a:rPr lang="en-CA" sz="2800" dirty="0" smtClean="0"/>
              <a:t>&lt;Implies&gt;</a:t>
            </a:r>
            <a:endParaRPr lang="en-CA" sz="2800" dirty="0"/>
          </a:p>
          <a:p>
            <a:pPr marL="657225" lvl="1" indent="-246063">
              <a:spcBef>
                <a:spcPts val="300"/>
              </a:spcBef>
              <a:buClr>
                <a:schemeClr val="accent2"/>
              </a:buClr>
              <a:buFont typeface="Georgia" charset="0"/>
              <a:buChar char="•"/>
              <a:defRPr/>
            </a:pPr>
            <a:r>
              <a:rPr lang="en-CA" sz="2000" dirty="0"/>
              <a:t> </a:t>
            </a:r>
            <a:r>
              <a:rPr lang="en-CA" sz="2200" dirty="0">
                <a:solidFill>
                  <a:schemeClr val="accent2"/>
                </a:solidFill>
              </a:rPr>
              <a:t>Removes all </a:t>
            </a:r>
            <a:r>
              <a:rPr lang="en-CA" sz="2200" dirty="0" smtClean="0">
                <a:solidFill>
                  <a:schemeClr val="accent2"/>
                </a:solidFill>
              </a:rPr>
              <a:t>&lt;if&gt;,&lt;then&gt; </a:t>
            </a:r>
            <a:r>
              <a:rPr lang="en-CA" sz="2200" dirty="0">
                <a:solidFill>
                  <a:schemeClr val="accent2"/>
                </a:solidFill>
              </a:rPr>
              <a:t>edges </a:t>
            </a:r>
            <a:endParaRPr lang="en-CA" sz="2200" dirty="0" smtClean="0">
              <a:solidFill>
                <a:schemeClr val="accent2"/>
              </a:solidFill>
            </a:endParaRPr>
          </a:p>
          <a:p>
            <a:pPr marL="657225" lvl="1" indent="-246063">
              <a:spcBef>
                <a:spcPts val="300"/>
              </a:spcBef>
              <a:buClr>
                <a:schemeClr val="accent2"/>
              </a:buClr>
              <a:buFont typeface="Georgia" charset="0"/>
              <a:buChar char="•"/>
              <a:defRPr/>
            </a:pPr>
            <a:r>
              <a:rPr lang="en-CA" sz="2200" dirty="0" smtClean="0">
                <a:solidFill>
                  <a:schemeClr val="accent2"/>
                </a:solidFill>
              </a:rPr>
              <a:t>Copies </a:t>
            </a:r>
            <a:r>
              <a:rPr lang="en-CA" sz="2200" dirty="0">
                <a:solidFill>
                  <a:schemeClr val="accent2"/>
                </a:solidFill>
              </a:rPr>
              <a:t>all the other elements and sub-elements of the node. </a:t>
            </a:r>
          </a:p>
          <a:p>
            <a:endParaRPr lang="en-CA" dirty="0"/>
          </a:p>
        </p:txBody>
      </p:sp>
      <p:pic>
        <p:nvPicPr>
          <p:cNvPr id="58372" name="Picture 4"/>
          <p:cNvPicPr>
            <a:picLocks noChangeAspect="1" noChangeArrowheads="1"/>
          </p:cNvPicPr>
          <p:nvPr/>
        </p:nvPicPr>
        <p:blipFill>
          <a:blip r:embed="rId2" cstate="print"/>
          <a:srcRect/>
          <a:stretch>
            <a:fillRect/>
          </a:stretch>
        </p:blipFill>
        <p:spPr bwMode="auto">
          <a:xfrm>
            <a:off x="0" y="3140968"/>
            <a:ext cx="9144000" cy="3429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buFont typeface="Wingdings" pitchFamily="2" charset="2"/>
              <a:buChar char="Ø"/>
            </a:pPr>
            <a:r>
              <a:rPr lang="en-CA" sz="3200" dirty="0" smtClean="0">
                <a:latin typeface="Times New Roman" pitchFamily="18" charset="0"/>
                <a:cs typeface="Times New Roman" pitchFamily="18" charset="0"/>
              </a:rPr>
              <a:t>Introduction</a:t>
            </a:r>
          </a:p>
          <a:p>
            <a:pPr>
              <a:buFont typeface="Wingdings" pitchFamily="2" charset="2"/>
              <a:buChar char="Ø"/>
            </a:pPr>
            <a:endParaRPr lang="en-CA" dirty="0" smtClean="0">
              <a:latin typeface="Times New Roman" pitchFamily="18" charset="0"/>
              <a:cs typeface="Times New Roman" pitchFamily="18" charset="0"/>
            </a:endParaRPr>
          </a:p>
          <a:p>
            <a:pPr>
              <a:buFont typeface="Wingdings" pitchFamily="2" charset="2"/>
              <a:buChar char="Ø"/>
            </a:pPr>
            <a:r>
              <a:rPr lang="en-CA" sz="3200" dirty="0" smtClean="0">
                <a:latin typeface="Times New Roman" pitchFamily="18" charset="0"/>
                <a:cs typeface="Times New Roman" pitchFamily="18" charset="0"/>
              </a:rPr>
              <a:t>Testing of RON</a:t>
            </a:r>
          </a:p>
          <a:p>
            <a:pPr>
              <a:buFont typeface="Wingdings" pitchFamily="2" charset="2"/>
              <a:buChar char="Ø"/>
            </a:pPr>
            <a:endParaRPr lang="en-CA" dirty="0" smtClean="0">
              <a:latin typeface="Times New Roman" pitchFamily="18" charset="0"/>
              <a:cs typeface="Times New Roman" pitchFamily="18" charset="0"/>
            </a:endParaRPr>
          </a:p>
          <a:p>
            <a:pPr>
              <a:buFont typeface="Wingdings" pitchFamily="2" charset="2"/>
              <a:buChar char="Ø"/>
            </a:pPr>
            <a:r>
              <a:rPr lang="en-CA" dirty="0" smtClean="0">
                <a:latin typeface="Times New Roman" pitchFamily="18" charset="0"/>
                <a:cs typeface="Times New Roman" pitchFamily="18" charset="0"/>
              </a:rPr>
              <a:t>RuleML official Compactifier</a:t>
            </a:r>
          </a:p>
          <a:p>
            <a:pPr>
              <a:buFont typeface="Courier New" pitchFamily="49" charset="0"/>
              <a:buChar char="o"/>
            </a:pPr>
            <a:r>
              <a:rPr lang="en-CA" dirty="0">
                <a:latin typeface="Times New Roman" pitchFamily="18" charset="0"/>
                <a:cs typeface="Times New Roman" pitchFamily="18" charset="0"/>
              </a:rPr>
              <a:t> </a:t>
            </a:r>
            <a:r>
              <a:rPr lang="en-CA" dirty="0" smtClean="0">
                <a:latin typeface="Times New Roman" pitchFamily="18" charset="0"/>
                <a:cs typeface="Times New Roman" pitchFamily="18" charset="0"/>
              </a:rPr>
              <a:t>   1: Canonical ordering</a:t>
            </a:r>
          </a:p>
          <a:p>
            <a:pPr>
              <a:buFont typeface="Courier New" pitchFamily="49" charset="0"/>
              <a:buChar char="o"/>
            </a:pPr>
            <a:r>
              <a:rPr lang="en-CA" dirty="0">
                <a:latin typeface="Times New Roman" pitchFamily="18" charset="0"/>
                <a:cs typeface="Times New Roman" pitchFamily="18" charset="0"/>
              </a:rPr>
              <a:t> </a:t>
            </a:r>
            <a:r>
              <a:rPr lang="en-CA" dirty="0" smtClean="0">
                <a:latin typeface="Times New Roman" pitchFamily="18" charset="0"/>
                <a:cs typeface="Times New Roman" pitchFamily="18" charset="0"/>
              </a:rPr>
              <a:t>   2: Skipping of stripes</a:t>
            </a:r>
          </a:p>
          <a:p>
            <a:pPr>
              <a:buFont typeface="Courier New" pitchFamily="49" charset="0"/>
              <a:buChar char="o"/>
            </a:pPr>
            <a:r>
              <a:rPr lang="en-CA">
                <a:latin typeface="Times New Roman" pitchFamily="18" charset="0"/>
                <a:cs typeface="Times New Roman" pitchFamily="18" charset="0"/>
              </a:rPr>
              <a:t> </a:t>
            </a:r>
            <a:r>
              <a:rPr lang="en-CA" smtClean="0">
                <a:latin typeface="Times New Roman" pitchFamily="18" charset="0"/>
                <a:cs typeface="Times New Roman" pitchFamily="18" charset="0"/>
              </a:rPr>
              <a:t>   3</a:t>
            </a:r>
            <a:r>
              <a:rPr lang="en-CA" dirty="0" smtClean="0">
                <a:latin typeface="Times New Roman" pitchFamily="18" charset="0"/>
                <a:cs typeface="Times New Roman" pitchFamily="18" charset="0"/>
              </a:rPr>
              <a:t>: Pretty Printing</a:t>
            </a:r>
          </a:p>
          <a:p>
            <a:pPr>
              <a:buFont typeface="Wingdings" pitchFamily="2" charset="2"/>
              <a:buChar char="Ø"/>
            </a:pPr>
            <a:endParaRPr lang="en-CA" dirty="0" smtClean="0">
              <a:latin typeface="Times New Roman" pitchFamily="18" charset="0"/>
              <a:cs typeface="Times New Roman" pitchFamily="18" charset="0"/>
            </a:endParaRPr>
          </a:p>
          <a:p>
            <a:pPr>
              <a:buFont typeface="Wingdings" pitchFamily="2" charset="2"/>
              <a:buChar char="Ø"/>
            </a:pPr>
            <a:r>
              <a:rPr lang="en-CA" dirty="0" smtClean="0">
                <a:latin typeface="Times New Roman" pitchFamily="18" charset="0"/>
                <a:cs typeface="Times New Roman" pitchFamily="18" charset="0"/>
              </a:rPr>
              <a:t>Demo </a:t>
            </a:r>
            <a:endParaRPr lang="en-CA" dirty="0">
              <a:latin typeface="Times New Roman" pitchFamily="18" charset="0"/>
              <a:cs typeface="Times New Roman" pitchFamily="18" charset="0"/>
            </a:endParaRPr>
          </a:p>
          <a:p>
            <a:endParaRPr lang="en-CA" dirty="0" smtClean="0">
              <a:latin typeface="Times New Roman" pitchFamily="18" charset="0"/>
              <a:cs typeface="Times New Roman" pitchFamily="18" charset="0"/>
            </a:endParaRPr>
          </a:p>
          <a:p>
            <a:endParaRPr lang="en-CA" dirty="0">
              <a:latin typeface="Times New Roman" pitchFamily="18" charset="0"/>
              <a:cs typeface="Times New Roman" pitchFamily="18" charset="0"/>
            </a:endParaRPr>
          </a:p>
          <a:p>
            <a:endParaRPr lang="en-CA" dirty="0" smtClean="0">
              <a:latin typeface="Times New Roman" pitchFamily="18" charset="0"/>
              <a:cs typeface="Times New Roman" pitchFamily="18" charset="0"/>
            </a:endParaRPr>
          </a:p>
          <a:p>
            <a:endParaRPr lang="en-CA"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CA" dirty="0" smtClean="0"/>
              <a:t>Agenda </a:t>
            </a:r>
            <a:endParaRPr lang="en-CA" dirty="0"/>
          </a:p>
        </p:txBody>
      </p:sp>
    </p:spTree>
    <p:extLst>
      <p:ext uri="{BB962C8B-B14F-4D97-AF65-F5344CB8AC3E}">
        <p14:creationId xmlns:p14="http://schemas.microsoft.com/office/powerpoint/2010/main" val="38113324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685800"/>
            <a:ext cx="8763000" cy="1066800"/>
          </a:xfrm>
          <a:prstGeom prst="rect">
            <a:avLst/>
          </a:prstGeom>
        </p:spPr>
        <p:txBody>
          <a:bodyPr/>
          <a:lstStyle/>
          <a:p>
            <a:pPr algn="ctr">
              <a:defRPr/>
            </a:pPr>
            <a:r>
              <a:rPr lang="en-US" sz="3200" dirty="0">
                <a:solidFill>
                  <a:schemeClr val="tx2"/>
                </a:solidFill>
              </a:rPr>
              <a:t>Test Case Results</a:t>
            </a:r>
          </a:p>
          <a:p>
            <a:pPr>
              <a:defRPr/>
            </a:pPr>
            <a:r>
              <a:rPr lang="en-US" sz="3200" dirty="0">
                <a:solidFill>
                  <a:schemeClr val="tx2"/>
                </a:solidFill>
              </a:rPr>
              <a:t>Normalized			</a:t>
            </a:r>
            <a:r>
              <a:rPr lang="en-US" sz="3200" dirty="0" smtClean="0">
                <a:solidFill>
                  <a:schemeClr val="tx2"/>
                </a:solidFill>
              </a:rPr>
              <a:t>	Compactified</a:t>
            </a:r>
            <a:endParaRPr lang="en-CA" sz="3200" dirty="0">
              <a:solidFill>
                <a:schemeClr val="tx2"/>
              </a:solidFill>
            </a:endParaRPr>
          </a:p>
        </p:txBody>
      </p:sp>
      <p:pic>
        <p:nvPicPr>
          <p:cNvPr id="20488" name="Picture 8"/>
          <p:cNvPicPr>
            <a:picLocks noChangeAspect="1" noChangeArrowheads="1"/>
          </p:cNvPicPr>
          <p:nvPr/>
        </p:nvPicPr>
        <p:blipFill>
          <a:blip r:embed="rId2" cstate="print"/>
          <a:srcRect/>
          <a:stretch>
            <a:fillRect/>
          </a:stretch>
        </p:blipFill>
        <p:spPr bwMode="auto">
          <a:xfrm>
            <a:off x="228600" y="1676400"/>
            <a:ext cx="4876800" cy="4953000"/>
          </a:xfrm>
          <a:prstGeom prst="rect">
            <a:avLst/>
          </a:prstGeom>
          <a:noFill/>
          <a:ln w="9525">
            <a:noFill/>
            <a:miter lim="800000"/>
            <a:headEnd/>
            <a:tailEnd/>
          </a:ln>
          <a:effectLst/>
        </p:spPr>
      </p:pic>
      <p:pic>
        <p:nvPicPr>
          <p:cNvPr id="20489" name="Picture 9"/>
          <p:cNvPicPr>
            <a:picLocks noChangeAspect="1" noChangeArrowheads="1"/>
          </p:cNvPicPr>
          <p:nvPr/>
        </p:nvPicPr>
        <p:blipFill>
          <a:blip r:embed="rId3" cstate="print"/>
          <a:srcRect/>
          <a:stretch>
            <a:fillRect/>
          </a:stretch>
        </p:blipFill>
        <p:spPr bwMode="auto">
          <a:xfrm>
            <a:off x="3657601" y="2209800"/>
            <a:ext cx="5486400" cy="4419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57200" y="609600"/>
            <a:ext cx="8229600" cy="1066800"/>
          </a:xfrm>
        </p:spPr>
        <p:txBody>
          <a:bodyPr/>
          <a:lstStyle/>
          <a:p>
            <a:pPr algn="ctr" eaLnBrk="1" hangingPunct="1"/>
            <a:r>
              <a:rPr lang="en-US" dirty="0" smtClean="0"/>
              <a:t>&lt;Atom&gt;</a:t>
            </a:r>
            <a:endParaRPr lang="en-CA" dirty="0" smtClean="0"/>
          </a:p>
        </p:txBody>
      </p:sp>
      <p:sp>
        <p:nvSpPr>
          <p:cNvPr id="8" name="TextBox 7"/>
          <p:cNvSpPr txBox="1"/>
          <p:nvPr/>
        </p:nvSpPr>
        <p:spPr>
          <a:xfrm>
            <a:off x="0" y="1676400"/>
            <a:ext cx="8458200" cy="1277273"/>
          </a:xfrm>
          <a:prstGeom prst="rect">
            <a:avLst/>
          </a:prstGeom>
          <a:noFill/>
        </p:spPr>
        <p:txBody>
          <a:bodyPr wrap="square" rtlCol="0">
            <a:spAutoFit/>
          </a:bodyPr>
          <a:lstStyle/>
          <a:p>
            <a:r>
              <a:rPr lang="en-CA" sz="2400" dirty="0" smtClean="0">
                <a:latin typeface="Times New Roman" pitchFamily="18" charset="0"/>
                <a:cs typeface="Times New Roman" pitchFamily="18" charset="0"/>
              </a:rPr>
              <a:t>&lt;Atom&gt;</a:t>
            </a:r>
          </a:p>
          <a:p>
            <a:pPr marL="657225" lvl="1" indent="-246063">
              <a:spcBef>
                <a:spcPts val="300"/>
              </a:spcBef>
              <a:buClr>
                <a:schemeClr val="accent2"/>
              </a:buClr>
              <a:buFont typeface="Georgia" charset="0"/>
              <a:buChar char="•"/>
              <a:defRPr/>
            </a:pPr>
            <a:r>
              <a:rPr lang="en-CA" sz="2400" dirty="0" smtClean="0">
                <a:latin typeface="Times New Roman" pitchFamily="18" charset="0"/>
                <a:cs typeface="Times New Roman" pitchFamily="18" charset="0"/>
              </a:rPr>
              <a:t> </a:t>
            </a:r>
            <a:r>
              <a:rPr lang="en-CA" sz="2400" dirty="0">
                <a:solidFill>
                  <a:schemeClr val="accent2"/>
                </a:solidFill>
                <a:latin typeface="Times New Roman" pitchFamily="18" charset="0"/>
                <a:cs typeface="Times New Roman" pitchFamily="18" charset="0"/>
              </a:rPr>
              <a:t>Removes </a:t>
            </a:r>
            <a:r>
              <a:rPr lang="en-CA" sz="2400" dirty="0" smtClean="0">
                <a:solidFill>
                  <a:schemeClr val="accent2"/>
                </a:solidFill>
                <a:latin typeface="Times New Roman" pitchFamily="18" charset="0"/>
                <a:cs typeface="Times New Roman" pitchFamily="18" charset="0"/>
              </a:rPr>
              <a:t>all &lt;op</a:t>
            </a:r>
            <a:r>
              <a:rPr lang="en-CA" sz="2400" dirty="0">
                <a:solidFill>
                  <a:schemeClr val="accent2"/>
                </a:solidFill>
                <a:latin typeface="Times New Roman" pitchFamily="18" charset="0"/>
                <a:cs typeface="Times New Roman" pitchFamily="18" charset="0"/>
              </a:rPr>
              <a:t>&gt;, &lt;</a:t>
            </a:r>
            <a:r>
              <a:rPr lang="en-CA" sz="2400" dirty="0" err="1">
                <a:solidFill>
                  <a:schemeClr val="accent2"/>
                </a:solidFill>
                <a:latin typeface="Times New Roman" pitchFamily="18" charset="0"/>
                <a:cs typeface="Times New Roman" pitchFamily="18" charset="0"/>
              </a:rPr>
              <a:t>arg</a:t>
            </a:r>
            <a:r>
              <a:rPr lang="en-CA" sz="2400" dirty="0">
                <a:solidFill>
                  <a:schemeClr val="accent2"/>
                </a:solidFill>
                <a:latin typeface="Times New Roman" pitchFamily="18" charset="0"/>
                <a:cs typeface="Times New Roman" pitchFamily="18" charset="0"/>
              </a:rPr>
              <a:t>&gt;, &lt;slot&gt; </a:t>
            </a:r>
            <a:r>
              <a:rPr lang="en-CA" sz="2400" dirty="0" smtClean="0">
                <a:solidFill>
                  <a:schemeClr val="accent2"/>
                </a:solidFill>
                <a:latin typeface="Times New Roman" pitchFamily="18" charset="0"/>
                <a:cs typeface="Times New Roman" pitchFamily="18" charset="0"/>
              </a:rPr>
              <a:t>edges </a:t>
            </a:r>
            <a:r>
              <a:rPr lang="en-CA" sz="2400" dirty="0" smtClean="0">
                <a:solidFill>
                  <a:schemeClr val="accent2"/>
                </a:solidFill>
                <a:latin typeface="Times New Roman" pitchFamily="18" charset="0"/>
                <a:cs typeface="Times New Roman" pitchFamily="18" charset="0"/>
              </a:rPr>
              <a:t>.</a:t>
            </a:r>
          </a:p>
          <a:p>
            <a:pPr marL="657225" lvl="1" indent="-246063">
              <a:spcBef>
                <a:spcPts val="300"/>
              </a:spcBef>
              <a:buClr>
                <a:schemeClr val="accent2"/>
              </a:buClr>
              <a:buFont typeface="Georgia" charset="0"/>
              <a:buChar char="•"/>
              <a:defRPr/>
            </a:pPr>
            <a:r>
              <a:rPr lang="en-CA" sz="2400" dirty="0" smtClean="0">
                <a:solidFill>
                  <a:schemeClr val="accent2"/>
                </a:solidFill>
                <a:latin typeface="Times New Roman" pitchFamily="18" charset="0"/>
                <a:cs typeface="Times New Roman" pitchFamily="18" charset="0"/>
              </a:rPr>
              <a:t>Copies </a:t>
            </a:r>
            <a:r>
              <a:rPr lang="en-CA" sz="2400" dirty="0" smtClean="0">
                <a:solidFill>
                  <a:schemeClr val="accent2"/>
                </a:solidFill>
                <a:latin typeface="Times New Roman" pitchFamily="18" charset="0"/>
                <a:cs typeface="Times New Roman" pitchFamily="18" charset="0"/>
              </a:rPr>
              <a:t>all the other elements and sub-elements of the node. </a:t>
            </a:r>
            <a:endParaRPr lang="en-CA" sz="2400" dirty="0">
              <a:solidFill>
                <a:schemeClr val="accent2"/>
              </a:solidFill>
              <a:latin typeface="Times New Roman" pitchFamily="18" charset="0"/>
              <a:cs typeface="Times New Roman" pitchFamily="18" charset="0"/>
            </a:endParaRPr>
          </a:p>
        </p:txBody>
      </p:sp>
      <p:pic>
        <p:nvPicPr>
          <p:cNvPr id="18439" name="Picture 7"/>
          <p:cNvPicPr>
            <a:picLocks noChangeAspect="1" noChangeArrowheads="1"/>
          </p:cNvPicPr>
          <p:nvPr/>
        </p:nvPicPr>
        <p:blipFill>
          <a:blip r:embed="rId2" cstate="print"/>
          <a:srcRect/>
          <a:stretch>
            <a:fillRect/>
          </a:stretch>
        </p:blipFill>
        <p:spPr bwMode="auto">
          <a:xfrm>
            <a:off x="0" y="3429000"/>
            <a:ext cx="9144000" cy="32575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609600" y="685800"/>
            <a:ext cx="8229600" cy="1066800"/>
          </a:xfrm>
          <a:prstGeom prst="rect">
            <a:avLst/>
          </a:prstGeom>
        </p:spPr>
        <p:txBody>
          <a:bodyPr/>
          <a:lstStyle/>
          <a:p>
            <a:pPr algn="ctr">
              <a:defRPr/>
            </a:pPr>
            <a:r>
              <a:rPr lang="en-US" sz="4000" dirty="0" smtClean="0">
                <a:solidFill>
                  <a:schemeClr val="tx2"/>
                </a:solidFill>
                <a:latin typeface="+mj-lt"/>
                <a:ea typeface="+mj-ea"/>
                <a:cs typeface="+mj-cs"/>
              </a:rPr>
              <a:t>Test Case Results</a:t>
            </a:r>
            <a:endParaRPr lang="en-US" sz="4000" dirty="0">
              <a:solidFill>
                <a:schemeClr val="tx2"/>
              </a:solidFill>
              <a:latin typeface="+mj-lt"/>
              <a:ea typeface="+mj-ea"/>
              <a:cs typeface="+mj-cs"/>
            </a:endParaRPr>
          </a:p>
          <a:p>
            <a:pPr>
              <a:defRPr/>
            </a:pPr>
            <a:r>
              <a:rPr lang="en-US" sz="4000" dirty="0" smtClean="0">
                <a:solidFill>
                  <a:schemeClr val="tx2"/>
                </a:solidFill>
                <a:latin typeface="+mj-lt"/>
                <a:ea typeface="+mj-ea"/>
                <a:cs typeface="+mj-cs"/>
              </a:rPr>
              <a:t>Normalized	</a:t>
            </a:r>
            <a:r>
              <a:rPr lang="en-US" sz="4000" dirty="0">
                <a:solidFill>
                  <a:schemeClr val="tx2"/>
                </a:solidFill>
                <a:latin typeface="+mj-lt"/>
                <a:ea typeface="+mj-ea"/>
                <a:cs typeface="+mj-cs"/>
              </a:rPr>
              <a:t>	</a:t>
            </a:r>
            <a:r>
              <a:rPr lang="en-US" sz="4000" dirty="0" smtClean="0">
                <a:solidFill>
                  <a:schemeClr val="tx2"/>
                </a:solidFill>
                <a:latin typeface="+mj-lt"/>
                <a:ea typeface="+mj-ea"/>
                <a:cs typeface="+mj-cs"/>
              </a:rPr>
              <a:t>Compactified</a:t>
            </a:r>
            <a:endParaRPr lang="en-CA" sz="4000" dirty="0">
              <a:solidFill>
                <a:schemeClr val="tx2"/>
              </a:solidFill>
              <a:latin typeface="+mj-lt"/>
              <a:ea typeface="+mj-ea"/>
              <a:cs typeface="+mj-cs"/>
            </a:endParaRPr>
          </a:p>
        </p:txBody>
      </p:sp>
      <p:pic>
        <p:nvPicPr>
          <p:cNvPr id="19465" name="Picture 9"/>
          <p:cNvPicPr>
            <a:picLocks noChangeAspect="1" noChangeArrowheads="1"/>
          </p:cNvPicPr>
          <p:nvPr/>
        </p:nvPicPr>
        <p:blipFill>
          <a:blip r:embed="rId2" cstate="print"/>
          <a:srcRect/>
          <a:stretch>
            <a:fillRect/>
          </a:stretch>
        </p:blipFill>
        <p:spPr bwMode="auto">
          <a:xfrm>
            <a:off x="0" y="2133600"/>
            <a:ext cx="4267200" cy="3886200"/>
          </a:xfrm>
          <a:prstGeom prst="rect">
            <a:avLst/>
          </a:prstGeom>
          <a:noFill/>
          <a:ln w="9525">
            <a:noFill/>
            <a:miter lim="800000"/>
            <a:headEnd/>
            <a:tailEnd/>
          </a:ln>
          <a:effectLst/>
        </p:spPr>
      </p:pic>
      <p:pic>
        <p:nvPicPr>
          <p:cNvPr id="19466" name="Picture 10"/>
          <p:cNvPicPr>
            <a:picLocks noChangeAspect="1" noChangeArrowheads="1"/>
          </p:cNvPicPr>
          <p:nvPr/>
        </p:nvPicPr>
        <p:blipFill>
          <a:blip r:embed="rId3" cstate="print"/>
          <a:srcRect/>
          <a:stretch>
            <a:fillRect/>
          </a:stretch>
        </p:blipFill>
        <p:spPr bwMode="auto">
          <a:xfrm>
            <a:off x="5181600" y="2209800"/>
            <a:ext cx="3733800" cy="3429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57200" y="609600"/>
            <a:ext cx="8229600" cy="1066800"/>
          </a:xfrm>
        </p:spPr>
        <p:txBody>
          <a:bodyPr/>
          <a:lstStyle/>
          <a:p>
            <a:pPr algn="ctr" eaLnBrk="1" hangingPunct="1"/>
            <a:r>
              <a:rPr lang="en-US" dirty="0" smtClean="0"/>
              <a:t>&lt;And&gt;</a:t>
            </a:r>
            <a:endParaRPr lang="en-CA" dirty="0" smtClean="0"/>
          </a:p>
        </p:txBody>
      </p:sp>
      <p:sp>
        <p:nvSpPr>
          <p:cNvPr id="8" name="TextBox 7"/>
          <p:cNvSpPr txBox="1"/>
          <p:nvPr/>
        </p:nvSpPr>
        <p:spPr>
          <a:xfrm>
            <a:off x="0" y="1676400"/>
            <a:ext cx="8458200" cy="1708160"/>
          </a:xfrm>
          <a:prstGeom prst="rect">
            <a:avLst/>
          </a:prstGeom>
          <a:noFill/>
        </p:spPr>
        <p:txBody>
          <a:bodyPr wrap="square" rtlCol="0">
            <a:spAutoFit/>
          </a:bodyPr>
          <a:lstStyle/>
          <a:p>
            <a:r>
              <a:rPr lang="en-CA" sz="3200" dirty="0" smtClean="0">
                <a:latin typeface="Times New Roman" pitchFamily="18" charset="0"/>
                <a:cs typeface="Times New Roman" pitchFamily="18" charset="0"/>
              </a:rPr>
              <a:t>&lt;And&gt;</a:t>
            </a:r>
            <a:endParaRPr lang="en-CA" sz="3200" dirty="0">
              <a:latin typeface="Times New Roman" pitchFamily="18" charset="0"/>
              <a:cs typeface="Times New Roman" pitchFamily="18" charset="0"/>
            </a:endParaRPr>
          </a:p>
          <a:p>
            <a:pPr marL="657225" lvl="1" indent="-246063">
              <a:spcBef>
                <a:spcPts val="300"/>
              </a:spcBef>
              <a:buClr>
                <a:schemeClr val="accent2"/>
              </a:buClr>
              <a:buFont typeface="Georgia" charset="0"/>
              <a:buChar char="•"/>
              <a:defRPr/>
            </a:pPr>
            <a:r>
              <a:rPr lang="en-CA" sz="2400" dirty="0">
                <a:latin typeface="Times New Roman" pitchFamily="18" charset="0"/>
                <a:cs typeface="Times New Roman" pitchFamily="18" charset="0"/>
              </a:rPr>
              <a:t> </a:t>
            </a:r>
            <a:r>
              <a:rPr lang="en-CA" sz="2400" dirty="0">
                <a:solidFill>
                  <a:schemeClr val="accent2"/>
                </a:solidFill>
                <a:latin typeface="Times New Roman" pitchFamily="18" charset="0"/>
                <a:cs typeface="Times New Roman" pitchFamily="18" charset="0"/>
              </a:rPr>
              <a:t>Removes all </a:t>
            </a:r>
            <a:r>
              <a:rPr lang="en-CA" sz="2400" dirty="0" smtClean="0">
                <a:solidFill>
                  <a:schemeClr val="accent2"/>
                </a:solidFill>
                <a:latin typeface="Times New Roman" pitchFamily="18" charset="0"/>
                <a:cs typeface="Times New Roman" pitchFamily="18" charset="0"/>
              </a:rPr>
              <a:t>&lt;formula&gt; </a:t>
            </a:r>
            <a:r>
              <a:rPr lang="en-CA" sz="2400" dirty="0">
                <a:solidFill>
                  <a:schemeClr val="accent2"/>
                </a:solidFill>
                <a:latin typeface="Times New Roman" pitchFamily="18" charset="0"/>
                <a:cs typeface="Times New Roman" pitchFamily="18" charset="0"/>
              </a:rPr>
              <a:t>edges from &lt;</a:t>
            </a:r>
            <a:r>
              <a:rPr lang="en-CA" sz="2400" dirty="0" smtClean="0">
                <a:solidFill>
                  <a:schemeClr val="accent2"/>
                </a:solidFill>
                <a:latin typeface="Times New Roman" pitchFamily="18" charset="0"/>
                <a:cs typeface="Times New Roman" pitchFamily="18" charset="0"/>
              </a:rPr>
              <a:t>And&gt;.</a:t>
            </a:r>
            <a:endParaRPr lang="en-CA" sz="2400" dirty="0">
              <a:solidFill>
                <a:schemeClr val="accent2"/>
              </a:solidFill>
              <a:latin typeface="Times New Roman" pitchFamily="18" charset="0"/>
              <a:cs typeface="Times New Roman" pitchFamily="18" charset="0"/>
            </a:endParaRPr>
          </a:p>
          <a:p>
            <a:pPr marL="657225" lvl="1" indent="-246063">
              <a:spcBef>
                <a:spcPts val="300"/>
              </a:spcBef>
              <a:buClr>
                <a:schemeClr val="accent2"/>
              </a:buClr>
              <a:buFont typeface="Georgia" charset="0"/>
              <a:buChar char="•"/>
              <a:defRPr/>
            </a:pPr>
            <a:r>
              <a:rPr lang="en-CA" sz="2400" dirty="0">
                <a:solidFill>
                  <a:schemeClr val="accent2"/>
                </a:solidFill>
                <a:latin typeface="Times New Roman" pitchFamily="18" charset="0"/>
                <a:cs typeface="Times New Roman" pitchFamily="18" charset="0"/>
              </a:rPr>
              <a:t> Copies all the other elements and sub-elements of the node. </a:t>
            </a:r>
          </a:p>
          <a:p>
            <a:endParaRPr lang="en-CA" sz="2000" dirty="0">
              <a:latin typeface="Times New Roman" pitchFamily="18" charset="0"/>
              <a:cs typeface="Times New Roman" pitchFamily="18" charset="0"/>
            </a:endParaRPr>
          </a:p>
        </p:txBody>
      </p:sp>
      <p:pic>
        <p:nvPicPr>
          <p:cNvPr id="60419" name="Picture 3"/>
          <p:cNvPicPr>
            <a:picLocks noChangeAspect="1" noChangeArrowheads="1"/>
          </p:cNvPicPr>
          <p:nvPr/>
        </p:nvPicPr>
        <p:blipFill>
          <a:blip r:embed="rId2" cstate="print"/>
          <a:srcRect/>
          <a:stretch>
            <a:fillRect/>
          </a:stretch>
        </p:blipFill>
        <p:spPr bwMode="auto">
          <a:xfrm>
            <a:off x="0" y="3543300"/>
            <a:ext cx="9144000" cy="33147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685800"/>
            <a:ext cx="8763000" cy="1066800"/>
          </a:xfrm>
          <a:prstGeom prst="rect">
            <a:avLst/>
          </a:prstGeom>
        </p:spPr>
        <p:txBody>
          <a:bodyPr/>
          <a:lstStyle/>
          <a:p>
            <a:pPr algn="ctr">
              <a:defRPr/>
            </a:pPr>
            <a:r>
              <a:rPr lang="en-US" sz="3200" dirty="0">
                <a:solidFill>
                  <a:schemeClr val="tx2"/>
                </a:solidFill>
              </a:rPr>
              <a:t>Test Case Results</a:t>
            </a:r>
          </a:p>
          <a:p>
            <a:pPr>
              <a:defRPr/>
            </a:pPr>
            <a:r>
              <a:rPr lang="en-US" sz="3200" dirty="0">
                <a:solidFill>
                  <a:schemeClr val="tx2"/>
                </a:solidFill>
              </a:rPr>
              <a:t>Normalized			</a:t>
            </a:r>
            <a:r>
              <a:rPr lang="en-US" sz="3200" dirty="0" smtClean="0">
                <a:solidFill>
                  <a:schemeClr val="tx2"/>
                </a:solidFill>
              </a:rPr>
              <a:t>	Compactified</a:t>
            </a:r>
            <a:endParaRPr lang="en-CA" sz="3200" dirty="0">
              <a:solidFill>
                <a:schemeClr val="tx2"/>
              </a:solidFill>
            </a:endParaRPr>
          </a:p>
        </p:txBody>
      </p:sp>
      <p:pic>
        <p:nvPicPr>
          <p:cNvPr id="59395" name="Picture 3"/>
          <p:cNvPicPr>
            <a:picLocks noChangeAspect="1" noChangeArrowheads="1"/>
          </p:cNvPicPr>
          <p:nvPr/>
        </p:nvPicPr>
        <p:blipFill>
          <a:blip r:embed="rId2" cstate="print"/>
          <a:srcRect/>
          <a:stretch>
            <a:fillRect/>
          </a:stretch>
        </p:blipFill>
        <p:spPr bwMode="auto">
          <a:xfrm>
            <a:off x="0" y="1828800"/>
            <a:ext cx="4572000" cy="4800600"/>
          </a:xfrm>
          <a:prstGeom prst="rect">
            <a:avLst/>
          </a:prstGeom>
          <a:noFill/>
          <a:ln w="9525">
            <a:noFill/>
            <a:miter lim="800000"/>
            <a:headEnd/>
            <a:tailEnd/>
          </a:ln>
          <a:effectLst/>
        </p:spPr>
      </p:pic>
      <p:pic>
        <p:nvPicPr>
          <p:cNvPr id="59396" name="Picture 4"/>
          <p:cNvPicPr>
            <a:picLocks noChangeAspect="1" noChangeArrowheads="1"/>
          </p:cNvPicPr>
          <p:nvPr/>
        </p:nvPicPr>
        <p:blipFill>
          <a:blip r:embed="rId3" cstate="print"/>
          <a:srcRect/>
          <a:stretch>
            <a:fillRect/>
          </a:stretch>
        </p:blipFill>
        <p:spPr bwMode="auto">
          <a:xfrm>
            <a:off x="5105400" y="2590800"/>
            <a:ext cx="4038600" cy="2895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Modes</a:t>
            </a:r>
            <a:endParaRPr lang="en-CA" dirty="0"/>
          </a:p>
        </p:txBody>
      </p:sp>
      <p:sp>
        <p:nvSpPr>
          <p:cNvPr id="3" name="Content Placeholder 2"/>
          <p:cNvSpPr>
            <a:spLocks noGrp="1"/>
          </p:cNvSpPr>
          <p:nvPr>
            <p:ph idx="1"/>
          </p:nvPr>
        </p:nvSpPr>
        <p:spPr/>
        <p:txBody>
          <a:bodyPr>
            <a:normAutofit/>
          </a:bodyPr>
          <a:lstStyle/>
          <a:p>
            <a:r>
              <a:rPr lang="en-CA" b="1" dirty="0" smtClean="0"/>
              <a:t>Use the feature of “mode” from XSLT 2.0</a:t>
            </a:r>
          </a:p>
          <a:p>
            <a:pPr lvl="1">
              <a:buFont typeface="Wingdings" pitchFamily="2" charset="2"/>
              <a:buChar char="§"/>
            </a:pPr>
            <a:r>
              <a:rPr lang="en-CA" dirty="0">
                <a:latin typeface="Times New Roman" pitchFamily="18" charset="0"/>
                <a:cs typeface="Times New Roman" pitchFamily="18" charset="0"/>
              </a:rPr>
              <a:t> </a:t>
            </a:r>
            <a:r>
              <a:rPr lang="en-CA" dirty="0" smtClean="0">
                <a:latin typeface="Times New Roman" pitchFamily="18" charset="0"/>
                <a:cs typeface="Times New Roman" pitchFamily="18" charset="0"/>
              </a:rPr>
              <a:t> </a:t>
            </a:r>
            <a:r>
              <a:rPr lang="en-CA" sz="2400" dirty="0" smtClean="0">
                <a:latin typeface="Times New Roman" pitchFamily="18" charset="0"/>
                <a:ea typeface="Arial Unicode MS" pitchFamily="34" charset="-128"/>
                <a:cs typeface="Times New Roman" pitchFamily="18" charset="0"/>
              </a:rPr>
              <a:t>Format the same Data differently in different  places</a:t>
            </a:r>
          </a:p>
          <a:p>
            <a:pPr lvl="1">
              <a:buFont typeface="Wingdings" pitchFamily="2" charset="2"/>
              <a:buChar char="§"/>
            </a:pPr>
            <a:r>
              <a:rPr lang="en-CA" sz="2400" dirty="0" smtClean="0">
                <a:latin typeface="Times New Roman" pitchFamily="18" charset="0"/>
                <a:ea typeface="Arial Unicode MS" pitchFamily="34" charset="-128"/>
                <a:cs typeface="Times New Roman" pitchFamily="18" charset="0"/>
              </a:rPr>
              <a:t>	XSLT&lt;</a:t>
            </a:r>
            <a:r>
              <a:rPr lang="en-CA" sz="2400" dirty="0" err="1" smtClean="0">
                <a:latin typeface="Times New Roman" pitchFamily="18" charset="0"/>
                <a:ea typeface="Arial Unicode MS" pitchFamily="34" charset="-128"/>
                <a:cs typeface="Times New Roman" pitchFamily="18" charset="0"/>
              </a:rPr>
              <a:t>xsl:apply</a:t>
            </a:r>
            <a:r>
              <a:rPr lang="en-CA" sz="2400" dirty="0" smtClean="0">
                <a:latin typeface="Times New Roman" pitchFamily="18" charset="0"/>
                <a:ea typeface="Arial Unicode MS" pitchFamily="34" charset="-128"/>
                <a:cs typeface="Times New Roman" pitchFamily="18" charset="0"/>
              </a:rPr>
              <a:t>-templates&gt;Element</a:t>
            </a:r>
          </a:p>
          <a:p>
            <a:pPr>
              <a:buNone/>
            </a:pPr>
            <a:endParaRPr lang="en-CA" dirty="0" smtClean="0"/>
          </a:p>
          <a:p>
            <a:pPr>
              <a:buNone/>
            </a:pPr>
            <a:r>
              <a:rPr lang="en-CA" dirty="0" smtClean="0">
                <a:solidFill>
                  <a:schemeClr val="tx1">
                    <a:lumMod val="65000"/>
                    <a:lumOff val="35000"/>
                  </a:schemeClr>
                </a:solidFill>
              </a:rPr>
              <a:t>&lt;</a:t>
            </a:r>
            <a:r>
              <a:rPr lang="en-CA" dirty="0" err="1" smtClean="0">
                <a:solidFill>
                  <a:schemeClr val="tx1">
                    <a:lumMod val="65000"/>
                    <a:lumOff val="35000"/>
                  </a:schemeClr>
                </a:solidFill>
              </a:rPr>
              <a:t>xsl:apply</a:t>
            </a:r>
            <a:r>
              <a:rPr lang="en-CA" dirty="0" smtClean="0">
                <a:solidFill>
                  <a:schemeClr val="tx1">
                    <a:lumMod val="65000"/>
                    <a:lumOff val="35000"/>
                  </a:schemeClr>
                </a:solidFill>
              </a:rPr>
              <a:t>-templates select</a:t>
            </a:r>
            <a:r>
              <a:rPr lang="en-CA" b="1" dirty="0" smtClean="0">
                <a:solidFill>
                  <a:schemeClr val="tx1">
                    <a:lumMod val="65000"/>
                    <a:lumOff val="35000"/>
                  </a:schemeClr>
                </a:solidFill>
              </a:rPr>
              <a:t>=“</a:t>
            </a:r>
            <a:r>
              <a:rPr lang="en-CA" b="1" i="1" dirty="0" err="1" smtClean="0">
                <a:solidFill>
                  <a:schemeClr val="tx1">
                    <a:lumMod val="65000"/>
                    <a:lumOff val="35000"/>
                  </a:schemeClr>
                </a:solidFill>
              </a:rPr>
              <a:t>XPath</a:t>
            </a:r>
            <a:r>
              <a:rPr lang="en-CA" b="1" i="1" dirty="0" smtClean="0">
                <a:solidFill>
                  <a:schemeClr val="tx1">
                    <a:lumMod val="65000"/>
                    <a:lumOff val="35000"/>
                  </a:schemeClr>
                </a:solidFill>
              </a:rPr>
              <a:t> expression</a:t>
            </a:r>
            <a:r>
              <a:rPr lang="en-CA" b="1" dirty="0" smtClean="0">
                <a:solidFill>
                  <a:schemeClr val="tx1">
                    <a:lumMod val="65000"/>
                    <a:lumOff val="35000"/>
                  </a:schemeClr>
                </a:solidFill>
              </a:rPr>
              <a:t>" </a:t>
            </a:r>
            <a:r>
              <a:rPr lang="en-CA" dirty="0" smtClean="0">
                <a:solidFill>
                  <a:schemeClr val="tx1">
                    <a:lumMod val="65000"/>
                    <a:lumOff val="35000"/>
                  </a:schemeClr>
                </a:solidFill>
              </a:rPr>
              <a:t>mode="</a:t>
            </a:r>
            <a:r>
              <a:rPr lang="en-CA" b="1" i="1" dirty="0" smtClean="0">
                <a:solidFill>
                  <a:schemeClr val="tx1">
                    <a:lumMod val="65000"/>
                    <a:lumOff val="35000"/>
                  </a:schemeClr>
                </a:solidFill>
              </a:rPr>
              <a:t>name</a:t>
            </a:r>
            <a:r>
              <a:rPr lang="en-CA" dirty="0" smtClean="0">
                <a:solidFill>
                  <a:schemeClr val="tx1">
                    <a:lumMod val="65000"/>
                    <a:lumOff val="35000"/>
                  </a:schemeClr>
                </a:solidFill>
              </a:rPr>
              <a:t>"&gt;</a:t>
            </a:r>
            <a:br>
              <a:rPr lang="en-CA" dirty="0" smtClean="0">
                <a:solidFill>
                  <a:schemeClr val="tx1">
                    <a:lumMod val="65000"/>
                    <a:lumOff val="35000"/>
                  </a:schemeClr>
                </a:solidFill>
              </a:rPr>
            </a:br>
            <a:r>
              <a:rPr lang="en-CA" dirty="0" smtClean="0">
                <a:solidFill>
                  <a:schemeClr val="tx1">
                    <a:lumMod val="65000"/>
                    <a:lumOff val="35000"/>
                  </a:schemeClr>
                </a:solidFill>
              </a:rPr>
              <a:t/>
            </a:r>
            <a:br>
              <a:rPr lang="en-CA" dirty="0" smtClean="0">
                <a:solidFill>
                  <a:schemeClr val="tx1">
                    <a:lumMod val="65000"/>
                    <a:lumOff val="35000"/>
                  </a:schemeClr>
                </a:solidFill>
              </a:rPr>
            </a:br>
            <a:r>
              <a:rPr lang="en-CA" dirty="0" smtClean="0">
                <a:solidFill>
                  <a:schemeClr val="tx1">
                    <a:lumMod val="65000"/>
                    <a:lumOff val="35000"/>
                  </a:schemeClr>
                </a:solidFill>
              </a:rPr>
              <a:t>  &lt;!-- Content:(</a:t>
            </a:r>
            <a:r>
              <a:rPr lang="en-CA" dirty="0" err="1" smtClean="0">
                <a:solidFill>
                  <a:schemeClr val="tx1">
                    <a:lumMod val="65000"/>
                    <a:lumOff val="35000"/>
                  </a:schemeClr>
                </a:solidFill>
              </a:rPr>
              <a:t>xsl:sort|xsl:with-param</a:t>
            </a:r>
            <a:r>
              <a:rPr lang="en-CA" dirty="0" smtClean="0">
                <a:solidFill>
                  <a:schemeClr val="tx1">
                    <a:lumMod val="65000"/>
                    <a:lumOff val="35000"/>
                  </a:schemeClr>
                </a:solidFill>
              </a:rPr>
              <a:t>)* --&gt;</a:t>
            </a:r>
            <a:br>
              <a:rPr lang="en-CA" dirty="0" smtClean="0">
                <a:solidFill>
                  <a:schemeClr val="tx1">
                    <a:lumMod val="65000"/>
                    <a:lumOff val="35000"/>
                  </a:schemeClr>
                </a:solidFill>
              </a:rPr>
            </a:br>
            <a:r>
              <a:rPr lang="en-CA" dirty="0" smtClean="0">
                <a:solidFill>
                  <a:schemeClr val="tx1">
                    <a:lumMod val="65000"/>
                    <a:lumOff val="35000"/>
                  </a:schemeClr>
                </a:solidFill>
              </a:rPr>
              <a:t/>
            </a:r>
            <a:br>
              <a:rPr lang="en-CA" dirty="0" smtClean="0">
                <a:solidFill>
                  <a:schemeClr val="tx1">
                    <a:lumMod val="65000"/>
                    <a:lumOff val="35000"/>
                  </a:schemeClr>
                </a:solidFill>
              </a:rPr>
            </a:br>
            <a:r>
              <a:rPr lang="en-CA" dirty="0" smtClean="0">
                <a:solidFill>
                  <a:schemeClr val="tx1">
                    <a:lumMod val="65000"/>
                    <a:lumOff val="35000"/>
                  </a:schemeClr>
                </a:solidFill>
              </a:rPr>
              <a:t>&lt;/</a:t>
            </a:r>
            <a:r>
              <a:rPr lang="en-CA" dirty="0" err="1" smtClean="0">
                <a:solidFill>
                  <a:schemeClr val="tx1">
                    <a:lumMod val="65000"/>
                    <a:lumOff val="35000"/>
                  </a:schemeClr>
                </a:solidFill>
              </a:rPr>
              <a:t>xsl:apply</a:t>
            </a:r>
            <a:r>
              <a:rPr lang="en-CA" dirty="0" smtClean="0">
                <a:solidFill>
                  <a:schemeClr val="tx1">
                    <a:lumMod val="65000"/>
                    <a:lumOff val="35000"/>
                  </a:schemeClr>
                </a:solidFill>
              </a:rPr>
              <a:t>-templates&gt;</a:t>
            </a:r>
            <a:endParaRPr lang="en-CA"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Pretty Print</a:t>
            </a:r>
            <a:endParaRPr lang="en-CA" dirty="0"/>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Output RuleML nicely</a:t>
            </a:r>
          </a:p>
          <a:p>
            <a:r>
              <a:rPr lang="en-US" dirty="0" smtClean="0">
                <a:latin typeface="Times New Roman" pitchFamily="18" charset="0"/>
                <a:cs typeface="Times New Roman" pitchFamily="18" charset="0"/>
              </a:rPr>
              <a:t>Comments</a:t>
            </a:r>
          </a:p>
          <a:p>
            <a:pPr>
              <a:buFont typeface="Georgia" pitchFamily="18" charset="0"/>
              <a:buNone/>
            </a:pPr>
            <a:endParaRPr lang="en-US" dirty="0" smtClean="0"/>
          </a:p>
          <a:p>
            <a:r>
              <a:rPr lang="en-US" dirty="0" smtClean="0"/>
              <a:t>For some tags we don’t want a new line</a:t>
            </a:r>
            <a:endParaRPr lang="en-CA" dirty="0" smtClean="0"/>
          </a:p>
          <a:p>
            <a:endParaRPr lang="en-CA" dirty="0"/>
          </a:p>
        </p:txBody>
      </p:sp>
      <p:pic>
        <p:nvPicPr>
          <p:cNvPr id="4" name="Picture 2"/>
          <p:cNvPicPr>
            <a:picLocks noChangeAspect="1" noChangeArrowheads="1"/>
          </p:cNvPicPr>
          <p:nvPr/>
        </p:nvPicPr>
        <p:blipFill>
          <a:blip r:embed="rId2" cstate="print"/>
          <a:srcRect/>
          <a:stretch>
            <a:fillRect/>
          </a:stretch>
        </p:blipFill>
        <p:spPr bwMode="auto">
          <a:xfrm>
            <a:off x="683568" y="3429000"/>
            <a:ext cx="6999287" cy="576263"/>
          </a:xfrm>
          <a:prstGeom prst="rect">
            <a:avLst/>
          </a:prstGeom>
          <a:noFill/>
          <a:ln w="9525">
            <a:noFill/>
            <a:miter lim="800000"/>
            <a:headEnd/>
            <a:tailEnd/>
          </a:ln>
        </p:spPr>
      </p:pic>
      <p:pic>
        <p:nvPicPr>
          <p:cNvPr id="5" name="Picture 3"/>
          <p:cNvPicPr>
            <a:picLocks noChangeAspect="1" noChangeArrowheads="1"/>
          </p:cNvPicPr>
          <p:nvPr/>
        </p:nvPicPr>
        <p:blipFill>
          <a:blip r:embed="rId3" cstate="print"/>
          <a:srcRect/>
          <a:stretch>
            <a:fillRect/>
          </a:stretch>
        </p:blipFill>
        <p:spPr bwMode="auto">
          <a:xfrm>
            <a:off x="1187624" y="4149080"/>
            <a:ext cx="5472113" cy="685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Pretty Print - Working</a:t>
            </a:r>
            <a:endParaRPr lang="en-CA" dirty="0"/>
          </a:p>
        </p:txBody>
      </p:sp>
      <p:sp>
        <p:nvSpPr>
          <p:cNvPr id="6" name="Content Placeholder 5"/>
          <p:cNvSpPr>
            <a:spLocks noGrp="1"/>
          </p:cNvSpPr>
          <p:nvPr>
            <p:ph idx="1"/>
          </p:nvPr>
        </p:nvSpPr>
        <p:spPr>
          <a:xfrm>
            <a:off x="251520" y="1340768"/>
            <a:ext cx="8229600" cy="4525963"/>
          </a:xfrm>
        </p:spPr>
        <p:txBody>
          <a:bodyPr/>
          <a:lstStyle/>
          <a:p>
            <a:pPr>
              <a:buNone/>
            </a:pPr>
            <a:endParaRPr lang="en-US" dirty="0" smtClean="0"/>
          </a:p>
          <a:p>
            <a:pPr>
              <a:buNone/>
            </a:pPr>
            <a:endParaRPr lang="en-US" dirty="0"/>
          </a:p>
          <a:p>
            <a:r>
              <a:rPr lang="en-US" dirty="0" smtClean="0">
                <a:latin typeface="Times New Roman" pitchFamily="18" charset="0"/>
                <a:cs typeface="Times New Roman" pitchFamily="18" charset="0"/>
              </a:rPr>
              <a:t>Variables and Parameters</a:t>
            </a:r>
          </a:p>
          <a:p>
            <a:pPr>
              <a:buNone/>
            </a:pPr>
            <a:endParaRPr lang="en-CA" dirty="0" smtClean="0"/>
          </a:p>
          <a:p>
            <a:pPr>
              <a:buNone/>
            </a:pPr>
            <a:endParaRPr lang="en-CA" dirty="0"/>
          </a:p>
        </p:txBody>
      </p:sp>
      <p:pic>
        <p:nvPicPr>
          <p:cNvPr id="7" name="Picture 2"/>
          <p:cNvPicPr>
            <a:picLocks noChangeAspect="1" noChangeArrowheads="1"/>
          </p:cNvPicPr>
          <p:nvPr/>
        </p:nvPicPr>
        <p:blipFill>
          <a:blip r:embed="rId2" cstate="print"/>
          <a:srcRect/>
          <a:stretch>
            <a:fillRect/>
          </a:stretch>
        </p:blipFill>
        <p:spPr bwMode="auto">
          <a:xfrm>
            <a:off x="1403648" y="3068960"/>
            <a:ext cx="5343490" cy="576064"/>
          </a:xfrm>
          <a:prstGeom prst="rect">
            <a:avLst/>
          </a:prstGeom>
          <a:noFill/>
          <a:ln w="9525">
            <a:noFill/>
            <a:miter lim="800000"/>
            <a:headEnd/>
            <a:tailEnd/>
          </a:ln>
        </p:spPr>
      </p:pic>
      <p:pic>
        <p:nvPicPr>
          <p:cNvPr id="8" name="Picture 3"/>
          <p:cNvPicPr>
            <a:picLocks noChangeAspect="1" noChangeArrowheads="1"/>
          </p:cNvPicPr>
          <p:nvPr/>
        </p:nvPicPr>
        <p:blipFill>
          <a:blip r:embed="rId3" cstate="print"/>
          <a:srcRect/>
          <a:stretch>
            <a:fillRect/>
          </a:stretch>
        </p:blipFill>
        <p:spPr bwMode="auto">
          <a:xfrm>
            <a:off x="899592" y="4005064"/>
            <a:ext cx="7388225" cy="1447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Pretty Print – Outline </a:t>
            </a:r>
            <a:endParaRPr lang="en-CA" dirty="0"/>
          </a:p>
        </p:txBody>
      </p:sp>
      <p:pic>
        <p:nvPicPr>
          <p:cNvPr id="4" name="Picture 2"/>
          <p:cNvPicPr>
            <a:picLocks noGrp="1" noChangeAspect="1" noChangeArrowheads="1"/>
          </p:cNvPicPr>
          <p:nvPr>
            <p:ph idx="1"/>
          </p:nvPr>
        </p:nvPicPr>
        <p:blipFill>
          <a:blip r:embed="rId2" cstate="print"/>
          <a:srcRect/>
          <a:stretch>
            <a:fillRect/>
          </a:stretch>
        </p:blipFill>
        <p:spPr bwMode="auto">
          <a:xfrm>
            <a:off x="1214437" y="2210594"/>
            <a:ext cx="6715125" cy="3305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Round - Tripping</a:t>
            </a:r>
            <a:endParaRPr lang="en-CA" dirty="0"/>
          </a:p>
        </p:txBody>
      </p:sp>
      <p:sp>
        <p:nvSpPr>
          <p:cNvPr id="3" name="Content Placeholder 2"/>
          <p:cNvSpPr>
            <a:spLocks noGrp="1"/>
          </p:cNvSpPr>
          <p:nvPr>
            <p:ph idx="1"/>
          </p:nvPr>
        </p:nvSpPr>
        <p:spPr>
          <a:xfrm>
            <a:off x="457200" y="1600201"/>
            <a:ext cx="8229600" cy="2188839"/>
          </a:xfrm>
        </p:spPr>
        <p:txBody>
          <a:bodyPr/>
          <a:lstStyle/>
          <a:p>
            <a:pPr>
              <a:buFont typeface="Wingdings" pitchFamily="2" charset="2"/>
              <a:buChar char="q"/>
            </a:pPr>
            <a:r>
              <a:rPr lang="en-CA" dirty="0" smtClean="0">
                <a:latin typeface="Times New Roman" pitchFamily="18" charset="0"/>
                <a:cs typeface="Times New Roman" pitchFamily="18" charset="0"/>
              </a:rPr>
              <a:t>Round-tripping: </a:t>
            </a:r>
            <a:r>
              <a:rPr lang="en-CA" dirty="0">
                <a:latin typeface="Times New Roman" pitchFamily="18" charset="0"/>
                <a:cs typeface="Times New Roman" pitchFamily="18" charset="0"/>
              </a:rPr>
              <a:t>consistently refining a high-level model of </a:t>
            </a:r>
            <a:r>
              <a:rPr lang="en-CA" dirty="0" smtClean="0">
                <a:latin typeface="Times New Roman" pitchFamily="18" charset="0"/>
                <a:cs typeface="Times New Roman" pitchFamily="18" charset="0"/>
              </a:rPr>
              <a:t>a software </a:t>
            </a:r>
            <a:r>
              <a:rPr lang="en-CA" dirty="0">
                <a:latin typeface="Times New Roman" pitchFamily="18" charset="0"/>
                <a:cs typeface="Times New Roman" pitchFamily="18" charset="0"/>
              </a:rPr>
              <a:t>system into a lower-level model (forward engineering) and abstracting a </a:t>
            </a:r>
            <a:r>
              <a:rPr lang="en-CA" dirty="0" smtClean="0">
                <a:latin typeface="Times New Roman" pitchFamily="18" charset="0"/>
                <a:cs typeface="Times New Roman" pitchFamily="18" charset="0"/>
              </a:rPr>
              <a:t>low-level model </a:t>
            </a:r>
            <a:r>
              <a:rPr lang="en-CA" dirty="0">
                <a:latin typeface="Times New Roman" pitchFamily="18" charset="0"/>
                <a:cs typeface="Times New Roman" pitchFamily="18" charset="0"/>
              </a:rPr>
              <a:t>into a higher-level one (reverse engineering).</a:t>
            </a:r>
          </a:p>
        </p:txBody>
      </p:sp>
      <p:sp>
        <p:nvSpPr>
          <p:cNvPr id="4" name="Rectangle 3"/>
          <p:cNvSpPr/>
          <p:nvPr/>
        </p:nvSpPr>
        <p:spPr>
          <a:xfrm>
            <a:off x="3563888" y="4509120"/>
            <a:ext cx="115212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000" dirty="0" smtClean="0"/>
              <a:t>RON</a:t>
            </a:r>
            <a:endParaRPr lang="en-CA" sz="2000" dirty="0"/>
          </a:p>
        </p:txBody>
      </p:sp>
      <p:sp>
        <p:nvSpPr>
          <p:cNvPr id="7" name="Rectangle 6"/>
          <p:cNvSpPr/>
          <p:nvPr/>
        </p:nvSpPr>
        <p:spPr>
          <a:xfrm>
            <a:off x="3563888" y="6021288"/>
            <a:ext cx="115212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TextBox 7"/>
          <p:cNvSpPr txBox="1"/>
          <p:nvPr/>
        </p:nvSpPr>
        <p:spPr>
          <a:xfrm>
            <a:off x="3563888" y="6093296"/>
            <a:ext cx="1152128" cy="400110"/>
          </a:xfrm>
          <a:prstGeom prst="rect">
            <a:avLst/>
          </a:prstGeom>
          <a:noFill/>
        </p:spPr>
        <p:txBody>
          <a:bodyPr wrap="square" rtlCol="0">
            <a:spAutoFit/>
          </a:bodyPr>
          <a:lstStyle/>
          <a:p>
            <a:r>
              <a:rPr lang="en-CA" dirty="0" smtClean="0">
                <a:solidFill>
                  <a:schemeClr val="bg1"/>
                </a:solidFill>
              </a:rPr>
              <a:t>     </a:t>
            </a:r>
            <a:r>
              <a:rPr lang="en-CA" sz="2000" dirty="0" smtClean="0">
                <a:solidFill>
                  <a:schemeClr val="bg1"/>
                </a:solidFill>
              </a:rPr>
              <a:t>ROC</a:t>
            </a:r>
            <a:endParaRPr lang="en-CA" sz="2000" dirty="0">
              <a:solidFill>
                <a:schemeClr val="bg1"/>
              </a:solidFill>
            </a:endParaRPr>
          </a:p>
        </p:txBody>
      </p:sp>
      <p:cxnSp>
        <p:nvCxnSpPr>
          <p:cNvPr id="10" name="Straight Connector 9"/>
          <p:cNvCxnSpPr>
            <a:stCxn id="4" idx="3"/>
          </p:cNvCxnSpPr>
          <p:nvPr/>
        </p:nvCxnSpPr>
        <p:spPr>
          <a:xfrm>
            <a:off x="4716016" y="4797152"/>
            <a:ext cx="50405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220072" y="4797152"/>
            <a:ext cx="0" cy="15121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endCxn id="8" idx="3"/>
          </p:cNvCxnSpPr>
          <p:nvPr/>
        </p:nvCxnSpPr>
        <p:spPr>
          <a:xfrm flipH="1" flipV="1">
            <a:off x="4716016" y="6293351"/>
            <a:ext cx="504056" cy="1596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059832" y="4797152"/>
            <a:ext cx="50405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059832" y="4797152"/>
            <a:ext cx="0" cy="151216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flipV="1">
            <a:off x="3059832" y="6309320"/>
            <a:ext cx="504056" cy="15969"/>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483768" y="4437112"/>
            <a:ext cx="864096" cy="369332"/>
          </a:xfrm>
          <a:prstGeom prst="rect">
            <a:avLst/>
          </a:prstGeom>
          <a:noFill/>
        </p:spPr>
        <p:txBody>
          <a:bodyPr wrap="square" rtlCol="0">
            <a:spAutoFit/>
          </a:bodyPr>
          <a:lstStyle/>
          <a:p>
            <a:r>
              <a:rPr lang="en-CA" dirty="0" smtClean="0"/>
              <a:t>Input</a:t>
            </a:r>
            <a:endParaRPr lang="en-CA" dirty="0"/>
          </a:p>
        </p:txBody>
      </p:sp>
      <p:sp>
        <p:nvSpPr>
          <p:cNvPr id="26" name="TextBox 25"/>
          <p:cNvSpPr txBox="1"/>
          <p:nvPr/>
        </p:nvSpPr>
        <p:spPr>
          <a:xfrm>
            <a:off x="5220072" y="6237312"/>
            <a:ext cx="864096" cy="369332"/>
          </a:xfrm>
          <a:prstGeom prst="rect">
            <a:avLst/>
          </a:prstGeom>
          <a:noFill/>
        </p:spPr>
        <p:txBody>
          <a:bodyPr wrap="square" rtlCol="0">
            <a:spAutoFit/>
          </a:bodyPr>
          <a:lstStyle/>
          <a:p>
            <a:r>
              <a:rPr lang="en-CA" dirty="0" smtClean="0"/>
              <a:t>Input</a:t>
            </a:r>
            <a:endParaRPr lang="en-CA" dirty="0"/>
          </a:p>
        </p:txBody>
      </p:sp>
      <p:sp>
        <p:nvSpPr>
          <p:cNvPr id="27" name="TextBox 26"/>
          <p:cNvSpPr txBox="1"/>
          <p:nvPr/>
        </p:nvSpPr>
        <p:spPr>
          <a:xfrm>
            <a:off x="2339752" y="6309320"/>
            <a:ext cx="1008112" cy="369332"/>
          </a:xfrm>
          <a:prstGeom prst="rect">
            <a:avLst/>
          </a:prstGeom>
          <a:noFill/>
        </p:spPr>
        <p:txBody>
          <a:bodyPr wrap="square" rtlCol="0">
            <a:spAutoFit/>
          </a:bodyPr>
          <a:lstStyle/>
          <a:p>
            <a:r>
              <a:rPr lang="en-CA" dirty="0" smtClean="0"/>
              <a:t>Output</a:t>
            </a:r>
            <a:endParaRPr lang="en-CA" dirty="0"/>
          </a:p>
        </p:txBody>
      </p:sp>
      <p:sp>
        <p:nvSpPr>
          <p:cNvPr id="28" name="TextBox 27"/>
          <p:cNvSpPr txBox="1"/>
          <p:nvPr/>
        </p:nvSpPr>
        <p:spPr>
          <a:xfrm>
            <a:off x="5004048" y="4437112"/>
            <a:ext cx="1008112" cy="369332"/>
          </a:xfrm>
          <a:prstGeom prst="rect">
            <a:avLst/>
          </a:prstGeom>
          <a:noFill/>
        </p:spPr>
        <p:txBody>
          <a:bodyPr wrap="square" rtlCol="0">
            <a:spAutoFit/>
          </a:bodyPr>
          <a:lstStyle/>
          <a:p>
            <a:r>
              <a:rPr lang="en-CA" dirty="0" smtClean="0"/>
              <a:t>Output</a:t>
            </a:r>
            <a:endParaRPr lang="en-CA"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marL="624078" lvl="0" indent="-514350">
              <a:buFont typeface="+mj-lt"/>
              <a:buAutoNum type="arabicParenR"/>
            </a:pPr>
            <a:endParaRPr lang="en-CA" sz="2600" dirty="0"/>
          </a:p>
          <a:p>
            <a:pPr marL="624078" lvl="0" indent="-514350" algn="just">
              <a:buFont typeface="+mj-lt"/>
              <a:buAutoNum type="arabicPeriod"/>
            </a:pPr>
            <a:r>
              <a:rPr lang="en-CA" sz="2600" dirty="0" smtClean="0">
                <a:latin typeface="Times New Roman" pitchFamily="18" charset="0"/>
                <a:cs typeface="Times New Roman" pitchFamily="18" charset="0"/>
              </a:rPr>
              <a:t>In </a:t>
            </a:r>
            <a:r>
              <a:rPr lang="en-CA" sz="2600" dirty="0">
                <a:latin typeface="Times New Roman" pitchFamily="18" charset="0"/>
                <a:cs typeface="Times New Roman" pitchFamily="18" charset="0"/>
              </a:rPr>
              <a:t>our first </a:t>
            </a:r>
            <a:r>
              <a:rPr lang="en-CA" sz="2600" dirty="0" smtClean="0">
                <a:latin typeface="Times New Roman" pitchFamily="18" charset="0"/>
                <a:cs typeface="Times New Roman" pitchFamily="18" charset="0"/>
              </a:rPr>
              <a:t>objective the </a:t>
            </a:r>
            <a:r>
              <a:rPr lang="en-CA" sz="2600" dirty="0">
                <a:latin typeface="Times New Roman" pitchFamily="18" charset="0"/>
                <a:cs typeface="Times New Roman" pitchFamily="18" charset="0"/>
              </a:rPr>
              <a:t>task is to test the existing normalizer against some defined test cases. </a:t>
            </a:r>
            <a:endParaRPr lang="en-CA" sz="2600" dirty="0" smtClean="0">
              <a:latin typeface="Times New Roman" pitchFamily="18" charset="0"/>
              <a:cs typeface="Times New Roman" pitchFamily="18" charset="0"/>
            </a:endParaRPr>
          </a:p>
          <a:p>
            <a:pPr marL="624078" lvl="0" indent="-514350">
              <a:buFont typeface="+mj-lt"/>
              <a:buAutoNum type="arabicPeriod"/>
            </a:pPr>
            <a:endParaRPr lang="en-CA" sz="2600" dirty="0">
              <a:latin typeface="Times New Roman" pitchFamily="18" charset="0"/>
              <a:cs typeface="Times New Roman" pitchFamily="18" charset="0"/>
            </a:endParaRPr>
          </a:p>
          <a:p>
            <a:pPr marL="624078" indent="-514350" algn="just">
              <a:buFont typeface="+mj-lt"/>
              <a:buAutoNum type="arabicPeriod"/>
            </a:pPr>
            <a:r>
              <a:rPr lang="en-CA" sz="2600" dirty="0" smtClean="0">
                <a:latin typeface="Times New Roman" pitchFamily="18" charset="0"/>
                <a:cs typeface="Times New Roman" pitchFamily="18" charset="0"/>
              </a:rPr>
              <a:t>Our second objective is to develop a tool called as </a:t>
            </a:r>
            <a:r>
              <a:rPr lang="en-CA" sz="2600" dirty="0">
                <a:latin typeface="Times New Roman" pitchFamily="18" charset="0"/>
                <a:cs typeface="Times New Roman" pitchFamily="18" charset="0"/>
              </a:rPr>
              <a:t>ROC: RuleML official </a:t>
            </a:r>
            <a:r>
              <a:rPr lang="en-CA" sz="2600" dirty="0" smtClean="0">
                <a:latin typeface="Times New Roman" pitchFamily="18" charset="0"/>
                <a:cs typeface="Times New Roman" pitchFamily="18" charset="0"/>
              </a:rPr>
              <a:t>Compactifier.</a:t>
            </a:r>
          </a:p>
          <a:p>
            <a:pPr marL="624078" indent="-514350">
              <a:buFont typeface="+mj-lt"/>
              <a:buAutoNum type="arabicPeriod"/>
            </a:pPr>
            <a:endParaRPr lang="en-CA" sz="2600" dirty="0" smtClean="0">
              <a:latin typeface="Times New Roman" pitchFamily="18" charset="0"/>
              <a:cs typeface="Times New Roman" pitchFamily="18" charset="0"/>
            </a:endParaRPr>
          </a:p>
          <a:p>
            <a:pPr marL="624078" indent="-514350" algn="just">
              <a:buFont typeface="+mj-lt"/>
              <a:buAutoNum type="arabicPeriod"/>
            </a:pPr>
            <a:r>
              <a:rPr lang="en-CA" sz="2600" dirty="0" smtClean="0">
                <a:latin typeface="Times New Roman" pitchFamily="18" charset="0"/>
                <a:cs typeface="Times New Roman" pitchFamily="18" charset="0"/>
              </a:rPr>
              <a:t>The third step is to perform round tripping. The </a:t>
            </a:r>
            <a:r>
              <a:rPr lang="en-CA" sz="2600" dirty="0">
                <a:latin typeface="Times New Roman" pitchFamily="18" charset="0"/>
                <a:cs typeface="Times New Roman" pitchFamily="18" charset="0"/>
              </a:rPr>
              <a:t>inverse form obtained from the second step will  be composed for round tripping which will lead to improvement of both the suites obtained from 1</a:t>
            </a:r>
            <a:r>
              <a:rPr lang="en-CA" sz="2600" dirty="0" smtClean="0">
                <a:latin typeface="Times New Roman" pitchFamily="18" charset="0"/>
                <a:cs typeface="Times New Roman" pitchFamily="18" charset="0"/>
              </a:rPr>
              <a:t> </a:t>
            </a:r>
            <a:r>
              <a:rPr lang="en-CA" sz="2600" dirty="0">
                <a:latin typeface="Times New Roman" pitchFamily="18" charset="0"/>
                <a:cs typeface="Times New Roman" pitchFamily="18" charset="0"/>
              </a:rPr>
              <a:t>and </a:t>
            </a:r>
            <a:r>
              <a:rPr lang="en-CA" sz="2600" dirty="0" smtClean="0">
                <a:latin typeface="Times New Roman" pitchFamily="18" charset="0"/>
                <a:cs typeface="Times New Roman" pitchFamily="18" charset="0"/>
              </a:rPr>
              <a:t>2 part.</a:t>
            </a:r>
            <a:endParaRPr lang="en-CA" sz="2600" dirty="0">
              <a:latin typeface="Times New Roman" pitchFamily="18" charset="0"/>
              <a:cs typeface="Times New Roman" pitchFamily="18" charset="0"/>
            </a:endParaRPr>
          </a:p>
          <a:p>
            <a:pPr marL="624078" indent="-514350">
              <a:buFont typeface="+mj-lt"/>
              <a:buAutoNum type="arabicPeriod"/>
            </a:pPr>
            <a:endParaRPr lang="en-CA" sz="2600" dirty="0"/>
          </a:p>
        </p:txBody>
      </p:sp>
      <p:sp>
        <p:nvSpPr>
          <p:cNvPr id="3" name="Title 2"/>
          <p:cNvSpPr>
            <a:spLocks noGrp="1"/>
          </p:cNvSpPr>
          <p:nvPr>
            <p:ph type="title"/>
          </p:nvPr>
        </p:nvSpPr>
        <p:spPr/>
        <p:txBody>
          <a:bodyPr/>
          <a:lstStyle/>
          <a:p>
            <a:r>
              <a:rPr lang="en-CA" dirty="0" smtClean="0"/>
              <a:t>Objectives of our project</a:t>
            </a:r>
            <a:endParaRPr lang="en-CA" dirty="0"/>
          </a:p>
        </p:txBody>
      </p:sp>
    </p:spTree>
    <p:extLst>
      <p:ext uri="{BB962C8B-B14F-4D97-AF65-F5344CB8AC3E}">
        <p14:creationId xmlns:p14="http://schemas.microsoft.com/office/powerpoint/2010/main" val="4519937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Round - Tripping</a:t>
            </a:r>
            <a:endParaRPr lang="en-CA" dirty="0"/>
          </a:p>
        </p:txBody>
      </p:sp>
      <p:sp>
        <p:nvSpPr>
          <p:cNvPr id="4" name="TextBox 3"/>
          <p:cNvSpPr txBox="1"/>
          <p:nvPr/>
        </p:nvSpPr>
        <p:spPr>
          <a:xfrm>
            <a:off x="467544" y="1052736"/>
            <a:ext cx="3456384" cy="369332"/>
          </a:xfrm>
          <a:prstGeom prst="rect">
            <a:avLst/>
          </a:prstGeom>
          <a:noFill/>
        </p:spPr>
        <p:txBody>
          <a:bodyPr wrap="square" rtlCol="0">
            <a:spAutoFit/>
          </a:bodyPr>
          <a:lstStyle/>
          <a:p>
            <a:r>
              <a:rPr lang="en-CA" dirty="0" smtClean="0"/>
              <a:t>ROC output</a:t>
            </a:r>
            <a:endParaRPr lang="en-CA" dirty="0"/>
          </a:p>
        </p:txBody>
      </p:sp>
      <p:pic>
        <p:nvPicPr>
          <p:cNvPr id="1026" name="Picture 2"/>
          <p:cNvPicPr>
            <a:picLocks noChangeAspect="1" noChangeArrowheads="1"/>
          </p:cNvPicPr>
          <p:nvPr/>
        </p:nvPicPr>
        <p:blipFill>
          <a:blip r:embed="rId2" cstate="print"/>
          <a:srcRect/>
          <a:stretch>
            <a:fillRect/>
          </a:stretch>
        </p:blipFill>
        <p:spPr bwMode="auto">
          <a:xfrm>
            <a:off x="323528" y="1412777"/>
            <a:ext cx="7810500" cy="2232248"/>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179512" y="3717032"/>
            <a:ext cx="7772400" cy="2952327"/>
          </a:xfrm>
          <a:prstGeom prst="rect">
            <a:avLst/>
          </a:prstGeom>
          <a:noFill/>
          <a:ln w="9525">
            <a:noFill/>
            <a:miter lim="800000"/>
            <a:headEnd/>
            <a:tailEnd/>
          </a:ln>
        </p:spPr>
      </p:pic>
      <p:sp>
        <p:nvSpPr>
          <p:cNvPr id="11" name="TextBox 10"/>
          <p:cNvSpPr txBox="1"/>
          <p:nvPr/>
        </p:nvSpPr>
        <p:spPr>
          <a:xfrm>
            <a:off x="2915816" y="3284984"/>
            <a:ext cx="3528392" cy="369332"/>
          </a:xfrm>
          <a:prstGeom prst="rect">
            <a:avLst/>
          </a:prstGeom>
          <a:noFill/>
        </p:spPr>
        <p:txBody>
          <a:bodyPr wrap="square" rtlCol="0">
            <a:spAutoFit/>
          </a:bodyPr>
          <a:lstStyle/>
          <a:p>
            <a:r>
              <a:rPr lang="en-CA" dirty="0" smtClean="0"/>
              <a:t>RON output</a:t>
            </a:r>
            <a:endParaRPr lang="en-CA"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Round - Tripping</a:t>
            </a:r>
            <a:endParaRPr lang="en-CA" dirty="0"/>
          </a:p>
        </p:txBody>
      </p:sp>
      <p:sp>
        <p:nvSpPr>
          <p:cNvPr id="4" name="TextBox 3"/>
          <p:cNvSpPr txBox="1"/>
          <p:nvPr/>
        </p:nvSpPr>
        <p:spPr>
          <a:xfrm>
            <a:off x="467544" y="1052736"/>
            <a:ext cx="1800200" cy="369332"/>
          </a:xfrm>
          <a:prstGeom prst="rect">
            <a:avLst/>
          </a:prstGeom>
          <a:noFill/>
        </p:spPr>
        <p:txBody>
          <a:bodyPr wrap="square" rtlCol="0">
            <a:spAutoFit/>
          </a:bodyPr>
          <a:lstStyle/>
          <a:p>
            <a:r>
              <a:rPr lang="en-CA" dirty="0" smtClean="0"/>
              <a:t>RON output</a:t>
            </a:r>
            <a:endParaRPr lang="en-CA" dirty="0"/>
          </a:p>
        </p:txBody>
      </p:sp>
      <p:pic>
        <p:nvPicPr>
          <p:cNvPr id="6" name="Picture 2"/>
          <p:cNvPicPr>
            <a:picLocks noChangeAspect="1" noChangeArrowheads="1"/>
          </p:cNvPicPr>
          <p:nvPr/>
        </p:nvPicPr>
        <p:blipFill>
          <a:blip r:embed="rId2" cstate="print"/>
          <a:srcRect/>
          <a:stretch>
            <a:fillRect/>
          </a:stretch>
        </p:blipFill>
        <p:spPr bwMode="auto">
          <a:xfrm>
            <a:off x="0" y="4365104"/>
            <a:ext cx="7810500" cy="2304255"/>
          </a:xfrm>
          <a:prstGeom prst="rect">
            <a:avLst/>
          </a:prstGeom>
          <a:noFill/>
          <a:ln w="9525">
            <a:noFill/>
            <a:miter lim="800000"/>
            <a:headEnd/>
            <a:tailEnd/>
          </a:ln>
        </p:spPr>
      </p:pic>
      <p:pic>
        <p:nvPicPr>
          <p:cNvPr id="7" name="Picture 3"/>
          <p:cNvPicPr>
            <a:picLocks noChangeAspect="1" noChangeArrowheads="1"/>
          </p:cNvPicPr>
          <p:nvPr/>
        </p:nvPicPr>
        <p:blipFill>
          <a:blip r:embed="rId3" cstate="print"/>
          <a:srcRect/>
          <a:stretch>
            <a:fillRect/>
          </a:stretch>
        </p:blipFill>
        <p:spPr bwMode="auto">
          <a:xfrm>
            <a:off x="0" y="1412777"/>
            <a:ext cx="7772400" cy="2736303"/>
          </a:xfrm>
          <a:prstGeom prst="rect">
            <a:avLst/>
          </a:prstGeom>
          <a:noFill/>
          <a:ln w="9525">
            <a:noFill/>
            <a:miter lim="800000"/>
            <a:headEnd/>
            <a:tailEnd/>
          </a:ln>
        </p:spPr>
      </p:pic>
      <p:sp>
        <p:nvSpPr>
          <p:cNvPr id="8" name="TextBox 7"/>
          <p:cNvSpPr txBox="1"/>
          <p:nvPr/>
        </p:nvSpPr>
        <p:spPr>
          <a:xfrm>
            <a:off x="2843808" y="3933056"/>
            <a:ext cx="2376264" cy="369332"/>
          </a:xfrm>
          <a:prstGeom prst="rect">
            <a:avLst/>
          </a:prstGeom>
          <a:noFill/>
        </p:spPr>
        <p:txBody>
          <a:bodyPr wrap="square" rtlCol="0">
            <a:spAutoFit/>
          </a:bodyPr>
          <a:lstStyle/>
          <a:p>
            <a:r>
              <a:rPr lang="en-CA" dirty="0" smtClean="0"/>
              <a:t>ROC output</a:t>
            </a:r>
            <a:endParaRPr lang="en-CA"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References</a:t>
            </a:r>
            <a:endParaRPr lang="en-CA" dirty="0"/>
          </a:p>
        </p:txBody>
      </p:sp>
      <p:sp>
        <p:nvSpPr>
          <p:cNvPr id="3" name="Content Placeholder 2"/>
          <p:cNvSpPr>
            <a:spLocks noGrp="1"/>
          </p:cNvSpPr>
          <p:nvPr>
            <p:ph idx="1"/>
          </p:nvPr>
        </p:nvSpPr>
        <p:spPr/>
        <p:txBody>
          <a:bodyPr>
            <a:normAutofit fontScale="85000" lnSpcReduction="20000"/>
          </a:bodyPr>
          <a:lstStyle/>
          <a:p>
            <a:pPr>
              <a:buFont typeface="Wingdings" pitchFamily="2" charset="2"/>
              <a:buChar char="q"/>
            </a:pPr>
            <a:r>
              <a:rPr lang="en-CA" b="1" dirty="0">
                <a:latin typeface="Times New Roman" pitchFamily="18" charset="0"/>
                <a:cs typeface="Times New Roman" pitchFamily="18" charset="0"/>
              </a:rPr>
              <a:t>XSLT 2.0 </a:t>
            </a:r>
          </a:p>
          <a:p>
            <a:pPr>
              <a:buFont typeface="Wingdings" pitchFamily="2" charset="2"/>
              <a:buChar char="§"/>
            </a:pPr>
            <a:r>
              <a:rPr lang="en-CA" sz="1600" dirty="0">
                <a:latin typeface="Times New Roman" pitchFamily="18" charset="0"/>
                <a:cs typeface="Times New Roman" pitchFamily="18" charset="0"/>
                <a:hlinkClick r:id="rId2"/>
              </a:rPr>
              <a:t>http://</a:t>
            </a:r>
            <a:r>
              <a:rPr lang="en-CA" sz="1600" dirty="0" smtClean="0">
                <a:latin typeface="Times New Roman" pitchFamily="18" charset="0"/>
                <a:cs typeface="Times New Roman" pitchFamily="18" charset="0"/>
                <a:hlinkClick r:id="rId2"/>
              </a:rPr>
              <a:t>www.xfront.com/rescuing-xslt.html</a:t>
            </a:r>
            <a:endParaRPr lang="en-CA" sz="1600" dirty="0" smtClean="0">
              <a:latin typeface="Times New Roman" pitchFamily="18" charset="0"/>
              <a:cs typeface="Times New Roman" pitchFamily="18" charset="0"/>
            </a:endParaRPr>
          </a:p>
          <a:p>
            <a:pPr>
              <a:buFont typeface="Wingdings" pitchFamily="2" charset="2"/>
              <a:buChar char="§"/>
            </a:pPr>
            <a:r>
              <a:rPr lang="en-CA" sz="1600" dirty="0" smtClean="0">
                <a:latin typeface="Times New Roman" pitchFamily="18" charset="0"/>
                <a:cs typeface="Times New Roman" pitchFamily="18" charset="0"/>
              </a:rPr>
              <a:t> </a:t>
            </a:r>
            <a:r>
              <a:rPr lang="en-CA" sz="1600" dirty="0" smtClean="0">
                <a:latin typeface="Times New Roman" pitchFamily="18" charset="0"/>
                <a:cs typeface="Times New Roman" pitchFamily="18" charset="0"/>
                <a:hlinkClick r:id="rId3"/>
              </a:rPr>
              <a:t>http</a:t>
            </a:r>
            <a:r>
              <a:rPr lang="en-CA" sz="1600" dirty="0">
                <a:latin typeface="Times New Roman" pitchFamily="18" charset="0"/>
                <a:cs typeface="Times New Roman" pitchFamily="18" charset="0"/>
                <a:hlinkClick r:id="rId3"/>
              </a:rPr>
              <a:t>://</a:t>
            </a:r>
            <a:r>
              <a:rPr lang="en-CA" sz="1600" dirty="0" smtClean="0">
                <a:latin typeface="Times New Roman" pitchFamily="18" charset="0"/>
                <a:cs typeface="Times New Roman" pitchFamily="18" charset="0"/>
                <a:hlinkClick r:id="rId3"/>
              </a:rPr>
              <a:t>www.cafeconleche.org/books/bible3/chapters/ch15.html</a:t>
            </a:r>
            <a:endParaRPr lang="en-CA" sz="1600" dirty="0" smtClean="0">
              <a:latin typeface="Times New Roman" pitchFamily="18" charset="0"/>
              <a:cs typeface="Times New Roman" pitchFamily="18" charset="0"/>
            </a:endParaRPr>
          </a:p>
          <a:p>
            <a:pPr>
              <a:buFont typeface="Wingdings" pitchFamily="2" charset="2"/>
              <a:buChar char="§"/>
            </a:pPr>
            <a:r>
              <a:rPr lang="en-CA" sz="1600" dirty="0" smtClean="0">
                <a:latin typeface="Times New Roman" pitchFamily="18" charset="0"/>
                <a:cs typeface="Times New Roman" pitchFamily="18" charset="0"/>
                <a:hlinkClick r:id="rId4"/>
              </a:rPr>
              <a:t>http</a:t>
            </a:r>
            <a:r>
              <a:rPr lang="en-CA" sz="1600" dirty="0">
                <a:latin typeface="Times New Roman" pitchFamily="18" charset="0"/>
                <a:cs typeface="Times New Roman" pitchFamily="18" charset="0"/>
                <a:hlinkClick r:id="rId4"/>
              </a:rPr>
              <a:t>://</a:t>
            </a:r>
            <a:r>
              <a:rPr lang="en-CA" sz="1600" dirty="0" smtClean="0">
                <a:latin typeface="Times New Roman" pitchFamily="18" charset="0"/>
                <a:cs typeface="Times New Roman" pitchFamily="18" charset="0"/>
                <a:hlinkClick r:id="rId4"/>
              </a:rPr>
              <a:t>www.w3.org/2005/08/online_xslt</a:t>
            </a:r>
            <a:endParaRPr lang="en-CA" sz="1600" dirty="0" smtClean="0">
              <a:latin typeface="Times New Roman" pitchFamily="18" charset="0"/>
              <a:cs typeface="Times New Roman" pitchFamily="18" charset="0"/>
            </a:endParaRPr>
          </a:p>
          <a:p>
            <a:pPr>
              <a:buNone/>
            </a:pPr>
            <a:r>
              <a:rPr lang="en-CA" sz="1600" dirty="0" smtClean="0">
                <a:latin typeface="Times New Roman" pitchFamily="18" charset="0"/>
                <a:cs typeface="Times New Roman" pitchFamily="18" charset="0"/>
              </a:rPr>
              <a:t> </a:t>
            </a:r>
          </a:p>
          <a:p>
            <a:pPr>
              <a:buFont typeface="Wingdings" pitchFamily="2" charset="2"/>
              <a:buChar char="q"/>
            </a:pPr>
            <a:r>
              <a:rPr lang="en-CA" b="1" dirty="0" smtClean="0">
                <a:latin typeface="Times New Roman" pitchFamily="18" charset="0"/>
                <a:cs typeface="Times New Roman" pitchFamily="18" charset="0"/>
              </a:rPr>
              <a:t>RuleML </a:t>
            </a:r>
            <a:endParaRPr lang="en-CA" b="1" dirty="0">
              <a:latin typeface="Times New Roman" pitchFamily="18" charset="0"/>
              <a:cs typeface="Times New Roman" pitchFamily="18" charset="0"/>
            </a:endParaRPr>
          </a:p>
          <a:p>
            <a:pPr>
              <a:buFont typeface="Wingdings" pitchFamily="2" charset="2"/>
              <a:buChar char="§"/>
            </a:pPr>
            <a:r>
              <a:rPr lang="en-CA" sz="1600" dirty="0">
                <a:latin typeface="Times New Roman" pitchFamily="18" charset="0"/>
                <a:cs typeface="Times New Roman" pitchFamily="18" charset="0"/>
                <a:hlinkClick r:id="rId5"/>
              </a:rPr>
              <a:t>http://ruleml.org</a:t>
            </a:r>
            <a:r>
              <a:rPr lang="en-CA" sz="1600" dirty="0" smtClean="0">
                <a:latin typeface="Times New Roman" pitchFamily="18" charset="0"/>
                <a:cs typeface="Times New Roman" pitchFamily="18" charset="0"/>
                <a:hlinkClick r:id="rId5"/>
              </a:rPr>
              <a:t>/</a:t>
            </a:r>
            <a:endParaRPr lang="en-CA" sz="1600" dirty="0" smtClean="0">
              <a:latin typeface="Times New Roman" pitchFamily="18" charset="0"/>
              <a:cs typeface="Times New Roman" pitchFamily="18" charset="0"/>
            </a:endParaRPr>
          </a:p>
          <a:p>
            <a:pPr>
              <a:buFont typeface="Wingdings" pitchFamily="2" charset="2"/>
              <a:buChar char="§"/>
            </a:pPr>
            <a:endParaRPr lang="en-CA" sz="1400" dirty="0">
              <a:latin typeface="Times New Roman" pitchFamily="18" charset="0"/>
              <a:cs typeface="Times New Roman" pitchFamily="18" charset="0"/>
            </a:endParaRPr>
          </a:p>
          <a:p>
            <a:pPr>
              <a:buFont typeface="Wingdings" pitchFamily="2" charset="2"/>
              <a:buChar char="q"/>
            </a:pPr>
            <a:r>
              <a:rPr lang="en-CA" b="1" dirty="0">
                <a:latin typeface="Times New Roman" pitchFamily="18" charset="0"/>
                <a:cs typeface="Times New Roman" pitchFamily="18" charset="0"/>
              </a:rPr>
              <a:t>RuleML 1.0 Normalization </a:t>
            </a:r>
            <a:endParaRPr lang="en-CA" b="1" dirty="0" smtClean="0">
              <a:latin typeface="Times New Roman" pitchFamily="18" charset="0"/>
              <a:cs typeface="Times New Roman" pitchFamily="18" charset="0"/>
            </a:endParaRPr>
          </a:p>
          <a:p>
            <a:pPr>
              <a:buFont typeface="Wingdings" pitchFamily="2" charset="2"/>
              <a:buChar char="§"/>
            </a:pPr>
            <a:r>
              <a:rPr lang="en-CA" sz="1800" b="1" dirty="0" smtClean="0">
                <a:latin typeface="Times New Roman" pitchFamily="18" charset="0"/>
                <a:cs typeface="Times New Roman" pitchFamily="18" charset="0"/>
                <a:hlinkClick r:id="rId6"/>
              </a:rPr>
              <a:t>http://ruleml.org/1.0/xslt/normalizer/100_normalizer.xslt</a:t>
            </a:r>
            <a:endParaRPr lang="en-CA" sz="1800" b="1" dirty="0" smtClean="0">
              <a:latin typeface="Times New Roman" pitchFamily="18" charset="0"/>
              <a:cs typeface="Times New Roman" pitchFamily="18" charset="0"/>
            </a:endParaRPr>
          </a:p>
          <a:p>
            <a:pPr>
              <a:buNone/>
            </a:pPr>
            <a:endParaRPr lang="en-CA" b="1" dirty="0" smtClean="0">
              <a:latin typeface="Times New Roman" pitchFamily="18" charset="0"/>
              <a:cs typeface="Times New Roman" pitchFamily="18" charset="0"/>
            </a:endParaRPr>
          </a:p>
          <a:p>
            <a:pPr>
              <a:buFont typeface="Wingdings" pitchFamily="2" charset="2"/>
              <a:buChar char="q"/>
            </a:pPr>
            <a:r>
              <a:rPr lang="en-CA" b="1" dirty="0" smtClean="0">
                <a:latin typeface="Times New Roman" pitchFamily="18" charset="0"/>
                <a:cs typeface="Times New Roman" pitchFamily="18" charset="0"/>
              </a:rPr>
              <a:t>Oxygen Editor</a:t>
            </a:r>
          </a:p>
          <a:p>
            <a:pPr>
              <a:buFont typeface="Wingdings" pitchFamily="2" charset="2"/>
              <a:buChar char="§"/>
            </a:pPr>
            <a:r>
              <a:rPr lang="en-CA" sz="1800" dirty="0" smtClean="0">
                <a:latin typeface="Times New Roman" pitchFamily="18" charset="0"/>
                <a:cs typeface="Times New Roman" pitchFamily="18" charset="0"/>
                <a:hlinkClick r:id="rId7"/>
              </a:rPr>
              <a:t>http://www.oxygenxml.com/download.html</a:t>
            </a:r>
            <a:endParaRPr lang="en-CA" sz="1800" dirty="0" smtClean="0">
              <a:latin typeface="Times New Roman" pitchFamily="18" charset="0"/>
              <a:cs typeface="Times New Roman" pitchFamily="18" charset="0"/>
            </a:endParaRPr>
          </a:p>
          <a:p>
            <a:pPr>
              <a:buFont typeface="Wingdings" pitchFamily="2" charset="2"/>
              <a:buChar char="§"/>
            </a:pPr>
            <a:endParaRPr lang="en-CA" sz="1400" b="1" dirty="0" smtClean="0">
              <a:latin typeface="Times New Roman" pitchFamily="18" charset="0"/>
              <a:cs typeface="Times New Roman" pitchFamily="18" charset="0"/>
            </a:endParaRPr>
          </a:p>
          <a:p>
            <a:pPr>
              <a:buFont typeface="Wingdings" pitchFamily="2" charset="2"/>
              <a:buChar char="q"/>
            </a:pPr>
            <a:r>
              <a:rPr lang="en-CA" b="1" dirty="0" smtClean="0">
                <a:latin typeface="Times New Roman" pitchFamily="18" charset="0"/>
                <a:cs typeface="Times New Roman" pitchFamily="18" charset="0"/>
              </a:rPr>
              <a:t>RON</a:t>
            </a:r>
          </a:p>
          <a:p>
            <a:pPr>
              <a:buFont typeface="Wingdings" pitchFamily="2" charset="2"/>
              <a:buChar char="§"/>
            </a:pPr>
            <a:r>
              <a:rPr lang="en-CA" sz="1800" dirty="0" smtClean="0">
                <a:latin typeface="Times New Roman" pitchFamily="18" charset="0"/>
                <a:cs typeface="Times New Roman" pitchFamily="18" charset="0"/>
                <a:hlinkClick r:id="rId8"/>
              </a:rPr>
              <a:t>http://v37s3b4h7dn47s37hg1br4h7rs7n3du7s8nu.unbf.ca/~lbidlak1/</a:t>
            </a:r>
            <a:endParaRPr lang="en-CA" sz="1800" dirty="0" smtClean="0">
              <a:latin typeface="Times New Roman" pitchFamily="18" charset="0"/>
              <a:cs typeface="Times New Roman" pitchFamily="18" charset="0"/>
            </a:endParaRPr>
          </a:p>
          <a:p>
            <a:pPr>
              <a:buFont typeface="Wingdings" pitchFamily="2" charset="2"/>
              <a:buChar char="§"/>
            </a:pPr>
            <a:endParaRPr lang="en-CA" sz="1400" dirty="0" smtClean="0">
              <a:latin typeface="Times New Roman" pitchFamily="18" charset="0"/>
              <a:cs typeface="Times New Roman" pitchFamily="18" charset="0"/>
            </a:endParaRPr>
          </a:p>
          <a:p>
            <a:pPr>
              <a:buFont typeface="Wingdings" pitchFamily="2" charset="2"/>
              <a:buChar char="§"/>
            </a:pPr>
            <a:endParaRPr lang="en-CA" sz="1400" dirty="0" smtClean="0">
              <a:latin typeface="Times New Roman" pitchFamily="18" charset="0"/>
              <a:cs typeface="Times New Roman" pitchFamily="18" charset="0"/>
            </a:endParaRPr>
          </a:p>
          <a:p>
            <a:pPr>
              <a:buNone/>
            </a:pPr>
            <a:endParaRPr lang="en-CA" sz="1400" dirty="0" smtClean="0">
              <a:latin typeface="Times New Roman" pitchFamily="18" charset="0"/>
              <a:cs typeface="Times New Roman" pitchFamily="18" charset="0"/>
            </a:endParaRPr>
          </a:p>
          <a:p>
            <a:pPr>
              <a:buNone/>
            </a:pPr>
            <a:endParaRPr lang="en-CA"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683976"/>
          </a:xfrm>
        </p:spPr>
        <p:txBody>
          <a:bodyPr>
            <a:normAutofit fontScale="77500" lnSpcReduction="20000"/>
          </a:bodyPr>
          <a:lstStyle/>
          <a:p>
            <a:pPr marL="109728" indent="0">
              <a:buNone/>
            </a:pPr>
            <a:endParaRPr lang="en-CA" dirty="0" smtClean="0"/>
          </a:p>
          <a:p>
            <a:pPr>
              <a:buFont typeface="Wingdings" pitchFamily="2" charset="2"/>
              <a:buChar char="q"/>
            </a:pPr>
            <a:r>
              <a:rPr lang="en-US" dirty="0">
                <a:latin typeface="Times New Roman" pitchFamily="18" charset="0"/>
                <a:cs typeface="Times New Roman" pitchFamily="18" charset="0"/>
              </a:rPr>
              <a:t>RuleML is a markup language for sharing rules in </a:t>
            </a:r>
            <a:r>
              <a:rPr lang="en-US" dirty="0" smtClean="0">
                <a:latin typeface="Times New Roman" pitchFamily="18" charset="0"/>
                <a:cs typeface="Times New Roman" pitchFamily="18" charset="0"/>
              </a:rPr>
              <a:t>XML.</a:t>
            </a:r>
          </a:p>
          <a:p>
            <a:pPr>
              <a:buFont typeface="Wingdings" pitchFamily="2" charset="2"/>
              <a:buChar char="q"/>
            </a:pPr>
            <a:endParaRPr lang="en-US" dirty="0" smtClean="0">
              <a:latin typeface="Times New Roman" pitchFamily="18" charset="0"/>
              <a:cs typeface="Times New Roman" pitchFamily="18" charset="0"/>
            </a:endParaRPr>
          </a:p>
          <a:p>
            <a:pPr>
              <a:buFont typeface="Wingdings" pitchFamily="2" charset="2"/>
              <a:buChar char="q"/>
            </a:pPr>
            <a:r>
              <a:rPr lang="en-US" dirty="0" smtClean="0">
                <a:latin typeface="Times New Roman" pitchFamily="18" charset="0"/>
                <a:cs typeface="Times New Roman" pitchFamily="18" charset="0"/>
              </a:rPr>
              <a:t>In </a:t>
            </a:r>
            <a:r>
              <a:rPr lang="en-US" dirty="0">
                <a:latin typeface="Times New Roman" pitchFamily="18" charset="0"/>
                <a:cs typeface="Times New Roman" pitchFamily="18" charset="0"/>
              </a:rPr>
              <a:t>the normalization of a RuleML document we want to transform stripe-skipped serializations back into ones that are fully </a:t>
            </a:r>
            <a:r>
              <a:rPr lang="en-US" dirty="0" smtClean="0">
                <a:latin typeface="Times New Roman" pitchFamily="18" charset="0"/>
                <a:cs typeface="Times New Roman" pitchFamily="18" charset="0"/>
              </a:rPr>
              <a:t>striped.</a:t>
            </a:r>
          </a:p>
          <a:p>
            <a:pPr>
              <a:buFont typeface="Wingdings" pitchFamily="2" charset="2"/>
              <a:buChar char="q"/>
            </a:pPr>
            <a:endParaRPr lang="en-US" dirty="0" smtClean="0">
              <a:latin typeface="Times New Roman" pitchFamily="18" charset="0"/>
              <a:cs typeface="Times New Roman" pitchFamily="18" charset="0"/>
            </a:endParaRPr>
          </a:p>
          <a:p>
            <a:pPr>
              <a:buFont typeface="Wingdings" pitchFamily="2" charset="2"/>
              <a:buChar char="q"/>
            </a:pPr>
            <a:r>
              <a:rPr lang="en-US" dirty="0" smtClean="0">
                <a:latin typeface="Times New Roman" pitchFamily="18" charset="0"/>
                <a:cs typeface="Times New Roman" pitchFamily="18" charset="0"/>
              </a:rPr>
              <a:t>It should be made sure that </a:t>
            </a:r>
            <a:r>
              <a:rPr lang="en-US" dirty="0">
                <a:latin typeface="Times New Roman" pitchFamily="18" charset="0"/>
                <a:cs typeface="Times New Roman" pitchFamily="18" charset="0"/>
              </a:rPr>
              <a:t>the sublements are in proper canonical </a:t>
            </a:r>
            <a:r>
              <a:rPr lang="en-US" dirty="0" smtClean="0">
                <a:latin typeface="Times New Roman" pitchFamily="18" charset="0"/>
                <a:cs typeface="Times New Roman" pitchFamily="18" charset="0"/>
              </a:rPr>
              <a:t>order.</a:t>
            </a:r>
          </a:p>
          <a:p>
            <a:pPr>
              <a:buFont typeface="Wingdings" pitchFamily="2" charset="2"/>
              <a:buChar char="q"/>
            </a:pPr>
            <a:endParaRPr lang="en-US" dirty="0" smtClean="0">
              <a:latin typeface="Times New Roman" pitchFamily="18" charset="0"/>
              <a:cs typeface="Times New Roman" pitchFamily="18" charset="0"/>
            </a:endParaRPr>
          </a:p>
          <a:p>
            <a:pPr>
              <a:buFont typeface="Wingdings" pitchFamily="2" charset="2"/>
              <a:buChar char="q"/>
            </a:pPr>
            <a:r>
              <a:rPr lang="en-US" dirty="0" smtClean="0">
                <a:latin typeface="Times New Roman" pitchFamily="18" charset="0"/>
                <a:cs typeface="Times New Roman" pitchFamily="18" charset="0"/>
              </a:rPr>
              <a:t>The last point to take care in  normalization is to make </a:t>
            </a:r>
            <a:r>
              <a:rPr lang="en-US" dirty="0">
                <a:latin typeface="Times New Roman" pitchFamily="18" charset="0"/>
                <a:cs typeface="Times New Roman" pitchFamily="18" charset="0"/>
              </a:rPr>
              <a:t>all attributes that have default values explicit. </a:t>
            </a:r>
            <a:endParaRPr lang="en-US" dirty="0" smtClean="0">
              <a:latin typeface="Times New Roman" pitchFamily="18" charset="0"/>
              <a:cs typeface="Times New Roman" pitchFamily="18" charset="0"/>
            </a:endParaRPr>
          </a:p>
          <a:p>
            <a:pPr>
              <a:buFont typeface="Wingdings" pitchFamily="2" charset="2"/>
              <a:buChar char="q"/>
            </a:pPr>
            <a:endParaRPr lang="en-US" dirty="0" smtClean="0">
              <a:latin typeface="Times New Roman" pitchFamily="18" charset="0"/>
              <a:cs typeface="Times New Roman" pitchFamily="18" charset="0"/>
            </a:endParaRPr>
          </a:p>
          <a:p>
            <a:pPr>
              <a:buFont typeface="Wingdings" pitchFamily="2" charset="2"/>
              <a:buChar char="q"/>
            </a:pPr>
            <a:r>
              <a:rPr lang="en-US" dirty="0" smtClean="0">
                <a:latin typeface="Times New Roman" pitchFamily="18" charset="0"/>
                <a:cs typeface="Times New Roman" pitchFamily="18" charset="0"/>
              </a:rPr>
              <a:t>Finally</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the pretty-print formatting is done to enhance the readability of the code.</a:t>
            </a:r>
            <a:endParaRPr lang="en-CA" dirty="0">
              <a:latin typeface="Times New Roman" pitchFamily="18" charset="0"/>
              <a:cs typeface="Times New Roman" pitchFamily="18" charset="0"/>
            </a:endParaRPr>
          </a:p>
          <a:p>
            <a:endParaRPr lang="en-CA" dirty="0"/>
          </a:p>
        </p:txBody>
      </p:sp>
      <p:sp>
        <p:nvSpPr>
          <p:cNvPr id="3" name="Title 2"/>
          <p:cNvSpPr>
            <a:spLocks noGrp="1"/>
          </p:cNvSpPr>
          <p:nvPr>
            <p:ph type="title"/>
          </p:nvPr>
        </p:nvSpPr>
        <p:spPr/>
        <p:txBody>
          <a:bodyPr/>
          <a:lstStyle/>
          <a:p>
            <a:r>
              <a:rPr lang="en-CA" dirty="0" smtClean="0"/>
              <a:t>RuleML official normalizer</a:t>
            </a:r>
            <a:endParaRPr lang="en-CA" dirty="0"/>
          </a:p>
        </p:txBody>
      </p:sp>
    </p:spTree>
    <p:extLst>
      <p:ext uri="{BB962C8B-B14F-4D97-AF65-F5344CB8AC3E}">
        <p14:creationId xmlns:p14="http://schemas.microsoft.com/office/powerpoint/2010/main" val="19667328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109728" indent="0">
              <a:buNone/>
            </a:pPr>
            <a:r>
              <a:rPr lang="en-CA" dirty="0">
                <a:latin typeface="Times New Roman" pitchFamily="18" charset="0"/>
                <a:cs typeface="Times New Roman" pitchFamily="18" charset="0"/>
              </a:rPr>
              <a:t>Within a single </a:t>
            </a:r>
            <a:r>
              <a:rPr lang="en-CA" dirty="0" err="1">
                <a:latin typeface="Times New Roman" pitchFamily="18" charset="0"/>
                <a:cs typeface="Times New Roman" pitchFamily="18" charset="0"/>
              </a:rPr>
              <a:t>stylesheet</a:t>
            </a:r>
            <a:r>
              <a:rPr lang="en-CA" dirty="0">
                <a:latin typeface="Times New Roman" pitchFamily="18" charset="0"/>
                <a:cs typeface="Times New Roman" pitchFamily="18" charset="0"/>
              </a:rPr>
              <a:t>, a pipeline is expressed as a series of variables:</a:t>
            </a:r>
          </a:p>
          <a:p>
            <a:pPr>
              <a:buFont typeface="Georgia" pitchFamily="18" charset="0"/>
              <a:buNone/>
            </a:pPr>
            <a:r>
              <a:rPr lang="en-CA" dirty="0">
                <a:latin typeface="Times New Roman" pitchFamily="18" charset="0"/>
                <a:cs typeface="Times New Roman" pitchFamily="18" charset="0"/>
              </a:rPr>
              <a:t>&lt;</a:t>
            </a:r>
            <a:r>
              <a:rPr lang="en-CA" dirty="0" err="1">
                <a:latin typeface="Times New Roman" pitchFamily="18" charset="0"/>
                <a:cs typeface="Times New Roman" pitchFamily="18" charset="0"/>
              </a:rPr>
              <a:t>xsl:variable</a:t>
            </a:r>
            <a:r>
              <a:rPr lang="en-CA" dirty="0">
                <a:latin typeface="Times New Roman" pitchFamily="18" charset="0"/>
                <a:cs typeface="Times New Roman" pitchFamily="18" charset="0"/>
              </a:rPr>
              <a:t> name="phase-1-output"&gt;</a:t>
            </a:r>
          </a:p>
          <a:p>
            <a:pPr>
              <a:buFont typeface="Georgia" pitchFamily="18" charset="0"/>
              <a:buNone/>
            </a:pPr>
            <a:r>
              <a:rPr lang="en-CA" dirty="0">
                <a:latin typeface="Times New Roman" pitchFamily="18" charset="0"/>
                <a:cs typeface="Times New Roman" pitchFamily="18" charset="0"/>
              </a:rPr>
              <a:t>&lt;</a:t>
            </a:r>
            <a:r>
              <a:rPr lang="en-CA" dirty="0" err="1">
                <a:latin typeface="Times New Roman" pitchFamily="18" charset="0"/>
                <a:cs typeface="Times New Roman" pitchFamily="18" charset="0"/>
              </a:rPr>
              <a:t>xsl:apply-templates</a:t>
            </a:r>
            <a:r>
              <a:rPr lang="en-CA" dirty="0">
                <a:latin typeface="Times New Roman" pitchFamily="18" charset="0"/>
                <a:cs typeface="Times New Roman" pitchFamily="18" charset="0"/>
              </a:rPr>
              <a:t> select="/" mode="phase-1"/&gt;</a:t>
            </a:r>
          </a:p>
          <a:p>
            <a:pPr>
              <a:buFont typeface="Georgia" pitchFamily="18" charset="0"/>
              <a:buNone/>
            </a:pPr>
            <a:r>
              <a:rPr lang="en-CA" dirty="0">
                <a:latin typeface="Times New Roman" pitchFamily="18" charset="0"/>
                <a:cs typeface="Times New Roman" pitchFamily="18" charset="0"/>
              </a:rPr>
              <a:t>&lt;/</a:t>
            </a:r>
            <a:r>
              <a:rPr lang="en-CA" dirty="0" err="1">
                <a:latin typeface="Times New Roman" pitchFamily="18" charset="0"/>
                <a:cs typeface="Times New Roman" pitchFamily="18" charset="0"/>
              </a:rPr>
              <a:t>xsl:variable</a:t>
            </a:r>
            <a:r>
              <a:rPr lang="en-CA" dirty="0">
                <a:latin typeface="Times New Roman" pitchFamily="18" charset="0"/>
                <a:cs typeface="Times New Roman" pitchFamily="18" charset="0"/>
              </a:rPr>
              <a:t>&gt;</a:t>
            </a:r>
          </a:p>
          <a:p>
            <a:pPr>
              <a:buFont typeface="Georgia" pitchFamily="18" charset="0"/>
              <a:buNone/>
            </a:pPr>
            <a:r>
              <a:rPr lang="en-CA" dirty="0">
                <a:latin typeface="Times New Roman" pitchFamily="18" charset="0"/>
                <a:cs typeface="Times New Roman" pitchFamily="18" charset="0"/>
              </a:rPr>
              <a:t>&lt;</a:t>
            </a:r>
            <a:r>
              <a:rPr lang="en-CA" dirty="0" err="1">
                <a:latin typeface="Times New Roman" pitchFamily="18" charset="0"/>
                <a:cs typeface="Times New Roman" pitchFamily="18" charset="0"/>
              </a:rPr>
              <a:t>xsl:variable</a:t>
            </a:r>
            <a:r>
              <a:rPr lang="en-CA" dirty="0">
                <a:latin typeface="Times New Roman" pitchFamily="18" charset="0"/>
                <a:cs typeface="Times New Roman" pitchFamily="18" charset="0"/>
              </a:rPr>
              <a:t> name="phase-2-output"&gt;</a:t>
            </a:r>
          </a:p>
          <a:p>
            <a:pPr>
              <a:buFont typeface="Georgia" pitchFamily="18" charset="0"/>
              <a:buNone/>
            </a:pPr>
            <a:r>
              <a:rPr lang="en-CA" dirty="0">
                <a:latin typeface="Times New Roman" pitchFamily="18" charset="0"/>
                <a:cs typeface="Times New Roman" pitchFamily="18" charset="0"/>
              </a:rPr>
              <a:t>&lt;</a:t>
            </a:r>
            <a:r>
              <a:rPr lang="en-CA" dirty="0" err="1">
                <a:latin typeface="Times New Roman" pitchFamily="18" charset="0"/>
                <a:cs typeface="Times New Roman" pitchFamily="18" charset="0"/>
              </a:rPr>
              <a:t>xsl:apply-templates</a:t>
            </a:r>
            <a:r>
              <a:rPr lang="en-CA" dirty="0">
                <a:latin typeface="Times New Roman" pitchFamily="18" charset="0"/>
                <a:cs typeface="Times New Roman" pitchFamily="18" charset="0"/>
              </a:rPr>
              <a:t> select="$phase-1-output" mode="phase-2"/&gt; </a:t>
            </a:r>
          </a:p>
          <a:p>
            <a:pPr>
              <a:buFont typeface="Georgia" pitchFamily="18" charset="0"/>
              <a:buNone/>
            </a:pPr>
            <a:r>
              <a:rPr lang="en-CA" dirty="0">
                <a:latin typeface="Times New Roman" pitchFamily="18" charset="0"/>
                <a:cs typeface="Times New Roman" pitchFamily="18" charset="0"/>
              </a:rPr>
              <a:t>&lt;/</a:t>
            </a:r>
            <a:r>
              <a:rPr lang="en-CA" dirty="0" err="1">
                <a:latin typeface="Times New Roman" pitchFamily="18" charset="0"/>
                <a:cs typeface="Times New Roman" pitchFamily="18" charset="0"/>
              </a:rPr>
              <a:t>xsl:variable</a:t>
            </a:r>
            <a:r>
              <a:rPr lang="en-CA" dirty="0" smtClean="0">
                <a:latin typeface="Times New Roman" pitchFamily="18" charset="0"/>
                <a:cs typeface="Times New Roman" pitchFamily="18" charset="0"/>
              </a:rPr>
              <a:t>&gt;</a:t>
            </a:r>
          </a:p>
          <a:p>
            <a:pPr>
              <a:buFont typeface="Arial" pitchFamily="34" charset="0"/>
              <a:buChar char="•"/>
            </a:pPr>
            <a:r>
              <a:rPr lang="en-CA" dirty="0" smtClean="0">
                <a:latin typeface="Times New Roman" pitchFamily="18" charset="0"/>
                <a:cs typeface="Times New Roman" pitchFamily="18" charset="0"/>
              </a:rPr>
              <a:t>In our code we will use three variables and modes for ROC</a:t>
            </a:r>
            <a:endParaRPr lang="en-CA" dirty="0">
              <a:latin typeface="Times New Roman" pitchFamily="18" charset="0"/>
              <a:cs typeface="Times New Roman" pitchFamily="18" charset="0"/>
            </a:endParaRPr>
          </a:p>
          <a:p>
            <a:endParaRPr lang="en-CA" dirty="0"/>
          </a:p>
        </p:txBody>
      </p:sp>
      <p:sp>
        <p:nvSpPr>
          <p:cNvPr id="3" name="Title 2"/>
          <p:cNvSpPr>
            <a:spLocks noGrp="1"/>
          </p:cNvSpPr>
          <p:nvPr>
            <p:ph type="title"/>
          </p:nvPr>
        </p:nvSpPr>
        <p:spPr/>
        <p:txBody>
          <a:bodyPr>
            <a:normAutofit fontScale="90000"/>
          </a:bodyPr>
          <a:lstStyle/>
          <a:p>
            <a:r>
              <a:rPr lang="en-US" dirty="0"/>
              <a:t>Multiple Phases within a Single </a:t>
            </a:r>
            <a:r>
              <a:rPr lang="en-US" dirty="0" err="1"/>
              <a:t>Stylesheet</a:t>
            </a:r>
            <a:endParaRPr lang="en-CA" dirty="0"/>
          </a:p>
        </p:txBody>
      </p:sp>
    </p:spTree>
    <p:extLst>
      <p:ext uri="{BB962C8B-B14F-4D97-AF65-F5344CB8AC3E}">
        <p14:creationId xmlns:p14="http://schemas.microsoft.com/office/powerpoint/2010/main" val="14534211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Wingdings" pitchFamily="2" charset="2"/>
              <a:buChar char="q"/>
            </a:pPr>
            <a:r>
              <a:rPr lang="en-CA" dirty="0" smtClean="0">
                <a:latin typeface="Times New Roman" pitchFamily="18" charset="0"/>
                <a:cs typeface="Times New Roman" pitchFamily="18" charset="0"/>
              </a:rPr>
              <a:t>Test Case </a:t>
            </a:r>
            <a:r>
              <a:rPr lang="en-CA" dirty="0" smtClean="0">
                <a:latin typeface="Times New Roman" pitchFamily="18" charset="0"/>
                <a:cs typeface="Times New Roman" pitchFamily="18" charset="0"/>
              </a:rPr>
              <a:t>1(this is just a truncated part from original test case)</a:t>
            </a:r>
            <a:endParaRPr lang="en-CA"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CA" dirty="0" smtClean="0"/>
              <a:t>Testing of RON</a:t>
            </a:r>
            <a:endParaRPr lang="en-CA" dirty="0"/>
          </a:p>
        </p:txBody>
      </p:sp>
      <p:sp>
        <p:nvSpPr>
          <p:cNvPr id="4" name="Rectangle 3"/>
          <p:cNvSpPr/>
          <p:nvPr/>
        </p:nvSpPr>
        <p:spPr>
          <a:xfrm>
            <a:off x="1907704" y="2924944"/>
            <a:ext cx="6408712" cy="3139321"/>
          </a:xfrm>
          <a:prstGeom prst="rect">
            <a:avLst/>
          </a:prstGeom>
        </p:spPr>
        <p:txBody>
          <a:bodyPr wrap="square">
            <a:spAutoFit/>
          </a:bodyPr>
          <a:lstStyle/>
          <a:p>
            <a:r>
              <a:rPr lang="en-CA" dirty="0"/>
              <a:t>&lt;Entails</a:t>
            </a:r>
            <a:r>
              <a:rPr lang="en-CA" dirty="0" smtClean="0"/>
              <a:t>&gt;</a:t>
            </a:r>
            <a:r>
              <a:rPr lang="en-CA" dirty="0"/>
              <a:t>	</a:t>
            </a:r>
          </a:p>
          <a:p>
            <a:r>
              <a:rPr lang="en-CA" dirty="0" smtClean="0"/>
              <a:t>   &lt;</a:t>
            </a:r>
            <a:r>
              <a:rPr lang="en-CA" dirty="0" err="1"/>
              <a:t>Rulebase</a:t>
            </a:r>
            <a:r>
              <a:rPr lang="en-CA" dirty="0"/>
              <a:t>&gt;</a:t>
            </a:r>
          </a:p>
          <a:p>
            <a:r>
              <a:rPr lang="en-CA" dirty="0"/>
              <a:t>	</a:t>
            </a:r>
            <a:r>
              <a:rPr lang="en-CA" dirty="0" smtClean="0"/>
              <a:t>&lt;</a:t>
            </a:r>
            <a:r>
              <a:rPr lang="en-CA" dirty="0"/>
              <a:t>Atom</a:t>
            </a:r>
            <a:r>
              <a:rPr lang="en-CA" dirty="0" smtClean="0"/>
              <a:t>&gt;</a:t>
            </a:r>
            <a:r>
              <a:rPr lang="en-CA" dirty="0"/>
              <a:t>	</a:t>
            </a:r>
            <a:r>
              <a:rPr lang="en-CA" dirty="0" smtClean="0"/>
              <a:t>  		 				&lt;</a:t>
            </a:r>
            <a:r>
              <a:rPr lang="en-CA" dirty="0" err="1"/>
              <a:t>Rel</a:t>
            </a:r>
            <a:r>
              <a:rPr lang="en-CA" dirty="0"/>
              <a:t>&gt;buys&lt;/</a:t>
            </a:r>
            <a:r>
              <a:rPr lang="en-CA" dirty="0" err="1"/>
              <a:t>Rel</a:t>
            </a:r>
            <a:r>
              <a:rPr lang="en-CA" dirty="0"/>
              <a:t>&gt;</a:t>
            </a:r>
          </a:p>
          <a:p>
            <a:r>
              <a:rPr lang="en-CA" dirty="0"/>
              <a:t>			&lt;</a:t>
            </a:r>
            <a:r>
              <a:rPr lang="en-CA" dirty="0" err="1"/>
              <a:t>Ind</a:t>
            </a:r>
            <a:r>
              <a:rPr lang="en-CA" dirty="0"/>
              <a:t>&gt;Jill&lt;/</a:t>
            </a:r>
            <a:r>
              <a:rPr lang="en-CA" dirty="0" err="1"/>
              <a:t>Ind</a:t>
            </a:r>
            <a:r>
              <a:rPr lang="en-CA" dirty="0"/>
              <a:t>&gt;</a:t>
            </a:r>
          </a:p>
          <a:p>
            <a:r>
              <a:rPr lang="en-CA" dirty="0"/>
              <a:t>			&lt;</a:t>
            </a:r>
            <a:r>
              <a:rPr lang="en-CA" dirty="0" err="1"/>
              <a:t>Ind</a:t>
            </a:r>
            <a:r>
              <a:rPr lang="en-CA" dirty="0"/>
              <a:t>&gt;produce&lt;/</a:t>
            </a:r>
            <a:r>
              <a:rPr lang="en-CA" dirty="0" err="1"/>
              <a:t>Ind</a:t>
            </a:r>
            <a:r>
              <a:rPr lang="en-CA" dirty="0"/>
              <a:t>&gt;</a:t>
            </a:r>
          </a:p>
          <a:p>
            <a:r>
              <a:rPr lang="en-CA" dirty="0"/>
              <a:t>	</a:t>
            </a:r>
            <a:r>
              <a:rPr lang="en-CA" dirty="0" smtClean="0"/>
              <a:t>&lt;/</a:t>
            </a:r>
            <a:r>
              <a:rPr lang="en-CA" dirty="0"/>
              <a:t>Atom</a:t>
            </a:r>
            <a:r>
              <a:rPr lang="en-CA" dirty="0" smtClean="0"/>
              <a:t>&gt;</a:t>
            </a:r>
          </a:p>
          <a:p>
            <a:r>
              <a:rPr lang="en-CA" dirty="0"/>
              <a:t> </a:t>
            </a:r>
            <a:r>
              <a:rPr lang="en-CA" dirty="0" smtClean="0"/>
              <a:t>   &lt;/</a:t>
            </a:r>
            <a:r>
              <a:rPr lang="en-CA" dirty="0" err="1"/>
              <a:t>Rulebase</a:t>
            </a:r>
            <a:r>
              <a:rPr lang="en-CA" dirty="0" smtClean="0"/>
              <a:t>&gt;</a:t>
            </a:r>
            <a:endParaRPr lang="en-CA" dirty="0"/>
          </a:p>
          <a:p>
            <a:r>
              <a:rPr lang="en-CA" dirty="0"/>
              <a:t>&lt;/Entails</a:t>
            </a:r>
            <a:r>
              <a:rPr lang="en-CA" dirty="0" smtClean="0"/>
              <a:t>&gt;</a:t>
            </a:r>
            <a:endParaRPr lang="en-CA" dirty="0"/>
          </a:p>
          <a:p>
            <a:endParaRPr lang="en-CA" dirty="0"/>
          </a:p>
          <a:p>
            <a:r>
              <a:rPr lang="en-CA" dirty="0"/>
              <a:t>&lt;/RuleML&gt;</a:t>
            </a:r>
          </a:p>
        </p:txBody>
      </p:sp>
    </p:spTree>
    <p:extLst>
      <p:ext uri="{BB962C8B-B14F-4D97-AF65-F5344CB8AC3E}">
        <p14:creationId xmlns:p14="http://schemas.microsoft.com/office/powerpoint/2010/main" val="30867713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5044016"/>
          </a:xfrm>
        </p:spPr>
        <p:txBody>
          <a:bodyPr/>
          <a:lstStyle/>
          <a:p>
            <a:pPr>
              <a:buFont typeface="Wingdings" pitchFamily="2" charset="2"/>
              <a:buChar char="q"/>
            </a:pPr>
            <a:r>
              <a:rPr lang="en-CA" dirty="0" smtClean="0"/>
              <a:t>Result 1:</a:t>
            </a:r>
            <a:endParaRPr lang="en-CA" dirty="0"/>
          </a:p>
        </p:txBody>
      </p:sp>
      <p:sp>
        <p:nvSpPr>
          <p:cNvPr id="3" name="Title 2"/>
          <p:cNvSpPr>
            <a:spLocks noGrp="1"/>
          </p:cNvSpPr>
          <p:nvPr>
            <p:ph type="title"/>
          </p:nvPr>
        </p:nvSpPr>
        <p:spPr/>
        <p:txBody>
          <a:bodyPr/>
          <a:lstStyle/>
          <a:p>
            <a:r>
              <a:rPr lang="en-CA" dirty="0" smtClean="0"/>
              <a:t>Testing of RON</a:t>
            </a:r>
            <a:endParaRPr lang="en-CA" dirty="0"/>
          </a:p>
        </p:txBody>
      </p:sp>
      <p:sp>
        <p:nvSpPr>
          <p:cNvPr id="4" name="Rectangle 3"/>
          <p:cNvSpPr/>
          <p:nvPr/>
        </p:nvSpPr>
        <p:spPr>
          <a:xfrm>
            <a:off x="1259632" y="2060848"/>
            <a:ext cx="7878072" cy="4247317"/>
          </a:xfrm>
          <a:prstGeom prst="rect">
            <a:avLst/>
          </a:prstGeom>
        </p:spPr>
        <p:txBody>
          <a:bodyPr wrap="square">
            <a:spAutoFit/>
          </a:bodyPr>
          <a:lstStyle/>
          <a:p>
            <a:r>
              <a:rPr lang="en-CA" dirty="0"/>
              <a:t> &lt;Entails&gt;</a:t>
            </a:r>
            <a:br>
              <a:rPr lang="en-CA" dirty="0"/>
            </a:br>
            <a:r>
              <a:rPr lang="en-CA" dirty="0"/>
              <a:t>    &lt;if&gt;</a:t>
            </a:r>
            <a:br>
              <a:rPr lang="en-CA" dirty="0"/>
            </a:br>
            <a:r>
              <a:rPr lang="en-CA" dirty="0"/>
              <a:t>      &lt;</a:t>
            </a:r>
            <a:r>
              <a:rPr lang="en-CA" dirty="0" err="1"/>
              <a:t>Rulebase</a:t>
            </a:r>
            <a:r>
              <a:rPr lang="en-CA" dirty="0"/>
              <a:t>&gt;</a:t>
            </a:r>
            <a:br>
              <a:rPr lang="en-CA" dirty="0"/>
            </a:br>
            <a:r>
              <a:rPr lang="en-CA" dirty="0"/>
              <a:t>        &lt;formula&gt;</a:t>
            </a:r>
            <a:br>
              <a:rPr lang="en-CA" dirty="0"/>
            </a:br>
            <a:r>
              <a:rPr lang="en-CA" dirty="0"/>
              <a:t>          &lt;Atom&gt;</a:t>
            </a:r>
            <a:br>
              <a:rPr lang="en-CA" dirty="0"/>
            </a:br>
            <a:r>
              <a:rPr lang="en-CA" dirty="0"/>
              <a:t>            &lt;op&gt;&lt;</a:t>
            </a:r>
            <a:r>
              <a:rPr lang="en-CA" dirty="0" err="1"/>
              <a:t>Rel</a:t>
            </a:r>
            <a:r>
              <a:rPr lang="en-CA" dirty="0"/>
              <a:t>&gt;buys&lt;/</a:t>
            </a:r>
            <a:r>
              <a:rPr lang="en-CA" dirty="0" err="1"/>
              <a:t>Rel</a:t>
            </a:r>
            <a:r>
              <a:rPr lang="en-CA" dirty="0"/>
              <a:t>&gt;&lt;/op&gt;</a:t>
            </a:r>
            <a:br>
              <a:rPr lang="en-CA" dirty="0"/>
            </a:br>
            <a:r>
              <a:rPr lang="en-CA" dirty="0"/>
              <a:t>            &lt;</a:t>
            </a:r>
            <a:r>
              <a:rPr lang="en-CA" dirty="0" err="1"/>
              <a:t>arg</a:t>
            </a:r>
            <a:r>
              <a:rPr lang="en-CA" dirty="0"/>
              <a:t> index="1"&gt;&lt;</a:t>
            </a:r>
            <a:r>
              <a:rPr lang="en-CA" dirty="0" err="1"/>
              <a:t>Ind</a:t>
            </a:r>
            <a:r>
              <a:rPr lang="en-CA" dirty="0"/>
              <a:t>&gt;Jill&lt;/</a:t>
            </a:r>
            <a:r>
              <a:rPr lang="en-CA" dirty="0" err="1"/>
              <a:t>Ind</a:t>
            </a:r>
            <a:r>
              <a:rPr lang="en-CA" dirty="0"/>
              <a:t>&gt;&lt;/</a:t>
            </a:r>
            <a:r>
              <a:rPr lang="en-CA" dirty="0" err="1"/>
              <a:t>arg</a:t>
            </a:r>
            <a:r>
              <a:rPr lang="en-CA" dirty="0"/>
              <a:t>&gt;</a:t>
            </a:r>
            <a:br>
              <a:rPr lang="en-CA" dirty="0"/>
            </a:br>
            <a:r>
              <a:rPr lang="en-CA" dirty="0"/>
              <a:t>            &lt;</a:t>
            </a:r>
            <a:r>
              <a:rPr lang="en-CA" dirty="0" err="1"/>
              <a:t>arg</a:t>
            </a:r>
            <a:r>
              <a:rPr lang="en-CA" dirty="0"/>
              <a:t> index="2"&gt;&lt;</a:t>
            </a:r>
            <a:r>
              <a:rPr lang="en-CA" dirty="0" err="1"/>
              <a:t>Ind</a:t>
            </a:r>
            <a:r>
              <a:rPr lang="en-CA" dirty="0"/>
              <a:t>&gt;produce&lt;/</a:t>
            </a:r>
            <a:r>
              <a:rPr lang="en-CA" dirty="0" err="1"/>
              <a:t>Ind</a:t>
            </a:r>
            <a:r>
              <a:rPr lang="en-CA" dirty="0"/>
              <a:t>&gt;&lt;/</a:t>
            </a:r>
            <a:r>
              <a:rPr lang="en-CA" dirty="0" err="1"/>
              <a:t>arg</a:t>
            </a:r>
            <a:r>
              <a:rPr lang="en-CA" dirty="0"/>
              <a:t>&gt;</a:t>
            </a:r>
            <a:br>
              <a:rPr lang="en-CA" dirty="0"/>
            </a:br>
            <a:r>
              <a:rPr lang="en-CA" dirty="0"/>
              <a:t>          &lt;/Atom&gt;</a:t>
            </a:r>
            <a:br>
              <a:rPr lang="en-CA" dirty="0"/>
            </a:br>
            <a:r>
              <a:rPr lang="en-CA" dirty="0"/>
              <a:t>        &lt;/formula&gt;</a:t>
            </a:r>
            <a:br>
              <a:rPr lang="en-CA" dirty="0"/>
            </a:br>
            <a:r>
              <a:rPr lang="en-CA" dirty="0"/>
              <a:t>      &lt;/</a:t>
            </a:r>
            <a:r>
              <a:rPr lang="en-CA" dirty="0" err="1"/>
              <a:t>Rulebase</a:t>
            </a:r>
            <a:r>
              <a:rPr lang="en-CA" dirty="0"/>
              <a:t>&gt;</a:t>
            </a:r>
            <a:br>
              <a:rPr lang="en-CA" dirty="0"/>
            </a:br>
            <a:r>
              <a:rPr lang="en-CA" dirty="0"/>
              <a:t>    &lt;/if&gt;</a:t>
            </a:r>
            <a:br>
              <a:rPr lang="en-CA" dirty="0"/>
            </a:br>
            <a:r>
              <a:rPr lang="en-CA" dirty="0"/>
              <a:t>  &lt;/Entails&gt;</a:t>
            </a:r>
            <a:br>
              <a:rPr lang="en-CA" dirty="0"/>
            </a:br>
            <a:r>
              <a:rPr lang="en-CA" dirty="0"/>
              <a:t>&lt;/RuleML&gt;</a:t>
            </a:r>
            <a:br>
              <a:rPr lang="en-CA" dirty="0"/>
            </a:br>
            <a:endParaRPr lang="en-CA" dirty="0"/>
          </a:p>
        </p:txBody>
      </p:sp>
    </p:spTree>
    <p:extLst>
      <p:ext uri="{BB962C8B-B14F-4D97-AF65-F5344CB8AC3E}">
        <p14:creationId xmlns:p14="http://schemas.microsoft.com/office/powerpoint/2010/main" val="14860846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755984"/>
          </a:xfrm>
        </p:spPr>
        <p:txBody>
          <a:bodyPr>
            <a:normAutofit fontScale="85000" lnSpcReduction="10000"/>
          </a:bodyPr>
          <a:lstStyle/>
          <a:p>
            <a:pPr algn="just">
              <a:buFont typeface="Wingdings" pitchFamily="2" charset="2"/>
              <a:buChar char="q"/>
            </a:pPr>
            <a:r>
              <a:rPr lang="en-CA" dirty="0" smtClean="0">
                <a:latin typeface="Times New Roman" pitchFamily="18" charset="0"/>
                <a:cs typeface="Times New Roman" pitchFamily="18" charset="0"/>
              </a:rPr>
              <a:t>The normalizer discussed in the first part will insert all the missing stripes and make the document a fully striped one with exact canonical ordering.</a:t>
            </a:r>
          </a:p>
          <a:p>
            <a:pPr>
              <a:buFont typeface="Wingdings" pitchFamily="2" charset="2"/>
              <a:buChar char="q"/>
            </a:pPr>
            <a:endParaRPr lang="en-CA" dirty="0" smtClean="0">
              <a:latin typeface="Times New Roman" pitchFamily="18" charset="0"/>
              <a:cs typeface="Times New Roman" pitchFamily="18" charset="0"/>
            </a:endParaRPr>
          </a:p>
          <a:p>
            <a:pPr algn="just">
              <a:buFont typeface="Wingdings" pitchFamily="2" charset="2"/>
              <a:buChar char="q"/>
            </a:pPr>
            <a:r>
              <a:rPr lang="en-CA" dirty="0" smtClean="0">
                <a:latin typeface="Times New Roman" pitchFamily="18" charset="0"/>
                <a:cs typeface="Times New Roman" pitchFamily="18" charset="0"/>
              </a:rPr>
              <a:t>Now the question arises if the elements are in proper ordering and all the stripes are added then xml will understand the left to right ordering of elements then why to add stripes.</a:t>
            </a:r>
          </a:p>
          <a:p>
            <a:pPr>
              <a:buFont typeface="Wingdings" pitchFamily="2" charset="2"/>
              <a:buChar char="q"/>
            </a:pPr>
            <a:endParaRPr lang="en-CA" dirty="0" smtClean="0">
              <a:latin typeface="Times New Roman" pitchFamily="18" charset="0"/>
              <a:cs typeface="Times New Roman" pitchFamily="18" charset="0"/>
            </a:endParaRPr>
          </a:p>
          <a:p>
            <a:pPr algn="just">
              <a:buFont typeface="Wingdings" pitchFamily="2" charset="2"/>
              <a:buChar char="q"/>
            </a:pPr>
            <a:r>
              <a:rPr lang="en-CA" dirty="0" smtClean="0">
                <a:latin typeface="Times New Roman" pitchFamily="18" charset="0"/>
                <a:cs typeface="Times New Roman" pitchFamily="18" charset="0"/>
              </a:rPr>
              <a:t>To answer the above question we need a Compactifier which will invert the normalizer and make our xml file compact.</a:t>
            </a:r>
          </a:p>
          <a:p>
            <a:pPr>
              <a:buFont typeface="Wingdings" pitchFamily="2" charset="2"/>
              <a:buChar char="q"/>
            </a:pPr>
            <a:endParaRPr lang="en-CA" dirty="0" smtClean="0">
              <a:latin typeface="Times New Roman" pitchFamily="18" charset="0"/>
              <a:cs typeface="Times New Roman" pitchFamily="18" charset="0"/>
            </a:endParaRPr>
          </a:p>
          <a:p>
            <a:pPr algn="just">
              <a:buFont typeface="Wingdings" pitchFamily="2" charset="2"/>
              <a:buChar char="q"/>
            </a:pPr>
            <a:r>
              <a:rPr lang="en-CA" dirty="0" smtClean="0">
                <a:latin typeface="Times New Roman" pitchFamily="18" charset="0"/>
                <a:cs typeface="Times New Roman" pitchFamily="18" charset="0"/>
              </a:rPr>
              <a:t>The fully stripped version of the normalizer will be converted into fully skipped version by Compactifier.</a:t>
            </a:r>
          </a:p>
          <a:p>
            <a:endParaRPr lang="en-CA" dirty="0" smtClean="0"/>
          </a:p>
          <a:p>
            <a:endParaRPr lang="en-CA" dirty="0"/>
          </a:p>
        </p:txBody>
      </p:sp>
      <p:sp>
        <p:nvSpPr>
          <p:cNvPr id="3" name="Title 2"/>
          <p:cNvSpPr>
            <a:spLocks noGrp="1"/>
          </p:cNvSpPr>
          <p:nvPr>
            <p:ph type="title"/>
          </p:nvPr>
        </p:nvSpPr>
        <p:spPr/>
        <p:txBody>
          <a:bodyPr/>
          <a:lstStyle/>
          <a:p>
            <a:r>
              <a:rPr lang="en-CA" dirty="0" smtClean="0"/>
              <a:t>Need for Compactifier</a:t>
            </a:r>
            <a:endParaRPr lang="en-CA" dirty="0"/>
          </a:p>
        </p:txBody>
      </p:sp>
    </p:spTree>
    <p:extLst>
      <p:ext uri="{BB962C8B-B14F-4D97-AF65-F5344CB8AC3E}">
        <p14:creationId xmlns:p14="http://schemas.microsoft.com/office/powerpoint/2010/main" val="20455466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buFont typeface="Wingdings" pitchFamily="2" charset="2"/>
              <a:buChar char="q"/>
            </a:pPr>
            <a:r>
              <a:rPr lang="en-CA" dirty="0" smtClean="0">
                <a:latin typeface="Times New Roman" pitchFamily="18" charset="0"/>
                <a:cs typeface="Times New Roman" pitchFamily="18" charset="0"/>
              </a:rPr>
              <a:t>The </a:t>
            </a:r>
            <a:r>
              <a:rPr lang="en-CA" dirty="0">
                <a:latin typeface="Times New Roman" pitchFamily="18" charset="0"/>
                <a:cs typeface="Times New Roman" pitchFamily="18" charset="0"/>
              </a:rPr>
              <a:t>ROC will first check the canonical ordering of edges. </a:t>
            </a:r>
            <a:endParaRPr lang="en-CA" dirty="0" smtClean="0">
              <a:latin typeface="Times New Roman" pitchFamily="18" charset="0"/>
              <a:cs typeface="Times New Roman" pitchFamily="18" charset="0"/>
            </a:endParaRPr>
          </a:p>
          <a:p>
            <a:pPr>
              <a:buFont typeface="Wingdings" pitchFamily="2" charset="2"/>
              <a:buChar char="q"/>
            </a:pPr>
            <a:endParaRPr lang="en-CA" dirty="0" smtClean="0">
              <a:latin typeface="Times New Roman" pitchFamily="18" charset="0"/>
              <a:cs typeface="Times New Roman" pitchFamily="18" charset="0"/>
            </a:endParaRPr>
          </a:p>
          <a:p>
            <a:pPr algn="just">
              <a:buFont typeface="Wingdings" pitchFamily="2" charset="2"/>
              <a:buChar char="q"/>
            </a:pPr>
            <a:r>
              <a:rPr lang="en-CA" dirty="0" smtClean="0">
                <a:latin typeface="Times New Roman" pitchFamily="18" charset="0"/>
                <a:cs typeface="Times New Roman" pitchFamily="18" charset="0"/>
              </a:rPr>
              <a:t>After </a:t>
            </a:r>
            <a:r>
              <a:rPr lang="en-CA" dirty="0">
                <a:latin typeface="Times New Roman" pitchFamily="18" charset="0"/>
                <a:cs typeface="Times New Roman" pitchFamily="18" charset="0"/>
              </a:rPr>
              <a:t>the canonical check is performed it will remove all the stripes from the element to convert it into a fully skipped </a:t>
            </a:r>
            <a:r>
              <a:rPr lang="en-CA" dirty="0" smtClean="0">
                <a:latin typeface="Times New Roman" pitchFamily="18" charset="0"/>
                <a:cs typeface="Times New Roman" pitchFamily="18" charset="0"/>
              </a:rPr>
              <a:t>form.</a:t>
            </a:r>
          </a:p>
          <a:p>
            <a:pPr>
              <a:buFont typeface="Wingdings" pitchFamily="2" charset="2"/>
              <a:buChar char="q"/>
            </a:pPr>
            <a:endParaRPr lang="en-CA" dirty="0" smtClean="0">
              <a:latin typeface="Times New Roman" pitchFamily="18" charset="0"/>
              <a:cs typeface="Times New Roman" pitchFamily="18" charset="0"/>
            </a:endParaRPr>
          </a:p>
          <a:p>
            <a:pPr algn="just">
              <a:buFont typeface="Wingdings" pitchFamily="2" charset="2"/>
              <a:buChar char="q"/>
            </a:pPr>
            <a:r>
              <a:rPr lang="en-CA" dirty="0" smtClean="0">
                <a:latin typeface="Times New Roman" pitchFamily="18" charset="0"/>
                <a:cs typeface="Times New Roman" pitchFamily="18" charset="0"/>
              </a:rPr>
              <a:t>The above step will </a:t>
            </a:r>
            <a:r>
              <a:rPr lang="en-CA" dirty="0">
                <a:latin typeface="Times New Roman" pitchFamily="18" charset="0"/>
                <a:cs typeface="Times New Roman" pitchFamily="18" charset="0"/>
              </a:rPr>
              <a:t>help in obtaining our objective to make the XML element fully compact as is explicit from the name. We will be implementing our tool in the XSLT 2.0</a:t>
            </a:r>
            <a:r>
              <a:rPr lang="en-CA" dirty="0" smtClean="0">
                <a:latin typeface="Times New Roman" pitchFamily="18" charset="0"/>
                <a:cs typeface="Times New Roman" pitchFamily="18" charset="0"/>
              </a:rPr>
              <a:t>.</a:t>
            </a:r>
          </a:p>
          <a:p>
            <a:pPr>
              <a:buFont typeface="Wingdings" pitchFamily="2" charset="2"/>
              <a:buChar char="q"/>
            </a:pPr>
            <a:endParaRPr lang="en-CA" dirty="0" smtClean="0">
              <a:latin typeface="Times New Roman" pitchFamily="18" charset="0"/>
              <a:cs typeface="Times New Roman" pitchFamily="18" charset="0"/>
            </a:endParaRPr>
          </a:p>
          <a:p>
            <a:pPr algn="just">
              <a:buFont typeface="Wingdings" pitchFamily="2" charset="2"/>
              <a:buChar char="q"/>
            </a:pPr>
            <a:r>
              <a:rPr lang="en-CA" dirty="0">
                <a:latin typeface="Times New Roman" pitchFamily="18" charset="0"/>
                <a:cs typeface="Times New Roman" pitchFamily="18" charset="0"/>
              </a:rPr>
              <a:t>Due to its functioning we have named our tool as ROC: RuleML official Compactifier.</a:t>
            </a:r>
          </a:p>
        </p:txBody>
      </p:sp>
      <p:sp>
        <p:nvSpPr>
          <p:cNvPr id="3" name="Title 2"/>
          <p:cNvSpPr>
            <a:spLocks noGrp="1"/>
          </p:cNvSpPr>
          <p:nvPr>
            <p:ph type="title"/>
          </p:nvPr>
        </p:nvSpPr>
        <p:spPr/>
        <p:txBody>
          <a:bodyPr/>
          <a:lstStyle/>
          <a:p>
            <a:r>
              <a:rPr lang="en-CA" dirty="0" smtClean="0"/>
              <a:t>RuleML official Compactifier</a:t>
            </a:r>
            <a:endParaRPr lang="en-CA" dirty="0"/>
          </a:p>
        </p:txBody>
      </p:sp>
    </p:spTree>
    <p:extLst>
      <p:ext uri="{BB962C8B-B14F-4D97-AF65-F5344CB8AC3E}">
        <p14:creationId xmlns:p14="http://schemas.microsoft.com/office/powerpoint/2010/main" val="223717893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304</TotalTime>
  <Words>961</Words>
  <Application>Microsoft Office PowerPoint</Application>
  <PresentationFormat>On-screen Show (4:3)</PresentationFormat>
  <Paragraphs>181</Paragraphs>
  <Slides>32</Slides>
  <Notes>3</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Concourse</vt:lpstr>
      <vt:lpstr>CS6975 SEMANTIC WEB TECHNIQUES PROJECT “Testing, inverting and round tripping RON Normalizer for RuleML 1.0 in XSLT 2.0”</vt:lpstr>
      <vt:lpstr>Agenda </vt:lpstr>
      <vt:lpstr>Objectives of our project</vt:lpstr>
      <vt:lpstr>RuleML official normalizer</vt:lpstr>
      <vt:lpstr>Multiple Phases within a Single Stylesheet</vt:lpstr>
      <vt:lpstr>Testing of RON</vt:lpstr>
      <vt:lpstr>Testing of RON</vt:lpstr>
      <vt:lpstr>Need for Compactifier</vt:lpstr>
      <vt:lpstr>RuleML official Compactifier</vt:lpstr>
      <vt:lpstr>Canonical Ordering </vt:lpstr>
      <vt:lpstr>Canonical Order</vt:lpstr>
      <vt:lpstr>RuleML Schema of &lt;Implies&gt; </vt:lpstr>
      <vt:lpstr>Case: &lt;Implies&gt;</vt:lpstr>
      <vt:lpstr>Unordered Form</vt:lpstr>
      <vt:lpstr> Canonically Ordered Form</vt:lpstr>
      <vt:lpstr>Stripe Skipping </vt:lpstr>
      <vt:lpstr>   Removal of Stripes [Edges]</vt:lpstr>
      <vt:lpstr>Removal of Stripes</vt:lpstr>
      <vt:lpstr>&lt;Implies&gt;</vt:lpstr>
      <vt:lpstr>PowerPoint Presentation</vt:lpstr>
      <vt:lpstr>&lt;Atom&gt;</vt:lpstr>
      <vt:lpstr>PowerPoint Presentation</vt:lpstr>
      <vt:lpstr>&lt;And&gt;</vt:lpstr>
      <vt:lpstr>PowerPoint Presentation</vt:lpstr>
      <vt:lpstr>Modes</vt:lpstr>
      <vt:lpstr>Pretty Print</vt:lpstr>
      <vt:lpstr>Pretty Print - Working</vt:lpstr>
      <vt:lpstr>Pretty Print – Outline </vt:lpstr>
      <vt:lpstr>Round - Tripping</vt:lpstr>
      <vt:lpstr>Round - Tripping</vt:lpstr>
      <vt:lpstr>Round - Tripping</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Gill</dc:creator>
  <cp:lastModifiedBy>Gill</cp:lastModifiedBy>
  <cp:revision>25</cp:revision>
  <dcterms:created xsi:type="dcterms:W3CDTF">2012-11-19T02:33:11Z</dcterms:created>
  <dcterms:modified xsi:type="dcterms:W3CDTF">2012-11-30T19:42:16Z</dcterms:modified>
</cp:coreProperties>
</file>