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58" r:id="rId4"/>
    <p:sldId id="271" r:id="rId5"/>
    <p:sldId id="270" r:id="rId6"/>
    <p:sldId id="272" r:id="rId7"/>
    <p:sldId id="1702" r:id="rId8"/>
    <p:sldId id="1690" r:id="rId9"/>
    <p:sldId id="26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4" autoAdjust="0"/>
    <p:restoredTop sz="96201" autoAdjust="0"/>
  </p:normalViewPr>
  <p:slideViewPr>
    <p:cSldViewPr snapToGrid="0">
      <p:cViewPr varScale="1">
        <p:scale>
          <a:sx n="82" d="100"/>
          <a:sy n="82" d="100"/>
        </p:scale>
        <p:origin x="7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coders-weekly-chinese.readthedocs.io/en/latest/issue6/processing-xml-in-python-with-element-tree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hyperlink" Target="https://amjiuzi.github.io/2017/12/04/arules2/" TargetMode="External"/><Relationship Id="rId5" Type="http://schemas.openxmlformats.org/officeDocument/2006/relationships/hyperlink" Target="https://www.ncbi.nlm.nih.gov/CBBresearch/Lu/Demo/tmTools/curl.html" TargetMode="External"/><Relationship Id="rId4" Type="http://schemas.openxmlformats.org/officeDocument/2006/relationships/hyperlink" Target="http://www.crazyant.net/686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6" y="5919607"/>
            <a:ext cx="10850562" cy="444594"/>
          </a:xfrm>
        </p:spPr>
        <p:txBody>
          <a:bodyPr/>
          <a:lstStyle/>
          <a:p>
            <a:r>
              <a:rPr lang="zh-CN" altLang="en-US" dirty="0"/>
              <a:t>報告人 洪世豪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6" y="1786121"/>
            <a:ext cx="10850562" cy="2104743"/>
          </a:xfrm>
        </p:spPr>
        <p:txBody>
          <a:bodyPr>
            <a:normAutofit/>
          </a:bodyPr>
          <a:lstStyle/>
          <a:p>
            <a:r>
              <a:rPr lang="zh-CN" altLang="en-US" dirty="0"/>
              <a:t>資料科學程式設計</a:t>
            </a:r>
            <a:r>
              <a:rPr lang="en-US" altLang="zh-CN" dirty="0"/>
              <a:t>——</a:t>
            </a:r>
            <a:r>
              <a:rPr lang="zh-CN" altLang="en-US" dirty="0"/>
              <a:t>期末專案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dirty="0"/>
              <a:t>戒菸資料分析及輔助治療計劃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418bd0d-ef37-4f33-8101-40ac10f121f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EEDC0FF-25D3-48A8-A699-1E7051C6C2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19675"/>
            <a:chOff x="669925" y="1123950"/>
            <a:chExt cx="10850563" cy="5019675"/>
          </a:xfrm>
        </p:grpSpPr>
        <p:grpSp>
          <p:nvGrpSpPr>
            <p:cNvPr id="3" name="ïsḷíḍê">
              <a:extLst>
                <a:ext uri="{FF2B5EF4-FFF2-40B4-BE49-F238E27FC236}">
                  <a16:creationId xmlns:a16="http://schemas.microsoft.com/office/drawing/2014/main" id="{6420B678-690F-431B-A366-EB214B14BB0A}"/>
                </a:ext>
              </a:extLst>
            </p:cNvPr>
            <p:cNvGrpSpPr/>
            <p:nvPr/>
          </p:nvGrpSpPr>
          <p:grpSpPr>
            <a:xfrm>
              <a:off x="669925" y="2041409"/>
              <a:ext cx="3251006" cy="2926464"/>
              <a:chOff x="1006669" y="2157562"/>
              <a:chExt cx="3251006" cy="2926464"/>
            </a:xfrm>
          </p:grpSpPr>
          <p:sp>
            <p:nvSpPr>
              <p:cNvPr id="34" name="íSľíďé">
                <a:extLst>
                  <a:ext uri="{FF2B5EF4-FFF2-40B4-BE49-F238E27FC236}">
                    <a16:creationId xmlns:a16="http://schemas.microsoft.com/office/drawing/2014/main" id="{71AE357A-D800-4410-82A4-44193808AA67}"/>
                  </a:ext>
                </a:extLst>
              </p:cNvPr>
              <p:cNvSpPr/>
              <p:nvPr/>
            </p:nvSpPr>
            <p:spPr>
              <a:xfrm>
                <a:off x="1006669" y="2157562"/>
                <a:ext cx="3251006" cy="29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91" y="0"/>
                    </a:moveTo>
                    <a:cubicBezTo>
                      <a:pt x="14962" y="0"/>
                      <a:pt x="19247" y="4690"/>
                      <a:pt x="19375" y="10530"/>
                    </a:cubicBezTo>
                    <a:lnTo>
                      <a:pt x="21600" y="10530"/>
                    </a:lnTo>
                    <a:lnTo>
                      <a:pt x="18065" y="16006"/>
                    </a:lnTo>
                    <a:lnTo>
                      <a:pt x="14627" y="10530"/>
                    </a:lnTo>
                    <a:lnTo>
                      <a:pt x="16952" y="10530"/>
                    </a:lnTo>
                    <a:cubicBezTo>
                      <a:pt x="16825" y="6181"/>
                      <a:pt x="13624" y="2699"/>
                      <a:pt x="9691" y="2699"/>
                    </a:cubicBezTo>
                    <a:cubicBezTo>
                      <a:pt x="5677" y="2699"/>
                      <a:pt x="2423" y="6327"/>
                      <a:pt x="2423" y="10799"/>
                    </a:cubicBezTo>
                    <a:cubicBezTo>
                      <a:pt x="2423" y="15273"/>
                      <a:pt x="5677" y="18901"/>
                      <a:pt x="9691" y="18901"/>
                    </a:cubicBezTo>
                    <a:cubicBezTo>
                      <a:pt x="11300" y="18901"/>
                      <a:pt x="12788" y="18315"/>
                      <a:pt x="13991" y="17329"/>
                    </a:cubicBezTo>
                    <a:lnTo>
                      <a:pt x="15657" y="19310"/>
                    </a:lnTo>
                    <a:cubicBezTo>
                      <a:pt x="14013" y="20745"/>
                      <a:pt x="11941" y="21600"/>
                      <a:pt x="9691" y="21600"/>
                    </a:cubicBezTo>
                    <a:cubicBezTo>
                      <a:pt x="4339" y="21600"/>
                      <a:pt x="0" y="16766"/>
                      <a:pt x="0" y="10799"/>
                    </a:cubicBezTo>
                    <a:cubicBezTo>
                      <a:pt x="0" y="4836"/>
                      <a:pt x="4339" y="0"/>
                      <a:pt x="969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ṥḻïďè">
                <a:extLst>
                  <a:ext uri="{FF2B5EF4-FFF2-40B4-BE49-F238E27FC236}">
                    <a16:creationId xmlns:a16="http://schemas.microsoft.com/office/drawing/2014/main" id="{18966605-AF3B-4410-AF70-7329EEE3A996}"/>
                  </a:ext>
                </a:extLst>
              </p:cNvPr>
              <p:cNvSpPr/>
              <p:nvPr/>
            </p:nvSpPr>
            <p:spPr>
              <a:xfrm>
                <a:off x="1813180" y="3009283"/>
                <a:ext cx="1262285" cy="1263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CONTENT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is1íḓè">
              <a:extLst>
                <a:ext uri="{FF2B5EF4-FFF2-40B4-BE49-F238E27FC236}">
                  <a16:creationId xmlns:a16="http://schemas.microsoft.com/office/drawing/2014/main" id="{C906D028-70AA-40D7-8AFC-B8E6EDBFB414}"/>
                </a:ext>
              </a:extLst>
            </p:cNvPr>
            <p:cNvGrpSpPr/>
            <p:nvPr/>
          </p:nvGrpSpPr>
          <p:grpSpPr>
            <a:xfrm>
              <a:off x="4071000" y="1185888"/>
              <a:ext cx="3389923" cy="1408141"/>
              <a:chOff x="4071000" y="1185888"/>
              <a:chExt cx="3389923" cy="1408141"/>
            </a:xfrm>
          </p:grpSpPr>
          <p:sp>
            <p:nvSpPr>
              <p:cNvPr id="28" name="iṡ1iḑe" title="ry6MHxwOH8WsTKLSa514qPVJnvhhWFnRDjZGIbRZNsFBp">
                <a:extLst>
                  <a:ext uri="{FF2B5EF4-FFF2-40B4-BE49-F238E27FC236}">
                    <a16:creationId xmlns:a16="http://schemas.microsoft.com/office/drawing/2014/main" id="{3CA4BC40-6E1F-4FA8-89C7-701EEE5E63F3}"/>
                  </a:ext>
                </a:extLst>
              </p:cNvPr>
              <p:cNvSpPr/>
              <p:nvPr/>
            </p:nvSpPr>
            <p:spPr bwMode="auto">
              <a:xfrm>
                <a:off x="498844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ṥlîḍè">
                <a:extLst>
                  <a:ext uri="{FF2B5EF4-FFF2-40B4-BE49-F238E27FC236}">
                    <a16:creationId xmlns:a16="http://schemas.microsoft.com/office/drawing/2014/main" id="{415C4121-02D4-4243-85C2-44CCA4BFF5A0}"/>
                  </a:ext>
                </a:extLst>
              </p:cNvPr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ļiḍé">
                <a:extLst>
                  <a:ext uri="{FF2B5EF4-FFF2-40B4-BE49-F238E27FC236}">
                    <a16:creationId xmlns:a16="http://schemas.microsoft.com/office/drawing/2014/main" id="{7DE3274E-9EE1-4D2B-85C0-053A9DC3E133}"/>
                  </a:ext>
                </a:extLst>
              </p:cNvPr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  <p:sp>
            <p:nvSpPr>
              <p:cNvPr id="33" name="iṣḷîdé">
                <a:extLst>
                  <a:ext uri="{FF2B5EF4-FFF2-40B4-BE49-F238E27FC236}">
                    <a16:creationId xmlns:a16="http://schemas.microsoft.com/office/drawing/2014/main" id="{A4726A26-4749-4C4C-A6BF-8F043337EBEB}"/>
                  </a:ext>
                </a:extLst>
              </p:cNvPr>
              <p:cNvSpPr txBox="1"/>
              <p:nvPr/>
            </p:nvSpPr>
            <p:spPr bwMode="auto">
              <a:xfrm>
                <a:off x="4071000" y="2157562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初心和目標</a:t>
                </a:r>
                <a:endParaRPr lang="en-US" altLang="zh-CN" b="1" dirty="0"/>
              </a:p>
            </p:txBody>
          </p:sp>
        </p:grpSp>
        <p:grpSp>
          <p:nvGrpSpPr>
            <p:cNvPr id="5" name="î$ľíḍé">
              <a:extLst>
                <a:ext uri="{FF2B5EF4-FFF2-40B4-BE49-F238E27FC236}">
                  <a16:creationId xmlns:a16="http://schemas.microsoft.com/office/drawing/2014/main" id="{FD319EAC-40B8-4D08-BF55-9F8DD26702BD}"/>
                </a:ext>
              </a:extLst>
            </p:cNvPr>
            <p:cNvGrpSpPr/>
            <p:nvPr/>
          </p:nvGrpSpPr>
          <p:grpSpPr>
            <a:xfrm>
              <a:off x="8130565" y="1185888"/>
              <a:ext cx="3389923" cy="1408141"/>
              <a:chOff x="8130565" y="1185888"/>
              <a:chExt cx="3389923" cy="1408141"/>
            </a:xfrm>
          </p:grpSpPr>
          <p:sp>
            <p:nvSpPr>
              <p:cNvPr id="22" name="iṣ1îdè" title="ry6MHxwOH8WsTKLSa514qPVJnvhhWFnRDjZGIbRZNsFBp">
                <a:extLst>
                  <a:ext uri="{FF2B5EF4-FFF2-40B4-BE49-F238E27FC236}">
                    <a16:creationId xmlns:a16="http://schemas.microsoft.com/office/drawing/2014/main" id="{54964156-24A5-4398-A073-422BD1DCA880}"/>
                  </a:ext>
                </a:extLst>
              </p:cNvPr>
              <p:cNvSpPr/>
              <p:nvPr/>
            </p:nvSpPr>
            <p:spPr bwMode="auto">
              <a:xfrm>
                <a:off x="904800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ḷiḓé">
                <a:extLst>
                  <a:ext uri="{FF2B5EF4-FFF2-40B4-BE49-F238E27FC236}">
                    <a16:creationId xmlns:a16="http://schemas.microsoft.com/office/drawing/2014/main" id="{0CDA986E-EA84-43E9-B01E-22DC4BEB7E02}"/>
                  </a:ext>
                </a:extLst>
              </p:cNvPr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ṧļiḑe">
                <a:extLst>
                  <a:ext uri="{FF2B5EF4-FFF2-40B4-BE49-F238E27FC236}">
                    <a16:creationId xmlns:a16="http://schemas.microsoft.com/office/drawing/2014/main" id="{13B8859F-982C-4657-8088-2EE82CC6800F}"/>
                  </a:ext>
                </a:extLst>
              </p:cNvPr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7" name="ïṩļidê">
                <a:extLst>
                  <a:ext uri="{FF2B5EF4-FFF2-40B4-BE49-F238E27FC236}">
                    <a16:creationId xmlns:a16="http://schemas.microsoft.com/office/drawing/2014/main" id="{CDB06AA0-50BC-41EA-9453-D299FFDDEDDE}"/>
                  </a:ext>
                </a:extLst>
              </p:cNvPr>
              <p:cNvSpPr txBox="1"/>
              <p:nvPr/>
            </p:nvSpPr>
            <p:spPr bwMode="auto">
              <a:xfrm>
                <a:off x="8130565" y="2157562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意義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投入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回報</a:t>
                </a:r>
                <a:endParaRPr lang="en-US" altLang="zh-CN" b="1" dirty="0"/>
              </a:p>
            </p:txBody>
          </p:sp>
        </p:grpSp>
        <p:grpSp>
          <p:nvGrpSpPr>
            <p:cNvPr id="6" name="ïśḻidé">
              <a:extLst>
                <a:ext uri="{FF2B5EF4-FFF2-40B4-BE49-F238E27FC236}">
                  <a16:creationId xmlns:a16="http://schemas.microsoft.com/office/drawing/2014/main" id="{BF400070-95BB-464C-977C-F3306A53444A}"/>
                </a:ext>
              </a:extLst>
            </p:cNvPr>
            <p:cNvGrpSpPr/>
            <p:nvPr/>
          </p:nvGrpSpPr>
          <p:grpSpPr>
            <a:xfrm>
              <a:off x="4071000" y="3789000"/>
              <a:ext cx="3389923" cy="1408141"/>
              <a:chOff x="4071000" y="1185888"/>
              <a:chExt cx="3389923" cy="1408141"/>
            </a:xfrm>
          </p:grpSpPr>
          <p:sp>
            <p:nvSpPr>
              <p:cNvPr id="16" name="íšľîḋê" title="ry6MHxwOH8WsTKLSa514qPVJnvhhWFnRDjZGIbRZNsFBp">
                <a:extLst>
                  <a:ext uri="{FF2B5EF4-FFF2-40B4-BE49-F238E27FC236}">
                    <a16:creationId xmlns:a16="http://schemas.microsoft.com/office/drawing/2014/main" id="{F1E5B6AD-8871-4845-A0EE-F2C31519C447}"/>
                  </a:ext>
                </a:extLst>
              </p:cNvPr>
              <p:cNvSpPr/>
              <p:nvPr/>
            </p:nvSpPr>
            <p:spPr bwMode="auto">
              <a:xfrm>
                <a:off x="498844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ṡḷiḍé">
                <a:extLst>
                  <a:ext uri="{FF2B5EF4-FFF2-40B4-BE49-F238E27FC236}">
                    <a16:creationId xmlns:a16="http://schemas.microsoft.com/office/drawing/2014/main" id="{33C1B729-1E68-48ED-A5D7-01C5A2B75F4E}"/>
                  </a:ext>
                </a:extLst>
              </p:cNvPr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lïḋê">
                <a:extLst>
                  <a:ext uri="{FF2B5EF4-FFF2-40B4-BE49-F238E27FC236}">
                    <a16:creationId xmlns:a16="http://schemas.microsoft.com/office/drawing/2014/main" id="{47B0B71A-2B64-4D6B-BB8D-40AA77FF1457}"/>
                  </a:ext>
                </a:extLst>
              </p:cNvPr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1" name="îšḻiḑé">
                <a:extLst>
                  <a:ext uri="{FF2B5EF4-FFF2-40B4-BE49-F238E27FC236}">
                    <a16:creationId xmlns:a16="http://schemas.microsoft.com/office/drawing/2014/main" id="{07BF8366-B10C-4D12-8B0D-4C4A75C31745}"/>
                  </a:ext>
                </a:extLst>
              </p:cNvPr>
              <p:cNvSpPr txBox="1"/>
              <p:nvPr/>
            </p:nvSpPr>
            <p:spPr bwMode="auto">
              <a:xfrm>
                <a:off x="4071000" y="2157562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困難和資源</a:t>
                </a:r>
                <a:endParaRPr lang="en-US" altLang="zh-CN" b="1" dirty="0"/>
              </a:p>
            </p:txBody>
          </p:sp>
        </p:grpSp>
        <p:grpSp>
          <p:nvGrpSpPr>
            <p:cNvPr id="7" name="îślïde">
              <a:extLst>
                <a:ext uri="{FF2B5EF4-FFF2-40B4-BE49-F238E27FC236}">
                  <a16:creationId xmlns:a16="http://schemas.microsoft.com/office/drawing/2014/main" id="{F5C3BD1B-46F7-427B-B348-08C482D41C23}"/>
                </a:ext>
              </a:extLst>
            </p:cNvPr>
            <p:cNvGrpSpPr/>
            <p:nvPr/>
          </p:nvGrpSpPr>
          <p:grpSpPr>
            <a:xfrm>
              <a:off x="8130565" y="3789000"/>
              <a:ext cx="3389923" cy="1408141"/>
              <a:chOff x="8130565" y="1185888"/>
              <a:chExt cx="3389923" cy="1408141"/>
            </a:xfrm>
          </p:grpSpPr>
          <p:sp>
            <p:nvSpPr>
              <p:cNvPr id="10" name="ïṣļïďê" title="ry6MHxwOH8WsTKLSa514qPVJnvhhWFnRDjZGIbRZNsFBp">
                <a:extLst>
                  <a:ext uri="{FF2B5EF4-FFF2-40B4-BE49-F238E27FC236}">
                    <a16:creationId xmlns:a16="http://schemas.microsoft.com/office/drawing/2014/main" id="{BF492E6E-A004-43D3-8859-9A21BCFA1C1F}"/>
                  </a:ext>
                </a:extLst>
              </p:cNvPr>
              <p:cNvSpPr/>
              <p:nvPr/>
            </p:nvSpPr>
            <p:spPr bwMode="auto">
              <a:xfrm>
                <a:off x="904800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şľïďe">
                <a:extLst>
                  <a:ext uri="{FF2B5EF4-FFF2-40B4-BE49-F238E27FC236}">
                    <a16:creationId xmlns:a16="http://schemas.microsoft.com/office/drawing/2014/main" id="{824CB0CB-0CB8-43C9-A2FA-21344FA5509E}"/>
                  </a:ext>
                </a:extLst>
              </p:cNvPr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ṣ1íḍé">
                <a:extLst>
                  <a:ext uri="{FF2B5EF4-FFF2-40B4-BE49-F238E27FC236}">
                    <a16:creationId xmlns:a16="http://schemas.microsoft.com/office/drawing/2014/main" id="{410830B6-40B6-4389-B889-53FCE1C801B5}"/>
                  </a:ext>
                </a:extLst>
              </p:cNvPr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4</a:t>
                </a:r>
              </a:p>
            </p:txBody>
          </p:sp>
          <p:sp>
            <p:nvSpPr>
              <p:cNvPr id="15" name="ïṣ1ïdè">
                <a:extLst>
                  <a:ext uri="{FF2B5EF4-FFF2-40B4-BE49-F238E27FC236}">
                    <a16:creationId xmlns:a16="http://schemas.microsoft.com/office/drawing/2014/main" id="{3986D427-F430-4EFA-9039-FDD9FB1E1F2B}"/>
                  </a:ext>
                </a:extLst>
              </p:cNvPr>
              <p:cNvSpPr txBox="1"/>
              <p:nvPr/>
            </p:nvSpPr>
            <p:spPr bwMode="auto">
              <a:xfrm>
                <a:off x="8130565" y="2157562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規劃</a:t>
                </a:r>
                <a:endParaRPr lang="en-US" altLang="zh-CN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100C2F9-9713-4E91-A597-EA1C2B9A3A5A}"/>
                </a:ext>
              </a:extLst>
            </p:cNvPr>
            <p:cNvCxnSpPr/>
            <p:nvPr/>
          </p:nvCxnSpPr>
          <p:spPr>
            <a:xfrm>
              <a:off x="4251000" y="3564000"/>
              <a:ext cx="7269488" cy="0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8C3E9F4-944D-48D9-946D-58C1F631F55E}"/>
                </a:ext>
              </a:extLst>
            </p:cNvPr>
            <p:cNvCxnSpPr>
              <a:cxnSpLocks/>
            </p:cNvCxnSpPr>
            <p:nvPr/>
          </p:nvCxnSpPr>
          <p:spPr>
            <a:xfrm>
              <a:off x="7640775" y="1123950"/>
              <a:ext cx="0" cy="5019675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540000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2236" y="81642"/>
            <a:ext cx="5419185" cy="895350"/>
          </a:xfrm>
        </p:spPr>
        <p:txBody>
          <a:bodyPr/>
          <a:lstStyle/>
          <a:p>
            <a:r>
              <a:rPr lang="zh-CN" altLang="en-US" dirty="0"/>
              <a:t>大體流程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60EC41-4DE5-4324-9B96-D3A78EC7B380}"/>
              </a:ext>
            </a:extLst>
          </p:cNvPr>
          <p:cNvSpPr txBox="1"/>
          <p:nvPr/>
        </p:nvSpPr>
        <p:spPr>
          <a:xfrm>
            <a:off x="765109" y="1688841"/>
            <a:ext cx="39014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一盡可能拿資料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二合理分組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三多重過濾病歷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四提取各項特征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五看分組與指標之間的聯繫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4449AC-D148-420B-969C-1C7F842D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73" y="0"/>
            <a:ext cx="7169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f1f41b4a-117a-43cd-a554-f923c269f72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656B843-6CEF-407C-8FD3-7B31A446780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30300"/>
            <a:ext cx="10843241" cy="5503765"/>
            <a:chOff x="669924" y="1130300"/>
            <a:chExt cx="10843241" cy="5432506"/>
          </a:xfrm>
        </p:grpSpPr>
        <p:grpSp>
          <p:nvGrpSpPr>
            <p:cNvPr id="6" name="ïṩḻîḓê">
              <a:extLst>
                <a:ext uri="{FF2B5EF4-FFF2-40B4-BE49-F238E27FC236}">
                  <a16:creationId xmlns:a16="http://schemas.microsoft.com/office/drawing/2014/main" id="{503E533F-8D39-4B04-B21F-79C61EBAAF76}"/>
                </a:ext>
              </a:extLst>
            </p:cNvPr>
            <p:cNvGrpSpPr/>
            <p:nvPr/>
          </p:nvGrpSpPr>
          <p:grpSpPr>
            <a:xfrm>
              <a:off x="4598969" y="2256912"/>
              <a:ext cx="4509698" cy="2960648"/>
              <a:chOff x="3992636" y="2158226"/>
              <a:chExt cx="4509698" cy="2960648"/>
            </a:xfrm>
          </p:grpSpPr>
          <p:sp>
            <p:nvSpPr>
              <p:cNvPr id="16" name="îSlïḑé">
                <a:extLst>
                  <a:ext uri="{FF2B5EF4-FFF2-40B4-BE49-F238E27FC236}">
                    <a16:creationId xmlns:a16="http://schemas.microsoft.com/office/drawing/2014/main" id="{75A6EBDF-4E10-4074-8306-218792AF5F52}"/>
                  </a:ext>
                </a:extLst>
              </p:cNvPr>
              <p:cNvSpPr/>
              <p:nvPr/>
            </p:nvSpPr>
            <p:spPr>
              <a:xfrm>
                <a:off x="3992636" y="2401420"/>
                <a:ext cx="2014538" cy="201453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17" name="iṥlíḋe">
                <a:extLst>
                  <a:ext uri="{FF2B5EF4-FFF2-40B4-BE49-F238E27FC236}">
                    <a16:creationId xmlns:a16="http://schemas.microsoft.com/office/drawing/2014/main" id="{32EA43B8-FA0B-41B9-9CA8-2EB4B4423D1F}"/>
                  </a:ext>
                </a:extLst>
              </p:cNvPr>
              <p:cNvSpPr/>
              <p:nvPr/>
            </p:nvSpPr>
            <p:spPr>
              <a:xfrm>
                <a:off x="6487796" y="2650208"/>
                <a:ext cx="2014538" cy="201453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18" name="iśľiḍê">
                <a:extLst>
                  <a:ext uri="{FF2B5EF4-FFF2-40B4-BE49-F238E27FC236}">
                    <a16:creationId xmlns:a16="http://schemas.microsoft.com/office/drawing/2014/main" id="{63527953-3944-4476-9D62-691EF90D22A6}"/>
                  </a:ext>
                </a:extLst>
              </p:cNvPr>
              <p:cNvSpPr/>
              <p:nvPr/>
            </p:nvSpPr>
            <p:spPr>
              <a:xfrm>
                <a:off x="5577689" y="3461569"/>
                <a:ext cx="1530467" cy="153046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19" name="iSľîďe">
                <a:extLst>
                  <a:ext uri="{FF2B5EF4-FFF2-40B4-BE49-F238E27FC236}">
                    <a16:creationId xmlns:a16="http://schemas.microsoft.com/office/drawing/2014/main" id="{CAEBE72D-8BCF-4ACA-8D23-6ADEAC76844B}"/>
                  </a:ext>
                </a:extLst>
              </p:cNvPr>
              <p:cNvSpPr/>
              <p:nvPr/>
            </p:nvSpPr>
            <p:spPr>
              <a:xfrm>
                <a:off x="5304538" y="2158226"/>
                <a:ext cx="1681654" cy="16816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20" name="íṣḷïḑé">
                <a:extLst>
                  <a:ext uri="{FF2B5EF4-FFF2-40B4-BE49-F238E27FC236}">
                    <a16:creationId xmlns:a16="http://schemas.microsoft.com/office/drawing/2014/main" id="{A03B4A91-32E7-49E1-9112-5E1B07469721}"/>
                  </a:ext>
                </a:extLst>
              </p:cNvPr>
              <p:cNvSpPr/>
              <p:nvPr/>
            </p:nvSpPr>
            <p:spPr>
              <a:xfrm>
                <a:off x="4718251" y="4028443"/>
                <a:ext cx="1090431" cy="109043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endParaRPr lang="zh-CN" altLang="en-US" sz="2000" b="1" dirty="0"/>
              </a:p>
            </p:txBody>
          </p:sp>
        </p:grpSp>
        <p:grpSp>
          <p:nvGrpSpPr>
            <p:cNvPr id="7" name="íšḷïḑè">
              <a:extLst>
                <a:ext uri="{FF2B5EF4-FFF2-40B4-BE49-F238E27FC236}">
                  <a16:creationId xmlns:a16="http://schemas.microsoft.com/office/drawing/2014/main" id="{069758F4-D789-4D9C-87DB-26AA3E905955}"/>
                </a:ext>
              </a:extLst>
            </p:cNvPr>
            <p:cNvGrpSpPr/>
            <p:nvPr/>
          </p:nvGrpSpPr>
          <p:grpSpPr>
            <a:xfrm>
              <a:off x="669924" y="1130300"/>
              <a:ext cx="4119920" cy="5312772"/>
              <a:chOff x="669733" y="2680785"/>
              <a:chExt cx="4365713" cy="5312772"/>
            </a:xfrm>
          </p:grpSpPr>
          <p:sp>
            <p:nvSpPr>
              <p:cNvPr id="13" name="îṩḷíḑé">
                <a:extLst>
                  <a:ext uri="{FF2B5EF4-FFF2-40B4-BE49-F238E27FC236}">
                    <a16:creationId xmlns:a16="http://schemas.microsoft.com/office/drawing/2014/main" id="{28DD1550-CA18-4F89-A86F-42F605122A99}"/>
                  </a:ext>
                </a:extLst>
              </p:cNvPr>
              <p:cNvSpPr txBox="1"/>
              <p:nvPr/>
            </p:nvSpPr>
            <p:spPr>
              <a:xfrm>
                <a:off x="673103" y="2680785"/>
                <a:ext cx="4072897" cy="852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000" b="1" dirty="0"/>
                  <a:t>為什麼選擇蔡老師的專題</a:t>
                </a:r>
                <a:endParaRPr lang="en-US" sz="2000" b="1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5894032-D6B7-4472-ADE7-F1B0726ADD15}"/>
                  </a:ext>
                </a:extLst>
              </p:cNvPr>
              <p:cNvCxnSpPr/>
              <p:nvPr/>
            </p:nvCxnSpPr>
            <p:spPr>
              <a:xfrm>
                <a:off x="673103" y="3659947"/>
                <a:ext cx="407289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îşḷidè">
                <a:extLst>
                  <a:ext uri="{FF2B5EF4-FFF2-40B4-BE49-F238E27FC236}">
                    <a16:creationId xmlns:a16="http://schemas.microsoft.com/office/drawing/2014/main" id="{15648CD6-8FCD-4C52-8573-24FA5B910220}"/>
                  </a:ext>
                </a:extLst>
              </p:cNvPr>
              <p:cNvSpPr txBox="1"/>
              <p:nvPr/>
            </p:nvSpPr>
            <p:spPr>
              <a:xfrm>
                <a:off x="669733" y="3765446"/>
                <a:ext cx="4365713" cy="4228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+mn-ea"/>
                  </a:rPr>
                  <a:t>過往的很多課程學習是以考試為風向標，但這堂課我想以</a:t>
                </a:r>
                <a:r>
                  <a:rPr lang="en-US" altLang="zh-CN" sz="1600" dirty="0">
                    <a:latin typeface="+mn-ea"/>
                  </a:rPr>
                  <a:t>”</a:t>
                </a:r>
                <a:r>
                  <a:rPr lang="zh-CN" altLang="en-US" sz="1600" dirty="0">
                    <a:latin typeface="+mn-ea"/>
                  </a:rPr>
                  <a:t>有用</a:t>
                </a:r>
                <a:r>
                  <a:rPr lang="en-US" altLang="zh-CN" sz="1600" dirty="0">
                    <a:latin typeface="+mn-ea"/>
                  </a:rPr>
                  <a:t>”</a:t>
                </a:r>
                <a:r>
                  <a:rPr lang="zh-CN" altLang="en-US" sz="1600" dirty="0">
                    <a:latin typeface="+mn-ea"/>
                  </a:rPr>
                  <a:t>為目的，並且養成主動把握機會的習慣</a:t>
                </a:r>
                <a:endParaRPr lang="en-US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+mn-ea"/>
                  </a:rPr>
                  <a:t>這是我第一次來台灣</a:t>
                </a:r>
                <a:endParaRPr lang="en-US" altLang="zh-CN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altLang="zh-CN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+mn-ea"/>
                  </a:rPr>
                  <a:t>這是我第一次在老師的帶領下慢慢品味科研的第一口味道</a:t>
                </a:r>
                <a:endParaRPr lang="en-US" altLang="zh-CN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+mn-ea"/>
                  </a:rPr>
                  <a:t>這是我第一次跨界和醫學領域的專家交流合作討論</a:t>
                </a:r>
                <a:endParaRPr lang="en-US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+mn-ea"/>
                  </a:rPr>
                  <a:t>這是我第一次在較長的一段時間內用專業知識做真正有意義的事情，且能幫助別人</a:t>
                </a:r>
                <a:endParaRPr lang="en-US" altLang="zh-CN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altLang="zh-CN" sz="1600" dirty="0">
                  <a:latin typeface="+mn-ea"/>
                </a:endParaRPr>
              </a:p>
            </p:txBody>
          </p:sp>
        </p:grpSp>
        <p:grpSp>
          <p:nvGrpSpPr>
            <p:cNvPr id="8" name="išḻïďè">
              <a:extLst>
                <a:ext uri="{FF2B5EF4-FFF2-40B4-BE49-F238E27FC236}">
                  <a16:creationId xmlns:a16="http://schemas.microsoft.com/office/drawing/2014/main" id="{9B32FD68-6090-4322-9C91-1D0168C29E18}"/>
                </a:ext>
              </a:extLst>
            </p:cNvPr>
            <p:cNvGrpSpPr/>
            <p:nvPr/>
          </p:nvGrpSpPr>
          <p:grpSpPr>
            <a:xfrm>
              <a:off x="9108667" y="2356382"/>
              <a:ext cx="2404498" cy="4206424"/>
              <a:chOff x="8661000" y="401242"/>
              <a:chExt cx="2295000" cy="4206424"/>
            </a:xfrm>
          </p:grpSpPr>
          <p:sp>
            <p:nvSpPr>
              <p:cNvPr id="11" name="îṩ1ídé">
                <a:extLst>
                  <a:ext uri="{FF2B5EF4-FFF2-40B4-BE49-F238E27FC236}">
                    <a16:creationId xmlns:a16="http://schemas.microsoft.com/office/drawing/2014/main" id="{1BB3FD0B-B174-49D5-A30B-28C5FC18EA58}"/>
                  </a:ext>
                </a:extLst>
              </p:cNvPr>
              <p:cNvSpPr txBox="1"/>
              <p:nvPr/>
            </p:nvSpPr>
            <p:spPr>
              <a:xfrm>
                <a:off x="8661000" y="40124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000" b="1" dirty="0"/>
                  <a:t>為什麼選擇戒菸專題</a:t>
                </a:r>
                <a:endParaRPr lang="de-DE" sz="2000" b="1" dirty="0"/>
              </a:p>
            </p:txBody>
          </p:sp>
          <p:sp>
            <p:nvSpPr>
              <p:cNvPr id="12" name="ïS1iďê">
                <a:extLst>
                  <a:ext uri="{FF2B5EF4-FFF2-40B4-BE49-F238E27FC236}">
                    <a16:creationId xmlns:a16="http://schemas.microsoft.com/office/drawing/2014/main" id="{AF2BBDC6-8EC9-4ADC-B35C-9CB18470C4A6}"/>
                  </a:ext>
                </a:extLst>
              </p:cNvPr>
              <p:cNvSpPr txBox="1"/>
              <p:nvPr/>
            </p:nvSpPr>
            <p:spPr>
              <a:xfrm>
                <a:off x="8661000" y="1172409"/>
                <a:ext cx="2295000" cy="3435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+mn-ea"/>
                  </a:rPr>
                  <a:t>首要原因是想幫到那些有戒菸主動積極性的人和家裡的老煙槍</a:t>
                </a:r>
                <a:endParaRPr lang="en-US" altLang="zh-CN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en-US" altLang="zh-CN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+mn-ea"/>
                  </a:rPr>
                  <a:t>其次是相比股票證券分析，我更喜歡與醫療領域合作的純粹感，沒有那麼多功利性，和不確定性</a:t>
                </a:r>
                <a:endParaRPr lang="en-US" altLang="zh-CN" sz="16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endParaRPr lang="de-DE" sz="16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2A628-EBE4-4D7D-8A38-3E90238C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	   </a:t>
            </a:r>
            <a:r>
              <a:rPr lang="zh-CN" altLang="en-US" dirty="0"/>
              <a:t>目標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B8A71-80FB-4067-BFDD-87A2A51F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b5ecf34a-e6f1-4e2a-a85a-917327609ee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52351D-02A5-4FCC-8F2F-1F26385533E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90244" y="1989000"/>
            <a:ext cx="3211513" cy="3206750"/>
            <a:chOff x="4490244" y="1989000"/>
            <a:chExt cx="3211513" cy="3206750"/>
          </a:xfrm>
        </p:grpSpPr>
        <p:sp>
          <p:nvSpPr>
            <p:cNvPr id="6" name="îṧļïdé">
              <a:extLst>
                <a:ext uri="{FF2B5EF4-FFF2-40B4-BE49-F238E27FC236}">
                  <a16:creationId xmlns:a16="http://schemas.microsoft.com/office/drawing/2014/main" id="{12CD8616-0825-45B0-865A-DC76F22E5AD0}"/>
                </a:ext>
              </a:extLst>
            </p:cNvPr>
            <p:cNvSpPr/>
            <p:nvPr/>
          </p:nvSpPr>
          <p:spPr bwMode="auto">
            <a:xfrm>
              <a:off x="4490244" y="1989000"/>
              <a:ext cx="3211513" cy="3206750"/>
            </a:xfrm>
            <a:custGeom>
              <a:avLst/>
              <a:gdLst>
                <a:gd name="T0" fmla="*/ 2409 w 5182"/>
                <a:gd name="T1" fmla="*/ 100 h 5182"/>
                <a:gd name="T2" fmla="*/ 2772 w 5182"/>
                <a:gd name="T3" fmla="*/ 100 h 5182"/>
                <a:gd name="T4" fmla="*/ 5082 w 5182"/>
                <a:gd name="T5" fmla="*/ 2410 h 5182"/>
                <a:gd name="T6" fmla="*/ 5082 w 5182"/>
                <a:gd name="T7" fmla="*/ 2772 h 5182"/>
                <a:gd name="T8" fmla="*/ 2772 w 5182"/>
                <a:gd name="T9" fmla="*/ 5082 h 5182"/>
                <a:gd name="T10" fmla="*/ 2409 w 5182"/>
                <a:gd name="T11" fmla="*/ 5082 h 5182"/>
                <a:gd name="T12" fmla="*/ 100 w 5182"/>
                <a:gd name="T13" fmla="*/ 2772 h 5182"/>
                <a:gd name="T14" fmla="*/ 100 w 5182"/>
                <a:gd name="T15" fmla="*/ 2410 h 5182"/>
                <a:gd name="T16" fmla="*/ 2409 w 5182"/>
                <a:gd name="T17" fmla="*/ 100 h 5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2" h="5182">
                  <a:moveTo>
                    <a:pt x="2409" y="100"/>
                  </a:moveTo>
                  <a:cubicBezTo>
                    <a:pt x="2510" y="0"/>
                    <a:pt x="2672" y="0"/>
                    <a:pt x="2772" y="100"/>
                  </a:cubicBezTo>
                  <a:lnTo>
                    <a:pt x="5082" y="2410"/>
                  </a:lnTo>
                  <a:cubicBezTo>
                    <a:pt x="5182" y="2510"/>
                    <a:pt x="5182" y="2672"/>
                    <a:pt x="5082" y="2772"/>
                  </a:cubicBezTo>
                  <a:lnTo>
                    <a:pt x="2772" y="5082"/>
                  </a:lnTo>
                  <a:cubicBezTo>
                    <a:pt x="2672" y="5182"/>
                    <a:pt x="2510" y="5182"/>
                    <a:pt x="2409" y="5082"/>
                  </a:cubicBezTo>
                  <a:lnTo>
                    <a:pt x="100" y="2772"/>
                  </a:lnTo>
                  <a:cubicBezTo>
                    <a:pt x="0" y="2672"/>
                    <a:pt x="0" y="2510"/>
                    <a:pt x="100" y="2410"/>
                  </a:cubicBezTo>
                  <a:lnTo>
                    <a:pt x="2409" y="100"/>
                  </a:lnTo>
                  <a:close/>
                </a:path>
              </a:pathLst>
            </a:custGeom>
            <a:pattFill prst="pct5">
              <a:fgClr>
                <a:srgbClr val="E4E6EA"/>
              </a:fgClr>
              <a:bgClr>
                <a:srgbClr val="ADB5BF"/>
              </a:bgClr>
            </a:patt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ïŝlïḓè">
              <a:extLst>
                <a:ext uri="{FF2B5EF4-FFF2-40B4-BE49-F238E27FC236}">
                  <a16:creationId xmlns:a16="http://schemas.microsoft.com/office/drawing/2014/main" id="{A2909798-60CE-4EE8-BD93-E28428DB4CA7}"/>
                </a:ext>
              </a:extLst>
            </p:cNvPr>
            <p:cNvSpPr/>
            <p:nvPr/>
          </p:nvSpPr>
          <p:spPr>
            <a:xfrm>
              <a:off x="5033837" y="2530212"/>
              <a:ext cx="2124326" cy="2124326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" name="ïśḻíďé">
              <a:extLst>
                <a:ext uri="{FF2B5EF4-FFF2-40B4-BE49-F238E27FC236}">
                  <a16:creationId xmlns:a16="http://schemas.microsoft.com/office/drawing/2014/main" id="{A2909798-60CE-4EE8-BD93-E28428DB4CA7}"/>
                </a:ext>
              </a:extLst>
            </p:cNvPr>
            <p:cNvSpPr/>
            <p:nvPr/>
          </p:nvSpPr>
          <p:spPr>
            <a:xfrm>
              <a:off x="5299973" y="2811324"/>
              <a:ext cx="1562102" cy="1562102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9" name="ïśḻiḍê">
              <a:extLst>
                <a:ext uri="{FF2B5EF4-FFF2-40B4-BE49-F238E27FC236}">
                  <a16:creationId xmlns:a16="http://schemas.microsoft.com/office/drawing/2014/main" id="{A2909798-60CE-4EE8-BD93-E28428DB4CA7}"/>
                </a:ext>
              </a:extLst>
            </p:cNvPr>
            <p:cNvSpPr/>
            <p:nvPr/>
          </p:nvSpPr>
          <p:spPr>
            <a:xfrm>
              <a:off x="5523686" y="3035037"/>
              <a:ext cx="1114676" cy="1114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33" name="i$ḻiḑe">
              <a:extLst>
                <a:ext uri="{FF2B5EF4-FFF2-40B4-BE49-F238E27FC236}">
                  <a16:creationId xmlns:a16="http://schemas.microsoft.com/office/drawing/2014/main" id="{87DB9490-B3FA-4C1D-8FFC-71F21C078F6C}"/>
                </a:ext>
              </a:extLst>
            </p:cNvPr>
            <p:cNvSpPr/>
            <p:nvPr/>
          </p:nvSpPr>
          <p:spPr bwMode="auto">
            <a:xfrm>
              <a:off x="4966026" y="2501068"/>
              <a:ext cx="283164" cy="272697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iṩ1îḑé">
              <a:extLst>
                <a:ext uri="{FF2B5EF4-FFF2-40B4-BE49-F238E27FC236}">
                  <a16:creationId xmlns:a16="http://schemas.microsoft.com/office/drawing/2014/main" id="{A5B2FCCA-4668-4259-B63E-DC80AB0048C0}"/>
                </a:ext>
              </a:extLst>
            </p:cNvPr>
            <p:cNvSpPr/>
            <p:nvPr/>
          </p:nvSpPr>
          <p:spPr bwMode="auto">
            <a:xfrm>
              <a:off x="4966026" y="4351127"/>
              <a:ext cx="283164" cy="272697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D237813-C34A-40A0-B760-A328AD464C32}"/>
              </a:ext>
            </a:extLst>
          </p:cNvPr>
          <p:cNvSpPr txBox="1"/>
          <p:nvPr/>
        </p:nvSpPr>
        <p:spPr>
          <a:xfrm>
            <a:off x="867747" y="3217633"/>
            <a:ext cx="321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失敗的群體其實也有很多特征與成功的群體相近，但是可能一些路走錯而使失敗的幾率增大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1A7C128-AF98-40B1-9ABB-4CE81BEBDAE3}"/>
              </a:ext>
            </a:extLst>
          </p:cNvPr>
          <p:cNvSpPr txBox="1"/>
          <p:nvPr/>
        </p:nvSpPr>
        <p:spPr>
          <a:xfrm>
            <a:off x="867747" y="1989000"/>
            <a:ext cx="3211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分析出成功和失敗的人的特點，不同群體會有哪些關聯關係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63832C-647A-4EF7-8A13-2ADF4E05689E}"/>
              </a:ext>
            </a:extLst>
          </p:cNvPr>
          <p:cNvSpPr txBox="1"/>
          <p:nvPr/>
        </p:nvSpPr>
        <p:spPr>
          <a:xfrm>
            <a:off x="867747" y="5157483"/>
            <a:ext cx="321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對於新的病人，通過比對關聯圖，能給醫師有用的建議，即他更靠近哪一群體。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118869-AB28-4C43-8F69-EBAB3C75CC04}"/>
              </a:ext>
            </a:extLst>
          </p:cNvPr>
          <p:cNvSpPr txBox="1"/>
          <p:nvPr/>
        </p:nvSpPr>
        <p:spPr>
          <a:xfrm>
            <a:off x="867747" y="1236184"/>
            <a:ext cx="201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現階段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8EAC36-86E1-451B-8A13-C7218085BE64}"/>
              </a:ext>
            </a:extLst>
          </p:cNvPr>
          <p:cNvSpPr txBox="1"/>
          <p:nvPr/>
        </p:nvSpPr>
        <p:spPr>
          <a:xfrm>
            <a:off x="8112740" y="4134652"/>
            <a:ext cx="3211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增加病歷數量，聯網全台的戒菸病歷資料。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D2A131F-48C1-48B7-ACCB-60DC257DC767}"/>
              </a:ext>
            </a:extLst>
          </p:cNvPr>
          <p:cNvSpPr txBox="1"/>
          <p:nvPr/>
        </p:nvSpPr>
        <p:spPr>
          <a:xfrm>
            <a:off x="8112740" y="2001392"/>
            <a:ext cx="3211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引入心理學分析</a:t>
            </a:r>
            <a:r>
              <a:rPr lang="en-US" altLang="zh-CN" sz="1600" dirty="0"/>
              <a:t>buff</a:t>
            </a:r>
            <a:r>
              <a:rPr lang="zh-CN" altLang="en-US" sz="1600" dirty="0"/>
              <a:t>加持，通過問卷調查，實時專業的電話回訪，來添加動機強度，個性分析的面相。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9E46EC-1A07-40BD-853B-9B7987E18291}"/>
              </a:ext>
            </a:extLst>
          </p:cNvPr>
          <p:cNvSpPr txBox="1"/>
          <p:nvPr/>
        </p:nvSpPr>
        <p:spPr>
          <a:xfrm>
            <a:off x="8112740" y="1248576"/>
            <a:ext cx="201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未來優化</a:t>
            </a:r>
          </a:p>
        </p:txBody>
      </p:sp>
    </p:spTree>
    <p:extLst>
      <p:ext uri="{BB962C8B-B14F-4D97-AF65-F5344CB8AC3E}">
        <p14:creationId xmlns:p14="http://schemas.microsoft.com/office/powerpoint/2010/main" val="16722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3633F-FE0F-4284-96A0-99B87CF9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319b1377-74b8-43b7-9029-41aa7878dff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AFBDD5F-6214-458D-A8D8-4534D435E44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1000" y="1584001"/>
            <a:ext cx="10867902" cy="4266278"/>
            <a:chOff x="651000" y="1584003"/>
            <a:chExt cx="10867902" cy="4266278"/>
          </a:xfrm>
        </p:grpSpPr>
        <p:grpSp>
          <p:nvGrpSpPr>
            <p:cNvPr id="6" name="iŝļidê">
              <a:extLst>
                <a:ext uri="{FF2B5EF4-FFF2-40B4-BE49-F238E27FC236}">
                  <a16:creationId xmlns:a16="http://schemas.microsoft.com/office/drawing/2014/main" id="{814CE815-69E0-4271-8D76-2CA79FFBE159}"/>
                </a:ext>
              </a:extLst>
            </p:cNvPr>
            <p:cNvGrpSpPr/>
            <p:nvPr/>
          </p:nvGrpSpPr>
          <p:grpSpPr>
            <a:xfrm>
              <a:off x="3948376" y="1584003"/>
              <a:ext cx="4295253" cy="3288383"/>
              <a:chOff x="4179643" y="2132856"/>
              <a:chExt cx="3832714" cy="2934268"/>
            </a:xfrm>
          </p:grpSpPr>
          <p:sp>
            <p:nvSpPr>
              <p:cNvPr id="19" name="iSľiḓé">
                <a:extLst>
                  <a:ext uri="{FF2B5EF4-FFF2-40B4-BE49-F238E27FC236}">
                    <a16:creationId xmlns:a16="http://schemas.microsoft.com/office/drawing/2014/main" id="{ADBCDBE4-D954-4DCC-B9A0-728E1AE9BEAD}"/>
                  </a:ext>
                </a:extLst>
              </p:cNvPr>
              <p:cNvSpPr/>
              <p:nvPr/>
            </p:nvSpPr>
            <p:spPr>
              <a:xfrm rot="878204">
                <a:off x="4179643" y="4264127"/>
                <a:ext cx="3518329" cy="1213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ṡļïḍê">
                <a:extLst>
                  <a:ext uri="{FF2B5EF4-FFF2-40B4-BE49-F238E27FC236}">
                    <a16:creationId xmlns:a16="http://schemas.microsoft.com/office/drawing/2014/main" id="{1FE4C104-45B2-4FB3-A6B9-A11A1E98413A}"/>
                  </a:ext>
                </a:extLst>
              </p:cNvPr>
              <p:cNvSpPr/>
              <p:nvPr/>
            </p:nvSpPr>
            <p:spPr>
              <a:xfrm rot="878204">
                <a:off x="4316588" y="3470418"/>
                <a:ext cx="1297137" cy="432377"/>
              </a:xfrm>
              <a:prstGeom prst="round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ṥļïḍé">
                <a:extLst>
                  <a:ext uri="{FF2B5EF4-FFF2-40B4-BE49-F238E27FC236}">
                    <a16:creationId xmlns:a16="http://schemas.microsoft.com/office/drawing/2014/main" id="{55DACD13-D4A4-4F5A-B77C-E6BE05A74914}"/>
                  </a:ext>
                </a:extLst>
              </p:cNvPr>
              <p:cNvSpPr/>
              <p:nvPr/>
            </p:nvSpPr>
            <p:spPr>
              <a:xfrm rot="878204">
                <a:off x="4441350" y="2992708"/>
                <a:ext cx="1297137" cy="432377"/>
              </a:xfrm>
              <a:prstGeom prst="round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sḷiďe">
                <a:extLst>
                  <a:ext uri="{FF2B5EF4-FFF2-40B4-BE49-F238E27FC236}">
                    <a16:creationId xmlns:a16="http://schemas.microsoft.com/office/drawing/2014/main" id="{B53B3449-2A08-4DA6-B753-C6A3A5C770D2}"/>
                  </a:ext>
                </a:extLst>
              </p:cNvPr>
              <p:cNvSpPr/>
              <p:nvPr/>
            </p:nvSpPr>
            <p:spPr>
              <a:xfrm rot="878204">
                <a:off x="6465696" y="4031688"/>
                <a:ext cx="1297137" cy="43237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ļîde">
                <a:extLst>
                  <a:ext uri="{FF2B5EF4-FFF2-40B4-BE49-F238E27FC236}">
                    <a16:creationId xmlns:a16="http://schemas.microsoft.com/office/drawing/2014/main" id="{E172B2E4-4736-4B36-8013-529FB2426306}"/>
                  </a:ext>
                </a:extLst>
              </p:cNvPr>
              <p:cNvSpPr/>
              <p:nvPr/>
            </p:nvSpPr>
            <p:spPr>
              <a:xfrm rot="878204">
                <a:off x="6590459" y="3553978"/>
                <a:ext cx="1297137" cy="43237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şḻïdè">
                <a:extLst>
                  <a:ext uri="{FF2B5EF4-FFF2-40B4-BE49-F238E27FC236}">
                    <a16:creationId xmlns:a16="http://schemas.microsoft.com/office/drawing/2014/main" id="{69C61690-2EA5-43B6-A716-775776FA946C}"/>
                  </a:ext>
                </a:extLst>
              </p:cNvPr>
              <p:cNvSpPr/>
              <p:nvPr/>
            </p:nvSpPr>
            <p:spPr>
              <a:xfrm rot="878204">
                <a:off x="6715220" y="3076268"/>
                <a:ext cx="1297137" cy="43237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ŝļídè">
                <a:extLst>
                  <a:ext uri="{FF2B5EF4-FFF2-40B4-BE49-F238E27FC236}">
                    <a16:creationId xmlns:a16="http://schemas.microsoft.com/office/drawing/2014/main" id="{7461F6B3-E65D-4933-81FD-369DEA3A2B5D}"/>
                  </a:ext>
                </a:extLst>
              </p:cNvPr>
              <p:cNvSpPr/>
              <p:nvPr/>
            </p:nvSpPr>
            <p:spPr>
              <a:xfrm>
                <a:off x="5545225" y="4453136"/>
                <a:ext cx="712215" cy="6139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ṣľïḍê">
                <a:extLst>
                  <a:ext uri="{FF2B5EF4-FFF2-40B4-BE49-F238E27FC236}">
                    <a16:creationId xmlns:a16="http://schemas.microsoft.com/office/drawing/2014/main" id="{02A49C0E-0B05-46B6-B9E7-3C9FA1E5F2DF}"/>
                  </a:ext>
                </a:extLst>
              </p:cNvPr>
              <p:cNvSpPr/>
              <p:nvPr/>
            </p:nvSpPr>
            <p:spPr>
              <a:xfrm>
                <a:off x="4441349" y="2132856"/>
                <a:ext cx="1297137" cy="432377"/>
              </a:xfrm>
              <a:prstGeom prst="round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algn="ctr" defTabSz="914378">
                  <a:defRPr/>
                </a:pP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ï$ľíḍê">
                <a:extLst>
                  <a:ext uri="{FF2B5EF4-FFF2-40B4-BE49-F238E27FC236}">
                    <a16:creationId xmlns:a16="http://schemas.microsoft.com/office/drawing/2014/main" id="{06935345-5BCE-419B-8F99-7F1D572114B7}"/>
                  </a:ext>
                </a:extLst>
              </p:cNvPr>
              <p:cNvSpPr/>
              <p:nvPr/>
            </p:nvSpPr>
            <p:spPr>
              <a:xfrm>
                <a:off x="6715219" y="2132856"/>
                <a:ext cx="1297137" cy="432377"/>
              </a:xfrm>
              <a:prstGeom prst="round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algn="ctr" defTabSz="914378">
                  <a:defRPr/>
                </a:pP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F00F5B1-1246-49A1-B5A0-0BC6E7FB929B}"/>
                  </a:ext>
                </a:extLst>
              </p:cNvPr>
              <p:cNvCxnSpPr/>
              <p:nvPr/>
            </p:nvCxnSpPr>
            <p:spPr>
              <a:xfrm>
                <a:off x="5089918" y="5067124"/>
                <a:ext cx="162530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íŝḷîḍe">
              <a:extLst>
                <a:ext uri="{FF2B5EF4-FFF2-40B4-BE49-F238E27FC236}">
                  <a16:creationId xmlns:a16="http://schemas.microsoft.com/office/drawing/2014/main" id="{3B14B428-721D-4F67-B829-34E84BAA8218}"/>
                </a:ext>
              </a:extLst>
            </p:cNvPr>
            <p:cNvGrpSpPr/>
            <p:nvPr/>
          </p:nvGrpSpPr>
          <p:grpSpPr>
            <a:xfrm>
              <a:off x="673100" y="2344050"/>
              <a:ext cx="3127900" cy="3506231"/>
              <a:chOff x="8661000" y="1781570"/>
              <a:chExt cx="2295000" cy="3506231"/>
            </a:xfrm>
          </p:grpSpPr>
          <p:sp>
            <p:nvSpPr>
              <p:cNvPr id="17" name="îš1ídé">
                <a:extLst>
                  <a:ext uri="{FF2B5EF4-FFF2-40B4-BE49-F238E27FC236}">
                    <a16:creationId xmlns:a16="http://schemas.microsoft.com/office/drawing/2014/main" id="{68DCE07D-D1A4-4ED3-9350-66A927DC4E33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zh-CN" altLang="en-US" sz="2000" b="1" dirty="0"/>
                  <a:t>意義和價值</a:t>
                </a:r>
                <a:endParaRPr lang="de-DE" sz="2000" b="1" dirty="0"/>
              </a:p>
            </p:txBody>
          </p:sp>
          <p:sp>
            <p:nvSpPr>
              <p:cNvPr id="18" name="iṧlíďè">
                <a:extLst>
                  <a:ext uri="{FF2B5EF4-FFF2-40B4-BE49-F238E27FC236}">
                    <a16:creationId xmlns:a16="http://schemas.microsoft.com/office/drawing/2014/main" id="{744DB599-BA4D-400A-9231-236FFCD7603F}"/>
                  </a:ext>
                </a:extLst>
              </p:cNvPr>
              <p:cNvSpPr txBox="1"/>
              <p:nvPr/>
            </p:nvSpPr>
            <p:spPr>
              <a:xfrm>
                <a:off x="8661000" y="2174080"/>
                <a:ext cx="2295000" cy="3113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400" dirty="0"/>
                  <a:t>從現有戒菸研究來看，資料探勘大有文章可做，處於成長期。放長遠目光來看，是為資工</a:t>
                </a:r>
                <a:r>
                  <a:rPr lang="en-US" altLang="zh-CN" sz="1400" dirty="0"/>
                  <a:t>X</a:t>
                </a:r>
                <a:r>
                  <a:rPr lang="zh-CN" altLang="en-US" sz="1400" dirty="0"/>
                  <a:t>醫學添磚加瓦</a:t>
                </a:r>
                <a:endParaRPr lang="de-DE" sz="1400" dirty="0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7565A14-4D92-421E-8D11-8263899A8DE5}"/>
                </a:ext>
              </a:extLst>
            </p:cNvPr>
            <p:cNvCxnSpPr>
              <a:cxnSpLocks/>
            </p:cNvCxnSpPr>
            <p:nvPr/>
          </p:nvCxnSpPr>
          <p:spPr>
            <a:xfrm>
              <a:off x="651000" y="3863486"/>
              <a:ext cx="3155735" cy="0"/>
            </a:xfrm>
            <a:prstGeom prst="line">
              <a:avLst/>
            </a:prstGeom>
            <a:ln w="3175" cap="rnd">
              <a:solidFill>
                <a:schemeClr val="tx2">
                  <a:lumMod val="40000"/>
                  <a:lumOff val="6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ï$ḻíďè">
              <a:extLst>
                <a:ext uri="{FF2B5EF4-FFF2-40B4-BE49-F238E27FC236}">
                  <a16:creationId xmlns:a16="http://schemas.microsoft.com/office/drawing/2014/main" id="{6676CECC-F18C-4072-9044-53D3059F0C8D}"/>
                </a:ext>
              </a:extLst>
            </p:cNvPr>
            <p:cNvSpPr txBox="1"/>
            <p:nvPr/>
          </p:nvSpPr>
          <p:spPr>
            <a:xfrm>
              <a:off x="8391002" y="2282485"/>
              <a:ext cx="312790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zh-CN" altLang="en-US" sz="2000" b="1" dirty="0"/>
                <a:t>回報</a:t>
              </a:r>
              <a:endParaRPr lang="de-DE" sz="2000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51AFCE-300C-4137-B1C2-632DD72E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67" y="3863486"/>
              <a:ext cx="3155735" cy="0"/>
            </a:xfrm>
            <a:prstGeom prst="line">
              <a:avLst/>
            </a:prstGeom>
            <a:ln w="3175" cap="rnd">
              <a:solidFill>
                <a:schemeClr val="tx2">
                  <a:lumMod val="40000"/>
                  <a:lumOff val="6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ṧlíďè">
            <a:extLst>
              <a:ext uri="{FF2B5EF4-FFF2-40B4-BE49-F238E27FC236}">
                <a16:creationId xmlns:a16="http://schemas.microsoft.com/office/drawing/2014/main" id="{B70CE7C7-40BA-4AF6-9A91-933608FE90BC}"/>
              </a:ext>
            </a:extLst>
          </p:cNvPr>
          <p:cNvSpPr txBox="1"/>
          <p:nvPr/>
        </p:nvSpPr>
        <p:spPr>
          <a:xfrm>
            <a:off x="8724023" y="2736558"/>
            <a:ext cx="3127900" cy="372622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rmAutofit fontScale="925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600" dirty="0"/>
              <a:t>我收穫了很深入的台灣交流之旅，結交了醫學，心理學，資工的很棒的衛教師，老師和同學</a:t>
            </a:r>
            <a:endParaRPr lang="en-US" altLang="zh-CN" sz="1600" dirty="0"/>
          </a:p>
          <a:p>
            <a:pPr>
              <a:lnSpc>
                <a:spcPct val="150000"/>
              </a:lnSpc>
              <a:buSzPct val="25000"/>
            </a:pPr>
            <a:endParaRPr lang="en-US" altLang="zh-CN" sz="1600" dirty="0"/>
          </a:p>
          <a:p>
            <a:pPr>
              <a:lnSpc>
                <a:spcPct val="150000"/>
              </a:lnSpc>
              <a:buSzPct val="25000"/>
            </a:pPr>
            <a:r>
              <a:rPr lang="zh-CN" altLang="en-US" sz="1600" dirty="0"/>
              <a:t>我深刻體會到用資料科學解決實際問題是既需要宏觀把握，也需要圍觀深入的學問。使用幾個機器學習的演算法真的只是很小的一部分。資料的獲取和清洗，問題的分析脈絡是最為困難和價值所在之處</a:t>
            </a:r>
            <a:endParaRPr lang="en-US" altLang="zh-CN" sz="1600" dirty="0"/>
          </a:p>
          <a:p>
            <a:pPr>
              <a:lnSpc>
                <a:spcPct val="150000"/>
              </a:lnSpc>
              <a:buSzPct val="25000"/>
            </a:pPr>
            <a:endParaRPr lang="en-US" altLang="zh-CN" sz="1600" dirty="0"/>
          </a:p>
          <a:p>
            <a:pPr>
              <a:lnSpc>
                <a:spcPct val="150000"/>
              </a:lnSpc>
              <a:buSzPct val="25000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2645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83DC6-F3DE-44B7-98A0-22B6E4D7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困難和資源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A6CC1-16F1-4E0C-9E96-0EFB7038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ec99e02f-60d7-44d0-9441-d3b794ea5b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EC85A7C-D719-4FC6-A0DE-DA9179E6FC3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746" y="1968002"/>
            <a:ext cx="10846742" cy="4272461"/>
            <a:chOff x="673746" y="1968002"/>
            <a:chExt cx="10846742" cy="4272461"/>
          </a:xfrm>
        </p:grpSpPr>
        <p:grpSp>
          <p:nvGrpSpPr>
            <p:cNvPr id="6" name="iśľîḓê">
              <a:extLst>
                <a:ext uri="{FF2B5EF4-FFF2-40B4-BE49-F238E27FC236}">
                  <a16:creationId xmlns:a16="http://schemas.microsoft.com/office/drawing/2014/main" id="{3AA846D3-9D1C-4C5C-AABC-2F5090F438F8}"/>
                </a:ext>
              </a:extLst>
            </p:cNvPr>
            <p:cNvGrpSpPr/>
            <p:nvPr/>
          </p:nvGrpSpPr>
          <p:grpSpPr>
            <a:xfrm>
              <a:off x="3413713" y="1968002"/>
              <a:ext cx="5364571" cy="2927710"/>
              <a:chOff x="2932618" y="1700808"/>
              <a:chExt cx="6343757" cy="3462098"/>
            </a:xfrm>
          </p:grpSpPr>
          <p:sp>
            <p:nvSpPr>
              <p:cNvPr id="15" name="isḷíḓê">
                <a:extLst>
                  <a:ext uri="{FF2B5EF4-FFF2-40B4-BE49-F238E27FC236}">
                    <a16:creationId xmlns:a16="http://schemas.microsoft.com/office/drawing/2014/main" id="{A1BBDD21-870C-402B-8E43-574EEB09A561}"/>
                  </a:ext>
                </a:extLst>
              </p:cNvPr>
              <p:cNvSpPr/>
              <p:nvPr/>
            </p:nvSpPr>
            <p:spPr bwMode="auto">
              <a:xfrm flipH="1">
                <a:off x="4892821" y="1700808"/>
                <a:ext cx="1731647" cy="1731645"/>
              </a:xfrm>
              <a:custGeom>
                <a:avLst/>
                <a:gdLst>
                  <a:gd name="T0" fmla="*/ 2905 w 2905"/>
                  <a:gd name="T1" fmla="*/ 0 h 2903"/>
                  <a:gd name="T2" fmla="*/ 2830 w 2905"/>
                  <a:gd name="T3" fmla="*/ 0 h 2903"/>
                  <a:gd name="T4" fmla="*/ 2681 w 2905"/>
                  <a:gd name="T5" fmla="*/ 7 h 2903"/>
                  <a:gd name="T6" fmla="*/ 2535 w 2905"/>
                  <a:gd name="T7" fmla="*/ 22 h 2903"/>
                  <a:gd name="T8" fmla="*/ 2390 w 2905"/>
                  <a:gd name="T9" fmla="*/ 44 h 2903"/>
                  <a:gd name="T10" fmla="*/ 2249 w 2905"/>
                  <a:gd name="T11" fmla="*/ 73 h 2903"/>
                  <a:gd name="T12" fmla="*/ 2110 w 2905"/>
                  <a:gd name="T13" fmla="*/ 110 h 2903"/>
                  <a:gd name="T14" fmla="*/ 1973 w 2905"/>
                  <a:gd name="T15" fmla="*/ 152 h 2903"/>
                  <a:gd name="T16" fmla="*/ 1839 w 2905"/>
                  <a:gd name="T17" fmla="*/ 201 h 2903"/>
                  <a:gd name="T18" fmla="*/ 1709 w 2905"/>
                  <a:gd name="T19" fmla="*/ 256 h 2903"/>
                  <a:gd name="T20" fmla="*/ 1583 w 2905"/>
                  <a:gd name="T21" fmla="*/ 317 h 2903"/>
                  <a:gd name="T22" fmla="*/ 1460 w 2905"/>
                  <a:gd name="T23" fmla="*/ 385 h 2903"/>
                  <a:gd name="T24" fmla="*/ 1339 w 2905"/>
                  <a:gd name="T25" fmla="*/ 456 h 2903"/>
                  <a:gd name="T26" fmla="*/ 1224 w 2905"/>
                  <a:gd name="T27" fmla="*/ 535 h 2903"/>
                  <a:gd name="T28" fmla="*/ 1112 w 2905"/>
                  <a:gd name="T29" fmla="*/ 619 h 2903"/>
                  <a:gd name="T30" fmla="*/ 1004 w 2905"/>
                  <a:gd name="T31" fmla="*/ 707 h 2903"/>
                  <a:gd name="T32" fmla="*/ 901 w 2905"/>
                  <a:gd name="T33" fmla="*/ 800 h 2903"/>
                  <a:gd name="T34" fmla="*/ 802 w 2905"/>
                  <a:gd name="T35" fmla="*/ 899 h 2903"/>
                  <a:gd name="T36" fmla="*/ 709 w 2905"/>
                  <a:gd name="T37" fmla="*/ 1004 h 2903"/>
                  <a:gd name="T38" fmla="*/ 621 w 2905"/>
                  <a:gd name="T39" fmla="*/ 1110 h 2903"/>
                  <a:gd name="T40" fmla="*/ 537 w 2905"/>
                  <a:gd name="T41" fmla="*/ 1222 h 2903"/>
                  <a:gd name="T42" fmla="*/ 458 w 2905"/>
                  <a:gd name="T43" fmla="*/ 1339 h 2903"/>
                  <a:gd name="T44" fmla="*/ 385 w 2905"/>
                  <a:gd name="T45" fmla="*/ 1458 h 2903"/>
                  <a:gd name="T46" fmla="*/ 319 w 2905"/>
                  <a:gd name="T47" fmla="*/ 1581 h 2903"/>
                  <a:gd name="T48" fmla="*/ 257 w 2905"/>
                  <a:gd name="T49" fmla="*/ 1709 h 2903"/>
                  <a:gd name="T50" fmla="*/ 202 w 2905"/>
                  <a:gd name="T51" fmla="*/ 1839 h 2903"/>
                  <a:gd name="T52" fmla="*/ 154 w 2905"/>
                  <a:gd name="T53" fmla="*/ 1973 h 2903"/>
                  <a:gd name="T54" fmla="*/ 112 w 2905"/>
                  <a:gd name="T55" fmla="*/ 2108 h 2903"/>
                  <a:gd name="T56" fmla="*/ 75 w 2905"/>
                  <a:gd name="T57" fmla="*/ 2247 h 2903"/>
                  <a:gd name="T58" fmla="*/ 46 w 2905"/>
                  <a:gd name="T59" fmla="*/ 2388 h 2903"/>
                  <a:gd name="T60" fmla="*/ 24 w 2905"/>
                  <a:gd name="T61" fmla="*/ 2533 h 2903"/>
                  <a:gd name="T62" fmla="*/ 9 w 2905"/>
                  <a:gd name="T63" fmla="*/ 2680 h 2903"/>
                  <a:gd name="T64" fmla="*/ 2 w 2905"/>
                  <a:gd name="T65" fmla="*/ 2828 h 2903"/>
                  <a:gd name="T66" fmla="*/ 1744 w 2905"/>
                  <a:gd name="T67" fmla="*/ 2903 h 2903"/>
                  <a:gd name="T68" fmla="*/ 1744 w 2905"/>
                  <a:gd name="T69" fmla="*/ 2843 h 2903"/>
                  <a:gd name="T70" fmla="*/ 1757 w 2905"/>
                  <a:gd name="T71" fmla="*/ 2725 h 2903"/>
                  <a:gd name="T72" fmla="*/ 1780 w 2905"/>
                  <a:gd name="T73" fmla="*/ 2614 h 2903"/>
                  <a:gd name="T74" fmla="*/ 1813 w 2905"/>
                  <a:gd name="T75" fmla="*/ 2504 h 2903"/>
                  <a:gd name="T76" fmla="*/ 1857 w 2905"/>
                  <a:gd name="T77" fmla="*/ 2399 h 2903"/>
                  <a:gd name="T78" fmla="*/ 1910 w 2905"/>
                  <a:gd name="T79" fmla="*/ 2300 h 2903"/>
                  <a:gd name="T80" fmla="*/ 1974 w 2905"/>
                  <a:gd name="T81" fmla="*/ 2209 h 2903"/>
                  <a:gd name="T82" fmla="*/ 2044 w 2905"/>
                  <a:gd name="T83" fmla="*/ 2123 h 2903"/>
                  <a:gd name="T84" fmla="*/ 2123 w 2905"/>
                  <a:gd name="T85" fmla="*/ 2044 h 2903"/>
                  <a:gd name="T86" fmla="*/ 2209 w 2905"/>
                  <a:gd name="T87" fmla="*/ 1973 h 2903"/>
                  <a:gd name="T88" fmla="*/ 2302 w 2905"/>
                  <a:gd name="T89" fmla="*/ 1910 h 2903"/>
                  <a:gd name="T90" fmla="*/ 2401 w 2905"/>
                  <a:gd name="T91" fmla="*/ 1855 h 2903"/>
                  <a:gd name="T92" fmla="*/ 2506 w 2905"/>
                  <a:gd name="T93" fmla="*/ 1811 h 2903"/>
                  <a:gd name="T94" fmla="*/ 2614 w 2905"/>
                  <a:gd name="T95" fmla="*/ 1778 h 2903"/>
                  <a:gd name="T96" fmla="*/ 2727 w 2905"/>
                  <a:gd name="T97" fmla="*/ 1755 h 2903"/>
                  <a:gd name="T98" fmla="*/ 2844 w 2905"/>
                  <a:gd name="T99" fmla="*/ 1744 h 2903"/>
                  <a:gd name="T100" fmla="*/ 2905 w 2905"/>
                  <a:gd name="T101" fmla="*/ 1742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5" h="2903">
                    <a:moveTo>
                      <a:pt x="2905" y="1742"/>
                    </a:moveTo>
                    <a:lnTo>
                      <a:pt x="2905" y="0"/>
                    </a:lnTo>
                    <a:lnTo>
                      <a:pt x="2905" y="0"/>
                    </a:lnTo>
                    <a:lnTo>
                      <a:pt x="2830" y="0"/>
                    </a:lnTo>
                    <a:lnTo>
                      <a:pt x="2755" y="4"/>
                    </a:lnTo>
                    <a:lnTo>
                      <a:pt x="2681" y="7"/>
                    </a:lnTo>
                    <a:lnTo>
                      <a:pt x="2608" y="15"/>
                    </a:lnTo>
                    <a:lnTo>
                      <a:pt x="2535" y="22"/>
                    </a:lnTo>
                    <a:lnTo>
                      <a:pt x="2462" y="33"/>
                    </a:lnTo>
                    <a:lnTo>
                      <a:pt x="2390" y="44"/>
                    </a:lnTo>
                    <a:lnTo>
                      <a:pt x="2319" y="59"/>
                    </a:lnTo>
                    <a:lnTo>
                      <a:pt x="2249" y="73"/>
                    </a:lnTo>
                    <a:lnTo>
                      <a:pt x="2180" y="92"/>
                    </a:lnTo>
                    <a:lnTo>
                      <a:pt x="2110" y="110"/>
                    </a:lnTo>
                    <a:lnTo>
                      <a:pt x="2040" y="130"/>
                    </a:lnTo>
                    <a:lnTo>
                      <a:pt x="1973" y="152"/>
                    </a:lnTo>
                    <a:lnTo>
                      <a:pt x="1907" y="176"/>
                    </a:lnTo>
                    <a:lnTo>
                      <a:pt x="1839" y="201"/>
                    </a:lnTo>
                    <a:lnTo>
                      <a:pt x="1775" y="227"/>
                    </a:lnTo>
                    <a:lnTo>
                      <a:pt x="1709" y="256"/>
                    </a:lnTo>
                    <a:lnTo>
                      <a:pt x="1645" y="286"/>
                    </a:lnTo>
                    <a:lnTo>
                      <a:pt x="1583" y="317"/>
                    </a:lnTo>
                    <a:lnTo>
                      <a:pt x="1520" y="350"/>
                    </a:lnTo>
                    <a:lnTo>
                      <a:pt x="1460" y="385"/>
                    </a:lnTo>
                    <a:lnTo>
                      <a:pt x="1399" y="419"/>
                    </a:lnTo>
                    <a:lnTo>
                      <a:pt x="1339" y="456"/>
                    </a:lnTo>
                    <a:lnTo>
                      <a:pt x="1280" y="495"/>
                    </a:lnTo>
                    <a:lnTo>
                      <a:pt x="1224" y="535"/>
                    </a:lnTo>
                    <a:lnTo>
                      <a:pt x="1167" y="577"/>
                    </a:lnTo>
                    <a:lnTo>
                      <a:pt x="1112" y="619"/>
                    </a:lnTo>
                    <a:lnTo>
                      <a:pt x="1057" y="663"/>
                    </a:lnTo>
                    <a:lnTo>
                      <a:pt x="1004" y="707"/>
                    </a:lnTo>
                    <a:lnTo>
                      <a:pt x="953" y="755"/>
                    </a:lnTo>
                    <a:lnTo>
                      <a:pt x="901" y="800"/>
                    </a:lnTo>
                    <a:lnTo>
                      <a:pt x="852" y="850"/>
                    </a:lnTo>
                    <a:lnTo>
                      <a:pt x="802" y="899"/>
                    </a:lnTo>
                    <a:lnTo>
                      <a:pt x="755" y="951"/>
                    </a:lnTo>
                    <a:lnTo>
                      <a:pt x="709" y="1004"/>
                    </a:lnTo>
                    <a:lnTo>
                      <a:pt x="663" y="1057"/>
                    </a:lnTo>
                    <a:lnTo>
                      <a:pt x="621" y="1110"/>
                    </a:lnTo>
                    <a:lnTo>
                      <a:pt x="577" y="1165"/>
                    </a:lnTo>
                    <a:lnTo>
                      <a:pt x="537" y="1222"/>
                    </a:lnTo>
                    <a:lnTo>
                      <a:pt x="497" y="1280"/>
                    </a:lnTo>
                    <a:lnTo>
                      <a:pt x="458" y="1339"/>
                    </a:lnTo>
                    <a:lnTo>
                      <a:pt x="422" y="1397"/>
                    </a:lnTo>
                    <a:lnTo>
                      <a:pt x="385" y="1458"/>
                    </a:lnTo>
                    <a:lnTo>
                      <a:pt x="352" y="1518"/>
                    </a:lnTo>
                    <a:lnTo>
                      <a:pt x="319" y="1581"/>
                    </a:lnTo>
                    <a:lnTo>
                      <a:pt x="288" y="1645"/>
                    </a:lnTo>
                    <a:lnTo>
                      <a:pt x="257" y="1709"/>
                    </a:lnTo>
                    <a:lnTo>
                      <a:pt x="229" y="1773"/>
                    </a:lnTo>
                    <a:lnTo>
                      <a:pt x="202" y="1839"/>
                    </a:lnTo>
                    <a:lnTo>
                      <a:pt x="178" y="1905"/>
                    </a:lnTo>
                    <a:lnTo>
                      <a:pt x="154" y="1973"/>
                    </a:lnTo>
                    <a:lnTo>
                      <a:pt x="132" y="2040"/>
                    </a:lnTo>
                    <a:lnTo>
                      <a:pt x="112" y="2108"/>
                    </a:lnTo>
                    <a:lnTo>
                      <a:pt x="92" y="2178"/>
                    </a:lnTo>
                    <a:lnTo>
                      <a:pt x="75" y="2247"/>
                    </a:lnTo>
                    <a:lnTo>
                      <a:pt x="61" y="2319"/>
                    </a:lnTo>
                    <a:lnTo>
                      <a:pt x="46" y="2388"/>
                    </a:lnTo>
                    <a:lnTo>
                      <a:pt x="35" y="2462"/>
                    </a:lnTo>
                    <a:lnTo>
                      <a:pt x="24" y="2533"/>
                    </a:lnTo>
                    <a:lnTo>
                      <a:pt x="17" y="2606"/>
                    </a:lnTo>
                    <a:lnTo>
                      <a:pt x="9" y="2680"/>
                    </a:lnTo>
                    <a:lnTo>
                      <a:pt x="4" y="2753"/>
                    </a:lnTo>
                    <a:lnTo>
                      <a:pt x="2" y="2828"/>
                    </a:lnTo>
                    <a:lnTo>
                      <a:pt x="0" y="2903"/>
                    </a:lnTo>
                    <a:lnTo>
                      <a:pt x="1744" y="2903"/>
                    </a:lnTo>
                    <a:lnTo>
                      <a:pt x="1744" y="2903"/>
                    </a:lnTo>
                    <a:lnTo>
                      <a:pt x="1744" y="2843"/>
                    </a:lnTo>
                    <a:lnTo>
                      <a:pt x="1749" y="2784"/>
                    </a:lnTo>
                    <a:lnTo>
                      <a:pt x="1757" y="2725"/>
                    </a:lnTo>
                    <a:lnTo>
                      <a:pt x="1766" y="2669"/>
                    </a:lnTo>
                    <a:lnTo>
                      <a:pt x="1780" y="2614"/>
                    </a:lnTo>
                    <a:lnTo>
                      <a:pt x="1795" y="2557"/>
                    </a:lnTo>
                    <a:lnTo>
                      <a:pt x="1813" y="2504"/>
                    </a:lnTo>
                    <a:lnTo>
                      <a:pt x="1833" y="2451"/>
                    </a:lnTo>
                    <a:lnTo>
                      <a:pt x="1857" y="2399"/>
                    </a:lnTo>
                    <a:lnTo>
                      <a:pt x="1883" y="2350"/>
                    </a:lnTo>
                    <a:lnTo>
                      <a:pt x="1910" y="2300"/>
                    </a:lnTo>
                    <a:lnTo>
                      <a:pt x="1941" y="2253"/>
                    </a:lnTo>
                    <a:lnTo>
                      <a:pt x="1974" y="2209"/>
                    </a:lnTo>
                    <a:lnTo>
                      <a:pt x="2007" y="2165"/>
                    </a:lnTo>
                    <a:lnTo>
                      <a:pt x="2044" y="2123"/>
                    </a:lnTo>
                    <a:lnTo>
                      <a:pt x="2082" y="2082"/>
                    </a:lnTo>
                    <a:lnTo>
                      <a:pt x="2123" y="2044"/>
                    </a:lnTo>
                    <a:lnTo>
                      <a:pt x="2165" y="2007"/>
                    </a:lnTo>
                    <a:lnTo>
                      <a:pt x="2209" y="1973"/>
                    </a:lnTo>
                    <a:lnTo>
                      <a:pt x="2255" y="1940"/>
                    </a:lnTo>
                    <a:lnTo>
                      <a:pt x="2302" y="1910"/>
                    </a:lnTo>
                    <a:lnTo>
                      <a:pt x="2350" y="1881"/>
                    </a:lnTo>
                    <a:lnTo>
                      <a:pt x="2401" y="1855"/>
                    </a:lnTo>
                    <a:lnTo>
                      <a:pt x="2452" y="1833"/>
                    </a:lnTo>
                    <a:lnTo>
                      <a:pt x="2506" y="1811"/>
                    </a:lnTo>
                    <a:lnTo>
                      <a:pt x="2559" y="1793"/>
                    </a:lnTo>
                    <a:lnTo>
                      <a:pt x="2614" y="1778"/>
                    </a:lnTo>
                    <a:lnTo>
                      <a:pt x="2670" y="1766"/>
                    </a:lnTo>
                    <a:lnTo>
                      <a:pt x="2727" y="1755"/>
                    </a:lnTo>
                    <a:lnTo>
                      <a:pt x="2786" y="1747"/>
                    </a:lnTo>
                    <a:lnTo>
                      <a:pt x="2844" y="1744"/>
                    </a:lnTo>
                    <a:lnTo>
                      <a:pt x="2905" y="1742"/>
                    </a:lnTo>
                    <a:lnTo>
                      <a:pt x="2905" y="1742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6" name="íṡliḓe">
                <a:extLst>
                  <a:ext uri="{FF2B5EF4-FFF2-40B4-BE49-F238E27FC236}">
                    <a16:creationId xmlns:a16="http://schemas.microsoft.com/office/drawing/2014/main" id="{4DDB7089-26AC-4699-A03E-B98B2FFF716E}"/>
                  </a:ext>
                </a:extLst>
              </p:cNvPr>
              <p:cNvSpPr/>
              <p:nvPr/>
            </p:nvSpPr>
            <p:spPr bwMode="auto">
              <a:xfrm flipH="1">
                <a:off x="3161174" y="1700808"/>
                <a:ext cx="1731647" cy="1731645"/>
              </a:xfrm>
              <a:custGeom>
                <a:avLst/>
                <a:gdLst>
                  <a:gd name="T0" fmla="*/ 0 w 2902"/>
                  <a:gd name="T1" fmla="*/ 1742 h 2903"/>
                  <a:gd name="T2" fmla="*/ 58 w 2902"/>
                  <a:gd name="T3" fmla="*/ 1744 h 2903"/>
                  <a:gd name="T4" fmla="*/ 176 w 2902"/>
                  <a:gd name="T5" fmla="*/ 1755 h 2903"/>
                  <a:gd name="T6" fmla="*/ 289 w 2902"/>
                  <a:gd name="T7" fmla="*/ 1778 h 2903"/>
                  <a:gd name="T8" fmla="*/ 399 w 2902"/>
                  <a:gd name="T9" fmla="*/ 1811 h 2903"/>
                  <a:gd name="T10" fmla="*/ 503 w 2902"/>
                  <a:gd name="T11" fmla="*/ 1855 h 2903"/>
                  <a:gd name="T12" fmla="*/ 602 w 2902"/>
                  <a:gd name="T13" fmla="*/ 1910 h 2903"/>
                  <a:gd name="T14" fmla="*/ 694 w 2902"/>
                  <a:gd name="T15" fmla="*/ 1973 h 2903"/>
                  <a:gd name="T16" fmla="*/ 780 w 2902"/>
                  <a:gd name="T17" fmla="*/ 2044 h 2903"/>
                  <a:gd name="T18" fmla="*/ 859 w 2902"/>
                  <a:gd name="T19" fmla="*/ 2123 h 2903"/>
                  <a:gd name="T20" fmla="*/ 930 w 2902"/>
                  <a:gd name="T21" fmla="*/ 2209 h 2903"/>
                  <a:gd name="T22" fmla="*/ 992 w 2902"/>
                  <a:gd name="T23" fmla="*/ 2300 h 2903"/>
                  <a:gd name="T24" fmla="*/ 1045 w 2902"/>
                  <a:gd name="T25" fmla="*/ 2399 h 2903"/>
                  <a:gd name="T26" fmla="*/ 1089 w 2902"/>
                  <a:gd name="T27" fmla="*/ 2504 h 2903"/>
                  <a:gd name="T28" fmla="*/ 1124 w 2902"/>
                  <a:gd name="T29" fmla="*/ 2614 h 2903"/>
                  <a:gd name="T30" fmla="*/ 1148 w 2902"/>
                  <a:gd name="T31" fmla="*/ 2725 h 2903"/>
                  <a:gd name="T32" fmla="*/ 1159 w 2902"/>
                  <a:gd name="T33" fmla="*/ 2843 h 2903"/>
                  <a:gd name="T34" fmla="*/ 2902 w 2902"/>
                  <a:gd name="T35" fmla="*/ 2903 h 2903"/>
                  <a:gd name="T36" fmla="*/ 2900 w 2902"/>
                  <a:gd name="T37" fmla="*/ 2828 h 2903"/>
                  <a:gd name="T38" fmla="*/ 2893 w 2902"/>
                  <a:gd name="T39" fmla="*/ 2680 h 2903"/>
                  <a:gd name="T40" fmla="*/ 2879 w 2902"/>
                  <a:gd name="T41" fmla="*/ 2533 h 2903"/>
                  <a:gd name="T42" fmla="*/ 2857 w 2902"/>
                  <a:gd name="T43" fmla="*/ 2388 h 2903"/>
                  <a:gd name="T44" fmla="*/ 2827 w 2902"/>
                  <a:gd name="T45" fmla="*/ 2247 h 2903"/>
                  <a:gd name="T46" fmla="*/ 2792 w 2902"/>
                  <a:gd name="T47" fmla="*/ 2108 h 2903"/>
                  <a:gd name="T48" fmla="*/ 2750 w 2902"/>
                  <a:gd name="T49" fmla="*/ 1973 h 2903"/>
                  <a:gd name="T50" fmla="*/ 2701 w 2902"/>
                  <a:gd name="T51" fmla="*/ 1839 h 2903"/>
                  <a:gd name="T52" fmla="*/ 2646 w 2902"/>
                  <a:gd name="T53" fmla="*/ 1709 h 2903"/>
                  <a:gd name="T54" fmla="*/ 2586 w 2902"/>
                  <a:gd name="T55" fmla="*/ 1581 h 2903"/>
                  <a:gd name="T56" fmla="*/ 2518 w 2902"/>
                  <a:gd name="T57" fmla="*/ 1458 h 2903"/>
                  <a:gd name="T58" fmla="*/ 2445 w 2902"/>
                  <a:gd name="T59" fmla="*/ 1339 h 2903"/>
                  <a:gd name="T60" fmla="*/ 2368 w 2902"/>
                  <a:gd name="T61" fmla="*/ 1222 h 2903"/>
                  <a:gd name="T62" fmla="*/ 2283 w 2902"/>
                  <a:gd name="T63" fmla="*/ 1110 h 2903"/>
                  <a:gd name="T64" fmla="*/ 2194 w 2902"/>
                  <a:gd name="T65" fmla="*/ 1004 h 2903"/>
                  <a:gd name="T66" fmla="*/ 2100 w 2902"/>
                  <a:gd name="T67" fmla="*/ 899 h 2903"/>
                  <a:gd name="T68" fmla="*/ 2001 w 2902"/>
                  <a:gd name="T69" fmla="*/ 800 h 2903"/>
                  <a:gd name="T70" fmla="*/ 1899 w 2902"/>
                  <a:gd name="T71" fmla="*/ 707 h 2903"/>
                  <a:gd name="T72" fmla="*/ 1791 w 2902"/>
                  <a:gd name="T73" fmla="*/ 619 h 2903"/>
                  <a:gd name="T74" fmla="*/ 1679 w 2902"/>
                  <a:gd name="T75" fmla="*/ 535 h 2903"/>
                  <a:gd name="T76" fmla="*/ 1564 w 2902"/>
                  <a:gd name="T77" fmla="*/ 456 h 2903"/>
                  <a:gd name="T78" fmla="*/ 1445 w 2902"/>
                  <a:gd name="T79" fmla="*/ 385 h 2903"/>
                  <a:gd name="T80" fmla="*/ 1320 w 2902"/>
                  <a:gd name="T81" fmla="*/ 317 h 2903"/>
                  <a:gd name="T82" fmla="*/ 1194 w 2902"/>
                  <a:gd name="T83" fmla="*/ 256 h 2903"/>
                  <a:gd name="T84" fmla="*/ 1064 w 2902"/>
                  <a:gd name="T85" fmla="*/ 201 h 2903"/>
                  <a:gd name="T86" fmla="*/ 930 w 2902"/>
                  <a:gd name="T87" fmla="*/ 152 h 2903"/>
                  <a:gd name="T88" fmla="*/ 795 w 2902"/>
                  <a:gd name="T89" fmla="*/ 110 h 2903"/>
                  <a:gd name="T90" fmla="*/ 655 w 2902"/>
                  <a:gd name="T91" fmla="*/ 73 h 2903"/>
                  <a:gd name="T92" fmla="*/ 512 w 2902"/>
                  <a:gd name="T93" fmla="*/ 44 h 2903"/>
                  <a:gd name="T94" fmla="*/ 370 w 2902"/>
                  <a:gd name="T95" fmla="*/ 22 h 2903"/>
                  <a:gd name="T96" fmla="*/ 223 w 2902"/>
                  <a:gd name="T97" fmla="*/ 7 h 2903"/>
                  <a:gd name="T98" fmla="*/ 75 w 2902"/>
                  <a:gd name="T99" fmla="*/ 0 h 2903"/>
                  <a:gd name="T100" fmla="*/ 0 w 2902"/>
                  <a:gd name="T101" fmla="*/ 0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2" h="2903">
                    <a:moveTo>
                      <a:pt x="0" y="0"/>
                    </a:moveTo>
                    <a:lnTo>
                      <a:pt x="0" y="1742"/>
                    </a:lnTo>
                    <a:lnTo>
                      <a:pt x="0" y="1742"/>
                    </a:lnTo>
                    <a:lnTo>
                      <a:pt x="58" y="1744"/>
                    </a:lnTo>
                    <a:lnTo>
                      <a:pt x="119" y="1747"/>
                    </a:lnTo>
                    <a:lnTo>
                      <a:pt x="176" y="1755"/>
                    </a:lnTo>
                    <a:lnTo>
                      <a:pt x="232" y="1766"/>
                    </a:lnTo>
                    <a:lnTo>
                      <a:pt x="289" y="1778"/>
                    </a:lnTo>
                    <a:lnTo>
                      <a:pt x="344" y="1793"/>
                    </a:lnTo>
                    <a:lnTo>
                      <a:pt x="399" y="1811"/>
                    </a:lnTo>
                    <a:lnTo>
                      <a:pt x="452" y="1833"/>
                    </a:lnTo>
                    <a:lnTo>
                      <a:pt x="503" y="1855"/>
                    </a:lnTo>
                    <a:lnTo>
                      <a:pt x="553" y="1881"/>
                    </a:lnTo>
                    <a:lnTo>
                      <a:pt x="602" y="1910"/>
                    </a:lnTo>
                    <a:lnTo>
                      <a:pt x="648" y="1940"/>
                    </a:lnTo>
                    <a:lnTo>
                      <a:pt x="694" y="1973"/>
                    </a:lnTo>
                    <a:lnTo>
                      <a:pt x="738" y="2007"/>
                    </a:lnTo>
                    <a:lnTo>
                      <a:pt x="780" y="2044"/>
                    </a:lnTo>
                    <a:lnTo>
                      <a:pt x="820" y="2082"/>
                    </a:lnTo>
                    <a:lnTo>
                      <a:pt x="859" y="2123"/>
                    </a:lnTo>
                    <a:lnTo>
                      <a:pt x="895" y="2165"/>
                    </a:lnTo>
                    <a:lnTo>
                      <a:pt x="930" y="2209"/>
                    </a:lnTo>
                    <a:lnTo>
                      <a:pt x="963" y="2253"/>
                    </a:lnTo>
                    <a:lnTo>
                      <a:pt x="992" y="2300"/>
                    </a:lnTo>
                    <a:lnTo>
                      <a:pt x="1020" y="2350"/>
                    </a:lnTo>
                    <a:lnTo>
                      <a:pt x="1045" y="2399"/>
                    </a:lnTo>
                    <a:lnTo>
                      <a:pt x="1069" y="2451"/>
                    </a:lnTo>
                    <a:lnTo>
                      <a:pt x="1089" y="2504"/>
                    </a:lnTo>
                    <a:lnTo>
                      <a:pt x="1108" y="2557"/>
                    </a:lnTo>
                    <a:lnTo>
                      <a:pt x="1124" y="2614"/>
                    </a:lnTo>
                    <a:lnTo>
                      <a:pt x="1137" y="2669"/>
                    </a:lnTo>
                    <a:lnTo>
                      <a:pt x="1148" y="2725"/>
                    </a:lnTo>
                    <a:lnTo>
                      <a:pt x="1155" y="2784"/>
                    </a:lnTo>
                    <a:lnTo>
                      <a:pt x="1159" y="2843"/>
                    </a:lnTo>
                    <a:lnTo>
                      <a:pt x="1161" y="2903"/>
                    </a:lnTo>
                    <a:lnTo>
                      <a:pt x="2902" y="2903"/>
                    </a:lnTo>
                    <a:lnTo>
                      <a:pt x="2902" y="2903"/>
                    </a:lnTo>
                    <a:lnTo>
                      <a:pt x="2900" y="2828"/>
                    </a:lnTo>
                    <a:lnTo>
                      <a:pt x="2899" y="2753"/>
                    </a:lnTo>
                    <a:lnTo>
                      <a:pt x="2893" y="2680"/>
                    </a:lnTo>
                    <a:lnTo>
                      <a:pt x="2888" y="2606"/>
                    </a:lnTo>
                    <a:lnTo>
                      <a:pt x="2879" y="2533"/>
                    </a:lnTo>
                    <a:lnTo>
                      <a:pt x="2869" y="2462"/>
                    </a:lnTo>
                    <a:lnTo>
                      <a:pt x="2857" y="2388"/>
                    </a:lnTo>
                    <a:lnTo>
                      <a:pt x="2844" y="2319"/>
                    </a:lnTo>
                    <a:lnTo>
                      <a:pt x="2827" y="2247"/>
                    </a:lnTo>
                    <a:lnTo>
                      <a:pt x="2811" y="2178"/>
                    </a:lnTo>
                    <a:lnTo>
                      <a:pt x="2792" y="2108"/>
                    </a:lnTo>
                    <a:lnTo>
                      <a:pt x="2772" y="2040"/>
                    </a:lnTo>
                    <a:lnTo>
                      <a:pt x="2750" y="1973"/>
                    </a:lnTo>
                    <a:lnTo>
                      <a:pt x="2727" y="1905"/>
                    </a:lnTo>
                    <a:lnTo>
                      <a:pt x="2701" y="1839"/>
                    </a:lnTo>
                    <a:lnTo>
                      <a:pt x="2673" y="1773"/>
                    </a:lnTo>
                    <a:lnTo>
                      <a:pt x="2646" y="1709"/>
                    </a:lnTo>
                    <a:lnTo>
                      <a:pt x="2617" y="1645"/>
                    </a:lnTo>
                    <a:lnTo>
                      <a:pt x="2586" y="1581"/>
                    </a:lnTo>
                    <a:lnTo>
                      <a:pt x="2553" y="1518"/>
                    </a:lnTo>
                    <a:lnTo>
                      <a:pt x="2518" y="1458"/>
                    </a:lnTo>
                    <a:lnTo>
                      <a:pt x="2481" y="1397"/>
                    </a:lnTo>
                    <a:lnTo>
                      <a:pt x="2445" y="1339"/>
                    </a:lnTo>
                    <a:lnTo>
                      <a:pt x="2406" y="1280"/>
                    </a:lnTo>
                    <a:lnTo>
                      <a:pt x="2368" y="1222"/>
                    </a:lnTo>
                    <a:lnTo>
                      <a:pt x="2325" y="1165"/>
                    </a:lnTo>
                    <a:lnTo>
                      <a:pt x="2283" y="1110"/>
                    </a:lnTo>
                    <a:lnTo>
                      <a:pt x="2239" y="1057"/>
                    </a:lnTo>
                    <a:lnTo>
                      <a:pt x="2194" y="1004"/>
                    </a:lnTo>
                    <a:lnTo>
                      <a:pt x="2148" y="951"/>
                    </a:lnTo>
                    <a:lnTo>
                      <a:pt x="2100" y="899"/>
                    </a:lnTo>
                    <a:lnTo>
                      <a:pt x="2053" y="850"/>
                    </a:lnTo>
                    <a:lnTo>
                      <a:pt x="2001" y="800"/>
                    </a:lnTo>
                    <a:lnTo>
                      <a:pt x="1952" y="755"/>
                    </a:lnTo>
                    <a:lnTo>
                      <a:pt x="1899" y="707"/>
                    </a:lnTo>
                    <a:lnTo>
                      <a:pt x="1846" y="663"/>
                    </a:lnTo>
                    <a:lnTo>
                      <a:pt x="1791" y="619"/>
                    </a:lnTo>
                    <a:lnTo>
                      <a:pt x="1736" y="577"/>
                    </a:lnTo>
                    <a:lnTo>
                      <a:pt x="1679" y="535"/>
                    </a:lnTo>
                    <a:lnTo>
                      <a:pt x="1622" y="495"/>
                    </a:lnTo>
                    <a:lnTo>
                      <a:pt x="1564" y="456"/>
                    </a:lnTo>
                    <a:lnTo>
                      <a:pt x="1505" y="419"/>
                    </a:lnTo>
                    <a:lnTo>
                      <a:pt x="1445" y="385"/>
                    </a:lnTo>
                    <a:lnTo>
                      <a:pt x="1382" y="350"/>
                    </a:lnTo>
                    <a:lnTo>
                      <a:pt x="1320" y="317"/>
                    </a:lnTo>
                    <a:lnTo>
                      <a:pt x="1258" y="286"/>
                    </a:lnTo>
                    <a:lnTo>
                      <a:pt x="1194" y="256"/>
                    </a:lnTo>
                    <a:lnTo>
                      <a:pt x="1130" y="227"/>
                    </a:lnTo>
                    <a:lnTo>
                      <a:pt x="1064" y="201"/>
                    </a:lnTo>
                    <a:lnTo>
                      <a:pt x="998" y="176"/>
                    </a:lnTo>
                    <a:lnTo>
                      <a:pt x="930" y="152"/>
                    </a:lnTo>
                    <a:lnTo>
                      <a:pt x="862" y="130"/>
                    </a:lnTo>
                    <a:lnTo>
                      <a:pt x="795" y="110"/>
                    </a:lnTo>
                    <a:lnTo>
                      <a:pt x="725" y="92"/>
                    </a:lnTo>
                    <a:lnTo>
                      <a:pt x="655" y="73"/>
                    </a:lnTo>
                    <a:lnTo>
                      <a:pt x="584" y="59"/>
                    </a:lnTo>
                    <a:lnTo>
                      <a:pt x="512" y="44"/>
                    </a:lnTo>
                    <a:lnTo>
                      <a:pt x="441" y="33"/>
                    </a:lnTo>
                    <a:lnTo>
                      <a:pt x="370" y="22"/>
                    </a:lnTo>
                    <a:lnTo>
                      <a:pt x="296" y="15"/>
                    </a:lnTo>
                    <a:lnTo>
                      <a:pt x="223" y="7"/>
                    </a:lnTo>
                    <a:lnTo>
                      <a:pt x="148" y="4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7" name="ïṩļidê">
                <a:extLst>
                  <a:ext uri="{FF2B5EF4-FFF2-40B4-BE49-F238E27FC236}">
                    <a16:creationId xmlns:a16="http://schemas.microsoft.com/office/drawing/2014/main" id="{4F86AEDF-DB1E-4B01-AFBD-03F5D6959419}"/>
                  </a:ext>
                </a:extLst>
              </p:cNvPr>
              <p:cNvSpPr/>
              <p:nvPr/>
            </p:nvSpPr>
            <p:spPr bwMode="auto">
              <a:xfrm flipH="1">
                <a:off x="5584525" y="3432453"/>
                <a:ext cx="1731647" cy="1730453"/>
              </a:xfrm>
              <a:custGeom>
                <a:avLst/>
                <a:gdLst>
                  <a:gd name="T0" fmla="*/ 0 w 2905"/>
                  <a:gd name="T1" fmla="*/ 2903 h 2903"/>
                  <a:gd name="T2" fmla="*/ 75 w 2905"/>
                  <a:gd name="T3" fmla="*/ 2903 h 2903"/>
                  <a:gd name="T4" fmla="*/ 224 w 2905"/>
                  <a:gd name="T5" fmla="*/ 2896 h 2903"/>
                  <a:gd name="T6" fmla="*/ 370 w 2905"/>
                  <a:gd name="T7" fmla="*/ 2881 h 2903"/>
                  <a:gd name="T8" fmla="*/ 515 w 2905"/>
                  <a:gd name="T9" fmla="*/ 2859 h 2903"/>
                  <a:gd name="T10" fmla="*/ 656 w 2905"/>
                  <a:gd name="T11" fmla="*/ 2830 h 2903"/>
                  <a:gd name="T12" fmla="*/ 795 w 2905"/>
                  <a:gd name="T13" fmla="*/ 2793 h 2903"/>
                  <a:gd name="T14" fmla="*/ 932 w 2905"/>
                  <a:gd name="T15" fmla="*/ 2751 h 2903"/>
                  <a:gd name="T16" fmla="*/ 1066 w 2905"/>
                  <a:gd name="T17" fmla="*/ 2702 h 2903"/>
                  <a:gd name="T18" fmla="*/ 1196 w 2905"/>
                  <a:gd name="T19" fmla="*/ 2647 h 2903"/>
                  <a:gd name="T20" fmla="*/ 1322 w 2905"/>
                  <a:gd name="T21" fmla="*/ 2586 h 2903"/>
                  <a:gd name="T22" fmla="*/ 1445 w 2905"/>
                  <a:gd name="T23" fmla="*/ 2518 h 2903"/>
                  <a:gd name="T24" fmla="*/ 1566 w 2905"/>
                  <a:gd name="T25" fmla="*/ 2447 h 2903"/>
                  <a:gd name="T26" fmla="*/ 1681 w 2905"/>
                  <a:gd name="T27" fmla="*/ 2368 h 2903"/>
                  <a:gd name="T28" fmla="*/ 1793 w 2905"/>
                  <a:gd name="T29" fmla="*/ 2284 h 2903"/>
                  <a:gd name="T30" fmla="*/ 1901 w 2905"/>
                  <a:gd name="T31" fmla="*/ 2196 h 2903"/>
                  <a:gd name="T32" fmla="*/ 2004 w 2905"/>
                  <a:gd name="T33" fmla="*/ 2103 h 2903"/>
                  <a:gd name="T34" fmla="*/ 2103 w 2905"/>
                  <a:gd name="T35" fmla="*/ 2004 h 2903"/>
                  <a:gd name="T36" fmla="*/ 2196 w 2905"/>
                  <a:gd name="T37" fmla="*/ 1899 h 2903"/>
                  <a:gd name="T38" fmla="*/ 2284 w 2905"/>
                  <a:gd name="T39" fmla="*/ 1793 h 2903"/>
                  <a:gd name="T40" fmla="*/ 2368 w 2905"/>
                  <a:gd name="T41" fmla="*/ 1681 h 2903"/>
                  <a:gd name="T42" fmla="*/ 2447 w 2905"/>
                  <a:gd name="T43" fmla="*/ 1564 h 2903"/>
                  <a:gd name="T44" fmla="*/ 2520 w 2905"/>
                  <a:gd name="T45" fmla="*/ 1445 h 2903"/>
                  <a:gd name="T46" fmla="*/ 2586 w 2905"/>
                  <a:gd name="T47" fmla="*/ 1322 h 2903"/>
                  <a:gd name="T48" fmla="*/ 2648 w 2905"/>
                  <a:gd name="T49" fmla="*/ 1194 h 2903"/>
                  <a:gd name="T50" fmla="*/ 2703 w 2905"/>
                  <a:gd name="T51" fmla="*/ 1064 h 2903"/>
                  <a:gd name="T52" fmla="*/ 2751 w 2905"/>
                  <a:gd name="T53" fmla="*/ 930 h 2903"/>
                  <a:gd name="T54" fmla="*/ 2793 w 2905"/>
                  <a:gd name="T55" fmla="*/ 795 h 2903"/>
                  <a:gd name="T56" fmla="*/ 2830 w 2905"/>
                  <a:gd name="T57" fmla="*/ 656 h 2903"/>
                  <a:gd name="T58" fmla="*/ 2859 w 2905"/>
                  <a:gd name="T59" fmla="*/ 515 h 2903"/>
                  <a:gd name="T60" fmla="*/ 2881 w 2905"/>
                  <a:gd name="T61" fmla="*/ 370 h 2903"/>
                  <a:gd name="T62" fmla="*/ 2896 w 2905"/>
                  <a:gd name="T63" fmla="*/ 223 h 2903"/>
                  <a:gd name="T64" fmla="*/ 2903 w 2905"/>
                  <a:gd name="T65" fmla="*/ 75 h 2903"/>
                  <a:gd name="T66" fmla="*/ 1161 w 2905"/>
                  <a:gd name="T67" fmla="*/ 0 h 2903"/>
                  <a:gd name="T68" fmla="*/ 1161 w 2905"/>
                  <a:gd name="T69" fmla="*/ 60 h 2903"/>
                  <a:gd name="T70" fmla="*/ 1148 w 2905"/>
                  <a:gd name="T71" fmla="*/ 178 h 2903"/>
                  <a:gd name="T72" fmla="*/ 1125 w 2905"/>
                  <a:gd name="T73" fmla="*/ 289 h 2903"/>
                  <a:gd name="T74" fmla="*/ 1092 w 2905"/>
                  <a:gd name="T75" fmla="*/ 399 h 2903"/>
                  <a:gd name="T76" fmla="*/ 1048 w 2905"/>
                  <a:gd name="T77" fmla="*/ 504 h 2903"/>
                  <a:gd name="T78" fmla="*/ 995 w 2905"/>
                  <a:gd name="T79" fmla="*/ 603 h 2903"/>
                  <a:gd name="T80" fmla="*/ 931 w 2905"/>
                  <a:gd name="T81" fmla="*/ 694 h 2903"/>
                  <a:gd name="T82" fmla="*/ 861 w 2905"/>
                  <a:gd name="T83" fmla="*/ 780 h 2903"/>
                  <a:gd name="T84" fmla="*/ 782 w 2905"/>
                  <a:gd name="T85" fmla="*/ 859 h 2903"/>
                  <a:gd name="T86" fmla="*/ 696 w 2905"/>
                  <a:gd name="T87" fmla="*/ 930 h 2903"/>
                  <a:gd name="T88" fmla="*/ 603 w 2905"/>
                  <a:gd name="T89" fmla="*/ 993 h 2903"/>
                  <a:gd name="T90" fmla="*/ 504 w 2905"/>
                  <a:gd name="T91" fmla="*/ 1048 h 2903"/>
                  <a:gd name="T92" fmla="*/ 399 w 2905"/>
                  <a:gd name="T93" fmla="*/ 1092 h 2903"/>
                  <a:gd name="T94" fmla="*/ 291 w 2905"/>
                  <a:gd name="T95" fmla="*/ 1125 h 2903"/>
                  <a:gd name="T96" fmla="*/ 178 w 2905"/>
                  <a:gd name="T97" fmla="*/ 1148 h 2903"/>
                  <a:gd name="T98" fmla="*/ 61 w 2905"/>
                  <a:gd name="T99" fmla="*/ 1159 h 2903"/>
                  <a:gd name="T100" fmla="*/ 0 w 2905"/>
                  <a:gd name="T101" fmla="*/ 1161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5" h="2903">
                    <a:moveTo>
                      <a:pt x="0" y="1161"/>
                    </a:moveTo>
                    <a:lnTo>
                      <a:pt x="0" y="2903"/>
                    </a:lnTo>
                    <a:lnTo>
                      <a:pt x="0" y="2903"/>
                    </a:lnTo>
                    <a:lnTo>
                      <a:pt x="75" y="2903"/>
                    </a:lnTo>
                    <a:lnTo>
                      <a:pt x="150" y="2899"/>
                    </a:lnTo>
                    <a:lnTo>
                      <a:pt x="224" y="2896"/>
                    </a:lnTo>
                    <a:lnTo>
                      <a:pt x="297" y="2888"/>
                    </a:lnTo>
                    <a:lnTo>
                      <a:pt x="370" y="2881"/>
                    </a:lnTo>
                    <a:lnTo>
                      <a:pt x="443" y="2870"/>
                    </a:lnTo>
                    <a:lnTo>
                      <a:pt x="515" y="2859"/>
                    </a:lnTo>
                    <a:lnTo>
                      <a:pt x="586" y="2844"/>
                    </a:lnTo>
                    <a:lnTo>
                      <a:pt x="656" y="2830"/>
                    </a:lnTo>
                    <a:lnTo>
                      <a:pt x="725" y="2811"/>
                    </a:lnTo>
                    <a:lnTo>
                      <a:pt x="795" y="2793"/>
                    </a:lnTo>
                    <a:lnTo>
                      <a:pt x="865" y="2773"/>
                    </a:lnTo>
                    <a:lnTo>
                      <a:pt x="932" y="2751"/>
                    </a:lnTo>
                    <a:lnTo>
                      <a:pt x="998" y="2727"/>
                    </a:lnTo>
                    <a:lnTo>
                      <a:pt x="1066" y="2702"/>
                    </a:lnTo>
                    <a:lnTo>
                      <a:pt x="1130" y="2676"/>
                    </a:lnTo>
                    <a:lnTo>
                      <a:pt x="1196" y="2647"/>
                    </a:lnTo>
                    <a:lnTo>
                      <a:pt x="1260" y="2617"/>
                    </a:lnTo>
                    <a:lnTo>
                      <a:pt x="1322" y="2586"/>
                    </a:lnTo>
                    <a:lnTo>
                      <a:pt x="1385" y="2553"/>
                    </a:lnTo>
                    <a:lnTo>
                      <a:pt x="1445" y="2518"/>
                    </a:lnTo>
                    <a:lnTo>
                      <a:pt x="1506" y="2484"/>
                    </a:lnTo>
                    <a:lnTo>
                      <a:pt x="1566" y="2447"/>
                    </a:lnTo>
                    <a:lnTo>
                      <a:pt x="1625" y="2408"/>
                    </a:lnTo>
                    <a:lnTo>
                      <a:pt x="1681" y="2368"/>
                    </a:lnTo>
                    <a:lnTo>
                      <a:pt x="1738" y="2326"/>
                    </a:lnTo>
                    <a:lnTo>
                      <a:pt x="1793" y="2284"/>
                    </a:lnTo>
                    <a:lnTo>
                      <a:pt x="1848" y="2240"/>
                    </a:lnTo>
                    <a:lnTo>
                      <a:pt x="1901" y="2196"/>
                    </a:lnTo>
                    <a:lnTo>
                      <a:pt x="1952" y="2148"/>
                    </a:lnTo>
                    <a:lnTo>
                      <a:pt x="2004" y="2103"/>
                    </a:lnTo>
                    <a:lnTo>
                      <a:pt x="2053" y="2053"/>
                    </a:lnTo>
                    <a:lnTo>
                      <a:pt x="2103" y="2004"/>
                    </a:lnTo>
                    <a:lnTo>
                      <a:pt x="2150" y="1952"/>
                    </a:lnTo>
                    <a:lnTo>
                      <a:pt x="2196" y="1899"/>
                    </a:lnTo>
                    <a:lnTo>
                      <a:pt x="2242" y="1846"/>
                    </a:lnTo>
                    <a:lnTo>
                      <a:pt x="2284" y="1793"/>
                    </a:lnTo>
                    <a:lnTo>
                      <a:pt x="2328" y="1738"/>
                    </a:lnTo>
                    <a:lnTo>
                      <a:pt x="2368" y="1681"/>
                    </a:lnTo>
                    <a:lnTo>
                      <a:pt x="2408" y="1623"/>
                    </a:lnTo>
                    <a:lnTo>
                      <a:pt x="2447" y="1564"/>
                    </a:lnTo>
                    <a:lnTo>
                      <a:pt x="2483" y="1506"/>
                    </a:lnTo>
                    <a:lnTo>
                      <a:pt x="2520" y="1445"/>
                    </a:lnTo>
                    <a:lnTo>
                      <a:pt x="2553" y="1385"/>
                    </a:lnTo>
                    <a:lnTo>
                      <a:pt x="2586" y="1322"/>
                    </a:lnTo>
                    <a:lnTo>
                      <a:pt x="2617" y="1258"/>
                    </a:lnTo>
                    <a:lnTo>
                      <a:pt x="2648" y="1194"/>
                    </a:lnTo>
                    <a:lnTo>
                      <a:pt x="2676" y="1130"/>
                    </a:lnTo>
                    <a:lnTo>
                      <a:pt x="2703" y="1064"/>
                    </a:lnTo>
                    <a:lnTo>
                      <a:pt x="2727" y="998"/>
                    </a:lnTo>
                    <a:lnTo>
                      <a:pt x="2751" y="930"/>
                    </a:lnTo>
                    <a:lnTo>
                      <a:pt x="2773" y="863"/>
                    </a:lnTo>
                    <a:lnTo>
                      <a:pt x="2793" y="795"/>
                    </a:lnTo>
                    <a:lnTo>
                      <a:pt x="2813" y="725"/>
                    </a:lnTo>
                    <a:lnTo>
                      <a:pt x="2830" y="656"/>
                    </a:lnTo>
                    <a:lnTo>
                      <a:pt x="2844" y="584"/>
                    </a:lnTo>
                    <a:lnTo>
                      <a:pt x="2859" y="515"/>
                    </a:lnTo>
                    <a:lnTo>
                      <a:pt x="2870" y="441"/>
                    </a:lnTo>
                    <a:lnTo>
                      <a:pt x="2881" y="370"/>
                    </a:lnTo>
                    <a:lnTo>
                      <a:pt x="2888" y="297"/>
                    </a:lnTo>
                    <a:lnTo>
                      <a:pt x="2896" y="223"/>
                    </a:lnTo>
                    <a:lnTo>
                      <a:pt x="2901" y="150"/>
                    </a:lnTo>
                    <a:lnTo>
                      <a:pt x="2903" y="75"/>
                    </a:lnTo>
                    <a:lnTo>
                      <a:pt x="2905" y="0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161" y="60"/>
                    </a:lnTo>
                    <a:lnTo>
                      <a:pt x="1156" y="119"/>
                    </a:lnTo>
                    <a:lnTo>
                      <a:pt x="1148" y="178"/>
                    </a:lnTo>
                    <a:lnTo>
                      <a:pt x="1139" y="234"/>
                    </a:lnTo>
                    <a:lnTo>
                      <a:pt x="1125" y="289"/>
                    </a:lnTo>
                    <a:lnTo>
                      <a:pt x="1110" y="346"/>
                    </a:lnTo>
                    <a:lnTo>
                      <a:pt x="1092" y="399"/>
                    </a:lnTo>
                    <a:lnTo>
                      <a:pt x="1072" y="452"/>
                    </a:lnTo>
                    <a:lnTo>
                      <a:pt x="1048" y="504"/>
                    </a:lnTo>
                    <a:lnTo>
                      <a:pt x="1022" y="553"/>
                    </a:lnTo>
                    <a:lnTo>
                      <a:pt x="995" y="603"/>
                    </a:lnTo>
                    <a:lnTo>
                      <a:pt x="964" y="650"/>
                    </a:lnTo>
                    <a:lnTo>
                      <a:pt x="931" y="694"/>
                    </a:lnTo>
                    <a:lnTo>
                      <a:pt x="898" y="738"/>
                    </a:lnTo>
                    <a:lnTo>
                      <a:pt x="861" y="780"/>
                    </a:lnTo>
                    <a:lnTo>
                      <a:pt x="823" y="821"/>
                    </a:lnTo>
                    <a:lnTo>
                      <a:pt x="782" y="859"/>
                    </a:lnTo>
                    <a:lnTo>
                      <a:pt x="740" y="896"/>
                    </a:lnTo>
                    <a:lnTo>
                      <a:pt x="696" y="930"/>
                    </a:lnTo>
                    <a:lnTo>
                      <a:pt x="650" y="963"/>
                    </a:lnTo>
                    <a:lnTo>
                      <a:pt x="603" y="993"/>
                    </a:lnTo>
                    <a:lnTo>
                      <a:pt x="555" y="1022"/>
                    </a:lnTo>
                    <a:lnTo>
                      <a:pt x="504" y="1048"/>
                    </a:lnTo>
                    <a:lnTo>
                      <a:pt x="453" y="1070"/>
                    </a:lnTo>
                    <a:lnTo>
                      <a:pt x="399" y="1092"/>
                    </a:lnTo>
                    <a:lnTo>
                      <a:pt x="346" y="1110"/>
                    </a:lnTo>
                    <a:lnTo>
                      <a:pt x="291" y="1125"/>
                    </a:lnTo>
                    <a:lnTo>
                      <a:pt x="235" y="1137"/>
                    </a:lnTo>
                    <a:lnTo>
                      <a:pt x="178" y="1148"/>
                    </a:lnTo>
                    <a:lnTo>
                      <a:pt x="119" y="1156"/>
                    </a:lnTo>
                    <a:lnTo>
                      <a:pt x="61" y="1159"/>
                    </a:lnTo>
                    <a:lnTo>
                      <a:pt x="0" y="1161"/>
                    </a:lnTo>
                    <a:lnTo>
                      <a:pt x="0" y="1161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sp>
            <p:nvSpPr>
              <p:cNvPr id="18" name="iṩliḍê">
                <a:extLst>
                  <a:ext uri="{FF2B5EF4-FFF2-40B4-BE49-F238E27FC236}">
                    <a16:creationId xmlns:a16="http://schemas.microsoft.com/office/drawing/2014/main" id="{9E84CEE2-E3A6-49B7-AA62-3715AE77044C}"/>
                  </a:ext>
                </a:extLst>
              </p:cNvPr>
              <p:cNvSpPr/>
              <p:nvPr/>
            </p:nvSpPr>
            <p:spPr bwMode="auto">
              <a:xfrm flipH="1">
                <a:off x="7316172" y="3432453"/>
                <a:ext cx="1731647" cy="1730453"/>
              </a:xfrm>
              <a:custGeom>
                <a:avLst/>
                <a:gdLst>
                  <a:gd name="T0" fmla="*/ 0 w 2902"/>
                  <a:gd name="T1" fmla="*/ 0 h 2903"/>
                  <a:gd name="T2" fmla="*/ 2 w 2902"/>
                  <a:gd name="T3" fmla="*/ 75 h 2903"/>
                  <a:gd name="T4" fmla="*/ 9 w 2902"/>
                  <a:gd name="T5" fmla="*/ 223 h 2903"/>
                  <a:gd name="T6" fmla="*/ 23 w 2902"/>
                  <a:gd name="T7" fmla="*/ 370 h 2903"/>
                  <a:gd name="T8" fmla="*/ 45 w 2902"/>
                  <a:gd name="T9" fmla="*/ 515 h 2903"/>
                  <a:gd name="T10" fmla="*/ 75 w 2902"/>
                  <a:gd name="T11" fmla="*/ 656 h 2903"/>
                  <a:gd name="T12" fmla="*/ 110 w 2902"/>
                  <a:gd name="T13" fmla="*/ 795 h 2903"/>
                  <a:gd name="T14" fmla="*/ 152 w 2902"/>
                  <a:gd name="T15" fmla="*/ 930 h 2903"/>
                  <a:gd name="T16" fmla="*/ 201 w 2902"/>
                  <a:gd name="T17" fmla="*/ 1064 h 2903"/>
                  <a:gd name="T18" fmla="*/ 256 w 2902"/>
                  <a:gd name="T19" fmla="*/ 1194 h 2903"/>
                  <a:gd name="T20" fmla="*/ 316 w 2902"/>
                  <a:gd name="T21" fmla="*/ 1322 h 2903"/>
                  <a:gd name="T22" fmla="*/ 384 w 2902"/>
                  <a:gd name="T23" fmla="*/ 1445 h 2903"/>
                  <a:gd name="T24" fmla="*/ 457 w 2902"/>
                  <a:gd name="T25" fmla="*/ 1564 h 2903"/>
                  <a:gd name="T26" fmla="*/ 534 w 2902"/>
                  <a:gd name="T27" fmla="*/ 1681 h 2903"/>
                  <a:gd name="T28" fmla="*/ 619 w 2902"/>
                  <a:gd name="T29" fmla="*/ 1793 h 2903"/>
                  <a:gd name="T30" fmla="*/ 708 w 2902"/>
                  <a:gd name="T31" fmla="*/ 1899 h 2903"/>
                  <a:gd name="T32" fmla="*/ 802 w 2902"/>
                  <a:gd name="T33" fmla="*/ 2004 h 2903"/>
                  <a:gd name="T34" fmla="*/ 901 w 2902"/>
                  <a:gd name="T35" fmla="*/ 2103 h 2903"/>
                  <a:gd name="T36" fmla="*/ 1003 w 2902"/>
                  <a:gd name="T37" fmla="*/ 2196 h 2903"/>
                  <a:gd name="T38" fmla="*/ 1111 w 2902"/>
                  <a:gd name="T39" fmla="*/ 2284 h 2903"/>
                  <a:gd name="T40" fmla="*/ 1223 w 2902"/>
                  <a:gd name="T41" fmla="*/ 2368 h 2903"/>
                  <a:gd name="T42" fmla="*/ 1338 w 2902"/>
                  <a:gd name="T43" fmla="*/ 2447 h 2903"/>
                  <a:gd name="T44" fmla="*/ 1457 w 2902"/>
                  <a:gd name="T45" fmla="*/ 2518 h 2903"/>
                  <a:gd name="T46" fmla="*/ 1582 w 2902"/>
                  <a:gd name="T47" fmla="*/ 2586 h 2903"/>
                  <a:gd name="T48" fmla="*/ 1708 w 2902"/>
                  <a:gd name="T49" fmla="*/ 2647 h 2903"/>
                  <a:gd name="T50" fmla="*/ 1838 w 2902"/>
                  <a:gd name="T51" fmla="*/ 2702 h 2903"/>
                  <a:gd name="T52" fmla="*/ 1972 w 2902"/>
                  <a:gd name="T53" fmla="*/ 2751 h 2903"/>
                  <a:gd name="T54" fmla="*/ 2107 w 2902"/>
                  <a:gd name="T55" fmla="*/ 2793 h 2903"/>
                  <a:gd name="T56" fmla="*/ 2247 w 2902"/>
                  <a:gd name="T57" fmla="*/ 2830 h 2903"/>
                  <a:gd name="T58" fmla="*/ 2390 w 2902"/>
                  <a:gd name="T59" fmla="*/ 2859 h 2903"/>
                  <a:gd name="T60" fmla="*/ 2532 w 2902"/>
                  <a:gd name="T61" fmla="*/ 2881 h 2903"/>
                  <a:gd name="T62" fmla="*/ 2679 w 2902"/>
                  <a:gd name="T63" fmla="*/ 2896 h 2903"/>
                  <a:gd name="T64" fmla="*/ 2827 w 2902"/>
                  <a:gd name="T65" fmla="*/ 2903 h 2903"/>
                  <a:gd name="T66" fmla="*/ 2902 w 2902"/>
                  <a:gd name="T67" fmla="*/ 1161 h 2903"/>
                  <a:gd name="T68" fmla="*/ 2844 w 2902"/>
                  <a:gd name="T69" fmla="*/ 1159 h 2903"/>
                  <a:gd name="T70" fmla="*/ 2726 w 2902"/>
                  <a:gd name="T71" fmla="*/ 1148 h 2903"/>
                  <a:gd name="T72" fmla="*/ 2613 w 2902"/>
                  <a:gd name="T73" fmla="*/ 1125 h 2903"/>
                  <a:gd name="T74" fmla="*/ 2503 w 2902"/>
                  <a:gd name="T75" fmla="*/ 1092 h 2903"/>
                  <a:gd name="T76" fmla="*/ 2399 w 2902"/>
                  <a:gd name="T77" fmla="*/ 1048 h 2903"/>
                  <a:gd name="T78" fmla="*/ 2300 w 2902"/>
                  <a:gd name="T79" fmla="*/ 993 h 2903"/>
                  <a:gd name="T80" fmla="*/ 2208 w 2902"/>
                  <a:gd name="T81" fmla="*/ 930 h 2903"/>
                  <a:gd name="T82" fmla="*/ 2122 w 2902"/>
                  <a:gd name="T83" fmla="*/ 859 h 2903"/>
                  <a:gd name="T84" fmla="*/ 2043 w 2902"/>
                  <a:gd name="T85" fmla="*/ 780 h 2903"/>
                  <a:gd name="T86" fmla="*/ 1972 w 2902"/>
                  <a:gd name="T87" fmla="*/ 694 h 2903"/>
                  <a:gd name="T88" fmla="*/ 1910 w 2902"/>
                  <a:gd name="T89" fmla="*/ 603 h 2903"/>
                  <a:gd name="T90" fmla="*/ 1857 w 2902"/>
                  <a:gd name="T91" fmla="*/ 504 h 2903"/>
                  <a:gd name="T92" fmla="*/ 1813 w 2902"/>
                  <a:gd name="T93" fmla="*/ 399 h 2903"/>
                  <a:gd name="T94" fmla="*/ 1778 w 2902"/>
                  <a:gd name="T95" fmla="*/ 289 h 2903"/>
                  <a:gd name="T96" fmla="*/ 1754 w 2902"/>
                  <a:gd name="T97" fmla="*/ 178 h 2903"/>
                  <a:gd name="T98" fmla="*/ 1743 w 2902"/>
                  <a:gd name="T99" fmla="*/ 60 h 2903"/>
                  <a:gd name="T100" fmla="*/ 1741 w 2902"/>
                  <a:gd name="T101" fmla="*/ 0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2" h="2903">
                    <a:moveTo>
                      <a:pt x="174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75"/>
                    </a:lnTo>
                    <a:lnTo>
                      <a:pt x="3" y="150"/>
                    </a:lnTo>
                    <a:lnTo>
                      <a:pt x="9" y="223"/>
                    </a:lnTo>
                    <a:lnTo>
                      <a:pt x="14" y="297"/>
                    </a:lnTo>
                    <a:lnTo>
                      <a:pt x="23" y="370"/>
                    </a:lnTo>
                    <a:lnTo>
                      <a:pt x="33" y="441"/>
                    </a:lnTo>
                    <a:lnTo>
                      <a:pt x="45" y="515"/>
                    </a:lnTo>
                    <a:lnTo>
                      <a:pt x="58" y="584"/>
                    </a:lnTo>
                    <a:lnTo>
                      <a:pt x="75" y="656"/>
                    </a:lnTo>
                    <a:lnTo>
                      <a:pt x="91" y="725"/>
                    </a:lnTo>
                    <a:lnTo>
                      <a:pt x="110" y="795"/>
                    </a:lnTo>
                    <a:lnTo>
                      <a:pt x="130" y="863"/>
                    </a:lnTo>
                    <a:lnTo>
                      <a:pt x="152" y="930"/>
                    </a:lnTo>
                    <a:lnTo>
                      <a:pt x="175" y="998"/>
                    </a:lnTo>
                    <a:lnTo>
                      <a:pt x="201" y="1064"/>
                    </a:lnTo>
                    <a:lnTo>
                      <a:pt x="229" y="1130"/>
                    </a:lnTo>
                    <a:lnTo>
                      <a:pt x="256" y="1194"/>
                    </a:lnTo>
                    <a:lnTo>
                      <a:pt x="285" y="1258"/>
                    </a:lnTo>
                    <a:lnTo>
                      <a:pt x="316" y="1322"/>
                    </a:lnTo>
                    <a:lnTo>
                      <a:pt x="349" y="1385"/>
                    </a:lnTo>
                    <a:lnTo>
                      <a:pt x="384" y="1445"/>
                    </a:lnTo>
                    <a:lnTo>
                      <a:pt x="421" y="1506"/>
                    </a:lnTo>
                    <a:lnTo>
                      <a:pt x="457" y="1564"/>
                    </a:lnTo>
                    <a:lnTo>
                      <a:pt x="496" y="1623"/>
                    </a:lnTo>
                    <a:lnTo>
                      <a:pt x="534" y="1681"/>
                    </a:lnTo>
                    <a:lnTo>
                      <a:pt x="577" y="1738"/>
                    </a:lnTo>
                    <a:lnTo>
                      <a:pt x="619" y="1793"/>
                    </a:lnTo>
                    <a:lnTo>
                      <a:pt x="663" y="1846"/>
                    </a:lnTo>
                    <a:lnTo>
                      <a:pt x="708" y="1899"/>
                    </a:lnTo>
                    <a:lnTo>
                      <a:pt x="754" y="1952"/>
                    </a:lnTo>
                    <a:lnTo>
                      <a:pt x="802" y="2004"/>
                    </a:lnTo>
                    <a:lnTo>
                      <a:pt x="849" y="2053"/>
                    </a:lnTo>
                    <a:lnTo>
                      <a:pt x="901" y="2103"/>
                    </a:lnTo>
                    <a:lnTo>
                      <a:pt x="950" y="2148"/>
                    </a:lnTo>
                    <a:lnTo>
                      <a:pt x="1003" y="2196"/>
                    </a:lnTo>
                    <a:lnTo>
                      <a:pt x="1056" y="2240"/>
                    </a:lnTo>
                    <a:lnTo>
                      <a:pt x="1111" y="2284"/>
                    </a:lnTo>
                    <a:lnTo>
                      <a:pt x="1166" y="2326"/>
                    </a:lnTo>
                    <a:lnTo>
                      <a:pt x="1223" y="2368"/>
                    </a:lnTo>
                    <a:lnTo>
                      <a:pt x="1280" y="2408"/>
                    </a:lnTo>
                    <a:lnTo>
                      <a:pt x="1338" y="2447"/>
                    </a:lnTo>
                    <a:lnTo>
                      <a:pt x="1397" y="2484"/>
                    </a:lnTo>
                    <a:lnTo>
                      <a:pt x="1457" y="2518"/>
                    </a:lnTo>
                    <a:lnTo>
                      <a:pt x="1520" y="2553"/>
                    </a:lnTo>
                    <a:lnTo>
                      <a:pt x="1582" y="2586"/>
                    </a:lnTo>
                    <a:lnTo>
                      <a:pt x="1644" y="2617"/>
                    </a:lnTo>
                    <a:lnTo>
                      <a:pt x="1708" y="2647"/>
                    </a:lnTo>
                    <a:lnTo>
                      <a:pt x="1772" y="2676"/>
                    </a:lnTo>
                    <a:lnTo>
                      <a:pt x="1838" y="2702"/>
                    </a:lnTo>
                    <a:lnTo>
                      <a:pt x="1904" y="2727"/>
                    </a:lnTo>
                    <a:lnTo>
                      <a:pt x="1972" y="2751"/>
                    </a:lnTo>
                    <a:lnTo>
                      <a:pt x="2040" y="2773"/>
                    </a:lnTo>
                    <a:lnTo>
                      <a:pt x="2107" y="2793"/>
                    </a:lnTo>
                    <a:lnTo>
                      <a:pt x="2177" y="2811"/>
                    </a:lnTo>
                    <a:lnTo>
                      <a:pt x="2247" y="2830"/>
                    </a:lnTo>
                    <a:lnTo>
                      <a:pt x="2318" y="2844"/>
                    </a:lnTo>
                    <a:lnTo>
                      <a:pt x="2390" y="2859"/>
                    </a:lnTo>
                    <a:lnTo>
                      <a:pt x="2461" y="2870"/>
                    </a:lnTo>
                    <a:lnTo>
                      <a:pt x="2532" y="2881"/>
                    </a:lnTo>
                    <a:lnTo>
                      <a:pt x="2606" y="2888"/>
                    </a:lnTo>
                    <a:lnTo>
                      <a:pt x="2679" y="2896"/>
                    </a:lnTo>
                    <a:lnTo>
                      <a:pt x="2754" y="2899"/>
                    </a:lnTo>
                    <a:lnTo>
                      <a:pt x="2827" y="2903"/>
                    </a:lnTo>
                    <a:lnTo>
                      <a:pt x="2902" y="2903"/>
                    </a:lnTo>
                    <a:lnTo>
                      <a:pt x="2902" y="1161"/>
                    </a:lnTo>
                    <a:lnTo>
                      <a:pt x="2902" y="1161"/>
                    </a:lnTo>
                    <a:lnTo>
                      <a:pt x="2844" y="1159"/>
                    </a:lnTo>
                    <a:lnTo>
                      <a:pt x="2783" y="1156"/>
                    </a:lnTo>
                    <a:lnTo>
                      <a:pt x="2726" y="1148"/>
                    </a:lnTo>
                    <a:lnTo>
                      <a:pt x="2670" y="1137"/>
                    </a:lnTo>
                    <a:lnTo>
                      <a:pt x="2613" y="1125"/>
                    </a:lnTo>
                    <a:lnTo>
                      <a:pt x="2558" y="1110"/>
                    </a:lnTo>
                    <a:lnTo>
                      <a:pt x="2503" y="1092"/>
                    </a:lnTo>
                    <a:lnTo>
                      <a:pt x="2450" y="1070"/>
                    </a:lnTo>
                    <a:lnTo>
                      <a:pt x="2399" y="1048"/>
                    </a:lnTo>
                    <a:lnTo>
                      <a:pt x="2349" y="1022"/>
                    </a:lnTo>
                    <a:lnTo>
                      <a:pt x="2300" y="993"/>
                    </a:lnTo>
                    <a:lnTo>
                      <a:pt x="2254" y="963"/>
                    </a:lnTo>
                    <a:lnTo>
                      <a:pt x="2208" y="930"/>
                    </a:lnTo>
                    <a:lnTo>
                      <a:pt x="2164" y="896"/>
                    </a:lnTo>
                    <a:lnTo>
                      <a:pt x="2122" y="859"/>
                    </a:lnTo>
                    <a:lnTo>
                      <a:pt x="2082" y="821"/>
                    </a:lnTo>
                    <a:lnTo>
                      <a:pt x="2043" y="780"/>
                    </a:lnTo>
                    <a:lnTo>
                      <a:pt x="2007" y="738"/>
                    </a:lnTo>
                    <a:lnTo>
                      <a:pt x="1972" y="694"/>
                    </a:lnTo>
                    <a:lnTo>
                      <a:pt x="1939" y="650"/>
                    </a:lnTo>
                    <a:lnTo>
                      <a:pt x="1910" y="603"/>
                    </a:lnTo>
                    <a:lnTo>
                      <a:pt x="1882" y="553"/>
                    </a:lnTo>
                    <a:lnTo>
                      <a:pt x="1857" y="504"/>
                    </a:lnTo>
                    <a:lnTo>
                      <a:pt x="1833" y="452"/>
                    </a:lnTo>
                    <a:lnTo>
                      <a:pt x="1813" y="399"/>
                    </a:lnTo>
                    <a:lnTo>
                      <a:pt x="1794" y="346"/>
                    </a:lnTo>
                    <a:lnTo>
                      <a:pt x="1778" y="289"/>
                    </a:lnTo>
                    <a:lnTo>
                      <a:pt x="1765" y="234"/>
                    </a:lnTo>
                    <a:lnTo>
                      <a:pt x="1754" y="178"/>
                    </a:lnTo>
                    <a:lnTo>
                      <a:pt x="1747" y="119"/>
                    </a:lnTo>
                    <a:lnTo>
                      <a:pt x="1743" y="60"/>
                    </a:lnTo>
                    <a:lnTo>
                      <a:pt x="1741" y="0"/>
                    </a:lnTo>
                    <a:lnTo>
                      <a:pt x="1741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2000"/>
              </a:p>
            </p:txBody>
          </p:sp>
          <p:grpSp>
            <p:nvGrpSpPr>
              <p:cNvPr id="19" name="í$ľíḑé">
                <a:extLst>
                  <a:ext uri="{FF2B5EF4-FFF2-40B4-BE49-F238E27FC236}">
                    <a16:creationId xmlns:a16="http://schemas.microsoft.com/office/drawing/2014/main" id="{E9981ABA-96E1-4051-B61B-C9C7276083F0}"/>
                  </a:ext>
                </a:extLst>
              </p:cNvPr>
              <p:cNvGrpSpPr/>
              <p:nvPr/>
            </p:nvGrpSpPr>
            <p:grpSpPr>
              <a:xfrm>
                <a:off x="5584527" y="1700808"/>
                <a:ext cx="3691848" cy="2234814"/>
                <a:chOff x="5584527" y="1700808"/>
                <a:chExt cx="3691848" cy="2234814"/>
              </a:xfrm>
            </p:grpSpPr>
            <p:sp>
              <p:nvSpPr>
                <p:cNvPr id="25" name="îŝ1ïḑé">
                  <a:extLst>
                    <a:ext uri="{FF2B5EF4-FFF2-40B4-BE49-F238E27FC236}">
                      <a16:creationId xmlns:a16="http://schemas.microsoft.com/office/drawing/2014/main" id="{40729912-E1C3-4BD0-842B-4652C0EA2F41}"/>
                    </a:ext>
                  </a:extLst>
                </p:cNvPr>
                <p:cNvSpPr/>
                <p:nvPr/>
              </p:nvSpPr>
              <p:spPr bwMode="auto">
                <a:xfrm flipH="1">
                  <a:off x="7316172" y="1700808"/>
                  <a:ext cx="1731647" cy="1731645"/>
                </a:xfrm>
                <a:custGeom>
                  <a:avLst/>
                  <a:gdLst>
                    <a:gd name="T0" fmla="*/ 2902 w 2902"/>
                    <a:gd name="T1" fmla="*/ 0 h 2903"/>
                    <a:gd name="T2" fmla="*/ 2827 w 2902"/>
                    <a:gd name="T3" fmla="*/ 0 h 2903"/>
                    <a:gd name="T4" fmla="*/ 2679 w 2902"/>
                    <a:gd name="T5" fmla="*/ 7 h 2903"/>
                    <a:gd name="T6" fmla="*/ 2532 w 2902"/>
                    <a:gd name="T7" fmla="*/ 22 h 2903"/>
                    <a:gd name="T8" fmla="*/ 2390 w 2902"/>
                    <a:gd name="T9" fmla="*/ 44 h 2903"/>
                    <a:gd name="T10" fmla="*/ 2247 w 2902"/>
                    <a:gd name="T11" fmla="*/ 73 h 2903"/>
                    <a:gd name="T12" fmla="*/ 2107 w 2902"/>
                    <a:gd name="T13" fmla="*/ 110 h 2903"/>
                    <a:gd name="T14" fmla="*/ 1972 w 2902"/>
                    <a:gd name="T15" fmla="*/ 152 h 2903"/>
                    <a:gd name="T16" fmla="*/ 1838 w 2902"/>
                    <a:gd name="T17" fmla="*/ 201 h 2903"/>
                    <a:gd name="T18" fmla="*/ 1708 w 2902"/>
                    <a:gd name="T19" fmla="*/ 256 h 2903"/>
                    <a:gd name="T20" fmla="*/ 1582 w 2902"/>
                    <a:gd name="T21" fmla="*/ 317 h 2903"/>
                    <a:gd name="T22" fmla="*/ 1457 w 2902"/>
                    <a:gd name="T23" fmla="*/ 385 h 2903"/>
                    <a:gd name="T24" fmla="*/ 1338 w 2902"/>
                    <a:gd name="T25" fmla="*/ 456 h 2903"/>
                    <a:gd name="T26" fmla="*/ 1223 w 2902"/>
                    <a:gd name="T27" fmla="*/ 535 h 2903"/>
                    <a:gd name="T28" fmla="*/ 1111 w 2902"/>
                    <a:gd name="T29" fmla="*/ 619 h 2903"/>
                    <a:gd name="T30" fmla="*/ 1003 w 2902"/>
                    <a:gd name="T31" fmla="*/ 707 h 2903"/>
                    <a:gd name="T32" fmla="*/ 901 w 2902"/>
                    <a:gd name="T33" fmla="*/ 800 h 2903"/>
                    <a:gd name="T34" fmla="*/ 802 w 2902"/>
                    <a:gd name="T35" fmla="*/ 899 h 2903"/>
                    <a:gd name="T36" fmla="*/ 708 w 2902"/>
                    <a:gd name="T37" fmla="*/ 1004 h 2903"/>
                    <a:gd name="T38" fmla="*/ 619 w 2902"/>
                    <a:gd name="T39" fmla="*/ 1110 h 2903"/>
                    <a:gd name="T40" fmla="*/ 534 w 2902"/>
                    <a:gd name="T41" fmla="*/ 1222 h 2903"/>
                    <a:gd name="T42" fmla="*/ 457 w 2902"/>
                    <a:gd name="T43" fmla="*/ 1339 h 2903"/>
                    <a:gd name="T44" fmla="*/ 384 w 2902"/>
                    <a:gd name="T45" fmla="*/ 1458 h 2903"/>
                    <a:gd name="T46" fmla="*/ 316 w 2902"/>
                    <a:gd name="T47" fmla="*/ 1581 h 2903"/>
                    <a:gd name="T48" fmla="*/ 256 w 2902"/>
                    <a:gd name="T49" fmla="*/ 1709 h 2903"/>
                    <a:gd name="T50" fmla="*/ 201 w 2902"/>
                    <a:gd name="T51" fmla="*/ 1839 h 2903"/>
                    <a:gd name="T52" fmla="*/ 152 w 2902"/>
                    <a:gd name="T53" fmla="*/ 1973 h 2903"/>
                    <a:gd name="T54" fmla="*/ 110 w 2902"/>
                    <a:gd name="T55" fmla="*/ 2108 h 2903"/>
                    <a:gd name="T56" fmla="*/ 75 w 2902"/>
                    <a:gd name="T57" fmla="*/ 2247 h 2903"/>
                    <a:gd name="T58" fmla="*/ 45 w 2902"/>
                    <a:gd name="T59" fmla="*/ 2388 h 2903"/>
                    <a:gd name="T60" fmla="*/ 23 w 2902"/>
                    <a:gd name="T61" fmla="*/ 2533 h 2903"/>
                    <a:gd name="T62" fmla="*/ 9 w 2902"/>
                    <a:gd name="T63" fmla="*/ 2680 h 2903"/>
                    <a:gd name="T64" fmla="*/ 2 w 2902"/>
                    <a:gd name="T65" fmla="*/ 2828 h 2903"/>
                    <a:gd name="T66" fmla="*/ 1741 w 2902"/>
                    <a:gd name="T67" fmla="*/ 2903 h 2903"/>
                    <a:gd name="T68" fmla="*/ 1743 w 2902"/>
                    <a:gd name="T69" fmla="*/ 2843 h 2903"/>
                    <a:gd name="T70" fmla="*/ 1754 w 2902"/>
                    <a:gd name="T71" fmla="*/ 2725 h 2903"/>
                    <a:gd name="T72" fmla="*/ 1778 w 2902"/>
                    <a:gd name="T73" fmla="*/ 2614 h 2903"/>
                    <a:gd name="T74" fmla="*/ 1813 w 2902"/>
                    <a:gd name="T75" fmla="*/ 2504 h 2903"/>
                    <a:gd name="T76" fmla="*/ 1857 w 2902"/>
                    <a:gd name="T77" fmla="*/ 2399 h 2903"/>
                    <a:gd name="T78" fmla="*/ 1910 w 2902"/>
                    <a:gd name="T79" fmla="*/ 2300 h 2903"/>
                    <a:gd name="T80" fmla="*/ 1972 w 2902"/>
                    <a:gd name="T81" fmla="*/ 2209 h 2903"/>
                    <a:gd name="T82" fmla="*/ 2043 w 2902"/>
                    <a:gd name="T83" fmla="*/ 2123 h 2903"/>
                    <a:gd name="T84" fmla="*/ 2122 w 2902"/>
                    <a:gd name="T85" fmla="*/ 2044 h 2903"/>
                    <a:gd name="T86" fmla="*/ 2208 w 2902"/>
                    <a:gd name="T87" fmla="*/ 1973 h 2903"/>
                    <a:gd name="T88" fmla="*/ 2300 w 2902"/>
                    <a:gd name="T89" fmla="*/ 1910 h 2903"/>
                    <a:gd name="T90" fmla="*/ 2399 w 2902"/>
                    <a:gd name="T91" fmla="*/ 1855 h 2903"/>
                    <a:gd name="T92" fmla="*/ 2503 w 2902"/>
                    <a:gd name="T93" fmla="*/ 1811 h 2903"/>
                    <a:gd name="T94" fmla="*/ 2613 w 2902"/>
                    <a:gd name="T95" fmla="*/ 1778 h 2903"/>
                    <a:gd name="T96" fmla="*/ 2726 w 2902"/>
                    <a:gd name="T97" fmla="*/ 1755 h 2903"/>
                    <a:gd name="T98" fmla="*/ 2844 w 2902"/>
                    <a:gd name="T99" fmla="*/ 1744 h 2903"/>
                    <a:gd name="T100" fmla="*/ 2902 w 2902"/>
                    <a:gd name="T101" fmla="*/ 1742 h 2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02" h="2903">
                      <a:moveTo>
                        <a:pt x="2902" y="1742"/>
                      </a:moveTo>
                      <a:lnTo>
                        <a:pt x="2902" y="0"/>
                      </a:lnTo>
                      <a:lnTo>
                        <a:pt x="2902" y="0"/>
                      </a:lnTo>
                      <a:lnTo>
                        <a:pt x="2827" y="0"/>
                      </a:lnTo>
                      <a:lnTo>
                        <a:pt x="2754" y="4"/>
                      </a:lnTo>
                      <a:lnTo>
                        <a:pt x="2679" y="7"/>
                      </a:lnTo>
                      <a:lnTo>
                        <a:pt x="2606" y="15"/>
                      </a:lnTo>
                      <a:lnTo>
                        <a:pt x="2532" y="22"/>
                      </a:lnTo>
                      <a:lnTo>
                        <a:pt x="2461" y="33"/>
                      </a:lnTo>
                      <a:lnTo>
                        <a:pt x="2390" y="44"/>
                      </a:lnTo>
                      <a:lnTo>
                        <a:pt x="2318" y="59"/>
                      </a:lnTo>
                      <a:lnTo>
                        <a:pt x="2247" y="73"/>
                      </a:lnTo>
                      <a:lnTo>
                        <a:pt x="2177" y="92"/>
                      </a:lnTo>
                      <a:lnTo>
                        <a:pt x="2107" y="110"/>
                      </a:lnTo>
                      <a:lnTo>
                        <a:pt x="2040" y="130"/>
                      </a:lnTo>
                      <a:lnTo>
                        <a:pt x="1972" y="152"/>
                      </a:lnTo>
                      <a:lnTo>
                        <a:pt x="1904" y="176"/>
                      </a:lnTo>
                      <a:lnTo>
                        <a:pt x="1838" y="201"/>
                      </a:lnTo>
                      <a:lnTo>
                        <a:pt x="1772" y="227"/>
                      </a:lnTo>
                      <a:lnTo>
                        <a:pt x="1708" y="256"/>
                      </a:lnTo>
                      <a:lnTo>
                        <a:pt x="1644" y="286"/>
                      </a:lnTo>
                      <a:lnTo>
                        <a:pt x="1582" y="317"/>
                      </a:lnTo>
                      <a:lnTo>
                        <a:pt x="1520" y="350"/>
                      </a:lnTo>
                      <a:lnTo>
                        <a:pt x="1457" y="385"/>
                      </a:lnTo>
                      <a:lnTo>
                        <a:pt x="1397" y="419"/>
                      </a:lnTo>
                      <a:lnTo>
                        <a:pt x="1338" y="456"/>
                      </a:lnTo>
                      <a:lnTo>
                        <a:pt x="1280" y="495"/>
                      </a:lnTo>
                      <a:lnTo>
                        <a:pt x="1223" y="535"/>
                      </a:lnTo>
                      <a:lnTo>
                        <a:pt x="1166" y="577"/>
                      </a:lnTo>
                      <a:lnTo>
                        <a:pt x="1111" y="619"/>
                      </a:lnTo>
                      <a:lnTo>
                        <a:pt x="1056" y="663"/>
                      </a:lnTo>
                      <a:lnTo>
                        <a:pt x="1003" y="707"/>
                      </a:lnTo>
                      <a:lnTo>
                        <a:pt x="950" y="755"/>
                      </a:lnTo>
                      <a:lnTo>
                        <a:pt x="901" y="800"/>
                      </a:lnTo>
                      <a:lnTo>
                        <a:pt x="849" y="850"/>
                      </a:lnTo>
                      <a:lnTo>
                        <a:pt x="802" y="899"/>
                      </a:lnTo>
                      <a:lnTo>
                        <a:pt x="754" y="951"/>
                      </a:lnTo>
                      <a:lnTo>
                        <a:pt x="708" y="1004"/>
                      </a:lnTo>
                      <a:lnTo>
                        <a:pt x="663" y="1057"/>
                      </a:lnTo>
                      <a:lnTo>
                        <a:pt x="619" y="1110"/>
                      </a:lnTo>
                      <a:lnTo>
                        <a:pt x="577" y="1165"/>
                      </a:lnTo>
                      <a:lnTo>
                        <a:pt x="534" y="1222"/>
                      </a:lnTo>
                      <a:lnTo>
                        <a:pt x="496" y="1280"/>
                      </a:lnTo>
                      <a:lnTo>
                        <a:pt x="457" y="1339"/>
                      </a:lnTo>
                      <a:lnTo>
                        <a:pt x="421" y="1397"/>
                      </a:lnTo>
                      <a:lnTo>
                        <a:pt x="384" y="1458"/>
                      </a:lnTo>
                      <a:lnTo>
                        <a:pt x="349" y="1518"/>
                      </a:lnTo>
                      <a:lnTo>
                        <a:pt x="316" y="1581"/>
                      </a:lnTo>
                      <a:lnTo>
                        <a:pt x="285" y="1645"/>
                      </a:lnTo>
                      <a:lnTo>
                        <a:pt x="256" y="1709"/>
                      </a:lnTo>
                      <a:lnTo>
                        <a:pt x="229" y="1773"/>
                      </a:lnTo>
                      <a:lnTo>
                        <a:pt x="201" y="1839"/>
                      </a:lnTo>
                      <a:lnTo>
                        <a:pt x="175" y="1905"/>
                      </a:lnTo>
                      <a:lnTo>
                        <a:pt x="152" y="1973"/>
                      </a:lnTo>
                      <a:lnTo>
                        <a:pt x="130" y="2040"/>
                      </a:lnTo>
                      <a:lnTo>
                        <a:pt x="110" y="2108"/>
                      </a:lnTo>
                      <a:lnTo>
                        <a:pt x="91" y="2178"/>
                      </a:lnTo>
                      <a:lnTo>
                        <a:pt x="75" y="2247"/>
                      </a:lnTo>
                      <a:lnTo>
                        <a:pt x="58" y="2319"/>
                      </a:lnTo>
                      <a:lnTo>
                        <a:pt x="45" y="2388"/>
                      </a:lnTo>
                      <a:lnTo>
                        <a:pt x="33" y="2462"/>
                      </a:lnTo>
                      <a:lnTo>
                        <a:pt x="23" y="2533"/>
                      </a:lnTo>
                      <a:lnTo>
                        <a:pt x="14" y="2606"/>
                      </a:lnTo>
                      <a:lnTo>
                        <a:pt x="9" y="2680"/>
                      </a:lnTo>
                      <a:lnTo>
                        <a:pt x="3" y="2753"/>
                      </a:lnTo>
                      <a:lnTo>
                        <a:pt x="2" y="2828"/>
                      </a:lnTo>
                      <a:lnTo>
                        <a:pt x="0" y="2903"/>
                      </a:lnTo>
                      <a:lnTo>
                        <a:pt x="1741" y="2903"/>
                      </a:lnTo>
                      <a:lnTo>
                        <a:pt x="1741" y="2903"/>
                      </a:lnTo>
                      <a:lnTo>
                        <a:pt x="1743" y="2843"/>
                      </a:lnTo>
                      <a:lnTo>
                        <a:pt x="1747" y="2784"/>
                      </a:lnTo>
                      <a:lnTo>
                        <a:pt x="1754" y="2725"/>
                      </a:lnTo>
                      <a:lnTo>
                        <a:pt x="1765" y="2669"/>
                      </a:lnTo>
                      <a:lnTo>
                        <a:pt x="1778" y="2614"/>
                      </a:lnTo>
                      <a:lnTo>
                        <a:pt x="1794" y="2557"/>
                      </a:lnTo>
                      <a:lnTo>
                        <a:pt x="1813" y="2504"/>
                      </a:lnTo>
                      <a:lnTo>
                        <a:pt x="1833" y="2451"/>
                      </a:lnTo>
                      <a:lnTo>
                        <a:pt x="1857" y="2399"/>
                      </a:lnTo>
                      <a:lnTo>
                        <a:pt x="1882" y="2350"/>
                      </a:lnTo>
                      <a:lnTo>
                        <a:pt x="1910" y="2300"/>
                      </a:lnTo>
                      <a:lnTo>
                        <a:pt x="1939" y="2253"/>
                      </a:lnTo>
                      <a:lnTo>
                        <a:pt x="1972" y="2209"/>
                      </a:lnTo>
                      <a:lnTo>
                        <a:pt x="2007" y="2165"/>
                      </a:lnTo>
                      <a:lnTo>
                        <a:pt x="2043" y="2123"/>
                      </a:lnTo>
                      <a:lnTo>
                        <a:pt x="2082" y="2082"/>
                      </a:lnTo>
                      <a:lnTo>
                        <a:pt x="2122" y="2044"/>
                      </a:lnTo>
                      <a:lnTo>
                        <a:pt x="2164" y="2007"/>
                      </a:lnTo>
                      <a:lnTo>
                        <a:pt x="2208" y="1973"/>
                      </a:lnTo>
                      <a:lnTo>
                        <a:pt x="2254" y="1940"/>
                      </a:lnTo>
                      <a:lnTo>
                        <a:pt x="2300" y="1910"/>
                      </a:lnTo>
                      <a:lnTo>
                        <a:pt x="2349" y="1881"/>
                      </a:lnTo>
                      <a:lnTo>
                        <a:pt x="2399" y="1855"/>
                      </a:lnTo>
                      <a:lnTo>
                        <a:pt x="2450" y="1833"/>
                      </a:lnTo>
                      <a:lnTo>
                        <a:pt x="2503" y="1811"/>
                      </a:lnTo>
                      <a:lnTo>
                        <a:pt x="2558" y="1793"/>
                      </a:lnTo>
                      <a:lnTo>
                        <a:pt x="2613" y="1778"/>
                      </a:lnTo>
                      <a:lnTo>
                        <a:pt x="2670" y="1766"/>
                      </a:lnTo>
                      <a:lnTo>
                        <a:pt x="2726" y="1755"/>
                      </a:lnTo>
                      <a:lnTo>
                        <a:pt x="2783" y="1747"/>
                      </a:lnTo>
                      <a:lnTo>
                        <a:pt x="2844" y="1744"/>
                      </a:lnTo>
                      <a:lnTo>
                        <a:pt x="2902" y="1742"/>
                      </a:lnTo>
                      <a:lnTo>
                        <a:pt x="2902" y="17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2000"/>
                </a:p>
              </p:txBody>
            </p:sp>
            <p:sp>
              <p:nvSpPr>
                <p:cNvPr id="26" name="ïṣļïďé">
                  <a:extLst>
                    <a:ext uri="{FF2B5EF4-FFF2-40B4-BE49-F238E27FC236}">
                      <a16:creationId xmlns:a16="http://schemas.microsoft.com/office/drawing/2014/main" id="{494CD491-D5AA-40E1-AD5E-E0BBC54E692F}"/>
                    </a:ext>
                  </a:extLst>
                </p:cNvPr>
                <p:cNvSpPr/>
                <p:nvPr/>
              </p:nvSpPr>
              <p:spPr bwMode="auto">
                <a:xfrm flipH="1">
                  <a:off x="7780513" y="3374121"/>
                  <a:ext cx="1495862" cy="561501"/>
                </a:xfrm>
                <a:custGeom>
                  <a:avLst/>
                  <a:gdLst>
                    <a:gd name="T0" fmla="*/ 0 w 2031"/>
                    <a:gd name="T1" fmla="*/ 0 h 762"/>
                    <a:gd name="T2" fmla="*/ 1016 w 2031"/>
                    <a:gd name="T3" fmla="*/ 762 h 762"/>
                    <a:gd name="T4" fmla="*/ 2031 w 2031"/>
                    <a:gd name="T5" fmla="*/ 0 h 762"/>
                    <a:gd name="T6" fmla="*/ 0 w 2031"/>
                    <a:gd name="T7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31" h="762">
                      <a:moveTo>
                        <a:pt x="0" y="0"/>
                      </a:moveTo>
                      <a:lnTo>
                        <a:pt x="1016" y="762"/>
                      </a:lnTo>
                      <a:lnTo>
                        <a:pt x="20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2000"/>
                </a:p>
              </p:txBody>
            </p:sp>
            <p:sp>
              <p:nvSpPr>
                <p:cNvPr id="27" name="isḷíḍe">
                  <a:extLst>
                    <a:ext uri="{FF2B5EF4-FFF2-40B4-BE49-F238E27FC236}">
                      <a16:creationId xmlns:a16="http://schemas.microsoft.com/office/drawing/2014/main" id="{EA9683EF-8017-444C-9BC2-44BDFE533C11}"/>
                    </a:ext>
                  </a:extLst>
                </p:cNvPr>
                <p:cNvSpPr/>
                <p:nvPr/>
              </p:nvSpPr>
              <p:spPr bwMode="auto">
                <a:xfrm flipH="1">
                  <a:off x="5584527" y="1700808"/>
                  <a:ext cx="1731646" cy="1731645"/>
                </a:xfrm>
                <a:custGeom>
                  <a:avLst/>
                  <a:gdLst>
                    <a:gd name="T0" fmla="*/ 0 w 2905"/>
                    <a:gd name="T1" fmla="*/ 1742 h 2903"/>
                    <a:gd name="T2" fmla="*/ 61 w 2905"/>
                    <a:gd name="T3" fmla="*/ 1744 h 2903"/>
                    <a:gd name="T4" fmla="*/ 178 w 2905"/>
                    <a:gd name="T5" fmla="*/ 1755 h 2903"/>
                    <a:gd name="T6" fmla="*/ 291 w 2905"/>
                    <a:gd name="T7" fmla="*/ 1778 h 2903"/>
                    <a:gd name="T8" fmla="*/ 399 w 2905"/>
                    <a:gd name="T9" fmla="*/ 1811 h 2903"/>
                    <a:gd name="T10" fmla="*/ 504 w 2905"/>
                    <a:gd name="T11" fmla="*/ 1855 h 2903"/>
                    <a:gd name="T12" fmla="*/ 603 w 2905"/>
                    <a:gd name="T13" fmla="*/ 1910 h 2903"/>
                    <a:gd name="T14" fmla="*/ 696 w 2905"/>
                    <a:gd name="T15" fmla="*/ 1973 h 2903"/>
                    <a:gd name="T16" fmla="*/ 782 w 2905"/>
                    <a:gd name="T17" fmla="*/ 2044 h 2903"/>
                    <a:gd name="T18" fmla="*/ 861 w 2905"/>
                    <a:gd name="T19" fmla="*/ 2123 h 2903"/>
                    <a:gd name="T20" fmla="*/ 931 w 2905"/>
                    <a:gd name="T21" fmla="*/ 2209 h 2903"/>
                    <a:gd name="T22" fmla="*/ 995 w 2905"/>
                    <a:gd name="T23" fmla="*/ 2300 h 2903"/>
                    <a:gd name="T24" fmla="*/ 1048 w 2905"/>
                    <a:gd name="T25" fmla="*/ 2399 h 2903"/>
                    <a:gd name="T26" fmla="*/ 1092 w 2905"/>
                    <a:gd name="T27" fmla="*/ 2504 h 2903"/>
                    <a:gd name="T28" fmla="*/ 1125 w 2905"/>
                    <a:gd name="T29" fmla="*/ 2614 h 2903"/>
                    <a:gd name="T30" fmla="*/ 1148 w 2905"/>
                    <a:gd name="T31" fmla="*/ 2725 h 2903"/>
                    <a:gd name="T32" fmla="*/ 1161 w 2905"/>
                    <a:gd name="T33" fmla="*/ 2843 h 2903"/>
                    <a:gd name="T34" fmla="*/ 2905 w 2905"/>
                    <a:gd name="T35" fmla="*/ 2903 h 2903"/>
                    <a:gd name="T36" fmla="*/ 2903 w 2905"/>
                    <a:gd name="T37" fmla="*/ 2828 h 2903"/>
                    <a:gd name="T38" fmla="*/ 2896 w 2905"/>
                    <a:gd name="T39" fmla="*/ 2680 h 2903"/>
                    <a:gd name="T40" fmla="*/ 2881 w 2905"/>
                    <a:gd name="T41" fmla="*/ 2533 h 2903"/>
                    <a:gd name="T42" fmla="*/ 2859 w 2905"/>
                    <a:gd name="T43" fmla="*/ 2388 h 2903"/>
                    <a:gd name="T44" fmla="*/ 2830 w 2905"/>
                    <a:gd name="T45" fmla="*/ 2247 h 2903"/>
                    <a:gd name="T46" fmla="*/ 2793 w 2905"/>
                    <a:gd name="T47" fmla="*/ 2108 h 2903"/>
                    <a:gd name="T48" fmla="*/ 2751 w 2905"/>
                    <a:gd name="T49" fmla="*/ 1973 h 2903"/>
                    <a:gd name="T50" fmla="*/ 2703 w 2905"/>
                    <a:gd name="T51" fmla="*/ 1839 h 2903"/>
                    <a:gd name="T52" fmla="*/ 2648 w 2905"/>
                    <a:gd name="T53" fmla="*/ 1709 h 2903"/>
                    <a:gd name="T54" fmla="*/ 2586 w 2905"/>
                    <a:gd name="T55" fmla="*/ 1581 h 2903"/>
                    <a:gd name="T56" fmla="*/ 2520 w 2905"/>
                    <a:gd name="T57" fmla="*/ 1458 h 2903"/>
                    <a:gd name="T58" fmla="*/ 2447 w 2905"/>
                    <a:gd name="T59" fmla="*/ 1339 h 2903"/>
                    <a:gd name="T60" fmla="*/ 2368 w 2905"/>
                    <a:gd name="T61" fmla="*/ 1222 h 2903"/>
                    <a:gd name="T62" fmla="*/ 2284 w 2905"/>
                    <a:gd name="T63" fmla="*/ 1110 h 2903"/>
                    <a:gd name="T64" fmla="*/ 2196 w 2905"/>
                    <a:gd name="T65" fmla="*/ 1004 h 2903"/>
                    <a:gd name="T66" fmla="*/ 2103 w 2905"/>
                    <a:gd name="T67" fmla="*/ 899 h 2903"/>
                    <a:gd name="T68" fmla="*/ 2004 w 2905"/>
                    <a:gd name="T69" fmla="*/ 800 h 2903"/>
                    <a:gd name="T70" fmla="*/ 1901 w 2905"/>
                    <a:gd name="T71" fmla="*/ 707 h 2903"/>
                    <a:gd name="T72" fmla="*/ 1793 w 2905"/>
                    <a:gd name="T73" fmla="*/ 619 h 2903"/>
                    <a:gd name="T74" fmla="*/ 1681 w 2905"/>
                    <a:gd name="T75" fmla="*/ 535 h 2903"/>
                    <a:gd name="T76" fmla="*/ 1566 w 2905"/>
                    <a:gd name="T77" fmla="*/ 456 h 2903"/>
                    <a:gd name="T78" fmla="*/ 1445 w 2905"/>
                    <a:gd name="T79" fmla="*/ 385 h 2903"/>
                    <a:gd name="T80" fmla="*/ 1322 w 2905"/>
                    <a:gd name="T81" fmla="*/ 317 h 2903"/>
                    <a:gd name="T82" fmla="*/ 1196 w 2905"/>
                    <a:gd name="T83" fmla="*/ 256 h 2903"/>
                    <a:gd name="T84" fmla="*/ 1066 w 2905"/>
                    <a:gd name="T85" fmla="*/ 201 h 2903"/>
                    <a:gd name="T86" fmla="*/ 932 w 2905"/>
                    <a:gd name="T87" fmla="*/ 152 h 2903"/>
                    <a:gd name="T88" fmla="*/ 795 w 2905"/>
                    <a:gd name="T89" fmla="*/ 110 h 2903"/>
                    <a:gd name="T90" fmla="*/ 656 w 2905"/>
                    <a:gd name="T91" fmla="*/ 73 h 2903"/>
                    <a:gd name="T92" fmla="*/ 515 w 2905"/>
                    <a:gd name="T93" fmla="*/ 44 h 2903"/>
                    <a:gd name="T94" fmla="*/ 370 w 2905"/>
                    <a:gd name="T95" fmla="*/ 22 h 2903"/>
                    <a:gd name="T96" fmla="*/ 224 w 2905"/>
                    <a:gd name="T97" fmla="*/ 7 h 2903"/>
                    <a:gd name="T98" fmla="*/ 75 w 2905"/>
                    <a:gd name="T99" fmla="*/ 0 h 2903"/>
                    <a:gd name="T100" fmla="*/ 0 w 2905"/>
                    <a:gd name="T101" fmla="*/ 0 h 2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05" h="2903">
                      <a:moveTo>
                        <a:pt x="0" y="0"/>
                      </a:moveTo>
                      <a:lnTo>
                        <a:pt x="0" y="1742"/>
                      </a:lnTo>
                      <a:lnTo>
                        <a:pt x="0" y="1742"/>
                      </a:lnTo>
                      <a:lnTo>
                        <a:pt x="61" y="1744"/>
                      </a:lnTo>
                      <a:lnTo>
                        <a:pt x="119" y="1747"/>
                      </a:lnTo>
                      <a:lnTo>
                        <a:pt x="178" y="1755"/>
                      </a:lnTo>
                      <a:lnTo>
                        <a:pt x="235" y="1766"/>
                      </a:lnTo>
                      <a:lnTo>
                        <a:pt x="291" y="1778"/>
                      </a:lnTo>
                      <a:lnTo>
                        <a:pt x="346" y="1793"/>
                      </a:lnTo>
                      <a:lnTo>
                        <a:pt x="399" y="1811"/>
                      </a:lnTo>
                      <a:lnTo>
                        <a:pt x="453" y="1833"/>
                      </a:lnTo>
                      <a:lnTo>
                        <a:pt x="504" y="1855"/>
                      </a:lnTo>
                      <a:lnTo>
                        <a:pt x="555" y="1881"/>
                      </a:lnTo>
                      <a:lnTo>
                        <a:pt x="603" y="1910"/>
                      </a:lnTo>
                      <a:lnTo>
                        <a:pt x="650" y="1940"/>
                      </a:lnTo>
                      <a:lnTo>
                        <a:pt x="696" y="1973"/>
                      </a:lnTo>
                      <a:lnTo>
                        <a:pt x="740" y="2007"/>
                      </a:lnTo>
                      <a:lnTo>
                        <a:pt x="782" y="2044"/>
                      </a:lnTo>
                      <a:lnTo>
                        <a:pt x="823" y="2082"/>
                      </a:lnTo>
                      <a:lnTo>
                        <a:pt x="861" y="2123"/>
                      </a:lnTo>
                      <a:lnTo>
                        <a:pt x="898" y="2165"/>
                      </a:lnTo>
                      <a:lnTo>
                        <a:pt x="931" y="2209"/>
                      </a:lnTo>
                      <a:lnTo>
                        <a:pt x="964" y="2253"/>
                      </a:lnTo>
                      <a:lnTo>
                        <a:pt x="995" y="2300"/>
                      </a:lnTo>
                      <a:lnTo>
                        <a:pt x="1022" y="2350"/>
                      </a:lnTo>
                      <a:lnTo>
                        <a:pt x="1048" y="2399"/>
                      </a:lnTo>
                      <a:lnTo>
                        <a:pt x="1072" y="2451"/>
                      </a:lnTo>
                      <a:lnTo>
                        <a:pt x="1092" y="2504"/>
                      </a:lnTo>
                      <a:lnTo>
                        <a:pt x="1110" y="2557"/>
                      </a:lnTo>
                      <a:lnTo>
                        <a:pt x="1125" y="2614"/>
                      </a:lnTo>
                      <a:lnTo>
                        <a:pt x="1139" y="2669"/>
                      </a:lnTo>
                      <a:lnTo>
                        <a:pt x="1148" y="2725"/>
                      </a:lnTo>
                      <a:lnTo>
                        <a:pt x="1156" y="2784"/>
                      </a:lnTo>
                      <a:lnTo>
                        <a:pt x="1161" y="2843"/>
                      </a:lnTo>
                      <a:lnTo>
                        <a:pt x="1161" y="2903"/>
                      </a:lnTo>
                      <a:lnTo>
                        <a:pt x="2905" y="2903"/>
                      </a:lnTo>
                      <a:lnTo>
                        <a:pt x="2905" y="2903"/>
                      </a:lnTo>
                      <a:lnTo>
                        <a:pt x="2903" y="2828"/>
                      </a:lnTo>
                      <a:lnTo>
                        <a:pt x="2901" y="2753"/>
                      </a:lnTo>
                      <a:lnTo>
                        <a:pt x="2896" y="2680"/>
                      </a:lnTo>
                      <a:lnTo>
                        <a:pt x="2888" y="2606"/>
                      </a:lnTo>
                      <a:lnTo>
                        <a:pt x="2881" y="2533"/>
                      </a:lnTo>
                      <a:lnTo>
                        <a:pt x="2870" y="2462"/>
                      </a:lnTo>
                      <a:lnTo>
                        <a:pt x="2859" y="2388"/>
                      </a:lnTo>
                      <a:lnTo>
                        <a:pt x="2844" y="2319"/>
                      </a:lnTo>
                      <a:lnTo>
                        <a:pt x="2830" y="2247"/>
                      </a:lnTo>
                      <a:lnTo>
                        <a:pt x="2813" y="2178"/>
                      </a:lnTo>
                      <a:lnTo>
                        <a:pt x="2793" y="2108"/>
                      </a:lnTo>
                      <a:lnTo>
                        <a:pt x="2773" y="2040"/>
                      </a:lnTo>
                      <a:lnTo>
                        <a:pt x="2751" y="1973"/>
                      </a:lnTo>
                      <a:lnTo>
                        <a:pt x="2727" y="1905"/>
                      </a:lnTo>
                      <a:lnTo>
                        <a:pt x="2703" y="1839"/>
                      </a:lnTo>
                      <a:lnTo>
                        <a:pt x="2676" y="1773"/>
                      </a:lnTo>
                      <a:lnTo>
                        <a:pt x="2648" y="1709"/>
                      </a:lnTo>
                      <a:lnTo>
                        <a:pt x="2617" y="1645"/>
                      </a:lnTo>
                      <a:lnTo>
                        <a:pt x="2586" y="1581"/>
                      </a:lnTo>
                      <a:lnTo>
                        <a:pt x="2553" y="1518"/>
                      </a:lnTo>
                      <a:lnTo>
                        <a:pt x="2520" y="1458"/>
                      </a:lnTo>
                      <a:lnTo>
                        <a:pt x="2483" y="1397"/>
                      </a:lnTo>
                      <a:lnTo>
                        <a:pt x="2447" y="1339"/>
                      </a:lnTo>
                      <a:lnTo>
                        <a:pt x="2408" y="1280"/>
                      </a:lnTo>
                      <a:lnTo>
                        <a:pt x="2368" y="1222"/>
                      </a:lnTo>
                      <a:lnTo>
                        <a:pt x="2328" y="1165"/>
                      </a:lnTo>
                      <a:lnTo>
                        <a:pt x="2284" y="1110"/>
                      </a:lnTo>
                      <a:lnTo>
                        <a:pt x="2242" y="1057"/>
                      </a:lnTo>
                      <a:lnTo>
                        <a:pt x="2196" y="1004"/>
                      </a:lnTo>
                      <a:lnTo>
                        <a:pt x="2150" y="951"/>
                      </a:lnTo>
                      <a:lnTo>
                        <a:pt x="2103" y="899"/>
                      </a:lnTo>
                      <a:lnTo>
                        <a:pt x="2053" y="850"/>
                      </a:lnTo>
                      <a:lnTo>
                        <a:pt x="2004" y="800"/>
                      </a:lnTo>
                      <a:lnTo>
                        <a:pt x="1952" y="755"/>
                      </a:lnTo>
                      <a:lnTo>
                        <a:pt x="1901" y="707"/>
                      </a:lnTo>
                      <a:lnTo>
                        <a:pt x="1848" y="663"/>
                      </a:lnTo>
                      <a:lnTo>
                        <a:pt x="1793" y="619"/>
                      </a:lnTo>
                      <a:lnTo>
                        <a:pt x="1738" y="577"/>
                      </a:lnTo>
                      <a:lnTo>
                        <a:pt x="1681" y="535"/>
                      </a:lnTo>
                      <a:lnTo>
                        <a:pt x="1625" y="495"/>
                      </a:lnTo>
                      <a:lnTo>
                        <a:pt x="1566" y="456"/>
                      </a:lnTo>
                      <a:lnTo>
                        <a:pt x="1506" y="419"/>
                      </a:lnTo>
                      <a:lnTo>
                        <a:pt x="1445" y="385"/>
                      </a:lnTo>
                      <a:lnTo>
                        <a:pt x="1385" y="350"/>
                      </a:lnTo>
                      <a:lnTo>
                        <a:pt x="1322" y="317"/>
                      </a:lnTo>
                      <a:lnTo>
                        <a:pt x="1260" y="286"/>
                      </a:lnTo>
                      <a:lnTo>
                        <a:pt x="1196" y="256"/>
                      </a:lnTo>
                      <a:lnTo>
                        <a:pt x="1130" y="227"/>
                      </a:lnTo>
                      <a:lnTo>
                        <a:pt x="1066" y="201"/>
                      </a:lnTo>
                      <a:lnTo>
                        <a:pt x="998" y="176"/>
                      </a:lnTo>
                      <a:lnTo>
                        <a:pt x="932" y="152"/>
                      </a:lnTo>
                      <a:lnTo>
                        <a:pt x="865" y="130"/>
                      </a:lnTo>
                      <a:lnTo>
                        <a:pt x="795" y="110"/>
                      </a:lnTo>
                      <a:lnTo>
                        <a:pt x="725" y="92"/>
                      </a:lnTo>
                      <a:lnTo>
                        <a:pt x="656" y="73"/>
                      </a:lnTo>
                      <a:lnTo>
                        <a:pt x="586" y="59"/>
                      </a:lnTo>
                      <a:lnTo>
                        <a:pt x="515" y="44"/>
                      </a:lnTo>
                      <a:lnTo>
                        <a:pt x="443" y="33"/>
                      </a:lnTo>
                      <a:lnTo>
                        <a:pt x="370" y="22"/>
                      </a:lnTo>
                      <a:lnTo>
                        <a:pt x="297" y="15"/>
                      </a:lnTo>
                      <a:lnTo>
                        <a:pt x="224" y="7"/>
                      </a:lnTo>
                      <a:lnTo>
                        <a:pt x="150" y="4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2000"/>
                </a:p>
              </p:txBody>
            </p:sp>
          </p:grpSp>
          <p:grpSp>
            <p:nvGrpSpPr>
              <p:cNvPr id="20" name="iSļiḑè">
                <a:extLst>
                  <a:ext uri="{FF2B5EF4-FFF2-40B4-BE49-F238E27FC236}">
                    <a16:creationId xmlns:a16="http://schemas.microsoft.com/office/drawing/2014/main" id="{E38AA8C3-C268-49FF-8B6B-038C964F480C}"/>
                  </a:ext>
                </a:extLst>
              </p:cNvPr>
              <p:cNvGrpSpPr/>
              <p:nvPr/>
            </p:nvGrpSpPr>
            <p:grpSpPr>
              <a:xfrm>
                <a:off x="2932618" y="2928092"/>
                <a:ext cx="3920549" cy="2234814"/>
                <a:chOff x="2932618" y="2928092"/>
                <a:chExt cx="3920549" cy="2234814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sp>
              <p:nvSpPr>
                <p:cNvPr id="21" name="ïṣľiḓé">
                  <a:extLst>
                    <a:ext uri="{FF2B5EF4-FFF2-40B4-BE49-F238E27FC236}">
                      <a16:creationId xmlns:a16="http://schemas.microsoft.com/office/drawing/2014/main" id="{9A0DFBF3-B1B2-4F5A-8208-488FCD2A1715}"/>
                    </a:ext>
                  </a:extLst>
                </p:cNvPr>
                <p:cNvSpPr/>
                <p:nvPr/>
              </p:nvSpPr>
              <p:spPr bwMode="auto">
                <a:xfrm flipH="1">
                  <a:off x="3161174" y="3432453"/>
                  <a:ext cx="1731647" cy="1730453"/>
                </a:xfrm>
                <a:custGeom>
                  <a:avLst/>
                  <a:gdLst>
                    <a:gd name="T0" fmla="*/ 0 w 2902"/>
                    <a:gd name="T1" fmla="*/ 2903 h 2903"/>
                    <a:gd name="T2" fmla="*/ 75 w 2902"/>
                    <a:gd name="T3" fmla="*/ 2903 h 2903"/>
                    <a:gd name="T4" fmla="*/ 223 w 2902"/>
                    <a:gd name="T5" fmla="*/ 2896 h 2903"/>
                    <a:gd name="T6" fmla="*/ 370 w 2902"/>
                    <a:gd name="T7" fmla="*/ 2881 h 2903"/>
                    <a:gd name="T8" fmla="*/ 512 w 2902"/>
                    <a:gd name="T9" fmla="*/ 2859 h 2903"/>
                    <a:gd name="T10" fmla="*/ 655 w 2902"/>
                    <a:gd name="T11" fmla="*/ 2830 h 2903"/>
                    <a:gd name="T12" fmla="*/ 795 w 2902"/>
                    <a:gd name="T13" fmla="*/ 2793 h 2903"/>
                    <a:gd name="T14" fmla="*/ 930 w 2902"/>
                    <a:gd name="T15" fmla="*/ 2751 h 2903"/>
                    <a:gd name="T16" fmla="*/ 1064 w 2902"/>
                    <a:gd name="T17" fmla="*/ 2702 h 2903"/>
                    <a:gd name="T18" fmla="*/ 1194 w 2902"/>
                    <a:gd name="T19" fmla="*/ 2647 h 2903"/>
                    <a:gd name="T20" fmla="*/ 1320 w 2902"/>
                    <a:gd name="T21" fmla="*/ 2586 h 2903"/>
                    <a:gd name="T22" fmla="*/ 1445 w 2902"/>
                    <a:gd name="T23" fmla="*/ 2518 h 2903"/>
                    <a:gd name="T24" fmla="*/ 1564 w 2902"/>
                    <a:gd name="T25" fmla="*/ 2447 h 2903"/>
                    <a:gd name="T26" fmla="*/ 1679 w 2902"/>
                    <a:gd name="T27" fmla="*/ 2368 h 2903"/>
                    <a:gd name="T28" fmla="*/ 1791 w 2902"/>
                    <a:gd name="T29" fmla="*/ 2284 h 2903"/>
                    <a:gd name="T30" fmla="*/ 1899 w 2902"/>
                    <a:gd name="T31" fmla="*/ 2196 h 2903"/>
                    <a:gd name="T32" fmla="*/ 2001 w 2902"/>
                    <a:gd name="T33" fmla="*/ 2103 h 2903"/>
                    <a:gd name="T34" fmla="*/ 2100 w 2902"/>
                    <a:gd name="T35" fmla="*/ 2004 h 2903"/>
                    <a:gd name="T36" fmla="*/ 2194 w 2902"/>
                    <a:gd name="T37" fmla="*/ 1899 h 2903"/>
                    <a:gd name="T38" fmla="*/ 2283 w 2902"/>
                    <a:gd name="T39" fmla="*/ 1793 h 2903"/>
                    <a:gd name="T40" fmla="*/ 2368 w 2902"/>
                    <a:gd name="T41" fmla="*/ 1681 h 2903"/>
                    <a:gd name="T42" fmla="*/ 2445 w 2902"/>
                    <a:gd name="T43" fmla="*/ 1564 h 2903"/>
                    <a:gd name="T44" fmla="*/ 2518 w 2902"/>
                    <a:gd name="T45" fmla="*/ 1445 h 2903"/>
                    <a:gd name="T46" fmla="*/ 2586 w 2902"/>
                    <a:gd name="T47" fmla="*/ 1322 h 2903"/>
                    <a:gd name="T48" fmla="*/ 2646 w 2902"/>
                    <a:gd name="T49" fmla="*/ 1194 h 2903"/>
                    <a:gd name="T50" fmla="*/ 2701 w 2902"/>
                    <a:gd name="T51" fmla="*/ 1064 h 2903"/>
                    <a:gd name="T52" fmla="*/ 2750 w 2902"/>
                    <a:gd name="T53" fmla="*/ 930 h 2903"/>
                    <a:gd name="T54" fmla="*/ 2792 w 2902"/>
                    <a:gd name="T55" fmla="*/ 795 h 2903"/>
                    <a:gd name="T56" fmla="*/ 2827 w 2902"/>
                    <a:gd name="T57" fmla="*/ 656 h 2903"/>
                    <a:gd name="T58" fmla="*/ 2857 w 2902"/>
                    <a:gd name="T59" fmla="*/ 515 h 2903"/>
                    <a:gd name="T60" fmla="*/ 2879 w 2902"/>
                    <a:gd name="T61" fmla="*/ 370 h 2903"/>
                    <a:gd name="T62" fmla="*/ 2893 w 2902"/>
                    <a:gd name="T63" fmla="*/ 223 h 2903"/>
                    <a:gd name="T64" fmla="*/ 2900 w 2902"/>
                    <a:gd name="T65" fmla="*/ 75 h 2903"/>
                    <a:gd name="T66" fmla="*/ 1161 w 2902"/>
                    <a:gd name="T67" fmla="*/ 0 h 2903"/>
                    <a:gd name="T68" fmla="*/ 1159 w 2902"/>
                    <a:gd name="T69" fmla="*/ 60 h 2903"/>
                    <a:gd name="T70" fmla="*/ 1148 w 2902"/>
                    <a:gd name="T71" fmla="*/ 178 h 2903"/>
                    <a:gd name="T72" fmla="*/ 1124 w 2902"/>
                    <a:gd name="T73" fmla="*/ 289 h 2903"/>
                    <a:gd name="T74" fmla="*/ 1089 w 2902"/>
                    <a:gd name="T75" fmla="*/ 399 h 2903"/>
                    <a:gd name="T76" fmla="*/ 1045 w 2902"/>
                    <a:gd name="T77" fmla="*/ 504 h 2903"/>
                    <a:gd name="T78" fmla="*/ 992 w 2902"/>
                    <a:gd name="T79" fmla="*/ 603 h 2903"/>
                    <a:gd name="T80" fmla="*/ 930 w 2902"/>
                    <a:gd name="T81" fmla="*/ 694 h 2903"/>
                    <a:gd name="T82" fmla="*/ 859 w 2902"/>
                    <a:gd name="T83" fmla="*/ 780 h 2903"/>
                    <a:gd name="T84" fmla="*/ 780 w 2902"/>
                    <a:gd name="T85" fmla="*/ 859 h 2903"/>
                    <a:gd name="T86" fmla="*/ 694 w 2902"/>
                    <a:gd name="T87" fmla="*/ 930 h 2903"/>
                    <a:gd name="T88" fmla="*/ 602 w 2902"/>
                    <a:gd name="T89" fmla="*/ 993 h 2903"/>
                    <a:gd name="T90" fmla="*/ 503 w 2902"/>
                    <a:gd name="T91" fmla="*/ 1048 h 2903"/>
                    <a:gd name="T92" fmla="*/ 399 w 2902"/>
                    <a:gd name="T93" fmla="*/ 1092 h 2903"/>
                    <a:gd name="T94" fmla="*/ 289 w 2902"/>
                    <a:gd name="T95" fmla="*/ 1125 h 2903"/>
                    <a:gd name="T96" fmla="*/ 176 w 2902"/>
                    <a:gd name="T97" fmla="*/ 1148 h 2903"/>
                    <a:gd name="T98" fmla="*/ 58 w 2902"/>
                    <a:gd name="T99" fmla="*/ 1159 h 2903"/>
                    <a:gd name="T100" fmla="*/ 0 w 2902"/>
                    <a:gd name="T101" fmla="*/ 1161 h 2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02" h="2903">
                      <a:moveTo>
                        <a:pt x="0" y="1161"/>
                      </a:moveTo>
                      <a:lnTo>
                        <a:pt x="0" y="2903"/>
                      </a:lnTo>
                      <a:lnTo>
                        <a:pt x="0" y="2903"/>
                      </a:lnTo>
                      <a:lnTo>
                        <a:pt x="75" y="2903"/>
                      </a:lnTo>
                      <a:lnTo>
                        <a:pt x="148" y="2899"/>
                      </a:lnTo>
                      <a:lnTo>
                        <a:pt x="223" y="2896"/>
                      </a:lnTo>
                      <a:lnTo>
                        <a:pt x="296" y="2888"/>
                      </a:lnTo>
                      <a:lnTo>
                        <a:pt x="370" y="2881"/>
                      </a:lnTo>
                      <a:lnTo>
                        <a:pt x="441" y="2870"/>
                      </a:lnTo>
                      <a:lnTo>
                        <a:pt x="512" y="2859"/>
                      </a:lnTo>
                      <a:lnTo>
                        <a:pt x="584" y="2844"/>
                      </a:lnTo>
                      <a:lnTo>
                        <a:pt x="655" y="2830"/>
                      </a:lnTo>
                      <a:lnTo>
                        <a:pt x="725" y="2811"/>
                      </a:lnTo>
                      <a:lnTo>
                        <a:pt x="795" y="2793"/>
                      </a:lnTo>
                      <a:lnTo>
                        <a:pt x="862" y="2773"/>
                      </a:lnTo>
                      <a:lnTo>
                        <a:pt x="930" y="2751"/>
                      </a:lnTo>
                      <a:lnTo>
                        <a:pt x="998" y="2727"/>
                      </a:lnTo>
                      <a:lnTo>
                        <a:pt x="1064" y="2702"/>
                      </a:lnTo>
                      <a:lnTo>
                        <a:pt x="1130" y="2676"/>
                      </a:lnTo>
                      <a:lnTo>
                        <a:pt x="1194" y="2647"/>
                      </a:lnTo>
                      <a:lnTo>
                        <a:pt x="1258" y="2617"/>
                      </a:lnTo>
                      <a:lnTo>
                        <a:pt x="1320" y="2586"/>
                      </a:lnTo>
                      <a:lnTo>
                        <a:pt x="1382" y="2553"/>
                      </a:lnTo>
                      <a:lnTo>
                        <a:pt x="1445" y="2518"/>
                      </a:lnTo>
                      <a:lnTo>
                        <a:pt x="1505" y="2484"/>
                      </a:lnTo>
                      <a:lnTo>
                        <a:pt x="1564" y="2447"/>
                      </a:lnTo>
                      <a:lnTo>
                        <a:pt x="1622" y="2408"/>
                      </a:lnTo>
                      <a:lnTo>
                        <a:pt x="1679" y="2368"/>
                      </a:lnTo>
                      <a:lnTo>
                        <a:pt x="1736" y="2326"/>
                      </a:lnTo>
                      <a:lnTo>
                        <a:pt x="1791" y="2284"/>
                      </a:lnTo>
                      <a:lnTo>
                        <a:pt x="1846" y="2240"/>
                      </a:lnTo>
                      <a:lnTo>
                        <a:pt x="1899" y="2196"/>
                      </a:lnTo>
                      <a:lnTo>
                        <a:pt x="1952" y="2148"/>
                      </a:lnTo>
                      <a:lnTo>
                        <a:pt x="2001" y="2103"/>
                      </a:lnTo>
                      <a:lnTo>
                        <a:pt x="2053" y="2053"/>
                      </a:lnTo>
                      <a:lnTo>
                        <a:pt x="2100" y="2004"/>
                      </a:lnTo>
                      <a:lnTo>
                        <a:pt x="2148" y="1952"/>
                      </a:lnTo>
                      <a:lnTo>
                        <a:pt x="2194" y="1899"/>
                      </a:lnTo>
                      <a:lnTo>
                        <a:pt x="2239" y="1846"/>
                      </a:lnTo>
                      <a:lnTo>
                        <a:pt x="2283" y="1793"/>
                      </a:lnTo>
                      <a:lnTo>
                        <a:pt x="2325" y="1738"/>
                      </a:lnTo>
                      <a:lnTo>
                        <a:pt x="2368" y="1681"/>
                      </a:lnTo>
                      <a:lnTo>
                        <a:pt x="2406" y="1623"/>
                      </a:lnTo>
                      <a:lnTo>
                        <a:pt x="2445" y="1564"/>
                      </a:lnTo>
                      <a:lnTo>
                        <a:pt x="2481" y="1506"/>
                      </a:lnTo>
                      <a:lnTo>
                        <a:pt x="2518" y="1445"/>
                      </a:lnTo>
                      <a:lnTo>
                        <a:pt x="2553" y="1385"/>
                      </a:lnTo>
                      <a:lnTo>
                        <a:pt x="2586" y="1322"/>
                      </a:lnTo>
                      <a:lnTo>
                        <a:pt x="2617" y="1258"/>
                      </a:lnTo>
                      <a:lnTo>
                        <a:pt x="2646" y="1194"/>
                      </a:lnTo>
                      <a:lnTo>
                        <a:pt x="2673" y="1130"/>
                      </a:lnTo>
                      <a:lnTo>
                        <a:pt x="2701" y="1064"/>
                      </a:lnTo>
                      <a:lnTo>
                        <a:pt x="2727" y="998"/>
                      </a:lnTo>
                      <a:lnTo>
                        <a:pt x="2750" y="930"/>
                      </a:lnTo>
                      <a:lnTo>
                        <a:pt x="2772" y="863"/>
                      </a:lnTo>
                      <a:lnTo>
                        <a:pt x="2792" y="795"/>
                      </a:lnTo>
                      <a:lnTo>
                        <a:pt x="2811" y="725"/>
                      </a:lnTo>
                      <a:lnTo>
                        <a:pt x="2827" y="656"/>
                      </a:lnTo>
                      <a:lnTo>
                        <a:pt x="2844" y="584"/>
                      </a:lnTo>
                      <a:lnTo>
                        <a:pt x="2857" y="515"/>
                      </a:lnTo>
                      <a:lnTo>
                        <a:pt x="2869" y="441"/>
                      </a:lnTo>
                      <a:lnTo>
                        <a:pt x="2879" y="370"/>
                      </a:lnTo>
                      <a:lnTo>
                        <a:pt x="2888" y="297"/>
                      </a:lnTo>
                      <a:lnTo>
                        <a:pt x="2893" y="223"/>
                      </a:lnTo>
                      <a:lnTo>
                        <a:pt x="2899" y="150"/>
                      </a:lnTo>
                      <a:lnTo>
                        <a:pt x="2900" y="75"/>
                      </a:lnTo>
                      <a:lnTo>
                        <a:pt x="2902" y="0"/>
                      </a:lnTo>
                      <a:lnTo>
                        <a:pt x="1161" y="0"/>
                      </a:lnTo>
                      <a:lnTo>
                        <a:pt x="1161" y="0"/>
                      </a:lnTo>
                      <a:lnTo>
                        <a:pt x="1159" y="60"/>
                      </a:lnTo>
                      <a:lnTo>
                        <a:pt x="1155" y="119"/>
                      </a:lnTo>
                      <a:lnTo>
                        <a:pt x="1148" y="178"/>
                      </a:lnTo>
                      <a:lnTo>
                        <a:pt x="1137" y="234"/>
                      </a:lnTo>
                      <a:lnTo>
                        <a:pt x="1124" y="289"/>
                      </a:lnTo>
                      <a:lnTo>
                        <a:pt x="1108" y="346"/>
                      </a:lnTo>
                      <a:lnTo>
                        <a:pt x="1089" y="399"/>
                      </a:lnTo>
                      <a:lnTo>
                        <a:pt x="1069" y="452"/>
                      </a:lnTo>
                      <a:lnTo>
                        <a:pt x="1045" y="504"/>
                      </a:lnTo>
                      <a:lnTo>
                        <a:pt x="1020" y="553"/>
                      </a:lnTo>
                      <a:lnTo>
                        <a:pt x="992" y="603"/>
                      </a:lnTo>
                      <a:lnTo>
                        <a:pt x="963" y="650"/>
                      </a:lnTo>
                      <a:lnTo>
                        <a:pt x="930" y="694"/>
                      </a:lnTo>
                      <a:lnTo>
                        <a:pt x="895" y="738"/>
                      </a:lnTo>
                      <a:lnTo>
                        <a:pt x="859" y="780"/>
                      </a:lnTo>
                      <a:lnTo>
                        <a:pt x="820" y="821"/>
                      </a:lnTo>
                      <a:lnTo>
                        <a:pt x="780" y="859"/>
                      </a:lnTo>
                      <a:lnTo>
                        <a:pt x="738" y="896"/>
                      </a:lnTo>
                      <a:lnTo>
                        <a:pt x="694" y="930"/>
                      </a:lnTo>
                      <a:lnTo>
                        <a:pt x="648" y="963"/>
                      </a:lnTo>
                      <a:lnTo>
                        <a:pt x="602" y="993"/>
                      </a:lnTo>
                      <a:lnTo>
                        <a:pt x="553" y="1022"/>
                      </a:lnTo>
                      <a:lnTo>
                        <a:pt x="503" y="1048"/>
                      </a:lnTo>
                      <a:lnTo>
                        <a:pt x="452" y="1070"/>
                      </a:lnTo>
                      <a:lnTo>
                        <a:pt x="399" y="1092"/>
                      </a:lnTo>
                      <a:lnTo>
                        <a:pt x="344" y="1110"/>
                      </a:lnTo>
                      <a:lnTo>
                        <a:pt x="289" y="1125"/>
                      </a:lnTo>
                      <a:lnTo>
                        <a:pt x="232" y="1137"/>
                      </a:lnTo>
                      <a:lnTo>
                        <a:pt x="176" y="1148"/>
                      </a:lnTo>
                      <a:lnTo>
                        <a:pt x="119" y="1156"/>
                      </a:lnTo>
                      <a:lnTo>
                        <a:pt x="58" y="1159"/>
                      </a:lnTo>
                      <a:lnTo>
                        <a:pt x="0" y="1161"/>
                      </a:lnTo>
                      <a:lnTo>
                        <a:pt x="0" y="1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2000"/>
                </a:p>
              </p:txBody>
            </p:sp>
            <p:sp>
              <p:nvSpPr>
                <p:cNvPr id="22" name="ïṣ1îdé">
                  <a:extLst>
                    <a:ext uri="{FF2B5EF4-FFF2-40B4-BE49-F238E27FC236}">
                      <a16:creationId xmlns:a16="http://schemas.microsoft.com/office/drawing/2014/main" id="{9AD77358-5CC2-4EA9-B4DB-1A0249C3E9B1}"/>
                    </a:ext>
                  </a:extLst>
                </p:cNvPr>
                <p:cNvSpPr/>
                <p:nvPr/>
              </p:nvSpPr>
              <p:spPr bwMode="auto">
                <a:xfrm flipH="1">
                  <a:off x="4892821" y="3432453"/>
                  <a:ext cx="1731647" cy="1730453"/>
                </a:xfrm>
                <a:custGeom>
                  <a:avLst/>
                  <a:gdLst>
                    <a:gd name="T0" fmla="*/ 0 w 2905"/>
                    <a:gd name="T1" fmla="*/ 0 h 2903"/>
                    <a:gd name="T2" fmla="*/ 2 w 2905"/>
                    <a:gd name="T3" fmla="*/ 75 h 2903"/>
                    <a:gd name="T4" fmla="*/ 9 w 2905"/>
                    <a:gd name="T5" fmla="*/ 223 h 2903"/>
                    <a:gd name="T6" fmla="*/ 24 w 2905"/>
                    <a:gd name="T7" fmla="*/ 370 h 2903"/>
                    <a:gd name="T8" fmla="*/ 46 w 2905"/>
                    <a:gd name="T9" fmla="*/ 515 h 2903"/>
                    <a:gd name="T10" fmla="*/ 75 w 2905"/>
                    <a:gd name="T11" fmla="*/ 656 h 2903"/>
                    <a:gd name="T12" fmla="*/ 112 w 2905"/>
                    <a:gd name="T13" fmla="*/ 795 h 2903"/>
                    <a:gd name="T14" fmla="*/ 154 w 2905"/>
                    <a:gd name="T15" fmla="*/ 930 h 2903"/>
                    <a:gd name="T16" fmla="*/ 202 w 2905"/>
                    <a:gd name="T17" fmla="*/ 1064 h 2903"/>
                    <a:gd name="T18" fmla="*/ 257 w 2905"/>
                    <a:gd name="T19" fmla="*/ 1194 h 2903"/>
                    <a:gd name="T20" fmla="*/ 319 w 2905"/>
                    <a:gd name="T21" fmla="*/ 1322 h 2903"/>
                    <a:gd name="T22" fmla="*/ 385 w 2905"/>
                    <a:gd name="T23" fmla="*/ 1445 h 2903"/>
                    <a:gd name="T24" fmla="*/ 458 w 2905"/>
                    <a:gd name="T25" fmla="*/ 1564 h 2903"/>
                    <a:gd name="T26" fmla="*/ 537 w 2905"/>
                    <a:gd name="T27" fmla="*/ 1681 h 2903"/>
                    <a:gd name="T28" fmla="*/ 621 w 2905"/>
                    <a:gd name="T29" fmla="*/ 1793 h 2903"/>
                    <a:gd name="T30" fmla="*/ 709 w 2905"/>
                    <a:gd name="T31" fmla="*/ 1899 h 2903"/>
                    <a:gd name="T32" fmla="*/ 802 w 2905"/>
                    <a:gd name="T33" fmla="*/ 2004 h 2903"/>
                    <a:gd name="T34" fmla="*/ 901 w 2905"/>
                    <a:gd name="T35" fmla="*/ 2103 h 2903"/>
                    <a:gd name="T36" fmla="*/ 1004 w 2905"/>
                    <a:gd name="T37" fmla="*/ 2196 h 2903"/>
                    <a:gd name="T38" fmla="*/ 1112 w 2905"/>
                    <a:gd name="T39" fmla="*/ 2284 h 2903"/>
                    <a:gd name="T40" fmla="*/ 1224 w 2905"/>
                    <a:gd name="T41" fmla="*/ 2368 h 2903"/>
                    <a:gd name="T42" fmla="*/ 1339 w 2905"/>
                    <a:gd name="T43" fmla="*/ 2447 h 2903"/>
                    <a:gd name="T44" fmla="*/ 1460 w 2905"/>
                    <a:gd name="T45" fmla="*/ 2518 h 2903"/>
                    <a:gd name="T46" fmla="*/ 1583 w 2905"/>
                    <a:gd name="T47" fmla="*/ 2586 h 2903"/>
                    <a:gd name="T48" fmla="*/ 1709 w 2905"/>
                    <a:gd name="T49" fmla="*/ 2647 h 2903"/>
                    <a:gd name="T50" fmla="*/ 1839 w 2905"/>
                    <a:gd name="T51" fmla="*/ 2702 h 2903"/>
                    <a:gd name="T52" fmla="*/ 1973 w 2905"/>
                    <a:gd name="T53" fmla="*/ 2751 h 2903"/>
                    <a:gd name="T54" fmla="*/ 2110 w 2905"/>
                    <a:gd name="T55" fmla="*/ 2793 h 2903"/>
                    <a:gd name="T56" fmla="*/ 2249 w 2905"/>
                    <a:gd name="T57" fmla="*/ 2830 h 2903"/>
                    <a:gd name="T58" fmla="*/ 2390 w 2905"/>
                    <a:gd name="T59" fmla="*/ 2859 h 2903"/>
                    <a:gd name="T60" fmla="*/ 2535 w 2905"/>
                    <a:gd name="T61" fmla="*/ 2881 h 2903"/>
                    <a:gd name="T62" fmla="*/ 2681 w 2905"/>
                    <a:gd name="T63" fmla="*/ 2896 h 2903"/>
                    <a:gd name="T64" fmla="*/ 2830 w 2905"/>
                    <a:gd name="T65" fmla="*/ 2903 h 2903"/>
                    <a:gd name="T66" fmla="*/ 2905 w 2905"/>
                    <a:gd name="T67" fmla="*/ 1161 h 2903"/>
                    <a:gd name="T68" fmla="*/ 2844 w 2905"/>
                    <a:gd name="T69" fmla="*/ 1159 h 2903"/>
                    <a:gd name="T70" fmla="*/ 2727 w 2905"/>
                    <a:gd name="T71" fmla="*/ 1148 h 2903"/>
                    <a:gd name="T72" fmla="*/ 2614 w 2905"/>
                    <a:gd name="T73" fmla="*/ 1125 h 2903"/>
                    <a:gd name="T74" fmla="*/ 2506 w 2905"/>
                    <a:gd name="T75" fmla="*/ 1092 h 2903"/>
                    <a:gd name="T76" fmla="*/ 2401 w 2905"/>
                    <a:gd name="T77" fmla="*/ 1048 h 2903"/>
                    <a:gd name="T78" fmla="*/ 2302 w 2905"/>
                    <a:gd name="T79" fmla="*/ 993 h 2903"/>
                    <a:gd name="T80" fmla="*/ 2209 w 2905"/>
                    <a:gd name="T81" fmla="*/ 930 h 2903"/>
                    <a:gd name="T82" fmla="*/ 2123 w 2905"/>
                    <a:gd name="T83" fmla="*/ 859 h 2903"/>
                    <a:gd name="T84" fmla="*/ 2044 w 2905"/>
                    <a:gd name="T85" fmla="*/ 780 h 2903"/>
                    <a:gd name="T86" fmla="*/ 1974 w 2905"/>
                    <a:gd name="T87" fmla="*/ 694 h 2903"/>
                    <a:gd name="T88" fmla="*/ 1910 w 2905"/>
                    <a:gd name="T89" fmla="*/ 603 h 2903"/>
                    <a:gd name="T90" fmla="*/ 1857 w 2905"/>
                    <a:gd name="T91" fmla="*/ 504 h 2903"/>
                    <a:gd name="T92" fmla="*/ 1813 w 2905"/>
                    <a:gd name="T93" fmla="*/ 399 h 2903"/>
                    <a:gd name="T94" fmla="*/ 1780 w 2905"/>
                    <a:gd name="T95" fmla="*/ 289 h 2903"/>
                    <a:gd name="T96" fmla="*/ 1757 w 2905"/>
                    <a:gd name="T97" fmla="*/ 178 h 2903"/>
                    <a:gd name="T98" fmla="*/ 1744 w 2905"/>
                    <a:gd name="T99" fmla="*/ 60 h 2903"/>
                    <a:gd name="T100" fmla="*/ 1744 w 2905"/>
                    <a:gd name="T101" fmla="*/ 0 h 2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05" h="2903">
                      <a:moveTo>
                        <a:pt x="1744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4" y="150"/>
                      </a:lnTo>
                      <a:lnTo>
                        <a:pt x="9" y="223"/>
                      </a:lnTo>
                      <a:lnTo>
                        <a:pt x="17" y="297"/>
                      </a:lnTo>
                      <a:lnTo>
                        <a:pt x="24" y="370"/>
                      </a:lnTo>
                      <a:lnTo>
                        <a:pt x="35" y="441"/>
                      </a:lnTo>
                      <a:lnTo>
                        <a:pt x="46" y="515"/>
                      </a:lnTo>
                      <a:lnTo>
                        <a:pt x="61" y="584"/>
                      </a:lnTo>
                      <a:lnTo>
                        <a:pt x="75" y="656"/>
                      </a:lnTo>
                      <a:lnTo>
                        <a:pt x="92" y="725"/>
                      </a:lnTo>
                      <a:lnTo>
                        <a:pt x="112" y="795"/>
                      </a:lnTo>
                      <a:lnTo>
                        <a:pt x="132" y="863"/>
                      </a:lnTo>
                      <a:lnTo>
                        <a:pt x="154" y="930"/>
                      </a:lnTo>
                      <a:lnTo>
                        <a:pt x="178" y="998"/>
                      </a:lnTo>
                      <a:lnTo>
                        <a:pt x="202" y="1064"/>
                      </a:lnTo>
                      <a:lnTo>
                        <a:pt x="229" y="1130"/>
                      </a:lnTo>
                      <a:lnTo>
                        <a:pt x="257" y="1194"/>
                      </a:lnTo>
                      <a:lnTo>
                        <a:pt x="288" y="1258"/>
                      </a:lnTo>
                      <a:lnTo>
                        <a:pt x="319" y="1322"/>
                      </a:lnTo>
                      <a:lnTo>
                        <a:pt x="352" y="1385"/>
                      </a:lnTo>
                      <a:lnTo>
                        <a:pt x="385" y="1445"/>
                      </a:lnTo>
                      <a:lnTo>
                        <a:pt x="422" y="1506"/>
                      </a:lnTo>
                      <a:lnTo>
                        <a:pt x="458" y="1564"/>
                      </a:lnTo>
                      <a:lnTo>
                        <a:pt x="497" y="1623"/>
                      </a:lnTo>
                      <a:lnTo>
                        <a:pt x="537" y="1681"/>
                      </a:lnTo>
                      <a:lnTo>
                        <a:pt x="577" y="1738"/>
                      </a:lnTo>
                      <a:lnTo>
                        <a:pt x="621" y="1793"/>
                      </a:lnTo>
                      <a:lnTo>
                        <a:pt x="663" y="1846"/>
                      </a:lnTo>
                      <a:lnTo>
                        <a:pt x="709" y="1899"/>
                      </a:lnTo>
                      <a:lnTo>
                        <a:pt x="755" y="1952"/>
                      </a:lnTo>
                      <a:lnTo>
                        <a:pt x="802" y="2004"/>
                      </a:lnTo>
                      <a:lnTo>
                        <a:pt x="852" y="2053"/>
                      </a:lnTo>
                      <a:lnTo>
                        <a:pt x="901" y="2103"/>
                      </a:lnTo>
                      <a:lnTo>
                        <a:pt x="953" y="2148"/>
                      </a:lnTo>
                      <a:lnTo>
                        <a:pt x="1004" y="2196"/>
                      </a:lnTo>
                      <a:lnTo>
                        <a:pt x="1057" y="2240"/>
                      </a:lnTo>
                      <a:lnTo>
                        <a:pt x="1112" y="2284"/>
                      </a:lnTo>
                      <a:lnTo>
                        <a:pt x="1167" y="2326"/>
                      </a:lnTo>
                      <a:lnTo>
                        <a:pt x="1224" y="2368"/>
                      </a:lnTo>
                      <a:lnTo>
                        <a:pt x="1280" y="2408"/>
                      </a:lnTo>
                      <a:lnTo>
                        <a:pt x="1339" y="2447"/>
                      </a:lnTo>
                      <a:lnTo>
                        <a:pt x="1399" y="2484"/>
                      </a:lnTo>
                      <a:lnTo>
                        <a:pt x="1460" y="2518"/>
                      </a:lnTo>
                      <a:lnTo>
                        <a:pt x="1520" y="2553"/>
                      </a:lnTo>
                      <a:lnTo>
                        <a:pt x="1583" y="2586"/>
                      </a:lnTo>
                      <a:lnTo>
                        <a:pt x="1645" y="2617"/>
                      </a:lnTo>
                      <a:lnTo>
                        <a:pt x="1709" y="2647"/>
                      </a:lnTo>
                      <a:lnTo>
                        <a:pt x="1775" y="2676"/>
                      </a:lnTo>
                      <a:lnTo>
                        <a:pt x="1839" y="2702"/>
                      </a:lnTo>
                      <a:lnTo>
                        <a:pt x="1907" y="2727"/>
                      </a:lnTo>
                      <a:lnTo>
                        <a:pt x="1973" y="2751"/>
                      </a:lnTo>
                      <a:lnTo>
                        <a:pt x="2040" y="2773"/>
                      </a:lnTo>
                      <a:lnTo>
                        <a:pt x="2110" y="2793"/>
                      </a:lnTo>
                      <a:lnTo>
                        <a:pt x="2180" y="2811"/>
                      </a:lnTo>
                      <a:lnTo>
                        <a:pt x="2249" y="2830"/>
                      </a:lnTo>
                      <a:lnTo>
                        <a:pt x="2319" y="2844"/>
                      </a:lnTo>
                      <a:lnTo>
                        <a:pt x="2390" y="2859"/>
                      </a:lnTo>
                      <a:lnTo>
                        <a:pt x="2462" y="2870"/>
                      </a:lnTo>
                      <a:lnTo>
                        <a:pt x="2535" y="2881"/>
                      </a:lnTo>
                      <a:lnTo>
                        <a:pt x="2608" y="2888"/>
                      </a:lnTo>
                      <a:lnTo>
                        <a:pt x="2681" y="2896"/>
                      </a:lnTo>
                      <a:lnTo>
                        <a:pt x="2755" y="2899"/>
                      </a:lnTo>
                      <a:lnTo>
                        <a:pt x="2830" y="2903"/>
                      </a:lnTo>
                      <a:lnTo>
                        <a:pt x="2905" y="2903"/>
                      </a:lnTo>
                      <a:lnTo>
                        <a:pt x="2905" y="1161"/>
                      </a:lnTo>
                      <a:lnTo>
                        <a:pt x="2905" y="1161"/>
                      </a:lnTo>
                      <a:lnTo>
                        <a:pt x="2844" y="1159"/>
                      </a:lnTo>
                      <a:lnTo>
                        <a:pt x="2786" y="1156"/>
                      </a:lnTo>
                      <a:lnTo>
                        <a:pt x="2727" y="1148"/>
                      </a:lnTo>
                      <a:lnTo>
                        <a:pt x="2670" y="1137"/>
                      </a:lnTo>
                      <a:lnTo>
                        <a:pt x="2614" y="1125"/>
                      </a:lnTo>
                      <a:lnTo>
                        <a:pt x="2559" y="1110"/>
                      </a:lnTo>
                      <a:lnTo>
                        <a:pt x="2506" y="1092"/>
                      </a:lnTo>
                      <a:lnTo>
                        <a:pt x="2452" y="1070"/>
                      </a:lnTo>
                      <a:lnTo>
                        <a:pt x="2401" y="1048"/>
                      </a:lnTo>
                      <a:lnTo>
                        <a:pt x="2350" y="1022"/>
                      </a:lnTo>
                      <a:lnTo>
                        <a:pt x="2302" y="993"/>
                      </a:lnTo>
                      <a:lnTo>
                        <a:pt x="2255" y="963"/>
                      </a:lnTo>
                      <a:lnTo>
                        <a:pt x="2209" y="930"/>
                      </a:lnTo>
                      <a:lnTo>
                        <a:pt x="2165" y="896"/>
                      </a:lnTo>
                      <a:lnTo>
                        <a:pt x="2123" y="859"/>
                      </a:lnTo>
                      <a:lnTo>
                        <a:pt x="2082" y="821"/>
                      </a:lnTo>
                      <a:lnTo>
                        <a:pt x="2044" y="780"/>
                      </a:lnTo>
                      <a:lnTo>
                        <a:pt x="2007" y="738"/>
                      </a:lnTo>
                      <a:lnTo>
                        <a:pt x="1974" y="694"/>
                      </a:lnTo>
                      <a:lnTo>
                        <a:pt x="1941" y="650"/>
                      </a:lnTo>
                      <a:lnTo>
                        <a:pt x="1910" y="603"/>
                      </a:lnTo>
                      <a:lnTo>
                        <a:pt x="1883" y="553"/>
                      </a:lnTo>
                      <a:lnTo>
                        <a:pt x="1857" y="504"/>
                      </a:lnTo>
                      <a:lnTo>
                        <a:pt x="1833" y="452"/>
                      </a:lnTo>
                      <a:lnTo>
                        <a:pt x="1813" y="399"/>
                      </a:lnTo>
                      <a:lnTo>
                        <a:pt x="1795" y="346"/>
                      </a:lnTo>
                      <a:lnTo>
                        <a:pt x="1780" y="289"/>
                      </a:lnTo>
                      <a:lnTo>
                        <a:pt x="1766" y="234"/>
                      </a:lnTo>
                      <a:lnTo>
                        <a:pt x="1757" y="178"/>
                      </a:lnTo>
                      <a:lnTo>
                        <a:pt x="1749" y="119"/>
                      </a:lnTo>
                      <a:lnTo>
                        <a:pt x="1744" y="60"/>
                      </a:lnTo>
                      <a:lnTo>
                        <a:pt x="1744" y="0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2000"/>
                </a:p>
              </p:txBody>
            </p:sp>
            <p:sp>
              <p:nvSpPr>
                <p:cNvPr id="23" name="îSļïḓe">
                  <a:extLst>
                    <a:ext uri="{FF2B5EF4-FFF2-40B4-BE49-F238E27FC236}">
                      <a16:creationId xmlns:a16="http://schemas.microsoft.com/office/drawing/2014/main" id="{FD14FE9E-3DFA-4AD2-82EE-CDA7FA3D3123}"/>
                    </a:ext>
                  </a:extLst>
                </p:cNvPr>
                <p:cNvSpPr/>
                <p:nvPr/>
              </p:nvSpPr>
              <p:spPr bwMode="auto">
                <a:xfrm flipH="1">
                  <a:off x="2932618" y="3374121"/>
                  <a:ext cx="1495862" cy="561501"/>
                </a:xfrm>
                <a:custGeom>
                  <a:avLst/>
                  <a:gdLst>
                    <a:gd name="T0" fmla="*/ 0 w 2031"/>
                    <a:gd name="T1" fmla="*/ 0 h 762"/>
                    <a:gd name="T2" fmla="*/ 1015 w 2031"/>
                    <a:gd name="T3" fmla="*/ 762 h 762"/>
                    <a:gd name="T4" fmla="*/ 2031 w 2031"/>
                    <a:gd name="T5" fmla="*/ 0 h 762"/>
                    <a:gd name="T6" fmla="*/ 0 w 2031"/>
                    <a:gd name="T7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31" h="762">
                      <a:moveTo>
                        <a:pt x="0" y="0"/>
                      </a:moveTo>
                      <a:lnTo>
                        <a:pt x="1015" y="762"/>
                      </a:lnTo>
                      <a:lnTo>
                        <a:pt x="20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2000"/>
                </a:p>
              </p:txBody>
            </p:sp>
            <p:sp>
              <p:nvSpPr>
                <p:cNvPr id="24" name="îṥḷîḋe">
                  <a:extLst>
                    <a:ext uri="{FF2B5EF4-FFF2-40B4-BE49-F238E27FC236}">
                      <a16:creationId xmlns:a16="http://schemas.microsoft.com/office/drawing/2014/main" id="{3C6271CF-B1AB-45AC-AD95-ABB9021051F5}"/>
                    </a:ext>
                  </a:extLst>
                </p:cNvPr>
                <p:cNvSpPr/>
                <p:nvPr/>
              </p:nvSpPr>
              <p:spPr bwMode="auto">
                <a:xfrm flipH="1">
                  <a:off x="5355830" y="2928092"/>
                  <a:ext cx="1497337" cy="561501"/>
                </a:xfrm>
                <a:custGeom>
                  <a:avLst/>
                  <a:gdLst>
                    <a:gd name="T0" fmla="*/ 2032 w 2032"/>
                    <a:gd name="T1" fmla="*/ 762 h 762"/>
                    <a:gd name="T2" fmla="*/ 1016 w 2032"/>
                    <a:gd name="T3" fmla="*/ 0 h 762"/>
                    <a:gd name="T4" fmla="*/ 0 w 2032"/>
                    <a:gd name="T5" fmla="*/ 762 h 762"/>
                    <a:gd name="T6" fmla="*/ 2032 w 2032"/>
                    <a:gd name="T7" fmla="*/ 762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32" h="762">
                      <a:moveTo>
                        <a:pt x="2032" y="762"/>
                      </a:moveTo>
                      <a:lnTo>
                        <a:pt x="1016" y="0"/>
                      </a:lnTo>
                      <a:lnTo>
                        <a:pt x="0" y="762"/>
                      </a:lnTo>
                      <a:lnTo>
                        <a:pt x="2032" y="7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 sz="2000"/>
                </a:p>
              </p:txBody>
            </p:sp>
          </p:grpSp>
        </p:grpSp>
        <p:sp>
          <p:nvSpPr>
            <p:cNvPr id="14" name="iṣ1idê">
              <a:extLst>
                <a:ext uri="{FF2B5EF4-FFF2-40B4-BE49-F238E27FC236}">
                  <a16:creationId xmlns:a16="http://schemas.microsoft.com/office/drawing/2014/main" id="{C29E0681-9321-4E85-97AC-C957B45407A7}"/>
                </a:ext>
              </a:extLst>
            </p:cNvPr>
            <p:cNvSpPr/>
            <p:nvPr/>
          </p:nvSpPr>
          <p:spPr bwMode="auto">
            <a:xfrm>
              <a:off x="673746" y="2675704"/>
              <a:ext cx="2739848" cy="315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時間太短，課太多，病歷結構化和中文醫囑的處理等問題沒能很深入思考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病歷有限，雖說不是走神經網絡的路線，但是個別用藥的某些分組無樣本或樣本零星，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/>
            </a:p>
            <a:p>
              <a:pPr>
                <a:lnSpc>
                  <a:spcPct val="150000"/>
                </a:lnSpc>
              </a:pPr>
              <a:endParaRPr lang="en-US" altLang="zh-CN" sz="1600" dirty="0"/>
            </a:p>
          </p:txBody>
        </p:sp>
        <p:grpSp>
          <p:nvGrpSpPr>
            <p:cNvPr id="10" name="i$ḷïḋe">
              <a:extLst>
                <a:ext uri="{FF2B5EF4-FFF2-40B4-BE49-F238E27FC236}">
                  <a16:creationId xmlns:a16="http://schemas.microsoft.com/office/drawing/2014/main" id="{AB45A250-E741-40D1-AC81-34103B82533F}"/>
                </a:ext>
              </a:extLst>
            </p:cNvPr>
            <p:cNvGrpSpPr/>
            <p:nvPr/>
          </p:nvGrpSpPr>
          <p:grpSpPr>
            <a:xfrm>
              <a:off x="8778284" y="3140928"/>
              <a:ext cx="2742204" cy="3099535"/>
              <a:chOff x="668279" y="789911"/>
              <a:chExt cx="6362480" cy="3099535"/>
            </a:xfrm>
          </p:grpSpPr>
          <p:sp>
            <p:nvSpPr>
              <p:cNvPr id="11" name="íṩḻíďê">
                <a:extLst>
                  <a:ext uri="{FF2B5EF4-FFF2-40B4-BE49-F238E27FC236}">
                    <a16:creationId xmlns:a16="http://schemas.microsoft.com/office/drawing/2014/main" id="{4F11F8F9-9452-4EAD-9A5C-ECB276586538}"/>
                  </a:ext>
                </a:extLst>
              </p:cNvPr>
              <p:cNvSpPr txBox="1"/>
              <p:nvPr/>
            </p:nvSpPr>
            <p:spPr bwMode="auto">
              <a:xfrm>
                <a:off x="668279" y="789911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資源</a:t>
                </a:r>
                <a:endParaRPr lang="en-US" altLang="zh-CN" sz="2000" b="1" dirty="0"/>
              </a:p>
            </p:txBody>
          </p:sp>
          <p:sp>
            <p:nvSpPr>
              <p:cNvPr id="12" name="í$ļiḍê">
                <a:extLst>
                  <a:ext uri="{FF2B5EF4-FFF2-40B4-BE49-F238E27FC236}">
                    <a16:creationId xmlns:a16="http://schemas.microsoft.com/office/drawing/2014/main" id="{BFCC7D28-C2D3-4091-A329-ED45DC6647CF}"/>
                  </a:ext>
                </a:extLst>
              </p:cNvPr>
              <p:cNvSpPr/>
              <p:nvPr/>
            </p:nvSpPr>
            <p:spPr bwMode="auto">
              <a:xfrm>
                <a:off x="673745" y="1129664"/>
                <a:ext cx="6357014" cy="2759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hlinkClick r:id="rId3"/>
                  </a:rPr>
                  <a:t>用</a:t>
                </a:r>
                <a:r>
                  <a:rPr lang="en-US" altLang="zh-CN" sz="1600" dirty="0" err="1">
                    <a:hlinkClick r:id="rId3"/>
                  </a:rPr>
                  <a:t>ElementTree</a:t>
                </a:r>
                <a:r>
                  <a:rPr lang="zh-CN" altLang="en-US" sz="1600" dirty="0">
                    <a:hlinkClick r:id="rId3"/>
                  </a:rPr>
                  <a:t>在</a:t>
                </a:r>
                <a:r>
                  <a:rPr lang="en-US" altLang="zh-CN" sz="1600" dirty="0">
                    <a:hlinkClick r:id="rId3"/>
                  </a:rPr>
                  <a:t>python</a:t>
                </a:r>
                <a:r>
                  <a:rPr lang="zh-CN" altLang="en-US" sz="1600" dirty="0">
                    <a:hlinkClick r:id="rId3"/>
                  </a:rPr>
                  <a:t>讀取</a:t>
                </a:r>
                <a:r>
                  <a:rPr lang="en-US" altLang="zh-CN" sz="1600" dirty="0">
                    <a:hlinkClick r:id="rId3"/>
                  </a:rPr>
                  <a:t>xml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hlinkClick r:id="rId4"/>
                  </a:rPr>
                  <a:t>Python</a:t>
                </a:r>
                <a:r>
                  <a:rPr lang="zh-CN" altLang="en-US" sz="1600" dirty="0">
                    <a:hlinkClick r:id="rId4"/>
                  </a:rPr>
                  <a:t>連接並查詢</a:t>
                </a:r>
                <a:r>
                  <a:rPr lang="en-US" altLang="zh-CN" sz="1600" dirty="0">
                    <a:hlinkClick r:id="rId4"/>
                  </a:rPr>
                  <a:t>MySQL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hlinkClick r:id="rId5"/>
                  </a:rPr>
                  <a:t>使用</a:t>
                </a:r>
                <a:r>
                  <a:rPr lang="en-US" altLang="zh-CN" sz="1600" dirty="0" err="1">
                    <a:hlinkClick r:id="rId5"/>
                  </a:rPr>
                  <a:t>Pubtator</a:t>
                </a:r>
                <a:r>
                  <a:rPr lang="en-US" altLang="zh-CN" sz="1600" dirty="0">
                    <a:hlinkClick r:id="rId5"/>
                  </a:rPr>
                  <a:t> RESTful API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hlinkClick r:id="rId6"/>
                  </a:rPr>
                  <a:t>Apriori </a:t>
                </a:r>
                <a:r>
                  <a:rPr lang="zh-CN" altLang="en-US" sz="1600" dirty="0">
                    <a:hlinkClick r:id="rId6"/>
                  </a:rPr>
                  <a:t>和 </a:t>
                </a:r>
                <a:r>
                  <a:rPr lang="en-US" altLang="zh-CN" sz="1600" dirty="0" err="1">
                    <a:hlinkClick r:id="rId6"/>
                  </a:rPr>
                  <a:t>eclat</a:t>
                </a:r>
                <a:r>
                  <a:rPr lang="en-US" altLang="zh-CN" sz="1600" dirty="0">
                    <a:hlinkClick r:id="rId6"/>
                  </a:rPr>
                  <a:t> </a:t>
                </a:r>
                <a:r>
                  <a:rPr lang="zh-CN" altLang="en-US" sz="1600" dirty="0">
                    <a:hlinkClick r:id="rId6"/>
                  </a:rPr>
                  <a:t>演算法講解與實例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簡單而言，</a:t>
                </a:r>
                <a:r>
                  <a:rPr lang="en-US" altLang="zh-CN" sz="1600" dirty="0" err="1"/>
                  <a:t>eclat</a:t>
                </a:r>
                <a:r>
                  <a:rPr lang="zh-CN" altLang="en-US" sz="1600" dirty="0"/>
                  <a:t>是用於尋找捆綁銷售的組合</a:t>
                </a:r>
                <a:r>
                  <a:rPr lang="en-US" altLang="zh-CN" sz="1600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8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8C77E-8A39-4AA3-B0F1-FA347EA2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計劃與暢想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20FE6-D43E-491C-82EC-69538F0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4aaa8581-52bf-45cf-bd18-f486074df1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6E53616-6622-4801-A596-DBCABF7E495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629493"/>
            <a:ext cx="10845800" cy="4493316"/>
            <a:chOff x="673100" y="1629493"/>
            <a:chExt cx="10845800" cy="4493316"/>
          </a:xfrm>
        </p:grpSpPr>
        <p:sp>
          <p:nvSpPr>
            <p:cNvPr id="6" name="îṣ1ídè">
              <a:extLst>
                <a:ext uri="{FF2B5EF4-FFF2-40B4-BE49-F238E27FC236}">
                  <a16:creationId xmlns:a16="http://schemas.microsoft.com/office/drawing/2014/main" id="{75B426BF-8EA3-4350-85CC-017DD8D6E92C}"/>
                </a:ext>
              </a:extLst>
            </p:cNvPr>
            <p:cNvSpPr/>
            <p:nvPr/>
          </p:nvSpPr>
          <p:spPr>
            <a:xfrm>
              <a:off x="680186" y="3064152"/>
              <a:ext cx="10831630" cy="7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íSľïḓé">
              <a:extLst>
                <a:ext uri="{FF2B5EF4-FFF2-40B4-BE49-F238E27FC236}">
                  <a16:creationId xmlns:a16="http://schemas.microsoft.com/office/drawing/2014/main" id="{66CFBD7B-D014-4A69-9EAA-2F169A1D36C4}"/>
                </a:ext>
              </a:extLst>
            </p:cNvPr>
            <p:cNvSpPr/>
            <p:nvPr/>
          </p:nvSpPr>
          <p:spPr>
            <a:xfrm>
              <a:off x="8096576" y="2946500"/>
              <a:ext cx="943108" cy="943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îŝliḍe">
              <a:extLst>
                <a:ext uri="{FF2B5EF4-FFF2-40B4-BE49-F238E27FC236}">
                  <a16:creationId xmlns:a16="http://schemas.microsoft.com/office/drawing/2014/main" id="{60378F5A-0451-4374-875F-B8EEC567300D}"/>
                </a:ext>
              </a:extLst>
            </p:cNvPr>
            <p:cNvSpPr/>
            <p:nvPr/>
          </p:nvSpPr>
          <p:spPr>
            <a:xfrm>
              <a:off x="5624446" y="2946500"/>
              <a:ext cx="943108" cy="943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ïSľîḑè">
              <a:extLst>
                <a:ext uri="{FF2B5EF4-FFF2-40B4-BE49-F238E27FC236}">
                  <a16:creationId xmlns:a16="http://schemas.microsoft.com/office/drawing/2014/main" id="{FC395A12-B575-4D69-9EB1-1B4D1EC80725}"/>
                </a:ext>
              </a:extLst>
            </p:cNvPr>
            <p:cNvSpPr/>
            <p:nvPr/>
          </p:nvSpPr>
          <p:spPr>
            <a:xfrm>
              <a:off x="3152316" y="2946500"/>
              <a:ext cx="943108" cy="943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ïṡliḍe">
              <a:extLst>
                <a:ext uri="{FF2B5EF4-FFF2-40B4-BE49-F238E27FC236}">
                  <a16:creationId xmlns:a16="http://schemas.microsoft.com/office/drawing/2014/main" id="{6AD0CCE2-9735-4758-AF26-9C837FED8D5B}"/>
                </a:ext>
              </a:extLst>
            </p:cNvPr>
            <p:cNvSpPr/>
            <p:nvPr/>
          </p:nvSpPr>
          <p:spPr>
            <a:xfrm>
              <a:off x="853181" y="3228867"/>
              <a:ext cx="10067175" cy="37837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" name="iṩľídè">
              <a:extLst>
                <a:ext uri="{FF2B5EF4-FFF2-40B4-BE49-F238E27FC236}">
                  <a16:creationId xmlns:a16="http://schemas.microsoft.com/office/drawing/2014/main" id="{BE312758-A51E-4E01-85E1-D4BAE257465B}"/>
                </a:ext>
              </a:extLst>
            </p:cNvPr>
            <p:cNvSpPr/>
            <p:nvPr/>
          </p:nvSpPr>
          <p:spPr>
            <a:xfrm>
              <a:off x="3318913" y="3108579"/>
              <a:ext cx="609915" cy="6099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rmAutofit fontScale="92500"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12" name="i$ḻíḍè">
              <a:extLst>
                <a:ext uri="{FF2B5EF4-FFF2-40B4-BE49-F238E27FC236}">
                  <a16:creationId xmlns:a16="http://schemas.microsoft.com/office/drawing/2014/main" id="{7815BD6B-7313-4FE5-A361-F5075557AB2F}"/>
                </a:ext>
              </a:extLst>
            </p:cNvPr>
            <p:cNvSpPr txBox="1"/>
            <p:nvPr/>
          </p:nvSpPr>
          <p:spPr>
            <a:xfrm>
              <a:off x="8306574" y="3194560"/>
              <a:ext cx="523109" cy="43795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75</a:t>
              </a:r>
            </a:p>
          </p:txBody>
        </p:sp>
        <p:sp>
          <p:nvSpPr>
            <p:cNvPr id="13" name="ïšlîḓê">
              <a:extLst>
                <a:ext uri="{FF2B5EF4-FFF2-40B4-BE49-F238E27FC236}">
                  <a16:creationId xmlns:a16="http://schemas.microsoft.com/office/drawing/2014/main" id="{AF702CF5-7391-4DEC-A1F9-8D6F6CE71740}"/>
                </a:ext>
              </a:extLst>
            </p:cNvPr>
            <p:cNvSpPr/>
            <p:nvPr/>
          </p:nvSpPr>
          <p:spPr>
            <a:xfrm>
              <a:off x="5791042" y="3112593"/>
              <a:ext cx="609915" cy="6099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rmAutofit fontScale="92500"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4" name="îSliḋê">
              <a:extLst>
                <a:ext uri="{FF2B5EF4-FFF2-40B4-BE49-F238E27FC236}">
                  <a16:creationId xmlns:a16="http://schemas.microsoft.com/office/drawing/2014/main" id="{661D8F06-F1CD-43E7-BEDF-B869EA581B6E}"/>
                </a:ext>
              </a:extLst>
            </p:cNvPr>
            <p:cNvSpPr/>
            <p:nvPr/>
          </p:nvSpPr>
          <p:spPr>
            <a:xfrm>
              <a:off x="8262387" y="3108579"/>
              <a:ext cx="609915" cy="6099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rmAutofit fontScale="92500"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75</a:t>
              </a:r>
            </a:p>
          </p:txBody>
        </p:sp>
        <p:sp>
          <p:nvSpPr>
            <p:cNvPr id="15" name="íş1îḑê">
              <a:extLst>
                <a:ext uri="{FF2B5EF4-FFF2-40B4-BE49-F238E27FC236}">
                  <a16:creationId xmlns:a16="http://schemas.microsoft.com/office/drawing/2014/main" id="{1EA483DC-2007-4DFA-B796-D1E246EB146E}"/>
                </a:ext>
              </a:extLst>
            </p:cNvPr>
            <p:cNvSpPr/>
            <p:nvPr/>
          </p:nvSpPr>
          <p:spPr>
            <a:xfrm>
              <a:off x="10568708" y="2946500"/>
              <a:ext cx="943108" cy="9431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100</a:t>
              </a:r>
            </a:p>
          </p:txBody>
        </p:sp>
        <p:grpSp>
          <p:nvGrpSpPr>
            <p:cNvPr id="16" name="îSlîde">
              <a:extLst>
                <a:ext uri="{FF2B5EF4-FFF2-40B4-BE49-F238E27FC236}">
                  <a16:creationId xmlns:a16="http://schemas.microsoft.com/office/drawing/2014/main" id="{2C05AE07-C3E0-417B-B220-DA3DE62F37F5}"/>
                </a:ext>
              </a:extLst>
            </p:cNvPr>
            <p:cNvGrpSpPr/>
            <p:nvPr/>
          </p:nvGrpSpPr>
          <p:grpSpPr>
            <a:xfrm>
              <a:off x="673100" y="1629496"/>
              <a:ext cx="2250942" cy="1565060"/>
              <a:chOff x="1275581" y="4540740"/>
              <a:chExt cx="1898253" cy="1319838"/>
            </a:xfrm>
          </p:grpSpPr>
          <p:sp>
            <p:nvSpPr>
              <p:cNvPr id="26" name="íśļí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275581" y="4928337"/>
                <a:ext cx="1898253" cy="932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跑出粗糙的關聯關係，能初步解釋不同戒菸效果人群</a:t>
                </a:r>
                <a:endParaRPr lang="en-US" altLang="zh-CN" sz="1400" dirty="0"/>
              </a:p>
            </p:txBody>
          </p:sp>
          <p:sp>
            <p:nvSpPr>
              <p:cNvPr id="27" name="í$ļîd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275581" y="454074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階段一</a:t>
                </a:r>
                <a:endParaRPr lang="en-US" altLang="zh-CN" sz="1800" b="1" dirty="0"/>
              </a:p>
            </p:txBody>
          </p:sp>
        </p:grpSp>
        <p:sp>
          <p:nvSpPr>
            <p:cNvPr id="17" name="iṡḷïḓ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4948828" y="2094408"/>
              <a:ext cx="2250942" cy="66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18" name="iśļ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48828" y="1634796"/>
              <a:ext cx="2250942" cy="45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階段三</a:t>
              </a:r>
              <a:endParaRPr lang="en-US" altLang="zh-CN" sz="1800" b="1" dirty="0"/>
            </a:p>
          </p:txBody>
        </p:sp>
        <p:sp>
          <p:nvSpPr>
            <p:cNvPr id="19" name="ïşl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67958" y="2089105"/>
              <a:ext cx="2250942" cy="66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/>
                <a:t>收穫功與名，走上人生之巔峰</a:t>
              </a:r>
              <a:endParaRPr lang="en-US" altLang="zh-CN" sz="1400" dirty="0"/>
            </a:p>
          </p:txBody>
        </p:sp>
        <p:sp>
          <p:nvSpPr>
            <p:cNvPr id="20" name="íṩḷi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67958" y="1629493"/>
              <a:ext cx="2250942" cy="45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階段五</a:t>
              </a:r>
              <a:endParaRPr lang="en-US" altLang="zh-CN" sz="1800" b="1" dirty="0"/>
            </a:p>
          </p:txBody>
        </p:sp>
        <p:sp>
          <p:nvSpPr>
            <p:cNvPr id="21" name="ïŝ1i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430022" y="4685389"/>
              <a:ext cx="2250942" cy="143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400" dirty="0"/>
                <a:t>推廣到更多醫院，吸引更多的專家學者討論研究及改良</a:t>
              </a:r>
              <a:endParaRPr lang="en-US" altLang="zh-CN" sz="1400" dirty="0"/>
            </a:p>
          </p:txBody>
        </p:sp>
        <p:sp>
          <p:nvSpPr>
            <p:cNvPr id="22" name="iş1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430022" y="4225777"/>
              <a:ext cx="2250942" cy="45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階段四</a:t>
              </a:r>
              <a:endParaRPr lang="en-US" altLang="zh-CN" sz="1800" b="1" dirty="0"/>
            </a:p>
          </p:txBody>
        </p:sp>
        <p:sp>
          <p:nvSpPr>
            <p:cNvPr id="23" name="iṡlí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511037" y="4433580"/>
              <a:ext cx="2250942" cy="149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400" dirty="0"/>
                <a:t>加強對病歷中中文分析，提取並合理整合中文醫囑，歸為新的類別。擴充病歷量，加強魯棒性</a:t>
              </a:r>
              <a:r>
                <a:rPr lang="en-US" altLang="zh-CN" sz="1400" dirty="0"/>
                <a:t>(Robustness)</a:t>
              </a:r>
            </a:p>
          </p:txBody>
        </p:sp>
        <p:sp>
          <p:nvSpPr>
            <p:cNvPr id="24" name="išḻíḋ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520823" y="3943411"/>
              <a:ext cx="2250942" cy="45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階段二</a:t>
              </a:r>
              <a:endParaRPr lang="en-US" altLang="zh-CN" sz="1800" b="1" dirty="0"/>
            </a:p>
          </p:txBody>
        </p:sp>
        <p:sp>
          <p:nvSpPr>
            <p:cNvPr id="25" name="ïŝ1íḋé">
              <a:extLst>
                <a:ext uri="{FF2B5EF4-FFF2-40B4-BE49-F238E27FC236}">
                  <a16:creationId xmlns:a16="http://schemas.microsoft.com/office/drawing/2014/main" id="{934141B8-C690-4A11-BF4C-506F59F383DF}"/>
                </a:ext>
              </a:extLst>
            </p:cNvPr>
            <p:cNvSpPr/>
            <p:nvPr/>
          </p:nvSpPr>
          <p:spPr>
            <a:xfrm>
              <a:off x="708307" y="2946500"/>
              <a:ext cx="943108" cy="9431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28" name="íśļíḓe">
            <a:extLst>
              <a:ext uri="{FF2B5EF4-FFF2-40B4-BE49-F238E27FC236}">
                <a16:creationId xmlns:a16="http://schemas.microsoft.com/office/drawing/2014/main" id="{F810EE52-8FC1-4C5F-B7E3-E7343A3C850B}"/>
              </a:ext>
            </a:extLst>
          </p:cNvPr>
          <p:cNvSpPr/>
          <p:nvPr/>
        </p:nvSpPr>
        <p:spPr bwMode="auto">
          <a:xfrm>
            <a:off x="4948828" y="2089104"/>
            <a:ext cx="2250942" cy="102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/>
              <a:t>對未來病人引入全面細緻的心理學調查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100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洪世豪</a:t>
            </a:r>
            <a:endParaRPr lang="en-US" altLang="zh-CN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621912" y="2509837"/>
            <a:ext cx="0" cy="18383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418bd0d-ef37-4f33-8101-40ac10f121f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1f41b4a-117a-43cd-a554-f923c269f72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5ecf34a-e6f1-4e2a-a85a-917327609ee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19b1377-74b8-43b7-9029-41aa7878dff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99e02f-60d7-44d0-9441-d3b794ea5b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aaa8581-52bf-45cf-bd18-f486074df179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235</TotalTime>
  <Words>828</Words>
  <Application>Microsoft Office PowerPoint</Application>
  <PresentationFormat>宽屏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主题5</vt:lpstr>
      <vt:lpstr>資料科學程式設計——期末專案  戒菸資料分析及輔助治療計劃</vt:lpstr>
      <vt:lpstr>PowerPoint 演示文稿</vt:lpstr>
      <vt:lpstr>大體流程</vt:lpstr>
      <vt:lpstr>初心</vt:lpstr>
      <vt:lpstr>        目標</vt:lpstr>
      <vt:lpstr>Click to edit Master title style</vt:lpstr>
      <vt:lpstr>困難和資源</vt:lpstr>
      <vt:lpstr>計劃與暢想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世豪 洪</cp:lastModifiedBy>
  <cp:revision>28</cp:revision>
  <cp:lastPrinted>2018-01-28T16:00:00Z</cp:lastPrinted>
  <dcterms:created xsi:type="dcterms:W3CDTF">2018-01-28T16:00:00Z</dcterms:created>
  <dcterms:modified xsi:type="dcterms:W3CDTF">2018-12-13T00:55:59Z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