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3.xml" ContentType="application/vnd.openxmlformats-officedocument.drawingml.chart+xml"/>
  <Override PartName="/ppt/charts/chart12.xml" ContentType="application/vnd.openxmlformats-officedocument.drawingml.chart+xml"/>
  <Override PartName="/ppt/charts/chart11.xml" ContentType="application/vnd.openxmlformats-officedocument.drawingml.chart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Euler-Maruyama Error as a Function of Number of Steps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5"/>
          </c:marker>
          <c:xVal>
            <c:numRef>
              <c:f>1</c:f>
              <c:numCache>
                <c:formatCode>General</c:formatCode>
                <c:ptCount val="11"/>
                <c:pt idx="0">
                  <c:v>1</c:v>
                </c:pt>
                <c:pt idx="1">
                  <c:v>3.16227766016838</c:v>
                </c:pt>
                <c:pt idx="2">
                  <c:v>10</c:v>
                </c:pt>
                <c:pt idx="3">
                  <c:v>31.6227766016838</c:v>
                </c:pt>
                <c:pt idx="4">
                  <c:v>100</c:v>
                </c:pt>
                <c:pt idx="5">
                  <c:v>316.227766016838</c:v>
                </c:pt>
                <c:pt idx="6">
                  <c:v>1000</c:v>
                </c:pt>
                <c:pt idx="7">
                  <c:v>3162.27766016838</c:v>
                </c:pt>
                <c:pt idx="8">
                  <c:v>10000</c:v>
                </c:pt>
                <c:pt idx="9">
                  <c:v>31622.7766016838</c:v>
                </c:pt>
                <c:pt idx="10">
                  <c:v>100000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1"/>
                <c:pt idx="0">
                  <c:v>1</c:v>
                </c:pt>
                <c:pt idx="1">
                  <c:v>0.562341325190349</c:v>
                </c:pt>
                <c:pt idx="2">
                  <c:v>0.316227766016838</c:v>
                </c:pt>
                <c:pt idx="3">
                  <c:v>0.177827941003892</c:v>
                </c:pt>
                <c:pt idx="4">
                  <c:v>0.1</c:v>
                </c:pt>
                <c:pt idx="5">
                  <c:v>0.0562341325190349</c:v>
                </c:pt>
                <c:pt idx="6">
                  <c:v>0.0316227766016838</c:v>
                </c:pt>
                <c:pt idx="7">
                  <c:v>0.0177827941003892</c:v>
                </c:pt>
                <c:pt idx="8">
                  <c:v>0.01</c:v>
                </c:pt>
                <c:pt idx="9">
                  <c:v>0.00562341325190349</c:v>
                </c:pt>
                <c:pt idx="10">
                  <c:v>0.00316227766016838</c:v>
                </c:pt>
              </c:numCache>
            </c:numRef>
          </c:yVal>
        </c:ser>
        <c:axId val="20575653"/>
        <c:axId val="43563840"/>
      </c:scatterChart>
      <c:valAx>
        <c:axId val="20575653"/>
        <c:scaling>
          <c:orientation val="minMax"/>
          <c:logBase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Steps per Path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3563840"/>
        <c:crossesAt val="0"/>
      </c:valAx>
      <c:valAx>
        <c:axId val="435638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Error Size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0575653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Time for Option Solving as a Function of Number of Steps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 Time</c:v>
                </c:pt>
              </c:strCache>
            </c:strRef>
          </c:tx>
          <c:spPr>
            <a:solidFill>
              <a:srgbClr val="99ccff"/>
            </a:solidFill>
            <a:ln w="28800">
              <a:noFill/>
            </a:ln>
          </c:spPr>
          <c:marker>
            <c:size val="5"/>
          </c:marker>
          <c:x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3</c:v>
                </c:pt>
                <c:pt idx="2">
                  <c:v>10</c:v>
                </c:pt>
                <c:pt idx="3">
                  <c:v>32</c:v>
                </c:pt>
                <c:pt idx="4">
                  <c:v>100</c:v>
                </c:pt>
                <c:pt idx="5">
                  <c:v>316</c:v>
                </c:pt>
                <c:pt idx="6">
                  <c:v>1000</c:v>
                </c:pt>
                <c:pt idx="7">
                  <c:v>3162</c:v>
                </c:pt>
                <c:pt idx="8">
                  <c:v>10000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9"/>
                <c:pt idx="0">
                  <c:v>18.6682172</c:v>
                </c:pt>
                <c:pt idx="1">
                  <c:v>21.9911811</c:v>
                </c:pt>
                <c:pt idx="2">
                  <c:v>25.865504</c:v>
                </c:pt>
                <c:pt idx="3">
                  <c:v>45.1622111</c:v>
                </c:pt>
                <c:pt idx="4">
                  <c:v>105.3307719</c:v>
                </c:pt>
                <c:pt idx="5">
                  <c:v>277.3497927</c:v>
                </c:pt>
                <c:pt idx="6">
                  <c:v>727.2117116</c:v>
                </c:pt>
                <c:pt idx="7">
                  <c:v>2107.370754</c:v>
                </c:pt>
                <c:pt idx="8">
                  <c:v>6833.8865112</c:v>
                </c:pt>
              </c:numCache>
            </c:numRef>
          </c:yVal>
        </c:ser>
        <c:axId val="14268697"/>
        <c:axId val="79895660"/>
      </c:scatterChart>
      <c:valAx>
        <c:axId val="14268697"/>
        <c:scaling>
          <c:orientation val="minMax"/>
          <c:logBase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Number of Steps per Path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79895660"/>
        <c:crossesAt val="0"/>
      </c:valAx>
      <c:valAx>
        <c:axId val="79895660"/>
        <c:scaling>
          <c:orientation val="minMax"/>
          <c:logBase val="10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Seconds to Price Option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14268697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Time to Solve Price as Function of Branching Factor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Seconds per Price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6"/>
          </c:marker>
          <c:xVal>
            <c:numRef>
              <c:f>1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"/>
                <c:pt idx="0">
                  <c:v>86.036395</c:v>
                </c:pt>
                <c:pt idx="1">
                  <c:v>67.039308</c:v>
                </c:pt>
                <c:pt idx="2">
                  <c:v>50.8351224</c:v>
                </c:pt>
                <c:pt idx="3">
                  <c:v>52.2144568</c:v>
                </c:pt>
                <c:pt idx="4">
                  <c:v>54.80986</c:v>
                </c:pt>
              </c:numCache>
            </c:numRef>
          </c:yVal>
        </c:ser>
        <c:axId val="40229249"/>
        <c:axId val="29126063"/>
      </c:scatterChart>
      <c:valAx>
        <c:axId val="4022924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Branching Factor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9126063"/>
        <c:crossesAt val="0"/>
      </c:valAx>
      <c:valAx>
        <c:axId val="29126063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Seconds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0229249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36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3.xml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chart" Target="../charts/chart12.xml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914760"/>
            <a:ext cx="9070560" cy="585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Multi-Level Monte Carlo Methods of Option Pricing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Harold R. Kingsberg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Minh Tran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Peter C. Will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The Basic Algorithm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04000" y="1769040"/>
            <a:ext cx="8913960" cy="490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Create initial samples of paths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Create more paths until you're at the “ideal number” of paths per layer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Check your error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Strategy 1: See how large the penultimate layer is in comparison to the highest layer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Strategy 2: Figure out the decay rate of the means of the layers, the growth rate of the costs, and extrapolate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If error's too high, add another layer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Does this work?</a:t>
            </a:r>
            <a:endParaRPr/>
          </a:p>
        </p:txBody>
      </p:sp>
      <p:pic>
        <p:nvPicPr>
          <p:cNvPr id="2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5160" y="1523880"/>
            <a:ext cx="609516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Is This Faster?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504000" y="1769040"/>
            <a:ext cx="89139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Not unequivocally so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Plug 'n' chug is not a good strategy</a:t>
            </a:r>
            <a:endParaRPr/>
          </a:p>
        </p:txBody>
      </p:sp>
      <p:graphicFrame>
        <p:nvGraphicFramePr>
          <p:cNvPr id="207" name=""/>
          <p:cNvGraphicFramePr/>
          <p:nvPr/>
        </p:nvGraphicFramePr>
        <p:xfrm>
          <a:off x="2212920" y="34747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Next Steps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504000" y="1769040"/>
            <a:ext cx="891432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Add functionality for non-European payouts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More sensibly, port to lower-level language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What are Options?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 contract that gives one party the right – but not obligation – to trigger an event of some sort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Commonly, the right to exchange currency for some asset at some predetermined price at some point in the future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Call: the right to purchase an asset at a predetermined price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Put: the right to sell an asset at a predetermined price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The Future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Options have expiration dates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expiration date is the latest one can exercise an option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It may also be the only time to do so</a:t>
            </a:r>
            <a:endParaRPr/>
          </a:p>
        </p:txBody>
      </p:sp>
      <p:pic>
        <p:nvPicPr>
          <p:cNvPr id="1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7680" y="1554480"/>
            <a:ext cx="4673880" cy="466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Fair Pricing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Many tradeable assets have </a:t>
            </a:r>
            <a:r>
              <a:rPr i="1" lang="en-US" sz="3200">
                <a:latin typeface="Arial"/>
              </a:rPr>
              <a:t>some</a:t>
            </a:r>
            <a:r>
              <a:rPr lang="en-US" sz="3200">
                <a:latin typeface="Arial"/>
              </a:rPr>
              <a:t> sort of value on their own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Gold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Oil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Stock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Pork Bellies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about options?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How to Price an Option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Ignore the details of the underlying asset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Assume the underlying asset is currently fairly priced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Complicating Factors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Different means of measuring volatility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Correlation of motion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Multiple underlying assets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Naive Monte Carlo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Euler-Maruyama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Keep checking confidence interval size</a:t>
            </a:r>
            <a:endParaRPr/>
          </a:p>
        </p:txBody>
      </p:sp>
      <p:graphicFrame>
        <p:nvGraphicFramePr>
          <p:cNvPr id="195" name=""/>
          <p:cNvGraphicFramePr/>
          <p:nvPr/>
        </p:nvGraphicFramePr>
        <p:xfrm>
          <a:off x="4480560" y="1377360"/>
          <a:ext cx="5028480" cy="282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6" name=""/>
          <p:cNvGraphicFramePr/>
          <p:nvPr/>
        </p:nvGraphicFramePr>
        <p:xfrm>
          <a:off x="4737600" y="4206240"/>
          <a:ext cx="4588560" cy="258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New Strategy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504000" y="1769040"/>
            <a:ext cx="909684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High granularity of Euler-Maruyama path means lower error, greater time to run.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Predictor-corrector strategy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Use the cheap stuff to get into the right ballpark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Use the expensive stuff to refine the estimate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Naive MC with number of steps per path as 1 is as cheap as you can get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Layering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504000" y="1769040"/>
            <a:ext cx="909684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Using finer-grained naïve MC by itself is inefficient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Better off using the difference between a fine-grained run and a coarse-grained run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Each coarse-grained run uses the same random numbers as the fine-grained run, just summing them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