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Euler-Maruyama Error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7"/>
          </c:marker>
          <c:cat>
            <c:strRef>
              <c:f>categories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11"/>
                <c:pt idx="0">
                  <c:v>1</c:v>
                </c:pt>
                <c:pt idx="1">
                  <c:v>3.16227766016838</c:v>
                </c:pt>
                <c:pt idx="2">
                  <c:v>10</c:v>
                </c:pt>
                <c:pt idx="3">
                  <c:v>31.6227766016838</c:v>
                </c:pt>
                <c:pt idx="4">
                  <c:v>100</c:v>
                </c:pt>
                <c:pt idx="5">
                  <c:v>316.227766016838</c:v>
                </c:pt>
                <c:pt idx="6">
                  <c:v>1000</c:v>
                </c:pt>
                <c:pt idx="7">
                  <c:v>3162.27766016838</c:v>
                </c:pt>
                <c:pt idx="8">
                  <c:v>10000</c:v>
                </c:pt>
                <c:pt idx="9">
                  <c:v>31622.7766016838</c:v>
                </c:pt>
                <c:pt idx="10">
                  <c:v>100000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1</c:v>
                </c:pt>
                <c:pt idx="1">
                  <c:v>0.562341325190349</c:v>
                </c:pt>
                <c:pt idx="2">
                  <c:v>0.316227766016838</c:v>
                </c:pt>
                <c:pt idx="3">
                  <c:v>0.177827941003892</c:v>
                </c:pt>
                <c:pt idx="4">
                  <c:v>0.1</c:v>
                </c:pt>
                <c:pt idx="5">
                  <c:v>0.0562341325190349</c:v>
                </c:pt>
                <c:pt idx="6">
                  <c:v>0.0316227766016838</c:v>
                </c:pt>
                <c:pt idx="7">
                  <c:v>0.0177827941003892</c:v>
                </c:pt>
                <c:pt idx="8">
                  <c:v>0.01</c:v>
                </c:pt>
                <c:pt idx="9">
                  <c:v>0.00562341325190349</c:v>
                </c:pt>
                <c:pt idx="10">
                  <c:v>0.00316227766016838</c:v>
                </c:pt>
              </c:numCache>
            </c:numRef>
          </c:yVal>
        </c:ser>
        <c:axId val="14857366"/>
        <c:axId val="47800666"/>
      </c:scatterChart>
      <c:valAx>
        <c:axId val="14857366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7800666"/>
        <c:crossesAt val="0"/>
      </c:valAx>
      <c:valAx>
        <c:axId val="4780066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Error 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4857366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Time for Option Solving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Overall Time</c:v>
                </c:pt>
              </c:strCache>
            </c:strRef>
          </c:tx>
          <c:spPr>
            <a:solidFill>
              <a:srgbClr val="004586"/>
            </a:solidFill>
            <a:ln w="28800">
              <a:noFill/>
            </a:ln>
          </c:spPr>
          <c:marker>
            <c:size val="7"/>
          </c:marker>
          <c:cat>
            <c:strRef>
              <c:f>categories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10</c:v>
                </c:pt>
                <c:pt idx="3">
                  <c:v>32</c:v>
                </c:pt>
                <c:pt idx="4">
                  <c:v>100</c:v>
                </c:pt>
                <c:pt idx="5">
                  <c:v>316</c:v>
                </c:pt>
                <c:pt idx="6">
                  <c:v>1000</c:v>
                </c:pt>
                <c:pt idx="7">
                  <c:v>3162</c:v>
                </c:pt>
                <c:pt idx="8">
                  <c:v>10000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9"/>
                <c:pt idx="0">
                  <c:v>18.6682172</c:v>
                </c:pt>
                <c:pt idx="1">
                  <c:v>21.9911811</c:v>
                </c:pt>
                <c:pt idx="2">
                  <c:v>25.865504</c:v>
                </c:pt>
                <c:pt idx="3">
                  <c:v>45.1622111</c:v>
                </c:pt>
                <c:pt idx="4">
                  <c:v>105.3307719</c:v>
                </c:pt>
                <c:pt idx="5">
                  <c:v>277.3497927</c:v>
                </c:pt>
                <c:pt idx="6">
                  <c:v>727.2117116</c:v>
                </c:pt>
                <c:pt idx="7">
                  <c:v>2107.370754</c:v>
                </c:pt>
                <c:pt idx="8">
                  <c:v>6833.8865112</c:v>
                </c:pt>
              </c:numCache>
            </c:numRef>
          </c:yVal>
        </c:ser>
        <c:axId val="64446461"/>
        <c:axId val="25322164"/>
      </c:scatterChart>
      <c:valAx>
        <c:axId val="64446461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Number of 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322164"/>
        <c:crossesAt val="0"/>
      </c:valAx>
      <c:valAx>
        <c:axId val="25322164"/>
        <c:scaling>
          <c:orientation val="minMax"/>
          <c:logBase val="1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Seconds to Price Option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4446461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91476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Multi-Level Monte Carlo Methods of Option Pricing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Harold R. Kingsberg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Minh Tran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Peter C. Will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are Options?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contract that gives one party the right – but not obligation – to trigger an event of some 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Commonly, the right to exchange currency for some asset at some predetermined price at some point in the future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Call: the right to purchase an asset at a predetermined price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Put: the right to sell an asset at a predetermined price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Future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Options have expiration dates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expiration date is the latest one can exercise an option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 may also be the only time to do so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554480"/>
            <a:ext cx="4674600" cy="46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Fair Pricing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Many tradeable assets have </a:t>
            </a:r>
            <a:r>
              <a:rPr i="1" lang="en-US" sz="3200">
                <a:latin typeface="Arial"/>
              </a:rPr>
              <a:t>some</a:t>
            </a:r>
            <a:r>
              <a:rPr lang="en-US" sz="3200">
                <a:latin typeface="Arial"/>
              </a:rPr>
              <a:t> sort of value on their own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Gold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Oil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Stock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Pork Bellies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about options?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How to Price an Option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Ignore the details of the underlying asset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Assume the underlying asset is currently fairly priced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Heston Model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Naive Monte Carlo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Euler-Maruyama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Keep checking confidence interval size</a:t>
            </a:r>
            <a:endParaRPr/>
          </a:p>
        </p:txBody>
      </p:sp>
      <p:graphicFrame>
        <p:nvGraphicFramePr>
          <p:cNvPr id="122" name=""/>
          <p:cNvGraphicFramePr/>
          <p:nvPr/>
        </p:nvGraphicFramePr>
        <p:xfrm>
          <a:off x="4480560" y="1377360"/>
          <a:ext cx="5029200" cy="282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3" name=""/>
          <p:cNvGraphicFramePr/>
          <p:nvPr/>
        </p:nvGraphicFramePr>
        <p:xfrm>
          <a:off x="4737600" y="4206240"/>
          <a:ext cx="4589280" cy="25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