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2" r:id="rId7"/>
    <p:sldId id="264" r:id="rId8"/>
    <p:sldId id="265" r:id="rId9"/>
    <p:sldId id="267" r:id="rId10"/>
    <p:sldId id="268" r:id="rId11"/>
    <p:sldId id="269" r:id="rId12"/>
    <p:sldId id="270" r:id="rId13"/>
    <p:sldId id="271" r:id="rId14"/>
    <p:sldId id="274" r:id="rId15"/>
    <p:sldId id="275" r:id="rId16"/>
    <p:sldId id="276"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4" autoAdjust="0"/>
    <p:restoredTop sz="94660"/>
  </p:normalViewPr>
  <p:slideViewPr>
    <p:cSldViewPr snapToGrid="0">
      <p:cViewPr varScale="1">
        <p:scale>
          <a:sx n="63" d="100"/>
          <a:sy n="63" d="100"/>
        </p:scale>
        <p:origin x="90"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hasCustomPrompt="1"/>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hasCustomPrompt="1"/>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hasCustomPrompt="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hasCustomPrompt="1"/>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hasCustomPrompt="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hasCustomPrompt="1"/>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hasCustomPrompt="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hasCustomPrompt="1"/>
          </p:nvPr>
        </p:nvSpPr>
        <p:spPr>
          <a:xfrm>
            <a:off x="685800" y="685800"/>
            <a:ext cx="7823200" cy="53086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684211" y="685800"/>
            <a:ext cx="4937655" cy="361526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hasCustomPrompt="1"/>
          </p:nvPr>
        </p:nvSpPr>
        <p:spPr>
          <a:xfrm>
            <a:off x="5808133" y="685801"/>
            <a:ext cx="4934479" cy="3615266"/>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hasCustomPrompt="1"/>
          </p:nvPr>
        </p:nvSpPr>
        <p:spPr>
          <a:xfrm>
            <a:off x="684211" y="1270529"/>
            <a:ext cx="4937655"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hasCustomPrompt="1"/>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hasCustomPrompt="1"/>
          </p:nvPr>
        </p:nvSpPr>
        <p:spPr>
          <a:xfrm>
            <a:off x="5806545" y="1262062"/>
            <a:ext cx="4929188"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684212" y="685800"/>
            <a:ext cx="5943601" cy="53086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hasCustomPrompt="1"/>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media" Target="/home/leonard/Videos/Project%20Video.mp4" TargetMode="External"/><Relationship Id="rId1" Type="http://schemas.openxmlformats.org/officeDocument/2006/relationships/video" Target="/home/leonard/Videos/Project%20Video.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847246" cy="2165889"/>
          </a:xfrm>
        </p:spPr>
        <p:txBody>
          <a:bodyPr/>
          <a:lstStyle/>
          <a:p>
            <a:r>
              <a:rPr lang="en-IN" dirty="0" smtClean="0"/>
              <a:t>DiGiT recognizer</a:t>
            </a:r>
            <a:endParaRPr lang="en-IN" dirty="0"/>
          </a:p>
        </p:txBody>
      </p:sp>
      <p:sp>
        <p:nvSpPr>
          <p:cNvPr id="3" name="Subtitle 2"/>
          <p:cNvSpPr>
            <a:spLocks noGrp="1"/>
          </p:cNvSpPr>
          <p:nvPr>
            <p:ph type="subTitle" idx="1"/>
          </p:nvPr>
        </p:nvSpPr>
        <p:spPr/>
        <p:txBody>
          <a:bodyPr/>
          <a:lstStyle/>
          <a:p>
            <a:r>
              <a:rPr lang="en-IN" dirty="0" smtClean="0"/>
              <a:t>					</a:t>
            </a:r>
            <a:r>
              <a:rPr lang="en-IN" sz="3200" dirty="0" smtClean="0"/>
              <a:t>	By </a:t>
            </a:r>
            <a:endParaRPr lang="en-IN" sz="3200" dirty="0" smtClean="0"/>
          </a:p>
          <a:p>
            <a:r>
              <a:rPr lang="en-IN" sz="3200" dirty="0"/>
              <a:t>	</a:t>
            </a:r>
            <a:r>
              <a:rPr lang="en-IN" sz="3200" dirty="0" smtClean="0"/>
              <a:t>						Arsalaan. D</a:t>
            </a:r>
            <a:endParaRPr lang="en-IN" sz="3200" dirty="0"/>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9130" y="671830"/>
            <a:ext cx="8843645" cy="1002665"/>
          </a:xfrm>
        </p:spPr>
        <p:txBody>
          <a:bodyPr>
            <a:normAutofit/>
          </a:bodyPr>
          <a:p>
            <a:r>
              <a:rPr lang="x-none" altLang="en-IN" sz="3200"/>
              <a:t>COnvolution Neural networks</a:t>
            </a:r>
            <a:endParaRPr lang="x-none" altLang="en-IN" sz="3200"/>
          </a:p>
        </p:txBody>
      </p:sp>
      <p:sp>
        <p:nvSpPr>
          <p:cNvPr id="3" name="Content Placeholder 2"/>
          <p:cNvSpPr>
            <a:spLocks noGrp="1"/>
          </p:cNvSpPr>
          <p:nvPr>
            <p:ph idx="1"/>
          </p:nvPr>
        </p:nvSpPr>
        <p:spPr>
          <a:xfrm>
            <a:off x="650875" y="1713865"/>
            <a:ext cx="10253345" cy="4159250"/>
          </a:xfrm>
        </p:spPr>
        <p:txBody>
          <a:bodyPr>
            <a:normAutofit lnSpcReduction="10000"/>
          </a:bodyPr>
          <a:p>
            <a:r>
              <a:rPr lang="x-none"/>
              <a:t>CNNs have wide applications in image and video recognition and natural language processing. In this web app, use of CNNs is related to Computer Vision.</a:t>
            </a:r>
            <a:endParaRPr lang="x-none"/>
          </a:p>
          <a:p>
            <a:r>
              <a:rPr lang="x-none"/>
              <a:t>CNNs, like neural networks, are made up of neurons with learnable weights and biases.</a:t>
            </a:r>
            <a:endParaRPr lang="x-none"/>
          </a:p>
          <a:p>
            <a:r>
              <a:rPr lang="x-none"/>
              <a:t>Each neuron receives several inputs, takes a weighted sum</a:t>
            </a:r>
            <a:br>
              <a:rPr lang="x-none"/>
            </a:br>
            <a:r>
              <a:rPr lang="x-none"/>
              <a:t>over them, pass it through an activation function and</a:t>
            </a:r>
            <a:br>
              <a:rPr lang="x-none"/>
            </a:br>
            <a:r>
              <a:rPr lang="x-none"/>
              <a:t>responds with an output.</a:t>
            </a:r>
            <a:endParaRPr lang="x-none"/>
          </a:p>
          <a:p>
            <a:r>
              <a:rPr lang="x-none"/>
              <a:t>CNNs operates over volumes.</a:t>
            </a:r>
            <a:endParaRPr lang="x-none"/>
          </a:p>
          <a:p>
            <a:r>
              <a:rPr lang="x-none"/>
              <a:t>Unlike neural networks, where the input is a vector,</a:t>
            </a:r>
            <a:br>
              <a:rPr lang="x-none"/>
            </a:br>
            <a:r>
              <a:rPr lang="x-none"/>
              <a:t>here the input is a multi-channeled image.</a:t>
            </a:r>
            <a:endParaRPr lang="x-none"/>
          </a:p>
        </p:txBody>
      </p:sp>
      <p:pic>
        <p:nvPicPr>
          <p:cNvPr id="4" name="Picture 3" descr="Inut img"/>
          <p:cNvPicPr>
            <a:picLocks noChangeAspect="1"/>
          </p:cNvPicPr>
          <p:nvPr/>
        </p:nvPicPr>
        <p:blipFill>
          <a:blip r:embed="rId1"/>
          <a:stretch>
            <a:fillRect/>
          </a:stretch>
        </p:blipFill>
        <p:spPr>
          <a:xfrm>
            <a:off x="8060055" y="3357880"/>
            <a:ext cx="2752090" cy="2599690"/>
          </a:xfrm>
          <a:prstGeom prst="rect">
            <a:avLst/>
          </a:prstGeom>
        </p:spPr>
      </p:pic>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511810"/>
            <a:ext cx="10303510" cy="5838190"/>
          </a:xfrm>
        </p:spPr>
        <p:txBody>
          <a:bodyPr>
            <a:normAutofit/>
          </a:bodyPr>
          <a:p>
            <a:r>
              <a:rPr lang="x-none" sz="1800"/>
              <a:t>The convolution layer comprises of a set of independent filters (6 in the example shown). Each filter is independently convolved with the image and we end up with 6 feature maps of shape 28*28*1.</a:t>
            </a:r>
            <a:endParaRPr lang="x-none" sz="1800"/>
          </a:p>
          <a:p>
            <a:r>
              <a:rPr lang="x-none" sz="1800"/>
              <a:t>All these filters are initialized randomly and become our parameters which will be learned by the network subsequently.</a:t>
            </a:r>
            <a:endParaRPr lang="x-none" sz="1800"/>
          </a:p>
          <a:p>
            <a:r>
              <a:rPr lang="x-none" sz="1800"/>
              <a:t>All these filters or feature maps have</a:t>
            </a:r>
            <a:br>
              <a:rPr lang="x-none" sz="1800"/>
            </a:br>
            <a:r>
              <a:rPr lang="x-none" sz="1800"/>
              <a:t>some unique feature.</a:t>
            </a:r>
            <a:endParaRPr lang="x-none" sz="1800"/>
          </a:p>
        </p:txBody>
      </p:sp>
      <p:pic>
        <p:nvPicPr>
          <p:cNvPr id="12" name="Picture 11" descr="filter"/>
          <p:cNvPicPr>
            <a:picLocks noChangeAspect="1"/>
          </p:cNvPicPr>
          <p:nvPr/>
        </p:nvPicPr>
        <p:blipFill>
          <a:blip r:embed="rId1"/>
          <a:srcRect r="10685" b="13021"/>
          <a:stretch>
            <a:fillRect/>
          </a:stretch>
        </p:blipFill>
        <p:spPr>
          <a:xfrm>
            <a:off x="6660515" y="676275"/>
            <a:ext cx="4152265" cy="1647825"/>
          </a:xfrm>
          <a:prstGeom prst="rect">
            <a:avLst/>
          </a:prstGeom>
        </p:spPr>
      </p:pic>
      <p:pic>
        <p:nvPicPr>
          <p:cNvPr id="13" name="Picture 12" descr="Feature map"/>
          <p:cNvPicPr>
            <a:picLocks noChangeAspect="1"/>
          </p:cNvPicPr>
          <p:nvPr/>
        </p:nvPicPr>
        <p:blipFill>
          <a:blip r:embed="rId2"/>
          <a:stretch>
            <a:fillRect/>
          </a:stretch>
        </p:blipFill>
        <p:spPr>
          <a:xfrm>
            <a:off x="5060950" y="3578860"/>
            <a:ext cx="5887085" cy="2955925"/>
          </a:xfrm>
          <a:prstGeom prst="rect">
            <a:avLst/>
          </a:prstGeom>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3895" y="687070"/>
            <a:ext cx="8844280" cy="4468495"/>
          </a:xfrm>
        </p:spPr>
        <p:txBody>
          <a:bodyPr>
            <a:normAutofit/>
          </a:bodyPr>
          <a:p>
            <a:r>
              <a:rPr lang="x-none" sz="1800"/>
              <a:t>Then comes the </a:t>
            </a:r>
            <a:r>
              <a:rPr lang="x-none" sz="1800" b="1"/>
              <a:t>Pooling Layer:</a:t>
            </a:r>
            <a:endParaRPr lang="x-none" sz="1800" b="1"/>
          </a:p>
          <a:p>
            <a:pPr lvl="1"/>
            <a:r>
              <a:rPr lang="x-none" sz="1800"/>
              <a:t>Its Its function is to progressively reduce the spatial size of the representation to reduce the amount of parameters and computation in the network. Pooling layer operates on each feature map independently.</a:t>
            </a:r>
            <a:endParaRPr lang="x-none" sz="1800"/>
          </a:p>
          <a:p>
            <a:pPr lvl="1"/>
            <a:r>
              <a:rPr lang="x-none" sz="1800"/>
              <a:t>The most common approach used in pooling is max pooling.</a:t>
            </a:r>
            <a:endParaRPr lang="x-none" sz="1800"/>
          </a:p>
          <a:p>
            <a:pPr lvl="1"/>
            <a:endParaRPr lang="x-none" sz="1620"/>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2455" y="217170"/>
            <a:ext cx="8147050" cy="1183640"/>
          </a:xfrm>
        </p:spPr>
        <p:txBody>
          <a:bodyPr/>
          <a:p>
            <a:r>
              <a:rPr lang="x-none" altLang="en-IN" sz="3200"/>
              <a:t>Typical architecture of CNN</a:t>
            </a:r>
            <a:endParaRPr lang="x-none" altLang="en-IN" sz="3200"/>
          </a:p>
        </p:txBody>
      </p:sp>
      <p:sp>
        <p:nvSpPr>
          <p:cNvPr id="3" name="Content Placeholder 2"/>
          <p:cNvSpPr>
            <a:spLocks noGrp="1"/>
          </p:cNvSpPr>
          <p:nvPr>
            <p:ph idx="1"/>
          </p:nvPr>
        </p:nvSpPr>
        <p:spPr>
          <a:xfrm>
            <a:off x="581025" y="1426845"/>
            <a:ext cx="9103360" cy="2878455"/>
          </a:xfrm>
        </p:spPr>
        <p:txBody>
          <a:bodyPr/>
          <a:p>
            <a:r>
              <a:rPr lang="en-IN" altLang="en-US" sz="1800" b="1"/>
              <a:t>RELU </a:t>
            </a:r>
            <a:r>
              <a:rPr lang="x-none" altLang="en-IN" sz="1800" b="1"/>
              <a:t>(Rectified Linear Unit)</a:t>
            </a:r>
            <a:r>
              <a:rPr lang="en-IN" altLang="en-US" sz="1800" b="1"/>
              <a:t> </a:t>
            </a:r>
            <a:r>
              <a:rPr lang="en-IN" altLang="en-US" sz="1800"/>
              <a:t>is just a non linearity which is applied similar to neural networks</a:t>
            </a:r>
            <a:r>
              <a:rPr lang="en-IN" altLang="en-US"/>
              <a:t>.</a:t>
            </a:r>
            <a:endParaRPr lang="en-IN" altLang="en-US"/>
          </a:p>
          <a:p>
            <a:r>
              <a:rPr lang="en-IN" altLang="en-US"/>
              <a:t>The </a:t>
            </a:r>
            <a:r>
              <a:rPr lang="en-IN" altLang="en-US" b="1"/>
              <a:t>FC</a:t>
            </a:r>
            <a:r>
              <a:rPr lang="en-IN" altLang="en-US"/>
              <a:t> is the fully connected layer of neurons at the end of CNN. Neurons in a fully connected layer have full connections to all activations in the previous layer</a:t>
            </a:r>
            <a:r>
              <a:rPr lang="x-none" altLang="en-IN"/>
              <a:t>.</a:t>
            </a:r>
            <a:endParaRPr lang="x-none" altLang="en-IN"/>
          </a:p>
        </p:txBody>
      </p:sp>
      <p:pic>
        <p:nvPicPr>
          <p:cNvPr id="4" name="Picture 3" descr="arch"/>
          <p:cNvPicPr>
            <a:picLocks noChangeAspect="1"/>
          </p:cNvPicPr>
          <p:nvPr/>
        </p:nvPicPr>
        <p:blipFill>
          <a:blip r:embed="rId1"/>
          <a:stretch>
            <a:fillRect/>
          </a:stretch>
        </p:blipFill>
        <p:spPr>
          <a:xfrm>
            <a:off x="5157470" y="3676650"/>
            <a:ext cx="5000625" cy="2394585"/>
          </a:xfrm>
          <a:prstGeom prst="rect">
            <a:avLst/>
          </a:prstGeom>
        </p:spPr>
      </p:pic>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45795" y="1006475"/>
            <a:ext cx="8637270" cy="976630"/>
          </a:xfrm>
        </p:spPr>
        <p:txBody>
          <a:bodyPr/>
          <a:p>
            <a:r>
              <a:rPr lang="x-none" altLang="en-IN" sz="3200"/>
              <a:t>Application</a:t>
            </a:r>
            <a:endParaRPr lang="x-none" altLang="en-IN" sz="3200"/>
          </a:p>
        </p:txBody>
      </p:sp>
      <p:sp>
        <p:nvSpPr>
          <p:cNvPr id="3" name="Content Placeholder 2"/>
          <p:cNvSpPr>
            <a:spLocks noGrp="1"/>
          </p:cNvSpPr>
          <p:nvPr>
            <p:ph idx="1"/>
          </p:nvPr>
        </p:nvSpPr>
        <p:spPr>
          <a:xfrm>
            <a:off x="645477" y="2005965"/>
            <a:ext cx="8534400" cy="3615267"/>
          </a:xfrm>
        </p:spPr>
        <p:txBody>
          <a:bodyPr/>
          <a:p>
            <a:r>
              <a:rPr lang="x-none" altLang="en-IN"/>
              <a:t>I have build a web application for handwritten digit recongnition, using 'Convoltional Neural Network'.</a:t>
            </a:r>
            <a:endParaRPr lang="x-none" altLang="en-IN"/>
          </a:p>
          <a:p>
            <a:r>
              <a:rPr lang="x-none" altLang="en-IN"/>
              <a:t>It has the capability to predict/detect any digit that a user draws.</a:t>
            </a:r>
            <a:endParaRPr lang="x-none" altLang="en-IN"/>
          </a:p>
          <a:p>
            <a:r>
              <a:rPr lang="x-none" altLang="en-IN"/>
              <a:t>It is wrapped into a Flask web app so you can access it from your browser.</a:t>
            </a:r>
            <a:endParaRPr lang="x-none" altLang="en-IN"/>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roject SS"/>
          <p:cNvPicPr>
            <a:picLocks noChangeAspect="1"/>
          </p:cNvPicPr>
          <p:nvPr/>
        </p:nvPicPr>
        <p:blipFill>
          <a:blip r:embed="rId1"/>
          <a:stretch>
            <a:fillRect/>
          </a:stretch>
        </p:blipFill>
        <p:spPr>
          <a:xfrm>
            <a:off x="2495550" y="1057275"/>
            <a:ext cx="7200265" cy="4742815"/>
          </a:xfrm>
          <a:prstGeom prst="rect">
            <a:avLst/>
          </a:prstGeom>
          <a:ln>
            <a:solidFill>
              <a:schemeClr val="bg1">
                <a:lumMod val="85000"/>
                <a:lumOff val="15000"/>
              </a:schemeClr>
            </a:solidFill>
          </a:ln>
        </p:spPr>
      </p:pic>
      <p:sp>
        <p:nvSpPr>
          <p:cNvPr id="7" name="TextBox 6"/>
          <p:cNvSpPr txBox="1"/>
          <p:nvPr/>
        </p:nvSpPr>
        <p:spPr>
          <a:xfrm>
            <a:off x="2912110" y="5946775"/>
            <a:ext cx="6472555" cy="605155"/>
          </a:xfrm>
          <a:prstGeom prst="rect">
            <a:avLst/>
          </a:prstGeom>
          <a:noFill/>
        </p:spPr>
        <p:txBody>
          <a:bodyPr wrap="square" rtlCol="0" anchor="t">
            <a:spAutoFit/>
          </a:bodyPr>
          <a:p>
            <a:r>
              <a:rPr lang="x-none" altLang="en-IN" sz="3200"/>
              <a:t>Input Area For User To Draw</a:t>
            </a:r>
            <a:endParaRPr lang="x-none" altLang="en-IN" sz="3200"/>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160" y="126365"/>
            <a:ext cx="8611870" cy="1106170"/>
          </a:xfrm>
        </p:spPr>
        <p:txBody>
          <a:bodyPr/>
          <a:p>
            <a:r>
              <a:rPr lang="x-none" altLang="en-IN"/>
              <a:t>project demo</a:t>
            </a:r>
            <a:endParaRPr lang="x-none" altLang="en-IN"/>
          </a:p>
        </p:txBody>
      </p:sp>
      <p:pic>
        <p:nvPicPr>
          <p:cNvPr id="4" name="Project Video.mp4">
            <a:hlinkClick r:id="" action="ppaction://media"/>
          </p:cNvPr>
          <p:cNvPicPr/>
          <p:nvPr>
            <a:videoFile r:link="rId1"/>
            <p:extLst>
              <p:ext uri="{DAA4B4D4-6D71-4841-9C94-3DE7FCFB9230}">
                <p14:media xmlns:p14="http://schemas.microsoft.com/office/powerpoint/2010/main" r:link="rId2"/>
              </p:ext>
            </p:extLst>
          </p:nvPr>
        </p:nvPicPr>
        <p:blipFill>
          <a:blip r:embed="rId3"/>
          <a:stretch>
            <a:fillRect/>
          </a:stretch>
        </p:blipFill>
        <p:spPr>
          <a:xfrm>
            <a:off x="2667635" y="1245235"/>
            <a:ext cx="6844665" cy="4860925"/>
          </a:xfrm>
          <a:prstGeom prst="rect">
            <a:avLst/>
          </a:prstGeom>
        </p:spPr>
      </p:pic>
    </p:spTree>
  </p:cSld>
  <p:clrMapOvr>
    <a:masterClrMapping/>
  </p:clrMapOvr>
  <p:transition>
    <p:pull/>
  </p:transition>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1"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94468"/>
            <a:ext cx="8534400" cy="1019444"/>
          </a:xfrm>
        </p:spPr>
        <p:txBody>
          <a:bodyPr>
            <a:normAutofit/>
          </a:bodyPr>
          <a:lstStyle/>
          <a:p>
            <a:r>
              <a:rPr lang="en-IN" sz="3200" dirty="0" smtClean="0"/>
              <a:t>Description</a:t>
            </a:r>
            <a:endParaRPr lang="en-IN" sz="3200" dirty="0"/>
          </a:p>
        </p:txBody>
      </p:sp>
      <p:sp>
        <p:nvSpPr>
          <p:cNvPr id="3" name="Content Placeholder 2"/>
          <p:cNvSpPr>
            <a:spLocks noGrp="1"/>
          </p:cNvSpPr>
          <p:nvPr>
            <p:ph idx="1"/>
          </p:nvPr>
        </p:nvSpPr>
        <p:spPr>
          <a:xfrm>
            <a:off x="684212" y="1325966"/>
            <a:ext cx="8534400" cy="3615267"/>
          </a:xfrm>
        </p:spPr>
        <p:txBody>
          <a:bodyPr/>
          <a:lstStyle/>
          <a:p>
            <a:r>
              <a:rPr lang="en-IN" dirty="0" smtClean="0"/>
              <a:t>A Flask web app for handwritten digit recognition using a convolutional neural network.</a:t>
            </a:r>
            <a:endParaRPr lang="en-IN" dirty="0" smtClean="0"/>
          </a:p>
          <a:p>
            <a:r>
              <a:rPr lang="en-US" dirty="0"/>
              <a:t>It uses a </a:t>
            </a:r>
            <a:r>
              <a:rPr lang="en-US" dirty="0" smtClean="0"/>
              <a:t>MNIST </a:t>
            </a:r>
            <a:r>
              <a:rPr lang="en-US" dirty="0"/>
              <a:t>(“Modified National Institute of Standards and Technology</a:t>
            </a:r>
            <a:r>
              <a:rPr lang="en-US" dirty="0" smtClean="0"/>
              <a:t>”) dataset </a:t>
            </a:r>
            <a:r>
              <a:rPr lang="en-US" dirty="0"/>
              <a:t>with about </a:t>
            </a:r>
            <a:r>
              <a:rPr lang="en-US" dirty="0" smtClean="0"/>
              <a:t>10 numeric digits.  MNIST </a:t>
            </a:r>
            <a:r>
              <a:rPr lang="en-US" dirty="0"/>
              <a:t>is the small dataset of computer </a:t>
            </a:r>
            <a:r>
              <a:rPr lang="en-US" dirty="0" smtClean="0"/>
              <a:t>vision.</a:t>
            </a:r>
            <a:endParaRPr lang="en-IN" dirty="0" smtClean="0"/>
          </a:p>
          <a:p>
            <a:r>
              <a:rPr lang="en-IN" dirty="0" smtClean="0"/>
              <a:t>The model was trained on this dataset in [</a:t>
            </a:r>
            <a:r>
              <a:rPr lang="en-IN" dirty="0" err="1" smtClean="0"/>
              <a:t>Tensorflow</a:t>
            </a:r>
            <a:r>
              <a:rPr lang="en-IN" dirty="0" smtClean="0"/>
              <a:t>] using [</a:t>
            </a:r>
            <a:r>
              <a:rPr lang="en-IN" dirty="0" err="1" smtClean="0"/>
              <a:t>Keras</a:t>
            </a:r>
            <a:r>
              <a:rPr lang="en-IN" dirty="0" smtClean="0"/>
              <a:t> API].</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006" y="294468"/>
            <a:ext cx="8534400" cy="1088756"/>
          </a:xfrm>
        </p:spPr>
        <p:txBody>
          <a:bodyPr>
            <a:normAutofit/>
          </a:bodyPr>
          <a:lstStyle/>
          <a:p>
            <a:r>
              <a:rPr lang="en-IN" sz="3200" dirty="0" smtClean="0"/>
              <a:t>Features</a:t>
            </a:r>
            <a:endParaRPr lang="en-IN" sz="3200" dirty="0"/>
          </a:p>
        </p:txBody>
      </p:sp>
      <p:sp>
        <p:nvSpPr>
          <p:cNvPr id="3" name="Content Placeholder 2"/>
          <p:cNvSpPr>
            <a:spLocks noGrp="1"/>
          </p:cNvSpPr>
          <p:nvPr>
            <p:ph idx="1"/>
          </p:nvPr>
        </p:nvSpPr>
        <p:spPr>
          <a:xfrm>
            <a:off x="609006" y="1383224"/>
            <a:ext cx="8534400" cy="3615267"/>
          </a:xfrm>
        </p:spPr>
        <p:txBody>
          <a:bodyPr/>
          <a:lstStyle/>
          <a:p>
            <a:r>
              <a:rPr lang="en-US" dirty="0"/>
              <a:t>Initial functional requirements will be: -</a:t>
            </a:r>
            <a:endParaRPr lang="en-IN" dirty="0"/>
          </a:p>
          <a:p>
            <a:pPr lvl="1">
              <a:buFont typeface="Wingdings" panose="05000000000000000000" charset="2"/>
              <a:buChar char="Ø"/>
            </a:pPr>
            <a:r>
              <a:rPr lang="en-US" dirty="0"/>
              <a:t>To recognize the digit.</a:t>
            </a:r>
            <a:endParaRPr lang="en-IN" dirty="0"/>
          </a:p>
          <a:p>
            <a:pPr lvl="1">
              <a:buFont typeface="Wingdings" panose="05000000000000000000" charset="2"/>
              <a:buChar char="Ø"/>
            </a:pPr>
            <a:r>
              <a:rPr lang="en-US" dirty="0"/>
              <a:t>Optical Character Recognition (OCR).</a:t>
            </a:r>
            <a:endParaRPr lang="en-IN" dirty="0"/>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84573"/>
            <a:ext cx="8534400" cy="1507067"/>
          </a:xfrm>
        </p:spPr>
        <p:txBody>
          <a:bodyPr>
            <a:normAutofit/>
          </a:bodyPr>
          <a:lstStyle/>
          <a:p>
            <a:r>
              <a:rPr lang="en-IN" sz="3200" dirty="0" smtClean="0"/>
              <a:t>Platform &amp; Hardware requirements</a:t>
            </a:r>
            <a:endParaRPr lang="en-IN" sz="3200" dirty="0"/>
          </a:p>
        </p:txBody>
      </p:sp>
      <p:sp>
        <p:nvSpPr>
          <p:cNvPr id="3" name="Content Placeholder 2"/>
          <p:cNvSpPr>
            <a:spLocks noGrp="1"/>
          </p:cNvSpPr>
          <p:nvPr>
            <p:ph sz="half" idx="1"/>
          </p:nvPr>
        </p:nvSpPr>
        <p:spPr>
          <a:xfrm>
            <a:off x="684211" y="1691640"/>
            <a:ext cx="4937655" cy="3615267"/>
          </a:xfrm>
        </p:spPr>
        <p:txBody>
          <a:bodyPr/>
          <a:lstStyle/>
          <a:p>
            <a:r>
              <a:rPr lang="en-IN" b="1" u="sng" dirty="0" smtClean="0"/>
              <a:t>Platform:</a:t>
            </a:r>
            <a:endParaRPr lang="en-IN" b="1" u="sng" dirty="0" smtClean="0"/>
          </a:p>
          <a:p>
            <a:pPr lvl="1">
              <a:buFont typeface="Wingdings" panose="05000000000000000000" charset="2"/>
              <a:buChar char="Ø"/>
            </a:pPr>
            <a:r>
              <a:rPr lang="en-IN" b="1" u="sng" dirty="0" smtClean="0"/>
              <a:t>OS: </a:t>
            </a:r>
            <a:r>
              <a:rPr lang="en-IN" dirty="0" smtClean="0"/>
              <a:t>Linux/Unix, Windows 10, Windows 7, Mac OS X.</a:t>
            </a:r>
            <a:endParaRPr lang="en-IN" dirty="0" smtClean="0"/>
          </a:p>
          <a:p>
            <a:pPr lvl="1">
              <a:buFont typeface="Wingdings" panose="05000000000000000000" charset="2"/>
              <a:buChar char="Ø"/>
            </a:pPr>
            <a:r>
              <a:rPr lang="en-IN" b="1" u="sng" dirty="0" smtClean="0"/>
              <a:t>PL: </a:t>
            </a:r>
            <a:r>
              <a:rPr lang="en-IN" dirty="0" smtClean="0"/>
              <a:t>Python, Flask, </a:t>
            </a:r>
            <a:r>
              <a:rPr lang="en-IN" dirty="0" err="1" smtClean="0"/>
              <a:t>Keras</a:t>
            </a:r>
            <a:r>
              <a:rPr lang="en-IN" dirty="0" smtClean="0"/>
              <a:t>.</a:t>
            </a:r>
            <a:endParaRPr lang="en-IN" dirty="0" smtClean="0"/>
          </a:p>
          <a:p>
            <a:pPr lvl="1">
              <a:buFont typeface="Wingdings" panose="05000000000000000000" charset="2"/>
              <a:buChar char="Ø"/>
            </a:pPr>
            <a:r>
              <a:rPr lang="en-IN" b="1" u="sng" dirty="0" smtClean="0"/>
              <a:t>Backend: </a:t>
            </a:r>
            <a:r>
              <a:rPr lang="en-IN" dirty="0" smtClean="0"/>
              <a:t>Tensorflow.</a:t>
            </a:r>
            <a:endParaRPr lang="en-IN" dirty="0"/>
          </a:p>
        </p:txBody>
      </p:sp>
      <p:sp>
        <p:nvSpPr>
          <p:cNvPr id="4" name="Content Placeholder 3"/>
          <p:cNvSpPr>
            <a:spLocks noGrp="1"/>
          </p:cNvSpPr>
          <p:nvPr>
            <p:ph sz="half" idx="2"/>
          </p:nvPr>
        </p:nvSpPr>
        <p:spPr>
          <a:xfrm>
            <a:off x="5654039" y="1691641"/>
            <a:ext cx="4934479" cy="3615266"/>
          </a:xfrm>
        </p:spPr>
        <p:txBody>
          <a:bodyPr/>
          <a:lstStyle/>
          <a:p>
            <a:r>
              <a:rPr lang="en-IN" b="1" u="sng" dirty="0" smtClean="0"/>
              <a:t>Hardware Requirements:</a:t>
            </a:r>
            <a:endParaRPr lang="en-IN" b="1" u="sng" dirty="0" smtClean="0"/>
          </a:p>
          <a:p>
            <a:pPr lvl="1">
              <a:buFont typeface="Wingdings" panose="05000000000000000000" charset="2"/>
              <a:buChar char="Ø"/>
            </a:pPr>
            <a:r>
              <a:rPr lang="en-IN" b="1" u="sng" dirty="0" smtClean="0"/>
              <a:t>Processor: </a:t>
            </a:r>
            <a:r>
              <a:rPr lang="en-US" dirty="0"/>
              <a:t>Intel core </a:t>
            </a:r>
            <a:r>
              <a:rPr lang="en-US" dirty="0" err="1"/>
              <a:t>i</a:t>
            </a:r>
            <a:r>
              <a:rPr lang="en-US" dirty="0"/>
              <a:t> series &amp; AMD Ryzen series or higher</a:t>
            </a:r>
            <a:r>
              <a:rPr lang="en-US" dirty="0" smtClean="0"/>
              <a:t>.</a:t>
            </a:r>
            <a:endParaRPr lang="en-US" dirty="0" smtClean="0"/>
          </a:p>
          <a:p>
            <a:pPr lvl="1">
              <a:buFont typeface="Wingdings" panose="05000000000000000000" charset="2"/>
              <a:buChar char="Ø"/>
            </a:pPr>
            <a:r>
              <a:rPr lang="en-US" b="1" u="sng" dirty="0" smtClean="0"/>
              <a:t>RAM: </a:t>
            </a:r>
            <a:r>
              <a:rPr lang="en-US" dirty="0" smtClean="0"/>
              <a:t>4 GB or above.</a:t>
            </a:r>
            <a:endParaRPr lang="en-US" dirty="0" smtClean="0"/>
          </a:p>
          <a:p>
            <a:pPr lvl="1">
              <a:buFont typeface="Wingdings" panose="05000000000000000000" charset="2"/>
              <a:buChar char="Ø"/>
            </a:pPr>
            <a:r>
              <a:rPr lang="en-US" b="1" u="sng" dirty="0" smtClean="0"/>
              <a:t>Hard Disk: </a:t>
            </a:r>
            <a:r>
              <a:rPr lang="en-US" dirty="0" smtClean="0"/>
              <a:t>10 GB or above.</a:t>
            </a:r>
            <a:endParaRPr lang="en-IN" dirty="0"/>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8495" y="670560"/>
            <a:ext cx="8443595" cy="1002665"/>
          </a:xfrm>
        </p:spPr>
        <p:txBody>
          <a:bodyPr/>
          <a:p>
            <a:r>
              <a:rPr lang="x-none" altLang="en-IN" sz="3200"/>
              <a:t>Introduction to Python</a:t>
            </a:r>
            <a:endParaRPr lang="x-none" altLang="en-IN" sz="3200"/>
          </a:p>
        </p:txBody>
      </p:sp>
      <p:sp>
        <p:nvSpPr>
          <p:cNvPr id="3" name="Content Placeholder 2"/>
          <p:cNvSpPr>
            <a:spLocks noGrp="1"/>
          </p:cNvSpPr>
          <p:nvPr>
            <p:ph idx="1"/>
          </p:nvPr>
        </p:nvSpPr>
        <p:spPr>
          <a:xfrm>
            <a:off x="645477" y="1720850"/>
            <a:ext cx="8534400" cy="3615267"/>
          </a:xfrm>
        </p:spPr>
        <p:txBody>
          <a:bodyPr/>
          <a:p>
            <a:r>
              <a:rPr lang="en-US" sz="1800" dirty="0"/>
              <a:t>Python is a widely used general-purpose, high level programming language. It was initially designed by "Van Rossum" in 1991 and developed by Python Software Foundation. It was mainly developed for emphasis on code readability, and its syntax allows programmers to express concepts in fewer lines of code.</a:t>
            </a:r>
            <a:endParaRPr lang="en-US" sz="1800" dirty="0"/>
          </a:p>
          <a:p>
            <a:r>
              <a:rPr lang="en-US" sz="1800" dirty="0"/>
              <a:t>Python language is one of the most flexible languages and can be used for various purposes.</a:t>
            </a:r>
            <a:endParaRPr lang="en-US" sz="1800" dirty="0"/>
          </a:p>
          <a:p>
            <a:r>
              <a:rPr lang="en-US" sz="1800" dirty="0"/>
              <a:t>Python has gained huge popularity base of this.</a:t>
            </a:r>
            <a:endParaRPr lang="en-IN" altLang="en-US"/>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8495" y="670560"/>
            <a:ext cx="8443595" cy="1002665"/>
          </a:xfrm>
        </p:spPr>
        <p:txBody>
          <a:bodyPr/>
          <a:p>
            <a:r>
              <a:rPr lang="x-none" altLang="en-IN" sz="3200"/>
              <a:t>Why python for Machine Learnng</a:t>
            </a:r>
            <a:endParaRPr lang="x-none" altLang="en-IN" sz="3200"/>
          </a:p>
        </p:txBody>
      </p:sp>
      <p:sp>
        <p:nvSpPr>
          <p:cNvPr id="3" name="Content Placeholder 2"/>
          <p:cNvSpPr>
            <a:spLocks noGrp="1"/>
          </p:cNvSpPr>
          <p:nvPr>
            <p:ph idx="1"/>
          </p:nvPr>
        </p:nvSpPr>
        <p:spPr>
          <a:xfrm>
            <a:off x="645477" y="1720850"/>
            <a:ext cx="8534400" cy="3615267"/>
          </a:xfrm>
        </p:spPr>
        <p:txBody>
          <a:bodyPr/>
          <a:p>
            <a:r>
              <a:rPr lang="en-US" sz="1800" dirty="0"/>
              <a:t>Python is considered to be in the first place in the list of all AI development languages due to the simplicity.</a:t>
            </a:r>
            <a:endParaRPr lang="en-US" sz="1800" dirty="0"/>
          </a:p>
          <a:p>
            <a:r>
              <a:rPr lang="en-US" sz="1800" dirty="0"/>
              <a:t>Python takes short development time in comparison to other languages like Java, C++ or Ruby.</a:t>
            </a:r>
            <a:endParaRPr lang="en-US" sz="1800" dirty="0"/>
          </a:p>
          <a:p>
            <a:r>
              <a:rPr lang="en-US" sz="1800" dirty="0"/>
              <a:t>Python supports object oriented, functional as well as procedure oriented styles of programming.</a:t>
            </a:r>
            <a:endParaRPr lang="en-US" sz="1800" dirty="0"/>
          </a:p>
          <a:p>
            <a:r>
              <a:rPr lang="en-US" sz="1800" dirty="0"/>
              <a:t>Python does contain special libraries for machine learning namely scipy and numpy which great for linear algebra and getting to know kernel methods of machine learning.</a:t>
            </a:r>
            <a:endParaRPr lang="en-IN" altLang="en-US"/>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9130" y="671830"/>
            <a:ext cx="8843645" cy="1002665"/>
          </a:xfrm>
        </p:spPr>
        <p:txBody>
          <a:bodyPr>
            <a:normAutofit/>
          </a:bodyPr>
          <a:p>
            <a:r>
              <a:rPr lang="x-none" altLang="en-IN" sz="3200"/>
              <a:t>What is an AI (artificial intelligence)</a:t>
            </a:r>
            <a:endParaRPr lang="x-none" altLang="en-IN" sz="3200"/>
          </a:p>
        </p:txBody>
      </p:sp>
      <p:sp>
        <p:nvSpPr>
          <p:cNvPr id="3" name="Content Placeholder 2"/>
          <p:cNvSpPr>
            <a:spLocks noGrp="1"/>
          </p:cNvSpPr>
          <p:nvPr>
            <p:ph idx="1"/>
          </p:nvPr>
        </p:nvSpPr>
        <p:spPr>
          <a:xfrm>
            <a:off x="646430" y="1709420"/>
            <a:ext cx="8869045" cy="3615055"/>
          </a:xfrm>
        </p:spPr>
        <p:txBody>
          <a:bodyPr/>
          <a:p>
            <a:r>
              <a:rPr lang="en-IN" altLang="en-US" sz="1800"/>
              <a:t>AI (artificial intelligence) is the simulation of human intelligence processes by machines, especially computer systems.</a:t>
            </a:r>
            <a:endParaRPr lang="en-IN" altLang="en-US" sz="1800"/>
          </a:p>
          <a:p>
            <a:r>
              <a:rPr sz="1800"/>
              <a:t>These processes include learning (the acquisition of information and rules for using the information), reasoning (using the rules to reach approximate or definite conclusions) and self-correction.</a:t>
            </a:r>
            <a:endParaRPr sz="1800"/>
          </a:p>
          <a:p>
            <a:r>
              <a:rPr sz="1800"/>
              <a:t>Particular applications of AI include expert systems, speech recognition and </a:t>
            </a:r>
            <a:r>
              <a:rPr lang="x-none" sz="1800"/>
              <a:t>computer </a:t>
            </a:r>
            <a:r>
              <a:rPr sz="1800"/>
              <a:t>vision.</a:t>
            </a:r>
            <a:endParaRPr sz="1800"/>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9130" y="671830"/>
            <a:ext cx="8843645" cy="1002665"/>
          </a:xfrm>
        </p:spPr>
        <p:txBody>
          <a:bodyPr>
            <a:normAutofit/>
          </a:bodyPr>
          <a:p>
            <a:r>
              <a:rPr lang="x-none" altLang="en-IN" sz="3200"/>
              <a:t>Types of AI</a:t>
            </a:r>
            <a:endParaRPr lang="x-none" altLang="en-IN" sz="3200"/>
          </a:p>
        </p:txBody>
      </p:sp>
      <p:sp>
        <p:nvSpPr>
          <p:cNvPr id="3" name="Content Placeholder 2"/>
          <p:cNvSpPr>
            <a:spLocks noGrp="1"/>
          </p:cNvSpPr>
          <p:nvPr>
            <p:ph idx="1"/>
          </p:nvPr>
        </p:nvSpPr>
        <p:spPr>
          <a:xfrm>
            <a:off x="647700" y="1710690"/>
            <a:ext cx="9683115" cy="4339590"/>
          </a:xfrm>
        </p:spPr>
        <p:txBody>
          <a:bodyPr/>
          <a:p>
            <a:r>
              <a:rPr sz="1800"/>
              <a:t>Types of Artificial Intelligence Systems</a:t>
            </a:r>
            <a:r>
              <a:rPr lang="x-none" sz="1800"/>
              <a:t>:</a:t>
            </a:r>
            <a:endParaRPr lang="x-none" sz="1800"/>
          </a:p>
          <a:p>
            <a:pPr lvl="1"/>
            <a:r>
              <a:rPr lang="x-none" b="1"/>
              <a:t>Machine Learning</a:t>
            </a:r>
            <a:r>
              <a:rPr lang="x-none"/>
              <a:t> is where a computer system is fed large amounts of data, which it then uses to learn how to carry out a specific task, such as understanding speech or explaining a photograph.</a:t>
            </a:r>
            <a:endParaRPr lang="x-none"/>
          </a:p>
          <a:p>
            <a:pPr lvl="1"/>
            <a:r>
              <a:rPr lang="x-none" b="1"/>
              <a:t>Neural Networks </a:t>
            </a:r>
            <a:r>
              <a:rPr lang="x-none"/>
              <a:t>are the key to process "Machine Learning". Researchers tried to reproduce the workings of the human brain by creating artificial networks of neurons and synapses.</a:t>
            </a:r>
            <a:endParaRPr lang="x-none"/>
          </a:p>
          <a:p>
            <a:pPr lvl="1"/>
            <a:r>
              <a:rPr lang="x-none" b="1"/>
              <a:t>Big Data </a:t>
            </a:r>
            <a:r>
              <a:rPr lang="x-none"/>
              <a:t>is extremely large amount of data sets that may be analysed computationally to reveal patterns, trends, associations, especially relating to human behaviour and interactions.</a:t>
            </a:r>
            <a:endParaRPr lang="x-none"/>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9130" y="671830"/>
            <a:ext cx="8843645" cy="1002665"/>
          </a:xfrm>
        </p:spPr>
        <p:txBody>
          <a:bodyPr>
            <a:normAutofit/>
          </a:bodyPr>
          <a:p>
            <a:r>
              <a:rPr lang="x-none" altLang="en-IN" sz="3200"/>
              <a:t>neural Networks &amp; thier types</a:t>
            </a:r>
            <a:endParaRPr lang="x-none" altLang="en-IN" sz="3200"/>
          </a:p>
        </p:txBody>
      </p:sp>
      <p:sp>
        <p:nvSpPr>
          <p:cNvPr id="3" name="Content Placeholder 2"/>
          <p:cNvSpPr>
            <a:spLocks noGrp="1"/>
          </p:cNvSpPr>
          <p:nvPr>
            <p:ph idx="1"/>
          </p:nvPr>
        </p:nvSpPr>
        <p:spPr>
          <a:xfrm>
            <a:off x="647065" y="1711960"/>
            <a:ext cx="9036050" cy="4765675"/>
          </a:xfrm>
        </p:spPr>
        <p:txBody>
          <a:bodyPr>
            <a:normAutofit lnSpcReduction="10000"/>
          </a:bodyPr>
          <a:p>
            <a:r>
              <a:rPr lang="x-none" sz="1800"/>
              <a:t>Artificial neural networks are computational models which work similar to the functioning of a human nervous system. There are several kinds of artificial neural networks. These type of networks are as follows:</a:t>
            </a:r>
            <a:endParaRPr lang="x-none" sz="1800"/>
          </a:p>
          <a:p>
            <a:pPr lvl="1"/>
            <a:r>
              <a:rPr lang="x-none"/>
              <a:t>The </a:t>
            </a:r>
            <a:r>
              <a:rPr lang="x-none" b="1"/>
              <a:t>Recurrent Neural Networks </a:t>
            </a:r>
            <a:r>
              <a:rPr lang="x-none"/>
              <a:t>works on the principle of saving the output of a layer and feeding this back to the input to help in predicting the outcome of the layer.</a:t>
            </a:r>
            <a:endParaRPr lang="x-none"/>
          </a:p>
          <a:p>
            <a:pPr lvl="1"/>
            <a:r>
              <a:rPr lang="x-none" b="1"/>
              <a:t>Convolutional Neural Networks</a:t>
            </a:r>
            <a:r>
              <a:rPr lang="x-none"/>
              <a:t> are similar to feed forward neural networks, where the neurons have learn-able weights and biases.</a:t>
            </a:r>
            <a:endParaRPr lang="x-none"/>
          </a:p>
          <a:p>
            <a:pPr lvl="1"/>
            <a:r>
              <a:rPr lang="x-none" b="1"/>
              <a:t>FeedForward Neural Network</a:t>
            </a:r>
            <a:r>
              <a:rPr lang="x-none"/>
              <a:t> is one of the simplest form of ANN, where the data or the input travels in one direction. The data passes through the input nodes and exit on the output nodes. This neural network may or may not have the hidden layers. In simple words, it has a front propagated wave and no back propagation by using a classifying activation function usually.</a:t>
            </a:r>
            <a:endParaRPr lang="x-none"/>
          </a:p>
        </p:txBody>
      </p:sp>
    </p:spTree>
  </p:cSld>
  <p:clrMapOvr>
    <a:masterClrMapping/>
  </p:clrMapOvr>
  <p:transition>
    <p:pull/>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5431</Words>
  <Application>Kingsoft Office WPP</Application>
  <PresentationFormat>Widescreen</PresentationFormat>
  <Paragraphs>94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Slice</vt:lpstr>
      <vt:lpstr>DiGiT recognizer</vt:lpstr>
      <vt:lpstr>Description</vt:lpstr>
      <vt:lpstr>Features</vt:lpstr>
      <vt:lpstr>Platform &amp; Hardware requirements</vt:lpstr>
      <vt:lpstr>Introduction to Python</vt:lpstr>
      <vt:lpstr>Why python for Machine Learnng</vt:lpstr>
      <vt:lpstr>What is an AI (artificial intelligence)</vt:lpstr>
      <vt:lpstr>Types of AI</vt:lpstr>
      <vt:lpstr>neural Networks &amp; thier types</vt:lpstr>
      <vt:lpstr>COnvolution Neural networks</vt:lpstr>
      <vt:lpstr>PowerPoint 演示文稿</vt:lpstr>
      <vt:lpstr>PowerPoint 演示文稿</vt:lpstr>
      <vt:lpstr>Typical architecture of CNN</vt:lpstr>
      <vt:lpstr>Application</vt:lpstr>
      <vt:lpstr>PowerPoint 演示文稿</vt:lpstr>
      <vt:lpstr>project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recognizer</dc:title>
  <dc:creator>Windows User</dc:creator>
  <cp:lastModifiedBy>leonard</cp:lastModifiedBy>
  <cp:revision>34</cp:revision>
  <dcterms:created xsi:type="dcterms:W3CDTF">2018-05-31T00:28:09Z</dcterms:created>
  <dcterms:modified xsi:type="dcterms:W3CDTF">2018-05-31T00:28:09Z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16393؜-10.1.0.5707</vt:lpwstr>
  </property>
</Properties>
</file>