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 sz="4800"/>
              <a:t>C++ Course</a:t>
            </a:r>
            <a:endParaRPr lang="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638175"/>
          </a:xfrm>
        </p:spPr>
        <p:txBody>
          <a:bodyPr/>
          <a:p>
            <a:r>
              <a:rPr lang="" altLang="en-US"/>
              <a:t>Introduction to C++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828675"/>
            <a:ext cx="10972800" cy="5186680"/>
          </a:xfrm>
        </p:spPr>
        <p:txBody>
          <a:bodyPr/>
          <a:p>
            <a:r>
              <a:rPr lang="en-US" sz="2400"/>
              <a:t>C++ is an object-oriented programming language. It is an extension to C programming.</a:t>
            </a:r>
            <a:endParaRPr lang="en-US" sz="2400"/>
          </a:p>
          <a:p>
            <a:r>
              <a:rPr lang="en-US" sz="2400"/>
              <a:t>C++ is a general purpose, case-sensitive, free-form programming language that supports object-oriented, procedural and generic programming.</a:t>
            </a:r>
            <a:endParaRPr lang="en-US" sz="2400"/>
          </a:p>
          <a:p>
            <a:r>
              <a:rPr lang="en-US" sz="2400"/>
              <a:t>C++ is a middle-level language, as it encapsulates both high and low level language features.</a:t>
            </a:r>
            <a:endParaRPr lang="en-US" sz="2400"/>
          </a:p>
          <a:p>
            <a:r>
              <a:rPr lang="en-US" sz="2400"/>
              <a:t>C++ supports the object-oriented programming, the four major pillar of object-oriented programming (OOPs) used in C++ are:</a:t>
            </a:r>
            <a:endParaRPr lang="en-US" sz="2400"/>
          </a:p>
          <a:p>
            <a:pPr lvl="1"/>
            <a:r>
              <a:rPr lang="en-US" sz="2100"/>
              <a:t>Inheritance</a:t>
            </a:r>
            <a:endParaRPr lang="en-US" sz="2100"/>
          </a:p>
          <a:p>
            <a:pPr lvl="1"/>
            <a:r>
              <a:rPr lang="en-US" sz="2100"/>
              <a:t>Polymorphism</a:t>
            </a:r>
            <a:endParaRPr lang="en-US" sz="2100"/>
          </a:p>
          <a:p>
            <a:pPr lvl="1"/>
            <a:r>
              <a:rPr lang="en-US" sz="2100"/>
              <a:t>Encapsulation</a:t>
            </a:r>
            <a:endParaRPr lang="en-US" sz="2100"/>
          </a:p>
          <a:p>
            <a:pPr lvl="1"/>
            <a:r>
              <a:rPr lang="en-US" sz="2100"/>
              <a:t>Abstraction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638175"/>
          </a:xfrm>
        </p:spPr>
        <p:txBody>
          <a:bodyPr/>
          <a:p>
            <a:r>
              <a:rPr lang="en-US" altLang="en-US"/>
              <a:t>C++ Standard Libraries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828675"/>
            <a:ext cx="10972800" cy="5186680"/>
          </a:xfrm>
        </p:spPr>
        <p:txBody>
          <a:bodyPr/>
          <a:p>
            <a:r>
              <a:rPr lang="en-US" sz="2400"/>
              <a:t>Standard C++ programming is divided into three important parts:</a:t>
            </a:r>
            <a:endParaRPr lang="en-US" sz="2400"/>
          </a:p>
          <a:p>
            <a:pPr lvl="1"/>
            <a:r>
              <a:rPr lang="en-US" sz="2100"/>
              <a:t>The core library includes the data types, variables and literals, etc.</a:t>
            </a:r>
            <a:endParaRPr lang="en-US" sz="2100"/>
          </a:p>
          <a:p>
            <a:pPr lvl="1"/>
            <a:r>
              <a:rPr lang="en-US" sz="2100"/>
              <a:t>The standard library includes the set of functions manipulating strings, files, etc.</a:t>
            </a:r>
            <a:endParaRPr lang="en-US" sz="2100"/>
          </a:p>
          <a:p>
            <a:pPr lvl="1"/>
            <a:r>
              <a:rPr lang="en-US" sz="2100"/>
              <a:t>The Standard Template Library (STL) includes the set of methods manipulating a data structure.</a:t>
            </a:r>
            <a:endParaRPr lang="en-US" sz="2100"/>
          </a:p>
          <a:p>
            <a:pPr lvl="0"/>
            <a:r>
              <a:rPr lang="en-US" sz="2400" b="1"/>
              <a:t>Usage of C++</a:t>
            </a:r>
            <a:endParaRPr lang="en-US" sz="2400" b="1"/>
          </a:p>
          <a:p>
            <a:pPr lvl="1"/>
            <a:r>
              <a:rPr lang="en-US" sz="2100"/>
              <a:t>By the help of C++ programming language, we can develop different types of secured and robust applications:</a:t>
            </a:r>
            <a:endParaRPr lang="en-US" sz="2100"/>
          </a:p>
          <a:p>
            <a:pPr lvl="2"/>
            <a:r>
              <a:rPr lang="en-US" sz="1800"/>
              <a:t>Window application</a:t>
            </a:r>
            <a:r>
              <a:rPr lang="" altLang="en-US" sz="1800"/>
              <a:t> or any desktop application</a:t>
            </a:r>
            <a:endParaRPr lang="en-US" sz="1800"/>
          </a:p>
          <a:p>
            <a:pPr lvl="2"/>
            <a:r>
              <a:rPr lang="en-US" sz="1800"/>
              <a:t>Client-Server application</a:t>
            </a:r>
            <a:endParaRPr lang="en-US" sz="1800"/>
          </a:p>
          <a:p>
            <a:pPr lvl="2"/>
            <a:r>
              <a:rPr lang="en-US" sz="1800"/>
              <a:t>Device drivers</a:t>
            </a:r>
            <a:endParaRPr lang="en-US" sz="1800"/>
          </a:p>
          <a:p>
            <a:pPr lvl="2"/>
            <a:r>
              <a:rPr lang="" altLang="en-US" sz="1800"/>
              <a:t>Game Development</a:t>
            </a:r>
            <a:endParaRPr lang="en-US" sz="1800"/>
          </a:p>
          <a:p>
            <a:pPr lvl="2"/>
            <a:r>
              <a:rPr lang="en-US" sz="1800"/>
              <a:t>Embedded firmware etc</a:t>
            </a:r>
            <a:r>
              <a:rPr lang="" altLang="en-US" sz="1800"/>
              <a:t>.</a:t>
            </a:r>
            <a:endParaRPr lang="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638175"/>
          </a:xfrm>
        </p:spPr>
        <p:txBody>
          <a:bodyPr/>
          <a:p>
            <a:r>
              <a:rPr lang="" altLang="en-US"/>
              <a:t>What is a Complier?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828675"/>
            <a:ext cx="10972800" cy="5186680"/>
          </a:xfrm>
        </p:spPr>
        <p:txBody>
          <a:bodyPr/>
          <a:p>
            <a:r>
              <a:rPr lang="en-US" altLang="en-US" sz="2400"/>
              <a:t>Compiler, computer software that </a:t>
            </a:r>
            <a:r>
              <a:rPr lang="en-US" altLang="en-US" sz="2400" b="1"/>
              <a:t>translates (compiles) source code</a:t>
            </a:r>
            <a:r>
              <a:rPr lang="en-US" altLang="en-US" sz="2400"/>
              <a:t> written in a high-level language (e.g., C++) into a set of machine-language instructions that can be understood by a digital computer’s CPU.</a:t>
            </a:r>
            <a:endParaRPr lang="en-US" altLang="en-US" sz="2400"/>
          </a:p>
          <a:p>
            <a:r>
              <a:rPr lang="en-US" altLang="en-US" sz="2400"/>
              <a:t>Compilers are very large programs, with error-checking and other abilities.</a:t>
            </a:r>
            <a:endParaRPr lang="en-US" altLang="en-US" sz="2400"/>
          </a:p>
          <a:p>
            <a:r>
              <a:rPr lang="en-US" altLang="en-US" sz="2400"/>
              <a:t>Computers understand </a:t>
            </a:r>
            <a:r>
              <a:rPr lang="en-US" altLang="en-US" sz="2400" u="sng"/>
              <a:t>only one language</a:t>
            </a:r>
            <a:r>
              <a:rPr lang="en-US" altLang="en-US" sz="2400"/>
              <a:t> and that language consists of sets of instructions made of </a:t>
            </a:r>
            <a:r>
              <a:rPr lang="en-US" altLang="en-US" sz="2400" i="1" u="sng"/>
              <a:t>ones and zeros</a:t>
            </a:r>
            <a:r>
              <a:rPr lang="en-US" altLang="en-US" sz="2400"/>
              <a:t>. This computer language is appropriately called machine language.</a:t>
            </a:r>
            <a:endParaRPr lang="en-US" altLang="en-US" sz="2400"/>
          </a:p>
          <a:p>
            <a:r>
              <a:rPr lang="en-US" altLang="en-US" sz="2400"/>
              <a:t>As you can imagine, </a:t>
            </a:r>
            <a:r>
              <a:rPr lang="en-US" altLang="en-US" sz="2400" b="1"/>
              <a:t>programming a computer directly in machine language using only ones and zeros is very tedious and error prone</a:t>
            </a:r>
            <a:r>
              <a:rPr lang="en-US" altLang="en-US" sz="2400"/>
              <a:t>. To make programming easier, high level languages have been developed. High level programs also make it easier for programmers to inspect and understand each other's programs easier.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638175"/>
          </a:xfrm>
        </p:spPr>
        <p:txBody>
          <a:bodyPr/>
          <a:p>
            <a:r>
              <a:rPr lang="" altLang="en-US"/>
              <a:t>C++ Features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828675"/>
            <a:ext cx="10972800" cy="5130165"/>
          </a:xfrm>
        </p:spPr>
        <p:txBody>
          <a:bodyPr/>
          <a:p>
            <a:r>
              <a:rPr lang="en-US" altLang="en-US" sz="2400"/>
              <a:t>C++ is object oriented programming language. It provides a lot of features that are given below.</a:t>
            </a:r>
            <a:endParaRPr lang="en-US" altLang="en-US" sz="2100"/>
          </a:p>
          <a:p>
            <a:pPr lvl="1"/>
            <a:r>
              <a:rPr lang="en-US" altLang="en-US" sz="2100"/>
              <a:t>Machine Independent or Portable</a:t>
            </a:r>
            <a:endParaRPr lang="en-US" altLang="en-US" sz="2100"/>
          </a:p>
          <a:p>
            <a:pPr lvl="1"/>
            <a:r>
              <a:rPr lang="en-US" altLang="en-US" sz="2100"/>
              <a:t>Mid-level programming language</a:t>
            </a:r>
            <a:endParaRPr lang="en-US" altLang="en-US" sz="2100"/>
          </a:p>
          <a:p>
            <a:pPr lvl="1"/>
            <a:r>
              <a:rPr lang="en-US" altLang="en-US" sz="2100"/>
              <a:t>Structured programming language</a:t>
            </a:r>
            <a:endParaRPr lang="en-US" altLang="en-US" sz="2100"/>
          </a:p>
          <a:p>
            <a:pPr lvl="1"/>
            <a:r>
              <a:rPr lang="en-US" altLang="en-US" sz="2100"/>
              <a:t>Rich Library</a:t>
            </a:r>
            <a:endParaRPr lang="en-US" altLang="en-US" sz="2100"/>
          </a:p>
          <a:p>
            <a:pPr lvl="1"/>
            <a:r>
              <a:rPr lang="en-US" altLang="en-US" sz="2100"/>
              <a:t>Memory Management</a:t>
            </a:r>
            <a:endParaRPr lang="en-US" altLang="en-US" sz="2100"/>
          </a:p>
          <a:p>
            <a:pPr lvl="1"/>
            <a:r>
              <a:rPr lang="en-US" altLang="en-US" sz="2100"/>
              <a:t>Fast Speed</a:t>
            </a:r>
            <a:endParaRPr lang="en-US" altLang="en-US" sz="2100"/>
          </a:p>
          <a:p>
            <a:pPr lvl="1"/>
            <a:r>
              <a:rPr lang="en-US" altLang="en-US" sz="2100"/>
              <a:t>Pointers</a:t>
            </a:r>
            <a:endParaRPr lang="en-US" altLang="en-US" sz="2100"/>
          </a:p>
          <a:p>
            <a:pPr lvl="1"/>
            <a:r>
              <a:rPr lang="en-US" altLang="en-US" sz="2100"/>
              <a:t>Recursion</a:t>
            </a:r>
            <a:endParaRPr lang="en-US" altLang="en-US" sz="2100"/>
          </a:p>
          <a:p>
            <a:pPr lvl="1"/>
            <a:r>
              <a:rPr lang="en-US" altLang="en-US" sz="2100"/>
              <a:t>Extensible</a:t>
            </a:r>
            <a:endParaRPr lang="en-US" altLang="en-US" sz="2100"/>
          </a:p>
          <a:p>
            <a:pPr lvl="1"/>
            <a:r>
              <a:rPr lang="en-US" altLang="en-US" sz="2100"/>
              <a:t>Object Oriented</a:t>
            </a:r>
            <a:endParaRPr lang="en-US" altLang="en-US" sz="2100"/>
          </a:p>
          <a:p>
            <a:pPr lvl="1"/>
            <a:r>
              <a:rPr lang="en-US" altLang="en-US" sz="2100"/>
              <a:t>Compiler based</a:t>
            </a:r>
            <a:endParaRPr lang="en-US" alt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WPS Presentation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Bookman Old Style</vt:lpstr>
      <vt:lpstr>Times New Roman</vt:lpstr>
      <vt:lpstr>Communications and Dialogues</vt:lpstr>
      <vt:lpstr>PowerPoint 演示文稿</vt:lpstr>
      <vt:lpstr>PowerPoint 演示文稿</vt:lpstr>
      <vt:lpstr>Introduction to C++</vt:lpstr>
      <vt:lpstr>C++ Standard Libraries</vt:lpstr>
      <vt:lpstr>What is a Complier?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bjorn</dc:creator>
  <cp:lastModifiedBy>bjorn</cp:lastModifiedBy>
  <cp:revision>17</cp:revision>
  <dcterms:created xsi:type="dcterms:W3CDTF">2021-06-22T07:31:11Z</dcterms:created>
  <dcterms:modified xsi:type="dcterms:W3CDTF">2021-06-22T07:31:11Z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