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72" r:id="rId15"/>
    <p:sldId id="269" r:id="rId16"/>
    <p:sldId id="270" r:id="rId17"/>
    <p:sldId id="271"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21" d="100"/>
          <a:sy n="121" d="100"/>
        </p:scale>
        <p:origin x="80"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9B9294F-8E76-483C-A874-B7B183BE9CC4}" type="datetimeFigureOut">
              <a:rPr lang="en-US" smtClean="0"/>
              <a:t>02-Oct-22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39630999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9294F-8E76-483C-A874-B7B183BE9CC4}" type="datetimeFigureOut">
              <a:rPr lang="en-US" smtClean="0"/>
              <a:t>02-Oct-22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244759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9294F-8E76-483C-A874-B7B183BE9CC4}" type="datetimeFigureOut">
              <a:rPr lang="en-US" smtClean="0"/>
              <a:t>02-Oct-22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276490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9294F-8E76-483C-A874-B7B183BE9CC4}" type="datetimeFigureOut">
              <a:rPr lang="en-US" smtClean="0"/>
              <a:t>02-Oct-22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2348349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9294F-8E76-483C-A874-B7B183BE9CC4}" type="datetimeFigureOut">
              <a:rPr lang="en-US" smtClean="0"/>
              <a:t>02-Oct-22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3343752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9294F-8E76-483C-A874-B7B183BE9CC4}" type="datetimeFigureOut">
              <a:rPr lang="en-US" smtClean="0"/>
              <a:t>02-Oct-22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3381393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9294F-8E76-483C-A874-B7B183BE9CC4}" type="datetimeFigureOut">
              <a:rPr lang="en-US" smtClean="0"/>
              <a:t>02-Oct-22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3097152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9294F-8E76-483C-A874-B7B183BE9CC4}" type="datetimeFigureOut">
              <a:rPr lang="en-US" smtClean="0"/>
              <a:t>02-Oct-22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AB050-A094-40F2-8534-23B493313947}"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47486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9294F-8E76-483C-A874-B7B183BE9CC4}" type="datetimeFigureOut">
              <a:rPr lang="en-US" smtClean="0"/>
              <a:t>02-Oct-22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420928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9294F-8E76-483C-A874-B7B183BE9CC4}" type="datetimeFigureOut">
              <a:rPr lang="en-US" smtClean="0"/>
              <a:t>02-Oct-22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426400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9294F-8E76-483C-A874-B7B183BE9CC4}" type="datetimeFigureOut">
              <a:rPr lang="en-US" smtClean="0"/>
              <a:t>02-Oct-22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6863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9294F-8E76-483C-A874-B7B183BE9CC4}" type="datetimeFigureOut">
              <a:rPr lang="en-US" smtClean="0"/>
              <a:t>02-Oct-22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149266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9294F-8E76-483C-A874-B7B183BE9CC4}" type="datetimeFigureOut">
              <a:rPr lang="en-US" smtClean="0"/>
              <a:t>02-Oct-22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309927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B9294F-8E76-483C-A874-B7B183BE9CC4}" type="datetimeFigureOut">
              <a:rPr lang="en-US" smtClean="0"/>
              <a:t>02-Oct-22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1487789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9B9294F-8E76-483C-A874-B7B183BE9CC4}" type="datetimeFigureOut">
              <a:rPr lang="en-US" smtClean="0"/>
              <a:t>02-Oct-22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2735849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9294F-8E76-483C-A874-B7B183BE9CC4}" type="datetimeFigureOut">
              <a:rPr lang="en-US" smtClean="0"/>
              <a:t>02-Oct-22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101369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9294F-8E76-483C-A874-B7B183BE9CC4}" type="datetimeFigureOut">
              <a:rPr lang="en-US" smtClean="0"/>
              <a:t>02-Oct-22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AB050-A094-40F2-8534-23B493313947}" type="slidenum">
              <a:rPr lang="en-US" smtClean="0"/>
              <a:t>‹#›</a:t>
            </a:fld>
            <a:endParaRPr lang="en-US"/>
          </a:p>
        </p:txBody>
      </p:sp>
    </p:spTree>
    <p:extLst>
      <p:ext uri="{BB962C8B-B14F-4D97-AF65-F5344CB8AC3E}">
        <p14:creationId xmlns:p14="http://schemas.microsoft.com/office/powerpoint/2010/main" val="197377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B9294F-8E76-483C-A874-B7B183BE9CC4}" type="datetimeFigureOut">
              <a:rPr lang="en-US" smtClean="0"/>
              <a:t>02-Oct-22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7AB050-A094-40F2-8534-23B493313947}" type="slidenum">
              <a:rPr lang="en-US" smtClean="0"/>
              <a:t>‹#›</a:t>
            </a:fld>
            <a:endParaRPr lang="en-US"/>
          </a:p>
        </p:txBody>
      </p:sp>
    </p:spTree>
    <p:extLst>
      <p:ext uri="{BB962C8B-B14F-4D97-AF65-F5344CB8AC3E}">
        <p14:creationId xmlns:p14="http://schemas.microsoft.com/office/powerpoint/2010/main" val="3413298759"/>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31BF-130B-23D9-F2A5-04EF9826D9AB}"/>
              </a:ext>
            </a:extLst>
          </p:cNvPr>
          <p:cNvSpPr>
            <a:spLocks noGrp="1"/>
          </p:cNvSpPr>
          <p:nvPr>
            <p:ph type="ctrTitle"/>
          </p:nvPr>
        </p:nvSpPr>
        <p:spPr/>
        <p:txBody>
          <a:bodyPr/>
          <a:lstStyle/>
          <a:p>
            <a:r>
              <a:rPr lang="en-US" dirty="0"/>
              <a:t>Python Programming</a:t>
            </a:r>
          </a:p>
        </p:txBody>
      </p:sp>
    </p:spTree>
    <p:extLst>
      <p:ext uri="{BB962C8B-B14F-4D97-AF65-F5344CB8AC3E}">
        <p14:creationId xmlns:p14="http://schemas.microsoft.com/office/powerpoint/2010/main" val="3591295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DC1C-62BD-CE3D-E220-A73E0692355A}"/>
              </a:ext>
            </a:extLst>
          </p:cNvPr>
          <p:cNvSpPr>
            <a:spLocks noGrp="1"/>
          </p:cNvSpPr>
          <p:nvPr>
            <p:ph type="title"/>
          </p:nvPr>
        </p:nvSpPr>
        <p:spPr>
          <a:xfrm>
            <a:off x="685801" y="517160"/>
            <a:ext cx="10131425" cy="844169"/>
          </a:xfrm>
        </p:spPr>
        <p:txBody>
          <a:bodyPr/>
          <a:lstStyle/>
          <a:p>
            <a:r>
              <a:rPr lang="en-US" dirty="0"/>
              <a:t>Data types</a:t>
            </a:r>
          </a:p>
        </p:txBody>
      </p:sp>
      <p:sp>
        <p:nvSpPr>
          <p:cNvPr id="3" name="Content Placeholder 2">
            <a:extLst>
              <a:ext uri="{FF2B5EF4-FFF2-40B4-BE49-F238E27FC236}">
                <a16:creationId xmlns:a16="http://schemas.microsoft.com/office/drawing/2014/main" id="{9EA7BD4F-82C0-2372-C1A6-86F344072524}"/>
              </a:ext>
            </a:extLst>
          </p:cNvPr>
          <p:cNvSpPr>
            <a:spLocks noGrp="1"/>
          </p:cNvSpPr>
          <p:nvPr>
            <p:ph idx="1"/>
          </p:nvPr>
        </p:nvSpPr>
        <p:spPr>
          <a:xfrm>
            <a:off x="685801" y="1361329"/>
            <a:ext cx="10131425" cy="3649133"/>
          </a:xfrm>
        </p:spPr>
        <p:txBody>
          <a:bodyPr/>
          <a:lstStyle/>
          <a:p>
            <a:r>
              <a:rPr lang="en-US" dirty="0"/>
              <a:t>Variables can hold values, and every value has a data-type.</a:t>
            </a:r>
          </a:p>
          <a:p>
            <a:r>
              <a:rPr lang="en-US" dirty="0"/>
              <a:t>Python is dynamically typed language; hence we do not need to define the type of the variable while declaring it.</a:t>
            </a:r>
          </a:p>
          <a:p>
            <a:r>
              <a:rPr lang="en-US" dirty="0"/>
              <a:t>The interpreter implicitly binds the value with its type.</a:t>
            </a:r>
          </a:p>
          <a:p>
            <a:r>
              <a:rPr lang="en-US" dirty="0"/>
              <a:t>A = 5</a:t>
            </a:r>
          </a:p>
          <a:p>
            <a:pPr lvl="1"/>
            <a:r>
              <a:rPr lang="en-US" dirty="0"/>
              <a:t>The variable ‘</a:t>
            </a:r>
            <a:r>
              <a:rPr lang="en-US" b="1" dirty="0"/>
              <a:t>A</a:t>
            </a:r>
            <a:r>
              <a:rPr lang="en-US" dirty="0"/>
              <a:t>’ holds integer value five which is an integer; so python interpreter will automatically interpret ‘</a:t>
            </a:r>
            <a:r>
              <a:rPr lang="en-US" b="1" dirty="0"/>
              <a:t>A</a:t>
            </a:r>
            <a:r>
              <a:rPr lang="en-US" dirty="0"/>
              <a:t>’ as an integer type.</a:t>
            </a:r>
          </a:p>
        </p:txBody>
      </p:sp>
    </p:spTree>
    <p:extLst>
      <p:ext uri="{BB962C8B-B14F-4D97-AF65-F5344CB8AC3E}">
        <p14:creationId xmlns:p14="http://schemas.microsoft.com/office/powerpoint/2010/main" val="3318062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DC1C-62BD-CE3D-E220-A73E0692355A}"/>
              </a:ext>
            </a:extLst>
          </p:cNvPr>
          <p:cNvSpPr>
            <a:spLocks noGrp="1"/>
          </p:cNvSpPr>
          <p:nvPr>
            <p:ph type="title"/>
          </p:nvPr>
        </p:nvSpPr>
        <p:spPr>
          <a:xfrm>
            <a:off x="685801" y="517160"/>
            <a:ext cx="10131425" cy="844169"/>
          </a:xfrm>
        </p:spPr>
        <p:txBody>
          <a:bodyPr/>
          <a:lstStyle/>
          <a:p>
            <a:r>
              <a:rPr lang="en-US" dirty="0"/>
              <a:t>Standard Data types</a:t>
            </a:r>
          </a:p>
        </p:txBody>
      </p:sp>
      <p:sp>
        <p:nvSpPr>
          <p:cNvPr id="3" name="Content Placeholder 2">
            <a:extLst>
              <a:ext uri="{FF2B5EF4-FFF2-40B4-BE49-F238E27FC236}">
                <a16:creationId xmlns:a16="http://schemas.microsoft.com/office/drawing/2014/main" id="{9EA7BD4F-82C0-2372-C1A6-86F344072524}"/>
              </a:ext>
            </a:extLst>
          </p:cNvPr>
          <p:cNvSpPr>
            <a:spLocks noGrp="1"/>
          </p:cNvSpPr>
          <p:nvPr>
            <p:ph idx="1"/>
          </p:nvPr>
        </p:nvSpPr>
        <p:spPr>
          <a:xfrm>
            <a:off x="685801" y="1361329"/>
            <a:ext cx="10131425" cy="3649133"/>
          </a:xfrm>
        </p:spPr>
        <p:txBody>
          <a:bodyPr/>
          <a:lstStyle/>
          <a:p>
            <a:r>
              <a:rPr lang="en-US" dirty="0"/>
              <a:t>A variable can hold different types of values. For example, a person's name must be stored as a string whereas its id must be stored as an integer.</a:t>
            </a:r>
          </a:p>
          <a:p>
            <a:r>
              <a:rPr lang="en-US" dirty="0"/>
              <a:t>Python provides various standard data types that define the storage method on each of them. The data types defined in Python are given below.</a:t>
            </a:r>
          </a:p>
          <a:p>
            <a:pPr lvl="1"/>
            <a:r>
              <a:rPr lang="en-US" dirty="0"/>
              <a:t>Numbers</a:t>
            </a:r>
          </a:p>
          <a:p>
            <a:pPr lvl="1"/>
            <a:r>
              <a:rPr lang="en-US" dirty="0"/>
              <a:t>Sequence Type</a:t>
            </a:r>
          </a:p>
          <a:p>
            <a:pPr lvl="1"/>
            <a:r>
              <a:rPr lang="en-US" dirty="0"/>
              <a:t>Boolean</a:t>
            </a:r>
          </a:p>
          <a:p>
            <a:pPr lvl="1"/>
            <a:r>
              <a:rPr lang="en-US" dirty="0"/>
              <a:t>Set</a:t>
            </a:r>
          </a:p>
          <a:p>
            <a:pPr lvl="1"/>
            <a:r>
              <a:rPr lang="en-US" dirty="0"/>
              <a:t>Dictionary</a:t>
            </a:r>
          </a:p>
        </p:txBody>
      </p:sp>
    </p:spTree>
    <p:extLst>
      <p:ext uri="{BB962C8B-B14F-4D97-AF65-F5344CB8AC3E}">
        <p14:creationId xmlns:p14="http://schemas.microsoft.com/office/powerpoint/2010/main" val="274339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4B7F16-CFC0-936B-CB6B-CBE59BD0D5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797" y="827597"/>
            <a:ext cx="9983449" cy="4876160"/>
          </a:xfrm>
        </p:spPr>
      </p:pic>
    </p:spTree>
    <p:extLst>
      <p:ext uri="{BB962C8B-B14F-4D97-AF65-F5344CB8AC3E}">
        <p14:creationId xmlns:p14="http://schemas.microsoft.com/office/powerpoint/2010/main" val="256486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DC1C-62BD-CE3D-E220-A73E0692355A}"/>
              </a:ext>
            </a:extLst>
          </p:cNvPr>
          <p:cNvSpPr>
            <a:spLocks noGrp="1"/>
          </p:cNvSpPr>
          <p:nvPr>
            <p:ph type="title"/>
          </p:nvPr>
        </p:nvSpPr>
        <p:spPr>
          <a:xfrm>
            <a:off x="685801" y="517160"/>
            <a:ext cx="10131425" cy="844169"/>
          </a:xfrm>
        </p:spPr>
        <p:txBody>
          <a:bodyPr/>
          <a:lstStyle/>
          <a:p>
            <a:r>
              <a:rPr lang="en-US" dirty="0"/>
              <a:t>Keywords</a:t>
            </a:r>
          </a:p>
        </p:txBody>
      </p:sp>
      <p:pic>
        <p:nvPicPr>
          <p:cNvPr id="5" name="Picture 4">
            <a:extLst>
              <a:ext uri="{FF2B5EF4-FFF2-40B4-BE49-F238E27FC236}">
                <a16:creationId xmlns:a16="http://schemas.microsoft.com/office/drawing/2014/main" id="{6FA63F3D-1FB7-EEDC-3432-1DC47802FC32}"/>
              </a:ext>
            </a:extLst>
          </p:cNvPr>
          <p:cNvPicPr>
            <a:picLocks noChangeAspect="1"/>
          </p:cNvPicPr>
          <p:nvPr/>
        </p:nvPicPr>
        <p:blipFill>
          <a:blip r:embed="rId2"/>
          <a:stretch>
            <a:fillRect/>
          </a:stretch>
        </p:blipFill>
        <p:spPr>
          <a:xfrm>
            <a:off x="685801" y="1361329"/>
            <a:ext cx="10131425" cy="3689438"/>
          </a:xfrm>
          <a:prstGeom prst="rect">
            <a:avLst/>
          </a:prstGeom>
        </p:spPr>
      </p:pic>
    </p:spTree>
    <p:extLst>
      <p:ext uri="{BB962C8B-B14F-4D97-AF65-F5344CB8AC3E}">
        <p14:creationId xmlns:p14="http://schemas.microsoft.com/office/powerpoint/2010/main" val="338604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DC1C-62BD-CE3D-E220-A73E0692355A}"/>
              </a:ext>
            </a:extLst>
          </p:cNvPr>
          <p:cNvSpPr>
            <a:spLocks noGrp="1"/>
          </p:cNvSpPr>
          <p:nvPr>
            <p:ph type="title"/>
          </p:nvPr>
        </p:nvSpPr>
        <p:spPr>
          <a:xfrm>
            <a:off x="685801" y="517160"/>
            <a:ext cx="10131425" cy="844169"/>
          </a:xfrm>
        </p:spPr>
        <p:txBody>
          <a:bodyPr/>
          <a:lstStyle/>
          <a:p>
            <a:r>
              <a:rPr lang="en-US" dirty="0"/>
              <a:t>Escape characters</a:t>
            </a:r>
          </a:p>
        </p:txBody>
      </p:sp>
      <p:pic>
        <p:nvPicPr>
          <p:cNvPr id="4" name="Picture 3">
            <a:extLst>
              <a:ext uri="{FF2B5EF4-FFF2-40B4-BE49-F238E27FC236}">
                <a16:creationId xmlns:a16="http://schemas.microsoft.com/office/drawing/2014/main" id="{F5A0C7CA-78CB-CCE7-865F-3B6327DDB249}"/>
              </a:ext>
            </a:extLst>
          </p:cNvPr>
          <p:cNvPicPr>
            <a:picLocks noChangeAspect="1"/>
          </p:cNvPicPr>
          <p:nvPr/>
        </p:nvPicPr>
        <p:blipFill>
          <a:blip r:embed="rId2"/>
          <a:stretch>
            <a:fillRect/>
          </a:stretch>
        </p:blipFill>
        <p:spPr>
          <a:xfrm>
            <a:off x="1738859" y="1990651"/>
            <a:ext cx="8881672" cy="2876698"/>
          </a:xfrm>
          <a:prstGeom prst="rect">
            <a:avLst/>
          </a:prstGeom>
        </p:spPr>
      </p:pic>
    </p:spTree>
    <p:extLst>
      <p:ext uri="{BB962C8B-B14F-4D97-AF65-F5344CB8AC3E}">
        <p14:creationId xmlns:p14="http://schemas.microsoft.com/office/powerpoint/2010/main" val="1430957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DC1C-62BD-CE3D-E220-A73E0692355A}"/>
              </a:ext>
            </a:extLst>
          </p:cNvPr>
          <p:cNvSpPr>
            <a:spLocks noGrp="1"/>
          </p:cNvSpPr>
          <p:nvPr>
            <p:ph type="title"/>
          </p:nvPr>
        </p:nvSpPr>
        <p:spPr>
          <a:xfrm>
            <a:off x="685801" y="517160"/>
            <a:ext cx="10131425" cy="844169"/>
          </a:xfrm>
        </p:spPr>
        <p:txBody>
          <a:bodyPr/>
          <a:lstStyle/>
          <a:p>
            <a:r>
              <a:rPr lang="en-US" dirty="0"/>
              <a:t>operators</a:t>
            </a:r>
          </a:p>
        </p:txBody>
      </p:sp>
      <p:sp>
        <p:nvSpPr>
          <p:cNvPr id="3" name="Title 1">
            <a:extLst>
              <a:ext uri="{FF2B5EF4-FFF2-40B4-BE49-F238E27FC236}">
                <a16:creationId xmlns:a16="http://schemas.microsoft.com/office/drawing/2014/main" id="{1B5E9718-0CCD-67B5-3049-190CB874ADA9}"/>
              </a:ext>
            </a:extLst>
          </p:cNvPr>
          <p:cNvSpPr txBox="1">
            <a:spLocks/>
          </p:cNvSpPr>
          <p:nvPr/>
        </p:nvSpPr>
        <p:spPr>
          <a:xfrm>
            <a:off x="685801" y="1361329"/>
            <a:ext cx="10131425" cy="453730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4" name="Content Placeholder 2">
            <a:extLst>
              <a:ext uri="{FF2B5EF4-FFF2-40B4-BE49-F238E27FC236}">
                <a16:creationId xmlns:a16="http://schemas.microsoft.com/office/drawing/2014/main" id="{ACC90BDF-38CC-C630-61AE-4B763D0177CE}"/>
              </a:ext>
            </a:extLst>
          </p:cNvPr>
          <p:cNvSpPr>
            <a:spLocks noGrp="1"/>
          </p:cNvSpPr>
          <p:nvPr>
            <p:ph idx="1"/>
          </p:nvPr>
        </p:nvSpPr>
        <p:spPr>
          <a:xfrm>
            <a:off x="685800" y="1361328"/>
            <a:ext cx="10131425" cy="4777143"/>
          </a:xfrm>
        </p:spPr>
        <p:txBody>
          <a:bodyPr>
            <a:normAutofit lnSpcReduction="10000"/>
          </a:bodyPr>
          <a:lstStyle/>
          <a:p>
            <a:r>
              <a:rPr lang="en-US" b="1" dirty="0"/>
              <a:t>Arithmetic operators</a:t>
            </a:r>
          </a:p>
          <a:p>
            <a:pPr lvl="1"/>
            <a:r>
              <a:rPr lang="en-US" dirty="0"/>
              <a:t>Arithmetic operators are used to perform arithmetic operations between two operands.</a:t>
            </a:r>
          </a:p>
          <a:p>
            <a:r>
              <a:rPr lang="en-US" b="1" dirty="0"/>
              <a:t>Comparison operators</a:t>
            </a:r>
          </a:p>
          <a:p>
            <a:pPr lvl="1"/>
            <a:r>
              <a:rPr lang="en-US" dirty="0"/>
              <a:t>Comparison operators are used to comparing the value of the two operands and returns Boolean true or false accordingly.</a:t>
            </a:r>
          </a:p>
          <a:p>
            <a:r>
              <a:rPr lang="en-US" b="1" dirty="0"/>
              <a:t>Assignment operator</a:t>
            </a:r>
          </a:p>
          <a:p>
            <a:pPr lvl="1"/>
            <a:r>
              <a:rPr lang="en-US" dirty="0"/>
              <a:t>The assignment operators are used to assign the value of the right expression to the left operand.</a:t>
            </a:r>
          </a:p>
          <a:p>
            <a:r>
              <a:rPr lang="en-US" b="1" dirty="0"/>
              <a:t>Logical operator</a:t>
            </a:r>
          </a:p>
          <a:p>
            <a:pPr lvl="1"/>
            <a:r>
              <a:rPr lang="en-US" dirty="0"/>
              <a:t>The logical operators are used primarily in the expression evaluation to make a decision.</a:t>
            </a:r>
          </a:p>
          <a:p>
            <a:r>
              <a:rPr lang="en-US" b="1" dirty="0"/>
              <a:t>Membership operator</a:t>
            </a:r>
          </a:p>
          <a:p>
            <a:pPr lvl="1"/>
            <a:r>
              <a:rPr lang="en-US" dirty="0"/>
              <a:t>Python membership operators are used to check the membership of value inside a Python data structure.</a:t>
            </a:r>
          </a:p>
          <a:p>
            <a:r>
              <a:rPr lang="en-US" b="1" dirty="0"/>
              <a:t>Identify operator</a:t>
            </a:r>
          </a:p>
          <a:p>
            <a:pPr lvl="1"/>
            <a:r>
              <a:rPr lang="en-US" dirty="0"/>
              <a:t>The identity operators are used to decide whether an element certain class or type.</a:t>
            </a:r>
          </a:p>
        </p:txBody>
      </p:sp>
    </p:spTree>
    <p:extLst>
      <p:ext uri="{BB962C8B-B14F-4D97-AF65-F5344CB8AC3E}">
        <p14:creationId xmlns:p14="http://schemas.microsoft.com/office/powerpoint/2010/main" val="692907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DC1C-62BD-CE3D-E220-A73E0692355A}"/>
              </a:ext>
            </a:extLst>
          </p:cNvPr>
          <p:cNvSpPr>
            <a:spLocks noGrp="1"/>
          </p:cNvSpPr>
          <p:nvPr>
            <p:ph type="title"/>
          </p:nvPr>
        </p:nvSpPr>
        <p:spPr>
          <a:xfrm>
            <a:off x="685801" y="517160"/>
            <a:ext cx="10131425" cy="844169"/>
          </a:xfrm>
        </p:spPr>
        <p:txBody>
          <a:bodyPr/>
          <a:lstStyle/>
          <a:p>
            <a:r>
              <a:rPr lang="en-US" dirty="0"/>
              <a:t>operators</a:t>
            </a:r>
          </a:p>
        </p:txBody>
      </p:sp>
      <p:sp>
        <p:nvSpPr>
          <p:cNvPr id="3" name="Title 1">
            <a:extLst>
              <a:ext uri="{FF2B5EF4-FFF2-40B4-BE49-F238E27FC236}">
                <a16:creationId xmlns:a16="http://schemas.microsoft.com/office/drawing/2014/main" id="{1B5E9718-0CCD-67B5-3049-190CB874ADA9}"/>
              </a:ext>
            </a:extLst>
          </p:cNvPr>
          <p:cNvSpPr txBox="1">
            <a:spLocks/>
          </p:cNvSpPr>
          <p:nvPr/>
        </p:nvSpPr>
        <p:spPr>
          <a:xfrm>
            <a:off x="685801" y="1361329"/>
            <a:ext cx="10131425" cy="453730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graphicFrame>
        <p:nvGraphicFramePr>
          <p:cNvPr id="5" name="Table 5">
            <a:extLst>
              <a:ext uri="{FF2B5EF4-FFF2-40B4-BE49-F238E27FC236}">
                <a16:creationId xmlns:a16="http://schemas.microsoft.com/office/drawing/2014/main" id="{5E298584-9C5F-9314-F600-23F351D14AA5}"/>
              </a:ext>
            </a:extLst>
          </p:cNvPr>
          <p:cNvGraphicFramePr>
            <a:graphicFrameLocks noGrp="1"/>
          </p:cNvGraphicFramePr>
          <p:nvPr>
            <p:extLst>
              <p:ext uri="{D42A27DB-BD31-4B8C-83A1-F6EECF244321}">
                <p14:modId xmlns:p14="http://schemas.microsoft.com/office/powerpoint/2010/main" val="43485182"/>
              </p:ext>
            </p:extLst>
          </p:nvPr>
        </p:nvGraphicFramePr>
        <p:xfrm>
          <a:off x="685801" y="1361329"/>
          <a:ext cx="10131424" cy="1651000"/>
        </p:xfrm>
        <a:graphic>
          <a:graphicData uri="http://schemas.openxmlformats.org/drawingml/2006/table">
            <a:tbl>
              <a:tblPr firstRow="1" bandRow="1">
                <a:tableStyleId>{5C22544A-7EE6-4342-B048-85BDC9FD1C3A}</a:tableStyleId>
              </a:tblPr>
              <a:tblGrid>
                <a:gridCol w="2934324">
                  <a:extLst>
                    <a:ext uri="{9D8B030D-6E8A-4147-A177-3AD203B41FA5}">
                      <a16:colId xmlns:a16="http://schemas.microsoft.com/office/drawing/2014/main" val="3458849816"/>
                    </a:ext>
                  </a:extLst>
                </a:gridCol>
                <a:gridCol w="7197100">
                  <a:extLst>
                    <a:ext uri="{9D8B030D-6E8A-4147-A177-3AD203B41FA5}">
                      <a16:colId xmlns:a16="http://schemas.microsoft.com/office/drawing/2014/main" val="206806094"/>
                    </a:ext>
                  </a:extLst>
                </a:gridCol>
              </a:tblGrid>
              <a:tr h="370840">
                <a:tc>
                  <a:txBody>
                    <a:bodyPr/>
                    <a:lstStyle/>
                    <a:p>
                      <a:r>
                        <a:rPr lang="en-US" dirty="0"/>
                        <a:t>Membership Operator</a:t>
                      </a:r>
                    </a:p>
                  </a:txBody>
                  <a:tcPr/>
                </a:tc>
                <a:tc>
                  <a:txBody>
                    <a:bodyPr/>
                    <a:lstStyle/>
                    <a:p>
                      <a:r>
                        <a:rPr lang="en-US" dirty="0"/>
                        <a:t>Description</a:t>
                      </a:r>
                    </a:p>
                  </a:txBody>
                  <a:tcPr/>
                </a:tc>
                <a:extLst>
                  <a:ext uri="{0D108BD9-81ED-4DB2-BD59-A6C34878D82A}">
                    <a16:rowId xmlns:a16="http://schemas.microsoft.com/office/drawing/2014/main" val="2861087431"/>
                  </a:ext>
                </a:extLst>
              </a:tr>
              <a:tr h="370840">
                <a:tc>
                  <a:txBody>
                    <a:bodyPr/>
                    <a:lstStyle/>
                    <a:p>
                      <a:r>
                        <a:rPr lang="en-US" dirty="0"/>
                        <a:t>in</a:t>
                      </a:r>
                    </a:p>
                  </a:txBody>
                  <a:tcPr/>
                </a:tc>
                <a:tc>
                  <a:txBody>
                    <a:bodyPr/>
                    <a:lstStyle/>
                    <a:p>
                      <a:r>
                        <a:rPr lang="en-US" dirty="0"/>
                        <a:t>It is evaluated to be true if the first operand is found in the second operand (list, tuple, or dictionary).</a:t>
                      </a:r>
                    </a:p>
                  </a:txBody>
                  <a:tcPr/>
                </a:tc>
                <a:extLst>
                  <a:ext uri="{0D108BD9-81ED-4DB2-BD59-A6C34878D82A}">
                    <a16:rowId xmlns:a16="http://schemas.microsoft.com/office/drawing/2014/main" val="3890775349"/>
                  </a:ext>
                </a:extLst>
              </a:tr>
              <a:tr h="370840">
                <a:tc>
                  <a:txBody>
                    <a:bodyPr/>
                    <a:lstStyle/>
                    <a:p>
                      <a:r>
                        <a:rPr lang="en-US" dirty="0"/>
                        <a:t>not in</a:t>
                      </a:r>
                    </a:p>
                  </a:txBody>
                  <a:tcPr/>
                </a:tc>
                <a:tc>
                  <a:txBody>
                    <a:bodyPr/>
                    <a:lstStyle/>
                    <a:p>
                      <a:r>
                        <a:rPr lang="en-US" dirty="0"/>
                        <a:t>It is evaluated to be true if the first operand is not found in the second operand (list, tuple, or dictionary).</a:t>
                      </a:r>
                    </a:p>
                  </a:txBody>
                  <a:tcPr/>
                </a:tc>
                <a:extLst>
                  <a:ext uri="{0D108BD9-81ED-4DB2-BD59-A6C34878D82A}">
                    <a16:rowId xmlns:a16="http://schemas.microsoft.com/office/drawing/2014/main" val="3627868190"/>
                  </a:ext>
                </a:extLst>
              </a:tr>
            </a:tbl>
          </a:graphicData>
        </a:graphic>
      </p:graphicFrame>
      <p:graphicFrame>
        <p:nvGraphicFramePr>
          <p:cNvPr id="8" name="Table 8">
            <a:extLst>
              <a:ext uri="{FF2B5EF4-FFF2-40B4-BE49-F238E27FC236}">
                <a16:creationId xmlns:a16="http://schemas.microsoft.com/office/drawing/2014/main" id="{F5035098-F8CE-717A-B7D5-30CB7CE3CD46}"/>
              </a:ext>
            </a:extLst>
          </p:cNvPr>
          <p:cNvGraphicFramePr>
            <a:graphicFrameLocks noGrp="1"/>
          </p:cNvGraphicFramePr>
          <p:nvPr>
            <p:extLst>
              <p:ext uri="{D42A27DB-BD31-4B8C-83A1-F6EECF244321}">
                <p14:modId xmlns:p14="http://schemas.microsoft.com/office/powerpoint/2010/main" val="1606392053"/>
              </p:ext>
            </p:extLst>
          </p:nvPr>
        </p:nvGraphicFramePr>
        <p:xfrm>
          <a:off x="685800" y="3507836"/>
          <a:ext cx="10131424" cy="1661160"/>
        </p:xfrm>
        <a:graphic>
          <a:graphicData uri="http://schemas.openxmlformats.org/drawingml/2006/table">
            <a:tbl>
              <a:tblPr firstRow="1" bandRow="1">
                <a:tableStyleId>{5C22544A-7EE6-4342-B048-85BDC9FD1C3A}</a:tableStyleId>
              </a:tblPr>
              <a:tblGrid>
                <a:gridCol w="2934325">
                  <a:extLst>
                    <a:ext uri="{9D8B030D-6E8A-4147-A177-3AD203B41FA5}">
                      <a16:colId xmlns:a16="http://schemas.microsoft.com/office/drawing/2014/main" val="3353760224"/>
                    </a:ext>
                  </a:extLst>
                </a:gridCol>
                <a:gridCol w="7197099">
                  <a:extLst>
                    <a:ext uri="{9D8B030D-6E8A-4147-A177-3AD203B41FA5}">
                      <a16:colId xmlns:a16="http://schemas.microsoft.com/office/drawing/2014/main" val="908291184"/>
                    </a:ext>
                  </a:extLst>
                </a:gridCol>
              </a:tblGrid>
              <a:tr h="370840">
                <a:tc>
                  <a:txBody>
                    <a:bodyPr/>
                    <a:lstStyle/>
                    <a:p>
                      <a:r>
                        <a:rPr lang="en-US" dirty="0"/>
                        <a:t>Identity Operator</a:t>
                      </a:r>
                    </a:p>
                  </a:txBody>
                  <a:tcPr/>
                </a:tc>
                <a:tc>
                  <a:txBody>
                    <a:bodyPr/>
                    <a:lstStyle/>
                    <a:p>
                      <a:r>
                        <a:rPr lang="en-US" dirty="0"/>
                        <a:t>Description</a:t>
                      </a:r>
                    </a:p>
                  </a:txBody>
                  <a:tcPr/>
                </a:tc>
                <a:extLst>
                  <a:ext uri="{0D108BD9-81ED-4DB2-BD59-A6C34878D82A}">
                    <a16:rowId xmlns:a16="http://schemas.microsoft.com/office/drawing/2014/main" val="3467672056"/>
                  </a:ext>
                </a:extLst>
              </a:tr>
              <a:tr h="370840">
                <a:tc>
                  <a:txBody>
                    <a:bodyPr/>
                    <a:lstStyle/>
                    <a:p>
                      <a:r>
                        <a:rPr lang="en-US" dirty="0"/>
                        <a:t>is</a:t>
                      </a:r>
                    </a:p>
                  </a:txBody>
                  <a:tcPr/>
                </a:tc>
                <a:tc>
                  <a:txBody>
                    <a:bodyPr/>
                    <a:lstStyle/>
                    <a:p>
                      <a:r>
                        <a:rPr lang="en-US" dirty="0"/>
                        <a:t>It is evaluated to be true if the reference present at both sides point to the same object.</a:t>
                      </a:r>
                    </a:p>
                  </a:txBody>
                  <a:tcPr/>
                </a:tc>
                <a:extLst>
                  <a:ext uri="{0D108BD9-81ED-4DB2-BD59-A6C34878D82A}">
                    <a16:rowId xmlns:a16="http://schemas.microsoft.com/office/drawing/2014/main" val="2467240266"/>
                  </a:ext>
                </a:extLst>
              </a:tr>
              <a:tr h="370840">
                <a:tc>
                  <a:txBody>
                    <a:bodyPr/>
                    <a:lstStyle/>
                    <a:p>
                      <a:r>
                        <a:rPr lang="en-US" dirty="0"/>
                        <a:t>is not</a:t>
                      </a:r>
                    </a:p>
                  </a:txBody>
                  <a:tcPr/>
                </a:tc>
                <a:tc>
                  <a:txBody>
                    <a:bodyPr/>
                    <a:lstStyle/>
                    <a:p>
                      <a:pPr algn="just" fontAlgn="t"/>
                      <a:r>
                        <a:rPr lang="en-US" dirty="0">
                          <a:solidFill>
                            <a:srgbClr val="333333"/>
                          </a:solidFill>
                          <a:effectLst/>
                          <a:latin typeface="inter-regular"/>
                        </a:rPr>
                        <a:t>It is evaluated to be true if the reference present at both sides do not point to the same object.</a:t>
                      </a:r>
                    </a:p>
                  </a:txBody>
                  <a:tcPr marL="50800" marR="50800" marT="50800" marB="50800"/>
                </a:tc>
                <a:extLst>
                  <a:ext uri="{0D108BD9-81ED-4DB2-BD59-A6C34878D82A}">
                    <a16:rowId xmlns:a16="http://schemas.microsoft.com/office/drawing/2014/main" val="1681290121"/>
                  </a:ext>
                </a:extLst>
              </a:tr>
            </a:tbl>
          </a:graphicData>
        </a:graphic>
      </p:graphicFrame>
    </p:spTree>
    <p:extLst>
      <p:ext uri="{BB962C8B-B14F-4D97-AF65-F5344CB8AC3E}">
        <p14:creationId xmlns:p14="http://schemas.microsoft.com/office/powerpoint/2010/main" val="1669255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8BAD-3100-E19D-266B-53ABDBDA4A66}"/>
              </a:ext>
            </a:extLst>
          </p:cNvPr>
          <p:cNvSpPr>
            <a:spLocks noGrp="1"/>
          </p:cNvSpPr>
          <p:nvPr>
            <p:ph type="title"/>
          </p:nvPr>
        </p:nvSpPr>
        <p:spPr>
          <a:xfrm>
            <a:off x="685801" y="566573"/>
            <a:ext cx="10131425" cy="1000454"/>
          </a:xfrm>
        </p:spPr>
        <p:txBody>
          <a:bodyPr/>
          <a:lstStyle/>
          <a:p>
            <a:r>
              <a:rPr lang="en-US" dirty="0"/>
              <a:t>IF else Statement</a:t>
            </a:r>
          </a:p>
        </p:txBody>
      </p:sp>
      <p:pic>
        <p:nvPicPr>
          <p:cNvPr id="9" name="Picture 8">
            <a:extLst>
              <a:ext uri="{FF2B5EF4-FFF2-40B4-BE49-F238E27FC236}">
                <a16:creationId xmlns:a16="http://schemas.microsoft.com/office/drawing/2014/main" id="{F81AE2FB-1342-C05C-DBA7-3E5B1D330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1567027"/>
            <a:ext cx="4296505" cy="4772691"/>
          </a:xfrm>
          <a:prstGeom prst="rect">
            <a:avLst/>
          </a:prstGeom>
        </p:spPr>
      </p:pic>
      <p:pic>
        <p:nvPicPr>
          <p:cNvPr id="11" name="Picture 10">
            <a:extLst>
              <a:ext uri="{FF2B5EF4-FFF2-40B4-BE49-F238E27FC236}">
                <a16:creationId xmlns:a16="http://schemas.microsoft.com/office/drawing/2014/main" id="{9B70A7AD-6F1B-42EE-4DB4-5239A9F01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1567027"/>
            <a:ext cx="4721226" cy="4772691"/>
          </a:xfrm>
          <a:prstGeom prst="rect">
            <a:avLst/>
          </a:prstGeom>
        </p:spPr>
      </p:pic>
    </p:spTree>
    <p:extLst>
      <p:ext uri="{BB962C8B-B14F-4D97-AF65-F5344CB8AC3E}">
        <p14:creationId xmlns:p14="http://schemas.microsoft.com/office/powerpoint/2010/main" val="2184904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8BAD-3100-E19D-266B-53ABDBDA4A66}"/>
              </a:ext>
            </a:extLst>
          </p:cNvPr>
          <p:cNvSpPr>
            <a:spLocks noGrp="1"/>
          </p:cNvSpPr>
          <p:nvPr>
            <p:ph type="title"/>
          </p:nvPr>
        </p:nvSpPr>
        <p:spPr>
          <a:xfrm>
            <a:off x="685801" y="566573"/>
            <a:ext cx="10131425" cy="1000454"/>
          </a:xfrm>
        </p:spPr>
        <p:txBody>
          <a:bodyPr/>
          <a:lstStyle/>
          <a:p>
            <a:r>
              <a:rPr lang="en-US" dirty="0"/>
              <a:t>If… </a:t>
            </a:r>
            <a:r>
              <a:rPr lang="en-US" dirty="0" err="1"/>
              <a:t>elif</a:t>
            </a:r>
            <a:r>
              <a:rPr lang="en-US" dirty="0"/>
              <a:t>… else statement</a:t>
            </a:r>
          </a:p>
        </p:txBody>
      </p:sp>
      <p:pic>
        <p:nvPicPr>
          <p:cNvPr id="4" name="Picture 3">
            <a:extLst>
              <a:ext uri="{FF2B5EF4-FFF2-40B4-BE49-F238E27FC236}">
                <a16:creationId xmlns:a16="http://schemas.microsoft.com/office/drawing/2014/main" id="{A6943484-650F-660C-9272-FA99E60BA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479" y="1567027"/>
            <a:ext cx="5823677" cy="4788804"/>
          </a:xfrm>
          <a:prstGeom prst="rect">
            <a:avLst/>
          </a:prstGeom>
        </p:spPr>
      </p:pic>
    </p:spTree>
    <p:extLst>
      <p:ext uri="{BB962C8B-B14F-4D97-AF65-F5344CB8AC3E}">
        <p14:creationId xmlns:p14="http://schemas.microsoft.com/office/powerpoint/2010/main" val="610001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3BC4-37C7-1ECB-BA75-08C51F8B7E40}"/>
              </a:ext>
            </a:extLst>
          </p:cNvPr>
          <p:cNvSpPr>
            <a:spLocks noGrp="1"/>
          </p:cNvSpPr>
          <p:nvPr>
            <p:ph type="title"/>
          </p:nvPr>
        </p:nvSpPr>
        <p:spPr>
          <a:xfrm>
            <a:off x="685801" y="609601"/>
            <a:ext cx="10131425" cy="791980"/>
          </a:xfrm>
        </p:spPr>
        <p:txBody>
          <a:bodyPr/>
          <a:lstStyle/>
          <a:p>
            <a:r>
              <a:rPr lang="en-US" dirty="0"/>
              <a:t>List</a:t>
            </a:r>
          </a:p>
        </p:txBody>
      </p:sp>
      <p:sp>
        <p:nvSpPr>
          <p:cNvPr id="3" name="Content Placeholder 2">
            <a:extLst>
              <a:ext uri="{FF2B5EF4-FFF2-40B4-BE49-F238E27FC236}">
                <a16:creationId xmlns:a16="http://schemas.microsoft.com/office/drawing/2014/main" id="{291A0E13-40F1-6C7B-B6E6-FEE51718E1F8}"/>
              </a:ext>
            </a:extLst>
          </p:cNvPr>
          <p:cNvSpPr>
            <a:spLocks noGrp="1"/>
          </p:cNvSpPr>
          <p:nvPr>
            <p:ph idx="1"/>
          </p:nvPr>
        </p:nvSpPr>
        <p:spPr>
          <a:xfrm>
            <a:off x="685801" y="1401581"/>
            <a:ext cx="10131425" cy="4039849"/>
          </a:xfrm>
        </p:spPr>
        <p:txBody>
          <a:bodyPr/>
          <a:lstStyle/>
          <a:p>
            <a:r>
              <a:rPr lang="en-US" dirty="0"/>
              <a:t>A list in Python is used to store the sequence of various types of data. Lists are mutable type its mean we can modify its element after it created.</a:t>
            </a:r>
          </a:p>
          <a:p>
            <a:r>
              <a:rPr lang="en-US" dirty="0"/>
              <a:t>A list can be defined as a collection of values or items of different types. The items in the list are separated with the comma (,) and enclosed with the square brackets [].</a:t>
            </a:r>
          </a:p>
          <a:p>
            <a:pPr lvl="1"/>
            <a:r>
              <a:rPr lang="en-US" dirty="0"/>
              <a:t>L1 = ["John", 102, "USA"]</a:t>
            </a:r>
          </a:p>
          <a:p>
            <a:pPr lvl="1"/>
            <a:r>
              <a:rPr lang="en-US" dirty="0"/>
              <a:t>L2 = [1, 2, 3, 4, 5, 6]</a:t>
            </a:r>
          </a:p>
        </p:txBody>
      </p:sp>
    </p:spTree>
    <p:extLst>
      <p:ext uri="{BB962C8B-B14F-4D97-AF65-F5344CB8AC3E}">
        <p14:creationId xmlns:p14="http://schemas.microsoft.com/office/powerpoint/2010/main" val="2581980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BF15-CE3E-79B8-70E9-9E5157DC7BB0}"/>
              </a:ext>
            </a:extLst>
          </p:cNvPr>
          <p:cNvSpPr>
            <a:spLocks noGrp="1"/>
          </p:cNvSpPr>
          <p:nvPr>
            <p:ph type="title"/>
          </p:nvPr>
        </p:nvSpPr>
        <p:spPr>
          <a:xfrm>
            <a:off x="685801" y="609599"/>
            <a:ext cx="10131425" cy="683757"/>
          </a:xfrm>
        </p:spPr>
        <p:txBody>
          <a:bodyPr/>
          <a:lstStyle/>
          <a:p>
            <a:r>
              <a:rPr lang="en-US" dirty="0"/>
              <a:t>What is python</a:t>
            </a:r>
          </a:p>
        </p:txBody>
      </p:sp>
      <p:sp>
        <p:nvSpPr>
          <p:cNvPr id="3" name="Content Placeholder 2">
            <a:extLst>
              <a:ext uri="{FF2B5EF4-FFF2-40B4-BE49-F238E27FC236}">
                <a16:creationId xmlns:a16="http://schemas.microsoft.com/office/drawing/2014/main" id="{F8D24951-ECDE-1D88-12FE-7A321631CB77}"/>
              </a:ext>
            </a:extLst>
          </p:cNvPr>
          <p:cNvSpPr>
            <a:spLocks noGrp="1"/>
          </p:cNvSpPr>
          <p:nvPr>
            <p:ph idx="1"/>
          </p:nvPr>
        </p:nvSpPr>
        <p:spPr>
          <a:xfrm>
            <a:off x="685801" y="1293356"/>
            <a:ext cx="10131425" cy="3649133"/>
          </a:xfrm>
        </p:spPr>
        <p:txBody>
          <a:bodyPr/>
          <a:lstStyle/>
          <a:p>
            <a:r>
              <a:rPr lang="en-US" dirty="0"/>
              <a:t>Python is a general-purpose programming language and is widely used among the developers’ community.</a:t>
            </a:r>
          </a:p>
          <a:p>
            <a:r>
              <a:rPr lang="en-US" dirty="0"/>
              <a:t>Python was mainly developed for emphasis on code readability, and it’s syntax allows programmer to express concepts in fewer lines of code.</a:t>
            </a:r>
          </a:p>
          <a:p>
            <a:r>
              <a:rPr lang="en-US" dirty="0"/>
              <a:t>It is dynamically typed language with its interpreted nature.</a:t>
            </a:r>
          </a:p>
          <a:p>
            <a:r>
              <a:rPr lang="en-US" dirty="0"/>
              <a:t>So it makes an ideal language for scripting and rapid application development in many areas on most platforms.</a:t>
            </a:r>
          </a:p>
          <a:p>
            <a:r>
              <a:rPr lang="en-US" dirty="0"/>
              <a:t>Example:</a:t>
            </a:r>
          </a:p>
          <a:p>
            <a:pPr lvl="1"/>
            <a:r>
              <a:rPr lang="en-US" dirty="0"/>
              <a:t>Print(‘hello world!’)</a:t>
            </a:r>
          </a:p>
        </p:txBody>
      </p:sp>
    </p:spTree>
    <p:extLst>
      <p:ext uri="{BB962C8B-B14F-4D97-AF65-F5344CB8AC3E}">
        <p14:creationId xmlns:p14="http://schemas.microsoft.com/office/powerpoint/2010/main" val="763497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3BC4-37C7-1ECB-BA75-08C51F8B7E40}"/>
              </a:ext>
            </a:extLst>
          </p:cNvPr>
          <p:cNvSpPr>
            <a:spLocks noGrp="1"/>
          </p:cNvSpPr>
          <p:nvPr>
            <p:ph type="title"/>
          </p:nvPr>
        </p:nvSpPr>
        <p:spPr>
          <a:xfrm>
            <a:off x="685801" y="609601"/>
            <a:ext cx="10131425" cy="791980"/>
          </a:xfrm>
        </p:spPr>
        <p:txBody>
          <a:bodyPr/>
          <a:lstStyle/>
          <a:p>
            <a:r>
              <a:rPr lang="en-US" dirty="0"/>
              <a:t>Characteristics of Lists</a:t>
            </a:r>
          </a:p>
        </p:txBody>
      </p:sp>
      <p:sp>
        <p:nvSpPr>
          <p:cNvPr id="3" name="Content Placeholder 2">
            <a:extLst>
              <a:ext uri="{FF2B5EF4-FFF2-40B4-BE49-F238E27FC236}">
                <a16:creationId xmlns:a16="http://schemas.microsoft.com/office/drawing/2014/main" id="{291A0E13-40F1-6C7B-B6E6-FEE51718E1F8}"/>
              </a:ext>
            </a:extLst>
          </p:cNvPr>
          <p:cNvSpPr>
            <a:spLocks noGrp="1"/>
          </p:cNvSpPr>
          <p:nvPr>
            <p:ph idx="1"/>
          </p:nvPr>
        </p:nvSpPr>
        <p:spPr>
          <a:xfrm>
            <a:off x="685801" y="1401581"/>
            <a:ext cx="10131425" cy="4039849"/>
          </a:xfrm>
        </p:spPr>
        <p:txBody>
          <a:bodyPr/>
          <a:lstStyle/>
          <a:p>
            <a:r>
              <a:rPr lang="en-US" dirty="0"/>
              <a:t>The list has the following characteristics:</a:t>
            </a:r>
          </a:p>
          <a:p>
            <a:pPr lvl="1"/>
            <a:r>
              <a:rPr lang="en-US" dirty="0"/>
              <a:t>The lists are ordered.</a:t>
            </a:r>
          </a:p>
          <a:p>
            <a:pPr lvl="1"/>
            <a:r>
              <a:rPr lang="en-US" dirty="0"/>
              <a:t>The element of the list can access by index.</a:t>
            </a:r>
          </a:p>
          <a:p>
            <a:pPr lvl="1"/>
            <a:r>
              <a:rPr lang="en-US" dirty="0"/>
              <a:t>The lists are the mutable type.</a:t>
            </a:r>
          </a:p>
          <a:p>
            <a:pPr lvl="1"/>
            <a:r>
              <a:rPr lang="en-US" dirty="0"/>
              <a:t>A list can store the number of various elements.</a:t>
            </a:r>
          </a:p>
          <a:p>
            <a:r>
              <a:rPr lang="en-US" dirty="0"/>
              <a:t>a = [1,2,"Peter",4.50,"Ricky",5,6]</a:t>
            </a:r>
          </a:p>
        </p:txBody>
      </p:sp>
    </p:spTree>
    <p:extLst>
      <p:ext uri="{BB962C8B-B14F-4D97-AF65-F5344CB8AC3E}">
        <p14:creationId xmlns:p14="http://schemas.microsoft.com/office/powerpoint/2010/main" val="1553083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3BC4-37C7-1ECB-BA75-08C51F8B7E40}"/>
              </a:ext>
            </a:extLst>
          </p:cNvPr>
          <p:cNvSpPr>
            <a:spLocks noGrp="1"/>
          </p:cNvSpPr>
          <p:nvPr>
            <p:ph type="title"/>
          </p:nvPr>
        </p:nvSpPr>
        <p:spPr>
          <a:xfrm>
            <a:off x="685801" y="609601"/>
            <a:ext cx="10131425" cy="791980"/>
          </a:xfrm>
        </p:spPr>
        <p:txBody>
          <a:bodyPr/>
          <a:lstStyle/>
          <a:p>
            <a:r>
              <a:rPr lang="en-US" dirty="0"/>
              <a:t>List indexing and splitting</a:t>
            </a:r>
          </a:p>
        </p:txBody>
      </p:sp>
      <p:sp>
        <p:nvSpPr>
          <p:cNvPr id="3" name="Content Placeholder 2">
            <a:extLst>
              <a:ext uri="{FF2B5EF4-FFF2-40B4-BE49-F238E27FC236}">
                <a16:creationId xmlns:a16="http://schemas.microsoft.com/office/drawing/2014/main" id="{291A0E13-40F1-6C7B-B6E6-FEE51718E1F8}"/>
              </a:ext>
            </a:extLst>
          </p:cNvPr>
          <p:cNvSpPr>
            <a:spLocks noGrp="1"/>
          </p:cNvSpPr>
          <p:nvPr>
            <p:ph idx="1"/>
          </p:nvPr>
        </p:nvSpPr>
        <p:spPr>
          <a:xfrm>
            <a:off x="685802" y="1401581"/>
            <a:ext cx="4987976" cy="4689164"/>
          </a:xfrm>
        </p:spPr>
        <p:txBody>
          <a:bodyPr>
            <a:normAutofit/>
          </a:bodyPr>
          <a:lstStyle/>
          <a:p>
            <a:r>
              <a:rPr lang="en-US" b="1" dirty="0"/>
              <a:t>The indexing is processed in the same way as it happens with the strings. The elements of the list can be accessed by using the slice operator [].</a:t>
            </a:r>
          </a:p>
          <a:p>
            <a:r>
              <a:rPr lang="en-US" b="1" dirty="0"/>
              <a:t>The index starts from 0 and goes to length - 1. The first element of the list is stored at the 0th index, the second element of the list is stored at the 1st index, and so on.</a:t>
            </a:r>
          </a:p>
          <a:p>
            <a:r>
              <a:rPr lang="en-US" b="1" dirty="0"/>
              <a:t>To get the sub list, following is the syntax:</a:t>
            </a:r>
          </a:p>
          <a:p>
            <a:pPr lvl="1"/>
            <a:r>
              <a:rPr lang="en-US" b="1" dirty="0"/>
              <a:t>The start denotes the starting index position of the list.</a:t>
            </a:r>
          </a:p>
          <a:p>
            <a:pPr lvl="1"/>
            <a:r>
              <a:rPr lang="en-US" b="1" dirty="0"/>
              <a:t>The stop denotes the last index position of the list.</a:t>
            </a:r>
          </a:p>
          <a:p>
            <a:pPr lvl="1"/>
            <a:r>
              <a:rPr lang="en-US" b="1" dirty="0"/>
              <a:t>The step </a:t>
            </a:r>
            <a:r>
              <a:rPr lang="en-US" dirty="0"/>
              <a:t>is used to skip the n</a:t>
            </a:r>
            <a:r>
              <a:rPr lang="en-US" baseline="30000" dirty="0"/>
              <a:t>th </a:t>
            </a:r>
            <a:r>
              <a:rPr lang="en-US" dirty="0"/>
              <a:t>element within a </a:t>
            </a:r>
            <a:r>
              <a:rPr lang="en-US" b="1" dirty="0" err="1"/>
              <a:t>start:stop</a:t>
            </a:r>
            <a:endParaRPr lang="en-US" b="1" dirty="0"/>
          </a:p>
        </p:txBody>
      </p:sp>
      <p:pic>
        <p:nvPicPr>
          <p:cNvPr id="5" name="Picture 4">
            <a:extLst>
              <a:ext uri="{FF2B5EF4-FFF2-40B4-BE49-F238E27FC236}">
                <a16:creationId xmlns:a16="http://schemas.microsoft.com/office/drawing/2014/main" id="{9F6A34AB-C546-F8B0-17EC-15B121E13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01581"/>
            <a:ext cx="5004388" cy="4029637"/>
          </a:xfrm>
          <a:prstGeom prst="rect">
            <a:avLst/>
          </a:prstGeom>
        </p:spPr>
      </p:pic>
    </p:spTree>
    <p:extLst>
      <p:ext uri="{BB962C8B-B14F-4D97-AF65-F5344CB8AC3E}">
        <p14:creationId xmlns:p14="http://schemas.microsoft.com/office/powerpoint/2010/main" val="332954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3BC4-37C7-1ECB-BA75-08C51F8B7E40}"/>
              </a:ext>
            </a:extLst>
          </p:cNvPr>
          <p:cNvSpPr>
            <a:spLocks noGrp="1"/>
          </p:cNvSpPr>
          <p:nvPr>
            <p:ph type="title"/>
          </p:nvPr>
        </p:nvSpPr>
        <p:spPr>
          <a:xfrm>
            <a:off x="685801" y="609601"/>
            <a:ext cx="10131425" cy="791980"/>
          </a:xfrm>
        </p:spPr>
        <p:txBody>
          <a:bodyPr/>
          <a:lstStyle/>
          <a:p>
            <a:r>
              <a:rPr lang="en-US" dirty="0"/>
              <a:t>Tuples</a:t>
            </a:r>
          </a:p>
        </p:txBody>
      </p:sp>
      <p:sp>
        <p:nvSpPr>
          <p:cNvPr id="3" name="Content Placeholder 2">
            <a:extLst>
              <a:ext uri="{FF2B5EF4-FFF2-40B4-BE49-F238E27FC236}">
                <a16:creationId xmlns:a16="http://schemas.microsoft.com/office/drawing/2014/main" id="{291A0E13-40F1-6C7B-B6E6-FEE51718E1F8}"/>
              </a:ext>
            </a:extLst>
          </p:cNvPr>
          <p:cNvSpPr>
            <a:spLocks noGrp="1"/>
          </p:cNvSpPr>
          <p:nvPr>
            <p:ph idx="1"/>
          </p:nvPr>
        </p:nvSpPr>
        <p:spPr>
          <a:xfrm>
            <a:off x="685801" y="1401581"/>
            <a:ext cx="10131425" cy="4039849"/>
          </a:xfrm>
        </p:spPr>
        <p:txBody>
          <a:bodyPr/>
          <a:lstStyle/>
          <a:p>
            <a:r>
              <a:rPr lang="en-US" dirty="0"/>
              <a:t>A collection of ordered and immutable objects is known as a tuple.</a:t>
            </a:r>
          </a:p>
          <a:p>
            <a:r>
              <a:rPr lang="en-US" dirty="0"/>
              <a:t>Tuples and lists are similar as they both are sequences.</a:t>
            </a:r>
          </a:p>
          <a:p>
            <a:r>
              <a:rPr lang="en-US" dirty="0"/>
              <a:t>Though, tuples and lists are different because we cannot modify tuples, although we can modify lists after creating them, and also because we use parentheses to create tuples while we use square brackets to create lists.</a:t>
            </a:r>
          </a:p>
          <a:p>
            <a:pPr lvl="1"/>
            <a:r>
              <a:rPr lang="en-US" dirty="0"/>
              <a:t>tuple_1 = ("Python", "tuples", "immutable", "object")</a:t>
            </a:r>
          </a:p>
          <a:p>
            <a:pPr lvl="1"/>
            <a:r>
              <a:rPr lang="en-US" dirty="0"/>
              <a:t>tuple_2 = (23, 42, 12, 53, 64) </a:t>
            </a:r>
          </a:p>
        </p:txBody>
      </p:sp>
    </p:spTree>
    <p:extLst>
      <p:ext uri="{BB962C8B-B14F-4D97-AF65-F5344CB8AC3E}">
        <p14:creationId xmlns:p14="http://schemas.microsoft.com/office/powerpoint/2010/main" val="423781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3BC4-37C7-1ECB-BA75-08C51F8B7E40}"/>
              </a:ext>
            </a:extLst>
          </p:cNvPr>
          <p:cNvSpPr>
            <a:spLocks noGrp="1"/>
          </p:cNvSpPr>
          <p:nvPr>
            <p:ph type="title"/>
          </p:nvPr>
        </p:nvSpPr>
        <p:spPr>
          <a:xfrm>
            <a:off x="685801" y="609601"/>
            <a:ext cx="10131425" cy="791980"/>
          </a:xfrm>
        </p:spPr>
        <p:txBody>
          <a:bodyPr/>
          <a:lstStyle/>
          <a:p>
            <a:r>
              <a:rPr lang="en-US" dirty="0"/>
              <a:t>Advantages of Tuple over List</a:t>
            </a:r>
          </a:p>
        </p:txBody>
      </p:sp>
      <p:sp>
        <p:nvSpPr>
          <p:cNvPr id="3" name="Content Placeholder 2">
            <a:extLst>
              <a:ext uri="{FF2B5EF4-FFF2-40B4-BE49-F238E27FC236}">
                <a16:creationId xmlns:a16="http://schemas.microsoft.com/office/drawing/2014/main" id="{291A0E13-40F1-6C7B-B6E6-FEE51718E1F8}"/>
              </a:ext>
            </a:extLst>
          </p:cNvPr>
          <p:cNvSpPr>
            <a:spLocks noGrp="1"/>
          </p:cNvSpPr>
          <p:nvPr>
            <p:ph idx="1"/>
          </p:nvPr>
        </p:nvSpPr>
        <p:spPr>
          <a:xfrm>
            <a:off x="685801" y="1401581"/>
            <a:ext cx="10131425" cy="4039849"/>
          </a:xfrm>
        </p:spPr>
        <p:txBody>
          <a:bodyPr/>
          <a:lstStyle/>
          <a:p>
            <a:r>
              <a:rPr lang="en-US" dirty="0"/>
              <a:t>We generally employ lists for homogeneous data types and tuples for heterogeneous data types.</a:t>
            </a:r>
          </a:p>
          <a:p>
            <a:r>
              <a:rPr lang="en-US" dirty="0"/>
              <a:t>Tuple iteration is quicker than list iteration because tuples are immutable. There is such a modest performance improvement.</a:t>
            </a:r>
          </a:p>
          <a:p>
            <a:r>
              <a:rPr lang="en-US" dirty="0"/>
              <a:t>Tuples with immutable components can function as the key for a Python dictionary object. This feature is not feasible with lists.</a:t>
            </a:r>
          </a:p>
          <a:p>
            <a:r>
              <a:rPr lang="en-US" dirty="0"/>
              <a:t>Collecting data in a tuple will ensure that it stays write-protected if it never changes.</a:t>
            </a:r>
          </a:p>
        </p:txBody>
      </p:sp>
    </p:spTree>
    <p:extLst>
      <p:ext uri="{BB962C8B-B14F-4D97-AF65-F5344CB8AC3E}">
        <p14:creationId xmlns:p14="http://schemas.microsoft.com/office/powerpoint/2010/main" val="619292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3BC4-37C7-1ECB-BA75-08C51F8B7E40}"/>
              </a:ext>
            </a:extLst>
          </p:cNvPr>
          <p:cNvSpPr>
            <a:spLocks noGrp="1"/>
          </p:cNvSpPr>
          <p:nvPr>
            <p:ph type="title"/>
          </p:nvPr>
        </p:nvSpPr>
        <p:spPr>
          <a:xfrm>
            <a:off x="685801" y="609601"/>
            <a:ext cx="10131425" cy="791980"/>
          </a:xfrm>
        </p:spPr>
        <p:txBody>
          <a:bodyPr/>
          <a:lstStyle/>
          <a:p>
            <a:r>
              <a:rPr lang="en-US" dirty="0"/>
              <a:t>dictionary</a:t>
            </a:r>
          </a:p>
        </p:txBody>
      </p:sp>
      <p:sp>
        <p:nvSpPr>
          <p:cNvPr id="3" name="Content Placeholder 2">
            <a:extLst>
              <a:ext uri="{FF2B5EF4-FFF2-40B4-BE49-F238E27FC236}">
                <a16:creationId xmlns:a16="http://schemas.microsoft.com/office/drawing/2014/main" id="{291A0E13-40F1-6C7B-B6E6-FEE51718E1F8}"/>
              </a:ext>
            </a:extLst>
          </p:cNvPr>
          <p:cNvSpPr>
            <a:spLocks noGrp="1"/>
          </p:cNvSpPr>
          <p:nvPr>
            <p:ph idx="1"/>
          </p:nvPr>
        </p:nvSpPr>
        <p:spPr>
          <a:xfrm>
            <a:off x="685801" y="1401581"/>
            <a:ext cx="10131425" cy="4039849"/>
          </a:xfrm>
        </p:spPr>
        <p:txBody>
          <a:bodyPr/>
          <a:lstStyle/>
          <a:p>
            <a:r>
              <a:rPr lang="en-US" dirty="0"/>
              <a:t>Dictionary is used to store the data in a </a:t>
            </a:r>
            <a:r>
              <a:rPr lang="en-US" b="1" dirty="0"/>
              <a:t>key-value</a:t>
            </a:r>
            <a:r>
              <a:rPr lang="en-US" dirty="0"/>
              <a:t> pair format.</a:t>
            </a:r>
          </a:p>
          <a:p>
            <a:r>
              <a:rPr lang="en-US" dirty="0"/>
              <a:t>The dictionary is the data type in Python, which can simulate the real-life data arrangement where some specific value exists for some particular key.</a:t>
            </a:r>
          </a:p>
          <a:p>
            <a:r>
              <a:rPr lang="en-US" dirty="0"/>
              <a:t>It is the mutable data-structure. The dictionary is defined into element Keys and values.</a:t>
            </a:r>
          </a:p>
          <a:p>
            <a:pPr lvl="1"/>
            <a:r>
              <a:rPr lang="en-US" dirty="0"/>
              <a:t>Keys must be a single element.</a:t>
            </a:r>
          </a:p>
          <a:p>
            <a:pPr lvl="1"/>
            <a:r>
              <a:rPr lang="en-US" dirty="0"/>
              <a:t>Value can be any type such as list, tuple, integer, etc.</a:t>
            </a:r>
          </a:p>
          <a:p>
            <a:r>
              <a:rPr lang="en-US" dirty="0"/>
              <a:t>We can say that a dictionary is the collection of key-value pairs where the value can be any Python object.</a:t>
            </a:r>
          </a:p>
          <a:p>
            <a:r>
              <a:rPr lang="en-US" dirty="0"/>
              <a:t>In contrast, the keys are the immutable Python object, i.e., Numbers, string, or tuple.</a:t>
            </a:r>
          </a:p>
        </p:txBody>
      </p:sp>
    </p:spTree>
    <p:extLst>
      <p:ext uri="{BB962C8B-B14F-4D97-AF65-F5344CB8AC3E}">
        <p14:creationId xmlns:p14="http://schemas.microsoft.com/office/powerpoint/2010/main" val="129666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3BC4-37C7-1ECB-BA75-08C51F8B7E40}"/>
              </a:ext>
            </a:extLst>
          </p:cNvPr>
          <p:cNvSpPr>
            <a:spLocks noGrp="1"/>
          </p:cNvSpPr>
          <p:nvPr>
            <p:ph type="title"/>
          </p:nvPr>
        </p:nvSpPr>
        <p:spPr>
          <a:xfrm>
            <a:off x="685801" y="609601"/>
            <a:ext cx="10131425" cy="791980"/>
          </a:xfrm>
        </p:spPr>
        <p:txBody>
          <a:bodyPr/>
          <a:lstStyle/>
          <a:p>
            <a:r>
              <a:rPr lang="en-US" dirty="0"/>
              <a:t>Dictionary syntax</a:t>
            </a:r>
          </a:p>
        </p:txBody>
      </p:sp>
      <p:sp>
        <p:nvSpPr>
          <p:cNvPr id="3" name="Content Placeholder 2">
            <a:extLst>
              <a:ext uri="{FF2B5EF4-FFF2-40B4-BE49-F238E27FC236}">
                <a16:creationId xmlns:a16="http://schemas.microsoft.com/office/drawing/2014/main" id="{291A0E13-40F1-6C7B-B6E6-FEE51718E1F8}"/>
              </a:ext>
            </a:extLst>
          </p:cNvPr>
          <p:cNvSpPr>
            <a:spLocks noGrp="1"/>
          </p:cNvSpPr>
          <p:nvPr>
            <p:ph idx="1"/>
          </p:nvPr>
        </p:nvSpPr>
        <p:spPr>
          <a:xfrm>
            <a:off x="685801" y="1401581"/>
            <a:ext cx="10131425" cy="4039849"/>
          </a:xfrm>
        </p:spPr>
        <p:txBody>
          <a:bodyPr/>
          <a:lstStyle/>
          <a:p>
            <a:r>
              <a:rPr lang="en-US" dirty="0"/>
              <a:t>The dictionary can be created by using multiple key-value pairs enclosed with the curly brackets {}, and each key is separated from its value by the colon (:).</a:t>
            </a:r>
          </a:p>
          <a:p>
            <a:r>
              <a:rPr lang="en-US" dirty="0"/>
              <a:t>The syntax to define the dictionary is given below.</a:t>
            </a:r>
          </a:p>
          <a:p>
            <a:pPr lvl="1"/>
            <a:r>
              <a:rPr lang="en-US" dirty="0" err="1"/>
              <a:t>Dict</a:t>
            </a:r>
            <a:r>
              <a:rPr lang="en-US" dirty="0"/>
              <a:t> = {"Name": "Tom", "Age": 22}</a:t>
            </a:r>
          </a:p>
          <a:p>
            <a:r>
              <a:rPr lang="en-US" dirty="0"/>
              <a:t>In the above dictionary </a:t>
            </a:r>
            <a:r>
              <a:rPr lang="en-US" dirty="0" err="1"/>
              <a:t>Dict</a:t>
            </a:r>
            <a:r>
              <a:rPr lang="en-US"/>
              <a:t>, The keys Name and Age are the string that is an immutable object.</a:t>
            </a:r>
            <a:endParaRPr lang="en-US" dirty="0"/>
          </a:p>
        </p:txBody>
      </p:sp>
    </p:spTree>
    <p:extLst>
      <p:ext uri="{BB962C8B-B14F-4D97-AF65-F5344CB8AC3E}">
        <p14:creationId xmlns:p14="http://schemas.microsoft.com/office/powerpoint/2010/main" val="106046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BF15-CE3E-79B8-70E9-9E5157DC7BB0}"/>
              </a:ext>
            </a:extLst>
          </p:cNvPr>
          <p:cNvSpPr>
            <a:spLocks noGrp="1"/>
          </p:cNvSpPr>
          <p:nvPr>
            <p:ph type="title"/>
          </p:nvPr>
        </p:nvSpPr>
        <p:spPr>
          <a:xfrm>
            <a:off x="685801" y="609599"/>
            <a:ext cx="10131425" cy="683757"/>
          </a:xfrm>
        </p:spPr>
        <p:txBody>
          <a:bodyPr/>
          <a:lstStyle/>
          <a:p>
            <a:r>
              <a:rPr lang="en-US" dirty="0"/>
              <a:t>Key features</a:t>
            </a:r>
          </a:p>
        </p:txBody>
      </p:sp>
      <p:sp>
        <p:nvSpPr>
          <p:cNvPr id="3" name="Content Placeholder 2">
            <a:extLst>
              <a:ext uri="{FF2B5EF4-FFF2-40B4-BE49-F238E27FC236}">
                <a16:creationId xmlns:a16="http://schemas.microsoft.com/office/drawing/2014/main" id="{F8D24951-ECDE-1D88-12FE-7A321631CB77}"/>
              </a:ext>
            </a:extLst>
          </p:cNvPr>
          <p:cNvSpPr>
            <a:spLocks noGrp="1"/>
          </p:cNvSpPr>
          <p:nvPr>
            <p:ph idx="1"/>
          </p:nvPr>
        </p:nvSpPr>
        <p:spPr>
          <a:xfrm>
            <a:off x="685801" y="1293356"/>
            <a:ext cx="10131425" cy="4095608"/>
          </a:xfrm>
        </p:spPr>
        <p:txBody>
          <a:bodyPr/>
          <a:lstStyle/>
          <a:p>
            <a:r>
              <a:rPr lang="en-US" dirty="0"/>
              <a:t>Python has many reasons for being popular and in demand. A few of the reasons are mentioned below.</a:t>
            </a:r>
          </a:p>
          <a:p>
            <a:pPr lvl="1"/>
            <a:r>
              <a:rPr lang="en-US" dirty="0"/>
              <a:t>Emphasis on code readability, shorter codes, ease of writing.</a:t>
            </a:r>
          </a:p>
          <a:p>
            <a:pPr lvl="1"/>
            <a:r>
              <a:rPr lang="en-US" dirty="0"/>
              <a:t>Programmers can express logical concepts in fewer lines of code in comparison to languages such as C++ or Java.</a:t>
            </a:r>
          </a:p>
          <a:p>
            <a:pPr lvl="1"/>
            <a:r>
              <a:rPr lang="en-US" dirty="0"/>
              <a:t>Python supports multiple programming paradigms, like object-oriented, imperative and functional programming or procedural.</a:t>
            </a:r>
          </a:p>
          <a:p>
            <a:pPr lvl="1"/>
            <a:r>
              <a:rPr lang="en-US" dirty="0"/>
              <a:t>It provides extensive support libraries(Django for web development, Pandas for data analytics et cetera).</a:t>
            </a:r>
          </a:p>
          <a:p>
            <a:pPr lvl="1"/>
            <a:r>
              <a:rPr lang="en-US" dirty="0"/>
              <a:t>Dynamically typed language(Data type is based on value assigned)</a:t>
            </a:r>
          </a:p>
          <a:p>
            <a:pPr lvl="1"/>
            <a:r>
              <a:rPr lang="en-US" dirty="0"/>
              <a:t>Philosophy is “Simplicity is the best”.</a:t>
            </a:r>
          </a:p>
        </p:txBody>
      </p:sp>
    </p:spTree>
    <p:extLst>
      <p:ext uri="{BB962C8B-B14F-4D97-AF65-F5344CB8AC3E}">
        <p14:creationId xmlns:p14="http://schemas.microsoft.com/office/powerpoint/2010/main" val="22139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BF15-CE3E-79B8-70E9-9E5157DC7BB0}"/>
              </a:ext>
            </a:extLst>
          </p:cNvPr>
          <p:cNvSpPr>
            <a:spLocks noGrp="1"/>
          </p:cNvSpPr>
          <p:nvPr>
            <p:ph type="title"/>
          </p:nvPr>
        </p:nvSpPr>
        <p:spPr>
          <a:xfrm>
            <a:off x="685801" y="609599"/>
            <a:ext cx="10131425" cy="683757"/>
          </a:xfrm>
        </p:spPr>
        <p:txBody>
          <a:bodyPr/>
          <a:lstStyle/>
          <a:p>
            <a:r>
              <a:rPr lang="en-US" dirty="0"/>
              <a:t>Additional areas</a:t>
            </a:r>
          </a:p>
        </p:txBody>
      </p:sp>
      <p:pic>
        <p:nvPicPr>
          <p:cNvPr id="5" name="Picture 4">
            <a:extLst>
              <a:ext uri="{FF2B5EF4-FFF2-40B4-BE49-F238E27FC236}">
                <a16:creationId xmlns:a16="http://schemas.microsoft.com/office/drawing/2014/main" id="{D67C3026-B573-A5BE-2BE8-EE8BAEE41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75" y="1330056"/>
            <a:ext cx="10962636" cy="4688495"/>
          </a:xfrm>
          <a:prstGeom prst="rect">
            <a:avLst/>
          </a:prstGeom>
        </p:spPr>
      </p:pic>
    </p:spTree>
    <p:extLst>
      <p:ext uri="{BB962C8B-B14F-4D97-AF65-F5344CB8AC3E}">
        <p14:creationId xmlns:p14="http://schemas.microsoft.com/office/powerpoint/2010/main" val="2870981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BF15-CE3E-79B8-70E9-9E5157DC7BB0}"/>
              </a:ext>
            </a:extLst>
          </p:cNvPr>
          <p:cNvSpPr>
            <a:spLocks noGrp="1"/>
          </p:cNvSpPr>
          <p:nvPr>
            <p:ph type="title"/>
          </p:nvPr>
        </p:nvSpPr>
        <p:spPr>
          <a:xfrm>
            <a:off x="685801" y="609599"/>
            <a:ext cx="10131425" cy="683757"/>
          </a:xfrm>
        </p:spPr>
        <p:txBody>
          <a:bodyPr/>
          <a:lstStyle/>
          <a:p>
            <a:r>
              <a:rPr lang="en-US" dirty="0"/>
              <a:t>Reasons to learn python</a:t>
            </a:r>
          </a:p>
        </p:txBody>
      </p:sp>
      <p:sp>
        <p:nvSpPr>
          <p:cNvPr id="3" name="Content Placeholder 2">
            <a:extLst>
              <a:ext uri="{FF2B5EF4-FFF2-40B4-BE49-F238E27FC236}">
                <a16:creationId xmlns:a16="http://schemas.microsoft.com/office/drawing/2014/main" id="{F8D24951-ECDE-1D88-12FE-7A321631CB77}"/>
              </a:ext>
            </a:extLst>
          </p:cNvPr>
          <p:cNvSpPr>
            <a:spLocks noGrp="1"/>
          </p:cNvSpPr>
          <p:nvPr>
            <p:ph idx="1"/>
          </p:nvPr>
        </p:nvSpPr>
        <p:spPr>
          <a:xfrm>
            <a:off x="685801" y="1293356"/>
            <a:ext cx="10131425" cy="3649133"/>
          </a:xfrm>
        </p:spPr>
        <p:txBody>
          <a:bodyPr/>
          <a:lstStyle/>
          <a:p>
            <a:r>
              <a:rPr lang="en-US" dirty="0"/>
              <a:t>Data Science and Machine Learning</a:t>
            </a:r>
          </a:p>
          <a:p>
            <a:r>
              <a:rPr lang="en-US" dirty="0"/>
              <a:t>Extensive Libraries &amp; Frameworks</a:t>
            </a:r>
          </a:p>
          <a:p>
            <a:r>
              <a:rPr lang="en-US" dirty="0"/>
              <a:t>Open Source</a:t>
            </a:r>
          </a:p>
          <a:p>
            <a:r>
              <a:rPr lang="en-US" dirty="0"/>
              <a:t>Can work with other programming languages</a:t>
            </a:r>
          </a:p>
          <a:p>
            <a:r>
              <a:rPr lang="en-US" dirty="0"/>
              <a:t>Improving productivity</a:t>
            </a:r>
          </a:p>
          <a:p>
            <a:r>
              <a:rPr lang="en-US" dirty="0"/>
              <a:t>Jobs &amp; Careers</a:t>
            </a:r>
          </a:p>
        </p:txBody>
      </p:sp>
    </p:spTree>
    <p:extLst>
      <p:ext uri="{BB962C8B-B14F-4D97-AF65-F5344CB8AC3E}">
        <p14:creationId xmlns:p14="http://schemas.microsoft.com/office/powerpoint/2010/main" val="1515193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BF15-CE3E-79B8-70E9-9E5157DC7BB0}"/>
              </a:ext>
            </a:extLst>
          </p:cNvPr>
          <p:cNvSpPr>
            <a:spLocks noGrp="1"/>
          </p:cNvSpPr>
          <p:nvPr>
            <p:ph type="title"/>
          </p:nvPr>
        </p:nvSpPr>
        <p:spPr>
          <a:xfrm>
            <a:off x="685801" y="609599"/>
            <a:ext cx="10131425" cy="683757"/>
          </a:xfrm>
        </p:spPr>
        <p:txBody>
          <a:bodyPr/>
          <a:lstStyle/>
          <a:p>
            <a:r>
              <a:rPr lang="en-US" dirty="0"/>
              <a:t>Make familiar to…</a:t>
            </a:r>
          </a:p>
        </p:txBody>
      </p:sp>
      <p:sp>
        <p:nvSpPr>
          <p:cNvPr id="3" name="Content Placeholder 2">
            <a:extLst>
              <a:ext uri="{FF2B5EF4-FFF2-40B4-BE49-F238E27FC236}">
                <a16:creationId xmlns:a16="http://schemas.microsoft.com/office/drawing/2014/main" id="{F8D24951-ECDE-1D88-12FE-7A321631CB77}"/>
              </a:ext>
            </a:extLst>
          </p:cNvPr>
          <p:cNvSpPr>
            <a:spLocks noGrp="1"/>
          </p:cNvSpPr>
          <p:nvPr>
            <p:ph idx="1"/>
          </p:nvPr>
        </p:nvSpPr>
        <p:spPr>
          <a:xfrm>
            <a:off x="685801" y="1293356"/>
            <a:ext cx="10131425" cy="3649133"/>
          </a:xfrm>
        </p:spPr>
        <p:txBody>
          <a:bodyPr/>
          <a:lstStyle/>
          <a:p>
            <a:r>
              <a:rPr lang="en-US" b="1" dirty="0"/>
              <a:t>Hello World </a:t>
            </a:r>
            <a:r>
              <a:rPr lang="en-US" dirty="0"/>
              <a:t>syntax.</a:t>
            </a:r>
          </a:p>
          <a:p>
            <a:pPr lvl="1"/>
            <a:r>
              <a:rPr lang="en-US" dirty="0"/>
              <a:t>Using interactive Interpreter prompt</a:t>
            </a:r>
          </a:p>
          <a:p>
            <a:pPr lvl="1"/>
            <a:r>
              <a:rPr lang="en-US" dirty="0"/>
              <a:t>Using a script file</a:t>
            </a:r>
          </a:p>
          <a:p>
            <a:pPr marL="0" indent="0">
              <a:buNone/>
            </a:pPr>
            <a:endParaRPr lang="en-US" dirty="0"/>
          </a:p>
        </p:txBody>
      </p:sp>
    </p:spTree>
    <p:extLst>
      <p:ext uri="{BB962C8B-B14F-4D97-AF65-F5344CB8AC3E}">
        <p14:creationId xmlns:p14="http://schemas.microsoft.com/office/powerpoint/2010/main" val="304272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DC1C-62BD-CE3D-E220-A73E0692355A}"/>
              </a:ext>
            </a:extLst>
          </p:cNvPr>
          <p:cNvSpPr>
            <a:spLocks noGrp="1"/>
          </p:cNvSpPr>
          <p:nvPr>
            <p:ph type="title"/>
          </p:nvPr>
        </p:nvSpPr>
        <p:spPr>
          <a:xfrm>
            <a:off x="685801" y="517160"/>
            <a:ext cx="10131425" cy="844169"/>
          </a:xfrm>
        </p:spPr>
        <p:txBody>
          <a:bodyPr/>
          <a:lstStyle/>
          <a:p>
            <a:r>
              <a:rPr lang="en-US" dirty="0"/>
              <a:t>Variables</a:t>
            </a:r>
          </a:p>
        </p:txBody>
      </p:sp>
      <p:sp>
        <p:nvSpPr>
          <p:cNvPr id="3" name="Content Placeholder 2">
            <a:extLst>
              <a:ext uri="{FF2B5EF4-FFF2-40B4-BE49-F238E27FC236}">
                <a16:creationId xmlns:a16="http://schemas.microsoft.com/office/drawing/2014/main" id="{9EA7BD4F-82C0-2372-C1A6-86F344072524}"/>
              </a:ext>
            </a:extLst>
          </p:cNvPr>
          <p:cNvSpPr>
            <a:spLocks noGrp="1"/>
          </p:cNvSpPr>
          <p:nvPr>
            <p:ph idx="1"/>
          </p:nvPr>
        </p:nvSpPr>
        <p:spPr>
          <a:xfrm>
            <a:off x="685801" y="1361329"/>
            <a:ext cx="10131425" cy="3649133"/>
          </a:xfrm>
        </p:spPr>
        <p:txBody>
          <a:bodyPr/>
          <a:lstStyle/>
          <a:p>
            <a:r>
              <a:rPr lang="en-US" dirty="0"/>
              <a:t>Variable is a name that is used to refer to memory location. Python variable is also known as an identifier and used to hold value.</a:t>
            </a:r>
          </a:p>
          <a:p>
            <a:r>
              <a:rPr lang="en-US" dirty="0"/>
              <a:t>In Python, we </a:t>
            </a:r>
            <a:r>
              <a:rPr lang="en-US" i="1" u="sng" dirty="0"/>
              <a:t>don't need to specify the type</a:t>
            </a:r>
            <a:r>
              <a:rPr lang="en-US" dirty="0"/>
              <a:t> of variable because Python is a infer language and smart enough to get variable type.</a:t>
            </a:r>
          </a:p>
          <a:p>
            <a:r>
              <a:rPr lang="en-US" dirty="0"/>
              <a:t>Variable names can be a group of both the letters and digits, but they have to begin with a letter or an underscore.</a:t>
            </a:r>
          </a:p>
          <a:p>
            <a:r>
              <a:rPr lang="en-US" dirty="0"/>
              <a:t>It is recommended to use lowercase letters for the variable name. Rahul and </a:t>
            </a:r>
            <a:r>
              <a:rPr lang="en-US" dirty="0" err="1"/>
              <a:t>rahul</a:t>
            </a:r>
            <a:r>
              <a:rPr lang="en-US" dirty="0"/>
              <a:t> both are two different variables.</a:t>
            </a:r>
          </a:p>
        </p:txBody>
      </p:sp>
    </p:spTree>
    <p:extLst>
      <p:ext uri="{BB962C8B-B14F-4D97-AF65-F5344CB8AC3E}">
        <p14:creationId xmlns:p14="http://schemas.microsoft.com/office/powerpoint/2010/main" val="37340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DC1C-62BD-CE3D-E220-A73E0692355A}"/>
              </a:ext>
            </a:extLst>
          </p:cNvPr>
          <p:cNvSpPr>
            <a:spLocks noGrp="1"/>
          </p:cNvSpPr>
          <p:nvPr>
            <p:ph type="title"/>
          </p:nvPr>
        </p:nvSpPr>
        <p:spPr>
          <a:xfrm>
            <a:off x="685801" y="517160"/>
            <a:ext cx="10131425" cy="844169"/>
          </a:xfrm>
        </p:spPr>
        <p:txBody>
          <a:bodyPr/>
          <a:lstStyle/>
          <a:p>
            <a:r>
              <a:rPr lang="en-US" dirty="0"/>
              <a:t>Object references</a:t>
            </a:r>
          </a:p>
        </p:txBody>
      </p:sp>
      <p:sp>
        <p:nvSpPr>
          <p:cNvPr id="3" name="Content Placeholder 2">
            <a:extLst>
              <a:ext uri="{FF2B5EF4-FFF2-40B4-BE49-F238E27FC236}">
                <a16:creationId xmlns:a16="http://schemas.microsoft.com/office/drawing/2014/main" id="{9EA7BD4F-82C0-2372-C1A6-86F344072524}"/>
              </a:ext>
            </a:extLst>
          </p:cNvPr>
          <p:cNvSpPr>
            <a:spLocks noGrp="1"/>
          </p:cNvSpPr>
          <p:nvPr>
            <p:ph idx="1"/>
          </p:nvPr>
        </p:nvSpPr>
        <p:spPr>
          <a:xfrm>
            <a:off x="685801" y="1361329"/>
            <a:ext cx="10131425" cy="3649133"/>
          </a:xfrm>
        </p:spPr>
        <p:txBody>
          <a:bodyPr/>
          <a:lstStyle/>
          <a:p>
            <a:r>
              <a:rPr lang="en-US" dirty="0"/>
              <a:t>It is necessary to understand how the Python interpreter works when we declare a variable. The process of treating variables is somewhat different from many other programming languages.</a:t>
            </a:r>
          </a:p>
          <a:p>
            <a:r>
              <a:rPr lang="en-US" dirty="0"/>
              <a:t>Python is the highly object-oriented programming language; that's why every data item belongs to a specific type of class. Consider the following example.</a:t>
            </a:r>
          </a:p>
          <a:p>
            <a:pPr lvl="1"/>
            <a:r>
              <a:rPr lang="en-US" dirty="0"/>
              <a:t>print(“john”)</a:t>
            </a:r>
          </a:p>
          <a:p>
            <a:r>
              <a:rPr lang="en-US" dirty="0"/>
              <a:t>In the above print statement, we have created a string object. You can check the type using the python built-in </a:t>
            </a:r>
            <a:r>
              <a:rPr lang="en-US" b="1" dirty="0"/>
              <a:t>type()</a:t>
            </a:r>
            <a:r>
              <a:rPr lang="en-US" dirty="0"/>
              <a:t> function.</a:t>
            </a:r>
          </a:p>
          <a:p>
            <a:r>
              <a:rPr lang="en-US" dirty="0"/>
              <a:t>In Python, variables are a symbolic name that is a reference or pointer to an object. The variables are used to denote objects by that name.</a:t>
            </a:r>
          </a:p>
        </p:txBody>
      </p:sp>
    </p:spTree>
    <p:extLst>
      <p:ext uri="{BB962C8B-B14F-4D97-AF65-F5344CB8AC3E}">
        <p14:creationId xmlns:p14="http://schemas.microsoft.com/office/powerpoint/2010/main" val="82096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DC1C-62BD-CE3D-E220-A73E0692355A}"/>
              </a:ext>
            </a:extLst>
          </p:cNvPr>
          <p:cNvSpPr>
            <a:spLocks noGrp="1"/>
          </p:cNvSpPr>
          <p:nvPr>
            <p:ph type="title"/>
          </p:nvPr>
        </p:nvSpPr>
        <p:spPr>
          <a:xfrm>
            <a:off x="685801" y="517160"/>
            <a:ext cx="10131425" cy="844169"/>
          </a:xfrm>
        </p:spPr>
        <p:txBody>
          <a:bodyPr/>
          <a:lstStyle/>
          <a:p>
            <a:r>
              <a:rPr lang="en-US" dirty="0"/>
              <a:t>Naming rules</a:t>
            </a:r>
          </a:p>
        </p:txBody>
      </p:sp>
      <p:sp>
        <p:nvSpPr>
          <p:cNvPr id="3" name="Content Placeholder 2">
            <a:extLst>
              <a:ext uri="{FF2B5EF4-FFF2-40B4-BE49-F238E27FC236}">
                <a16:creationId xmlns:a16="http://schemas.microsoft.com/office/drawing/2014/main" id="{9EA7BD4F-82C0-2372-C1A6-86F344072524}"/>
              </a:ext>
            </a:extLst>
          </p:cNvPr>
          <p:cNvSpPr>
            <a:spLocks noGrp="1"/>
          </p:cNvSpPr>
          <p:nvPr>
            <p:ph idx="1"/>
          </p:nvPr>
        </p:nvSpPr>
        <p:spPr>
          <a:xfrm>
            <a:off x="685801" y="1361329"/>
            <a:ext cx="10131425" cy="3649133"/>
          </a:xfrm>
        </p:spPr>
        <p:txBody>
          <a:bodyPr/>
          <a:lstStyle/>
          <a:p>
            <a:r>
              <a:rPr lang="en-US" dirty="0"/>
              <a:t>The multi-word keywords can be created by the following method.</a:t>
            </a:r>
          </a:p>
          <a:p>
            <a:pPr lvl="1"/>
            <a:r>
              <a:rPr lang="en-US" dirty="0"/>
              <a:t>Camel Case – each word or abbreviation in the middle of begins with a capital letter. There is no intervention of whitespace. For example - </a:t>
            </a:r>
            <a:r>
              <a:rPr lang="en-US" dirty="0" err="1"/>
              <a:t>nameOfStudent</a:t>
            </a:r>
            <a:r>
              <a:rPr lang="en-US" dirty="0"/>
              <a:t>, </a:t>
            </a:r>
            <a:r>
              <a:rPr lang="en-US" dirty="0" err="1"/>
              <a:t>valueOfVaraible</a:t>
            </a:r>
            <a:r>
              <a:rPr lang="en-US" dirty="0"/>
              <a:t>, etc. </a:t>
            </a:r>
          </a:p>
          <a:p>
            <a:pPr lvl="1"/>
            <a:r>
              <a:rPr lang="en-US" dirty="0"/>
              <a:t>Pascal Case – It is the same as the Camel Case, but here the first word is also capital. For example - </a:t>
            </a:r>
            <a:r>
              <a:rPr lang="en-US" dirty="0" err="1"/>
              <a:t>NameOfStudent</a:t>
            </a:r>
            <a:r>
              <a:rPr lang="en-US" dirty="0"/>
              <a:t>, etc.</a:t>
            </a:r>
          </a:p>
          <a:p>
            <a:pPr lvl="1"/>
            <a:r>
              <a:rPr lang="en-US" dirty="0"/>
              <a:t>Snake Case – Words are separated by the underscore. For example - </a:t>
            </a:r>
            <a:r>
              <a:rPr lang="en-US" dirty="0" err="1"/>
              <a:t>name_of_student</a:t>
            </a:r>
            <a:r>
              <a:rPr lang="en-US" dirty="0"/>
              <a:t>, etc.</a:t>
            </a:r>
          </a:p>
        </p:txBody>
      </p:sp>
    </p:spTree>
    <p:extLst>
      <p:ext uri="{BB962C8B-B14F-4D97-AF65-F5344CB8AC3E}">
        <p14:creationId xmlns:p14="http://schemas.microsoft.com/office/powerpoint/2010/main" val="2934652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8188</TotalTime>
  <Words>1550</Words>
  <Application>Microsoft Office PowerPoint</Application>
  <PresentationFormat>Widescreen</PresentationFormat>
  <Paragraphs>131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inter-regular</vt:lpstr>
      <vt:lpstr>Celestial</vt:lpstr>
      <vt:lpstr>Python Programming</vt:lpstr>
      <vt:lpstr>What is python</vt:lpstr>
      <vt:lpstr>Key features</vt:lpstr>
      <vt:lpstr>Additional areas</vt:lpstr>
      <vt:lpstr>Reasons to learn python</vt:lpstr>
      <vt:lpstr>Make familiar to…</vt:lpstr>
      <vt:lpstr>Variables</vt:lpstr>
      <vt:lpstr>Object references</vt:lpstr>
      <vt:lpstr>Naming rules</vt:lpstr>
      <vt:lpstr>Data types</vt:lpstr>
      <vt:lpstr>Standard Data types</vt:lpstr>
      <vt:lpstr>PowerPoint Presentation</vt:lpstr>
      <vt:lpstr>Keywords</vt:lpstr>
      <vt:lpstr>Escape characters</vt:lpstr>
      <vt:lpstr>operators</vt:lpstr>
      <vt:lpstr>operators</vt:lpstr>
      <vt:lpstr>IF else Statement</vt:lpstr>
      <vt:lpstr>If… elif… else statement</vt:lpstr>
      <vt:lpstr>List</vt:lpstr>
      <vt:lpstr>Characteristics of Lists</vt:lpstr>
      <vt:lpstr>List indexing and splitting</vt:lpstr>
      <vt:lpstr>Tuples</vt:lpstr>
      <vt:lpstr>Advantages of Tuple over List</vt:lpstr>
      <vt:lpstr>dictionary</vt:lpstr>
      <vt:lpstr>Dictionary syntax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N D</dc:creator>
  <cp:lastModifiedBy>N D</cp:lastModifiedBy>
  <cp:revision>39</cp:revision>
  <dcterms:created xsi:type="dcterms:W3CDTF">2022-10-02T12:04:27Z</dcterms:created>
  <dcterms:modified xsi:type="dcterms:W3CDTF">2022-10-08T04:51:51Z</dcterms:modified>
</cp:coreProperties>
</file>