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68" r:id="rId3"/>
    <p:sldId id="269" r:id="rId4"/>
    <p:sldId id="257" r:id="rId5"/>
    <p:sldId id="258" r:id="rId6"/>
    <p:sldId id="259" r:id="rId7"/>
    <p:sldId id="261" r:id="rId8"/>
    <p:sldId id="262" r:id="rId9"/>
    <p:sldId id="263" r:id="rId10"/>
    <p:sldId id="266" r:id="rId11"/>
    <p:sldId id="260" r:id="rId12"/>
    <p:sldId id="267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5266" autoAdjust="0"/>
  </p:normalViewPr>
  <p:slideViewPr>
    <p:cSldViewPr snapToGrid="0">
      <p:cViewPr varScale="1">
        <p:scale>
          <a:sx n="111" d="100"/>
          <a:sy n="111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A4E21-E240-4E0B-AB21-9A15B2194432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0CB445-BED9-4BEA-92B1-5AF55199ED8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744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Cambridge</a:t>
            </a:r>
            <a:r>
              <a:rPr lang="en-GB" baseline="0" dirty="0" smtClean="0"/>
              <a:t>: https://dictionary.cambridge.org/dictionary/english/transfer</a:t>
            </a:r>
          </a:p>
          <a:p>
            <a:r>
              <a:rPr lang="en-GB" baseline="0" dirty="0" smtClean="0"/>
              <a:t>Oxford: https://www.oxfordlearnersdictionaries.com/definition/english/transfer_2</a:t>
            </a:r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CB445-BED9-4BEA-92B1-5AF55199ED8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105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Clique para </a:t>
            </a:r>
            <a:r>
              <a:rPr lang="en-GB" noProof="0" dirty="0" err="1" smtClean="0"/>
              <a:t>editar</a:t>
            </a:r>
            <a:r>
              <a:rPr lang="en-GB" noProof="0" dirty="0" smtClean="0"/>
              <a:t> o </a:t>
            </a:r>
            <a:r>
              <a:rPr lang="en-GB" noProof="0" dirty="0" err="1" smtClean="0"/>
              <a:t>título</a:t>
            </a:r>
            <a:r>
              <a:rPr lang="en-GB" noProof="0" dirty="0" smtClean="0"/>
              <a:t> </a:t>
            </a:r>
            <a:r>
              <a:rPr lang="en-GB" noProof="0" dirty="0" err="1" smtClean="0"/>
              <a:t>mestre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noProof="0" dirty="0" smtClean="0"/>
              <a:t>Clique para </a:t>
            </a:r>
            <a:r>
              <a:rPr lang="en-GB" noProof="0" dirty="0" err="1" smtClean="0"/>
              <a:t>editar</a:t>
            </a:r>
            <a:r>
              <a:rPr lang="en-GB" noProof="0" dirty="0" smtClean="0"/>
              <a:t> o </a:t>
            </a:r>
            <a:r>
              <a:rPr lang="en-GB" noProof="0" dirty="0" err="1" smtClean="0"/>
              <a:t>texto</a:t>
            </a:r>
            <a:r>
              <a:rPr lang="en-GB" noProof="0" dirty="0" smtClean="0"/>
              <a:t> </a:t>
            </a:r>
            <a:r>
              <a:rPr lang="en-GB" noProof="0" dirty="0" err="1" smtClean="0"/>
              <a:t>mestre</a:t>
            </a:r>
            <a:endParaRPr lang="en-GB" noProof="0" dirty="0" smtClean="0"/>
          </a:p>
          <a:p>
            <a:pPr lvl="1"/>
            <a:r>
              <a:rPr lang="en-GB" noProof="0" dirty="0" smtClean="0"/>
              <a:t>Segundo </a:t>
            </a:r>
            <a:r>
              <a:rPr lang="en-GB" noProof="0" dirty="0" err="1" smtClean="0"/>
              <a:t>nível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Terceiro</a:t>
            </a:r>
            <a:r>
              <a:rPr lang="en-GB" noProof="0" dirty="0" smtClean="0"/>
              <a:t> </a:t>
            </a:r>
            <a:r>
              <a:rPr lang="en-GB" noProof="0" dirty="0" err="1" smtClean="0"/>
              <a:t>nível</a:t>
            </a:r>
            <a:endParaRPr lang="en-GB" noProof="0" dirty="0" smtClean="0"/>
          </a:p>
          <a:p>
            <a:pPr lvl="3"/>
            <a:r>
              <a:rPr lang="en-GB" noProof="0" dirty="0" smtClean="0"/>
              <a:t>Quarto </a:t>
            </a:r>
            <a:r>
              <a:rPr lang="en-GB" noProof="0" dirty="0" err="1" smtClean="0"/>
              <a:t>nível</a:t>
            </a:r>
            <a:endParaRPr lang="en-GB" noProof="0" dirty="0" smtClean="0"/>
          </a:p>
          <a:p>
            <a:pPr lvl="4"/>
            <a:r>
              <a:rPr lang="en-GB" noProof="0" dirty="0" smtClean="0"/>
              <a:t>Quinto </a:t>
            </a:r>
            <a:r>
              <a:rPr lang="en-GB" noProof="0" dirty="0" err="1" smtClean="0"/>
              <a:t>nível</a:t>
            </a:r>
            <a:endParaRPr lang="en-GB" noProof="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 noProof="0" dirty="0" smtClean="0"/>
              <a:t>Clique para </a:t>
            </a:r>
            <a:r>
              <a:rPr lang="en-GB" noProof="0" dirty="0" err="1" smtClean="0"/>
              <a:t>editar</a:t>
            </a:r>
            <a:r>
              <a:rPr lang="en-GB" noProof="0" dirty="0" smtClean="0"/>
              <a:t> o </a:t>
            </a:r>
            <a:r>
              <a:rPr lang="en-GB" noProof="0" dirty="0" err="1" smtClean="0"/>
              <a:t>título</a:t>
            </a:r>
            <a:r>
              <a:rPr lang="en-GB" noProof="0" dirty="0" smtClean="0"/>
              <a:t> </a:t>
            </a:r>
            <a:r>
              <a:rPr lang="en-GB" noProof="0" dirty="0" err="1" smtClean="0"/>
              <a:t>mestre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 smtClean="0"/>
              <a:t>Clique para </a:t>
            </a:r>
            <a:r>
              <a:rPr lang="en-GB" noProof="0" dirty="0" err="1" smtClean="0"/>
              <a:t>editar</a:t>
            </a:r>
            <a:r>
              <a:rPr lang="en-GB" noProof="0" dirty="0" smtClean="0"/>
              <a:t> o </a:t>
            </a:r>
            <a:r>
              <a:rPr lang="en-GB" noProof="0" dirty="0" err="1" smtClean="0"/>
              <a:t>texto</a:t>
            </a:r>
            <a:r>
              <a:rPr lang="en-GB" noProof="0" dirty="0" smtClean="0"/>
              <a:t> </a:t>
            </a:r>
            <a:r>
              <a:rPr lang="en-GB" noProof="0" dirty="0" err="1" smtClean="0"/>
              <a:t>mestre</a:t>
            </a:r>
            <a:endParaRPr lang="en-GB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GB" noProof="0" smtClean="0"/>
              <a:t>23/10/2021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Clique para </a:t>
            </a:r>
            <a:r>
              <a:rPr lang="en-GB" noProof="0" dirty="0" err="1" smtClean="0"/>
              <a:t>editar</a:t>
            </a:r>
            <a:r>
              <a:rPr lang="en-GB" noProof="0" dirty="0" smtClean="0"/>
              <a:t> o </a:t>
            </a:r>
            <a:r>
              <a:rPr lang="en-GB" noProof="0" dirty="0" err="1" smtClean="0"/>
              <a:t>título</a:t>
            </a:r>
            <a:r>
              <a:rPr lang="en-GB" noProof="0" dirty="0" smtClean="0"/>
              <a:t> </a:t>
            </a:r>
            <a:r>
              <a:rPr lang="en-GB" noProof="0" dirty="0" err="1" smtClean="0"/>
              <a:t>mestre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noProof="0" dirty="0" smtClean="0"/>
              <a:t>Clique para </a:t>
            </a:r>
            <a:r>
              <a:rPr lang="en-GB" noProof="0" dirty="0" err="1" smtClean="0"/>
              <a:t>editar</a:t>
            </a:r>
            <a:r>
              <a:rPr lang="en-GB" noProof="0" dirty="0" smtClean="0"/>
              <a:t> o </a:t>
            </a:r>
            <a:r>
              <a:rPr lang="en-GB" noProof="0" dirty="0" err="1" smtClean="0"/>
              <a:t>texto</a:t>
            </a:r>
            <a:r>
              <a:rPr lang="en-GB" noProof="0" dirty="0" smtClean="0"/>
              <a:t> </a:t>
            </a:r>
            <a:r>
              <a:rPr lang="en-GB" noProof="0" dirty="0" err="1" smtClean="0"/>
              <a:t>mestre</a:t>
            </a:r>
            <a:endParaRPr lang="en-GB" noProof="0" dirty="0" smtClean="0"/>
          </a:p>
          <a:p>
            <a:pPr lvl="1"/>
            <a:r>
              <a:rPr lang="en-GB" noProof="0" dirty="0" smtClean="0"/>
              <a:t>Segundo </a:t>
            </a:r>
            <a:r>
              <a:rPr lang="en-GB" noProof="0" dirty="0" err="1" smtClean="0"/>
              <a:t>nível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Terceiro</a:t>
            </a:r>
            <a:r>
              <a:rPr lang="en-GB" noProof="0" dirty="0" smtClean="0"/>
              <a:t> </a:t>
            </a:r>
            <a:r>
              <a:rPr lang="en-GB" noProof="0" dirty="0" err="1" smtClean="0"/>
              <a:t>nível</a:t>
            </a:r>
            <a:endParaRPr lang="en-GB" noProof="0" dirty="0" smtClean="0"/>
          </a:p>
          <a:p>
            <a:pPr lvl="3"/>
            <a:r>
              <a:rPr lang="en-GB" noProof="0" dirty="0" smtClean="0"/>
              <a:t>Quarto </a:t>
            </a:r>
            <a:r>
              <a:rPr lang="en-GB" noProof="0" dirty="0" err="1" smtClean="0"/>
              <a:t>nível</a:t>
            </a:r>
            <a:endParaRPr lang="en-GB" noProof="0" dirty="0" smtClean="0"/>
          </a:p>
          <a:p>
            <a:pPr lvl="4"/>
            <a:r>
              <a:rPr lang="en-GB" noProof="0" dirty="0" smtClean="0"/>
              <a:t>Quinto </a:t>
            </a:r>
            <a:r>
              <a:rPr lang="en-GB" noProof="0" dirty="0" err="1" smtClean="0"/>
              <a:t>nível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noProof="0" dirty="0" smtClean="0"/>
              <a:t>Clique para </a:t>
            </a:r>
            <a:r>
              <a:rPr lang="en-GB" noProof="0" dirty="0" err="1" smtClean="0"/>
              <a:t>editar</a:t>
            </a:r>
            <a:r>
              <a:rPr lang="en-GB" noProof="0" dirty="0" smtClean="0"/>
              <a:t> o </a:t>
            </a:r>
            <a:r>
              <a:rPr lang="en-GB" noProof="0" dirty="0" err="1" smtClean="0"/>
              <a:t>texto</a:t>
            </a:r>
            <a:r>
              <a:rPr lang="en-GB" noProof="0" dirty="0" smtClean="0"/>
              <a:t> </a:t>
            </a:r>
            <a:r>
              <a:rPr lang="en-GB" noProof="0" dirty="0" err="1" smtClean="0"/>
              <a:t>mestre</a:t>
            </a:r>
            <a:endParaRPr lang="en-GB" noProof="0" dirty="0" smtClean="0"/>
          </a:p>
          <a:p>
            <a:pPr lvl="1"/>
            <a:r>
              <a:rPr lang="en-GB" noProof="0" dirty="0" smtClean="0"/>
              <a:t>Segundo </a:t>
            </a:r>
            <a:r>
              <a:rPr lang="en-GB" noProof="0" dirty="0" err="1" smtClean="0"/>
              <a:t>nível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Terceiro</a:t>
            </a:r>
            <a:r>
              <a:rPr lang="en-GB" noProof="0" dirty="0" smtClean="0"/>
              <a:t> </a:t>
            </a:r>
            <a:r>
              <a:rPr lang="en-GB" noProof="0" dirty="0" err="1" smtClean="0"/>
              <a:t>nível</a:t>
            </a:r>
            <a:endParaRPr lang="en-GB" noProof="0" dirty="0" smtClean="0"/>
          </a:p>
          <a:p>
            <a:pPr lvl="3"/>
            <a:r>
              <a:rPr lang="en-GB" noProof="0" dirty="0" smtClean="0"/>
              <a:t>Quarto </a:t>
            </a:r>
            <a:r>
              <a:rPr lang="en-GB" noProof="0" dirty="0" err="1" smtClean="0"/>
              <a:t>nível</a:t>
            </a:r>
            <a:endParaRPr lang="en-GB" noProof="0" dirty="0" smtClean="0"/>
          </a:p>
          <a:p>
            <a:pPr lvl="4"/>
            <a:r>
              <a:rPr lang="en-GB" noProof="0" dirty="0" smtClean="0"/>
              <a:t>Quinto </a:t>
            </a:r>
            <a:r>
              <a:rPr lang="en-GB" noProof="0" dirty="0" err="1" smtClean="0"/>
              <a:t>nível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TransferService</a:t>
            </a:r>
            <a:br>
              <a:rPr lang="en-GB" dirty="0" smtClean="0"/>
            </a:br>
            <a:r>
              <a:rPr lang="en-GB" dirty="0" smtClean="0"/>
              <a:t>Design Decisions</a:t>
            </a:r>
            <a:endParaRPr lang="en-GB" sz="199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cap="none" dirty="0" smtClean="0"/>
              <a:t>NatWest Group</a:t>
            </a:r>
          </a:p>
          <a:p>
            <a:r>
              <a:rPr lang="en-GB" cap="none" dirty="0" smtClean="0"/>
              <a:t>Haroldo Macêdo</a:t>
            </a:r>
            <a:endParaRPr lang="en-GB" cap="none" dirty="0"/>
          </a:p>
        </p:txBody>
      </p:sp>
    </p:spTree>
    <p:extLst>
      <p:ext uri="{BB962C8B-B14F-4D97-AF65-F5344CB8AC3E}">
        <p14:creationId xmlns:p14="http://schemas.microsoft.com/office/powerpoint/2010/main" val="414341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POST </a:t>
            </a:r>
            <a:r>
              <a:rPr lang="en-GB" dirty="0" smtClean="0"/>
              <a:t>return value</a:t>
            </a:r>
            <a:endParaRPr lang="en-GB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Options</a:t>
            </a:r>
          </a:p>
          <a:p>
            <a:pPr lvl="1"/>
            <a:r>
              <a:rPr lang="en-GB" dirty="0" smtClean="0"/>
              <a:t>Return resource ID</a:t>
            </a:r>
          </a:p>
          <a:p>
            <a:pPr lvl="1"/>
            <a:r>
              <a:rPr lang="en-GB" dirty="0" smtClean="0"/>
              <a:t>Return resource URI</a:t>
            </a:r>
          </a:p>
          <a:p>
            <a:pPr lvl="1"/>
            <a:r>
              <a:rPr lang="en-GB" dirty="0" smtClean="0"/>
              <a:t>Return balance</a:t>
            </a:r>
          </a:p>
          <a:p>
            <a:r>
              <a:rPr lang="en-GB" dirty="0" smtClean="0"/>
              <a:t>Decision</a:t>
            </a:r>
          </a:p>
          <a:p>
            <a:pPr lvl="1"/>
            <a:r>
              <a:rPr lang="en-GB" dirty="0" smtClean="0"/>
              <a:t>Returns </a:t>
            </a:r>
            <a:r>
              <a:rPr lang="en-GB" dirty="0"/>
              <a:t>balance </a:t>
            </a:r>
            <a:endParaRPr lang="en-GB" dirty="0" smtClean="0"/>
          </a:p>
          <a:p>
            <a:pPr lvl="2"/>
            <a:r>
              <a:rPr lang="en-GB" dirty="0" smtClean="0"/>
              <a:t>Chosen </a:t>
            </a:r>
            <a:r>
              <a:rPr lang="en-GB" dirty="0"/>
              <a:t>for simplicity </a:t>
            </a:r>
            <a:r>
              <a:rPr lang="en-GB" dirty="0" smtClean="0"/>
              <a:t>sake</a:t>
            </a:r>
            <a:endParaRPr lang="en-GB" dirty="0"/>
          </a:p>
          <a:p>
            <a:pPr lvl="1"/>
            <a:r>
              <a:rPr lang="en-GB" dirty="0" smtClean="0"/>
              <a:t>Return resource URI would be the </a:t>
            </a:r>
            <a:r>
              <a:rPr lang="en-GB" dirty="0"/>
              <a:t>REST best </a:t>
            </a:r>
            <a:r>
              <a:rPr lang="en-GB" dirty="0" smtClean="0"/>
              <a:t>practices preferable choice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732" y="3420274"/>
            <a:ext cx="2152650" cy="11620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884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HTTP </a:t>
            </a:r>
            <a:r>
              <a:rPr lang="en-GB" dirty="0"/>
              <a:t>status code for functional </a:t>
            </a:r>
            <a:r>
              <a:rPr lang="en-GB" dirty="0" smtClean="0"/>
              <a:t>exceptions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Options</a:t>
            </a:r>
          </a:p>
          <a:p>
            <a:pPr lvl="1"/>
            <a:r>
              <a:rPr lang="en-GB" dirty="0" smtClean="0"/>
              <a:t>Use HTTP-200</a:t>
            </a:r>
          </a:p>
          <a:p>
            <a:pPr lvl="1"/>
            <a:r>
              <a:rPr lang="en-GB" dirty="0" smtClean="0"/>
              <a:t>Use others HTTP status codes</a:t>
            </a:r>
          </a:p>
          <a:p>
            <a:r>
              <a:rPr lang="en-GB" dirty="0" smtClean="0"/>
              <a:t>Decision</a:t>
            </a:r>
          </a:p>
          <a:p>
            <a:pPr lvl="1"/>
            <a:r>
              <a:rPr lang="en-GB" dirty="0" smtClean="0"/>
              <a:t>Use HTTP-200 for all functional errors</a:t>
            </a:r>
          </a:p>
          <a:p>
            <a:pPr lvl="2"/>
            <a:r>
              <a:rPr lang="en-GB" dirty="0" smtClean="0"/>
              <a:t>Functional operation may not be successful, but HTTP layer </a:t>
            </a:r>
            <a:r>
              <a:rPr lang="en-GB" dirty="0"/>
              <a:t>call was </a:t>
            </a:r>
            <a:r>
              <a:rPr lang="en-GB" dirty="0" smtClean="0"/>
              <a:t>OK</a:t>
            </a:r>
          </a:p>
          <a:p>
            <a:pPr lvl="2"/>
            <a:r>
              <a:rPr lang="en-GB" dirty="0" smtClean="0"/>
              <a:t>Therefore, HTTP-200 should be used instead of other status codes</a:t>
            </a:r>
          </a:p>
          <a:p>
            <a:pPr lvl="1"/>
            <a:r>
              <a:rPr lang="en-GB" dirty="0" smtClean="0"/>
              <a:t>Default HTTP status code set of values was not designed to handle functional exceptions</a:t>
            </a:r>
          </a:p>
          <a:p>
            <a:pPr lvl="2"/>
            <a:r>
              <a:rPr lang="en-GB" dirty="0" smtClean="0"/>
              <a:t>It is tricky to use them to return functional exceptions</a:t>
            </a:r>
          </a:p>
          <a:p>
            <a:pPr lvl="2"/>
            <a:r>
              <a:rPr lang="en-GB" dirty="0" smtClean="0"/>
              <a:t>Use of non default HTTP status codes are not recommended best practice</a:t>
            </a:r>
          </a:p>
          <a:p>
            <a:pPr lvl="1"/>
            <a:endParaRPr lang="en-GB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907" y="3929414"/>
            <a:ext cx="2428875" cy="16668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8032" y="1586619"/>
            <a:ext cx="4095750" cy="21431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798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Return error </a:t>
            </a:r>
            <a:r>
              <a:rPr lang="en-GB" dirty="0" smtClean="0"/>
              <a:t>code </a:t>
            </a:r>
            <a:r>
              <a:rPr lang="en-GB" dirty="0"/>
              <a:t>and </a:t>
            </a:r>
            <a:r>
              <a:rPr lang="en-GB" dirty="0" smtClean="0"/>
              <a:t>body</a:t>
            </a:r>
            <a:endParaRPr lang="en-GB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JO" dirty="0" smtClean="0"/>
              <a:t>Options</a:t>
            </a:r>
          </a:p>
          <a:p>
            <a:pPr lvl="1"/>
            <a:r>
              <a:rPr lang="ar-JO" dirty="0" smtClean="0"/>
              <a:t>Error code within the body</a:t>
            </a:r>
          </a:p>
          <a:p>
            <a:pPr lvl="1"/>
            <a:r>
              <a:rPr lang="ar-JO" dirty="0" smtClean="0"/>
              <a:t>Error code and/or body</a:t>
            </a:r>
          </a:p>
          <a:p>
            <a:r>
              <a:rPr lang="ar-JO" dirty="0" smtClean="0"/>
              <a:t>Decision</a:t>
            </a:r>
          </a:p>
          <a:p>
            <a:pPr lvl="1"/>
            <a:r>
              <a:rPr lang="en-GB" dirty="0" smtClean="0"/>
              <a:t>Use the </a:t>
            </a:r>
            <a:r>
              <a:rPr lang="ar-JO" dirty="0" smtClean="0"/>
              <a:t> </a:t>
            </a:r>
            <a:r>
              <a:rPr lang="ar-JO" dirty="0"/>
              <a:t>error code and/or </a:t>
            </a:r>
            <a:r>
              <a:rPr lang="ar-JO" dirty="0" smtClean="0"/>
              <a:t>body</a:t>
            </a:r>
            <a:endParaRPr lang="en-GB" dirty="0" smtClean="0"/>
          </a:p>
          <a:p>
            <a:pPr lvl="2"/>
            <a:r>
              <a:rPr lang="ar-JO" dirty="0" smtClean="0"/>
              <a:t>Open API 3.0 allows to describe an interface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ar-JO" dirty="0" smtClean="0"/>
              <a:t>that sepparates normal return to error codes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121" y="3594677"/>
            <a:ext cx="4981575" cy="2476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430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API Versioning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Options</a:t>
            </a:r>
          </a:p>
          <a:p>
            <a:pPr lvl="1"/>
            <a:r>
              <a:rPr lang="en-GB" dirty="0" smtClean="0"/>
              <a:t>Define API version</a:t>
            </a:r>
          </a:p>
          <a:p>
            <a:pPr lvl="1"/>
            <a:r>
              <a:rPr lang="en-GB" dirty="0" smtClean="0"/>
              <a:t>No API version</a:t>
            </a:r>
          </a:p>
          <a:p>
            <a:r>
              <a:rPr lang="en-GB" dirty="0" smtClean="0"/>
              <a:t>Decision</a:t>
            </a:r>
          </a:p>
          <a:p>
            <a:pPr lvl="1"/>
            <a:r>
              <a:rPr lang="en-GB" dirty="0" smtClean="0"/>
              <a:t>No API version</a:t>
            </a:r>
          </a:p>
          <a:p>
            <a:pPr lvl="2"/>
            <a:r>
              <a:rPr lang="en-GB" dirty="0" smtClean="0"/>
              <a:t>Important topic, but </a:t>
            </a:r>
            <a:r>
              <a:rPr lang="en-GB" dirty="0"/>
              <a:t>for simplicity </a:t>
            </a:r>
            <a:r>
              <a:rPr lang="en-GB" dirty="0" smtClean="0"/>
              <a:t>sake, </a:t>
            </a:r>
            <a:r>
              <a:rPr lang="en-GB" dirty="0"/>
              <a:t>no </a:t>
            </a:r>
            <a:r>
              <a:rPr lang="en-GB" dirty="0" smtClean="0"/>
              <a:t>API version definition</a:t>
            </a:r>
          </a:p>
        </p:txBody>
      </p:sp>
    </p:spTree>
    <p:extLst>
      <p:ext uri="{BB962C8B-B14F-4D97-AF65-F5344CB8AC3E}">
        <p14:creationId xmlns:p14="http://schemas.microsoft.com/office/powerpoint/2010/main" val="219634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Interface</a:t>
            </a:r>
            <a:endParaRPr lang="en-GB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GET – Returns the balance</a:t>
            </a:r>
          </a:p>
          <a:p>
            <a:pPr lvl="1"/>
            <a:r>
              <a:rPr lang="en-GB" dirty="0" smtClean="0"/>
              <a:t>Pass {</a:t>
            </a:r>
            <a:r>
              <a:rPr lang="en-GB" dirty="0" err="1" smtClean="0"/>
              <a:t>accountNumber</a:t>
            </a:r>
            <a:r>
              <a:rPr lang="en-GB" dirty="0" smtClean="0"/>
              <a:t>} as the </a:t>
            </a:r>
            <a:r>
              <a:rPr lang="en-GB" dirty="0"/>
              <a:t>user’s account number </a:t>
            </a:r>
            <a:endParaRPr lang="en-GB" dirty="0" smtClean="0"/>
          </a:p>
          <a:p>
            <a:pPr lvl="1"/>
            <a:r>
              <a:rPr lang="en-GB" dirty="0" smtClean="0"/>
              <a:t>Returns the current account balance</a:t>
            </a:r>
          </a:p>
          <a:p>
            <a:r>
              <a:rPr lang="en-GB" dirty="0" smtClean="0"/>
              <a:t>POST – Transfer money to another account</a:t>
            </a:r>
          </a:p>
          <a:p>
            <a:pPr lvl="1"/>
            <a:r>
              <a:rPr lang="en-GB" dirty="0" smtClean="0"/>
              <a:t>Pass</a:t>
            </a:r>
          </a:p>
          <a:p>
            <a:pPr lvl="2"/>
            <a:r>
              <a:rPr lang="en-GB" dirty="0" smtClean="0"/>
              <a:t> {</a:t>
            </a:r>
            <a:r>
              <a:rPr lang="en-GB" dirty="0" err="1" smtClean="0"/>
              <a:t>accountNumber</a:t>
            </a:r>
            <a:r>
              <a:rPr lang="en-GB" dirty="0" smtClean="0"/>
              <a:t>} </a:t>
            </a:r>
            <a:r>
              <a:rPr lang="en-GB" dirty="0"/>
              <a:t>as the </a:t>
            </a:r>
            <a:r>
              <a:rPr lang="en-GB" dirty="0" smtClean="0"/>
              <a:t>user’s account number</a:t>
            </a:r>
          </a:p>
          <a:p>
            <a:pPr lvl="2"/>
            <a:r>
              <a:rPr lang="en-GB" dirty="0" smtClean="0"/>
              <a:t>Destination account number and amount goes in the POST body</a:t>
            </a:r>
          </a:p>
          <a:p>
            <a:pPr lvl="1"/>
            <a:r>
              <a:rPr lang="en-GB" dirty="0" smtClean="0"/>
              <a:t>Returns the current account balance</a:t>
            </a:r>
          </a:p>
          <a:p>
            <a:pPr lvl="1"/>
            <a:endParaRPr lang="en-GB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000" y="1296000"/>
            <a:ext cx="6477000" cy="1209675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220" y="4848224"/>
            <a:ext cx="4419600" cy="14001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2223" y="5286019"/>
            <a:ext cx="2152650" cy="11620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496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This document describes some decisions taken during design</a:t>
            </a:r>
          </a:p>
          <a:p>
            <a:r>
              <a:rPr lang="en-GB" dirty="0" smtClean="0"/>
              <a:t>It uses the format of showing the options and explain the decision to use the chosen option</a:t>
            </a:r>
          </a:p>
          <a:p>
            <a:endParaRPr lang="en-GB" dirty="0" smtClean="0"/>
          </a:p>
          <a:p>
            <a:pPr lvl="1"/>
            <a:r>
              <a:rPr lang="en-GB" dirty="0" smtClean="0"/>
              <a:t>It is like:</a:t>
            </a:r>
          </a:p>
          <a:p>
            <a:pPr lvl="2"/>
            <a:r>
              <a:rPr lang="en-GB" i="1" dirty="0" smtClean="0">
                <a:solidFill>
                  <a:schemeClr val="tx1">
                    <a:lumMod val="75000"/>
                  </a:schemeClr>
                </a:solidFill>
              </a:rPr>
              <a:t>Options</a:t>
            </a:r>
          </a:p>
          <a:p>
            <a:pPr lvl="3"/>
            <a:r>
              <a:rPr lang="en-GB" i="1" dirty="0" smtClean="0">
                <a:solidFill>
                  <a:schemeClr val="tx1">
                    <a:lumMod val="75000"/>
                  </a:schemeClr>
                </a:solidFill>
              </a:rPr>
              <a:t>‘Option A’</a:t>
            </a:r>
          </a:p>
          <a:p>
            <a:pPr lvl="3"/>
            <a:r>
              <a:rPr lang="en-GB" i="1" dirty="0" smtClean="0">
                <a:solidFill>
                  <a:schemeClr val="tx1">
                    <a:lumMod val="75000"/>
                  </a:schemeClr>
                </a:solidFill>
              </a:rPr>
              <a:t>‘Option B’</a:t>
            </a:r>
          </a:p>
          <a:p>
            <a:pPr lvl="2"/>
            <a:r>
              <a:rPr lang="en-GB" i="1" dirty="0" smtClean="0">
                <a:solidFill>
                  <a:schemeClr val="tx1">
                    <a:lumMod val="75000"/>
                  </a:schemeClr>
                </a:solidFill>
              </a:rPr>
              <a:t>Decision</a:t>
            </a:r>
          </a:p>
          <a:p>
            <a:pPr lvl="3"/>
            <a:r>
              <a:rPr lang="en-GB" i="1" dirty="0" smtClean="0">
                <a:solidFill>
                  <a:schemeClr val="tx1">
                    <a:lumMod val="75000"/>
                  </a:schemeClr>
                </a:solidFill>
              </a:rPr>
              <a:t>Use ‘Option B’ because ...</a:t>
            </a:r>
          </a:p>
        </p:txBody>
      </p:sp>
    </p:spTree>
    <p:extLst>
      <p:ext uri="{BB962C8B-B14F-4D97-AF65-F5344CB8AC3E}">
        <p14:creationId xmlns:p14="http://schemas.microsoft.com/office/powerpoint/2010/main" val="318811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 of Design Decisions</a:t>
            </a:r>
            <a:endParaRPr lang="en-GB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Resource names</a:t>
            </a:r>
          </a:p>
          <a:p>
            <a:r>
              <a:rPr lang="en-GB" dirty="0" smtClean="0"/>
              <a:t>URI</a:t>
            </a:r>
          </a:p>
          <a:p>
            <a:r>
              <a:rPr lang="en-GB" dirty="0" smtClean="0"/>
              <a:t>Account number in the path</a:t>
            </a:r>
          </a:p>
          <a:p>
            <a:r>
              <a:rPr lang="en-GB" i="1" dirty="0" smtClean="0"/>
              <a:t>current-account</a:t>
            </a:r>
            <a:r>
              <a:rPr lang="en-GB" dirty="0" smtClean="0"/>
              <a:t> in singular form</a:t>
            </a:r>
          </a:p>
          <a:p>
            <a:r>
              <a:rPr lang="en-GB" dirty="0" smtClean="0"/>
              <a:t>Account number vs Account Id</a:t>
            </a:r>
          </a:p>
          <a:p>
            <a:r>
              <a:rPr lang="en-GB" dirty="0" smtClean="0"/>
              <a:t>POST return value</a:t>
            </a:r>
          </a:p>
          <a:p>
            <a:r>
              <a:rPr lang="en-GB" dirty="0" smtClean="0"/>
              <a:t>HTTP status code for functional errors</a:t>
            </a:r>
          </a:p>
          <a:p>
            <a:r>
              <a:rPr lang="en-GB" dirty="0" smtClean="0"/>
              <a:t>Return error code and body</a:t>
            </a:r>
          </a:p>
          <a:p>
            <a:r>
              <a:rPr lang="en-GB" dirty="0" smtClean="0"/>
              <a:t>API Versioning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51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 </a:t>
            </a:r>
            <a:r>
              <a:rPr lang="en-GB" dirty="0" smtClean="0"/>
              <a:t>names – </a:t>
            </a:r>
            <a:r>
              <a:rPr lang="pt-BR" i="1" dirty="0" err="1" smtClean="0"/>
              <a:t>current-account</a:t>
            </a:r>
            <a:endParaRPr lang="en-GB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Options</a:t>
            </a:r>
          </a:p>
          <a:p>
            <a:pPr lvl="1"/>
            <a:r>
              <a:rPr lang="en-GB" i="1" dirty="0" smtClean="0"/>
              <a:t>current-account</a:t>
            </a:r>
          </a:p>
          <a:p>
            <a:pPr lvl="1"/>
            <a:r>
              <a:rPr lang="en-GB" i="1" dirty="0" smtClean="0"/>
              <a:t>account</a:t>
            </a:r>
          </a:p>
          <a:p>
            <a:r>
              <a:rPr lang="en-GB" dirty="0" smtClean="0"/>
              <a:t>Decision</a:t>
            </a:r>
          </a:p>
          <a:p>
            <a:pPr lvl="1"/>
            <a:r>
              <a:rPr lang="en-GB" dirty="0" smtClean="0"/>
              <a:t>Use </a:t>
            </a:r>
            <a:r>
              <a:rPr lang="en-GB" i="1" dirty="0" smtClean="0"/>
              <a:t>current-account </a:t>
            </a:r>
          </a:p>
          <a:p>
            <a:pPr lvl="2"/>
            <a:r>
              <a:rPr lang="en-GB" dirty="0" smtClean="0"/>
              <a:t>This service is for current accounts only</a:t>
            </a:r>
          </a:p>
          <a:p>
            <a:pPr lvl="2"/>
            <a:r>
              <a:rPr lang="en-GB" dirty="0" smtClean="0"/>
              <a:t>‘</a:t>
            </a:r>
            <a:r>
              <a:rPr lang="en-GB" i="1" dirty="0" smtClean="0"/>
              <a:t>savings-account</a:t>
            </a:r>
            <a:r>
              <a:rPr lang="en-GB" dirty="0" smtClean="0"/>
              <a:t>’ and ‘</a:t>
            </a:r>
            <a:r>
              <a:rPr lang="en-GB" i="1" dirty="0" smtClean="0"/>
              <a:t>credit-card</a:t>
            </a:r>
            <a:r>
              <a:rPr lang="en-GB" dirty="0" smtClean="0"/>
              <a:t>’ resources may exist in this API</a:t>
            </a:r>
          </a:p>
          <a:p>
            <a:pPr lvl="1"/>
            <a:r>
              <a:rPr lang="en-GB" dirty="0" smtClean="0"/>
              <a:t>A resource name ‘</a:t>
            </a:r>
            <a:r>
              <a:rPr lang="en-GB" i="1" dirty="0" smtClean="0"/>
              <a:t>account</a:t>
            </a:r>
            <a:r>
              <a:rPr lang="en-GB" dirty="0" smtClean="0"/>
              <a:t>’ may still exist</a:t>
            </a:r>
          </a:p>
          <a:p>
            <a:pPr lvl="2"/>
            <a:r>
              <a:rPr lang="en-GB" dirty="0" smtClean="0"/>
              <a:t>Could be used to group all kind of accounts an user has</a:t>
            </a:r>
          </a:p>
          <a:p>
            <a:pPr lvl="1"/>
            <a:endParaRPr lang="en-GB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000" y="1296000"/>
            <a:ext cx="6477000" cy="1209675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411118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URI</a:t>
            </a:r>
            <a:endParaRPr lang="en-GB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Options</a:t>
            </a:r>
          </a:p>
          <a:p>
            <a:pPr lvl="1"/>
            <a:r>
              <a:rPr lang="en-GB" dirty="0" smtClean="0"/>
              <a:t>Nouns only</a:t>
            </a:r>
          </a:p>
          <a:p>
            <a:pPr lvl="1"/>
            <a:r>
              <a:rPr lang="en-GB" dirty="0" smtClean="0"/>
              <a:t>Include verbs</a:t>
            </a:r>
          </a:p>
          <a:p>
            <a:r>
              <a:rPr lang="en-GB" dirty="0" smtClean="0"/>
              <a:t>Decision</a:t>
            </a:r>
          </a:p>
          <a:p>
            <a:pPr lvl="1"/>
            <a:r>
              <a:rPr lang="en-GB" dirty="0" smtClean="0"/>
              <a:t>Use nouns only</a:t>
            </a:r>
          </a:p>
          <a:p>
            <a:pPr lvl="2"/>
            <a:r>
              <a:rPr lang="en-GB" dirty="0" smtClean="0"/>
              <a:t>Follow REST best practices</a:t>
            </a:r>
          </a:p>
          <a:p>
            <a:pPr lvl="2"/>
            <a:r>
              <a:rPr lang="en-GB" dirty="0" smtClean="0"/>
              <a:t>Defines a resource</a:t>
            </a:r>
          </a:p>
          <a:p>
            <a:pPr lvl="1"/>
            <a:r>
              <a:rPr lang="en-GB" dirty="0" smtClean="0"/>
              <a:t>Use the ‘</a:t>
            </a:r>
            <a:r>
              <a:rPr lang="en-GB" i="1" dirty="0" smtClean="0"/>
              <a:t>transfer</a:t>
            </a:r>
            <a:r>
              <a:rPr lang="en-GB" dirty="0" smtClean="0"/>
              <a:t>’ word as a noun</a:t>
            </a:r>
          </a:p>
          <a:p>
            <a:pPr lvl="2"/>
            <a:r>
              <a:rPr lang="en-GB" dirty="0" smtClean="0"/>
              <a:t>Transfer can be either a verb or a noun</a:t>
            </a:r>
          </a:p>
          <a:p>
            <a:pPr lvl="2"/>
            <a:r>
              <a:rPr lang="en-GB" dirty="0" smtClean="0"/>
              <a:t>Here it is used as a noun: the act of moving money between accounts</a:t>
            </a:r>
          </a:p>
          <a:p>
            <a:pPr lvl="1"/>
            <a:endParaRPr lang="en-GB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000" y="1296000"/>
            <a:ext cx="6477000" cy="1209675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133636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Account number in the </a:t>
            </a:r>
            <a:r>
              <a:rPr lang="en-GB" dirty="0" smtClean="0"/>
              <a:t>path</a:t>
            </a:r>
            <a:endParaRPr lang="en-GB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Options</a:t>
            </a:r>
          </a:p>
          <a:p>
            <a:pPr lvl="1"/>
            <a:r>
              <a:rPr lang="en-GB" dirty="0" smtClean="0"/>
              <a:t>Account number in the path</a:t>
            </a:r>
          </a:p>
          <a:p>
            <a:pPr lvl="1"/>
            <a:r>
              <a:rPr lang="en-GB" dirty="0"/>
              <a:t>Account number in the body</a:t>
            </a:r>
          </a:p>
          <a:p>
            <a:r>
              <a:rPr lang="en-GB" dirty="0" smtClean="0"/>
              <a:t>Decision</a:t>
            </a:r>
          </a:p>
          <a:p>
            <a:pPr lvl="1"/>
            <a:r>
              <a:rPr lang="en-GB" dirty="0" smtClean="0"/>
              <a:t>Use account number in the path</a:t>
            </a:r>
          </a:p>
          <a:p>
            <a:pPr lvl="2"/>
            <a:r>
              <a:rPr lang="en-GB" dirty="0" smtClean="0"/>
              <a:t>GET operations don’t have a body</a:t>
            </a:r>
          </a:p>
          <a:p>
            <a:pPr lvl="3"/>
            <a:r>
              <a:rPr lang="en-GB" dirty="0" smtClean="0"/>
              <a:t>It must be passed in the URL</a:t>
            </a:r>
          </a:p>
          <a:p>
            <a:pPr lvl="2"/>
            <a:r>
              <a:rPr lang="en-GB" dirty="0" smtClean="0"/>
              <a:t>POST has a body, but it is passed in the URL by this decision</a:t>
            </a:r>
          </a:p>
          <a:p>
            <a:pPr lvl="3"/>
            <a:r>
              <a:rPr lang="en-GB" dirty="0" smtClean="0"/>
              <a:t>Also for simplicity and coherence</a:t>
            </a:r>
          </a:p>
          <a:p>
            <a:pPr lvl="1"/>
            <a:endParaRPr lang="en-GB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000" y="1296000"/>
            <a:ext cx="6477000" cy="1209675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199396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current-account</a:t>
            </a:r>
            <a:r>
              <a:rPr lang="en-GB" dirty="0" smtClean="0"/>
              <a:t> resource name in singular form</a:t>
            </a:r>
            <a:endParaRPr lang="en-GB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Options</a:t>
            </a:r>
          </a:p>
          <a:p>
            <a:pPr lvl="1"/>
            <a:r>
              <a:rPr lang="en-GB" dirty="0" smtClean="0"/>
              <a:t>current-account </a:t>
            </a:r>
          </a:p>
          <a:p>
            <a:pPr lvl="1"/>
            <a:r>
              <a:rPr lang="en-GB" dirty="0" smtClean="0"/>
              <a:t>current-accounts</a:t>
            </a:r>
          </a:p>
          <a:p>
            <a:r>
              <a:rPr lang="en-GB" dirty="0" smtClean="0"/>
              <a:t>Decision</a:t>
            </a:r>
          </a:p>
          <a:p>
            <a:pPr lvl="1"/>
            <a:r>
              <a:rPr lang="en-GB" dirty="0" smtClean="0"/>
              <a:t>Use singular for of current account </a:t>
            </a:r>
          </a:p>
          <a:p>
            <a:pPr lvl="2"/>
            <a:r>
              <a:rPr lang="en-GB" dirty="0" smtClean="0"/>
              <a:t>For simplicity sake</a:t>
            </a:r>
          </a:p>
          <a:p>
            <a:pPr lvl="1"/>
            <a:r>
              <a:rPr lang="en-GB" dirty="0" smtClean="0"/>
              <a:t>Though plural form is the most common use, it was not chosen</a:t>
            </a:r>
          </a:p>
          <a:p>
            <a:pPr lvl="2"/>
            <a:r>
              <a:rPr lang="en-GB" dirty="0" smtClean="0"/>
              <a:t>Decision should follow the company guidelines whenever exists</a:t>
            </a:r>
          </a:p>
          <a:p>
            <a:pPr lvl="1"/>
            <a:endParaRPr lang="en-GB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000" y="1296000"/>
            <a:ext cx="6477000" cy="1209675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242280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Account </a:t>
            </a:r>
            <a:r>
              <a:rPr lang="en-GB" dirty="0" smtClean="0"/>
              <a:t>Number vs Account ID</a:t>
            </a:r>
            <a:endParaRPr lang="en-GB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Options</a:t>
            </a:r>
          </a:p>
          <a:p>
            <a:pPr lvl="1"/>
            <a:r>
              <a:rPr lang="en-GB" dirty="0" smtClean="0"/>
              <a:t>Account number in the path</a:t>
            </a:r>
          </a:p>
          <a:p>
            <a:pPr lvl="1"/>
            <a:r>
              <a:rPr lang="en-GB" dirty="0" smtClean="0"/>
              <a:t>Account ID in the path</a:t>
            </a:r>
          </a:p>
          <a:p>
            <a:r>
              <a:rPr lang="en-GB" dirty="0" smtClean="0"/>
              <a:t>Decision</a:t>
            </a:r>
          </a:p>
          <a:p>
            <a:pPr lvl="1"/>
            <a:r>
              <a:rPr lang="en-GB" dirty="0" smtClean="0"/>
              <a:t>Use account number in the path</a:t>
            </a:r>
          </a:p>
          <a:p>
            <a:pPr lvl="2"/>
            <a:r>
              <a:rPr lang="en-GB" dirty="0" smtClean="0"/>
              <a:t>Security concern not taken into </a:t>
            </a:r>
            <a:r>
              <a:rPr lang="en-GB" dirty="0"/>
              <a:t>consideration for simplicity sake</a:t>
            </a:r>
            <a:endParaRPr lang="en-GB" dirty="0" smtClean="0"/>
          </a:p>
          <a:p>
            <a:pPr lvl="3"/>
            <a:r>
              <a:rPr lang="en-GB" dirty="0" smtClean="0"/>
              <a:t>URL is not encrypted and passing the account there number may be a concern</a:t>
            </a:r>
          </a:p>
          <a:p>
            <a:pPr lvl="1"/>
            <a:r>
              <a:rPr lang="en-GB" dirty="0"/>
              <a:t>An ID could be used </a:t>
            </a:r>
            <a:r>
              <a:rPr lang="en-GB" dirty="0" smtClean="0"/>
              <a:t>instead</a:t>
            </a:r>
          </a:p>
          <a:p>
            <a:pPr lvl="2"/>
            <a:r>
              <a:rPr lang="en-GB" dirty="0" smtClean="0"/>
              <a:t>A </a:t>
            </a:r>
            <a:r>
              <a:rPr lang="en-GB" dirty="0"/>
              <a:t>possible implementation </a:t>
            </a:r>
            <a:r>
              <a:rPr lang="en-GB" dirty="0" smtClean="0"/>
              <a:t>could be to first get all </a:t>
            </a:r>
            <a:r>
              <a:rPr lang="en-GB" dirty="0"/>
              <a:t>the user’s </a:t>
            </a:r>
            <a:r>
              <a:rPr lang="en-GB" dirty="0" smtClean="0"/>
              <a:t>accounts </a:t>
            </a:r>
            <a:r>
              <a:rPr lang="en-GB" dirty="0"/>
              <a:t>and their respective </a:t>
            </a:r>
            <a:r>
              <a:rPr lang="en-GB" dirty="0" smtClean="0"/>
              <a:t>IDs, then use these IDs on </a:t>
            </a:r>
            <a:r>
              <a:rPr lang="en-GB" dirty="0"/>
              <a:t>next API </a:t>
            </a:r>
            <a:r>
              <a:rPr lang="en-GB" dirty="0" smtClean="0"/>
              <a:t>calls</a:t>
            </a:r>
          </a:p>
          <a:p>
            <a:pPr lvl="1"/>
            <a:r>
              <a:rPr lang="en-GB" dirty="0" smtClean="0"/>
              <a:t>Regulations must be checked and complied, if applied</a:t>
            </a:r>
          </a:p>
          <a:p>
            <a:pPr lvl="1"/>
            <a:endParaRPr lang="en-GB" dirty="0" smtClean="0"/>
          </a:p>
          <a:p>
            <a:pPr lvl="2"/>
            <a:endParaRPr lang="en-GB" dirty="0" smtClean="0"/>
          </a:p>
          <a:p>
            <a:pPr lvl="1"/>
            <a:endParaRPr lang="en-GB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000" y="1296000"/>
            <a:ext cx="6477000" cy="1209675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409224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714</TotalTime>
  <Words>601</Words>
  <Application>Microsoft Office PowerPoint</Application>
  <PresentationFormat>Widescreen</PresentationFormat>
  <Paragraphs>121</Paragraphs>
  <Slides>13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Times New Roman</vt:lpstr>
      <vt:lpstr>Wingdings 3</vt:lpstr>
      <vt:lpstr>Íon</vt:lpstr>
      <vt:lpstr>TransferService Design Decisions</vt:lpstr>
      <vt:lpstr>Interface</vt:lpstr>
      <vt:lpstr>Introduction</vt:lpstr>
      <vt:lpstr>Summary of Design Decisions</vt:lpstr>
      <vt:lpstr>Resource names – current-account</vt:lpstr>
      <vt:lpstr>URI</vt:lpstr>
      <vt:lpstr>Account number in the path</vt:lpstr>
      <vt:lpstr>current-account resource name in singular form</vt:lpstr>
      <vt:lpstr>Account Number vs Account ID</vt:lpstr>
      <vt:lpstr>POST return value</vt:lpstr>
      <vt:lpstr>HTTP status code for functional exceptions  </vt:lpstr>
      <vt:lpstr>Return error code and body</vt:lpstr>
      <vt:lpstr>API Versioning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TransferService Design Decisions</dc:title>
  <dc:creator>Haroldo Macedo</dc:creator>
  <dc:description>Explanation of the design decisions taken to implement NWG test.</dc:description>
  <cp:lastModifiedBy>Haroldo Macedo</cp:lastModifiedBy>
  <cp:revision>34</cp:revision>
  <dcterms:created xsi:type="dcterms:W3CDTF">2021-10-23T05:17:33Z</dcterms:created>
  <dcterms:modified xsi:type="dcterms:W3CDTF">2021-10-23T17:17:13Z</dcterms:modified>
</cp:coreProperties>
</file>