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92" r:id="rId2"/>
    <p:sldId id="258" r:id="rId3"/>
    <p:sldId id="260" r:id="rId4"/>
    <p:sldId id="261" r:id="rId5"/>
    <p:sldId id="269" r:id="rId6"/>
    <p:sldId id="297" r:id="rId7"/>
    <p:sldId id="303" r:id="rId8"/>
    <p:sldId id="304" r:id="rId9"/>
    <p:sldId id="305" r:id="rId10"/>
    <p:sldId id="306" r:id="rId11"/>
    <p:sldId id="308" r:id="rId12"/>
    <p:sldId id="309" r:id="rId13"/>
    <p:sldId id="310" r:id="rId14"/>
    <p:sldId id="311" r:id="rId15"/>
    <p:sldId id="312" r:id="rId16"/>
    <p:sldId id="263" r:id="rId17"/>
    <p:sldId id="293" r:id="rId18"/>
    <p:sldId id="294" r:id="rId19"/>
    <p:sldId id="295" r:id="rId20"/>
    <p:sldId id="296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270" r:id="rId32"/>
    <p:sldId id="271" r:id="rId33"/>
    <p:sldId id="272" r:id="rId34"/>
    <p:sldId id="273" r:id="rId35"/>
    <p:sldId id="323" r:id="rId36"/>
    <p:sldId id="324" r:id="rId37"/>
    <p:sldId id="325" r:id="rId38"/>
    <p:sldId id="326" r:id="rId39"/>
    <p:sldId id="275" r:id="rId40"/>
    <p:sldId id="276" r:id="rId41"/>
    <p:sldId id="277" r:id="rId42"/>
    <p:sldId id="278" r:id="rId43"/>
    <p:sldId id="279" r:id="rId44"/>
    <p:sldId id="328" r:id="rId45"/>
    <p:sldId id="329" r:id="rId46"/>
    <p:sldId id="330" r:id="rId47"/>
    <p:sldId id="331" r:id="rId48"/>
    <p:sldId id="333" r:id="rId49"/>
    <p:sldId id="334" r:id="rId50"/>
    <p:sldId id="335" r:id="rId51"/>
    <p:sldId id="336" r:id="rId52"/>
    <p:sldId id="337" r:id="rId53"/>
    <p:sldId id="280" r:id="rId54"/>
    <p:sldId id="281" r:id="rId55"/>
    <p:sldId id="282" r:id="rId56"/>
    <p:sldId id="283" r:id="rId57"/>
    <p:sldId id="284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299" r:id="rId68"/>
    <p:sldId id="300" r:id="rId69"/>
    <p:sldId id="301" r:id="rId70"/>
    <p:sldId id="347" r:id="rId71"/>
    <p:sldId id="291" r:id="rId72"/>
    <p:sldId id="285" r:id="rId73"/>
    <p:sldId id="287" r:id="rId74"/>
    <p:sldId id="288" r:id="rId75"/>
    <p:sldId id="289" r:id="rId76"/>
    <p:sldId id="290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A5CD1-1202-43F9-BD4F-D5948CB02E7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01389-71BA-4469-8694-89769C6400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8CB49-56EA-4A9F-A310-0A335ACDD062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6E82-8F31-4C98-B7D2-3255F8C93808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Примером результата может быть: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Перевод какого-либо процесса в электронный вид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Сервис для сбора и структурирования необходимой для сложного административного процесса информации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Необходимо учитывать юридические требования текущего законодательства</a:t>
            </a: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7A929-4693-4CC4-A9E9-A5646D3E24A5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9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 - 3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Большое количество разрозненной неструктурированной информации о деятельности юридических лиц, затрудняющий поиск необходимой информации и требующий более таргетированного подхода для навигации по городской инфраструктуре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Построение сервиса на основе обработки больших массивов неструктурированной информации. Для реализации задачи необходимо будет реализовать следующий процесс: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Сбор текстовых данных из открытых источников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Структурирование слабо и неструктурированных текстовых данных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Разметка структурированных данных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Построение </a:t>
            </a:r>
            <a:r>
              <a:rPr lang="ru-RU" sz="2200" dirty="0" err="1">
                <a:solidFill>
                  <a:srgbClr val="0100FE"/>
                </a:solidFill>
                <a:latin typeface="Geometria" panose="020B0503020204020204" pitchFamily="34" charset="0"/>
              </a:rPr>
              <a:t>матмоделей</a:t>
            </a: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 связи объектов через описание на основе собранной и структурированной информации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52B58-0F9E-4B08-AC41-F191270E52A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4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Структурированная база знаний с информацией, описывающей сферу деятельности юр лиц, на основе агрегации данных из различных открытых источников с предложением по типу агрегации (направление деятельности/ сфера деятельности/ типы товарной продукции/ этап развития организации)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Сервис вывода подборки потенциальных бизнес-партнеров в зависимости от выбранного типа агрегации</a:t>
            </a:r>
          </a:p>
          <a:p>
            <a:pPr>
              <a:lnSpc>
                <a:spcPts val="24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7A929-4693-4CC4-A9E9-A5646D3E24A5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84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Обладание знаниями в сфере технологий </a:t>
            </a:r>
            <a:r>
              <a:rPr lang="ru-RU" sz="2200" dirty="0" err="1">
                <a:solidFill>
                  <a:srgbClr val="0100FE"/>
                </a:solidFill>
              </a:rPr>
              <a:t>парсинга</a:t>
            </a:r>
            <a:r>
              <a:rPr lang="ru-RU" sz="2200" dirty="0">
                <a:solidFill>
                  <a:srgbClr val="0100FE"/>
                </a:solidFill>
              </a:rPr>
              <a:t> текстовой информации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Знания базовых инструментов работы с текстовыми данными (W2V, мат модели – метод k-средних, наивный байесовский классификатор, нейронные сети, градиентный </a:t>
            </a:r>
            <a:r>
              <a:rPr lang="ru-RU" sz="2200" dirty="0" err="1">
                <a:solidFill>
                  <a:srgbClr val="0100FE"/>
                </a:solidFill>
              </a:rPr>
              <a:t>бустинг</a:t>
            </a:r>
            <a:r>
              <a:rPr lang="ru-RU" sz="2200" dirty="0">
                <a:solidFill>
                  <a:srgbClr val="0100FE"/>
                </a:solidFill>
              </a:rPr>
              <a:t>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01B6-0F5B-4CD2-92FA-EB14F3523650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9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 - 1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При обращениях жителей операторы контакт-центра создают заявки или оказывают консультации в сфере ЖКХ. При оказании данной услуги операторы должны обладать большим запасом знаний в области ЖКХ и конкретных условий по каждому кейсу заявки или консультации.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На текущий момент собранная за 3 года база знаний доступна операторам только на бумажных носителях, что затрудняет поиск необходимой информации операторами во время обработки звонка.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BA336-5171-45F3-88A9-48407A5F8FB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2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04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Создать электронную интерактивную базу знаний с вопросно-ответной частью и возможностью перехода по выбранному виду обращения в основную систему обработки заявок для дальнейшей интеграции ее в основную систему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A4B3B-66A1-434D-908E-8B24A10496E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0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Пользовательский интерфейс, интегрированный с формами по созданию заявок/консультаций, который оператор может вызвать в ходе составления заявки/консультации.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Сервис должен быть электронным помощником оператора контакт-центра, быть понятным для использования, построен на поиске по </a:t>
            </a:r>
            <a:r>
              <a:rPr lang="ru-RU" sz="2200" dirty="0" err="1">
                <a:solidFill>
                  <a:srgbClr val="0100FE"/>
                </a:solidFill>
              </a:rPr>
              <a:t>хэштегам</a:t>
            </a:r>
            <a:r>
              <a:rPr lang="ru-RU" sz="2200" dirty="0">
                <a:solidFill>
                  <a:srgbClr val="0100FE"/>
                </a:solidFill>
              </a:rPr>
              <a:t> (для ускорения поиска информации в БЗ по ключевым словам, описывающим ситуацию).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36CD9-93CC-4660-BF66-A84B27B4714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 - 1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API системы "Единый диспетчерский центр"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ECFB-F7D6-4BEF-B332-6E91A463C6E4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 - 2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Отсутствие инструментов: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анализа качества выполненных специализированными организациями работ по монтажу, обслуживанию (включая аварийно-техническое обслуживание) а также по ремонту лифтового оборудования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прогнозирования состояния лифтового оборудования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BA336-5171-45F3-88A9-48407A5F8FB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0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3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Создание специализированного программного обеспечения, обеспечивающего: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анализ информации о выполненных работах по монтажу, обслуживанию (включая аварийно-техническое обслуживание), а также по ремонту лифтов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анализ информации о состоянии лифтового оборудования, полученной от станций управления лифтами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прогнозирование состояние лифтового оборудования</a:t>
            </a: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A4B3B-66A1-434D-908E-8B24A10496E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15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Высокая вероятность исполнения прогнозов состояния лифтового оборудования (не менее 75%)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36CD9-93CC-4660-BF66-A84B27B4714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3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Перечень типов станций управления лифтом с перечнем передаваемых параметров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Массив данных о состоянии лифтового оборудования (собирается в процессе эксплуатации лифтового оборудования не менее чем за 6 месяцев)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Информация о выполненных заявках по аварийно-техническому обслуживанию и ремонту лифтового оборудования не менее чем  за 6 месяцев.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ECFB-F7D6-4BEF-B332-6E91A463C6E4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6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 - 3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7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Проблема необходимости оптимизации расходов на санитарное содержание улиц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BA336-5171-45F3-88A9-48407A5F8FB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2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Разработать математическую модель и приложение на ее основе со следующим функционалом: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Оптимизация распределения навесного оборудования для уборки по транспортным средствам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Минимизация количества задействованной техники и времени, затрачиваемого на выполнение технологических операций</a:t>
            </a: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A4B3B-66A1-434D-908E-8B24A10496E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9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Функционал оптимизации распределения техники между предприятиями с целью минимизации совокупных затрат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36CD9-93CC-4660-BF66-A84B27B4714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77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Огромное количество монотонных и однотипных задач и процессов в органах исполнительной власти Правительства Москвы, выполняемых сотрудниками вручную: сверка данных, перенос информации между системами, занесение данных в систему из различных источников и пр.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457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Входные данные: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типы транспортных средств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типы навесного оборудования для транспортных средств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характеристики отдельно взятых предприятий, осуществляющих уборку города (уборочная площадь, наличие уборочной техники различных типов)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перечень технологических операций по уборке улиц и дворов (с указанием времени выполнения, подходящих для каждой операций комбинаций типов техники и оборудования)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1ECFB-F7D6-4BEF-B332-6E91A463C6E4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4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ЗДРАВООХРАНЕНИЕ - 1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15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/>
              </a:rPr>
              <a:t>Во многих городах России получение услуг в сфере здравоохранения может требовать большого количества времени, прохождения бюрократических процедур. Контроль за качеством оказания таких услуг, методы поощрения лучших сотрудников возможно значительно улучшить, используя технологии цифровой экономики.</a:t>
            </a:r>
            <a:endParaRPr lang="en-US" sz="22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56C03-06A6-4896-A28C-8ECA91770803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7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прототип сайта / мобильного приложения для контроля высокого уровня оказания услуг в сфере здравоохранения (медработники, подразделения, медучреждения).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Ключевой задачей является разработка новых методов, которые поощряли бы ответственность обеих сторон (пользователей услуг и организаций, их предоставляющих).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Важным критерием являются простота взаимодействия, понятность интерфейсов для всех категорий пользователей.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0355B-1788-4900-AEBD-18BEC271EC78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7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Разработанное ПО должно: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хранить историю обращений и ответов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собирать статистику обращений с функций сортировки по основным параметрам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максимально способствовать сбору объективной информации об оказанных услугах, ее систематизации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Необходимо рассмотреть различные варианты верификации сторон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020A6-DF33-43D3-A8CF-211F445CE848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5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ЗДРАВООХРАНЕНИЕ - 2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6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23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/>
              </a:rPr>
              <a:t>Персональные гаджеты, медицинские устройства людей и мобильные приложения собирают данные о здоровье и физической активности людей. Эти данные представляют ценность для системы здравоохранения города: предиктивная аналитика по заболеваниям, контроль параметров здоровья групп пациентов для корректировки планов лечения.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/>
              </a:rPr>
              <a:t>При этом на сегодняшний день эти данные не попадают в медицинскую карту ЕМИАС (единая медицинская информационная система г. Москва) – и не доступны для такого использования.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56C03-06A6-4896-A28C-8ECA91770803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5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Создать мобильное приложение, которое сможет собирать данные с максимального количества устройств и мобильных приложений и загружать в медицинскую карту, удобно подключать новые устройства.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Также предложить маркетинговые и другие инструменты для применения в приложении и вне его, направленные на стимуляцию пользователей передавать данные о здоровье и физической активности в ЕМИАС, а также активнее использовать носимые гаджеты здоровья.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0355B-1788-4900-AEBD-18BEC271EC78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59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Мобильное приложение со следующим функционалом: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Подключение к как можно большему количеству гаджетов и медицинских устройств или приложений, собирающих данные с этих устройств – и загрузка данных о физической активности и здоровье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Возможность выгрузки данных в электронную медицинскую карту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Сообщения и рекомендации для пользователя по записи к врачу или другим действиям в случае наступления каких-то контрольных событий или отклонений 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020A6-DF33-43D3-A8CF-211F445CE848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9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И НАУКА - 1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73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Создать платформу, позволяющую симулировать действия человека в различных компьютерных системах и приложениях (</a:t>
            </a:r>
            <a:r>
              <a:rPr lang="ru-RU" sz="2200" dirty="0" err="1">
                <a:solidFill>
                  <a:srgbClr val="0100FE"/>
                </a:solidFill>
                <a:latin typeface="Geometria" panose="020B0503020204020204" pitchFamily="34" charset="0"/>
              </a:rPr>
              <a:t>web</a:t>
            </a: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-приложения, CRM, ERP, MS </a:t>
            </a:r>
            <a:r>
              <a:rPr lang="ru-RU" sz="2200" dirty="0" err="1">
                <a:solidFill>
                  <a:srgbClr val="0100FE"/>
                </a:solidFill>
                <a:latin typeface="Geometria" panose="020B0503020204020204" pitchFamily="34" charset="0"/>
              </a:rPr>
              <a:t>Office</a:t>
            </a: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, базы данных и т.д.) без изменения ИТ-ландшафта и различного рода доработок самих систем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52B58-0F9E-4B08-AC41-F191270E52A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03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19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 последние годы в сфере образования много внимания уделяется построению индивидуальных образовательных траекторий. Вузы предлагают ядерные курсы и элективные модули, в школах растет разнообразие внеурочной деятельности, а наличие профильных классов уже устоявшаяся практика.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Однако до сих пор для всех участников образовательного процесса остается неясной связь траекторий в школе, в учреждениях дополнительного образования и в вузах и учреждениях СПО. 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F804C-CA64-4B6E-ACFA-BE8FFEDF6101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92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Создать систему, в которой будут учтены все образовательные программы различных уровней с требуемыми знаниями, приобретаемыми компетенциями.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F1A1E-4ACA-46E3-8BCC-422B96CD56F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04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0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Система, в которой ученики и родители смогут увидеть какой путь в образовании они смогут выбрать, руководствуясь данными о профессионально ориентации ученика, выбранных сферах интереса, пройденных или выбираемых кружках.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Система должна давать возможность простой корректировки информации о программах, внесения новых программ со стороны образовательных организаций.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7A44-26DD-4806-A01C-FA711F1D5C50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73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Данные о программах размещены на сайтах всех образовательных организаций. В каждой образовательной программе прописываются компетенции на выходе.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 программах профессионального образования прописываются требуемые знания для освоения дисциплин.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58C30-0E7E-430D-90FF-DF445266DA09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0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И НАУКА - 2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208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Цифровая эпоха влечет за собой новые угрозы. Отсутствие осведомленности о кибербезопасности является одной из основных причин эффективности компьютерных атак. 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F804C-CA64-4B6E-ACFA-BE8FFEDF6101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6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Предложите цифровые решения, которые могут помочь активному распространению знаний о современных киберугрозах.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Ключевым критерием успешного результата будет являться способность оказать реальное воздействие на ситуацию с цифровой грамотностью, осведомленностью о киберугрозах и методах противодействия им.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F1A1E-4ACA-46E3-8BCC-422B96CD56F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13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19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Решением могут быть: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Методы стимулирования работодателей и учреждений, активно распространяющим данную информацию, особенно среди граждан старшей возрастной группы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Специализированные сервисы для имитации подобных угроз и атак (в соответствующей правовой и этической форме)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Образовательные порталы и методы создания/генерации контента</a:t>
            </a: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свои варианты, методы решения задачи с помощью технологий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7A44-26DD-4806-A01C-FA711F1D5C50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21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И НАУКА - 3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5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На данный момент общее количество единиц контента в общем доступе Библиотеки МЭШ составляет порядка 700 тыс. Однако контент в Библиотеке МЭШ  не структурирован удобным для пользователя способом.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Каждый из типов пользователей не получает в контентной выдаче в каталоге подборки материалов, которые отвечали бы именно его потребностям. </a:t>
            </a:r>
          </a:p>
          <a:p>
            <a:pPr>
              <a:lnSpc>
                <a:spcPts val="24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F804C-CA64-4B6E-ACFA-BE8FFEDF6101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Возможность автоматизации тестовых процессов при помощи созданной платформы, например: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На вход подается заявка в формате Excel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Считывание необходимой информации из заявки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Занесение данных в приложение через GUI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Уведомление по электронной почте со статусом обработки заявки</a:t>
            </a: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7A929-4693-4CC4-A9E9-A5646D3E24A5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4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Предложить алгоритмы выдачи и поиска контента, которые удовлетворяли бы каждую группу пользователей.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F1A1E-4ACA-46E3-8BCC-422B96CD56F7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1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69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Необходимо разработать концепцию и реализацию системы таргетирования образовательного контента. Ключевым критерием является интерес пользователя к материалам в подборке. Интерес = запуски материалов в подборках.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7A44-26DD-4806-A01C-FA711F1D5C50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9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Помимо Библиотеки МЭШ можно брать данные из Электронного журнала и дневника (ЭЖД)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Для ознакомления с Библиотекой МЭШ нужно пройти по ссылке и зарегистрируйтесь  https://uchebnik.mos.ru/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 Библиотеке МЭШ существует несколько типов пользователей, для которых необходимо осуществить таргетирование контента: Учитель, Ученик, Родитель 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58C30-0E7E-430D-90FF-DF445266DA09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69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 - 1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23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Личное посещение магазинов является все менее популярным способом приобретения товаров. Спрос формируется людьми в их собственных домах и квартирах, куда они заказывают все меньшее количество товаров с все более высокой частотой их доставки. 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По мере того, как заказывается больше товаров, на городские улицы отправляется все больше грузовиков и машин служб доставки. Зачастую условия </a:t>
            </a:r>
            <a:r>
              <a:rPr lang="ru-RU" sz="2200" dirty="0" err="1">
                <a:solidFill>
                  <a:srgbClr val="0100FE"/>
                </a:solidFill>
              </a:rPr>
              <a:t>полосности</a:t>
            </a:r>
            <a:r>
              <a:rPr lang="ru-RU" sz="2200" dirty="0">
                <a:solidFill>
                  <a:srgbClr val="0100FE"/>
                </a:solidFill>
              </a:rPr>
              <a:t> улиц затрудняют погрузочно-разгрузочные работы, если нет специально оборудованных зон.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96999-A5B1-49AE-8B57-56B661C17FEE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7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Создать мобильное геолокационное приложение, целью которого будет </a:t>
            </a:r>
            <a:r>
              <a:rPr lang="ru-RU" sz="2200" dirty="0" err="1">
                <a:solidFill>
                  <a:srgbClr val="0100FE"/>
                </a:solidFill>
              </a:rPr>
              <a:t>ассистирование</a:t>
            </a:r>
            <a:r>
              <a:rPr lang="ru-RU" sz="2200" dirty="0">
                <a:solidFill>
                  <a:srgbClr val="0100FE"/>
                </a:solidFill>
              </a:rPr>
              <a:t> водителя на маршрутах доставки товаров (с учетом односторонних улиц, ограничений движения и остановки, движения в будние/выходные дни, </a:t>
            </a:r>
            <a:r>
              <a:rPr lang="ru-RU" sz="2200" dirty="0" err="1">
                <a:solidFill>
                  <a:srgbClr val="0100FE"/>
                </a:solidFill>
              </a:rPr>
              <a:t>тп</a:t>
            </a:r>
            <a:r>
              <a:rPr lang="ru-RU" sz="2200" dirty="0">
                <a:solidFill>
                  <a:srgbClr val="0100FE"/>
                </a:solidFill>
              </a:rPr>
              <a:t>)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Параметрами для </a:t>
            </a:r>
            <a:r>
              <a:rPr lang="ru-RU" sz="2200" dirty="0" err="1">
                <a:solidFill>
                  <a:srgbClr val="0100FE"/>
                </a:solidFill>
              </a:rPr>
              <a:t>ассистирования</a:t>
            </a:r>
            <a:r>
              <a:rPr lang="ru-RU" sz="2200" dirty="0">
                <a:solidFill>
                  <a:srgbClr val="0100FE"/>
                </a:solidFill>
              </a:rPr>
              <a:t> могут стать: расчет оптимального маршрута, интервал остановок в пути, контроль оптимальной скорости для экономии топлива, информационные подсказки и т.п.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FE71F-9E95-47A5-863E-1C325B1B6A1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17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Желательно использовать следующие инструменты: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Настройка стилей подложек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Настройка дизайна отображения слоя пробок: как слой поверх карты, так и в качестве части маршрута. Настройка дизайна отображения всех нужных слоев поверх карты (дополнительных слоёв (зон) для водителей, зоны </a:t>
            </a:r>
            <a:r>
              <a:rPr lang="ru-RU" sz="2200" dirty="0" err="1">
                <a:solidFill>
                  <a:srgbClr val="0100FE"/>
                </a:solidFill>
              </a:rPr>
              <a:t>фальконов</a:t>
            </a:r>
            <a:r>
              <a:rPr lang="ru-RU" sz="2200" dirty="0">
                <a:solidFill>
                  <a:srgbClr val="0100FE"/>
                </a:solidFill>
              </a:rPr>
              <a:t>)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Создать правила отображения опорных POI – от ТЦ до шлагбаума, на всех зумах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35E80-3872-4FD7-835A-06F547C76DB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23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Сервисы с данными о пробках, информация о ремонте дорог, данные о парковках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Геоинформационная система https://developer.here.com/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Набор знаков на карте (шлагбаумы, камеры, аварии, ремонты дорог, столбы в аэропортах и прочее)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F6BBC-B87B-44C0-8339-462E5D2ED5CE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73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 - 2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42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23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Существует проблема неоптимальной загруженности маршрутов такси. При планировании поездки из аэропорта в центр города один автомобиль везет одного пассажира, что не является оптимальным использованием ресурса автомобиля.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При существующей схеме работы водитель недополучает часть прибыли, а пассажир переплачивает за индивидуально оказанную услугу.</a:t>
            </a: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96999-A5B1-49AE-8B57-56B661C17FEE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15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Существующие приложения в этой сфере: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 err="1">
                <a:solidFill>
                  <a:srgbClr val="0100FE"/>
                </a:solidFill>
              </a:rPr>
              <a:t>UiPath</a:t>
            </a:r>
            <a:r>
              <a:rPr lang="ru-RU" sz="2200" dirty="0">
                <a:solidFill>
                  <a:srgbClr val="0100FE"/>
                </a:solidFill>
              </a:rPr>
              <a:t> (https://www.uipath.com/)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 err="1">
                <a:solidFill>
                  <a:srgbClr val="0100FE"/>
                </a:solidFill>
              </a:rPr>
              <a:t>Blue</a:t>
            </a:r>
            <a:r>
              <a:rPr lang="ru-RU" sz="2200" dirty="0">
                <a:solidFill>
                  <a:srgbClr val="0100FE"/>
                </a:solidFill>
              </a:rPr>
              <a:t> </a:t>
            </a:r>
            <a:r>
              <a:rPr lang="ru-RU" sz="2200" dirty="0" err="1">
                <a:solidFill>
                  <a:srgbClr val="0100FE"/>
                </a:solidFill>
              </a:rPr>
              <a:t>Prism</a:t>
            </a:r>
            <a:r>
              <a:rPr lang="ru-RU" sz="2200" dirty="0">
                <a:solidFill>
                  <a:srgbClr val="0100FE"/>
                </a:solidFill>
              </a:rPr>
              <a:t> (https://www.blueprism.com/)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01B6-0F5B-4CD2-92FA-EB14F3523650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50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50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Создать мобильное геолокационное приложение, целью которого объединить доставку нескольких клиентов по одному маршруту с сохранением свободы выбора.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Входными параметрами могут быть количество пассажиров, количество и размеры багажа, время, адрес, стоимость.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Предложить дополнительные сервисы.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FE71F-9E95-47A5-863E-1C325B1B6A1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7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35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Прототип геоинформационного сервиса, который позволял бы оптимизировать загрузку такси в городе, используя коллективную мобильность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35E80-3872-4FD7-835A-06F547C76DB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43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285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Сервисы с данными о пробках, информация о ремонте дорог, данные о парковках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Геоинформационная система https://developer.here.com/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F6BBC-B87B-44C0-8339-462E5D2ED5CE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8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 - 3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26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58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Сотрудники служб доставки постоянно сталкиваются с проблемами, связанными с «последней милей» доставки, которые влияющих на качество услуг: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Нет информации о процессе доставки в режиме реального времени на «последней миле» для заказчика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Частые потери посылок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Мошенничество и кража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Нет </a:t>
            </a:r>
            <a:r>
              <a:rPr lang="ru-RU" sz="2200" dirty="0" err="1">
                <a:solidFill>
                  <a:srgbClr val="0100FE"/>
                </a:solidFill>
              </a:rPr>
              <a:t>геовизуализации</a:t>
            </a:r>
            <a:r>
              <a:rPr lang="ru-RU" sz="2200" dirty="0">
                <a:solidFill>
                  <a:srgbClr val="0100FE"/>
                </a:solidFill>
              </a:rPr>
              <a:t> в реальном времени, лишь отслеживание по трек-номеру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Нет оповещения о доставке посылки/товара</a:t>
            </a:r>
          </a:p>
          <a:p>
            <a:pPr>
              <a:lnSpc>
                <a:spcPts val="2700"/>
              </a:lnSpc>
            </a:pP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96999-A5B1-49AE-8B57-56B661C17FEE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44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Разработать платформу, которая позволит: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службам доставки ориентироваться на последней миле при доставке товара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обычным пользователям отслеживать посылку в режиме реального времени на карте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предоставлять заказчику фотоотчет посылки на этапе её передачи на последнюю милю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 случае проблемы с товаром отследить на каком этапе была допущена ошибка и кто несет за нее ответственность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FE71F-9E95-47A5-863E-1C325B1B6A1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18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38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Мобильное приложение с режимом для клиента и сотрудника компании доставки или почты. Возможность просмотра истории заказов, трекинг посылок и их изображений, а также всех лиц, участвующих в доставке товара/посылки.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35E80-3872-4FD7-835A-06F547C76DB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42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ПРОМЫШЛЕННЫЕ РЕШЕНИЯ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2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На протяжении всего жизненного цикла сложного технического изделия порождается большое количество информации, как о процессе его изготовления (состав изделия, данные об используемых материалах и комплектующих, условия изготовления).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Эта информация имеет большое значение при последующей эксплуатации изделий, например, выявлении изделий с бракованными узлами, поступившими из одной партии. Использование этих сведений может иметь существенный эффект в части разбора нештатных ситуаций и предотвращения их повторного проявления.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6FA40-15CF-48CD-82C3-1B1C1B7604D2}"/>
              </a:ext>
            </a:extLst>
          </p:cNvPr>
          <p:cNvSpPr txBox="1"/>
          <p:nvPr/>
        </p:nvSpPr>
        <p:spPr>
          <a:xfrm>
            <a:off x="845297" y="5817268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3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Разработать прототип системы, которая позволит агрегировать информацию, порождаемую в процессе жизненного цикла изделия другими системами через API или вводимой вручную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Для предотвращения фальсификации данных возможно использование технологии распределенного реестра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3DC15-9B58-4CBC-A3B9-27899BE46C04}"/>
              </a:ext>
            </a:extLst>
          </p:cNvPr>
          <p:cNvSpPr txBox="1"/>
          <p:nvPr/>
        </p:nvSpPr>
        <p:spPr>
          <a:xfrm>
            <a:off x="845297" y="5817268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МОСКВА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 - 2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95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458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Система должна поддерживать хранение следующих данных: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состав изделия (древовидная структура),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параметры оборудования, на котором изготавливались отдельные детали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параметры договоров на приобретение материалов и комплектующих (номер, дату, контрагент, номенклатура и количество)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Возможность поиска изделий по параметрам</a:t>
            </a: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Возможность вывода всей информации об изделии в печатной форме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60D92-B91B-46AE-8320-104057032F99}"/>
              </a:ext>
            </a:extLst>
          </p:cNvPr>
          <p:cNvSpPr txBox="1"/>
          <p:nvPr/>
        </p:nvSpPr>
        <p:spPr>
          <a:xfrm>
            <a:off x="845297" y="5817268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87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4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ЧЕК-ПОИНТЫ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За время хакатона участники должны будут дважды отчитаться о ходе работы: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Суббота 15.00 – Чек-поинт №1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Воскресенье 11.00 – Чек-поинт №2</a:t>
            </a:r>
          </a:p>
          <a:p>
            <a:pPr>
              <a:lnSpc>
                <a:spcPts val="27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 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2510-5CBC-48E6-85D4-6A04B6460CF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31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996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РЕЗУЛЬТАТЫ РАБОТЫ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До 16.00 в воскресенье команды должны предоставить модератору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Презентацию в формате .</a:t>
            </a:r>
            <a:r>
              <a:rPr lang="en-US" sz="2200" dirty="0" err="1">
                <a:solidFill>
                  <a:srgbClr val="0100FE"/>
                </a:solidFill>
              </a:rPr>
              <a:t>pptx</a:t>
            </a:r>
            <a:r>
              <a:rPr lang="ru-RU" sz="2200" dirty="0">
                <a:solidFill>
                  <a:srgbClr val="0100FE"/>
                </a:solidFill>
              </a:rPr>
              <a:t> или .</a:t>
            </a:r>
            <a:r>
              <a:rPr lang="en-US" sz="2200" dirty="0">
                <a:solidFill>
                  <a:srgbClr val="0100FE"/>
                </a:solidFill>
              </a:rPr>
              <a:t>pdf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Ссылку на репозиторий (вставить в презентацию)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Видео-демонстрацию работы прототипа (желательно)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FD1C-1DDF-4D96-B045-F5460B4A4E4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58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559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РЕГЛАМЕНТ ПРЕЗЕНТАЦИИ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728539"/>
            <a:ext cx="7926116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На презентацию результатов команде выделяется 10 минут:</a:t>
            </a: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100FE"/>
                </a:solidFill>
              </a:rPr>
              <a:t>1 </a:t>
            </a:r>
            <a:r>
              <a:rPr lang="ru-RU" sz="2200" dirty="0">
                <a:solidFill>
                  <a:srgbClr val="0100FE"/>
                </a:solidFill>
              </a:rPr>
              <a:t>минута – подготовка команды (подключение оборудования)</a:t>
            </a:r>
            <a:endParaRPr lang="en-US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5 минут – презентация и демонстрация прототипа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3 минуты – вопросы от членов жюри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1 минута – выставление оценок жюри</a:t>
            </a: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166EC-A7BB-45AB-BF12-FC6142EC6DAB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465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13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КРИТЕРИИ ОЦЕНКИ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588628"/>
            <a:ext cx="79261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1. Работоспособность прототипа - соответствие технической реализации функциональным требованиям заявленного решения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2. Оригинальность идеи - использование нестандартных подходов в решении задачи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3. Масштабируемость - потенциал внедрения и развития проекта в условиях цифровой экономики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4. Дизайн прототипа - соответствие интерфейса современным требованиям UX/UI-дизайна и удобство использования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5. Бизнес-модель - проработанность финансовой устойчивости и потенциал коммерциализации проекта (решения)</a:t>
            </a: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568BF-6688-4120-B717-D9784E7B45B6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050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При взаимодействии с контролирующими органами малый и средний бизнес может столкнуться с проблемами: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отсутствие информации в структурированном виде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избыток рутинных операций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большие трудозатраты на обработку поступающих данных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отсутствие прозрачности предоставления услуги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возможные коррупционные риски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38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прототип ПО, которое позволит решить одну или несколько из описанных выше проблем в какой-либо сфере бизнеса.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52B58-0F9E-4B08-AC41-F191270E52A2}"/>
              </a:ext>
            </a:extLst>
          </p:cNvPr>
          <p:cNvSpPr txBox="1"/>
          <p:nvPr/>
        </p:nvSpPr>
        <p:spPr>
          <a:xfrm>
            <a:off x="871800" y="5889261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Москва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97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2544</Words>
  <Application>Microsoft Office PowerPoint</Application>
  <PresentationFormat>Широкоэкранный</PresentationFormat>
  <Paragraphs>473</Paragraphs>
  <Slides>76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Geometria</vt:lpstr>
      <vt:lpstr>Wingdings</vt:lpstr>
      <vt:lpstr>Тема Office</vt:lpstr>
      <vt:lpstr>цифровойпрорыв.рф</vt:lpstr>
      <vt:lpstr>МОСКВА ГОСУДАРСТВЕННОЕ УПРАВЛЕНИЕ И УСЛУГИ - 1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ГОСУДАРСТВЕННОЕ УПРАВЛЕНИЕ И УСЛУГИ - 2</vt:lpstr>
      <vt:lpstr>Презентация PowerPoint</vt:lpstr>
      <vt:lpstr>Презентация PowerPoint</vt:lpstr>
      <vt:lpstr>Презентация PowerPoint</vt:lpstr>
      <vt:lpstr>МОСКВА ГОСУДАРСТВЕННОЕ УПРАВЛЕНИЕ И УСЛУГИ - 3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ЖКХ И ГОРОДСКАЯ СРЕДА - 1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ЖКХ И ГОРОДСКАЯ СРЕДА - 2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ЖКХ И ГОРОДСКАЯ СРЕДА - 3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ЗДРАВООХРАНЕНИЕ - 1</vt:lpstr>
      <vt:lpstr>Презентация PowerPoint</vt:lpstr>
      <vt:lpstr>Презентация PowerPoint</vt:lpstr>
      <vt:lpstr>Презентация PowerPoint</vt:lpstr>
      <vt:lpstr>МОСКВА ЗДРАВООХРАНЕНИЕ - 2</vt:lpstr>
      <vt:lpstr>Презентация PowerPoint</vt:lpstr>
      <vt:lpstr>Презентация PowerPoint</vt:lpstr>
      <vt:lpstr>Презентация PowerPoint</vt:lpstr>
      <vt:lpstr>МОСКВА ОБРАЗОВАНИЕ И НАУКА - 1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ОБРАЗОВАНИЕ И НАУКА - 2</vt:lpstr>
      <vt:lpstr>Презентация PowerPoint</vt:lpstr>
      <vt:lpstr>Презентация PowerPoint</vt:lpstr>
      <vt:lpstr>Презентация PowerPoint</vt:lpstr>
      <vt:lpstr>МОСКВА ОБРАЗОВАНИЕ И НАУКА - 3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ТРАНСПОРТ И ЛОГИСТИКА - 1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ТРАНСПОРТ И ЛОГИСТИКА - 2</vt:lpstr>
      <vt:lpstr>Презентация PowerPoint</vt:lpstr>
      <vt:lpstr>Презентация PowerPoint</vt:lpstr>
      <vt:lpstr>Презентация PowerPoint</vt:lpstr>
      <vt:lpstr>Презентация PowerPoint</vt:lpstr>
      <vt:lpstr>МОСКВА ТРАНСПОРТ И ЛОГИСТИКА - 3</vt:lpstr>
      <vt:lpstr>Презентация PowerPoint</vt:lpstr>
      <vt:lpstr>Презентация PowerPoint</vt:lpstr>
      <vt:lpstr>Презентация PowerPoint</vt:lpstr>
      <vt:lpstr>МОСКВА ПРОМЫШЛЕННЫЕ РЕШЕНИЯ</vt:lpstr>
      <vt:lpstr>Презентация PowerPoint</vt:lpstr>
      <vt:lpstr>Презентация PowerPoint</vt:lpstr>
      <vt:lpstr>Презентация PowerPoint</vt:lpstr>
      <vt:lpstr>цифровойпрорыв.рф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ВЛАДИВОСТОК </dc:title>
  <dc:creator>Пользователь Windows</dc:creator>
  <cp:lastModifiedBy>Valeriy Zgonnikov</cp:lastModifiedBy>
  <cp:revision>54</cp:revision>
  <dcterms:created xsi:type="dcterms:W3CDTF">2019-06-06T09:36:14Z</dcterms:created>
  <dcterms:modified xsi:type="dcterms:W3CDTF">2019-07-25T09:28:51Z</dcterms:modified>
</cp:coreProperties>
</file>