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Image" descr="Image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1466" t="129" r="26616" b="12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67" name="Разработка корпоративных решений с использованием технологий Jav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just" defTabSz="233679">
              <a:defRPr sz="5280"/>
            </a:lvl1pPr>
          </a:lstStyle>
          <a:p>
            <a:pPr/>
            <a:r>
              <a:t>Разработка корпоративных решений с использованием технологий Java</a:t>
            </a:r>
          </a:p>
        </p:txBody>
      </p:sp>
      <p:sp>
        <p:nvSpPr>
          <p:cNvPr id="168" name="Вощило Юрий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Вощило Юрий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3. Операторы. Операторы управления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3. Операторы. Операторы управления</a:t>
            </a:r>
          </a:p>
        </p:txBody>
      </p:sp>
      <p:sp>
        <p:nvSpPr>
          <p:cNvPr id="222" name="Арифметические оператор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Арифметические операторы</a:t>
            </a:r>
          </a:p>
        </p:txBody>
      </p:sp>
      <p:sp>
        <p:nvSpPr>
          <p:cNvPr id="223" name="package by.part1; //необязательно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numCol="2" spcCol="609600"/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i="1" sz="1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 i="0">
                <a:solidFill>
                  <a:srgbClr val="011480"/>
                </a:solidFill>
              </a:rPr>
              <a:t>package </a:t>
            </a:r>
            <a:r>
              <a:rPr i="0">
                <a:solidFill>
                  <a:srgbClr val="000000"/>
                </a:solidFill>
              </a:rPr>
              <a:t>by.part1; </a:t>
            </a:r>
            <a:r>
              <a:t>//необязательно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i="1" sz="1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i="1" sz="1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//в файле может быть только один public класс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i="1" sz="1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//Названия классов начинаются с большой буквы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b="1" sz="12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public class </a:t>
            </a:r>
            <a:r>
              <a:rPr b="0">
                <a:solidFill>
                  <a:srgbClr val="000000"/>
                </a:solidFill>
              </a:rPr>
              <a:t>Example5 {</a:t>
            </a:r>
            <a:endParaRPr b="0"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011480"/>
                </a:solidFill>
              </a:rPr>
              <a:t>public static void </a:t>
            </a:r>
            <a:r>
              <a:t>main(String args[]) {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int </a:t>
            </a:r>
            <a:r>
              <a:t>a = </a:t>
            </a:r>
            <a:r>
              <a:rPr>
                <a:solidFill>
                  <a:srgbClr val="0432FF"/>
                </a:solidFill>
              </a:rPr>
              <a:t>10</a:t>
            </a:r>
            <a:r>
              <a:t>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int </a:t>
            </a:r>
            <a:r>
              <a:t>b = </a:t>
            </a:r>
            <a:r>
              <a:rPr>
                <a:solidFill>
                  <a:srgbClr val="0432FF"/>
                </a:solidFill>
              </a:rPr>
              <a:t>20</a:t>
            </a:r>
            <a:r>
              <a:t>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int </a:t>
            </a:r>
            <a:r>
              <a:t>c = </a:t>
            </a:r>
            <a:r>
              <a:rPr>
                <a:solidFill>
                  <a:srgbClr val="0432FF"/>
                </a:solidFill>
              </a:rPr>
              <a:t>25</a:t>
            </a:r>
            <a:r>
              <a:t>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int </a:t>
            </a:r>
            <a:r>
              <a:t>d = </a:t>
            </a:r>
            <a:r>
              <a:rPr>
                <a:solidFill>
                  <a:srgbClr val="0432FF"/>
                </a:solidFill>
              </a:rPr>
              <a:t>25</a:t>
            </a:r>
            <a:r>
              <a:t>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.println(</a:t>
            </a:r>
            <a:r>
              <a:rPr b="1">
                <a:solidFill>
                  <a:srgbClr val="018001"/>
                </a:solidFill>
              </a:rPr>
              <a:t>"a + b = " </a:t>
            </a:r>
            <a:r>
              <a:t>+ (a + b));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.println(</a:t>
            </a:r>
            <a:r>
              <a:rPr b="1">
                <a:solidFill>
                  <a:srgbClr val="018001"/>
                </a:solidFill>
              </a:rPr>
              <a:t>"a - b = " </a:t>
            </a:r>
            <a:r>
              <a:t>+ (a - b));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.println(</a:t>
            </a:r>
            <a:r>
              <a:rPr b="1">
                <a:solidFill>
                  <a:srgbClr val="018001"/>
                </a:solidFill>
              </a:rPr>
              <a:t>"a * b = " </a:t>
            </a:r>
            <a:r>
              <a:t>+ (a * b));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.println(</a:t>
            </a:r>
            <a:r>
              <a:rPr b="1">
                <a:solidFill>
                  <a:srgbClr val="018001"/>
                </a:solidFill>
              </a:rPr>
              <a:t>"b / a = " </a:t>
            </a:r>
            <a:r>
              <a:t>+ (b / a));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.println(</a:t>
            </a:r>
            <a:r>
              <a:rPr b="1">
                <a:solidFill>
                  <a:srgbClr val="018001"/>
                </a:solidFill>
              </a:rPr>
              <a:t>"b % a = " </a:t>
            </a:r>
            <a:r>
              <a:t>+ (b % a));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.println(</a:t>
            </a:r>
            <a:r>
              <a:rPr b="1">
                <a:solidFill>
                  <a:srgbClr val="018001"/>
                </a:solidFill>
              </a:rPr>
              <a:t>"c % a = " </a:t>
            </a:r>
            <a:r>
              <a:t>+ (c % a));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.println(</a:t>
            </a:r>
            <a:r>
              <a:rPr b="1">
                <a:solidFill>
                  <a:srgbClr val="018001"/>
                </a:solidFill>
              </a:rPr>
              <a:t>"a++   = " </a:t>
            </a:r>
            <a:r>
              <a:t>+ (a++));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.println(</a:t>
            </a:r>
            <a:r>
              <a:rPr b="1">
                <a:solidFill>
                  <a:srgbClr val="018001"/>
                </a:solidFill>
              </a:rPr>
              <a:t>"b--   = " </a:t>
            </a:r>
            <a:r>
              <a:t>+ (a--));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i="1" sz="1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0">
                <a:solidFill>
                  <a:srgbClr val="000000"/>
                </a:solidFill>
              </a:rPr>
              <a:t>    </a:t>
            </a:r>
            <a:r>
              <a:t>// Проверьте разницу в d++ и ++d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b="1" sz="12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 i="1">
                <a:solidFill>
                  <a:srgbClr val="808080"/>
                </a:solidFill>
              </a:rPr>
              <a:t>    </a:t>
            </a:r>
            <a:r>
              <a:rPr b="0">
                <a:solidFill>
                  <a:srgbClr val="000000"/>
                </a:solidFill>
              </a:rPr>
              <a:t>System.</a:t>
            </a:r>
            <a:r>
              <a:rPr i="1">
                <a:solidFill>
                  <a:srgbClr val="6618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.println(</a:t>
            </a:r>
            <a:r>
              <a:t>"d++   = " </a:t>
            </a:r>
            <a:r>
              <a:rPr b="0">
                <a:solidFill>
                  <a:srgbClr val="000000"/>
                </a:solidFill>
              </a:rPr>
              <a:t>+ (d++));</a:t>
            </a:r>
            <a:endParaRPr b="0"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.println(</a:t>
            </a:r>
            <a:r>
              <a:rPr b="1">
                <a:solidFill>
                  <a:srgbClr val="018001"/>
                </a:solidFill>
              </a:rPr>
              <a:t>"++d   = " </a:t>
            </a:r>
            <a:r>
              <a:t>+ (++d));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}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a + b = 30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a - b = -10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a * b = 200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b / a = 2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b % a = 0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 % a = 5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a++   = 10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b--   = 11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d++   = 25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++d   = 27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3. Операторы. Операторы управления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3. Операторы. Операторы управления</a:t>
            </a:r>
          </a:p>
        </p:txBody>
      </p:sp>
      <p:sp>
        <p:nvSpPr>
          <p:cNvPr id="226" name="Операторы сравнен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Операторы сравнения</a:t>
            </a:r>
          </a:p>
        </p:txBody>
      </p:sp>
      <p:sp>
        <p:nvSpPr>
          <p:cNvPr id="227" name="package by.part1; //необязательно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numCol="2" spcCol="609600"/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i="1" sz="1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 i="0">
                <a:solidFill>
                  <a:srgbClr val="011480"/>
                </a:solidFill>
              </a:rPr>
              <a:t>package </a:t>
            </a:r>
            <a:r>
              <a:rPr i="0">
                <a:solidFill>
                  <a:srgbClr val="000000"/>
                </a:solidFill>
              </a:rPr>
              <a:t>by.part1; </a:t>
            </a:r>
            <a:r>
              <a:t>//необязательно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i="1" sz="1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i="1" sz="1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//в файле может быть только один public класс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i="1" sz="1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//Названия классов начинаются с большой буквы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b="1" sz="12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public class </a:t>
            </a:r>
            <a:r>
              <a:rPr b="0">
                <a:solidFill>
                  <a:srgbClr val="000000"/>
                </a:solidFill>
              </a:rPr>
              <a:t>Example5 {</a:t>
            </a:r>
            <a:endParaRPr b="0"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011480"/>
                </a:solidFill>
              </a:rPr>
              <a:t>public static void </a:t>
            </a:r>
            <a:r>
              <a:t>main(String args[]) {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int </a:t>
            </a:r>
            <a:r>
              <a:t>a = </a:t>
            </a:r>
            <a:r>
              <a:rPr>
                <a:solidFill>
                  <a:srgbClr val="0432FF"/>
                </a:solidFill>
              </a:rPr>
              <a:t>10</a:t>
            </a:r>
            <a:r>
              <a:t>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int </a:t>
            </a:r>
            <a:r>
              <a:t>b = </a:t>
            </a:r>
            <a:r>
              <a:rPr>
                <a:solidFill>
                  <a:srgbClr val="0432FF"/>
                </a:solidFill>
              </a:rPr>
              <a:t>20</a:t>
            </a:r>
            <a:r>
              <a:t>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.println(</a:t>
            </a:r>
            <a:r>
              <a:rPr b="1">
                <a:solidFill>
                  <a:srgbClr val="018001"/>
                </a:solidFill>
              </a:rPr>
              <a:t>"a == b = " </a:t>
            </a:r>
            <a:r>
              <a:t>+ (a == b));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.println(</a:t>
            </a:r>
            <a:r>
              <a:rPr b="1">
                <a:solidFill>
                  <a:srgbClr val="018001"/>
                </a:solidFill>
              </a:rPr>
              <a:t>"a != b = " </a:t>
            </a:r>
            <a:r>
              <a:t>+ (a != b));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.println(</a:t>
            </a:r>
            <a:r>
              <a:rPr b="1">
                <a:solidFill>
                  <a:srgbClr val="018001"/>
                </a:solidFill>
              </a:rPr>
              <a:t>"a &gt; b = " </a:t>
            </a:r>
            <a:r>
              <a:t>+ (a &gt; b));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.println(</a:t>
            </a:r>
            <a:r>
              <a:rPr b="1">
                <a:solidFill>
                  <a:srgbClr val="018001"/>
                </a:solidFill>
              </a:rPr>
              <a:t>"a &lt; b = " </a:t>
            </a:r>
            <a:r>
              <a:t>+ (a &lt; b));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.println(</a:t>
            </a:r>
            <a:r>
              <a:rPr b="1">
                <a:solidFill>
                  <a:srgbClr val="018001"/>
                </a:solidFill>
              </a:rPr>
              <a:t>"b &gt;= a = " </a:t>
            </a:r>
            <a:r>
              <a:t>+ (b &gt;= a));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.println(</a:t>
            </a:r>
            <a:r>
              <a:rPr b="1">
                <a:solidFill>
                  <a:srgbClr val="018001"/>
                </a:solidFill>
              </a:rPr>
              <a:t>"b &lt;= a = " </a:t>
            </a:r>
            <a:r>
              <a:t>+ (b &lt;= a));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}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a == b = false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a != b = true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a &gt; b = false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a &lt; b = true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b &gt;= a = true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b &lt;= a = false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3. Операторы. Операторы управления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3. Операторы. Операторы управления</a:t>
            </a:r>
          </a:p>
        </p:txBody>
      </p:sp>
      <p:sp>
        <p:nvSpPr>
          <p:cNvPr id="230" name="Побитовые оператор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Побитовые операторы</a:t>
            </a:r>
          </a:p>
        </p:txBody>
      </p:sp>
      <p:sp>
        <p:nvSpPr>
          <p:cNvPr id="231" name="package by.part1; //необязательно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numCol="2" spcCol="609600"/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i="1" sz="1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 i="0">
                <a:solidFill>
                  <a:srgbClr val="011480"/>
                </a:solidFill>
              </a:rPr>
              <a:t>package </a:t>
            </a:r>
            <a:r>
              <a:rPr i="0">
                <a:solidFill>
                  <a:srgbClr val="000000"/>
                </a:solidFill>
              </a:rPr>
              <a:t>by.part1; </a:t>
            </a:r>
            <a:r>
              <a:t>//необязательно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i="1" sz="1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i="1" sz="1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//в файле может быть только один public класс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i="1" sz="1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//Названия классов начинаются с большой буквы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b="1" sz="12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public class </a:t>
            </a:r>
            <a:r>
              <a:rPr b="0">
                <a:solidFill>
                  <a:srgbClr val="000000"/>
                </a:solidFill>
              </a:rPr>
              <a:t>Example6 {</a:t>
            </a:r>
            <a:endParaRPr b="0"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011480"/>
                </a:solidFill>
              </a:rPr>
              <a:t>public static void </a:t>
            </a:r>
            <a:r>
              <a:t>main(String args[]) {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i="1" sz="1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0">
                <a:solidFill>
                  <a:srgbClr val="000000"/>
                </a:solidFill>
              </a:rPr>
              <a:t>    </a:t>
            </a:r>
            <a:r>
              <a:rPr b="1" i="0">
                <a:solidFill>
                  <a:srgbClr val="011480"/>
                </a:solidFill>
              </a:rPr>
              <a:t>int </a:t>
            </a:r>
            <a:r>
              <a:rPr i="0">
                <a:solidFill>
                  <a:srgbClr val="000000"/>
                </a:solidFill>
              </a:rPr>
              <a:t>a = </a:t>
            </a:r>
            <a:r>
              <a:rPr i="0">
                <a:solidFill>
                  <a:srgbClr val="0432FF"/>
                </a:solidFill>
              </a:rPr>
              <a:t>60</a:t>
            </a:r>
            <a:r>
              <a:rPr i="0">
                <a:solidFill>
                  <a:srgbClr val="000000"/>
                </a:solidFill>
              </a:rPr>
              <a:t>;	</a:t>
            </a:r>
            <a:r>
              <a:t>/* 60 = 0011 1100 */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i="1" sz="1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 i="0">
                <a:solidFill>
                  <a:srgbClr val="011480"/>
                </a:solidFill>
              </a:rPr>
              <a:t>int </a:t>
            </a:r>
            <a:r>
              <a:rPr i="0">
                <a:solidFill>
                  <a:srgbClr val="000000"/>
                </a:solidFill>
              </a:rPr>
              <a:t>b = </a:t>
            </a:r>
            <a:r>
              <a:rPr i="0">
                <a:solidFill>
                  <a:srgbClr val="0432FF"/>
                </a:solidFill>
              </a:rPr>
              <a:t>13</a:t>
            </a:r>
            <a:r>
              <a:rPr i="0">
                <a:solidFill>
                  <a:srgbClr val="000000"/>
                </a:solidFill>
              </a:rPr>
              <a:t>;	</a:t>
            </a:r>
            <a:r>
              <a:t>/* 13 = 0000 1101 */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1"/>
              <a:t>    </a:t>
            </a:r>
            <a:r>
              <a:rPr b="1">
                <a:solidFill>
                  <a:srgbClr val="011480"/>
                </a:solidFill>
              </a:rPr>
              <a:t>int </a:t>
            </a:r>
            <a:r>
              <a:rPr>
                <a:solidFill>
                  <a:srgbClr val="000000"/>
                </a:solidFill>
              </a:rPr>
              <a:t>c = </a:t>
            </a:r>
            <a:r>
              <a:rPr>
                <a:solidFill>
                  <a:srgbClr val="0432FF"/>
                </a:solidFill>
              </a:rPr>
              <a:t>0</a:t>
            </a:r>
            <a:r>
              <a:rPr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c = a &amp; b;       </a:t>
            </a:r>
            <a:r>
              <a:rPr i="1">
                <a:solidFill>
                  <a:srgbClr val="808080"/>
                </a:solidFill>
              </a:rPr>
              <a:t>/* 12 = 0000 1100 */</a:t>
            </a:r>
            <a:endParaRPr i="1">
              <a:solidFill>
                <a:srgbClr val="80808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b="1" sz="12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 i="1">
                <a:solidFill>
                  <a:srgbClr val="808080"/>
                </a:solidFill>
              </a:rPr>
              <a:t>    </a:t>
            </a:r>
            <a:r>
              <a:rPr b="0">
                <a:solidFill>
                  <a:srgbClr val="000000"/>
                </a:solidFill>
              </a:rPr>
              <a:t>System.</a:t>
            </a:r>
            <a:r>
              <a:rPr i="1">
                <a:solidFill>
                  <a:srgbClr val="6618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.println(</a:t>
            </a:r>
            <a:r>
              <a:t>"a &amp; b = " </a:t>
            </a:r>
            <a:r>
              <a:rPr b="0">
                <a:solidFill>
                  <a:srgbClr val="000000"/>
                </a:solidFill>
              </a:rPr>
              <a:t>+ c);</a:t>
            </a:r>
            <a:endParaRPr b="0"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c = a | b;       </a:t>
            </a:r>
            <a:r>
              <a:rPr i="1">
                <a:solidFill>
                  <a:srgbClr val="808080"/>
                </a:solidFill>
              </a:rPr>
              <a:t>/* 61 = 0011 1101 */</a:t>
            </a:r>
            <a:endParaRPr i="1">
              <a:solidFill>
                <a:srgbClr val="80808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b="1" sz="12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 i="1">
                <a:solidFill>
                  <a:srgbClr val="808080"/>
                </a:solidFill>
              </a:rPr>
              <a:t>    </a:t>
            </a:r>
            <a:r>
              <a:rPr b="0">
                <a:solidFill>
                  <a:srgbClr val="000000"/>
                </a:solidFill>
              </a:rPr>
              <a:t>System.</a:t>
            </a:r>
            <a:r>
              <a:rPr i="1">
                <a:solidFill>
                  <a:srgbClr val="6618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.println(</a:t>
            </a:r>
            <a:r>
              <a:t>"a | b = " </a:t>
            </a:r>
            <a:r>
              <a:rPr b="0">
                <a:solidFill>
                  <a:srgbClr val="000000"/>
                </a:solidFill>
              </a:rPr>
              <a:t>+ c);</a:t>
            </a:r>
            <a:endParaRPr b="0"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c = a ^ b;       </a:t>
            </a:r>
            <a:r>
              <a:rPr i="1">
                <a:solidFill>
                  <a:srgbClr val="808080"/>
                </a:solidFill>
              </a:rPr>
              <a:t>/* 49 = 0011 0001 */</a:t>
            </a:r>
            <a:endParaRPr i="1">
              <a:solidFill>
                <a:srgbClr val="80808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b="1" sz="12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 i="1">
                <a:solidFill>
                  <a:srgbClr val="808080"/>
                </a:solidFill>
              </a:rPr>
              <a:t>    </a:t>
            </a:r>
            <a:r>
              <a:rPr b="0">
                <a:solidFill>
                  <a:srgbClr val="000000"/>
                </a:solidFill>
              </a:rPr>
              <a:t>System.</a:t>
            </a:r>
            <a:r>
              <a:rPr i="1">
                <a:solidFill>
                  <a:srgbClr val="6618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.println(</a:t>
            </a:r>
            <a:r>
              <a:t>"a ^ b = " </a:t>
            </a:r>
            <a:r>
              <a:rPr b="0">
                <a:solidFill>
                  <a:srgbClr val="000000"/>
                </a:solidFill>
              </a:rPr>
              <a:t>+ c);</a:t>
            </a:r>
            <a:endParaRPr b="0"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c = ~a;          </a:t>
            </a:r>
            <a:r>
              <a:rPr i="1">
                <a:solidFill>
                  <a:srgbClr val="808080"/>
                </a:solidFill>
              </a:rPr>
              <a:t>/*-61 = 1100 0011 */</a:t>
            </a:r>
            <a:endParaRPr i="1">
              <a:solidFill>
                <a:srgbClr val="80808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1">
                <a:solidFill>
                  <a:srgbClr val="808080"/>
                </a:solidFill>
              </a:rPr>
              <a:t>    </a:t>
            </a:r>
            <a:r>
              <a:t>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.println(</a:t>
            </a:r>
            <a:r>
              <a:rPr b="1">
                <a:solidFill>
                  <a:srgbClr val="018001"/>
                </a:solidFill>
              </a:rPr>
              <a:t>"~a = " </a:t>
            </a:r>
            <a:r>
              <a:t>+ c);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i="1" sz="1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0">
                <a:solidFill>
                  <a:srgbClr val="000000"/>
                </a:solidFill>
              </a:rPr>
              <a:t>    c = a &lt;&lt; </a:t>
            </a:r>
            <a:r>
              <a:rPr i="0">
                <a:solidFill>
                  <a:srgbClr val="0432FF"/>
                </a:solidFill>
              </a:rPr>
              <a:t>2</a:t>
            </a:r>
            <a:r>
              <a:rPr i="0">
                <a:solidFill>
                  <a:srgbClr val="000000"/>
                </a:solidFill>
              </a:rPr>
              <a:t>;     </a:t>
            </a:r>
            <a:r>
              <a:t>/* 240 = 1111 0000 */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b="1" sz="12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 i="1">
                <a:solidFill>
                  <a:srgbClr val="808080"/>
                </a:solidFill>
              </a:rPr>
              <a:t>    </a:t>
            </a:r>
            <a:r>
              <a:rPr b="0">
                <a:solidFill>
                  <a:srgbClr val="000000"/>
                </a:solidFill>
              </a:rPr>
              <a:t>System.</a:t>
            </a:r>
            <a:r>
              <a:rPr i="1">
                <a:solidFill>
                  <a:srgbClr val="6618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.println(</a:t>
            </a:r>
            <a:r>
              <a:t>"a &lt;&lt; 2 = " </a:t>
            </a:r>
            <a:r>
              <a:rPr b="0">
                <a:solidFill>
                  <a:srgbClr val="000000"/>
                </a:solidFill>
              </a:rPr>
              <a:t>+ c);</a:t>
            </a:r>
            <a:endParaRPr b="0"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c = a &gt;&gt; </a:t>
            </a:r>
            <a:r>
              <a:rPr>
                <a:solidFill>
                  <a:srgbClr val="0432FF"/>
                </a:solidFill>
              </a:rPr>
              <a:t>2</a:t>
            </a:r>
            <a:r>
              <a:rPr>
                <a:solidFill>
                  <a:srgbClr val="000000"/>
                </a:solidFill>
              </a:rPr>
              <a:t>;     </a:t>
            </a:r>
            <a:r>
              <a:rPr i="1"/>
              <a:t>/* 215 = 1111 */</a:t>
            </a:r>
            <a:endParaRPr i="1"/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b="1" sz="12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 i="1">
                <a:solidFill>
                  <a:srgbClr val="808080"/>
                </a:solidFill>
              </a:rPr>
              <a:t>    </a:t>
            </a:r>
            <a:r>
              <a:rPr b="0">
                <a:solidFill>
                  <a:srgbClr val="000000"/>
                </a:solidFill>
              </a:rPr>
              <a:t>System.</a:t>
            </a:r>
            <a:r>
              <a:rPr i="1">
                <a:solidFill>
                  <a:srgbClr val="6618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.println(</a:t>
            </a:r>
            <a:r>
              <a:t>"a &gt;&gt; 2  = " </a:t>
            </a:r>
            <a:r>
              <a:rPr b="0">
                <a:solidFill>
                  <a:srgbClr val="000000"/>
                </a:solidFill>
              </a:rPr>
              <a:t>+ c);</a:t>
            </a:r>
            <a:endParaRPr b="0"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i="1" sz="1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0">
                <a:solidFill>
                  <a:srgbClr val="000000"/>
                </a:solidFill>
              </a:rPr>
              <a:t>    c = a &gt;&gt;&gt; </a:t>
            </a:r>
            <a:r>
              <a:rPr i="0">
                <a:solidFill>
                  <a:srgbClr val="0432FF"/>
                </a:solidFill>
              </a:rPr>
              <a:t>2</a:t>
            </a:r>
            <a:r>
              <a:rPr i="0">
                <a:solidFill>
                  <a:srgbClr val="000000"/>
                </a:solidFill>
              </a:rPr>
              <a:t>;     </a:t>
            </a:r>
            <a:r>
              <a:t>/* 215 = 0000 1111 */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b="1" sz="12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 i="1">
                <a:solidFill>
                  <a:srgbClr val="808080"/>
                </a:solidFill>
              </a:rPr>
              <a:t>    </a:t>
            </a:r>
            <a:r>
              <a:rPr b="0">
                <a:solidFill>
                  <a:srgbClr val="000000"/>
                </a:solidFill>
              </a:rPr>
              <a:t>System.</a:t>
            </a:r>
            <a:r>
              <a:rPr i="1">
                <a:solidFill>
                  <a:srgbClr val="6618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.println(</a:t>
            </a:r>
            <a:r>
              <a:t>"a &gt;&gt;&gt; 2 = " </a:t>
            </a:r>
            <a:r>
              <a:rPr b="0">
                <a:solidFill>
                  <a:srgbClr val="000000"/>
                </a:solidFill>
              </a:rPr>
              <a:t>+ c);</a:t>
            </a:r>
            <a:endParaRPr b="0"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}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a &amp; b = 12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a | b = 61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a ^ b = 49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~a = -61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a &lt;&lt; 2 = 240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a &gt;&gt; 2  = 15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a &gt;&gt;&gt; 2 = 15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3. Операторы. Операторы управления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3. Операторы. Операторы управления</a:t>
            </a:r>
          </a:p>
        </p:txBody>
      </p:sp>
      <p:sp>
        <p:nvSpPr>
          <p:cNvPr id="234" name="Логические оператор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Логические операторы</a:t>
            </a:r>
          </a:p>
        </p:txBody>
      </p:sp>
      <p:sp>
        <p:nvSpPr>
          <p:cNvPr id="235" name="package by.part1; //необязательно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numCol="2" spcCol="609600"/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i="1" sz="1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 i="0">
                <a:solidFill>
                  <a:srgbClr val="011480"/>
                </a:solidFill>
              </a:rPr>
              <a:t>package </a:t>
            </a:r>
            <a:r>
              <a:rPr i="0">
                <a:solidFill>
                  <a:srgbClr val="000000"/>
                </a:solidFill>
              </a:rPr>
              <a:t>by.part1; </a:t>
            </a:r>
            <a:r>
              <a:t>//необязательно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i="1" sz="1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i="1" sz="1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//в файле может быть только один public класс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i="1" sz="1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//Названия классов начинаются с большой буквы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b="1" sz="12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public class </a:t>
            </a:r>
            <a:r>
              <a:rPr b="0">
                <a:solidFill>
                  <a:srgbClr val="000000"/>
                </a:solidFill>
              </a:rPr>
              <a:t>Example7 {</a:t>
            </a:r>
            <a:endParaRPr b="0"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011480"/>
                </a:solidFill>
              </a:rPr>
              <a:t>public static void </a:t>
            </a:r>
            <a:r>
              <a:t>main(String args[]) {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b="1" sz="12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boolean </a:t>
            </a:r>
            <a:r>
              <a:rPr b="0">
                <a:solidFill>
                  <a:srgbClr val="000000"/>
                </a:solidFill>
              </a:rPr>
              <a:t>a = </a:t>
            </a:r>
            <a:r>
              <a:t>true</a:t>
            </a:r>
            <a:r>
              <a:rPr b="0">
                <a:solidFill>
                  <a:srgbClr val="000000"/>
                </a:solidFill>
              </a:rPr>
              <a:t>;</a:t>
            </a:r>
            <a:endParaRPr b="0"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b="1" sz="12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boolean </a:t>
            </a:r>
            <a:r>
              <a:rPr b="0">
                <a:solidFill>
                  <a:srgbClr val="000000"/>
                </a:solidFill>
              </a:rPr>
              <a:t>b = </a:t>
            </a:r>
            <a:r>
              <a:t>false</a:t>
            </a:r>
            <a:r>
              <a:rPr b="0">
                <a:solidFill>
                  <a:srgbClr val="000000"/>
                </a:solidFill>
              </a:rPr>
              <a:t>;</a:t>
            </a:r>
            <a:endParaRPr b="0"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.println(</a:t>
            </a:r>
            <a:r>
              <a:rPr b="1">
                <a:solidFill>
                  <a:srgbClr val="018001"/>
                </a:solidFill>
              </a:rPr>
              <a:t>"a &amp;&amp; b = " </a:t>
            </a:r>
            <a:r>
              <a:t>+ (a &amp;&amp; b));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.println(</a:t>
            </a:r>
            <a:r>
              <a:rPr b="1">
                <a:solidFill>
                  <a:srgbClr val="018001"/>
                </a:solidFill>
              </a:rPr>
              <a:t>"a || b = " </a:t>
            </a:r>
            <a:r>
              <a:t>+ (a || b));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b="1" sz="12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System.</a:t>
            </a:r>
            <a:r>
              <a:rPr i="1">
                <a:solidFill>
                  <a:srgbClr val="6618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.println(</a:t>
            </a:r>
            <a:r>
              <a:t>"!(a &amp;&amp; b) = " </a:t>
            </a:r>
            <a:r>
              <a:rPr b="0">
                <a:solidFill>
                  <a:srgbClr val="000000"/>
                </a:solidFill>
              </a:rPr>
              <a:t>+ !(a &amp;&amp; b));</a:t>
            </a:r>
            <a:endParaRPr b="0"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}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a &amp;&amp; b = false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a || b = true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!(a &amp;&amp; b) = true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3. Операторы. Операторы управления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3. Операторы. Операторы управления</a:t>
            </a:r>
          </a:p>
        </p:txBody>
      </p:sp>
      <p:sp>
        <p:nvSpPr>
          <p:cNvPr id="238" name="Оператор if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Оператор if</a:t>
            </a:r>
          </a:p>
        </p:txBody>
      </p:sp>
      <p:sp>
        <p:nvSpPr>
          <p:cNvPr id="239" name="public static void main(String args[]) {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numCol="2" spcCol="609600"/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011480"/>
                </a:solidFill>
              </a:rPr>
              <a:t>public static void </a:t>
            </a:r>
            <a:r>
              <a:t>main(String args[]) {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int </a:t>
            </a:r>
            <a:r>
              <a:t>x = </a:t>
            </a:r>
            <a:r>
              <a:rPr>
                <a:solidFill>
                  <a:srgbClr val="0432FF"/>
                </a:solidFill>
              </a:rPr>
              <a:t>10</a:t>
            </a:r>
            <a:r>
              <a:t>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i="1" sz="10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if ...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1">
                <a:solidFill>
                  <a:srgbClr val="808080"/>
                </a:solidFill>
              </a:rPr>
              <a:t>    </a:t>
            </a:r>
            <a:r>
              <a:rPr b="1">
                <a:solidFill>
                  <a:srgbClr val="011480"/>
                </a:solidFill>
              </a:rPr>
              <a:t>if </a:t>
            </a:r>
            <a:r>
              <a:t>(x &lt; </a:t>
            </a:r>
            <a:r>
              <a:rPr>
                <a:solidFill>
                  <a:srgbClr val="0432FF"/>
                </a:solidFill>
              </a:rPr>
              <a:t>20</a:t>
            </a:r>
            <a:r>
              <a:t>) {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b="1" sz="10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  System.</a:t>
            </a:r>
            <a:r>
              <a:rPr i="1">
                <a:solidFill>
                  <a:srgbClr val="6618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.print(</a:t>
            </a:r>
            <a:r>
              <a:t>"Это оператор if"</a:t>
            </a:r>
            <a:r>
              <a:rPr b="0">
                <a:solidFill>
                  <a:srgbClr val="000000"/>
                </a:solidFill>
              </a:rPr>
              <a:t>);</a:t>
            </a:r>
            <a:endParaRPr b="0"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i="1" sz="10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if .. else ...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1">
                <a:solidFill>
                  <a:srgbClr val="808080"/>
                </a:solidFill>
              </a:rPr>
              <a:t>    </a:t>
            </a:r>
            <a:r>
              <a:rPr b="1">
                <a:solidFill>
                  <a:srgbClr val="011480"/>
                </a:solidFill>
              </a:rPr>
              <a:t>if </a:t>
            </a:r>
            <a:r>
              <a:t>(x &lt; </a:t>
            </a:r>
            <a:r>
              <a:rPr>
                <a:solidFill>
                  <a:srgbClr val="0432FF"/>
                </a:solidFill>
              </a:rPr>
              <a:t>20</a:t>
            </a:r>
            <a:r>
              <a:t>) {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b="1" sz="10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  System.</a:t>
            </a:r>
            <a:r>
              <a:rPr i="1">
                <a:solidFill>
                  <a:srgbClr val="6618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.print(</a:t>
            </a:r>
            <a:r>
              <a:t>"Это оператор if"</a:t>
            </a:r>
            <a:r>
              <a:rPr b="0">
                <a:solidFill>
                  <a:srgbClr val="000000"/>
                </a:solidFill>
              </a:rPr>
              <a:t>);</a:t>
            </a:r>
            <a:endParaRPr b="0"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 </a:t>
            </a:r>
            <a:r>
              <a:rPr b="1">
                <a:solidFill>
                  <a:srgbClr val="011480"/>
                </a:solidFill>
              </a:rPr>
              <a:t>else </a:t>
            </a:r>
            <a:r>
              <a:t>{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b="1" sz="10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  System.</a:t>
            </a:r>
            <a:r>
              <a:rPr i="1">
                <a:solidFill>
                  <a:srgbClr val="6618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.print(</a:t>
            </a:r>
            <a:r>
              <a:t>"Это оператор else"</a:t>
            </a:r>
            <a:r>
              <a:rPr b="0">
                <a:solidFill>
                  <a:srgbClr val="000000"/>
                </a:solidFill>
              </a:rPr>
              <a:t>);</a:t>
            </a:r>
            <a:endParaRPr b="0"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i="1" sz="10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if .. else if ... else ...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1">
                <a:solidFill>
                  <a:srgbClr val="808080"/>
                </a:solidFill>
              </a:rPr>
              <a:t>    </a:t>
            </a:r>
            <a:r>
              <a:rPr b="1">
                <a:solidFill>
                  <a:srgbClr val="011480"/>
                </a:solidFill>
              </a:rPr>
              <a:t>if </a:t>
            </a:r>
            <a:r>
              <a:t>(x == </a:t>
            </a:r>
            <a:r>
              <a:rPr>
                <a:solidFill>
                  <a:srgbClr val="0432FF"/>
                </a:solidFill>
              </a:rPr>
              <a:t>10</a:t>
            </a:r>
            <a:r>
              <a:t>) {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b="1" sz="10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  System.</a:t>
            </a:r>
            <a:r>
              <a:rPr i="1">
                <a:solidFill>
                  <a:srgbClr val="6618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.print(</a:t>
            </a:r>
            <a:r>
              <a:t>"Значение X = 10"</a:t>
            </a:r>
            <a:r>
              <a:rPr b="0">
                <a:solidFill>
                  <a:srgbClr val="000000"/>
                </a:solidFill>
              </a:rPr>
              <a:t>);</a:t>
            </a:r>
            <a:endParaRPr b="0"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0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} </a:t>
            </a:r>
            <a:r>
              <a:rPr b="1"/>
              <a:t>else if </a:t>
            </a:r>
            <a:r>
              <a:rPr>
                <a:solidFill>
                  <a:srgbClr val="000000"/>
                </a:solidFill>
              </a:rPr>
              <a:t>(x == </a:t>
            </a:r>
            <a:r>
              <a:rPr>
                <a:solidFill>
                  <a:srgbClr val="0432FF"/>
                </a:solidFill>
              </a:rPr>
              <a:t>20</a:t>
            </a:r>
            <a:r>
              <a:rPr>
                <a:solidFill>
                  <a:srgbClr val="000000"/>
                </a:solidFill>
              </a:rPr>
              <a:t>) {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b="1" sz="10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  System.</a:t>
            </a:r>
            <a:r>
              <a:rPr i="1">
                <a:solidFill>
                  <a:srgbClr val="6618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.print(</a:t>
            </a:r>
            <a:r>
              <a:t>"Значение X = 20"</a:t>
            </a:r>
            <a:r>
              <a:rPr b="0">
                <a:solidFill>
                  <a:srgbClr val="000000"/>
                </a:solidFill>
              </a:rPr>
              <a:t>);</a:t>
            </a:r>
            <a:endParaRPr b="0"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0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} </a:t>
            </a:r>
            <a:r>
              <a:rPr b="1"/>
              <a:t>else if </a:t>
            </a:r>
            <a:r>
              <a:rPr>
                <a:solidFill>
                  <a:srgbClr val="000000"/>
                </a:solidFill>
              </a:rPr>
              <a:t>(x == </a:t>
            </a:r>
            <a:r>
              <a:rPr>
                <a:solidFill>
                  <a:srgbClr val="0432FF"/>
                </a:solidFill>
              </a:rPr>
              <a:t>30</a:t>
            </a:r>
            <a:r>
              <a:rPr>
                <a:solidFill>
                  <a:srgbClr val="000000"/>
                </a:solidFill>
              </a:rPr>
              <a:t>) {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b="1" sz="10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  System.</a:t>
            </a:r>
            <a:r>
              <a:rPr i="1">
                <a:solidFill>
                  <a:srgbClr val="6618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.print(</a:t>
            </a:r>
            <a:r>
              <a:t>"Значение X = 30"</a:t>
            </a:r>
            <a:r>
              <a:rPr b="0">
                <a:solidFill>
                  <a:srgbClr val="000000"/>
                </a:solidFill>
              </a:rPr>
              <a:t>);</a:t>
            </a:r>
            <a:endParaRPr b="0"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 </a:t>
            </a:r>
            <a:r>
              <a:rPr b="1">
                <a:solidFill>
                  <a:srgbClr val="011480"/>
                </a:solidFill>
              </a:rPr>
              <a:t>else </a:t>
            </a:r>
            <a:r>
              <a:t>{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b="1" sz="10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  System.</a:t>
            </a:r>
            <a:r>
              <a:rPr i="1">
                <a:solidFill>
                  <a:srgbClr val="6618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.print(</a:t>
            </a:r>
            <a:r>
              <a:t>"Это оператор else"</a:t>
            </a:r>
            <a:r>
              <a:rPr b="0">
                <a:solidFill>
                  <a:srgbClr val="000000"/>
                </a:solidFill>
              </a:rPr>
              <a:t>);</a:t>
            </a:r>
            <a:endParaRPr b="0"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i="1" sz="10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0">
                <a:solidFill>
                  <a:srgbClr val="000000"/>
                </a:solidFill>
              </a:rPr>
              <a:t>    </a:t>
            </a:r>
            <a:r>
              <a:t>// combination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0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1"/>
              <a:t>    </a:t>
            </a:r>
            <a:r>
              <a:rPr b="1">
                <a:solidFill>
                  <a:srgbClr val="011480"/>
                </a:solidFill>
              </a:rPr>
              <a:t>int </a:t>
            </a:r>
            <a:r>
              <a:rPr>
                <a:solidFill>
                  <a:srgbClr val="000000"/>
                </a:solidFill>
              </a:rPr>
              <a:t>y = </a:t>
            </a:r>
            <a:r>
              <a:rPr>
                <a:solidFill>
                  <a:srgbClr val="0432FF"/>
                </a:solidFill>
              </a:rPr>
              <a:t>10</a:t>
            </a:r>
            <a:r>
              <a:rPr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if </a:t>
            </a:r>
            <a:r>
              <a:t>(x == </a:t>
            </a:r>
            <a:r>
              <a:rPr>
                <a:solidFill>
                  <a:srgbClr val="0432FF"/>
                </a:solidFill>
              </a:rPr>
              <a:t>30</a:t>
            </a:r>
            <a:r>
              <a:t>) {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 b="1">
                <a:solidFill>
                  <a:srgbClr val="011480"/>
                </a:solidFill>
              </a:rPr>
              <a:t>if </a:t>
            </a:r>
            <a:r>
              <a:t>(y == </a:t>
            </a:r>
            <a:r>
              <a:rPr>
                <a:solidFill>
                  <a:srgbClr val="0432FF"/>
                </a:solidFill>
              </a:rPr>
              <a:t>10</a:t>
            </a:r>
            <a:r>
              <a:t>) {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b="1" sz="10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    System.</a:t>
            </a:r>
            <a:r>
              <a:rPr i="1">
                <a:solidFill>
                  <a:srgbClr val="6618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.print(</a:t>
            </a:r>
            <a:r>
              <a:t>"X = 30 и Y = 10"</a:t>
            </a:r>
            <a:r>
              <a:rPr b="0">
                <a:solidFill>
                  <a:srgbClr val="000000"/>
                </a:solidFill>
              </a:rPr>
              <a:t>);</a:t>
            </a:r>
            <a:endParaRPr b="0"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}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i="1" sz="10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0">
                <a:solidFill>
                  <a:srgbClr val="000000"/>
                </a:solidFill>
              </a:rPr>
              <a:t>    </a:t>
            </a:r>
            <a:r>
              <a:t>// flatten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i="1" sz="10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1">
                <a:solidFill>
                  <a:srgbClr val="808080"/>
                </a:solidFill>
              </a:rPr>
              <a:t>    </a:t>
            </a:r>
            <a:r>
              <a:rPr b="1">
                <a:solidFill>
                  <a:srgbClr val="011480"/>
                </a:solidFill>
              </a:rPr>
              <a:t>if </a:t>
            </a:r>
            <a:r>
              <a:t>(x == </a:t>
            </a:r>
            <a:r>
              <a:rPr>
                <a:solidFill>
                  <a:srgbClr val="0432FF"/>
                </a:solidFill>
              </a:rPr>
              <a:t>30 </a:t>
            </a:r>
            <a:r>
              <a:t>&amp;&amp; y == </a:t>
            </a:r>
            <a:r>
              <a:rPr>
                <a:solidFill>
                  <a:srgbClr val="0432FF"/>
                </a:solidFill>
              </a:rPr>
              <a:t>10</a:t>
            </a:r>
            <a:r>
              <a:t>) {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b="1" sz="10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  System.</a:t>
            </a:r>
            <a:r>
              <a:rPr i="1">
                <a:solidFill>
                  <a:srgbClr val="6618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.print(</a:t>
            </a:r>
            <a:r>
              <a:t>"X = 30 и Y = 10"</a:t>
            </a:r>
            <a:r>
              <a:rPr b="0">
                <a:solidFill>
                  <a:srgbClr val="000000"/>
                </a:solidFill>
              </a:rPr>
              <a:t>);</a:t>
            </a:r>
            <a:endParaRPr b="0"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}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3. Операторы. Операторы управления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3. Операторы. Операторы управления</a:t>
            </a:r>
          </a:p>
        </p:txBody>
      </p:sp>
      <p:sp>
        <p:nvSpPr>
          <p:cNvPr id="242" name="Тернарный оператор if…el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Тернарный оператор if…else</a:t>
            </a:r>
          </a:p>
        </p:txBody>
      </p:sp>
      <p:sp>
        <p:nvSpPr>
          <p:cNvPr id="243" name="package by.part1; //необязательно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numCol="2" spcCol="609600"/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i="1" sz="1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 i="0">
                <a:solidFill>
                  <a:srgbClr val="011480"/>
                </a:solidFill>
              </a:rPr>
              <a:t>package </a:t>
            </a:r>
            <a:r>
              <a:rPr i="0">
                <a:solidFill>
                  <a:srgbClr val="000000"/>
                </a:solidFill>
              </a:rPr>
              <a:t>by.part1; </a:t>
            </a:r>
            <a:r>
              <a:t>//необязательно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i="1" sz="1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i="1" sz="1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//в файле может быть только один public класс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i="1" sz="1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//Названия классов начинаются с большой буквы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b="1" sz="12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public class </a:t>
            </a:r>
            <a:r>
              <a:rPr b="0">
                <a:solidFill>
                  <a:srgbClr val="000000"/>
                </a:solidFill>
              </a:rPr>
              <a:t>Example12 {</a:t>
            </a:r>
            <a:endParaRPr b="0"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011480"/>
                </a:solidFill>
              </a:rPr>
              <a:t>public static void </a:t>
            </a:r>
            <a:r>
              <a:t>main(String args[]) {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int </a:t>
            </a:r>
            <a:r>
              <a:t>x = </a:t>
            </a:r>
            <a:r>
              <a:rPr>
                <a:solidFill>
                  <a:srgbClr val="0432FF"/>
                </a:solidFill>
              </a:rPr>
              <a:t>10</a:t>
            </a:r>
            <a:r>
              <a:t>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int </a:t>
            </a:r>
            <a:r>
              <a:t>y = x == </a:t>
            </a:r>
            <a:r>
              <a:rPr>
                <a:solidFill>
                  <a:srgbClr val="0432FF"/>
                </a:solidFill>
              </a:rPr>
              <a:t>10 </a:t>
            </a:r>
            <a:r>
              <a:t>? </a:t>
            </a:r>
            <a:r>
              <a:rPr>
                <a:solidFill>
                  <a:srgbClr val="0432FF"/>
                </a:solidFill>
              </a:rPr>
              <a:t>30 </a:t>
            </a:r>
            <a:r>
              <a:t>: </a:t>
            </a:r>
            <a:r>
              <a:rPr>
                <a:solidFill>
                  <a:srgbClr val="0432FF"/>
                </a:solidFill>
              </a:rPr>
              <a:t>10</a:t>
            </a:r>
            <a:r>
              <a:t>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.println(</a:t>
            </a:r>
            <a:r>
              <a:rPr b="1">
                <a:solidFill>
                  <a:srgbClr val="018001"/>
                </a:solidFill>
              </a:rPr>
              <a:t>"Y = " </a:t>
            </a:r>
            <a:r>
              <a:t>+ y);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}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3. Операторы. Операторы управления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3. Операторы. Операторы управления</a:t>
            </a:r>
          </a:p>
        </p:txBody>
      </p:sp>
      <p:sp>
        <p:nvSpPr>
          <p:cNvPr id="246" name="Оператор switch..ca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Оператор switch..case</a:t>
            </a:r>
          </a:p>
        </p:txBody>
      </p:sp>
      <p:sp>
        <p:nvSpPr>
          <p:cNvPr id="247" name="package by.part1; //необязательно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numCol="2" spcCol="609600"/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i="1" sz="1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 i="0">
                <a:solidFill>
                  <a:srgbClr val="011480"/>
                </a:solidFill>
              </a:rPr>
              <a:t>package </a:t>
            </a:r>
            <a:r>
              <a:rPr i="0">
                <a:solidFill>
                  <a:srgbClr val="000000"/>
                </a:solidFill>
              </a:rPr>
              <a:t>by.part1; </a:t>
            </a:r>
            <a:r>
              <a:t>//необязательно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i="1" sz="1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i="1" sz="1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//в файле может быть только один public класс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i="1" sz="1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//Названия классов начинаются с большой буквы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b="1" sz="12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public class </a:t>
            </a:r>
            <a:r>
              <a:rPr b="0">
                <a:solidFill>
                  <a:srgbClr val="000000"/>
                </a:solidFill>
              </a:rPr>
              <a:t>Example11 {</a:t>
            </a:r>
            <a:endParaRPr b="0"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011480"/>
                </a:solidFill>
              </a:rPr>
              <a:t>public static void </a:t>
            </a:r>
            <a:r>
              <a:t>main(String args[]) {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char </a:t>
            </a:r>
            <a:r>
              <a:t>grade = </a:t>
            </a:r>
            <a:r>
              <a:rPr b="1">
                <a:solidFill>
                  <a:srgbClr val="018001"/>
                </a:solidFill>
              </a:rPr>
              <a:t>'C'</a:t>
            </a:r>
            <a:r>
              <a:t>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switch </a:t>
            </a:r>
            <a:r>
              <a:t>(grade) {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b="1"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/>
              <a:t>      </a:t>
            </a:r>
            <a:r>
              <a:rPr>
                <a:solidFill>
                  <a:srgbClr val="011480"/>
                </a:solidFill>
              </a:rPr>
              <a:t>case </a:t>
            </a:r>
            <a:r>
              <a:rPr>
                <a:solidFill>
                  <a:srgbClr val="018001"/>
                </a:solidFill>
              </a:rPr>
              <a:t>'A'</a:t>
            </a:r>
            <a:r>
              <a:rPr b="0"/>
              <a:t>:</a:t>
            </a:r>
            <a:endParaRPr b="0"/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.println(</a:t>
            </a:r>
            <a:r>
              <a:rPr b="1">
                <a:solidFill>
                  <a:srgbClr val="018001"/>
                </a:solidFill>
              </a:rPr>
              <a:t>"Отлично!"</a:t>
            </a:r>
            <a:r>
              <a:t>);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011480"/>
                </a:solidFill>
              </a:rPr>
              <a:t>break</a:t>
            </a:r>
            <a:r>
              <a:t>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b="1"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/>
              <a:t>      </a:t>
            </a:r>
            <a:r>
              <a:rPr>
                <a:solidFill>
                  <a:srgbClr val="011480"/>
                </a:solidFill>
              </a:rPr>
              <a:t>case </a:t>
            </a:r>
            <a:r>
              <a:rPr>
                <a:solidFill>
                  <a:srgbClr val="018001"/>
                </a:solidFill>
              </a:rPr>
              <a:t>'B'</a:t>
            </a:r>
            <a:r>
              <a:rPr b="0"/>
              <a:t>:</a:t>
            </a:r>
            <a:endParaRPr b="0"/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b="1"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/>
              <a:t>      </a:t>
            </a:r>
            <a:r>
              <a:rPr>
                <a:solidFill>
                  <a:srgbClr val="011480"/>
                </a:solidFill>
              </a:rPr>
              <a:t>case </a:t>
            </a:r>
            <a:r>
              <a:rPr>
                <a:solidFill>
                  <a:srgbClr val="018001"/>
                </a:solidFill>
              </a:rPr>
              <a:t>'C'</a:t>
            </a:r>
            <a:r>
              <a:rPr b="0"/>
              <a:t>:</a:t>
            </a:r>
            <a:endParaRPr b="0"/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b="1" sz="12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    System.</a:t>
            </a:r>
            <a:r>
              <a:rPr i="1">
                <a:solidFill>
                  <a:srgbClr val="6618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.println(</a:t>
            </a:r>
            <a:r>
              <a:t>"Отлично выполнено"</a:t>
            </a:r>
            <a:r>
              <a:rPr b="0">
                <a:solidFill>
                  <a:srgbClr val="000000"/>
                </a:solidFill>
              </a:rPr>
              <a:t>);</a:t>
            </a:r>
            <a:endParaRPr b="0"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011480"/>
                </a:solidFill>
              </a:rPr>
              <a:t>break</a:t>
            </a:r>
            <a:r>
              <a:t>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b="1"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/>
              <a:t>      </a:t>
            </a:r>
            <a:r>
              <a:rPr>
                <a:solidFill>
                  <a:srgbClr val="011480"/>
                </a:solidFill>
              </a:rPr>
              <a:t>case </a:t>
            </a:r>
            <a:r>
              <a:rPr>
                <a:solidFill>
                  <a:srgbClr val="018001"/>
                </a:solidFill>
              </a:rPr>
              <a:t>'D'</a:t>
            </a:r>
            <a:r>
              <a:rPr b="0"/>
              <a:t>:</a:t>
            </a:r>
            <a:endParaRPr b="0"/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.println(</a:t>
            </a:r>
            <a:r>
              <a:rPr b="1">
                <a:solidFill>
                  <a:srgbClr val="018001"/>
                </a:solidFill>
              </a:rPr>
              <a:t>"Вы прошли"</a:t>
            </a:r>
            <a:r>
              <a:t>);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b="1"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/>
              <a:t>      </a:t>
            </a:r>
            <a:r>
              <a:rPr>
                <a:solidFill>
                  <a:srgbClr val="011480"/>
                </a:solidFill>
              </a:rPr>
              <a:t>case </a:t>
            </a:r>
            <a:r>
              <a:rPr>
                <a:solidFill>
                  <a:srgbClr val="018001"/>
                </a:solidFill>
              </a:rPr>
              <a:t>'F'</a:t>
            </a:r>
            <a:r>
              <a:rPr b="0"/>
              <a:t>:</a:t>
            </a:r>
            <a:endParaRPr b="0"/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b="1" sz="12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    System.</a:t>
            </a:r>
            <a:r>
              <a:rPr i="1">
                <a:solidFill>
                  <a:srgbClr val="6618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.println(</a:t>
            </a:r>
            <a:r>
              <a:t>"Лучше попробуйте снова"</a:t>
            </a:r>
            <a:r>
              <a:rPr b="0">
                <a:solidFill>
                  <a:srgbClr val="000000"/>
                </a:solidFill>
              </a:rPr>
              <a:t>);</a:t>
            </a:r>
            <a:endParaRPr b="0"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011480"/>
                </a:solidFill>
              </a:rPr>
              <a:t>break</a:t>
            </a:r>
            <a:r>
              <a:t>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b="1" sz="12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  </a:t>
            </a:r>
            <a:r>
              <a:t>default</a:t>
            </a:r>
            <a:r>
              <a:rPr b="0">
                <a:solidFill>
                  <a:srgbClr val="000000"/>
                </a:solidFill>
              </a:rPr>
              <a:t>:</a:t>
            </a:r>
            <a:endParaRPr b="0"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b="1" sz="12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    System.</a:t>
            </a:r>
            <a:r>
              <a:rPr i="1">
                <a:solidFill>
                  <a:srgbClr val="6618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.println(</a:t>
            </a:r>
            <a:r>
              <a:t>"Неверная оценка"</a:t>
            </a:r>
            <a:r>
              <a:rPr b="0">
                <a:solidFill>
                  <a:srgbClr val="000000"/>
                </a:solidFill>
              </a:rPr>
              <a:t>);</a:t>
            </a:r>
            <a:endParaRPr b="0"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b="1" sz="12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System.</a:t>
            </a:r>
            <a:r>
              <a:rPr i="1">
                <a:solidFill>
                  <a:srgbClr val="6618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.println(</a:t>
            </a:r>
            <a:r>
              <a:t>"Ваша оценка " </a:t>
            </a:r>
            <a:r>
              <a:rPr b="0">
                <a:solidFill>
                  <a:srgbClr val="000000"/>
                </a:solidFill>
              </a:rPr>
              <a:t>+ grade);</a:t>
            </a:r>
            <a:endParaRPr b="0"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}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4. Циклы. Массивы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4. Циклы. Массивы</a:t>
            </a:r>
          </a:p>
        </p:txBody>
      </p:sp>
      <p:sp>
        <p:nvSpPr>
          <p:cNvPr id="250" name="Циклы. Массив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Циклы. Массивы</a:t>
            </a:r>
          </a:p>
        </p:txBody>
      </p:sp>
      <p:sp>
        <p:nvSpPr>
          <p:cNvPr id="251" name="Цикл — операторы выполняются последовательно: первый оператор функции выполняется первым, затем второй и так далее. Цикл используется в ситуации, когда Вам нужно выполнить блок кода несколько раз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ClrTx/>
              <a:buSzTx/>
              <a:buFontTx/>
              <a:buNone/>
              <a:defRPr cap="all" sz="3000">
                <a:solidFill>
                  <a:schemeClr val="accent1">
                    <a:hueOff val="104794"/>
                    <a:lumOff val="-8431"/>
                  </a:schemeClr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Цикл — операторы выполняются последовательно: первый оператор функции выполняется первым, затем второй и так далее. Цикл используется в ситуации, когда Вам нужно выполнить блок кода несколько раз.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4. Циклы. Массивы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4. Циклы. Массивы</a:t>
            </a:r>
          </a:p>
        </p:txBody>
      </p:sp>
      <p:sp>
        <p:nvSpPr>
          <p:cNvPr id="254" name="Цикл f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Цикл for</a:t>
            </a:r>
          </a:p>
        </p:txBody>
      </p:sp>
      <p:sp>
        <p:nvSpPr>
          <p:cNvPr id="255" name="package by.part1; //необязательно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i="1" sz="1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 i="0">
                <a:solidFill>
                  <a:srgbClr val="011480"/>
                </a:solidFill>
              </a:rPr>
              <a:t>package </a:t>
            </a:r>
            <a:r>
              <a:rPr i="0">
                <a:solidFill>
                  <a:srgbClr val="000000"/>
                </a:solidFill>
              </a:rPr>
              <a:t>by.part1; </a:t>
            </a:r>
            <a:r>
              <a:t>//необязательно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i="1" sz="1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i="1" sz="1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//в файле может быть только один public класс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i="1" sz="1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//Названия классов начинаются с большой буквы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b="1" sz="12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public class </a:t>
            </a:r>
            <a:r>
              <a:rPr b="0">
                <a:solidFill>
                  <a:srgbClr val="000000"/>
                </a:solidFill>
              </a:rPr>
              <a:t>Example14 {</a:t>
            </a:r>
            <a:endParaRPr b="0"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011480"/>
                </a:solidFill>
              </a:rPr>
              <a:t>public static void </a:t>
            </a:r>
            <a:r>
              <a:t>main(String args[]) {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for </a:t>
            </a:r>
            <a:r>
              <a:t>(</a:t>
            </a:r>
            <a:r>
              <a:rPr b="1">
                <a:solidFill>
                  <a:srgbClr val="011480"/>
                </a:solidFill>
              </a:rPr>
              <a:t>int </a:t>
            </a:r>
            <a:r>
              <a:t>x = </a:t>
            </a:r>
            <a:r>
              <a:rPr>
                <a:solidFill>
                  <a:srgbClr val="0432FF"/>
                </a:solidFill>
              </a:rPr>
              <a:t>10</a:t>
            </a:r>
            <a:r>
              <a:t>; x &lt; </a:t>
            </a:r>
            <a:r>
              <a:rPr>
                <a:solidFill>
                  <a:srgbClr val="0432FF"/>
                </a:solidFill>
              </a:rPr>
              <a:t>15</a:t>
            </a:r>
            <a:r>
              <a:t>; x = x + </a:t>
            </a:r>
            <a:r>
              <a:rPr>
                <a:solidFill>
                  <a:srgbClr val="0432FF"/>
                </a:solidFill>
              </a:rPr>
              <a:t>1</a:t>
            </a:r>
            <a:r>
              <a:t>) {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b="1" sz="12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  System.</a:t>
            </a:r>
            <a:r>
              <a:rPr i="1">
                <a:solidFill>
                  <a:srgbClr val="6618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.print(</a:t>
            </a:r>
            <a:r>
              <a:t>"Значение x: " </a:t>
            </a:r>
            <a:r>
              <a:rPr b="0">
                <a:solidFill>
                  <a:srgbClr val="000000"/>
                </a:solidFill>
              </a:rPr>
              <a:t>+ x);</a:t>
            </a:r>
            <a:endParaRPr b="0"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.print(</a:t>
            </a:r>
            <a:r>
              <a:rPr b="1">
                <a:solidFill>
                  <a:srgbClr val="018001"/>
                </a:solidFill>
              </a:rPr>
              <a:t>"</a:t>
            </a:r>
            <a:r>
              <a:rPr b="1">
                <a:solidFill>
                  <a:srgbClr val="011480"/>
                </a:solidFill>
              </a:rPr>
              <a:t>\n</a:t>
            </a:r>
            <a:r>
              <a:rPr b="1">
                <a:solidFill>
                  <a:srgbClr val="018001"/>
                </a:solidFill>
              </a:rPr>
              <a:t>"</a:t>
            </a:r>
            <a:r>
              <a:t>);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}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4. Циклы. Массивы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4. Циклы. Массивы</a:t>
            </a:r>
          </a:p>
        </p:txBody>
      </p:sp>
      <p:sp>
        <p:nvSpPr>
          <p:cNvPr id="258" name="цикл forEA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цикл forEACH</a:t>
            </a:r>
          </a:p>
        </p:txBody>
      </p:sp>
      <p:sp>
        <p:nvSpPr>
          <p:cNvPr id="259" name="package by.part1; //необязательно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i="1" sz="1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 i="0">
                <a:solidFill>
                  <a:srgbClr val="011480"/>
                </a:solidFill>
              </a:rPr>
              <a:t>package </a:t>
            </a:r>
            <a:r>
              <a:rPr i="0">
                <a:solidFill>
                  <a:srgbClr val="000000"/>
                </a:solidFill>
              </a:rPr>
              <a:t>by.part1; </a:t>
            </a:r>
            <a:r>
              <a:t>//необязательно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i="1" sz="1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i="1" sz="1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//в файле может быть только один public класс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i="1" sz="1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//Названия классов начинаются с большой буквы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b="1" sz="12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public class </a:t>
            </a:r>
            <a:r>
              <a:rPr b="0">
                <a:solidFill>
                  <a:srgbClr val="000000"/>
                </a:solidFill>
              </a:rPr>
              <a:t>Example15 {</a:t>
            </a:r>
            <a:endParaRPr b="0"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011480"/>
                </a:solidFill>
              </a:rPr>
              <a:t>public static void </a:t>
            </a:r>
            <a:r>
              <a:t>main(String args[]) {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int</a:t>
            </a:r>
            <a:r>
              <a:t>[] numbers = {</a:t>
            </a:r>
            <a:r>
              <a:rPr>
                <a:solidFill>
                  <a:srgbClr val="0432FF"/>
                </a:solidFill>
              </a:rPr>
              <a:t>10</a:t>
            </a:r>
            <a:r>
              <a:t>, </a:t>
            </a:r>
            <a:r>
              <a:rPr>
                <a:solidFill>
                  <a:srgbClr val="0432FF"/>
                </a:solidFill>
              </a:rPr>
              <a:t>20</a:t>
            </a:r>
            <a:r>
              <a:t>, </a:t>
            </a:r>
            <a:r>
              <a:rPr>
                <a:solidFill>
                  <a:srgbClr val="0432FF"/>
                </a:solidFill>
              </a:rPr>
              <a:t>30</a:t>
            </a:r>
            <a:r>
              <a:t>, </a:t>
            </a:r>
            <a:r>
              <a:rPr>
                <a:solidFill>
                  <a:srgbClr val="0432FF"/>
                </a:solidFill>
              </a:rPr>
              <a:t>40</a:t>
            </a:r>
            <a:r>
              <a:t>, </a:t>
            </a:r>
            <a:r>
              <a:rPr>
                <a:solidFill>
                  <a:srgbClr val="0432FF"/>
                </a:solidFill>
              </a:rPr>
              <a:t>50</a:t>
            </a:r>
            <a:r>
              <a:t>};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for </a:t>
            </a:r>
            <a:r>
              <a:t>(</a:t>
            </a:r>
            <a:r>
              <a:rPr b="1">
                <a:solidFill>
                  <a:srgbClr val="011480"/>
                </a:solidFill>
              </a:rPr>
              <a:t>int </a:t>
            </a:r>
            <a:r>
              <a:t>x : numbers) {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.print(x);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.print(</a:t>
            </a:r>
            <a:r>
              <a:rPr b="1">
                <a:solidFill>
                  <a:srgbClr val="018001"/>
                </a:solidFill>
              </a:rPr>
              <a:t>","</a:t>
            </a:r>
            <a:r>
              <a:t>);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.print(</a:t>
            </a:r>
            <a:r>
              <a:rPr b="1">
                <a:solidFill>
                  <a:srgbClr val="018001"/>
                </a:solidFill>
              </a:rPr>
              <a:t>"</a:t>
            </a:r>
            <a:r>
              <a:rPr b="1">
                <a:solidFill>
                  <a:srgbClr val="011480"/>
                </a:solidFill>
              </a:rPr>
              <a:t>\n</a:t>
            </a:r>
            <a:r>
              <a:rPr b="1">
                <a:solidFill>
                  <a:srgbClr val="018001"/>
                </a:solidFill>
              </a:rPr>
              <a:t>"</a:t>
            </a:r>
            <a:r>
              <a:t>);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String[] names = {</a:t>
            </a:r>
            <a:r>
              <a:rPr b="1">
                <a:solidFill>
                  <a:srgbClr val="018001"/>
                </a:solidFill>
              </a:rPr>
              <a:t>"Олег"</a:t>
            </a:r>
            <a:r>
              <a:t>, </a:t>
            </a:r>
            <a:r>
              <a:rPr b="1">
                <a:solidFill>
                  <a:srgbClr val="018001"/>
                </a:solidFill>
              </a:rPr>
              <a:t>"Иван"</a:t>
            </a:r>
            <a:r>
              <a:t>, </a:t>
            </a:r>
            <a:r>
              <a:rPr b="1">
                <a:solidFill>
                  <a:srgbClr val="018001"/>
                </a:solidFill>
              </a:rPr>
              <a:t>"Дима"</a:t>
            </a:r>
            <a:r>
              <a:t>, </a:t>
            </a:r>
            <a:r>
              <a:rPr b="1">
                <a:solidFill>
                  <a:srgbClr val="018001"/>
                </a:solidFill>
              </a:rPr>
              <a:t>"Юля"</a:t>
            </a:r>
            <a:r>
              <a:t>};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for </a:t>
            </a:r>
            <a:r>
              <a:t>(String name : names) {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.print(name);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.print(</a:t>
            </a:r>
            <a:r>
              <a:rPr b="1">
                <a:solidFill>
                  <a:srgbClr val="018001"/>
                </a:solidFill>
              </a:rPr>
              <a:t>","</a:t>
            </a:r>
            <a:r>
              <a:t>);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}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. Синтаксис языка Java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 Синтаксис языка Java</a:t>
            </a:r>
          </a:p>
        </p:txBody>
      </p:sp>
      <p:sp>
        <p:nvSpPr>
          <p:cNvPr id="171" name="Синтаксис языка Jav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Синтаксис языка Java</a:t>
            </a:r>
          </a:p>
        </p:txBody>
      </p:sp>
      <p:sp>
        <p:nvSpPr>
          <p:cNvPr id="172" name="Особенности языка Java и его предназначение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967291" indent="-967291" defTabSz="484886">
              <a:lnSpc>
                <a:spcPct val="80000"/>
              </a:lnSpc>
              <a:spcBef>
                <a:spcPts val="2300"/>
              </a:spcBef>
              <a:buClrTx/>
              <a:buSzPct val="100000"/>
              <a:buFontTx/>
              <a:buAutoNum type="arabicPeriod" startAt="1"/>
              <a:defRPr cap="all" sz="498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Особенности языка Java и его предназначение</a:t>
            </a:r>
          </a:p>
          <a:p>
            <a:pPr marL="967291" indent="-967291" defTabSz="484886">
              <a:lnSpc>
                <a:spcPct val="80000"/>
              </a:lnSpc>
              <a:spcBef>
                <a:spcPts val="2300"/>
              </a:spcBef>
              <a:buClrTx/>
              <a:buSzPct val="100000"/>
              <a:buFontTx/>
              <a:buAutoNum type="arabicPeriod" startAt="1"/>
              <a:defRPr cap="all" sz="498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Простые типы данных. Приведение типов</a:t>
            </a:r>
          </a:p>
          <a:p>
            <a:pPr marL="967291" indent="-967291" defTabSz="484886">
              <a:lnSpc>
                <a:spcPct val="80000"/>
              </a:lnSpc>
              <a:spcBef>
                <a:spcPts val="2300"/>
              </a:spcBef>
              <a:buClrTx/>
              <a:buSzPct val="100000"/>
              <a:buFontTx/>
              <a:buAutoNum type="arabicPeriod" startAt="1"/>
              <a:defRPr cap="all" sz="498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Операторы. Операторы управления</a:t>
            </a:r>
          </a:p>
          <a:p>
            <a:pPr marL="967291" indent="-967291" defTabSz="484886">
              <a:lnSpc>
                <a:spcPct val="80000"/>
              </a:lnSpc>
              <a:spcBef>
                <a:spcPts val="2300"/>
              </a:spcBef>
              <a:buClrTx/>
              <a:buSzPct val="100000"/>
              <a:buFontTx/>
              <a:buAutoNum type="arabicPeriod" startAt="1"/>
              <a:defRPr cap="all" sz="498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Циклы. Массивы</a:t>
            </a:r>
          </a:p>
          <a:p>
            <a:pPr marL="967291" indent="-967291" defTabSz="484886">
              <a:lnSpc>
                <a:spcPct val="80000"/>
              </a:lnSpc>
              <a:spcBef>
                <a:spcPts val="2300"/>
              </a:spcBef>
              <a:buClrTx/>
              <a:buSzPct val="100000"/>
              <a:buFontTx/>
              <a:buAutoNum type="arabicPeriod" startAt="1"/>
              <a:defRPr cap="all" sz="498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Базовые классы (String, Math, классы дополнительные к простым типам данных)</a:t>
            </a:r>
          </a:p>
          <a:p>
            <a:pPr marL="967291" indent="-967291" defTabSz="484886">
              <a:lnSpc>
                <a:spcPct val="80000"/>
              </a:lnSpc>
              <a:spcBef>
                <a:spcPts val="2300"/>
              </a:spcBef>
              <a:buClrTx/>
              <a:buSzPct val="100000"/>
              <a:buFontTx/>
              <a:buAutoNum type="arabicPeriod" startAt="1"/>
              <a:defRPr cap="all" sz="498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Практика по циклам, массивам и строкам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4. Циклы. Массивы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4. Циклы. Массивы</a:t>
            </a:r>
          </a:p>
        </p:txBody>
      </p:sp>
      <p:sp>
        <p:nvSpPr>
          <p:cNvPr id="262" name="Цикл whi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Цикл while</a:t>
            </a:r>
          </a:p>
        </p:txBody>
      </p:sp>
      <p:sp>
        <p:nvSpPr>
          <p:cNvPr id="263" name="package by.part1; //необязательно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i="1" sz="1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 i="0">
                <a:solidFill>
                  <a:srgbClr val="011480"/>
                </a:solidFill>
              </a:rPr>
              <a:t>package </a:t>
            </a:r>
            <a:r>
              <a:rPr i="0">
                <a:solidFill>
                  <a:srgbClr val="000000"/>
                </a:solidFill>
              </a:rPr>
              <a:t>by.part1; </a:t>
            </a:r>
            <a:r>
              <a:t>//необязательно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i="1" sz="1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i="1" sz="1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//в файле может быть только один public класс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i="1" sz="1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//Названия классов начинаются с большой буквы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b="1" sz="12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public class </a:t>
            </a:r>
            <a:r>
              <a:rPr b="0">
                <a:solidFill>
                  <a:srgbClr val="000000"/>
                </a:solidFill>
              </a:rPr>
              <a:t>Example13 {</a:t>
            </a:r>
            <a:endParaRPr b="0"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011480"/>
                </a:solidFill>
              </a:rPr>
              <a:t>public static void </a:t>
            </a:r>
            <a:r>
              <a:t>main(String args[]) {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int </a:t>
            </a:r>
            <a:r>
              <a:t>x = </a:t>
            </a:r>
            <a:r>
              <a:rPr>
                <a:solidFill>
                  <a:srgbClr val="0432FF"/>
                </a:solidFill>
              </a:rPr>
              <a:t>10</a:t>
            </a:r>
            <a:r>
              <a:t>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 b="1"/>
              <a:t>while </a:t>
            </a:r>
            <a:r>
              <a:rPr>
                <a:solidFill>
                  <a:srgbClr val="000000"/>
                </a:solidFill>
              </a:rPr>
              <a:t>(x &lt; </a:t>
            </a:r>
            <a:r>
              <a:rPr>
                <a:solidFill>
                  <a:srgbClr val="0432FF"/>
                </a:solidFill>
              </a:rPr>
              <a:t>15</a:t>
            </a:r>
            <a:r>
              <a:rPr>
                <a:solidFill>
                  <a:srgbClr val="000000"/>
                </a:solidFill>
              </a:rPr>
              <a:t>) {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b="1" sz="12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  System.</a:t>
            </a:r>
            <a:r>
              <a:rPr i="1">
                <a:solidFill>
                  <a:srgbClr val="6618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.print(</a:t>
            </a:r>
            <a:r>
              <a:t>"Значение x: " </a:t>
            </a:r>
            <a:r>
              <a:rPr b="0">
                <a:solidFill>
                  <a:srgbClr val="000000"/>
                </a:solidFill>
              </a:rPr>
              <a:t>+ x);</a:t>
            </a:r>
            <a:endParaRPr b="0"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x++;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.print(</a:t>
            </a:r>
            <a:r>
              <a:rPr b="1">
                <a:solidFill>
                  <a:srgbClr val="018001"/>
                </a:solidFill>
              </a:rPr>
              <a:t>"</a:t>
            </a:r>
            <a:r>
              <a:rPr b="1">
                <a:solidFill>
                  <a:srgbClr val="011480"/>
                </a:solidFill>
              </a:rPr>
              <a:t>\n</a:t>
            </a:r>
            <a:r>
              <a:rPr b="1">
                <a:solidFill>
                  <a:srgbClr val="018001"/>
                </a:solidFill>
              </a:rPr>
              <a:t>"</a:t>
            </a:r>
            <a:r>
              <a:t>);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}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4. Циклы. Массивы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4. Циклы. Массивы</a:t>
            </a:r>
          </a:p>
        </p:txBody>
      </p:sp>
      <p:sp>
        <p:nvSpPr>
          <p:cNvPr id="266" name="Цикл do..whi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Цикл do..while</a:t>
            </a:r>
          </a:p>
        </p:txBody>
      </p:sp>
      <p:sp>
        <p:nvSpPr>
          <p:cNvPr id="267" name="package by.part1; //необязательно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i="1" sz="1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 i="0">
                <a:solidFill>
                  <a:srgbClr val="011480"/>
                </a:solidFill>
              </a:rPr>
              <a:t>package </a:t>
            </a:r>
            <a:r>
              <a:rPr i="0">
                <a:solidFill>
                  <a:srgbClr val="000000"/>
                </a:solidFill>
              </a:rPr>
              <a:t>by.part1; </a:t>
            </a:r>
            <a:r>
              <a:t>//необязательно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i="1" sz="1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i="1" sz="1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//в файле может быть только один public класс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i="1" sz="1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//Названия классов начинаются с большой буквы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b="1" sz="12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public class </a:t>
            </a:r>
            <a:r>
              <a:rPr b="0">
                <a:solidFill>
                  <a:srgbClr val="000000"/>
                </a:solidFill>
              </a:rPr>
              <a:t>Example16 {</a:t>
            </a:r>
            <a:endParaRPr b="0"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011480"/>
                </a:solidFill>
              </a:rPr>
              <a:t>public static void </a:t>
            </a:r>
            <a:r>
              <a:t>main(String args[]) {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int </a:t>
            </a:r>
            <a:r>
              <a:t>x = </a:t>
            </a:r>
            <a:r>
              <a:rPr>
                <a:solidFill>
                  <a:srgbClr val="0432FF"/>
                </a:solidFill>
              </a:rPr>
              <a:t>10</a:t>
            </a:r>
            <a:r>
              <a:t>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do </a:t>
            </a:r>
            <a:r>
              <a:t>{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b="1" sz="12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  System.</a:t>
            </a:r>
            <a:r>
              <a:rPr i="1">
                <a:solidFill>
                  <a:srgbClr val="6618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.print(</a:t>
            </a:r>
            <a:r>
              <a:t>"Значение х: " </a:t>
            </a:r>
            <a:r>
              <a:rPr b="0">
                <a:solidFill>
                  <a:srgbClr val="000000"/>
                </a:solidFill>
              </a:rPr>
              <a:t>+ x);</a:t>
            </a:r>
            <a:endParaRPr b="0"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x++;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.print(</a:t>
            </a:r>
            <a:r>
              <a:rPr b="1">
                <a:solidFill>
                  <a:srgbClr val="018001"/>
                </a:solidFill>
              </a:rPr>
              <a:t>"</a:t>
            </a:r>
            <a:r>
              <a:rPr b="1">
                <a:solidFill>
                  <a:srgbClr val="011480"/>
                </a:solidFill>
              </a:rPr>
              <a:t>\n</a:t>
            </a:r>
            <a:r>
              <a:rPr b="1">
                <a:solidFill>
                  <a:srgbClr val="018001"/>
                </a:solidFill>
              </a:rPr>
              <a:t>"</a:t>
            </a:r>
            <a:r>
              <a:t>);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 </a:t>
            </a:r>
            <a:r>
              <a:rPr b="1">
                <a:solidFill>
                  <a:srgbClr val="011480"/>
                </a:solidFill>
              </a:rPr>
              <a:t>while </a:t>
            </a:r>
            <a:r>
              <a:t>(x &lt; </a:t>
            </a:r>
            <a:r>
              <a:rPr>
                <a:solidFill>
                  <a:srgbClr val="0432FF"/>
                </a:solidFill>
              </a:rPr>
              <a:t>15</a:t>
            </a:r>
            <a:r>
              <a:t>);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}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4. Циклы. Массивы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4. Циклы. Массивы</a:t>
            </a:r>
          </a:p>
        </p:txBody>
      </p:sp>
      <p:sp>
        <p:nvSpPr>
          <p:cNvPr id="270" name="Оператор break и continu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Оператор break и continue</a:t>
            </a:r>
          </a:p>
        </p:txBody>
      </p:sp>
      <p:sp>
        <p:nvSpPr>
          <p:cNvPr id="271" name="package by.part1; //необязательно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i="1" sz="1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 i="0">
                <a:solidFill>
                  <a:srgbClr val="011480"/>
                </a:solidFill>
              </a:rPr>
              <a:t>package </a:t>
            </a:r>
            <a:r>
              <a:rPr i="0">
                <a:solidFill>
                  <a:srgbClr val="000000"/>
                </a:solidFill>
              </a:rPr>
              <a:t>by.part1; </a:t>
            </a:r>
            <a:r>
              <a:t>//необязательно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i="1" sz="1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i="1" sz="1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//в файле может быть только один public класс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i="1" sz="1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//Названия классов начинаются с большой буквы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b="1" sz="12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public class </a:t>
            </a:r>
            <a:r>
              <a:rPr b="0">
                <a:solidFill>
                  <a:srgbClr val="000000"/>
                </a:solidFill>
              </a:rPr>
              <a:t>Example17 {</a:t>
            </a:r>
            <a:endParaRPr b="0"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011480"/>
                </a:solidFill>
              </a:rPr>
              <a:t>public static void </a:t>
            </a:r>
            <a:r>
              <a:t>main(String args[]) {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int</a:t>
            </a:r>
            <a:r>
              <a:t>[] numbers = {</a:t>
            </a:r>
            <a:r>
              <a:rPr>
                <a:solidFill>
                  <a:srgbClr val="0432FF"/>
                </a:solidFill>
              </a:rPr>
              <a:t>10</a:t>
            </a:r>
            <a:r>
              <a:t>, </a:t>
            </a:r>
            <a:r>
              <a:rPr>
                <a:solidFill>
                  <a:srgbClr val="0432FF"/>
                </a:solidFill>
              </a:rPr>
              <a:t>20</a:t>
            </a:r>
            <a:r>
              <a:t>, </a:t>
            </a:r>
            <a:r>
              <a:rPr>
                <a:solidFill>
                  <a:srgbClr val="0432FF"/>
                </a:solidFill>
              </a:rPr>
              <a:t>30</a:t>
            </a:r>
            <a:r>
              <a:t>, </a:t>
            </a:r>
            <a:r>
              <a:rPr>
                <a:solidFill>
                  <a:srgbClr val="0432FF"/>
                </a:solidFill>
              </a:rPr>
              <a:t>40</a:t>
            </a:r>
            <a:r>
              <a:t>, </a:t>
            </a:r>
            <a:r>
              <a:rPr>
                <a:solidFill>
                  <a:srgbClr val="0432FF"/>
                </a:solidFill>
              </a:rPr>
              <a:t>50</a:t>
            </a:r>
            <a:r>
              <a:t>};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for </a:t>
            </a:r>
            <a:r>
              <a:t>(</a:t>
            </a:r>
            <a:r>
              <a:rPr b="1">
                <a:solidFill>
                  <a:srgbClr val="011480"/>
                </a:solidFill>
              </a:rPr>
              <a:t>int </a:t>
            </a:r>
            <a:r>
              <a:t>x : numbers) {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 b="1">
                <a:solidFill>
                  <a:srgbClr val="011480"/>
                </a:solidFill>
              </a:rPr>
              <a:t>if </a:t>
            </a:r>
            <a:r>
              <a:t>(x == </a:t>
            </a:r>
            <a:r>
              <a:rPr>
                <a:solidFill>
                  <a:srgbClr val="0432FF"/>
                </a:solidFill>
              </a:rPr>
              <a:t>30</a:t>
            </a:r>
            <a:r>
              <a:t>) {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011480"/>
                </a:solidFill>
              </a:rPr>
              <a:t>break</a:t>
            </a:r>
            <a:r>
              <a:t>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}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.print(x);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.print(</a:t>
            </a:r>
            <a:r>
              <a:rPr b="1">
                <a:solidFill>
                  <a:srgbClr val="018001"/>
                </a:solidFill>
              </a:rPr>
              <a:t>"</a:t>
            </a:r>
            <a:r>
              <a:rPr b="1">
                <a:solidFill>
                  <a:srgbClr val="011480"/>
                </a:solidFill>
              </a:rPr>
              <a:t>\n</a:t>
            </a:r>
            <a:r>
              <a:rPr b="1">
                <a:solidFill>
                  <a:srgbClr val="018001"/>
                </a:solidFill>
              </a:rPr>
              <a:t>"</a:t>
            </a:r>
            <a:r>
              <a:t>);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for </a:t>
            </a:r>
            <a:r>
              <a:t>(</a:t>
            </a:r>
            <a:r>
              <a:rPr b="1">
                <a:solidFill>
                  <a:srgbClr val="011480"/>
                </a:solidFill>
              </a:rPr>
              <a:t>int </a:t>
            </a:r>
            <a:r>
              <a:t>x : numbers) {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 b="1">
                <a:solidFill>
                  <a:srgbClr val="011480"/>
                </a:solidFill>
              </a:rPr>
              <a:t>if </a:t>
            </a:r>
            <a:r>
              <a:t>(x == </a:t>
            </a:r>
            <a:r>
              <a:rPr>
                <a:solidFill>
                  <a:srgbClr val="0432FF"/>
                </a:solidFill>
              </a:rPr>
              <a:t>30</a:t>
            </a:r>
            <a:r>
              <a:t>) {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011480"/>
                </a:solidFill>
              </a:rPr>
              <a:t>continue</a:t>
            </a:r>
            <a:r>
              <a:t>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}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.print(x);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.print(</a:t>
            </a:r>
            <a:r>
              <a:rPr b="1">
                <a:solidFill>
                  <a:srgbClr val="018001"/>
                </a:solidFill>
              </a:rPr>
              <a:t>"</a:t>
            </a:r>
            <a:r>
              <a:rPr b="1">
                <a:solidFill>
                  <a:srgbClr val="011480"/>
                </a:solidFill>
              </a:rPr>
              <a:t>\n</a:t>
            </a:r>
            <a:r>
              <a:rPr b="1">
                <a:solidFill>
                  <a:srgbClr val="018001"/>
                </a:solidFill>
              </a:rPr>
              <a:t>"</a:t>
            </a:r>
            <a:r>
              <a:t>);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}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4. Циклы. Массивы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4. Циклы. Массивы</a:t>
            </a:r>
          </a:p>
        </p:txBody>
      </p:sp>
      <p:sp>
        <p:nvSpPr>
          <p:cNvPr id="274" name="Массив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Массивы</a:t>
            </a:r>
          </a:p>
        </p:txBody>
      </p:sp>
      <p:sp>
        <p:nvSpPr>
          <p:cNvPr id="275" name="Массивы в Java — это структура данных, которая хранит упорядоченные коллекции фиксированного размера элементов нужного типа. В Java массив используется для хранения коллекции данных, но часто бывает полезно думать о массиве как о совокупности переменных одного типа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ClrTx/>
              <a:buSzTx/>
              <a:buFontTx/>
              <a:buNone/>
              <a:defRPr cap="all" sz="30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Массивы в Java — это структура данных, которая хранит упорядоченные коллекции фиксированного размера элементов нужного типа. В Java массив используется для хранения коллекции данных, но часто бывает полезно думать о массиве как о совокупности переменных одного типа.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4. Циклы. Массивы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4. Циклы. Массивы</a:t>
            </a:r>
          </a:p>
        </p:txBody>
      </p:sp>
      <p:sp>
        <p:nvSpPr>
          <p:cNvPr id="278" name="Цикл forea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Цикл foreach</a:t>
            </a:r>
          </a:p>
        </p:txBody>
      </p:sp>
      <p:sp>
        <p:nvSpPr>
          <p:cNvPr id="279" name="package by.part1; //необязательно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i="1" sz="1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 i="0">
                <a:solidFill>
                  <a:srgbClr val="011480"/>
                </a:solidFill>
              </a:rPr>
              <a:t>package </a:t>
            </a:r>
            <a:r>
              <a:rPr i="0">
                <a:solidFill>
                  <a:srgbClr val="000000"/>
                </a:solidFill>
              </a:rPr>
              <a:t>by.part1; </a:t>
            </a:r>
            <a:r>
              <a:t>//необязательно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i="1" sz="1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i="1" sz="1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//в файле может быть только один public класс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i="1" sz="1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//Названия классов начинаются с большой буквы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b="1" sz="12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public class </a:t>
            </a:r>
            <a:r>
              <a:rPr b="0">
                <a:solidFill>
                  <a:srgbClr val="000000"/>
                </a:solidFill>
              </a:rPr>
              <a:t>Example20 {</a:t>
            </a:r>
            <a:endParaRPr b="0"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011480"/>
                </a:solidFill>
              </a:rPr>
              <a:t>public static void </a:t>
            </a:r>
            <a:r>
              <a:t>main(String[] args) {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double</a:t>
            </a:r>
            <a:r>
              <a:t>[] array1 = {</a:t>
            </a:r>
            <a:r>
              <a:rPr>
                <a:solidFill>
                  <a:srgbClr val="0432FF"/>
                </a:solidFill>
              </a:rPr>
              <a:t>1.9</a:t>
            </a:r>
            <a:r>
              <a:t>, </a:t>
            </a:r>
            <a:r>
              <a:rPr>
                <a:solidFill>
                  <a:srgbClr val="0432FF"/>
                </a:solidFill>
              </a:rPr>
              <a:t>2.9</a:t>
            </a:r>
            <a:r>
              <a:t>, </a:t>
            </a:r>
            <a:r>
              <a:rPr>
                <a:solidFill>
                  <a:srgbClr val="0432FF"/>
                </a:solidFill>
              </a:rPr>
              <a:t>3.4</a:t>
            </a:r>
            <a:r>
              <a:t>, </a:t>
            </a:r>
            <a:r>
              <a:rPr>
                <a:solidFill>
                  <a:srgbClr val="0432FF"/>
                </a:solidFill>
              </a:rPr>
              <a:t>3.5</a:t>
            </a:r>
            <a:r>
              <a:t>};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i="1" sz="1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0">
                <a:solidFill>
                  <a:srgbClr val="000000"/>
                </a:solidFill>
              </a:rPr>
              <a:t>    </a:t>
            </a:r>
            <a:r>
              <a:t>// Вывести массив на экран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1">
                <a:solidFill>
                  <a:srgbClr val="808080"/>
                </a:solidFill>
              </a:rPr>
              <a:t>    </a:t>
            </a:r>
            <a:r>
              <a:rPr b="1">
                <a:solidFill>
                  <a:srgbClr val="011480"/>
                </a:solidFill>
              </a:rPr>
              <a:t>for </a:t>
            </a:r>
            <a:r>
              <a:t>(</a:t>
            </a:r>
            <a:r>
              <a:rPr b="1">
                <a:solidFill>
                  <a:srgbClr val="011480"/>
                </a:solidFill>
              </a:rPr>
              <a:t>double </a:t>
            </a:r>
            <a:r>
              <a:t>element : array1) {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.println(element);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i="1" sz="1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0">
                <a:solidFill>
                  <a:srgbClr val="000000"/>
                </a:solidFill>
              </a:rPr>
              <a:t>    </a:t>
            </a:r>
            <a:r>
              <a:t>// Массив array2 из 5 элементов типа double.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1">
                <a:solidFill>
                  <a:srgbClr val="808080"/>
                </a:solidFill>
              </a:rPr>
              <a:t>    </a:t>
            </a:r>
            <a:r>
              <a:rPr b="1">
                <a:solidFill>
                  <a:srgbClr val="011480"/>
                </a:solidFill>
              </a:rPr>
              <a:t>double</a:t>
            </a:r>
            <a:r>
              <a:t>[] array2 = {</a:t>
            </a:r>
            <a:r>
              <a:rPr>
                <a:solidFill>
                  <a:srgbClr val="0432FF"/>
                </a:solidFill>
              </a:rPr>
              <a:t>2.4</a:t>
            </a:r>
            <a:r>
              <a:t>, </a:t>
            </a:r>
            <a:r>
              <a:rPr>
                <a:solidFill>
                  <a:srgbClr val="0432FF"/>
                </a:solidFill>
              </a:rPr>
              <a:t>3.8</a:t>
            </a:r>
            <a:r>
              <a:t>, </a:t>
            </a:r>
            <a:r>
              <a:rPr>
                <a:solidFill>
                  <a:srgbClr val="0432FF"/>
                </a:solidFill>
              </a:rPr>
              <a:t>11.2</a:t>
            </a:r>
            <a:r>
              <a:t>, </a:t>
            </a:r>
            <a:r>
              <a:rPr>
                <a:solidFill>
                  <a:srgbClr val="0432FF"/>
                </a:solidFill>
              </a:rPr>
              <a:t>9.8</a:t>
            </a:r>
            <a:r>
              <a:t>, </a:t>
            </a:r>
            <a:r>
              <a:rPr>
                <a:solidFill>
                  <a:srgbClr val="0432FF"/>
                </a:solidFill>
              </a:rPr>
              <a:t>1.18</a:t>
            </a:r>
            <a:r>
              <a:t>};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i="1" sz="1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0">
                <a:solidFill>
                  <a:srgbClr val="000000"/>
                </a:solidFill>
              </a:rPr>
              <a:t>    </a:t>
            </a:r>
            <a:r>
              <a:t>// Вывод длины массива array2 на экран.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b="1" sz="12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 i="1">
                <a:solidFill>
                  <a:srgbClr val="808080"/>
                </a:solidFill>
              </a:rPr>
              <a:t>    </a:t>
            </a:r>
            <a:r>
              <a:rPr b="0">
                <a:solidFill>
                  <a:srgbClr val="000000"/>
                </a:solidFill>
              </a:rPr>
              <a:t>System.</a:t>
            </a:r>
            <a:r>
              <a:rPr i="1">
                <a:solidFill>
                  <a:srgbClr val="6618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.println(</a:t>
            </a:r>
            <a:r>
              <a:t>"Количество элементов в массиве array2: " </a:t>
            </a:r>
            <a:r>
              <a:rPr b="0">
                <a:solidFill>
                  <a:srgbClr val="000000"/>
                </a:solidFill>
              </a:rPr>
              <a:t>+ array2.</a:t>
            </a:r>
            <a:r>
              <a:rPr>
                <a:solidFill>
                  <a:srgbClr val="66187A"/>
                </a:solidFill>
              </a:rPr>
              <a:t>length</a:t>
            </a:r>
            <a:r>
              <a:rPr b="0">
                <a:solidFill>
                  <a:srgbClr val="000000"/>
                </a:solidFill>
              </a:rPr>
              <a:t>);</a:t>
            </a:r>
            <a:endParaRPr b="0"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i="1" sz="1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0">
                <a:solidFill>
                  <a:srgbClr val="000000"/>
                </a:solidFill>
              </a:rPr>
              <a:t>    </a:t>
            </a:r>
            <a:r>
              <a:t>// Массив array3 из 4 элементов типа String.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1">
                <a:solidFill>
                  <a:srgbClr val="808080"/>
                </a:solidFill>
              </a:rPr>
              <a:t>    </a:t>
            </a:r>
            <a:r>
              <a:t>String[] array3 = {</a:t>
            </a:r>
            <a:r>
              <a:rPr b="1">
                <a:solidFill>
                  <a:srgbClr val="018001"/>
                </a:solidFill>
              </a:rPr>
              <a:t>"Java"</a:t>
            </a:r>
            <a:r>
              <a:t>, </a:t>
            </a:r>
            <a:r>
              <a:rPr b="1">
                <a:solidFill>
                  <a:srgbClr val="018001"/>
                </a:solidFill>
              </a:rPr>
              <a:t>"массив"</a:t>
            </a:r>
            <a:r>
              <a:t>, </a:t>
            </a:r>
            <a:r>
              <a:rPr b="1">
                <a:solidFill>
                  <a:srgbClr val="018001"/>
                </a:solidFill>
              </a:rPr>
              <a:t>"пример"</a:t>
            </a:r>
            <a:r>
              <a:t>, </a:t>
            </a:r>
            <a:r>
              <a:rPr b="1">
                <a:solidFill>
                  <a:srgbClr val="018001"/>
                </a:solidFill>
              </a:rPr>
              <a:t>"proglang.su"</a:t>
            </a:r>
            <a:r>
              <a:t>};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i="1" sz="1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0">
                <a:solidFill>
                  <a:srgbClr val="000000"/>
                </a:solidFill>
              </a:rPr>
              <a:t>    </a:t>
            </a:r>
            <a:r>
              <a:t>// Вывод размера массива array3 на экран.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b="1" sz="12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 i="1">
                <a:solidFill>
                  <a:srgbClr val="808080"/>
                </a:solidFill>
              </a:rPr>
              <a:t>    </a:t>
            </a:r>
            <a:r>
              <a:rPr b="0">
                <a:solidFill>
                  <a:srgbClr val="000000"/>
                </a:solidFill>
              </a:rPr>
              <a:t>System.</a:t>
            </a:r>
            <a:r>
              <a:rPr i="1">
                <a:solidFill>
                  <a:srgbClr val="6618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.println(</a:t>
            </a:r>
            <a:r>
              <a:t>"Количество элементов в массиве array3: " </a:t>
            </a:r>
            <a:r>
              <a:rPr b="0">
                <a:solidFill>
                  <a:srgbClr val="000000"/>
                </a:solidFill>
              </a:rPr>
              <a:t>+ array3.</a:t>
            </a:r>
            <a:r>
              <a:rPr>
                <a:solidFill>
                  <a:srgbClr val="66187A"/>
                </a:solidFill>
              </a:rPr>
              <a:t>length</a:t>
            </a:r>
            <a:r>
              <a:rPr b="0">
                <a:solidFill>
                  <a:srgbClr val="000000"/>
                </a:solidFill>
              </a:rPr>
              <a:t>);</a:t>
            </a:r>
            <a:endParaRPr b="0"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}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4. Циклы. Массивы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4. Циклы. Массивы</a:t>
            </a:r>
          </a:p>
        </p:txBody>
      </p:sp>
      <p:sp>
        <p:nvSpPr>
          <p:cNvPr id="282" name="подытожим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подытожим</a:t>
            </a:r>
          </a:p>
        </p:txBody>
      </p:sp>
      <p:sp>
        <p:nvSpPr>
          <p:cNvPr id="283" name="package by.part1; //необязательно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i="1" sz="1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 i="0">
                <a:solidFill>
                  <a:srgbClr val="011480"/>
                </a:solidFill>
              </a:rPr>
              <a:t>package </a:t>
            </a:r>
            <a:r>
              <a:rPr i="0">
                <a:solidFill>
                  <a:srgbClr val="000000"/>
                </a:solidFill>
              </a:rPr>
              <a:t>by.part1; </a:t>
            </a:r>
            <a:r>
              <a:t>//необязательно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i="1" sz="1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import </a:t>
            </a:r>
            <a:r>
              <a:t>java.util.Arrays;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i="1" sz="1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//в файле может быть только один public класс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i="1" sz="1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//Названия классов начинаются с большой буквы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b="1" sz="12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public class </a:t>
            </a:r>
            <a:r>
              <a:rPr b="0">
                <a:solidFill>
                  <a:srgbClr val="000000"/>
                </a:solidFill>
              </a:rPr>
              <a:t>Example19 {</a:t>
            </a:r>
            <a:endParaRPr b="0"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011480"/>
                </a:solidFill>
              </a:rPr>
              <a:t>public static void </a:t>
            </a:r>
            <a:r>
              <a:t>main(String[] args) {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double</a:t>
            </a:r>
            <a:r>
              <a:t>[] array = {</a:t>
            </a:r>
            <a:r>
              <a:rPr>
                <a:solidFill>
                  <a:srgbClr val="0432FF"/>
                </a:solidFill>
              </a:rPr>
              <a:t>1.9</a:t>
            </a:r>
            <a:r>
              <a:t>, </a:t>
            </a:r>
            <a:r>
              <a:rPr>
                <a:solidFill>
                  <a:srgbClr val="0432FF"/>
                </a:solidFill>
              </a:rPr>
              <a:t>2.9</a:t>
            </a:r>
            <a:r>
              <a:t>, </a:t>
            </a:r>
            <a:r>
              <a:rPr>
                <a:solidFill>
                  <a:srgbClr val="0432FF"/>
                </a:solidFill>
              </a:rPr>
              <a:t>3.4</a:t>
            </a:r>
            <a:r>
              <a:t>, </a:t>
            </a:r>
            <a:r>
              <a:rPr>
                <a:solidFill>
                  <a:srgbClr val="0432FF"/>
                </a:solidFill>
              </a:rPr>
              <a:t>3.5</a:t>
            </a:r>
            <a:r>
              <a:t>};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i="1" sz="1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0">
                <a:solidFill>
                  <a:srgbClr val="000000"/>
                </a:solidFill>
              </a:rPr>
              <a:t>    </a:t>
            </a:r>
            <a:r>
              <a:t>// Вывести на экран все элементы массива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1">
                <a:solidFill>
                  <a:srgbClr val="808080"/>
                </a:solidFill>
              </a:rPr>
              <a:t>    </a:t>
            </a:r>
            <a:r>
              <a:rPr b="1">
                <a:solidFill>
                  <a:srgbClr val="011480"/>
                </a:solidFill>
              </a:rPr>
              <a:t>for </a:t>
            </a:r>
            <a:r>
              <a:t>(</a:t>
            </a:r>
            <a:r>
              <a:rPr b="1">
                <a:solidFill>
                  <a:srgbClr val="011480"/>
                </a:solidFill>
              </a:rPr>
              <a:t>int </a:t>
            </a:r>
            <a:r>
              <a:t>i = </a:t>
            </a:r>
            <a:r>
              <a:rPr>
                <a:solidFill>
                  <a:srgbClr val="0432FF"/>
                </a:solidFill>
              </a:rPr>
              <a:t>0</a:t>
            </a:r>
            <a:r>
              <a:t>; i &lt; array.</a:t>
            </a:r>
            <a:r>
              <a:rPr b="1">
                <a:solidFill>
                  <a:srgbClr val="66187A"/>
                </a:solidFill>
              </a:rPr>
              <a:t>length</a:t>
            </a:r>
            <a:r>
              <a:t>; i++) {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.println(array[i] + </a:t>
            </a:r>
            <a:r>
              <a:rPr b="1">
                <a:solidFill>
                  <a:srgbClr val="018001"/>
                </a:solidFill>
              </a:rPr>
              <a:t>" "</a:t>
            </a:r>
            <a:r>
              <a:t>);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i="1" sz="1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0">
                <a:solidFill>
                  <a:srgbClr val="000000"/>
                </a:solidFill>
              </a:rPr>
              <a:t>    </a:t>
            </a:r>
            <a:r>
              <a:t>// Сумма элементов массива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1">
                <a:solidFill>
                  <a:srgbClr val="808080"/>
                </a:solidFill>
              </a:rPr>
              <a:t>    </a:t>
            </a:r>
            <a:r>
              <a:rPr b="1">
                <a:solidFill>
                  <a:srgbClr val="011480"/>
                </a:solidFill>
              </a:rPr>
              <a:t>double </a:t>
            </a:r>
            <a:r>
              <a:t>total = </a:t>
            </a:r>
            <a:r>
              <a:rPr>
                <a:solidFill>
                  <a:srgbClr val="0432FF"/>
                </a:solidFill>
              </a:rPr>
              <a:t>0</a:t>
            </a:r>
            <a:r>
              <a:t>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for </a:t>
            </a:r>
            <a:r>
              <a:t>(</a:t>
            </a:r>
            <a:r>
              <a:rPr b="1">
                <a:solidFill>
                  <a:srgbClr val="011480"/>
                </a:solidFill>
              </a:rPr>
              <a:t>int </a:t>
            </a:r>
            <a:r>
              <a:t>i = </a:t>
            </a:r>
            <a:r>
              <a:rPr>
                <a:solidFill>
                  <a:srgbClr val="0432FF"/>
                </a:solidFill>
              </a:rPr>
              <a:t>0</a:t>
            </a:r>
            <a:r>
              <a:t>; i &lt; array.</a:t>
            </a:r>
            <a:r>
              <a:rPr b="1">
                <a:solidFill>
                  <a:srgbClr val="66187A"/>
                </a:solidFill>
              </a:rPr>
              <a:t>length</a:t>
            </a:r>
            <a:r>
              <a:t>; i++) {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total += array[i];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b="1" sz="12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System.</a:t>
            </a:r>
            <a:r>
              <a:rPr i="1">
                <a:solidFill>
                  <a:srgbClr val="6618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.println(</a:t>
            </a:r>
            <a:r>
              <a:t>"Сумма чисел массива: " </a:t>
            </a:r>
            <a:r>
              <a:rPr b="0">
                <a:solidFill>
                  <a:srgbClr val="000000"/>
                </a:solidFill>
              </a:rPr>
              <a:t>+ total);</a:t>
            </a:r>
            <a:endParaRPr b="0"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i="1" sz="1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0">
                <a:solidFill>
                  <a:srgbClr val="000000"/>
                </a:solidFill>
              </a:rPr>
              <a:t>    </a:t>
            </a:r>
            <a:r>
              <a:t>// Нахождение среди элементов массива наибольшего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1">
                <a:solidFill>
                  <a:srgbClr val="808080"/>
                </a:solidFill>
              </a:rPr>
              <a:t>    </a:t>
            </a:r>
            <a:r>
              <a:rPr b="1">
                <a:solidFill>
                  <a:srgbClr val="011480"/>
                </a:solidFill>
              </a:rPr>
              <a:t>double </a:t>
            </a:r>
            <a:r>
              <a:t>max = array[</a:t>
            </a:r>
            <a:r>
              <a:rPr>
                <a:solidFill>
                  <a:srgbClr val="0432FF"/>
                </a:solidFill>
              </a:rPr>
              <a:t>0</a:t>
            </a:r>
            <a:r>
              <a:t>];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for </a:t>
            </a:r>
            <a:r>
              <a:t>(</a:t>
            </a:r>
            <a:r>
              <a:rPr b="1">
                <a:solidFill>
                  <a:srgbClr val="011480"/>
                </a:solidFill>
              </a:rPr>
              <a:t>int </a:t>
            </a:r>
            <a:r>
              <a:t>i = </a:t>
            </a:r>
            <a:r>
              <a:rPr>
                <a:solidFill>
                  <a:srgbClr val="0432FF"/>
                </a:solidFill>
              </a:rPr>
              <a:t>1</a:t>
            </a:r>
            <a:r>
              <a:t>; i &lt; array.</a:t>
            </a:r>
            <a:r>
              <a:rPr b="1">
                <a:solidFill>
                  <a:srgbClr val="66187A"/>
                </a:solidFill>
              </a:rPr>
              <a:t>length</a:t>
            </a:r>
            <a:r>
              <a:t>; i++) {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 b="1">
                <a:solidFill>
                  <a:srgbClr val="011480"/>
                </a:solidFill>
              </a:rPr>
              <a:t>if </a:t>
            </a:r>
            <a:r>
              <a:t>(array[i] &gt; max) {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max = array[i];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}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b="1" sz="12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System.</a:t>
            </a:r>
            <a:r>
              <a:rPr i="1">
                <a:solidFill>
                  <a:srgbClr val="6618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.println(</a:t>
            </a:r>
            <a:r>
              <a:t>"Наибольший элемент: " </a:t>
            </a:r>
            <a:r>
              <a:rPr b="0">
                <a:solidFill>
                  <a:srgbClr val="000000"/>
                </a:solidFill>
              </a:rPr>
              <a:t>+ max);</a:t>
            </a:r>
            <a:endParaRPr b="0"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}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5. Базовые классы (String, Math, классы дополнительные к простым типам данных)"/>
          <p:cNvSpPr txBox="1"/>
          <p:nvPr>
            <p:ph type="body" idx="13"/>
          </p:nvPr>
        </p:nvSpPr>
        <p:spPr>
          <a:xfrm>
            <a:off x="406400" y="172720"/>
            <a:ext cx="11176000" cy="741681"/>
          </a:xfrm>
          <a:prstGeom prst="rect">
            <a:avLst/>
          </a:prstGeom>
        </p:spPr>
        <p:txBody>
          <a:bodyPr/>
          <a:lstStyle/>
          <a:p>
            <a:pPr/>
            <a:r>
              <a:t>5. Базовые классы (String, Math, классы дополнительные к простым типам данных)</a:t>
            </a:r>
          </a:p>
        </p:txBody>
      </p:sp>
      <p:sp>
        <p:nvSpPr>
          <p:cNvPr id="286" name="Строки и методы класса Str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Строки и методы класса String</a:t>
            </a:r>
          </a:p>
        </p:txBody>
      </p:sp>
      <p:sp>
        <p:nvSpPr>
          <p:cNvPr id="287" name="package by.part1; //необязательно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numCol="2" spcCol="609600"/>
          <a:lstStyle/>
          <a:p>
            <a:pPr marL="0" indent="0" defTabSz="429768">
              <a:spcBef>
                <a:spcPts val="0"/>
              </a:spcBef>
              <a:buClrTx/>
              <a:buSzTx/>
              <a:buFontTx/>
              <a:buNone/>
              <a:defRPr i="1" sz="1128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 i="0">
                <a:solidFill>
                  <a:srgbClr val="011480"/>
                </a:solidFill>
              </a:rPr>
              <a:t>package </a:t>
            </a:r>
            <a:r>
              <a:rPr i="0">
                <a:solidFill>
                  <a:srgbClr val="000000"/>
                </a:solidFill>
              </a:rPr>
              <a:t>by.part1; </a:t>
            </a:r>
            <a:r>
              <a:t>//необязательно</a:t>
            </a:r>
          </a:p>
          <a:p>
            <a:pPr marL="0" indent="0" defTabSz="429768">
              <a:spcBef>
                <a:spcPts val="0"/>
              </a:spcBef>
              <a:buClrTx/>
              <a:buSzTx/>
              <a:buFontTx/>
              <a:buNone/>
              <a:defRPr i="1" sz="1128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29768">
              <a:spcBef>
                <a:spcPts val="0"/>
              </a:spcBef>
              <a:buClrTx/>
              <a:buSzTx/>
              <a:buFontTx/>
              <a:buNone/>
              <a:defRPr i="1" sz="1128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//в файле может быть только один public класс</a:t>
            </a:r>
          </a:p>
          <a:p>
            <a:pPr marL="0" indent="0" defTabSz="429768">
              <a:spcBef>
                <a:spcPts val="0"/>
              </a:spcBef>
              <a:buClrTx/>
              <a:buSzTx/>
              <a:buFontTx/>
              <a:buNone/>
              <a:defRPr i="1" sz="1128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//Названия классов начинаются с большой буквы</a:t>
            </a:r>
          </a:p>
          <a:p>
            <a:pPr marL="0" indent="0" defTabSz="429768">
              <a:spcBef>
                <a:spcPts val="0"/>
              </a:spcBef>
              <a:buClrTx/>
              <a:buSzTx/>
              <a:buFontTx/>
              <a:buNone/>
              <a:defRPr b="1" sz="1128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public class </a:t>
            </a:r>
            <a:r>
              <a:rPr b="0">
                <a:solidFill>
                  <a:srgbClr val="000000"/>
                </a:solidFill>
              </a:rPr>
              <a:t>Example21 {</a:t>
            </a:r>
            <a:endParaRPr b="0">
              <a:solidFill>
                <a:srgbClr val="000000"/>
              </a:solidFill>
            </a:endParaRPr>
          </a:p>
          <a:p>
            <a:pPr marL="0" indent="0" defTabSz="429768">
              <a:spcBef>
                <a:spcPts val="0"/>
              </a:spcBef>
              <a:buClrTx/>
              <a:buSzTx/>
              <a:buFontTx/>
              <a:buNone/>
              <a:defRPr sz="1128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29768">
              <a:spcBef>
                <a:spcPts val="0"/>
              </a:spcBef>
              <a:buClrTx/>
              <a:buSzTx/>
              <a:buFontTx/>
              <a:buNone/>
              <a:defRPr sz="1128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011480"/>
                </a:solidFill>
              </a:rPr>
              <a:t>public static void </a:t>
            </a:r>
            <a:r>
              <a:t>main(String[] args) {</a:t>
            </a:r>
          </a:p>
          <a:p>
            <a:pPr marL="0" indent="0" defTabSz="429768">
              <a:spcBef>
                <a:spcPts val="0"/>
              </a:spcBef>
              <a:buClrTx/>
              <a:buSzTx/>
              <a:buFontTx/>
              <a:buNone/>
              <a:defRPr sz="1128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char</a:t>
            </a:r>
            <a:r>
              <a:t>[] array = {</a:t>
            </a:r>
            <a:r>
              <a:rPr b="1">
                <a:solidFill>
                  <a:srgbClr val="018001"/>
                </a:solidFill>
              </a:rPr>
              <a:t>'П'</a:t>
            </a:r>
            <a:r>
              <a:t>, </a:t>
            </a:r>
            <a:r>
              <a:rPr b="1">
                <a:solidFill>
                  <a:srgbClr val="018001"/>
                </a:solidFill>
              </a:rPr>
              <a:t>'р'</a:t>
            </a:r>
            <a:r>
              <a:t>, </a:t>
            </a:r>
            <a:r>
              <a:rPr b="1">
                <a:solidFill>
                  <a:srgbClr val="018001"/>
                </a:solidFill>
              </a:rPr>
              <a:t>'и'</a:t>
            </a:r>
            <a:r>
              <a:t>, </a:t>
            </a:r>
            <a:r>
              <a:rPr b="1">
                <a:solidFill>
                  <a:srgbClr val="018001"/>
                </a:solidFill>
              </a:rPr>
              <a:t>'в'</a:t>
            </a:r>
            <a:r>
              <a:t>, </a:t>
            </a:r>
            <a:r>
              <a:rPr b="1">
                <a:solidFill>
                  <a:srgbClr val="018001"/>
                </a:solidFill>
              </a:rPr>
              <a:t>'е'</a:t>
            </a:r>
            <a:r>
              <a:t>, </a:t>
            </a:r>
            <a:r>
              <a:rPr b="1">
                <a:solidFill>
                  <a:srgbClr val="018001"/>
                </a:solidFill>
              </a:rPr>
              <a:t>'т'</a:t>
            </a:r>
            <a:r>
              <a:t>, </a:t>
            </a:r>
            <a:r>
              <a:rPr b="1">
                <a:solidFill>
                  <a:srgbClr val="018001"/>
                </a:solidFill>
              </a:rPr>
              <a:t>'.'</a:t>
            </a:r>
            <a:r>
              <a:t>};</a:t>
            </a:r>
          </a:p>
          <a:p>
            <a:pPr marL="0" indent="0" defTabSz="429768">
              <a:spcBef>
                <a:spcPts val="0"/>
              </a:spcBef>
              <a:buClrTx/>
              <a:buSzTx/>
              <a:buFontTx/>
              <a:buNone/>
              <a:defRPr sz="1128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String hello = </a:t>
            </a:r>
            <a:r>
              <a:rPr b="1">
                <a:solidFill>
                  <a:srgbClr val="011480"/>
                </a:solidFill>
              </a:rPr>
              <a:t>new </a:t>
            </a:r>
            <a:r>
              <a:t>String(array);</a:t>
            </a:r>
          </a:p>
          <a:p>
            <a:pPr marL="0" indent="0" defTabSz="429768">
              <a:spcBef>
                <a:spcPts val="0"/>
              </a:spcBef>
              <a:buClrTx/>
              <a:buSzTx/>
              <a:buFontTx/>
              <a:buNone/>
              <a:defRPr sz="1128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.println(hello);</a:t>
            </a:r>
          </a:p>
          <a:p>
            <a:pPr marL="0" indent="0" defTabSz="429768">
              <a:spcBef>
                <a:spcPts val="0"/>
              </a:spcBef>
              <a:buClrTx/>
              <a:buSzTx/>
              <a:buFontTx/>
              <a:buNone/>
              <a:defRPr sz="1128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29768">
              <a:spcBef>
                <a:spcPts val="0"/>
              </a:spcBef>
              <a:buClrTx/>
              <a:buSzTx/>
              <a:buFontTx/>
              <a:buNone/>
              <a:defRPr i="1" sz="1128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0">
                <a:solidFill>
                  <a:srgbClr val="000000"/>
                </a:solidFill>
              </a:rPr>
              <a:t>    </a:t>
            </a:r>
            <a:r>
              <a:t>//Длина строки</a:t>
            </a:r>
          </a:p>
          <a:p>
            <a:pPr marL="0" indent="0" defTabSz="429768">
              <a:spcBef>
                <a:spcPts val="0"/>
              </a:spcBef>
              <a:buClrTx/>
              <a:buSzTx/>
              <a:buFontTx/>
              <a:buNone/>
              <a:defRPr sz="1128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1">
                <a:solidFill>
                  <a:srgbClr val="808080"/>
                </a:solidFill>
              </a:rPr>
              <a:t>    </a:t>
            </a:r>
            <a:r>
              <a:rPr b="1">
                <a:solidFill>
                  <a:srgbClr val="011480"/>
                </a:solidFill>
              </a:rPr>
              <a:t>int </a:t>
            </a:r>
            <a:r>
              <a:t>len = hello.length();</a:t>
            </a:r>
          </a:p>
          <a:p>
            <a:pPr marL="0" indent="0" defTabSz="429768">
              <a:spcBef>
                <a:spcPts val="0"/>
              </a:spcBef>
              <a:buClrTx/>
              <a:buSzTx/>
              <a:buFontTx/>
              <a:buNone/>
              <a:defRPr b="1" sz="1128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System.</a:t>
            </a:r>
            <a:r>
              <a:rPr i="1">
                <a:solidFill>
                  <a:srgbClr val="6618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.println(</a:t>
            </a:r>
            <a:r>
              <a:t>"Длина строки: " </a:t>
            </a:r>
            <a:r>
              <a:rPr b="0">
                <a:solidFill>
                  <a:srgbClr val="000000"/>
                </a:solidFill>
              </a:rPr>
              <a:t>+ len + </a:t>
            </a:r>
            <a:r>
              <a:t>" символ."</a:t>
            </a:r>
            <a:r>
              <a:rPr b="0">
                <a:solidFill>
                  <a:srgbClr val="000000"/>
                </a:solidFill>
              </a:rPr>
              <a:t>);</a:t>
            </a:r>
            <a:endParaRPr b="0">
              <a:solidFill>
                <a:srgbClr val="000000"/>
              </a:solidFill>
            </a:endParaRPr>
          </a:p>
          <a:p>
            <a:pPr marL="0" indent="0" defTabSz="429768">
              <a:spcBef>
                <a:spcPts val="0"/>
              </a:spcBef>
              <a:buClrTx/>
              <a:buSzTx/>
              <a:buFontTx/>
              <a:buNone/>
              <a:defRPr sz="1128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.println();</a:t>
            </a:r>
          </a:p>
          <a:p>
            <a:pPr marL="0" indent="0" defTabSz="429768">
              <a:spcBef>
                <a:spcPts val="0"/>
              </a:spcBef>
              <a:buClrTx/>
              <a:buSzTx/>
              <a:buFontTx/>
              <a:buNone/>
              <a:defRPr sz="1128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29768">
              <a:spcBef>
                <a:spcPts val="0"/>
              </a:spcBef>
              <a:buClrTx/>
              <a:buSzTx/>
              <a:buFontTx/>
              <a:buNone/>
              <a:defRPr i="1" sz="1128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0">
                <a:solidFill>
                  <a:srgbClr val="000000"/>
                </a:solidFill>
              </a:rPr>
              <a:t>    </a:t>
            </a:r>
            <a:r>
              <a:t>//Объединение</a:t>
            </a:r>
          </a:p>
          <a:p>
            <a:pPr marL="0" indent="0" defTabSz="429768">
              <a:spcBef>
                <a:spcPts val="0"/>
              </a:spcBef>
              <a:buClrTx/>
              <a:buSzTx/>
              <a:buFontTx/>
              <a:buNone/>
              <a:defRPr sz="1128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1">
                <a:solidFill>
                  <a:srgbClr val="808080"/>
                </a:solidFill>
              </a:rPr>
              <a:t>    </a:t>
            </a:r>
            <a:r>
              <a:t>String string1 = </a:t>
            </a:r>
            <a:r>
              <a:rPr b="1">
                <a:solidFill>
                  <a:srgbClr val="018001"/>
                </a:solidFill>
              </a:rPr>
              <a:t>"world "</a:t>
            </a:r>
            <a:r>
              <a:t>;</a:t>
            </a:r>
          </a:p>
          <a:p>
            <a:pPr marL="0" indent="0" defTabSz="429768">
              <a:spcBef>
                <a:spcPts val="0"/>
              </a:spcBef>
              <a:buClrTx/>
              <a:buSzTx/>
              <a:buFontTx/>
              <a:buNone/>
              <a:defRPr sz="1128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.println(</a:t>
            </a:r>
            <a:r>
              <a:rPr b="1">
                <a:solidFill>
                  <a:srgbClr val="018001"/>
                </a:solidFill>
              </a:rPr>
              <a:t>"Hello, "</a:t>
            </a:r>
            <a:r>
              <a:t>.concat(string1).concat(</a:t>
            </a:r>
            <a:r>
              <a:rPr b="1">
                <a:solidFill>
                  <a:srgbClr val="018001"/>
                </a:solidFill>
              </a:rPr>
              <a:t>"!"</a:t>
            </a:r>
            <a:r>
              <a:t>));</a:t>
            </a:r>
          </a:p>
          <a:p>
            <a:pPr marL="0" indent="0" defTabSz="429768">
              <a:spcBef>
                <a:spcPts val="0"/>
              </a:spcBef>
              <a:buClrTx/>
              <a:buSzTx/>
              <a:buFontTx/>
              <a:buNone/>
              <a:defRPr sz="1128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.println(</a:t>
            </a:r>
            <a:r>
              <a:rPr b="1">
                <a:solidFill>
                  <a:srgbClr val="018001"/>
                </a:solidFill>
              </a:rPr>
              <a:t>"Hello, " </a:t>
            </a:r>
            <a:r>
              <a:t>+ string1 + </a:t>
            </a:r>
            <a:r>
              <a:rPr b="1">
                <a:solidFill>
                  <a:srgbClr val="018001"/>
                </a:solidFill>
              </a:rPr>
              <a:t>"!"</a:t>
            </a:r>
            <a:r>
              <a:t>);</a:t>
            </a:r>
          </a:p>
          <a:p>
            <a:pPr marL="0" indent="0" defTabSz="429768">
              <a:spcBef>
                <a:spcPts val="0"/>
              </a:spcBef>
              <a:buClrTx/>
              <a:buSzTx/>
              <a:buFontTx/>
              <a:buNone/>
              <a:defRPr sz="1128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.println();</a:t>
            </a:r>
          </a:p>
          <a:p>
            <a:pPr marL="0" indent="0" defTabSz="429768">
              <a:spcBef>
                <a:spcPts val="0"/>
              </a:spcBef>
              <a:buClrTx/>
              <a:buSzTx/>
              <a:buFontTx/>
              <a:buNone/>
              <a:defRPr sz="1128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29768">
              <a:spcBef>
                <a:spcPts val="0"/>
              </a:spcBef>
              <a:buClrTx/>
              <a:buSzTx/>
              <a:buFontTx/>
              <a:buNone/>
              <a:defRPr i="1" sz="1128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0">
                <a:solidFill>
                  <a:srgbClr val="000000"/>
                </a:solidFill>
              </a:rPr>
              <a:t>    </a:t>
            </a:r>
            <a:r>
              <a:t>//charAt</a:t>
            </a:r>
          </a:p>
          <a:p>
            <a:pPr marL="0" indent="0" defTabSz="429768">
              <a:spcBef>
                <a:spcPts val="0"/>
              </a:spcBef>
              <a:buClrTx/>
              <a:buSzTx/>
              <a:buFontTx/>
              <a:buNone/>
              <a:defRPr sz="1128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1">
                <a:solidFill>
                  <a:srgbClr val="808080"/>
                </a:solidFill>
              </a:rPr>
              <a:t>    </a:t>
            </a:r>
            <a:r>
              <a:t>String s = </a:t>
            </a:r>
            <a:r>
              <a:rPr b="1">
                <a:solidFill>
                  <a:srgbClr val="018001"/>
                </a:solidFill>
              </a:rPr>
              <a:t>"Hello, " </a:t>
            </a:r>
            <a:r>
              <a:t>+ string1 + </a:t>
            </a:r>
            <a:r>
              <a:rPr b="1">
                <a:solidFill>
                  <a:srgbClr val="018001"/>
                </a:solidFill>
              </a:rPr>
              <a:t>"!"</a:t>
            </a:r>
            <a:r>
              <a:t>;</a:t>
            </a:r>
          </a:p>
          <a:p>
            <a:pPr marL="0" indent="0" defTabSz="429768">
              <a:spcBef>
                <a:spcPts val="0"/>
              </a:spcBef>
              <a:buClrTx/>
              <a:buSzTx/>
              <a:buFontTx/>
              <a:buNone/>
              <a:defRPr sz="1128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char </a:t>
            </a:r>
            <a:r>
              <a:t>result1 = s.charAt(</a:t>
            </a:r>
            <a:r>
              <a:rPr>
                <a:solidFill>
                  <a:srgbClr val="0432FF"/>
                </a:solidFill>
              </a:rPr>
              <a:t>8</a:t>
            </a:r>
            <a:r>
              <a:t>);</a:t>
            </a:r>
          </a:p>
          <a:p>
            <a:pPr marL="0" indent="0" defTabSz="429768">
              <a:spcBef>
                <a:spcPts val="0"/>
              </a:spcBef>
              <a:buClrTx/>
              <a:buSzTx/>
              <a:buFontTx/>
              <a:buNone/>
              <a:defRPr sz="1128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char </a:t>
            </a:r>
            <a:r>
              <a:t>result2 = s.charAt(</a:t>
            </a:r>
            <a:r>
              <a:rPr>
                <a:solidFill>
                  <a:srgbClr val="0432FF"/>
                </a:solidFill>
              </a:rPr>
              <a:t>11</a:t>
            </a:r>
            <a:r>
              <a:t>);</a:t>
            </a:r>
          </a:p>
          <a:p>
            <a:pPr marL="0" indent="0" defTabSz="429768">
              <a:spcBef>
                <a:spcPts val="0"/>
              </a:spcBef>
              <a:buClrTx/>
              <a:buSzTx/>
              <a:buFontTx/>
              <a:buNone/>
              <a:defRPr b="1" sz="1128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System.</a:t>
            </a:r>
            <a:r>
              <a:rPr i="1">
                <a:solidFill>
                  <a:srgbClr val="6618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.println(</a:t>
            </a:r>
            <a:r>
              <a:t>"Восьмой символ строки - " </a:t>
            </a:r>
            <a:r>
              <a:rPr b="0">
                <a:solidFill>
                  <a:srgbClr val="000000"/>
                </a:solidFill>
              </a:rPr>
              <a:t>+ result1);</a:t>
            </a:r>
            <a:endParaRPr b="0">
              <a:solidFill>
                <a:srgbClr val="000000"/>
              </a:solidFill>
            </a:endParaRPr>
          </a:p>
          <a:p>
            <a:pPr marL="0" indent="0" defTabSz="429768">
              <a:spcBef>
                <a:spcPts val="0"/>
              </a:spcBef>
              <a:buClrTx/>
              <a:buSzTx/>
              <a:buFontTx/>
              <a:buNone/>
              <a:defRPr b="1" sz="1128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System.</a:t>
            </a:r>
            <a:r>
              <a:rPr i="1">
                <a:solidFill>
                  <a:srgbClr val="6618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.println(</a:t>
            </a:r>
            <a:r>
              <a:t>"Одиннадцатый символ строки - " </a:t>
            </a:r>
            <a:r>
              <a:rPr b="0">
                <a:solidFill>
                  <a:srgbClr val="000000"/>
                </a:solidFill>
              </a:rPr>
              <a:t>+ result2);</a:t>
            </a:r>
            <a:endParaRPr b="0">
              <a:solidFill>
                <a:srgbClr val="000000"/>
              </a:solidFill>
            </a:endParaRPr>
          </a:p>
          <a:p>
            <a:pPr marL="0" indent="0" defTabSz="429768">
              <a:spcBef>
                <a:spcPts val="0"/>
              </a:spcBef>
              <a:buClrTx/>
              <a:buSzTx/>
              <a:buFontTx/>
              <a:buNone/>
              <a:defRPr sz="1128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.println();</a:t>
            </a:r>
          </a:p>
          <a:p>
            <a:pPr marL="0" indent="0" defTabSz="429768">
              <a:spcBef>
                <a:spcPts val="0"/>
              </a:spcBef>
              <a:buClrTx/>
              <a:buSzTx/>
              <a:buFontTx/>
              <a:buNone/>
              <a:defRPr sz="1128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29768">
              <a:spcBef>
                <a:spcPts val="0"/>
              </a:spcBef>
              <a:buClrTx/>
              <a:buSzTx/>
              <a:buFontTx/>
              <a:buNone/>
              <a:defRPr i="1" sz="1128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0">
                <a:solidFill>
                  <a:srgbClr val="000000"/>
                </a:solidFill>
              </a:rPr>
              <a:t>    </a:t>
            </a:r>
            <a:r>
              <a:t>//compareTo &amp;&amp; compareToIgnoreCase</a:t>
            </a:r>
          </a:p>
          <a:p>
            <a:pPr marL="0" indent="0" defTabSz="429768">
              <a:spcBef>
                <a:spcPts val="0"/>
              </a:spcBef>
              <a:buClrTx/>
              <a:buSzTx/>
              <a:buFontTx/>
              <a:buNone/>
              <a:defRPr i="1" sz="1128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29768">
              <a:spcBef>
                <a:spcPts val="0"/>
              </a:spcBef>
              <a:buClrTx/>
              <a:buSzTx/>
              <a:buFontTx/>
              <a:buNone/>
              <a:defRPr b="1" sz="1128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 i="1">
                <a:solidFill>
                  <a:srgbClr val="808080"/>
                </a:solidFill>
              </a:rPr>
              <a:t>    </a:t>
            </a:r>
            <a:r>
              <a:rPr b="0">
                <a:solidFill>
                  <a:srgbClr val="000000"/>
                </a:solidFill>
              </a:rPr>
              <a:t>String str1 = </a:t>
            </a:r>
            <a:r>
              <a:t>"Hello, world !"</a:t>
            </a:r>
            <a:r>
              <a:rPr b="0">
                <a:solidFill>
                  <a:srgbClr val="000000"/>
                </a:solidFill>
              </a:rPr>
              <a:t>;</a:t>
            </a:r>
            <a:endParaRPr b="0">
              <a:solidFill>
                <a:srgbClr val="000000"/>
              </a:solidFill>
            </a:endParaRPr>
          </a:p>
          <a:p>
            <a:pPr marL="0" indent="0" defTabSz="429768">
              <a:spcBef>
                <a:spcPts val="0"/>
              </a:spcBef>
              <a:buClrTx/>
              <a:buSzTx/>
              <a:buFontTx/>
              <a:buNone/>
              <a:defRPr sz="1128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String str2 = </a:t>
            </a:r>
            <a:r>
              <a:rPr b="1">
                <a:solidFill>
                  <a:srgbClr val="018001"/>
                </a:solidFill>
              </a:rPr>
              <a:t>"Hello, world !"</a:t>
            </a:r>
            <a:r>
              <a:t>;</a:t>
            </a:r>
          </a:p>
          <a:p>
            <a:pPr marL="0" indent="0" defTabSz="429768">
              <a:spcBef>
                <a:spcPts val="0"/>
              </a:spcBef>
              <a:buClrTx/>
              <a:buSzTx/>
              <a:buFontTx/>
              <a:buNone/>
              <a:defRPr sz="1128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String str3 = </a:t>
            </a:r>
            <a:r>
              <a:rPr b="1">
                <a:solidFill>
                  <a:srgbClr val="018001"/>
                </a:solidFill>
              </a:rPr>
              <a:t>"Hello, world"</a:t>
            </a:r>
            <a:r>
              <a:t>;</a:t>
            </a:r>
          </a:p>
          <a:p>
            <a:pPr marL="0" indent="0" defTabSz="429768">
              <a:spcBef>
                <a:spcPts val="0"/>
              </a:spcBef>
              <a:buClrTx/>
              <a:buSzTx/>
              <a:buFontTx/>
              <a:buNone/>
              <a:defRPr sz="1128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29768">
              <a:spcBef>
                <a:spcPts val="0"/>
              </a:spcBef>
              <a:buClrTx/>
              <a:buSzTx/>
              <a:buFontTx/>
              <a:buNone/>
              <a:defRPr sz="1128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int </a:t>
            </a:r>
            <a:r>
              <a:t>result = str1.compareTo(str2);</a:t>
            </a:r>
          </a:p>
          <a:p>
            <a:pPr marL="0" indent="0" defTabSz="429768">
              <a:spcBef>
                <a:spcPts val="0"/>
              </a:spcBef>
              <a:buClrTx/>
              <a:buSzTx/>
              <a:buFontTx/>
              <a:buNone/>
              <a:defRPr sz="1128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.println(result);</a:t>
            </a:r>
          </a:p>
          <a:p>
            <a:pPr marL="0" indent="0" defTabSz="429768">
              <a:spcBef>
                <a:spcPts val="0"/>
              </a:spcBef>
              <a:buClrTx/>
              <a:buSzTx/>
              <a:buFontTx/>
              <a:buNone/>
              <a:defRPr sz="1128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29768">
              <a:spcBef>
                <a:spcPts val="0"/>
              </a:spcBef>
              <a:buClrTx/>
              <a:buSzTx/>
              <a:buFontTx/>
              <a:buNone/>
              <a:defRPr sz="1128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result = str2.compareTo(str3);</a:t>
            </a:r>
          </a:p>
          <a:p>
            <a:pPr marL="0" indent="0" defTabSz="429768">
              <a:spcBef>
                <a:spcPts val="0"/>
              </a:spcBef>
              <a:buClrTx/>
              <a:buSzTx/>
              <a:buFontTx/>
              <a:buNone/>
              <a:defRPr sz="1128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.println(result);</a:t>
            </a:r>
          </a:p>
          <a:p>
            <a:pPr marL="0" indent="0" defTabSz="429768">
              <a:spcBef>
                <a:spcPts val="0"/>
              </a:spcBef>
              <a:buClrTx/>
              <a:buSzTx/>
              <a:buFontTx/>
              <a:buNone/>
              <a:defRPr sz="1128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29768">
              <a:spcBef>
                <a:spcPts val="0"/>
              </a:spcBef>
              <a:buClrTx/>
              <a:buSzTx/>
              <a:buFontTx/>
              <a:buNone/>
              <a:defRPr sz="1128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result = str3.compareTo(str1);</a:t>
            </a:r>
          </a:p>
          <a:p>
            <a:pPr marL="0" indent="0" defTabSz="429768">
              <a:spcBef>
                <a:spcPts val="0"/>
              </a:spcBef>
              <a:buClrTx/>
              <a:buSzTx/>
              <a:buFontTx/>
              <a:buNone/>
              <a:defRPr sz="1128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.println(result);</a:t>
            </a:r>
          </a:p>
          <a:p>
            <a:pPr marL="0" indent="0" defTabSz="429768">
              <a:spcBef>
                <a:spcPts val="0"/>
              </a:spcBef>
              <a:buClrTx/>
              <a:buSzTx/>
              <a:buFontTx/>
              <a:buNone/>
              <a:defRPr sz="1128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.println();</a:t>
            </a:r>
          </a:p>
          <a:p>
            <a:pPr marL="0" indent="0" defTabSz="429768">
              <a:spcBef>
                <a:spcPts val="0"/>
              </a:spcBef>
              <a:buClrTx/>
              <a:buSzTx/>
              <a:buFontTx/>
              <a:buNone/>
              <a:defRPr sz="1128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29768">
              <a:spcBef>
                <a:spcPts val="0"/>
              </a:spcBef>
              <a:buClrTx/>
              <a:buSzTx/>
              <a:buFontTx/>
              <a:buNone/>
              <a:defRPr i="1" sz="1128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0">
                <a:solidFill>
                  <a:srgbClr val="000000"/>
                </a:solidFill>
              </a:rPr>
              <a:t>    </a:t>
            </a:r>
            <a:r>
              <a:t>//length</a:t>
            </a:r>
          </a:p>
          <a:p>
            <a:pPr marL="0" indent="0" defTabSz="429768">
              <a:spcBef>
                <a:spcPts val="0"/>
              </a:spcBef>
              <a:buClrTx/>
              <a:buSzTx/>
              <a:buFontTx/>
              <a:buNone/>
              <a:defRPr b="1" sz="1128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 i="1">
                <a:solidFill>
                  <a:srgbClr val="808080"/>
                </a:solidFill>
              </a:rPr>
              <a:t>    </a:t>
            </a:r>
            <a:r>
              <a:rPr b="0">
                <a:solidFill>
                  <a:srgbClr val="000000"/>
                </a:solidFill>
              </a:rPr>
              <a:t>System.</a:t>
            </a:r>
            <a:r>
              <a:rPr i="1">
                <a:solidFill>
                  <a:srgbClr val="6618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.print(</a:t>
            </a:r>
            <a:r>
              <a:t>"Длина строки </a:t>
            </a:r>
            <a:r>
              <a:rPr>
                <a:solidFill>
                  <a:srgbClr val="011480"/>
                </a:solidFill>
              </a:rPr>
              <a:t>\"</a:t>
            </a:r>
            <a:r>
              <a:t>" </a:t>
            </a:r>
            <a:r>
              <a:rPr b="0">
                <a:solidFill>
                  <a:srgbClr val="000000"/>
                </a:solidFill>
              </a:rPr>
              <a:t>+ str1 + </a:t>
            </a:r>
            <a:r>
              <a:t>"</a:t>
            </a:r>
            <a:r>
              <a:rPr>
                <a:solidFill>
                  <a:srgbClr val="011480"/>
                </a:solidFill>
              </a:rPr>
              <a:t>\"</a:t>
            </a:r>
            <a:r>
              <a:t> - "</a:t>
            </a:r>
            <a:r>
              <a:rPr b="0">
                <a:solidFill>
                  <a:srgbClr val="000000"/>
                </a:solidFill>
              </a:rPr>
              <a:t>);</a:t>
            </a:r>
            <a:endParaRPr b="0">
              <a:solidFill>
                <a:srgbClr val="000000"/>
              </a:solidFill>
            </a:endParaRPr>
          </a:p>
          <a:p>
            <a:pPr marL="0" indent="0" defTabSz="429768">
              <a:spcBef>
                <a:spcPts val="0"/>
              </a:spcBef>
              <a:buClrTx/>
              <a:buSzTx/>
              <a:buFontTx/>
              <a:buNone/>
              <a:defRPr sz="1128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.println(str1.length());</a:t>
            </a:r>
          </a:p>
          <a:p>
            <a:pPr marL="0" indent="0" defTabSz="429768">
              <a:spcBef>
                <a:spcPts val="0"/>
              </a:spcBef>
              <a:buClrTx/>
              <a:buSzTx/>
              <a:buFontTx/>
              <a:buNone/>
              <a:defRPr sz="1128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.println();</a:t>
            </a:r>
          </a:p>
          <a:p>
            <a:pPr marL="0" indent="0" defTabSz="429768">
              <a:spcBef>
                <a:spcPts val="0"/>
              </a:spcBef>
              <a:buClrTx/>
              <a:buSzTx/>
              <a:buFontTx/>
              <a:buNone/>
              <a:defRPr sz="1128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29768">
              <a:spcBef>
                <a:spcPts val="0"/>
              </a:spcBef>
              <a:buClrTx/>
              <a:buSzTx/>
              <a:buFontTx/>
              <a:buNone/>
              <a:defRPr i="1" sz="1128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0">
                <a:solidFill>
                  <a:srgbClr val="000000"/>
                </a:solidFill>
              </a:rPr>
              <a:t>    </a:t>
            </a:r>
            <a:r>
              <a:t>//replace &amp;&amp; replaceAll</a:t>
            </a:r>
          </a:p>
          <a:p>
            <a:pPr marL="0" indent="0" defTabSz="429768">
              <a:spcBef>
                <a:spcPts val="0"/>
              </a:spcBef>
              <a:buClrTx/>
              <a:buSzTx/>
              <a:buFontTx/>
              <a:buNone/>
              <a:defRPr sz="1128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1">
                <a:solidFill>
                  <a:srgbClr val="808080"/>
                </a:solidFill>
              </a:rPr>
              <a:t>    </a:t>
            </a:r>
            <a:r>
              <a:t>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.println(</a:t>
            </a:r>
            <a:r>
              <a:rPr b="1">
                <a:solidFill>
                  <a:srgbClr val="018001"/>
                </a:solidFill>
              </a:rPr>
              <a:t>"replace = " </a:t>
            </a:r>
            <a:r>
              <a:t>+ str1.replace(</a:t>
            </a:r>
            <a:r>
              <a:rPr b="1">
                <a:solidFill>
                  <a:srgbClr val="018001"/>
                </a:solidFill>
              </a:rPr>
              <a:t>'l'</a:t>
            </a:r>
            <a:r>
              <a:t>, </a:t>
            </a:r>
            <a:r>
              <a:rPr b="1">
                <a:solidFill>
                  <a:srgbClr val="018001"/>
                </a:solidFill>
              </a:rPr>
              <a:t>'X'</a:t>
            </a:r>
            <a:r>
              <a:t>));</a:t>
            </a:r>
          </a:p>
          <a:p>
            <a:pPr marL="0" indent="0" defTabSz="429768">
              <a:spcBef>
                <a:spcPts val="0"/>
              </a:spcBef>
              <a:buClrTx/>
              <a:buSzTx/>
              <a:buFontTx/>
              <a:buNone/>
              <a:defRPr sz="1128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.println(</a:t>
            </a:r>
            <a:r>
              <a:rPr b="1">
                <a:solidFill>
                  <a:srgbClr val="018001"/>
                </a:solidFill>
              </a:rPr>
              <a:t>"replaceAll = " </a:t>
            </a:r>
            <a:r>
              <a:t>+ str1.replaceAll(</a:t>
            </a:r>
            <a:r>
              <a:rPr b="1">
                <a:solidFill>
                  <a:srgbClr val="018001"/>
                </a:solidFill>
              </a:rPr>
              <a:t>"l"</a:t>
            </a:r>
            <a:r>
              <a:t>, </a:t>
            </a:r>
            <a:r>
              <a:rPr b="1">
                <a:solidFill>
                  <a:srgbClr val="018001"/>
                </a:solidFill>
              </a:rPr>
              <a:t>"X"</a:t>
            </a:r>
            <a:r>
              <a:t>));</a:t>
            </a:r>
          </a:p>
          <a:p>
            <a:pPr marL="0" indent="0" defTabSz="429768">
              <a:spcBef>
                <a:spcPts val="0"/>
              </a:spcBef>
              <a:buClrTx/>
              <a:buSzTx/>
              <a:buFontTx/>
              <a:buNone/>
              <a:defRPr sz="1128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.println();</a:t>
            </a:r>
          </a:p>
          <a:p>
            <a:pPr marL="0" indent="0" defTabSz="429768">
              <a:spcBef>
                <a:spcPts val="0"/>
              </a:spcBef>
              <a:buClrTx/>
              <a:buSzTx/>
              <a:buFontTx/>
              <a:buNone/>
              <a:defRPr i="1" sz="1128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0">
                <a:solidFill>
                  <a:srgbClr val="000000"/>
                </a:solidFill>
              </a:rPr>
              <a:t>    </a:t>
            </a:r>
            <a:r>
              <a:t>//split</a:t>
            </a:r>
          </a:p>
          <a:p>
            <a:pPr marL="0" indent="0" defTabSz="429768">
              <a:spcBef>
                <a:spcPts val="0"/>
              </a:spcBef>
              <a:buClrTx/>
              <a:buSzTx/>
              <a:buFontTx/>
              <a:buNone/>
              <a:defRPr sz="1128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1">
                <a:solidFill>
                  <a:srgbClr val="808080"/>
                </a:solidFill>
              </a:rPr>
              <a:t>    </a:t>
            </a:r>
            <a:r>
              <a:rPr b="1">
                <a:solidFill>
                  <a:srgbClr val="011480"/>
                </a:solidFill>
              </a:rPr>
              <a:t>for </a:t>
            </a:r>
            <a:r>
              <a:t>(String retval : str1.split(</a:t>
            </a:r>
            <a:r>
              <a:rPr b="1">
                <a:solidFill>
                  <a:srgbClr val="018001"/>
                </a:solidFill>
              </a:rPr>
              <a:t>" "</a:t>
            </a:r>
            <a:r>
              <a:t>)) {</a:t>
            </a:r>
          </a:p>
          <a:p>
            <a:pPr marL="0" indent="0" defTabSz="429768">
              <a:spcBef>
                <a:spcPts val="0"/>
              </a:spcBef>
              <a:buClrTx/>
              <a:buSzTx/>
              <a:buFontTx/>
              <a:buNone/>
              <a:defRPr b="1" sz="1128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  System.</a:t>
            </a:r>
            <a:r>
              <a:rPr i="1">
                <a:solidFill>
                  <a:srgbClr val="6618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.println(</a:t>
            </a:r>
            <a:r>
              <a:t>"split with: " </a:t>
            </a:r>
            <a:r>
              <a:rPr b="0">
                <a:solidFill>
                  <a:srgbClr val="000000"/>
                </a:solidFill>
              </a:rPr>
              <a:t>+ retval);</a:t>
            </a:r>
            <a:endParaRPr b="0">
              <a:solidFill>
                <a:srgbClr val="000000"/>
              </a:solidFill>
            </a:endParaRPr>
          </a:p>
          <a:p>
            <a:pPr marL="0" indent="0" defTabSz="429768">
              <a:spcBef>
                <a:spcPts val="0"/>
              </a:spcBef>
              <a:buClrTx/>
              <a:buSzTx/>
              <a:buFontTx/>
              <a:buNone/>
              <a:defRPr sz="1128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0" indent="0" defTabSz="429768">
              <a:spcBef>
                <a:spcPts val="0"/>
              </a:spcBef>
              <a:buClrTx/>
              <a:buSzTx/>
              <a:buFontTx/>
              <a:buNone/>
              <a:defRPr sz="1128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.println();</a:t>
            </a:r>
          </a:p>
          <a:p>
            <a:pPr marL="0" indent="0" defTabSz="429768">
              <a:spcBef>
                <a:spcPts val="0"/>
              </a:spcBef>
              <a:buClrTx/>
              <a:buSzTx/>
              <a:buFontTx/>
              <a:buNone/>
              <a:defRPr sz="1128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for </a:t>
            </a:r>
            <a:r>
              <a:t>(String retval : str1.split(</a:t>
            </a:r>
            <a:r>
              <a:rPr b="1">
                <a:solidFill>
                  <a:srgbClr val="018001"/>
                </a:solidFill>
              </a:rPr>
              <a:t>" "</a:t>
            </a:r>
            <a:r>
              <a:t>, </a:t>
            </a:r>
            <a:r>
              <a:rPr>
                <a:solidFill>
                  <a:srgbClr val="0432FF"/>
                </a:solidFill>
              </a:rPr>
              <a:t>2</a:t>
            </a:r>
            <a:r>
              <a:t>)) {</a:t>
            </a:r>
          </a:p>
          <a:p>
            <a:pPr marL="0" indent="0" defTabSz="429768">
              <a:spcBef>
                <a:spcPts val="0"/>
              </a:spcBef>
              <a:buClrTx/>
              <a:buSzTx/>
              <a:buFontTx/>
              <a:buNone/>
              <a:defRPr b="1" sz="1128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  System.</a:t>
            </a:r>
            <a:r>
              <a:rPr i="1">
                <a:solidFill>
                  <a:srgbClr val="6618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.println(</a:t>
            </a:r>
            <a:r>
              <a:t>"split with limit [2]: " </a:t>
            </a:r>
            <a:r>
              <a:rPr b="0">
                <a:solidFill>
                  <a:srgbClr val="000000"/>
                </a:solidFill>
              </a:rPr>
              <a:t>+ retval);</a:t>
            </a:r>
            <a:endParaRPr b="0">
              <a:solidFill>
                <a:srgbClr val="000000"/>
              </a:solidFill>
            </a:endParaRPr>
          </a:p>
          <a:p>
            <a:pPr marL="0" indent="0" defTabSz="429768">
              <a:spcBef>
                <a:spcPts val="0"/>
              </a:spcBef>
              <a:buClrTx/>
              <a:buSzTx/>
              <a:buFontTx/>
              <a:buNone/>
              <a:defRPr sz="1128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0" indent="0" defTabSz="429768">
              <a:spcBef>
                <a:spcPts val="0"/>
              </a:spcBef>
              <a:buClrTx/>
              <a:buSzTx/>
              <a:buFontTx/>
              <a:buNone/>
              <a:defRPr sz="1128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.println();</a:t>
            </a:r>
          </a:p>
          <a:p>
            <a:pPr marL="0" indent="0" defTabSz="429768">
              <a:spcBef>
                <a:spcPts val="0"/>
              </a:spcBef>
              <a:buClrTx/>
              <a:buSzTx/>
              <a:buFontTx/>
              <a:buNone/>
              <a:defRPr sz="1128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}</a:t>
            </a:r>
          </a:p>
          <a:p>
            <a:pPr marL="0" indent="0" defTabSz="429768">
              <a:spcBef>
                <a:spcPts val="0"/>
              </a:spcBef>
              <a:buClrTx/>
              <a:buSzTx/>
              <a:buFontTx/>
              <a:buNone/>
              <a:defRPr sz="1128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5. Базовые классы (String, Math, классы дополнительные к простым типам данных)"/>
          <p:cNvSpPr txBox="1"/>
          <p:nvPr>
            <p:ph type="body" idx="13"/>
          </p:nvPr>
        </p:nvSpPr>
        <p:spPr>
          <a:xfrm>
            <a:off x="406400" y="172720"/>
            <a:ext cx="11176000" cy="741681"/>
          </a:xfrm>
          <a:prstGeom prst="rect">
            <a:avLst/>
          </a:prstGeom>
        </p:spPr>
        <p:txBody>
          <a:bodyPr/>
          <a:lstStyle/>
          <a:p>
            <a:pPr/>
            <a:r>
              <a:t>5. Базовые классы (String, Math, классы дополнительные к простым типам данных)</a:t>
            </a:r>
          </a:p>
        </p:txBody>
      </p:sp>
      <p:sp>
        <p:nvSpPr>
          <p:cNvPr id="290" name="Класс MAT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Класс MATH</a:t>
            </a:r>
          </a:p>
        </p:txBody>
      </p:sp>
      <p:sp>
        <p:nvSpPr>
          <p:cNvPr id="291" name="package by.part1; //необязательно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numCol="2" spcCol="609600"/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i="1" sz="1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 i="0">
                <a:solidFill>
                  <a:srgbClr val="011480"/>
                </a:solidFill>
              </a:rPr>
              <a:t>package </a:t>
            </a:r>
            <a:r>
              <a:rPr i="0">
                <a:solidFill>
                  <a:srgbClr val="000000"/>
                </a:solidFill>
              </a:rPr>
              <a:t>by.part1; </a:t>
            </a:r>
            <a:r>
              <a:t>//необязательно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i="1" sz="1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i="1" sz="1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//в файле может быть только один public класс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i="1" sz="1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//Названия классов начинаются с большой буквы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b="1" sz="12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public class </a:t>
            </a:r>
            <a:r>
              <a:rPr b="0">
                <a:solidFill>
                  <a:srgbClr val="000000"/>
                </a:solidFill>
              </a:rPr>
              <a:t>Example22 {</a:t>
            </a:r>
            <a:endParaRPr b="0"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011480"/>
                </a:solidFill>
              </a:rPr>
              <a:t>public static void </a:t>
            </a:r>
            <a:r>
              <a:t>main(String[] args) {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b="1" sz="12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double </a:t>
            </a:r>
            <a:r>
              <a:rPr b="0">
                <a:solidFill>
                  <a:srgbClr val="000000"/>
                </a:solidFill>
              </a:rPr>
              <a:t>d;</a:t>
            </a:r>
            <a:endParaRPr b="0"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d = -</a:t>
            </a:r>
            <a:r>
              <a:rPr>
                <a:solidFill>
                  <a:srgbClr val="0432FF"/>
                </a:solidFill>
              </a:rPr>
              <a:t>5.5</a:t>
            </a:r>
            <a:r>
              <a:t>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double </a:t>
            </a:r>
            <a:r>
              <a:t>dAbs = Math.</a:t>
            </a:r>
            <a:r>
              <a:rPr i="1"/>
              <a:t>abs</a:t>
            </a:r>
            <a:r>
              <a:t>(d); </a:t>
            </a:r>
            <a:r>
              <a:rPr i="1">
                <a:solidFill>
                  <a:srgbClr val="808080"/>
                </a:solidFill>
              </a:rPr>
              <a:t>//равно 5.5</a:t>
            </a:r>
            <a:endParaRPr i="1">
              <a:solidFill>
                <a:srgbClr val="80808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i="1" sz="1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b="1" sz="12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 i="1">
                <a:solidFill>
                  <a:srgbClr val="808080"/>
                </a:solidFill>
              </a:rPr>
              <a:t>    </a:t>
            </a:r>
            <a:r>
              <a:rPr b="0">
                <a:solidFill>
                  <a:srgbClr val="000000"/>
                </a:solidFill>
              </a:rPr>
              <a:t>System.</a:t>
            </a:r>
            <a:r>
              <a:rPr i="1">
                <a:solidFill>
                  <a:srgbClr val="6618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.println(</a:t>
            </a:r>
            <a:r>
              <a:t>"возвращает абсолютное значение (модуль) " </a:t>
            </a:r>
            <a:r>
              <a:rPr b="0">
                <a:solidFill>
                  <a:srgbClr val="000000"/>
                </a:solidFill>
              </a:rPr>
              <a:t>+ dAbs);</a:t>
            </a:r>
            <a:endParaRPr b="0"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.println();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double </a:t>
            </a:r>
            <a:r>
              <a:t>acos = Math.</a:t>
            </a:r>
            <a:r>
              <a:rPr i="1"/>
              <a:t>acos</a:t>
            </a:r>
            <a:r>
              <a:t>(</a:t>
            </a:r>
            <a:r>
              <a:rPr>
                <a:solidFill>
                  <a:srgbClr val="0432FF"/>
                </a:solidFill>
              </a:rPr>
              <a:t>1</a:t>
            </a:r>
            <a:r>
              <a:t>);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b="1" sz="12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System.</a:t>
            </a:r>
            <a:r>
              <a:rPr i="1">
                <a:solidFill>
                  <a:srgbClr val="6618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.println(</a:t>
            </a:r>
            <a:r>
              <a:t>"возвращает арккосинус значения " </a:t>
            </a:r>
            <a:r>
              <a:rPr b="0">
                <a:solidFill>
                  <a:srgbClr val="000000"/>
                </a:solidFill>
              </a:rPr>
              <a:t>+ acos);</a:t>
            </a:r>
            <a:endParaRPr b="0"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.println();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d = </a:t>
            </a:r>
            <a:r>
              <a:rPr>
                <a:solidFill>
                  <a:srgbClr val="0432FF"/>
                </a:solidFill>
              </a:rPr>
              <a:t>27</a:t>
            </a:r>
            <a:r>
              <a:t>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double </a:t>
            </a:r>
            <a:r>
              <a:t>cbrt = Math.</a:t>
            </a:r>
            <a:r>
              <a:rPr i="1"/>
              <a:t>cbrt</a:t>
            </a:r>
            <a:r>
              <a:t>(d); </a:t>
            </a:r>
            <a:r>
              <a:rPr i="1">
                <a:solidFill>
                  <a:srgbClr val="808080"/>
                </a:solidFill>
              </a:rPr>
              <a:t>//равен 3.0</a:t>
            </a:r>
            <a:endParaRPr i="1">
              <a:solidFill>
                <a:srgbClr val="80808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i="1" sz="1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b="1" sz="12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 i="1">
                <a:solidFill>
                  <a:srgbClr val="808080"/>
                </a:solidFill>
              </a:rPr>
              <a:t>    </a:t>
            </a:r>
            <a:r>
              <a:rPr b="0">
                <a:solidFill>
                  <a:srgbClr val="000000"/>
                </a:solidFill>
              </a:rPr>
              <a:t>System.</a:t>
            </a:r>
            <a:r>
              <a:rPr i="1">
                <a:solidFill>
                  <a:srgbClr val="6618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.println(</a:t>
            </a:r>
            <a:r>
              <a:t>"возвращает кубический корень  " </a:t>
            </a:r>
            <a:r>
              <a:rPr b="0">
                <a:solidFill>
                  <a:srgbClr val="000000"/>
                </a:solidFill>
              </a:rPr>
              <a:t>+ cbrt);</a:t>
            </a:r>
            <a:endParaRPr b="0"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.println();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d = </a:t>
            </a:r>
            <a:r>
              <a:rPr>
                <a:solidFill>
                  <a:srgbClr val="0432FF"/>
                </a:solidFill>
              </a:rPr>
              <a:t>27.1</a:t>
            </a:r>
            <a:r>
              <a:t>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i="1"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0"/>
              <a:t>    </a:t>
            </a:r>
            <a:r>
              <a:rPr b="1" i="0">
                <a:solidFill>
                  <a:srgbClr val="011480"/>
                </a:solidFill>
              </a:rPr>
              <a:t>double </a:t>
            </a:r>
            <a:r>
              <a:rPr i="0"/>
              <a:t>ceil = Math.</a:t>
            </a:r>
            <a:r>
              <a:t>ceil</a:t>
            </a:r>
            <a:r>
              <a:rPr i="0"/>
              <a:t>(d); </a:t>
            </a:r>
            <a:r>
              <a:rPr>
                <a:solidFill>
                  <a:srgbClr val="808080"/>
                </a:solidFill>
              </a:rPr>
              <a:t>//равен 28.0</a:t>
            </a:r>
            <a:endParaRPr>
              <a:solidFill>
                <a:srgbClr val="80808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i="1" sz="1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b="1" sz="12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 i="1">
                <a:solidFill>
                  <a:srgbClr val="808080"/>
                </a:solidFill>
              </a:rPr>
              <a:t>    </a:t>
            </a:r>
            <a:r>
              <a:rPr b="0">
                <a:solidFill>
                  <a:srgbClr val="000000"/>
                </a:solidFill>
              </a:rPr>
              <a:t>System.</a:t>
            </a:r>
            <a:r>
              <a:rPr i="1">
                <a:solidFill>
                  <a:srgbClr val="6618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.println(</a:t>
            </a:r>
            <a:r>
              <a:t>"возвращает наименьшее целое число  " </a:t>
            </a:r>
            <a:r>
              <a:rPr b="0">
                <a:solidFill>
                  <a:srgbClr val="000000"/>
                </a:solidFill>
              </a:rPr>
              <a:t>+ ceil);</a:t>
            </a:r>
            <a:endParaRPr b="0"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.println();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d = </a:t>
            </a:r>
            <a:r>
              <a:rPr>
                <a:solidFill>
                  <a:srgbClr val="0432FF"/>
                </a:solidFill>
              </a:rPr>
              <a:t>9.9</a:t>
            </a:r>
            <a:r>
              <a:t>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double </a:t>
            </a:r>
            <a:r>
              <a:t>floor = Math.</a:t>
            </a:r>
            <a:r>
              <a:rPr i="1"/>
              <a:t>floor</a:t>
            </a:r>
            <a:r>
              <a:t>(d); </a:t>
            </a:r>
            <a:r>
              <a:rPr i="1">
                <a:solidFill>
                  <a:srgbClr val="808080"/>
                </a:solidFill>
              </a:rPr>
              <a:t>//равен 9.0</a:t>
            </a:r>
            <a:endParaRPr i="1">
              <a:solidFill>
                <a:srgbClr val="80808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b="1" sz="12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 i="1">
                <a:solidFill>
                  <a:srgbClr val="808080"/>
                </a:solidFill>
              </a:rPr>
              <a:t>    </a:t>
            </a:r>
            <a:r>
              <a:rPr b="0">
                <a:solidFill>
                  <a:srgbClr val="000000"/>
                </a:solidFill>
              </a:rPr>
              <a:t>System.</a:t>
            </a:r>
            <a:r>
              <a:rPr i="1">
                <a:solidFill>
                  <a:srgbClr val="6618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.println(</a:t>
            </a:r>
            <a:r>
              <a:t>"возвращает наибольшее целое число  " </a:t>
            </a:r>
            <a:r>
              <a:rPr b="0">
                <a:solidFill>
                  <a:srgbClr val="000000"/>
                </a:solidFill>
              </a:rPr>
              <a:t>+ floor);</a:t>
            </a:r>
            <a:endParaRPr b="0"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.println();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 b="1"/>
              <a:t>double </a:t>
            </a:r>
            <a:r>
              <a:rPr>
                <a:solidFill>
                  <a:srgbClr val="000000"/>
                </a:solidFill>
              </a:rPr>
              <a:t>d1 = </a:t>
            </a:r>
            <a:r>
              <a:rPr>
                <a:solidFill>
                  <a:srgbClr val="0432FF"/>
                </a:solidFill>
              </a:rPr>
              <a:t>5.0</a:t>
            </a:r>
            <a:r>
              <a:rPr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 b="1"/>
              <a:t>double </a:t>
            </a:r>
            <a:r>
              <a:rPr>
                <a:solidFill>
                  <a:srgbClr val="000000"/>
                </a:solidFill>
              </a:rPr>
              <a:t>d2 = </a:t>
            </a:r>
            <a:r>
              <a:rPr>
                <a:solidFill>
                  <a:srgbClr val="0432FF"/>
                </a:solidFill>
              </a:rPr>
              <a:t>3.0</a:t>
            </a:r>
            <a:r>
              <a:rPr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i="1"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0"/>
              <a:t>    </a:t>
            </a:r>
            <a:r>
              <a:rPr b="1" i="0">
                <a:solidFill>
                  <a:srgbClr val="011480"/>
                </a:solidFill>
              </a:rPr>
              <a:t>double </a:t>
            </a:r>
            <a:r>
              <a:rPr i="0"/>
              <a:t>max = Math.</a:t>
            </a:r>
            <a:r>
              <a:t>max</a:t>
            </a:r>
            <a:r>
              <a:rPr i="0"/>
              <a:t>(d1, d2); </a:t>
            </a:r>
            <a:r>
              <a:rPr>
                <a:solidFill>
                  <a:srgbClr val="808080"/>
                </a:solidFill>
              </a:rPr>
              <a:t>//равен 5.0</a:t>
            </a:r>
            <a:endParaRPr>
              <a:solidFill>
                <a:srgbClr val="80808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b="1" sz="12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 i="1">
                <a:solidFill>
                  <a:srgbClr val="808080"/>
                </a:solidFill>
              </a:rPr>
              <a:t>    </a:t>
            </a:r>
            <a:r>
              <a:rPr b="0">
                <a:solidFill>
                  <a:srgbClr val="000000"/>
                </a:solidFill>
              </a:rPr>
              <a:t>System.</a:t>
            </a:r>
            <a:r>
              <a:rPr i="1">
                <a:solidFill>
                  <a:srgbClr val="6618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.println(</a:t>
            </a:r>
            <a:r>
              <a:t>"возвращает больший из аргументов  " </a:t>
            </a:r>
            <a:r>
              <a:rPr b="0">
                <a:solidFill>
                  <a:srgbClr val="000000"/>
                </a:solidFill>
              </a:rPr>
              <a:t>+ max);</a:t>
            </a:r>
            <a:endParaRPr b="0"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.println();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}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6. Тестирование java кода (Junit, mockito)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6. Тестирование java кода (Junit, mockito)</a:t>
            </a:r>
          </a:p>
        </p:txBody>
      </p:sp>
      <p:sp>
        <p:nvSpPr>
          <p:cNvPr id="294" name="Тестирование java кода (Junit, mockito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Тестирование java кода (Junit, mockito)</a:t>
            </a:r>
          </a:p>
        </p:txBody>
      </p:sp>
      <p:sp>
        <p:nvSpPr>
          <p:cNvPr id="295" name="package by.part1; //необязательно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numCol="2" spcCol="609600"/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i="1" sz="1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 i="0">
                <a:solidFill>
                  <a:srgbClr val="011480"/>
                </a:solidFill>
              </a:rPr>
              <a:t>package </a:t>
            </a:r>
            <a:r>
              <a:rPr i="0">
                <a:solidFill>
                  <a:srgbClr val="000000"/>
                </a:solidFill>
              </a:rPr>
              <a:t>by.part1; </a:t>
            </a:r>
            <a:r>
              <a:t>//необязательно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i="1" sz="1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i="1" sz="1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//в файле может быть только один public класс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i="1" sz="1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//Названия классов начинаются с большой буквы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b="1" sz="12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public class </a:t>
            </a:r>
            <a:r>
              <a:rPr b="0">
                <a:solidFill>
                  <a:srgbClr val="000000"/>
                </a:solidFill>
              </a:rPr>
              <a:t>Example22 {</a:t>
            </a:r>
            <a:endParaRPr b="0"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011480"/>
                </a:solidFill>
              </a:rPr>
              <a:t>public static void </a:t>
            </a:r>
            <a:r>
              <a:t>main(String[] args) {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b="1" sz="12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double </a:t>
            </a:r>
            <a:r>
              <a:rPr b="0">
                <a:solidFill>
                  <a:srgbClr val="000000"/>
                </a:solidFill>
              </a:rPr>
              <a:t>d;</a:t>
            </a:r>
            <a:endParaRPr b="0"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d = -</a:t>
            </a:r>
            <a:r>
              <a:rPr>
                <a:solidFill>
                  <a:srgbClr val="0432FF"/>
                </a:solidFill>
              </a:rPr>
              <a:t>5.5</a:t>
            </a:r>
            <a:r>
              <a:t>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double </a:t>
            </a:r>
            <a:r>
              <a:t>dAbs = Math.</a:t>
            </a:r>
            <a:r>
              <a:rPr i="1"/>
              <a:t>abs</a:t>
            </a:r>
            <a:r>
              <a:t>(d); </a:t>
            </a:r>
            <a:r>
              <a:rPr i="1">
                <a:solidFill>
                  <a:srgbClr val="808080"/>
                </a:solidFill>
              </a:rPr>
              <a:t>//равно 5.5</a:t>
            </a:r>
            <a:endParaRPr i="1">
              <a:solidFill>
                <a:srgbClr val="80808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i="1" sz="1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b="1" sz="12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 i="1">
                <a:solidFill>
                  <a:srgbClr val="808080"/>
                </a:solidFill>
              </a:rPr>
              <a:t>    </a:t>
            </a:r>
            <a:r>
              <a:rPr b="0">
                <a:solidFill>
                  <a:srgbClr val="000000"/>
                </a:solidFill>
              </a:rPr>
              <a:t>System.</a:t>
            </a:r>
            <a:r>
              <a:rPr i="1">
                <a:solidFill>
                  <a:srgbClr val="6618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.println(</a:t>
            </a:r>
            <a:r>
              <a:t>"возвращает абсолютное значение (модуль) " </a:t>
            </a:r>
            <a:r>
              <a:rPr b="0">
                <a:solidFill>
                  <a:srgbClr val="000000"/>
                </a:solidFill>
              </a:rPr>
              <a:t>+ dAbs);</a:t>
            </a:r>
            <a:endParaRPr b="0"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.println();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double </a:t>
            </a:r>
            <a:r>
              <a:t>acos = Math.</a:t>
            </a:r>
            <a:r>
              <a:rPr i="1"/>
              <a:t>acos</a:t>
            </a:r>
            <a:r>
              <a:t>(</a:t>
            </a:r>
            <a:r>
              <a:rPr>
                <a:solidFill>
                  <a:srgbClr val="0432FF"/>
                </a:solidFill>
              </a:rPr>
              <a:t>1</a:t>
            </a:r>
            <a:r>
              <a:t>);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b="1" sz="12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System.</a:t>
            </a:r>
            <a:r>
              <a:rPr i="1">
                <a:solidFill>
                  <a:srgbClr val="6618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.println(</a:t>
            </a:r>
            <a:r>
              <a:t>"возвращает арккосинус значения " </a:t>
            </a:r>
            <a:r>
              <a:rPr b="0">
                <a:solidFill>
                  <a:srgbClr val="000000"/>
                </a:solidFill>
              </a:rPr>
              <a:t>+ acos);</a:t>
            </a:r>
            <a:endParaRPr b="0"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.println();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d = </a:t>
            </a:r>
            <a:r>
              <a:rPr>
                <a:solidFill>
                  <a:srgbClr val="0432FF"/>
                </a:solidFill>
              </a:rPr>
              <a:t>27</a:t>
            </a:r>
            <a:r>
              <a:t>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double </a:t>
            </a:r>
            <a:r>
              <a:t>cbrt = Math.</a:t>
            </a:r>
            <a:r>
              <a:rPr i="1"/>
              <a:t>cbrt</a:t>
            </a:r>
            <a:r>
              <a:t>(d); </a:t>
            </a:r>
            <a:r>
              <a:rPr i="1">
                <a:solidFill>
                  <a:srgbClr val="808080"/>
                </a:solidFill>
              </a:rPr>
              <a:t>//равен 3.0</a:t>
            </a:r>
            <a:endParaRPr i="1">
              <a:solidFill>
                <a:srgbClr val="80808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i="1" sz="1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b="1" sz="12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 i="1">
                <a:solidFill>
                  <a:srgbClr val="808080"/>
                </a:solidFill>
              </a:rPr>
              <a:t>    </a:t>
            </a:r>
            <a:r>
              <a:rPr b="0">
                <a:solidFill>
                  <a:srgbClr val="000000"/>
                </a:solidFill>
              </a:rPr>
              <a:t>System.</a:t>
            </a:r>
            <a:r>
              <a:rPr i="1">
                <a:solidFill>
                  <a:srgbClr val="6618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.println(</a:t>
            </a:r>
            <a:r>
              <a:t>"возвращает кубический корень  " </a:t>
            </a:r>
            <a:r>
              <a:rPr b="0">
                <a:solidFill>
                  <a:srgbClr val="000000"/>
                </a:solidFill>
              </a:rPr>
              <a:t>+ cbrt);</a:t>
            </a:r>
            <a:endParaRPr b="0"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.println();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d = </a:t>
            </a:r>
            <a:r>
              <a:rPr>
                <a:solidFill>
                  <a:srgbClr val="0432FF"/>
                </a:solidFill>
              </a:rPr>
              <a:t>27.1</a:t>
            </a:r>
            <a:r>
              <a:t>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i="1"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0"/>
              <a:t>    </a:t>
            </a:r>
            <a:r>
              <a:rPr b="1" i="0">
                <a:solidFill>
                  <a:srgbClr val="011480"/>
                </a:solidFill>
              </a:rPr>
              <a:t>double </a:t>
            </a:r>
            <a:r>
              <a:rPr i="0"/>
              <a:t>ceil = Math.</a:t>
            </a:r>
            <a:r>
              <a:t>ceil</a:t>
            </a:r>
            <a:r>
              <a:rPr i="0"/>
              <a:t>(d); </a:t>
            </a:r>
            <a:r>
              <a:rPr>
                <a:solidFill>
                  <a:srgbClr val="808080"/>
                </a:solidFill>
              </a:rPr>
              <a:t>//равен 28.0</a:t>
            </a:r>
            <a:endParaRPr>
              <a:solidFill>
                <a:srgbClr val="80808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i="1" sz="1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b="1" sz="12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 i="1">
                <a:solidFill>
                  <a:srgbClr val="808080"/>
                </a:solidFill>
              </a:rPr>
              <a:t>    </a:t>
            </a:r>
            <a:r>
              <a:rPr b="0">
                <a:solidFill>
                  <a:srgbClr val="000000"/>
                </a:solidFill>
              </a:rPr>
              <a:t>System.</a:t>
            </a:r>
            <a:r>
              <a:rPr i="1">
                <a:solidFill>
                  <a:srgbClr val="6618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.println(</a:t>
            </a:r>
            <a:r>
              <a:t>"возвращает наименьшее целое число  " </a:t>
            </a:r>
            <a:r>
              <a:rPr b="0">
                <a:solidFill>
                  <a:srgbClr val="000000"/>
                </a:solidFill>
              </a:rPr>
              <a:t>+ ceil);</a:t>
            </a:r>
            <a:endParaRPr b="0"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.println();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d = </a:t>
            </a:r>
            <a:r>
              <a:rPr>
                <a:solidFill>
                  <a:srgbClr val="0432FF"/>
                </a:solidFill>
              </a:rPr>
              <a:t>9.9</a:t>
            </a:r>
            <a:r>
              <a:t>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double </a:t>
            </a:r>
            <a:r>
              <a:t>floor = Math.</a:t>
            </a:r>
            <a:r>
              <a:rPr i="1"/>
              <a:t>floor</a:t>
            </a:r>
            <a:r>
              <a:t>(d); </a:t>
            </a:r>
            <a:r>
              <a:rPr i="1">
                <a:solidFill>
                  <a:srgbClr val="808080"/>
                </a:solidFill>
              </a:rPr>
              <a:t>//равен 9.0</a:t>
            </a:r>
            <a:endParaRPr i="1">
              <a:solidFill>
                <a:srgbClr val="80808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b="1" sz="12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 i="1">
                <a:solidFill>
                  <a:srgbClr val="808080"/>
                </a:solidFill>
              </a:rPr>
              <a:t>    </a:t>
            </a:r>
            <a:r>
              <a:rPr b="0">
                <a:solidFill>
                  <a:srgbClr val="000000"/>
                </a:solidFill>
              </a:rPr>
              <a:t>System.</a:t>
            </a:r>
            <a:r>
              <a:rPr i="1">
                <a:solidFill>
                  <a:srgbClr val="6618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.println(</a:t>
            </a:r>
            <a:r>
              <a:t>"возвращает наибольшее целое число  " </a:t>
            </a:r>
            <a:r>
              <a:rPr b="0">
                <a:solidFill>
                  <a:srgbClr val="000000"/>
                </a:solidFill>
              </a:rPr>
              <a:t>+ floor);</a:t>
            </a:r>
            <a:endParaRPr b="0"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.println();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 b="1"/>
              <a:t>double </a:t>
            </a:r>
            <a:r>
              <a:rPr>
                <a:solidFill>
                  <a:srgbClr val="000000"/>
                </a:solidFill>
              </a:rPr>
              <a:t>d1 = </a:t>
            </a:r>
            <a:r>
              <a:rPr>
                <a:solidFill>
                  <a:srgbClr val="0432FF"/>
                </a:solidFill>
              </a:rPr>
              <a:t>5.0</a:t>
            </a:r>
            <a:r>
              <a:rPr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 b="1"/>
              <a:t>double </a:t>
            </a:r>
            <a:r>
              <a:rPr>
                <a:solidFill>
                  <a:srgbClr val="000000"/>
                </a:solidFill>
              </a:rPr>
              <a:t>d2 = </a:t>
            </a:r>
            <a:r>
              <a:rPr>
                <a:solidFill>
                  <a:srgbClr val="0432FF"/>
                </a:solidFill>
              </a:rPr>
              <a:t>3.0</a:t>
            </a:r>
            <a:r>
              <a:rPr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i="1"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0"/>
              <a:t>    </a:t>
            </a:r>
            <a:r>
              <a:rPr b="1" i="0">
                <a:solidFill>
                  <a:srgbClr val="011480"/>
                </a:solidFill>
              </a:rPr>
              <a:t>double </a:t>
            </a:r>
            <a:r>
              <a:rPr i="0"/>
              <a:t>max = Math.</a:t>
            </a:r>
            <a:r>
              <a:t>max</a:t>
            </a:r>
            <a:r>
              <a:rPr i="0"/>
              <a:t>(d1, d2); </a:t>
            </a:r>
            <a:r>
              <a:rPr>
                <a:solidFill>
                  <a:srgbClr val="808080"/>
                </a:solidFill>
              </a:rPr>
              <a:t>//равен 5.0</a:t>
            </a:r>
            <a:endParaRPr>
              <a:solidFill>
                <a:srgbClr val="80808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b="1" sz="12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 i="1">
                <a:solidFill>
                  <a:srgbClr val="808080"/>
                </a:solidFill>
              </a:rPr>
              <a:t>    </a:t>
            </a:r>
            <a:r>
              <a:rPr b="0">
                <a:solidFill>
                  <a:srgbClr val="000000"/>
                </a:solidFill>
              </a:rPr>
              <a:t>System.</a:t>
            </a:r>
            <a:r>
              <a:rPr i="1">
                <a:solidFill>
                  <a:srgbClr val="6618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.println(</a:t>
            </a:r>
            <a:r>
              <a:t>"возвращает больший из аргументов  " </a:t>
            </a:r>
            <a:r>
              <a:rPr b="0">
                <a:solidFill>
                  <a:srgbClr val="000000"/>
                </a:solidFill>
              </a:rPr>
              <a:t>+ max);</a:t>
            </a:r>
            <a:endParaRPr b="0"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.println();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}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1. Синтаксис языка Java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 Синтаксис языка Java</a:t>
            </a:r>
          </a:p>
        </p:txBody>
      </p:sp>
      <p:sp>
        <p:nvSpPr>
          <p:cNvPr id="175" name="Особенности языка Java и его предназначени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Особенности языка Java и его предназначение</a:t>
            </a:r>
          </a:p>
        </p:txBody>
      </p:sp>
      <p:sp>
        <p:nvSpPr>
          <p:cNvPr id="176" name="Java— сильно типизированный объектно-ориентированный язык программирования, разработанный компанией Sun Microsystems (в последующем приобретённой компанией Oracle)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06527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3298">
                <a:latin typeface="+mn-lt"/>
                <a:ea typeface="+mn-ea"/>
                <a:cs typeface="+mn-cs"/>
                <a:sym typeface="DIN Condensed"/>
              </a:defRPr>
            </a:pPr>
            <a:r>
              <a:t>Java— сильно типизированный объектно-ориентированный язык программирования, разработанный компанией Sun Microsystems (в последующем приобретённой компанией Oracle). </a:t>
            </a:r>
          </a:p>
          <a:p>
            <a:pPr marL="0" indent="0" defTabSz="406527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3298">
                <a:latin typeface="+mn-lt"/>
                <a:ea typeface="+mn-ea"/>
                <a:cs typeface="+mn-cs"/>
                <a:sym typeface="DIN Condensed"/>
              </a:defRPr>
            </a:pPr>
          </a:p>
          <a:p>
            <a:pPr marL="0" indent="0" defTabSz="406527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3298">
                <a:latin typeface="+mn-lt"/>
                <a:ea typeface="+mn-ea"/>
                <a:cs typeface="+mn-cs"/>
                <a:sym typeface="DIN Condensed"/>
              </a:defRPr>
            </a:pPr>
            <a:r>
              <a:t>Приложения Java обычно транслируются в специальный байт-код, поэтому они могут работать на любой компьютерной архитектуре, с помощью виртуальной Java-машины. </a:t>
            </a:r>
          </a:p>
          <a:p>
            <a:pPr marL="0" indent="0" defTabSz="406527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3298">
                <a:latin typeface="+mn-lt"/>
                <a:ea typeface="+mn-ea"/>
                <a:cs typeface="+mn-cs"/>
                <a:sym typeface="DIN Condensed"/>
              </a:defRPr>
            </a:pPr>
          </a:p>
          <a:p>
            <a:pPr marL="0" indent="0" defTabSz="406527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3298">
                <a:latin typeface="+mn-lt"/>
                <a:ea typeface="+mn-ea"/>
                <a:cs typeface="+mn-cs"/>
                <a:sym typeface="DIN Condensed"/>
              </a:defRPr>
            </a:pPr>
            <a:r>
              <a:t>Дата официального выпуска — 23 мая 1995 года.</a:t>
            </a:r>
          </a:p>
          <a:p>
            <a:pPr marL="0" indent="0" defTabSz="443484">
              <a:lnSpc>
                <a:spcPts val="4300"/>
              </a:lnSpc>
              <a:spcBef>
                <a:spcPts val="0"/>
              </a:spcBef>
              <a:buClrTx/>
              <a:buSzTx/>
              <a:buFontTx/>
              <a:buNone/>
              <a:defRPr sz="2328">
                <a:solidFill>
                  <a:srgbClr val="222222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443484">
              <a:spcBef>
                <a:spcPts val="0"/>
              </a:spcBef>
              <a:buClrTx/>
              <a:buSzTx/>
              <a:buFontTx/>
              <a:buNone/>
              <a:defRPr sz="194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class </a:t>
            </a:r>
            <a:r>
              <a:t>HelloWorld {</a:t>
            </a:r>
          </a:p>
          <a:p>
            <a:pPr marL="0" indent="0" defTabSz="443484">
              <a:spcBef>
                <a:spcPts val="0"/>
              </a:spcBef>
              <a:buClrTx/>
              <a:buSzTx/>
              <a:buFontTx/>
              <a:buNone/>
              <a:defRPr sz="194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43484">
              <a:spcBef>
                <a:spcPts val="0"/>
              </a:spcBef>
              <a:buClrTx/>
              <a:buSzTx/>
              <a:buFontTx/>
              <a:buNone/>
              <a:defRPr sz="194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011480"/>
                </a:solidFill>
              </a:rPr>
              <a:t>public static void </a:t>
            </a:r>
            <a:r>
              <a:t>main(String[] args) {</a:t>
            </a:r>
          </a:p>
          <a:p>
            <a:pPr marL="0" indent="0" defTabSz="443484">
              <a:spcBef>
                <a:spcPts val="0"/>
              </a:spcBef>
              <a:buClrTx/>
              <a:buSzTx/>
              <a:buFontTx/>
              <a:buNone/>
              <a:defRPr b="1" sz="194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System.</a:t>
            </a:r>
            <a:r>
              <a:rPr i="1">
                <a:solidFill>
                  <a:srgbClr val="6618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.println(</a:t>
            </a:r>
            <a:r>
              <a:t>"Hello, world!"</a:t>
            </a:r>
            <a:r>
              <a:rPr b="0">
                <a:solidFill>
                  <a:srgbClr val="000000"/>
                </a:solidFill>
              </a:rPr>
              <a:t>);</a:t>
            </a:r>
            <a:endParaRPr b="0">
              <a:solidFill>
                <a:srgbClr val="000000"/>
              </a:solidFill>
            </a:endParaRPr>
          </a:p>
          <a:p>
            <a:pPr marL="0" indent="0" defTabSz="443484">
              <a:spcBef>
                <a:spcPts val="0"/>
              </a:spcBef>
              <a:buClrTx/>
              <a:buSzTx/>
              <a:buFontTx/>
              <a:buNone/>
              <a:defRPr sz="194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}</a:t>
            </a:r>
          </a:p>
          <a:p>
            <a:pPr marL="0" indent="0" defTabSz="443484">
              <a:spcBef>
                <a:spcPts val="0"/>
              </a:spcBef>
              <a:buClrTx/>
              <a:buSzTx/>
              <a:buFontTx/>
              <a:buNone/>
              <a:defRPr sz="194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1. Синтаксис языка Java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 Синтаксис языка Java</a:t>
            </a:r>
          </a:p>
        </p:txBody>
      </p:sp>
      <p:sp>
        <p:nvSpPr>
          <p:cNvPr id="179" name="Java Virtual Mach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Java Virtual Machine</a:t>
            </a:r>
          </a:p>
        </p:txBody>
      </p:sp>
      <p:sp>
        <p:nvSpPr>
          <p:cNvPr id="180" name="Java Code…"/>
          <p:cNvSpPr/>
          <p:nvPr/>
        </p:nvSpPr>
        <p:spPr>
          <a:xfrm>
            <a:off x="5232400" y="2908917"/>
            <a:ext cx="2273499" cy="802234"/>
          </a:xfrm>
          <a:prstGeom prst="rect">
            <a:avLst/>
          </a:prstGeom>
          <a:ln w="25400">
            <a:solidFill>
              <a:srgbClr val="5B5854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  <a:r>
              <a:t>Java Code 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  <a:r>
              <a:t>(.java)</a:t>
            </a:r>
          </a:p>
        </p:txBody>
      </p:sp>
      <p:sp>
        <p:nvSpPr>
          <p:cNvPr id="181" name="Java compiler"/>
          <p:cNvSpPr/>
          <p:nvPr/>
        </p:nvSpPr>
        <p:spPr>
          <a:xfrm>
            <a:off x="5232400" y="4044156"/>
            <a:ext cx="2273499" cy="1081088"/>
          </a:xfrm>
          <a:prstGeom prst="ellipse">
            <a:avLst/>
          </a:prstGeom>
          <a:ln w="25400">
            <a:solidFill>
              <a:srgbClr val="5B5854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ts val="34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Java compiler</a:t>
            </a:r>
          </a:p>
        </p:txBody>
      </p:sp>
      <p:sp>
        <p:nvSpPr>
          <p:cNvPr id="182" name="Byte Code…"/>
          <p:cNvSpPr/>
          <p:nvPr/>
        </p:nvSpPr>
        <p:spPr>
          <a:xfrm>
            <a:off x="5232400" y="5432849"/>
            <a:ext cx="2273499" cy="802234"/>
          </a:xfrm>
          <a:prstGeom prst="rect">
            <a:avLst/>
          </a:prstGeom>
          <a:ln w="25400">
            <a:solidFill>
              <a:srgbClr val="5B5854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  <a:r>
              <a:t>Byte Code 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  <a:r>
              <a:t>(.class)</a:t>
            </a:r>
          </a:p>
        </p:txBody>
      </p:sp>
      <p:sp>
        <p:nvSpPr>
          <p:cNvPr id="183" name="jvm"/>
          <p:cNvSpPr/>
          <p:nvPr/>
        </p:nvSpPr>
        <p:spPr>
          <a:xfrm>
            <a:off x="2851249" y="6766349"/>
            <a:ext cx="2273499" cy="802234"/>
          </a:xfrm>
          <a:prstGeom prst="rect">
            <a:avLst/>
          </a:prstGeom>
          <a:ln w="25400">
            <a:solidFill>
              <a:srgbClr val="5B5854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jvm</a:t>
            </a:r>
          </a:p>
        </p:txBody>
      </p:sp>
      <p:sp>
        <p:nvSpPr>
          <p:cNvPr id="184" name="jvm"/>
          <p:cNvSpPr/>
          <p:nvPr/>
        </p:nvSpPr>
        <p:spPr>
          <a:xfrm>
            <a:off x="5232400" y="6766349"/>
            <a:ext cx="2273499" cy="802234"/>
          </a:xfrm>
          <a:prstGeom prst="rect">
            <a:avLst/>
          </a:prstGeom>
          <a:ln w="25400">
            <a:solidFill>
              <a:srgbClr val="5B5854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jvm</a:t>
            </a:r>
          </a:p>
        </p:txBody>
      </p:sp>
      <p:sp>
        <p:nvSpPr>
          <p:cNvPr id="185" name="jvm"/>
          <p:cNvSpPr/>
          <p:nvPr/>
        </p:nvSpPr>
        <p:spPr>
          <a:xfrm>
            <a:off x="7613550" y="6766349"/>
            <a:ext cx="2273500" cy="802234"/>
          </a:xfrm>
          <a:prstGeom prst="rect">
            <a:avLst/>
          </a:prstGeom>
          <a:ln w="25400">
            <a:solidFill>
              <a:srgbClr val="5B5854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jvm</a:t>
            </a:r>
          </a:p>
        </p:txBody>
      </p:sp>
      <p:sp>
        <p:nvSpPr>
          <p:cNvPr id="186" name="Mac"/>
          <p:cNvSpPr/>
          <p:nvPr/>
        </p:nvSpPr>
        <p:spPr>
          <a:xfrm>
            <a:off x="2851249" y="7947449"/>
            <a:ext cx="2273499" cy="802234"/>
          </a:xfrm>
          <a:prstGeom prst="rect">
            <a:avLst/>
          </a:prstGeom>
          <a:ln w="25400">
            <a:solidFill>
              <a:srgbClr val="5B5854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Mac</a:t>
            </a:r>
          </a:p>
        </p:txBody>
      </p:sp>
      <p:sp>
        <p:nvSpPr>
          <p:cNvPr id="187" name="Windows"/>
          <p:cNvSpPr/>
          <p:nvPr/>
        </p:nvSpPr>
        <p:spPr>
          <a:xfrm>
            <a:off x="5232400" y="7947449"/>
            <a:ext cx="2273499" cy="802234"/>
          </a:xfrm>
          <a:prstGeom prst="rect">
            <a:avLst/>
          </a:prstGeom>
          <a:ln w="25400">
            <a:solidFill>
              <a:srgbClr val="5B5854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Windows</a:t>
            </a:r>
          </a:p>
        </p:txBody>
      </p:sp>
      <p:sp>
        <p:nvSpPr>
          <p:cNvPr id="188" name="Linux"/>
          <p:cNvSpPr/>
          <p:nvPr/>
        </p:nvSpPr>
        <p:spPr>
          <a:xfrm>
            <a:off x="7613550" y="7947449"/>
            <a:ext cx="2273500" cy="802234"/>
          </a:xfrm>
          <a:prstGeom prst="rect">
            <a:avLst/>
          </a:prstGeom>
          <a:ln w="25400">
            <a:solidFill>
              <a:srgbClr val="5B5854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Linux</a:t>
            </a:r>
          </a:p>
        </p:txBody>
      </p:sp>
      <p:sp>
        <p:nvSpPr>
          <p:cNvPr id="189" name="Line"/>
          <p:cNvSpPr/>
          <p:nvPr/>
        </p:nvSpPr>
        <p:spPr>
          <a:xfrm>
            <a:off x="6369149" y="3721901"/>
            <a:ext cx="1" cy="312394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0" name="Line"/>
          <p:cNvSpPr/>
          <p:nvPr/>
        </p:nvSpPr>
        <p:spPr>
          <a:xfrm>
            <a:off x="6369149" y="5120653"/>
            <a:ext cx="1" cy="312394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1" name="Line"/>
          <p:cNvSpPr/>
          <p:nvPr/>
        </p:nvSpPr>
        <p:spPr>
          <a:xfrm>
            <a:off x="6369149" y="6275912"/>
            <a:ext cx="1" cy="45720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2" name="Line"/>
          <p:cNvSpPr/>
          <p:nvPr/>
        </p:nvSpPr>
        <p:spPr>
          <a:xfrm>
            <a:off x="3988334" y="6468965"/>
            <a:ext cx="4761630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3" name="Line"/>
          <p:cNvSpPr/>
          <p:nvPr/>
        </p:nvSpPr>
        <p:spPr>
          <a:xfrm>
            <a:off x="8750300" y="6464951"/>
            <a:ext cx="1" cy="312394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4" name="Line"/>
          <p:cNvSpPr/>
          <p:nvPr/>
        </p:nvSpPr>
        <p:spPr>
          <a:xfrm>
            <a:off x="3987998" y="6468965"/>
            <a:ext cx="1" cy="312395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5" name="Line"/>
          <p:cNvSpPr/>
          <p:nvPr/>
        </p:nvSpPr>
        <p:spPr>
          <a:xfrm>
            <a:off x="3987998" y="7601819"/>
            <a:ext cx="1" cy="312394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6" name="Line"/>
          <p:cNvSpPr/>
          <p:nvPr/>
        </p:nvSpPr>
        <p:spPr>
          <a:xfrm>
            <a:off x="6369149" y="7608237"/>
            <a:ext cx="1" cy="312394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7" name="Line"/>
          <p:cNvSpPr/>
          <p:nvPr/>
        </p:nvSpPr>
        <p:spPr>
          <a:xfrm>
            <a:off x="8750300" y="7601819"/>
            <a:ext cx="1" cy="312394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1. Синтаксис языка Java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 Синтаксис языка Java</a:t>
            </a:r>
          </a:p>
        </p:txBody>
      </p:sp>
      <p:sp>
        <p:nvSpPr>
          <p:cNvPr id="200" name="Структура java класс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Структура java класса</a:t>
            </a:r>
          </a:p>
        </p:txBody>
      </p:sp>
      <p:sp>
        <p:nvSpPr>
          <p:cNvPr id="201" name="package by.part1; //необязательно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374904">
              <a:spcBef>
                <a:spcPts val="0"/>
              </a:spcBef>
              <a:buClrTx/>
              <a:buSzTx/>
              <a:buFontTx/>
              <a:buNone/>
              <a:defRPr i="1" sz="123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 i="0">
                <a:solidFill>
                  <a:srgbClr val="011480"/>
                </a:solidFill>
              </a:rPr>
              <a:t>package </a:t>
            </a:r>
            <a:r>
              <a:rPr i="0">
                <a:solidFill>
                  <a:srgbClr val="000000"/>
                </a:solidFill>
              </a:rPr>
              <a:t>by.part1; </a:t>
            </a:r>
            <a:r>
              <a:t>//необязательно</a:t>
            </a:r>
          </a:p>
          <a:p>
            <a:pPr marL="0" indent="0" defTabSz="374904">
              <a:spcBef>
                <a:spcPts val="0"/>
              </a:spcBef>
              <a:buClrTx/>
              <a:buSzTx/>
              <a:buFontTx/>
              <a:buNone/>
              <a:defRPr i="1" sz="123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374904">
              <a:spcBef>
                <a:spcPts val="0"/>
              </a:spcBef>
              <a:buClrTx/>
              <a:buSzTx/>
              <a:buFontTx/>
              <a:buNone/>
              <a:defRPr sz="123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import </a:t>
            </a:r>
            <a:r>
              <a:t>java.lang.Math; </a:t>
            </a:r>
            <a:r>
              <a:rPr i="1">
                <a:solidFill>
                  <a:srgbClr val="808080"/>
                </a:solidFill>
              </a:rPr>
              <a:t>//необязательно</a:t>
            </a:r>
            <a:endParaRPr i="1">
              <a:solidFill>
                <a:srgbClr val="808080"/>
              </a:solidFill>
            </a:endParaRPr>
          </a:p>
          <a:p>
            <a:pPr marL="0" indent="0" defTabSz="374904">
              <a:spcBef>
                <a:spcPts val="0"/>
              </a:spcBef>
              <a:buClrTx/>
              <a:buSzTx/>
              <a:buFontTx/>
              <a:buNone/>
              <a:defRPr sz="123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import </a:t>
            </a:r>
            <a:r>
              <a:t>java.lang.String; </a:t>
            </a:r>
            <a:r>
              <a:rPr i="1">
                <a:solidFill>
                  <a:srgbClr val="808080"/>
                </a:solidFill>
              </a:rPr>
              <a:t>//необязательно</a:t>
            </a:r>
            <a:endParaRPr i="1">
              <a:solidFill>
                <a:srgbClr val="808080"/>
              </a:solidFill>
            </a:endParaRPr>
          </a:p>
          <a:p>
            <a:pPr marL="0" indent="0" defTabSz="374904">
              <a:spcBef>
                <a:spcPts val="0"/>
              </a:spcBef>
              <a:buClrTx/>
              <a:buSzTx/>
              <a:buFontTx/>
              <a:buNone/>
              <a:defRPr i="1" sz="123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374904">
              <a:spcBef>
                <a:spcPts val="0"/>
              </a:spcBef>
              <a:buClrTx/>
              <a:buSzTx/>
              <a:buFontTx/>
              <a:buNone/>
              <a:defRPr i="1" sz="123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//в файле может быть только один public класс</a:t>
            </a:r>
          </a:p>
          <a:p>
            <a:pPr marL="0" indent="0" defTabSz="374904">
              <a:spcBef>
                <a:spcPts val="0"/>
              </a:spcBef>
              <a:buClrTx/>
              <a:buSzTx/>
              <a:buFontTx/>
              <a:buNone/>
              <a:defRPr i="1" sz="123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//Названия классов начинаются с большой буквы</a:t>
            </a:r>
          </a:p>
          <a:p>
            <a:pPr marL="0" indent="0" defTabSz="374904">
              <a:spcBef>
                <a:spcPts val="0"/>
              </a:spcBef>
              <a:buClrTx/>
              <a:buSzTx/>
              <a:buFontTx/>
              <a:buNone/>
              <a:defRPr b="1" sz="123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public class </a:t>
            </a:r>
            <a:r>
              <a:rPr b="0">
                <a:solidFill>
                  <a:srgbClr val="000000"/>
                </a:solidFill>
              </a:rPr>
              <a:t>Example3 {</a:t>
            </a:r>
            <a:endParaRPr b="0">
              <a:solidFill>
                <a:srgbClr val="000000"/>
              </a:solidFill>
            </a:endParaRPr>
          </a:p>
          <a:p>
            <a:pPr marL="0" indent="0" defTabSz="374904">
              <a:spcBef>
                <a:spcPts val="0"/>
              </a:spcBef>
              <a:buClrTx/>
              <a:buSzTx/>
              <a:buFontTx/>
              <a:buNone/>
              <a:defRPr sz="123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374904">
              <a:spcBef>
                <a:spcPts val="0"/>
              </a:spcBef>
              <a:buClrTx/>
              <a:buSzTx/>
              <a:buFontTx/>
              <a:buNone/>
              <a:defRPr i="1" sz="123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0">
                <a:solidFill>
                  <a:srgbClr val="000000"/>
                </a:solidFill>
              </a:rPr>
              <a:t>  </a:t>
            </a:r>
            <a:r>
              <a:rPr b="1" i="0">
                <a:solidFill>
                  <a:srgbClr val="011480"/>
                </a:solidFill>
              </a:rPr>
              <a:t>public static final </a:t>
            </a:r>
            <a:r>
              <a:rPr i="0">
                <a:solidFill>
                  <a:srgbClr val="000000"/>
                </a:solidFill>
              </a:rPr>
              <a:t>String </a:t>
            </a:r>
            <a:r>
              <a:rPr b="1">
                <a:solidFill>
                  <a:srgbClr val="66187A"/>
                </a:solidFill>
              </a:rPr>
              <a:t>EXAMPLE_CONSTANT </a:t>
            </a:r>
            <a:r>
              <a:rPr i="0">
                <a:solidFill>
                  <a:srgbClr val="000000"/>
                </a:solidFill>
              </a:rPr>
              <a:t>= </a:t>
            </a:r>
            <a:r>
              <a:rPr b="1" i="0">
                <a:solidFill>
                  <a:srgbClr val="018001"/>
                </a:solidFill>
              </a:rPr>
              <a:t>"example"</a:t>
            </a:r>
            <a:r>
              <a:rPr i="0">
                <a:solidFill>
                  <a:srgbClr val="000000"/>
                </a:solidFill>
              </a:rPr>
              <a:t>; </a:t>
            </a:r>
            <a:r>
              <a:t>// константы пишутся большими буквами</a:t>
            </a:r>
          </a:p>
          <a:p>
            <a:pPr marL="0" indent="0" defTabSz="374904">
              <a:spcBef>
                <a:spcPts val="0"/>
              </a:spcBef>
              <a:buClrTx/>
              <a:buSzTx/>
              <a:buFontTx/>
              <a:buNone/>
              <a:defRPr i="1" sz="123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374904">
              <a:spcBef>
                <a:spcPts val="0"/>
              </a:spcBef>
              <a:buClrTx/>
              <a:buSzTx/>
              <a:buFontTx/>
              <a:buNone/>
              <a:defRPr i="1" sz="123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 i="0">
                <a:solidFill>
                  <a:srgbClr val="011480"/>
                </a:solidFill>
              </a:rPr>
              <a:t>public static void </a:t>
            </a:r>
            <a:r>
              <a:rPr i="0">
                <a:solidFill>
                  <a:srgbClr val="000000"/>
                </a:solidFill>
              </a:rPr>
              <a:t>main(String[] args) {</a:t>
            </a:r>
            <a:r>
              <a:t>//методы начинаются с маленькой буквы</a:t>
            </a:r>
          </a:p>
          <a:p>
            <a:pPr marL="0" indent="0" defTabSz="374904">
              <a:spcBef>
                <a:spcPts val="0"/>
              </a:spcBef>
              <a:buClrTx/>
              <a:buSzTx/>
              <a:buFontTx/>
              <a:buNone/>
              <a:defRPr i="1" sz="123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//переменные начинаются с маленькой буквы</a:t>
            </a:r>
          </a:p>
          <a:p>
            <a:pPr marL="0" indent="0" defTabSz="374904">
              <a:spcBef>
                <a:spcPts val="0"/>
              </a:spcBef>
              <a:buClrTx/>
              <a:buSzTx/>
              <a:buFontTx/>
              <a:buNone/>
              <a:defRPr i="1" sz="123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 i="0">
                <a:solidFill>
                  <a:srgbClr val="011480"/>
                </a:solidFill>
              </a:rPr>
              <a:t>double </a:t>
            </a:r>
            <a:r>
              <a:rPr i="0">
                <a:solidFill>
                  <a:srgbClr val="000000"/>
                </a:solidFill>
              </a:rPr>
              <a:t>aA, aa = </a:t>
            </a:r>
            <a:r>
              <a:rPr i="0">
                <a:solidFill>
                  <a:srgbClr val="0432FF"/>
                </a:solidFill>
              </a:rPr>
              <a:t>1.1d</a:t>
            </a:r>
            <a:r>
              <a:rPr i="0">
                <a:solidFill>
                  <a:srgbClr val="000000"/>
                </a:solidFill>
              </a:rPr>
              <a:t>;</a:t>
            </a:r>
            <a:r>
              <a:t>//java чувствительна к регистру</a:t>
            </a:r>
          </a:p>
          <a:p>
            <a:pPr marL="0" indent="0" defTabSz="374904">
              <a:spcBef>
                <a:spcPts val="0"/>
              </a:spcBef>
              <a:buClrTx/>
              <a:buSzTx/>
              <a:buFontTx/>
              <a:buNone/>
              <a:defRPr i="1" sz="123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 i="0">
                <a:solidFill>
                  <a:srgbClr val="011480"/>
                </a:solidFill>
              </a:rPr>
              <a:t>int </a:t>
            </a:r>
            <a:r>
              <a:rPr i="0">
                <a:solidFill>
                  <a:srgbClr val="000000"/>
                </a:solidFill>
              </a:rPr>
              <a:t>a_A, a_1, _a, $a, $_1 = </a:t>
            </a:r>
            <a:r>
              <a:rPr i="0">
                <a:solidFill>
                  <a:srgbClr val="0432FF"/>
                </a:solidFill>
              </a:rPr>
              <a:t>1</a:t>
            </a:r>
            <a:r>
              <a:rPr i="0">
                <a:solidFill>
                  <a:srgbClr val="000000"/>
                </a:solidFill>
              </a:rPr>
              <a:t>;</a:t>
            </a:r>
            <a:r>
              <a:t>//могут использоваться символы 0..9, _, $</a:t>
            </a:r>
          </a:p>
          <a:p>
            <a:pPr marL="0" indent="0" defTabSz="374904">
              <a:spcBef>
                <a:spcPts val="0"/>
              </a:spcBef>
              <a:buClrTx/>
              <a:buSzTx/>
              <a:buFontTx/>
              <a:buNone/>
              <a:defRPr i="1" sz="123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i="0">
                <a:solidFill>
                  <a:srgbClr val="000000"/>
                </a:solidFill>
              </a:rPr>
              <a:t>}</a:t>
            </a:r>
            <a:endParaRPr i="0">
              <a:solidFill>
                <a:srgbClr val="000000"/>
              </a:solidFill>
            </a:endParaRPr>
          </a:p>
          <a:p>
            <a:pPr marL="0" indent="0" defTabSz="374904">
              <a:spcBef>
                <a:spcPts val="0"/>
              </a:spcBef>
              <a:buClrTx/>
              <a:buSzTx/>
              <a:buFontTx/>
              <a:buNone/>
              <a:defRPr sz="123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0" indent="0" defTabSz="374904">
              <a:spcBef>
                <a:spcPts val="0"/>
              </a:spcBef>
              <a:buClrTx/>
              <a:buSzTx/>
              <a:buFontTx/>
              <a:buNone/>
              <a:defRPr sz="123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374904">
              <a:spcBef>
                <a:spcPts val="0"/>
              </a:spcBef>
              <a:buClrTx/>
              <a:buSzTx/>
              <a:buFontTx/>
              <a:buNone/>
              <a:defRPr sz="123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374904">
              <a:spcBef>
                <a:spcPts val="0"/>
              </a:spcBef>
              <a:buClrTx/>
              <a:buSzTx/>
              <a:buFontTx/>
              <a:buNone/>
              <a:defRPr i="1" sz="123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 i="0">
                <a:solidFill>
                  <a:srgbClr val="011480"/>
                </a:solidFill>
              </a:rPr>
              <a:t>package </a:t>
            </a:r>
            <a:r>
              <a:rPr i="0">
                <a:solidFill>
                  <a:srgbClr val="000000"/>
                </a:solidFill>
              </a:rPr>
              <a:t>by.part1;</a:t>
            </a:r>
          </a:p>
          <a:p>
            <a:pPr marL="0" indent="0" defTabSz="374904">
              <a:spcBef>
                <a:spcPts val="0"/>
              </a:spcBef>
              <a:buClrTx/>
              <a:buSzTx/>
              <a:buFontTx/>
              <a:buNone/>
              <a:defRPr i="1" sz="123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374904">
              <a:spcBef>
                <a:spcPts val="0"/>
              </a:spcBef>
              <a:buClrTx/>
              <a:buSzTx/>
              <a:buFontTx/>
              <a:buNone/>
              <a:defRPr b="1" sz="123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public class </a:t>
            </a:r>
            <a:r>
              <a:rPr b="0">
                <a:solidFill>
                  <a:srgbClr val="000000"/>
                </a:solidFill>
              </a:rPr>
              <a:t>Example3 {</a:t>
            </a:r>
            <a:endParaRPr b="0">
              <a:solidFill>
                <a:srgbClr val="000000"/>
              </a:solidFill>
            </a:endParaRPr>
          </a:p>
          <a:p>
            <a:pPr marL="0" indent="0" defTabSz="374904">
              <a:spcBef>
                <a:spcPts val="0"/>
              </a:spcBef>
              <a:buClrTx/>
              <a:buSzTx/>
              <a:buFontTx/>
              <a:buNone/>
              <a:defRPr sz="123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374904">
              <a:spcBef>
                <a:spcPts val="0"/>
              </a:spcBef>
              <a:buClrTx/>
              <a:buSzTx/>
              <a:buFontTx/>
              <a:buNone/>
              <a:defRPr sz="123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374904">
              <a:spcBef>
                <a:spcPts val="0"/>
              </a:spcBef>
              <a:buClrTx/>
              <a:buSzTx/>
              <a:buFontTx/>
              <a:buNone/>
              <a:defRPr sz="123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011480"/>
                </a:solidFill>
              </a:rPr>
              <a:t>public static void </a:t>
            </a:r>
            <a:r>
              <a:t>main(String[] args) {</a:t>
            </a:r>
          </a:p>
          <a:p>
            <a:pPr marL="0" indent="0" defTabSz="374904">
              <a:spcBef>
                <a:spcPts val="0"/>
              </a:spcBef>
              <a:buClrTx/>
              <a:buSzTx/>
              <a:buFontTx/>
              <a:buNone/>
              <a:defRPr sz="123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374904">
              <a:spcBef>
                <a:spcPts val="0"/>
              </a:spcBef>
              <a:buClrTx/>
              <a:buSzTx/>
              <a:buFontTx/>
              <a:buNone/>
              <a:defRPr b="1" sz="123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boolean </a:t>
            </a:r>
            <a:r>
              <a:rPr b="0">
                <a:solidFill>
                  <a:srgbClr val="000000"/>
                </a:solidFill>
              </a:rPr>
              <a:t>a = </a:t>
            </a:r>
            <a:r>
              <a:t>false</a:t>
            </a:r>
            <a:r>
              <a:rPr b="0">
                <a:solidFill>
                  <a:srgbClr val="000000"/>
                </a:solidFill>
              </a:rPr>
              <a:t>;</a:t>
            </a:r>
            <a:endParaRPr b="0">
              <a:solidFill>
                <a:srgbClr val="000000"/>
              </a:solidFill>
            </a:endParaRPr>
          </a:p>
          <a:p>
            <a:pPr marL="0" indent="0" defTabSz="374904">
              <a:spcBef>
                <a:spcPts val="0"/>
              </a:spcBef>
              <a:buClrTx/>
              <a:buSzTx/>
              <a:buFontTx/>
              <a:buNone/>
              <a:defRPr b="1" sz="123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boolean </a:t>
            </a:r>
            <a:r>
              <a:rPr b="0">
                <a:solidFill>
                  <a:srgbClr val="000000"/>
                </a:solidFill>
              </a:rPr>
              <a:t>b;</a:t>
            </a:r>
            <a:endParaRPr b="0">
              <a:solidFill>
                <a:srgbClr val="000000"/>
              </a:solidFill>
            </a:endParaRPr>
          </a:p>
          <a:p>
            <a:pPr marL="0" indent="0" defTabSz="374904">
              <a:spcBef>
                <a:spcPts val="0"/>
              </a:spcBef>
              <a:buClrTx/>
              <a:buSzTx/>
              <a:buFontTx/>
              <a:buNone/>
              <a:defRPr sz="123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b = </a:t>
            </a:r>
            <a:r>
              <a:rPr b="1">
                <a:solidFill>
                  <a:srgbClr val="011480"/>
                </a:solidFill>
              </a:rPr>
              <a:t>false</a:t>
            </a:r>
            <a:r>
              <a:t>;</a:t>
            </a:r>
          </a:p>
          <a:p>
            <a:pPr marL="0" indent="0" defTabSz="374904">
              <a:spcBef>
                <a:spcPts val="0"/>
              </a:spcBef>
              <a:buClrTx/>
              <a:buSzTx/>
              <a:buFontTx/>
              <a:buNone/>
              <a:defRPr sz="123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}</a:t>
            </a:r>
          </a:p>
          <a:p>
            <a:pPr marL="0" indent="0" defTabSz="374904">
              <a:spcBef>
                <a:spcPts val="0"/>
              </a:spcBef>
              <a:buClrTx/>
              <a:buSzTx/>
              <a:buFontTx/>
              <a:buNone/>
              <a:defRPr sz="123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0" indent="0" defTabSz="374904">
              <a:spcBef>
                <a:spcPts val="0"/>
              </a:spcBef>
              <a:buClrTx/>
              <a:buSzTx/>
              <a:buFontTx/>
              <a:buNone/>
              <a:defRPr sz="123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1. Синтаксис языка Java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 Синтаксис языка Java</a:t>
            </a:r>
          </a:p>
        </p:txBody>
      </p:sp>
      <p:sp>
        <p:nvSpPr>
          <p:cNvPr id="204" name="Переменны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Переменные</a:t>
            </a:r>
          </a:p>
        </p:txBody>
      </p:sp>
      <p:sp>
        <p:nvSpPr>
          <p:cNvPr id="205" name="Переменные это основное место для хранения данных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77799" indent="-177799" defTabSz="233679">
              <a:spcBef>
                <a:spcPts val="1100"/>
              </a:spcBef>
              <a:buChar char="‣"/>
              <a:defRPr sz="1800"/>
            </a:pPr>
            <a:r>
              <a:t>Переменные это основное место для хранения данных</a:t>
            </a:r>
          </a:p>
          <a:p>
            <a:pPr marL="177799" indent="-177799" defTabSz="233679">
              <a:spcBef>
                <a:spcPts val="1100"/>
              </a:spcBef>
              <a:buChar char="‣"/>
              <a:defRPr sz="1800"/>
            </a:pPr>
            <a:r>
              <a:t>Должны быть явно объявлены </a:t>
            </a:r>
          </a:p>
          <a:p>
            <a:pPr marL="177799" indent="-177799" defTabSz="233679">
              <a:spcBef>
                <a:spcPts val="1100"/>
              </a:spcBef>
              <a:buChar char="‣"/>
              <a:defRPr sz="1800"/>
            </a:pPr>
            <a:r>
              <a:t>Каждая переменная имеет тип, идентификатор и область видимости</a:t>
            </a:r>
          </a:p>
          <a:p>
            <a:pPr marL="177799" indent="-177799" defTabSz="233679">
              <a:spcBef>
                <a:spcPts val="1100"/>
              </a:spcBef>
              <a:buChar char="‣"/>
              <a:defRPr sz="1800"/>
            </a:pPr>
            <a:r>
              <a:t>Определяются для класса, для экземпляра и внутри метода</a:t>
            </a:r>
          </a:p>
          <a:p>
            <a:pPr marL="177799" indent="-177799" defTabSz="233679">
              <a:spcBef>
                <a:spcPts val="1100"/>
              </a:spcBef>
              <a:buChar char="‣"/>
              <a:defRPr sz="1800"/>
            </a:pPr>
          </a:p>
          <a:p>
            <a:pPr marL="177799" indent="-177799" defTabSz="233679">
              <a:spcBef>
                <a:spcPts val="1100"/>
              </a:spcBef>
              <a:buChar char="‣"/>
              <a:defRPr sz="1800"/>
            </a:pPr>
            <a:r>
              <a:t>Может быть объявлена в любом месте кода</a:t>
            </a:r>
          </a:p>
          <a:p>
            <a:pPr marL="177799" indent="-177799" defTabSz="233679">
              <a:spcBef>
                <a:spcPts val="1100"/>
              </a:spcBef>
              <a:buChar char="‣"/>
              <a:defRPr sz="1800"/>
            </a:pPr>
            <a:r>
              <a:t>Должна быть объявлена перед использованием</a:t>
            </a:r>
          </a:p>
          <a:p>
            <a:pPr marL="177799" indent="-177799" defTabSz="233679">
              <a:spcBef>
                <a:spcPts val="1100"/>
              </a:spcBef>
              <a:buChar char="‣"/>
              <a:defRPr sz="1800"/>
            </a:pPr>
            <a:r>
              <a:t>Область видимости определяется блоком {}, в котором объявлена </a:t>
            </a:r>
          </a:p>
          <a:p>
            <a:pPr marL="177799" indent="-177799" defTabSz="233679">
              <a:spcBef>
                <a:spcPts val="1100"/>
              </a:spcBef>
              <a:buChar char="‣"/>
              <a:defRPr sz="1800"/>
            </a:pPr>
            <a:r>
              <a:t>Должны быть проинициализированы перед использованием </a:t>
            </a:r>
          </a:p>
          <a:p>
            <a:pPr marL="177799" indent="-177799" defTabSz="233679">
              <a:spcBef>
                <a:spcPts val="1100"/>
              </a:spcBef>
              <a:buChar char="‣"/>
              <a:defRPr sz="1800"/>
            </a:pPr>
            <a:r>
              <a:t>Переменные простых типов инициализируются автоматически</a:t>
            </a:r>
          </a:p>
          <a:p>
            <a:pPr marL="177799" indent="-177799" defTabSz="233679">
              <a:spcBef>
                <a:spcPts val="1100"/>
              </a:spcBef>
              <a:buChar char="‣"/>
              <a:defRPr sz="1800"/>
            </a:pPr>
          </a:p>
          <a:p>
            <a:pPr marL="177799" indent="-177799" defTabSz="233679">
              <a:spcBef>
                <a:spcPts val="1100"/>
              </a:spcBef>
              <a:buChar char="‣"/>
              <a:defRPr sz="1800"/>
            </a:pPr>
            <a:r>
              <a:t>Давайте переменным осмысленные имена</a:t>
            </a:r>
          </a:p>
          <a:p>
            <a:pPr marL="177799" indent="-177799" defTabSz="233679">
              <a:spcBef>
                <a:spcPts val="1100"/>
              </a:spcBef>
              <a:buChar char="‣"/>
              <a:defRPr sz="1800"/>
            </a:pPr>
            <a:r>
              <a:t>Не используйте длинных имен переменных</a:t>
            </a:r>
          </a:p>
          <a:p>
            <a:pPr marL="0" indent="0" defTabSz="233679">
              <a:spcBef>
                <a:spcPts val="1100"/>
              </a:spcBef>
              <a:buClrTx/>
              <a:buSzTx/>
              <a:buFontTx/>
              <a:buNone/>
              <a:defRPr sz="18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1. Синтаксис языка Java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 Синтаксис языка Java</a:t>
            </a:r>
          </a:p>
        </p:txBody>
      </p:sp>
      <p:sp>
        <p:nvSpPr>
          <p:cNvPr id="208" name="Простые типы данных. Приведение типо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Простые типы данных. Приведение типов</a:t>
            </a:r>
          </a:p>
        </p:txBody>
      </p:sp>
      <p:sp>
        <p:nvSpPr>
          <p:cNvPr id="209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ts val="4000"/>
              </a:lnSpc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22222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 </a:t>
            </a:r>
          </a:p>
        </p:txBody>
      </p:sp>
      <p:graphicFrame>
        <p:nvGraphicFramePr>
          <p:cNvPr id="210" name="Table"/>
          <p:cNvGraphicFramePr/>
          <p:nvPr/>
        </p:nvGraphicFramePr>
        <p:xfrm>
          <a:off x="781099" y="2743199"/>
          <a:ext cx="11012664" cy="61087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670888"/>
                <a:gridCol w="3670888"/>
                <a:gridCol w="3670888"/>
              </a:tblGrid>
              <a:tr h="6872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1"/>
                          </a:solidFill>
                          <a:sym typeface="Avenir Next Medium"/>
                        </a:rPr>
                        <a:t>Тип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1"/>
                          </a:solidFill>
                          <a:sym typeface="Avenir Next Medium"/>
                        </a:rPr>
                        <a:t>Длинна в байтах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1"/>
                          </a:solidFill>
                          <a:sym typeface="Avenir Next Medium"/>
                        </a:rPr>
                        <a:t>Диапазон или набор значений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</a:tr>
              <a:tr h="6872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boolean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900">
                          <a:solidFill>
                            <a:schemeClr val="accent1"/>
                          </a:solidFill>
                          <a:sym typeface="Avenir Next Medium"/>
                        </a:rPr>
                        <a:t>1 в массивах, 4 в переменных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8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838787"/>
                          </a:solidFill>
                          <a:sym typeface="Avenir Next Medium"/>
                        </a:rPr>
                        <a:t>true, false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872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byte
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8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838787"/>
                          </a:solidFill>
                          <a:sym typeface="Avenir Next Medium"/>
                        </a:rPr>
                        <a:t>−128..127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872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char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800"/>
                        </a:spcBef>
                        <a:defRPr sz="1600">
                          <a:solidFill>
                            <a:srgbClr val="838787"/>
                          </a:solidFill>
                          <a:sym typeface="Avenir Next Medium"/>
                        </a:defRPr>
                      </a:pPr>
                      <a:r>
                        <a:t>0..2</a:t>
                      </a:r>
                      <a:r>
                        <a:rPr baseline="31999"/>
                        <a:t>16</a:t>
                      </a:r>
                      <a:r>
                        <a:t>−1, или 0..65535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872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short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800"/>
                        </a:spcBef>
                        <a:defRPr sz="1600">
                          <a:solidFill>
                            <a:srgbClr val="838787"/>
                          </a:solidFill>
                          <a:sym typeface="Avenir Next Medium"/>
                        </a:defRPr>
                      </a:pPr>
                      <a:r>
                        <a:t>−2</a:t>
                      </a:r>
                      <a:r>
                        <a:rPr baseline="31999"/>
                        <a:t>15</a:t>
                      </a:r>
                      <a:r>
                        <a:t>..2</a:t>
                      </a:r>
                      <a:r>
                        <a:rPr baseline="31999"/>
                        <a:t>15</a:t>
                      </a:r>
                      <a:r>
                        <a:t>−1, или −32768..32767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872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int
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800"/>
                        </a:spcBef>
                        <a:defRPr sz="1600">
                          <a:solidFill>
                            <a:srgbClr val="838787"/>
                          </a:solidFill>
                          <a:sym typeface="Avenir Next Medium"/>
                        </a:defRPr>
                      </a:pPr>
                      <a:r>
                        <a:t>−2</a:t>
                      </a:r>
                      <a:r>
                        <a:rPr baseline="31999"/>
                        <a:t>31</a:t>
                      </a:r>
                      <a:r>
                        <a:t>..2</a:t>
                      </a:r>
                      <a:r>
                        <a:rPr baseline="31999"/>
                        <a:t>31</a:t>
                      </a:r>
                      <a:r>
                        <a:t>−1, или −2147483648..2147483647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872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long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800"/>
                        </a:spcBef>
                        <a:defRPr sz="1600">
                          <a:solidFill>
                            <a:srgbClr val="838787"/>
                          </a:solidFill>
                          <a:sym typeface="Avenir Next Medium"/>
                        </a:defRPr>
                      </a:pPr>
                      <a:r>
                        <a:t>−2</a:t>
                      </a:r>
                      <a:r>
                        <a:rPr baseline="31999"/>
                        <a:t>63</a:t>
                      </a:r>
                      <a:r>
                        <a:t>..2</a:t>
                      </a:r>
                      <a:r>
                        <a:rPr baseline="31999"/>
                        <a:t>63</a:t>
                      </a:r>
                      <a:r>
                        <a:t>−1, или примерно −9.2·10</a:t>
                      </a:r>
                      <a:r>
                        <a:rPr baseline="31999"/>
                        <a:t>18</a:t>
                      </a:r>
                      <a:r>
                        <a:t>..9.2·10</a:t>
                      </a:r>
                      <a:r>
                        <a:rPr baseline="31999"/>
                        <a:t>18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872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float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800"/>
                        </a:spcBef>
                        <a:defRPr sz="1600">
                          <a:solidFill>
                            <a:srgbClr val="838787"/>
                          </a:solidFill>
                          <a:sym typeface="Avenir Next Medium"/>
                        </a:defRPr>
                      </a:pPr>
                      <a:r>
                        <a:t>-(2-2</a:t>
                      </a:r>
                      <a:r>
                        <a:rPr baseline="31999"/>
                        <a:t>−23</a:t>
                      </a:r>
                      <a:r>
                        <a:t>)·2</a:t>
                      </a:r>
                      <a:r>
                        <a:rPr baseline="31999"/>
                        <a:t>127</a:t>
                      </a:r>
                      <a:r>
                        <a:t>..(2-2</a:t>
                      </a:r>
                      <a:r>
                        <a:rPr baseline="31999"/>
                        <a:t>−23</a:t>
                      </a:r>
                      <a:r>
                        <a:t>)·2</a:t>
                      </a:r>
                      <a:r>
                        <a:rPr baseline="31999"/>
                        <a:t>127</a:t>
                      </a:r>
                      <a:r>
                        <a:t>, или примерно −3.4·10</a:t>
                      </a:r>
                      <a:r>
                        <a:rPr baseline="31999"/>
                        <a:t>38</a:t>
                      </a:r>
                      <a:r>
                        <a:t>..3.4·10</a:t>
                      </a:r>
                      <a:r>
                        <a:rPr baseline="31999"/>
                        <a:t>38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872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double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800"/>
                        </a:spcBef>
                        <a:defRPr sz="1600">
                          <a:solidFill>
                            <a:srgbClr val="838787"/>
                          </a:solidFill>
                          <a:sym typeface="Avenir Next Medium"/>
                        </a:defRPr>
                      </a:pPr>
                      <a:r>
                        <a:t>-(2-2</a:t>
                      </a:r>
                      <a:r>
                        <a:rPr baseline="31999"/>
                        <a:t>−52</a:t>
                      </a:r>
                      <a:r>
                        <a:t>)·2</a:t>
                      </a:r>
                      <a:r>
                        <a:rPr baseline="31999"/>
                        <a:t>1023</a:t>
                      </a:r>
                      <a:r>
                        <a:t>..(2-2</a:t>
                      </a:r>
                      <a:r>
                        <a:rPr baseline="31999"/>
                        <a:t>−52</a:t>
                      </a:r>
                      <a:r>
                        <a:t>)·2</a:t>
                      </a:r>
                      <a:r>
                        <a:rPr baseline="31999"/>
                        <a:t>1023</a:t>
                      </a:r>
                      <a:r>
                        <a:t>, или примерно −1.8·10</a:t>
                      </a:r>
                      <a:r>
                        <a:rPr baseline="31999"/>
                        <a:t>308</a:t>
                      </a:r>
                      <a:r>
                        <a:t>..1.8·10</a:t>
                      </a:r>
                      <a:r>
                        <a:rPr baseline="31999"/>
                        <a:t>308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2. Простые типы данных. Приведение типов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2. Простые типы данных. Приведение типов</a:t>
            </a:r>
          </a:p>
        </p:txBody>
      </p:sp>
      <p:sp>
        <p:nvSpPr>
          <p:cNvPr id="213" name="Простые типы данных. Приведение типо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Простые типы данных. Приведение типов</a:t>
            </a:r>
          </a:p>
        </p:txBody>
      </p:sp>
      <p:sp>
        <p:nvSpPr>
          <p:cNvPr id="214" name="1. Если один операнд имеет тип double, другой тоже преобразуется к типу double.…"/>
          <p:cNvSpPr txBox="1"/>
          <p:nvPr>
            <p:ph type="body" sz="quarter" idx="1"/>
          </p:nvPr>
        </p:nvSpPr>
        <p:spPr>
          <a:xfrm>
            <a:off x="406400" y="2743200"/>
            <a:ext cx="12192000" cy="1660808"/>
          </a:xfrm>
          <a:prstGeom prst="rect">
            <a:avLst/>
          </a:prstGeom>
        </p:spPr>
        <p:txBody>
          <a:bodyPr/>
          <a:lstStyle/>
          <a:p>
            <a:pPr marL="0" indent="0" defTabSz="301752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2016">
                <a:latin typeface="+mn-lt"/>
                <a:ea typeface="+mn-ea"/>
                <a:cs typeface="+mn-cs"/>
                <a:sym typeface="DIN Condensed"/>
              </a:defRPr>
            </a:pPr>
          </a:p>
          <a:p>
            <a:pPr marL="0" indent="0" defTabSz="301752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2016">
                <a:latin typeface="+mn-lt"/>
                <a:ea typeface="+mn-ea"/>
                <a:cs typeface="+mn-cs"/>
                <a:sym typeface="DIN Condensed"/>
              </a:defRPr>
            </a:pPr>
            <a:r>
              <a:t> 	1.	Если один операнд имеет тип double, другой тоже преобразуется к типу double.</a:t>
            </a:r>
          </a:p>
          <a:p>
            <a:pPr marL="0" indent="0" defTabSz="301752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2016">
                <a:latin typeface="+mn-lt"/>
                <a:ea typeface="+mn-ea"/>
                <a:cs typeface="+mn-cs"/>
                <a:sym typeface="DIN Condensed"/>
              </a:defRPr>
            </a:pPr>
            <a:r>
              <a:t>	2.	Иначе, если один операнд имеет тип float, другой тоже преобразуется к типу float.</a:t>
            </a:r>
          </a:p>
          <a:p>
            <a:pPr marL="0" indent="0" defTabSz="301752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2016">
                <a:latin typeface="+mn-lt"/>
                <a:ea typeface="+mn-ea"/>
                <a:cs typeface="+mn-cs"/>
                <a:sym typeface="DIN Condensed"/>
              </a:defRPr>
            </a:pPr>
            <a:r>
              <a:t>	3.	Иначе, если один операнд имеет тип long, другой тоже преобразуется к типу long.</a:t>
            </a:r>
          </a:p>
          <a:p>
            <a:pPr marL="0" indent="0" defTabSz="301752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2016">
                <a:latin typeface="+mn-lt"/>
                <a:ea typeface="+mn-ea"/>
                <a:cs typeface="+mn-cs"/>
                <a:sym typeface="DIN Condensed"/>
              </a:defRPr>
            </a:pPr>
            <a:r>
              <a:t>	4.	Иначе оба операнда преобразуются к типу int.</a:t>
            </a:r>
          </a:p>
          <a:p>
            <a:pPr marL="0" indent="0" defTabSz="329184">
              <a:spcBef>
                <a:spcPts val="0"/>
              </a:spcBef>
              <a:buClrTx/>
              <a:buSzTx/>
              <a:buFontTx/>
              <a:buNone/>
              <a:defRPr sz="864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5" name="public static void main(String[] args) {…"/>
          <p:cNvSpPr txBox="1"/>
          <p:nvPr/>
        </p:nvSpPr>
        <p:spPr>
          <a:xfrm>
            <a:off x="406400" y="4478770"/>
            <a:ext cx="12192001" cy="4807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609600">
            <a:normAutofit fontScale="100000" lnSpcReduction="0"/>
          </a:bodyPr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011480"/>
                </a:solidFill>
              </a:rPr>
              <a:t>public static void </a:t>
            </a:r>
            <a:r>
              <a:t>main(String[] args) {</a:t>
            </a:r>
          </a:p>
          <a:p>
            <a:pPr defTabSz="457200">
              <a:spcBef>
                <a:spcPts val="0"/>
              </a:spcBef>
              <a:defRPr sz="12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 b="1"/>
              <a:t>double </a:t>
            </a:r>
            <a:r>
              <a:rPr>
                <a:solidFill>
                  <a:srgbClr val="000000"/>
                </a:solidFill>
              </a:rPr>
              <a:t>a = </a:t>
            </a:r>
            <a:r>
              <a:rPr>
                <a:solidFill>
                  <a:srgbClr val="0432FF"/>
                </a:solidFill>
              </a:rPr>
              <a:t>1.1d</a:t>
            </a:r>
            <a:r>
              <a:rPr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defTabSz="457200">
              <a:spcBef>
                <a:spcPts val="0"/>
              </a:spcBef>
              <a:defRPr sz="12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 b="1"/>
              <a:t>float </a:t>
            </a:r>
            <a:r>
              <a:rPr>
                <a:solidFill>
                  <a:srgbClr val="000000"/>
                </a:solidFill>
              </a:rPr>
              <a:t>b = </a:t>
            </a:r>
            <a:r>
              <a:rPr>
                <a:solidFill>
                  <a:srgbClr val="0432FF"/>
                </a:solidFill>
              </a:rPr>
              <a:t>2.2f</a:t>
            </a:r>
            <a:r>
              <a:rPr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defTabSz="457200">
              <a:spcBef>
                <a:spcPts val="0"/>
              </a:spcBef>
              <a:defRPr sz="12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 b="1"/>
              <a:t>long </a:t>
            </a:r>
            <a:r>
              <a:rPr>
                <a:solidFill>
                  <a:srgbClr val="000000"/>
                </a:solidFill>
              </a:rPr>
              <a:t>c = </a:t>
            </a:r>
            <a:r>
              <a:rPr>
                <a:solidFill>
                  <a:srgbClr val="0432FF"/>
                </a:solidFill>
              </a:rPr>
              <a:t>3</a:t>
            </a:r>
            <a:r>
              <a:rPr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int </a:t>
            </a:r>
            <a:r>
              <a:t>d = </a:t>
            </a:r>
            <a:r>
              <a:rPr>
                <a:solidFill>
                  <a:srgbClr val="0432FF"/>
                </a:solidFill>
              </a:rPr>
              <a:t>4</a:t>
            </a:r>
            <a:r>
              <a:t>;</a:t>
            </a:r>
          </a:p>
          <a:p>
            <a:pPr defTabSz="457200">
              <a:spcBef>
                <a:spcPts val="0"/>
              </a:spcBef>
              <a:defRPr sz="12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 b="1"/>
              <a:t>byte </a:t>
            </a:r>
            <a:r>
              <a:rPr>
                <a:solidFill>
                  <a:srgbClr val="000000"/>
                </a:solidFill>
              </a:rPr>
              <a:t>e = </a:t>
            </a:r>
            <a:r>
              <a:rPr>
                <a:solidFill>
                  <a:srgbClr val="0432FF"/>
                </a:solidFill>
              </a:rPr>
              <a:t>5</a:t>
            </a:r>
            <a:r>
              <a:rPr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i="1">
                <a:solidFill>
                  <a:srgbClr val="808080"/>
                </a:solidFill>
              </a:rPr>
              <a:t>//</a:t>
            </a:r>
            <a:endParaRPr i="1">
              <a:solidFill>
                <a:srgbClr val="808080"/>
              </a:solidFill>
            </a:endParaRPr>
          </a:p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1">
                <a:solidFill>
                  <a:srgbClr val="808080"/>
                </a:solidFill>
              </a:rPr>
              <a:t>    </a:t>
            </a:r>
            <a:r>
              <a:rPr b="1">
                <a:solidFill>
                  <a:srgbClr val="011480"/>
                </a:solidFill>
              </a:rPr>
              <a:t>double </a:t>
            </a:r>
            <a:r>
              <a:t>x1 = a + b + c + d + e;</a:t>
            </a:r>
          </a:p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.println(x1);</a:t>
            </a:r>
          </a:p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float </a:t>
            </a:r>
            <a:r>
              <a:t>x2 = b + c + d + e;</a:t>
            </a:r>
          </a:p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.println(x2);</a:t>
            </a:r>
          </a:p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long </a:t>
            </a:r>
            <a:r>
              <a:t>x3 = c + d + e;</a:t>
            </a:r>
          </a:p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.println(x3);</a:t>
            </a:r>
          </a:p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int </a:t>
            </a:r>
            <a:r>
              <a:t>x4 = d + e;</a:t>
            </a:r>
          </a:p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.println(x4);</a:t>
            </a:r>
          </a:p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int </a:t>
            </a:r>
            <a:r>
              <a:t>y1 = (</a:t>
            </a:r>
            <a:r>
              <a:rPr b="1">
                <a:solidFill>
                  <a:srgbClr val="011480"/>
                </a:solidFill>
              </a:rPr>
              <a:t>int</a:t>
            </a:r>
            <a:r>
              <a:t>) (a + b + c + d + e);</a:t>
            </a:r>
          </a:p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.println(y1);</a:t>
            </a:r>
          </a:p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double </a:t>
            </a:r>
            <a:r>
              <a:t>y2 = b + c + d + e;</a:t>
            </a:r>
          </a:p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.println(y2);</a:t>
            </a:r>
          </a:p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int </a:t>
            </a:r>
            <a:r>
              <a:t>y3 = (</a:t>
            </a:r>
            <a:r>
              <a:rPr b="1">
                <a:solidFill>
                  <a:srgbClr val="011480"/>
                </a:solidFill>
              </a:rPr>
              <a:t>byte</a:t>
            </a:r>
            <a:r>
              <a:t>) (c + d + e);</a:t>
            </a:r>
          </a:p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.println(y3);</a:t>
            </a:r>
          </a:p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byte </a:t>
            </a:r>
            <a:r>
              <a:t>y4 = (</a:t>
            </a:r>
            <a:r>
              <a:rPr b="1">
                <a:solidFill>
                  <a:srgbClr val="011480"/>
                </a:solidFill>
              </a:rPr>
              <a:t>byte</a:t>
            </a:r>
            <a:r>
              <a:t>) (d + e);</a:t>
            </a:r>
          </a:p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.println(y4);</a:t>
            </a:r>
          </a:p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}</a:t>
            </a:r>
          </a:p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15.300000047683715</a:t>
            </a:r>
          </a:p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14.2</a:t>
            </a:r>
          </a:p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12</a:t>
            </a:r>
          </a:p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9</a:t>
            </a:r>
          </a:p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15</a:t>
            </a:r>
          </a:p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14.199999809265137</a:t>
            </a:r>
          </a:p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12</a:t>
            </a:r>
          </a:p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9</a:t>
            </a:r>
          </a:p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Автоматически выполняются преобразования расширяющие тип</a:t>
            </a:r>
          </a:p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byte -&gt; short -&gt; int -&gt; long -&gt; float -&gt; double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3. Операторы. Операторы управления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3. Операторы. Операторы управления</a:t>
            </a:r>
          </a:p>
        </p:txBody>
      </p:sp>
      <p:sp>
        <p:nvSpPr>
          <p:cNvPr id="218" name="Операторы присваиван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Операторы присваивания</a:t>
            </a:r>
          </a:p>
        </p:txBody>
      </p:sp>
      <p:sp>
        <p:nvSpPr>
          <p:cNvPr id="219" name="package by.part1; //необязательно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numCol="2" spcCol="609600"/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i="1" sz="8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 i="0">
                <a:solidFill>
                  <a:srgbClr val="011480"/>
                </a:solidFill>
              </a:rPr>
              <a:t>package </a:t>
            </a:r>
            <a:r>
              <a:rPr i="0">
                <a:solidFill>
                  <a:srgbClr val="000000"/>
                </a:solidFill>
              </a:rPr>
              <a:t>by.part1; </a:t>
            </a:r>
            <a:r>
              <a:t>//необязательно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i="1" sz="8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i="1" sz="8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//в файле может быть только один public класс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i="1" sz="8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//Названия классов начинаются с большой буквы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b="1" sz="8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public class </a:t>
            </a:r>
            <a:r>
              <a:rPr b="0">
                <a:solidFill>
                  <a:srgbClr val="000000"/>
                </a:solidFill>
              </a:rPr>
              <a:t>Example8 {</a:t>
            </a:r>
            <a:endParaRPr b="0"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8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8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011480"/>
                </a:solidFill>
              </a:rPr>
              <a:t>public static void </a:t>
            </a:r>
            <a:r>
              <a:t>main(String args[]) {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8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int </a:t>
            </a:r>
            <a:r>
              <a:t>a = </a:t>
            </a:r>
            <a:r>
              <a:rPr>
                <a:solidFill>
                  <a:srgbClr val="0432FF"/>
                </a:solidFill>
              </a:rPr>
              <a:t>10</a:t>
            </a:r>
            <a:r>
              <a:t>,b = </a:t>
            </a:r>
            <a:r>
              <a:rPr>
                <a:solidFill>
                  <a:srgbClr val="0432FF"/>
                </a:solidFill>
              </a:rPr>
              <a:t>20</a:t>
            </a:r>
            <a:r>
              <a:t>,c = </a:t>
            </a:r>
            <a:r>
              <a:rPr>
                <a:solidFill>
                  <a:srgbClr val="0432FF"/>
                </a:solidFill>
              </a:rPr>
              <a:t>0</a:t>
            </a:r>
            <a:r>
              <a:t>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8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8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c = a + b;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b="1" sz="8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System.</a:t>
            </a:r>
            <a:r>
              <a:rPr i="1">
                <a:solidFill>
                  <a:srgbClr val="6618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.println(</a:t>
            </a:r>
            <a:r>
              <a:t>"c = a + b = " </a:t>
            </a:r>
            <a:r>
              <a:rPr b="0">
                <a:solidFill>
                  <a:srgbClr val="000000"/>
                </a:solidFill>
              </a:rPr>
              <a:t>+ c);</a:t>
            </a:r>
            <a:endParaRPr b="0"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8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8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c += a;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b="1" sz="8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System.</a:t>
            </a:r>
            <a:r>
              <a:rPr i="1">
                <a:solidFill>
                  <a:srgbClr val="6618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.println(</a:t>
            </a:r>
            <a:r>
              <a:t>"c += a  = " </a:t>
            </a:r>
            <a:r>
              <a:rPr b="0">
                <a:solidFill>
                  <a:srgbClr val="000000"/>
                </a:solidFill>
              </a:rPr>
              <a:t>+ c);</a:t>
            </a:r>
            <a:endParaRPr b="0"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8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8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c -= a;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b="1" sz="8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System.</a:t>
            </a:r>
            <a:r>
              <a:rPr i="1">
                <a:solidFill>
                  <a:srgbClr val="6618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.println(</a:t>
            </a:r>
            <a:r>
              <a:t>"c -= a = " </a:t>
            </a:r>
            <a:r>
              <a:rPr b="0">
                <a:solidFill>
                  <a:srgbClr val="000000"/>
                </a:solidFill>
              </a:rPr>
              <a:t>+ c);</a:t>
            </a:r>
            <a:endParaRPr b="0"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8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8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c *= a;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b="1" sz="8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System.</a:t>
            </a:r>
            <a:r>
              <a:rPr i="1">
                <a:solidFill>
                  <a:srgbClr val="6618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.println(</a:t>
            </a:r>
            <a:r>
              <a:t>"c *= a = " </a:t>
            </a:r>
            <a:r>
              <a:rPr b="0">
                <a:solidFill>
                  <a:srgbClr val="000000"/>
                </a:solidFill>
              </a:rPr>
              <a:t>+ c);</a:t>
            </a:r>
            <a:endParaRPr b="0"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8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8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a = </a:t>
            </a:r>
            <a:r>
              <a:rPr>
                <a:solidFill>
                  <a:srgbClr val="0432FF"/>
                </a:solidFill>
              </a:rPr>
              <a:t>10</a:t>
            </a:r>
            <a:r>
              <a:t>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8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c = </a:t>
            </a:r>
            <a:r>
              <a:rPr>
                <a:solidFill>
                  <a:srgbClr val="0432FF"/>
                </a:solidFill>
              </a:rPr>
              <a:t>15</a:t>
            </a:r>
            <a:r>
              <a:t>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8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c /= a;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b="1" sz="8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System.</a:t>
            </a:r>
            <a:r>
              <a:rPr i="1">
                <a:solidFill>
                  <a:srgbClr val="6618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.println(</a:t>
            </a:r>
            <a:r>
              <a:t>"c /= a = " </a:t>
            </a:r>
            <a:r>
              <a:rPr b="0">
                <a:solidFill>
                  <a:srgbClr val="000000"/>
                </a:solidFill>
              </a:rPr>
              <a:t>+ c);</a:t>
            </a:r>
            <a:endParaRPr b="0"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8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8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a = </a:t>
            </a:r>
            <a:r>
              <a:rPr>
                <a:solidFill>
                  <a:srgbClr val="0432FF"/>
                </a:solidFill>
              </a:rPr>
              <a:t>10</a:t>
            </a:r>
            <a:r>
              <a:t>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8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c = </a:t>
            </a:r>
            <a:r>
              <a:rPr>
                <a:solidFill>
                  <a:srgbClr val="0432FF"/>
                </a:solidFill>
              </a:rPr>
              <a:t>15</a:t>
            </a:r>
            <a:r>
              <a:t>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8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c %= a;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b="1" sz="8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System.</a:t>
            </a:r>
            <a:r>
              <a:rPr i="1">
                <a:solidFill>
                  <a:srgbClr val="6618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.println(</a:t>
            </a:r>
            <a:r>
              <a:t>"c %= a  = " </a:t>
            </a:r>
            <a:r>
              <a:rPr b="0">
                <a:solidFill>
                  <a:srgbClr val="000000"/>
                </a:solidFill>
              </a:rPr>
              <a:t>+ c);</a:t>
            </a:r>
            <a:endParaRPr b="0"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8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8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c &lt;&lt;= </a:t>
            </a:r>
            <a:r>
              <a:rPr>
                <a:solidFill>
                  <a:srgbClr val="0432FF"/>
                </a:solidFill>
              </a:rPr>
              <a:t>2</a:t>
            </a:r>
            <a:r>
              <a:t>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b="1" sz="8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System.</a:t>
            </a:r>
            <a:r>
              <a:rPr i="1">
                <a:solidFill>
                  <a:srgbClr val="6618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.println(</a:t>
            </a:r>
            <a:r>
              <a:t>"c &lt;&lt;= 2 = " </a:t>
            </a:r>
            <a:r>
              <a:rPr b="0">
                <a:solidFill>
                  <a:srgbClr val="000000"/>
                </a:solidFill>
              </a:rPr>
              <a:t>+ c);</a:t>
            </a:r>
            <a:endParaRPr b="0"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8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8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c &gt;&gt;= </a:t>
            </a:r>
            <a:r>
              <a:rPr>
                <a:solidFill>
                  <a:srgbClr val="0432FF"/>
                </a:solidFill>
              </a:rPr>
              <a:t>2</a:t>
            </a:r>
            <a:r>
              <a:t>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b="1" sz="8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System.</a:t>
            </a:r>
            <a:r>
              <a:rPr i="1">
                <a:solidFill>
                  <a:srgbClr val="6618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.println(</a:t>
            </a:r>
            <a:r>
              <a:t>"c &gt;&gt;= 2 = " </a:t>
            </a:r>
            <a:r>
              <a:rPr b="0">
                <a:solidFill>
                  <a:srgbClr val="000000"/>
                </a:solidFill>
              </a:rPr>
              <a:t>+ c);</a:t>
            </a:r>
            <a:endParaRPr b="0"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8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8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c &gt;&gt;= </a:t>
            </a:r>
            <a:r>
              <a:rPr>
                <a:solidFill>
                  <a:srgbClr val="0432FF"/>
                </a:solidFill>
              </a:rPr>
              <a:t>2</a:t>
            </a:r>
            <a:r>
              <a:t>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b="1" sz="8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System.</a:t>
            </a:r>
            <a:r>
              <a:rPr i="1">
                <a:solidFill>
                  <a:srgbClr val="6618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.println(</a:t>
            </a:r>
            <a:r>
              <a:t>"c &gt;&gt;= a = " </a:t>
            </a:r>
            <a:r>
              <a:rPr b="0">
                <a:solidFill>
                  <a:srgbClr val="000000"/>
                </a:solidFill>
              </a:rPr>
              <a:t>+ c);</a:t>
            </a:r>
            <a:endParaRPr b="0"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8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8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c &amp;= a;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b="1" sz="8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System.</a:t>
            </a:r>
            <a:r>
              <a:rPr i="1">
                <a:solidFill>
                  <a:srgbClr val="6618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.println(</a:t>
            </a:r>
            <a:r>
              <a:t>"c &amp;= 2  = " </a:t>
            </a:r>
            <a:r>
              <a:rPr b="0">
                <a:solidFill>
                  <a:srgbClr val="000000"/>
                </a:solidFill>
              </a:rPr>
              <a:t>+ c);</a:t>
            </a:r>
            <a:endParaRPr b="0"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8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8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c ^= a;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b="1" sz="8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System.</a:t>
            </a:r>
            <a:r>
              <a:rPr i="1">
                <a:solidFill>
                  <a:srgbClr val="6618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.println(</a:t>
            </a:r>
            <a:r>
              <a:t>"c ^= a   = " </a:t>
            </a:r>
            <a:r>
              <a:rPr b="0">
                <a:solidFill>
                  <a:srgbClr val="000000"/>
                </a:solidFill>
              </a:rPr>
              <a:t>+ c);</a:t>
            </a:r>
            <a:endParaRPr b="0"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8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8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c |= a;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b="1" sz="8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System.</a:t>
            </a:r>
            <a:r>
              <a:rPr i="1">
                <a:solidFill>
                  <a:srgbClr val="6618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.println(</a:t>
            </a:r>
            <a:r>
              <a:t>"c |= a   = " </a:t>
            </a:r>
            <a:r>
              <a:rPr b="0">
                <a:solidFill>
                  <a:srgbClr val="000000"/>
                </a:solidFill>
              </a:rPr>
              <a:t>+ c);</a:t>
            </a:r>
            <a:endParaRPr b="0"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8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}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8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8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8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8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8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8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 = a + b = 30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8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 += a  = 40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8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 -= a = 30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8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 *= a = 300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8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 /= a = 1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8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 %= a  = 5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8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 &lt;&lt;= 2 = 20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8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 &gt;&gt;= 2 = 5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8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 &gt;&gt;= a = 1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8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 &amp;= 2  = 0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8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 ^= a   = 10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8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 |= a   = 10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