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4" r:id="rId24"/>
    <p:sldId id="285" r:id="rId25"/>
    <p:sldId id="286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0061-B0CD-4FDC-82D0-C1D0C92564A1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AA36-2897-4813-82DC-CE533E6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Insertion Sort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Quick sort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0720" y="609600"/>
            <a:ext cx="3809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Lecture No 3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0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-22110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#include&lt;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// Function to sort an array using insertion sort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insertionSort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[], 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i, temp, j;</a:t>
            </a:r>
          </a:p>
          <a:p>
            <a:r>
              <a:rPr lang="en-US" sz="2400" dirty="0" smtClean="0"/>
              <a:t>    for (i = 1; i &lt; n; i++) {</a:t>
            </a:r>
          </a:p>
          <a:p>
            <a:r>
              <a:rPr lang="en-US" sz="2400" dirty="0" smtClean="0"/>
              <a:t>       temp= </a:t>
            </a:r>
            <a:r>
              <a:rPr lang="en-US" sz="2400" dirty="0" err="1" smtClean="0"/>
              <a:t>arr</a:t>
            </a:r>
            <a:r>
              <a:rPr lang="en-US" sz="2400" dirty="0" smtClean="0"/>
              <a:t>[i];</a:t>
            </a:r>
          </a:p>
          <a:p>
            <a:r>
              <a:rPr lang="en-US" sz="2400" dirty="0" smtClean="0"/>
              <a:t>        j = i - 1;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while (j &gt;= 0 &amp;&amp; </a:t>
            </a:r>
            <a:r>
              <a:rPr lang="en-US" sz="2400" dirty="0" err="1" smtClean="0"/>
              <a:t>arr</a:t>
            </a:r>
            <a:r>
              <a:rPr lang="en-US" sz="2400" dirty="0" smtClean="0"/>
              <a:t>[j] &gt; temp) {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arr</a:t>
            </a:r>
            <a:r>
              <a:rPr lang="en-US" sz="2400" dirty="0" smtClean="0"/>
              <a:t>[j + 1] = </a:t>
            </a:r>
            <a:r>
              <a:rPr lang="en-US" sz="2400" dirty="0" err="1" smtClean="0"/>
              <a:t>arr</a:t>
            </a:r>
            <a:r>
              <a:rPr lang="en-US" sz="2400" dirty="0" smtClean="0"/>
              <a:t>[j];</a:t>
            </a:r>
          </a:p>
          <a:p>
            <a:r>
              <a:rPr lang="en-US" sz="2400" dirty="0" smtClean="0"/>
              <a:t>            j = j - 1;</a:t>
            </a:r>
          </a:p>
          <a:p>
            <a:r>
              <a:rPr lang="en-US" sz="2400" dirty="0" smtClean="0"/>
              <a:t>        }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arr</a:t>
            </a:r>
            <a:r>
              <a:rPr lang="en-US" sz="2400" dirty="0" smtClean="0"/>
              <a:t>[j + 1] = temp;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30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"/>
            <a:ext cx="6477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// A utility function to print an array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printArray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[], </a:t>
            </a:r>
            <a:r>
              <a:rPr lang="en-US" sz="2000" dirty="0" err="1" smtClean="0"/>
              <a:t>int</a:t>
            </a:r>
            <a:r>
              <a:rPr lang="en-US" sz="2000" dirty="0" smtClean="0"/>
              <a:t> n)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i;</a:t>
            </a:r>
          </a:p>
          <a:p>
            <a:r>
              <a:rPr lang="en-US" sz="2000" dirty="0" smtClean="0"/>
              <a:t>    for (i = 0; i &lt; n; i++)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arr</a:t>
            </a:r>
            <a:r>
              <a:rPr lang="en-US" sz="2000" dirty="0" smtClean="0"/>
              <a:t>[i] &lt;&lt; " ";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// Driver code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[] = { 12, 11, 13, 5, 6 };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 =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arr</a:t>
            </a:r>
            <a:r>
              <a:rPr lang="en-US" sz="2000" dirty="0" smtClean="0"/>
              <a:t>) /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arr</a:t>
            </a:r>
            <a:r>
              <a:rPr lang="en-US" sz="2000" dirty="0" smtClean="0"/>
              <a:t>[0]);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    </a:t>
            </a:r>
            <a:r>
              <a:rPr lang="en-US" sz="2000" b="1" dirty="0" err="1" smtClean="0"/>
              <a:t>insertionSort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, N);</a:t>
            </a:r>
          </a:p>
          <a:p>
            <a:r>
              <a:rPr lang="en-US" sz="2000" dirty="0" smtClean="0"/>
              <a:t>    </a:t>
            </a:r>
            <a:r>
              <a:rPr lang="en-US" sz="2000" b="1" dirty="0" err="1" smtClean="0"/>
              <a:t>printArray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, N);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 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96670"/>
            <a:ext cx="42957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762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807720"/>
          </a:xfrm>
        </p:spPr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458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Begin</a:t>
            </a:r>
          </a:p>
          <a:p>
            <a:r>
              <a:rPr lang="en-US" sz="2400" dirty="0" smtClean="0"/>
              <a:t>Step 2: input a[n]</a:t>
            </a:r>
          </a:p>
          <a:p>
            <a:r>
              <a:rPr lang="en-US" sz="2400" dirty="0" smtClean="0"/>
              <a:t>Step 3: set i</a:t>
            </a:r>
            <a:r>
              <a:rPr lang="en-US" sz="2400" dirty="0" smtClean="0">
                <a:sym typeface="Wingdings" pitchFamily="2" charset="2"/>
              </a:rPr>
              <a:t>1</a:t>
            </a:r>
          </a:p>
          <a:p>
            <a:r>
              <a:rPr lang="en-US" sz="2400" dirty="0" smtClean="0">
                <a:sym typeface="Wingdings" pitchFamily="2" charset="2"/>
              </a:rPr>
              <a:t>Step 4: Repeat step 5 to step 11 for(i&lt;</a:t>
            </a:r>
            <a:r>
              <a:rPr lang="en-US" sz="2400" dirty="0" err="1" smtClean="0">
                <a:sym typeface="Wingdings" pitchFamily="2" charset="2"/>
              </a:rPr>
              <a:t>n;i</a:t>
            </a:r>
            <a:r>
              <a:rPr lang="en-US" sz="2400" dirty="0" smtClean="0">
                <a:sym typeface="Wingdings" pitchFamily="2" charset="2"/>
              </a:rPr>
              <a:t>++)</a:t>
            </a:r>
          </a:p>
          <a:p>
            <a:r>
              <a:rPr lang="en-US" sz="2400" dirty="0" smtClean="0">
                <a:sym typeface="Wingdings" pitchFamily="2" charset="2"/>
              </a:rPr>
              <a:t>Step 5:                 Set </a:t>
            </a:r>
            <a:r>
              <a:rPr lang="en-US" sz="2400" dirty="0" err="1" smtClean="0">
                <a:sym typeface="Wingdings" pitchFamily="2" charset="2"/>
              </a:rPr>
              <a:t>tempa</a:t>
            </a:r>
            <a:r>
              <a:rPr lang="en-US" sz="2400" dirty="0" smtClean="0">
                <a:sym typeface="Wingdings" pitchFamily="2" charset="2"/>
              </a:rPr>
              <a:t>[i]</a:t>
            </a:r>
          </a:p>
          <a:p>
            <a:r>
              <a:rPr lang="en-US" sz="2400" dirty="0" smtClean="0">
                <a:sym typeface="Wingdings" pitchFamily="2" charset="2"/>
              </a:rPr>
              <a:t>Step 6:                 Set ji-1;</a:t>
            </a:r>
          </a:p>
          <a:p>
            <a:r>
              <a:rPr lang="en-US" sz="2400" dirty="0" smtClean="0">
                <a:sym typeface="Wingdings" pitchFamily="2" charset="2"/>
              </a:rPr>
              <a:t>Step 7:                 Repeat step 8 to step 9 while (j&gt;=0 &amp;&amp; a[j]&gt;temp)</a:t>
            </a:r>
          </a:p>
          <a:p>
            <a:r>
              <a:rPr lang="en-US" sz="2400" dirty="0" smtClean="0">
                <a:sym typeface="Wingdings" pitchFamily="2" charset="2"/>
              </a:rPr>
              <a:t>Step 8:                                            Set a[j+1]a[j]</a:t>
            </a:r>
          </a:p>
          <a:p>
            <a:r>
              <a:rPr lang="en-US" sz="2400" dirty="0" smtClean="0">
                <a:sym typeface="Wingdings" pitchFamily="2" charset="2"/>
              </a:rPr>
              <a:t>Step 9:                                            Set jj-1;</a:t>
            </a:r>
          </a:p>
          <a:p>
            <a:r>
              <a:rPr lang="en-US" sz="2400" dirty="0" smtClean="0">
                <a:sym typeface="Wingdings" pitchFamily="2" charset="2"/>
              </a:rPr>
              <a:t>Step 10                                        </a:t>
            </a:r>
            <a:r>
              <a:rPr lang="en-US" sz="2400" b="1" dirty="0" smtClean="0">
                <a:sym typeface="Wingdings" pitchFamily="2" charset="2"/>
              </a:rPr>
              <a:t>End While </a:t>
            </a:r>
          </a:p>
          <a:p>
            <a:r>
              <a:rPr lang="en-US" sz="2400" dirty="0" smtClean="0">
                <a:sym typeface="Wingdings" pitchFamily="2" charset="2"/>
              </a:rPr>
              <a:t>Step 11:                  Set a[j+1]temp</a:t>
            </a:r>
          </a:p>
          <a:p>
            <a:r>
              <a:rPr lang="en-US" sz="2400" dirty="0" smtClean="0">
                <a:sym typeface="Wingdings" pitchFamily="2" charset="2"/>
              </a:rPr>
              <a:t>Step 12:              </a:t>
            </a:r>
            <a:r>
              <a:rPr lang="en-US" sz="2400" b="1" dirty="0" smtClean="0">
                <a:sym typeface="Wingdings" pitchFamily="2" charset="2"/>
              </a:rPr>
              <a:t>End for</a:t>
            </a:r>
          </a:p>
          <a:p>
            <a:r>
              <a:rPr lang="en-US" sz="2400" dirty="0" smtClean="0">
                <a:sym typeface="Wingdings" pitchFamily="2" charset="2"/>
              </a:rPr>
              <a:t>Step 13: Stop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90286"/>
              </p:ext>
            </p:extLst>
          </p:nvPr>
        </p:nvGraphicFramePr>
        <p:xfrm>
          <a:off x="1676400" y="609600"/>
          <a:ext cx="5867400" cy="579120"/>
        </p:xfrm>
        <a:graphic>
          <a:graphicData uri="http://schemas.openxmlformats.org/drawingml/2006/table">
            <a:tbl>
              <a:tblPr/>
              <a:tblGrid>
                <a:gridCol w="744813"/>
                <a:gridCol w="1007787"/>
                <a:gridCol w="914400"/>
                <a:gridCol w="838200"/>
                <a:gridCol w="838200"/>
                <a:gridCol w="685800"/>
                <a:gridCol w="8382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2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07464" y="13370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a[0]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134921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3278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3278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a[3]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8176" y="13065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a[4]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13255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a[5]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3469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a[6]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838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a[n]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0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=7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73480" y="2057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Pivot element: </a:t>
            </a:r>
            <a:r>
              <a:rPr lang="en-US" dirty="0" smtClean="0"/>
              <a:t>Assume </a:t>
            </a:r>
            <a:r>
              <a:rPr lang="en-US" b="1" dirty="0" smtClean="0"/>
              <a:t>10</a:t>
            </a:r>
            <a:r>
              <a:rPr lang="en-US" dirty="0" smtClean="0"/>
              <a:t> is the pivot element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6992" y="204520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technique is based on divide and conquer rule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4040" y="300816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the element is &gt;10 then place those elements from the right side of the pivot element and vice versa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17085"/>
              </p:ext>
            </p:extLst>
          </p:nvPr>
        </p:nvGraphicFramePr>
        <p:xfrm>
          <a:off x="1371600" y="45720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Values&lt;Pivot</a:t>
                      </a:r>
                      <a:r>
                        <a:rPr lang="en-US" baseline="0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Pivot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Values&gt;Pivot</a:t>
                      </a:r>
                      <a:r>
                        <a:rPr lang="en-US" baseline="0" dirty="0" smtClean="0"/>
                        <a:t> element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45336" y="57393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Partition 1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570280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Partition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3048" y="57393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5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19403"/>
              </p:ext>
            </p:extLst>
          </p:nvPr>
        </p:nvGraphicFramePr>
        <p:xfrm>
          <a:off x="1676400" y="609600"/>
          <a:ext cx="5867400" cy="579120"/>
        </p:xfrm>
        <a:graphic>
          <a:graphicData uri="http://schemas.openxmlformats.org/drawingml/2006/table">
            <a:tbl>
              <a:tblPr/>
              <a:tblGrid>
                <a:gridCol w="744813"/>
                <a:gridCol w="1007787"/>
                <a:gridCol w="914400"/>
                <a:gridCol w="838200"/>
                <a:gridCol w="838200"/>
                <a:gridCol w="685800"/>
                <a:gridCol w="8382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2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07464" y="13370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a[0]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134921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3278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32788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a[3]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8176" y="13065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a[4]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132557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a[5]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3469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a[6]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838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a[n]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0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=7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4672" y="2057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Pivot element: </a:t>
            </a:r>
            <a:r>
              <a:rPr lang="en-US" dirty="0" smtClean="0"/>
              <a:t>Assume </a:t>
            </a:r>
            <a:r>
              <a:rPr lang="en-US" b="1" dirty="0" smtClean="0"/>
              <a:t>10</a:t>
            </a:r>
            <a:r>
              <a:rPr lang="en-US" dirty="0" smtClean="0"/>
              <a:t> is the pivot element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5432"/>
              </p:ext>
            </p:extLst>
          </p:nvPr>
        </p:nvGraphicFramePr>
        <p:xfrm>
          <a:off x="1467612" y="3429000"/>
          <a:ext cx="5753100" cy="579120"/>
        </p:xfrm>
        <a:graphic>
          <a:graphicData uri="http://schemas.openxmlformats.org/drawingml/2006/table">
            <a:tbl>
              <a:tblPr/>
              <a:tblGrid>
                <a:gridCol w="744813"/>
                <a:gridCol w="817287"/>
                <a:gridCol w="838200"/>
                <a:gridCol w="914400"/>
                <a:gridCol w="838200"/>
                <a:gridCol w="762000"/>
                <a:gridCol w="8382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 </a:t>
                      </a:r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 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3648" y="4648200"/>
            <a:ext cx="1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Arrangement possibilities </a:t>
            </a:r>
          </a:p>
          <a:p>
            <a:r>
              <a:rPr lang="en-US" dirty="0" smtClean="0"/>
              <a:t>1 ,2, 9</a:t>
            </a:r>
          </a:p>
          <a:p>
            <a:r>
              <a:rPr lang="en-US" dirty="0" smtClean="0"/>
              <a:t>9,1,2</a:t>
            </a:r>
          </a:p>
          <a:p>
            <a:r>
              <a:rPr lang="en-US" dirty="0" smtClean="0"/>
              <a:t>9,2,1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18176" y="4648200"/>
            <a:ext cx="1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Arrangement possibilities </a:t>
            </a:r>
          </a:p>
          <a:p>
            <a:r>
              <a:rPr lang="en-US" dirty="0" smtClean="0"/>
              <a:t>11,16,15</a:t>
            </a:r>
          </a:p>
          <a:p>
            <a:r>
              <a:rPr lang="en-US" dirty="0" smtClean="0"/>
              <a:t>16,11,15</a:t>
            </a:r>
          </a:p>
          <a:p>
            <a:r>
              <a:rPr lang="en-US" dirty="0" smtClean="0"/>
              <a:t>11,15,16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67200" y="298073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2400" y="259511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68413"/>
              </p:ext>
            </p:extLst>
          </p:nvPr>
        </p:nvGraphicFramePr>
        <p:xfrm>
          <a:off x="1710219" y="199906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651933"/>
                <a:gridCol w="651933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20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n=9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838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97000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a[0]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6164" y="97000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a[1]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97000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a[2]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98829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a[3]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0097" y="101472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a[4]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13454" y="101472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a[5]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66812" y="994386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a[6]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87809" y="97305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a[7]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14827" y="1035796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a[8]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" y="1392781"/>
            <a:ext cx="6311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Select Pivot element: </a:t>
            </a:r>
            <a:r>
              <a:rPr lang="en-US" dirty="0" smtClean="0"/>
              <a:t>Assume </a:t>
            </a:r>
            <a:r>
              <a:rPr lang="en-US" b="1" dirty="0" smtClean="0"/>
              <a:t>7</a:t>
            </a:r>
            <a:r>
              <a:rPr lang="en-US" dirty="0" smtClean="0"/>
              <a:t> is the pivot element of a[0]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206008"/>
              </p:ext>
            </p:extLst>
          </p:nvPr>
        </p:nvGraphicFramePr>
        <p:xfrm>
          <a:off x="1805106" y="2308015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651933"/>
                <a:gridCol w="651933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029278" y="2895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25595" y="2895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45897" y="3200400"/>
            <a:ext cx="572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6576" y="2587597"/>
            <a:ext cx="21535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If 7&lt;=pivot element;</a:t>
            </a:r>
          </a:p>
          <a:p>
            <a:r>
              <a:rPr lang="en-US" sz="2000" b="1" dirty="0" smtClean="0"/>
              <a:t>True; </a:t>
            </a:r>
          </a:p>
          <a:p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36141"/>
              </p:ext>
            </p:extLst>
          </p:nvPr>
        </p:nvGraphicFramePr>
        <p:xfrm>
          <a:off x="1752600" y="3569434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651933"/>
                <a:gridCol w="651933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2020134" y="4114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61254" y="4114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20134" y="4419600"/>
            <a:ext cx="13387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6" name="Rectangle 4095"/>
          <p:cNvSpPr/>
          <p:nvPr/>
        </p:nvSpPr>
        <p:spPr>
          <a:xfrm>
            <a:off x="131753" y="4724400"/>
            <a:ext cx="2260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If 6&lt;=Pivot Element</a:t>
            </a:r>
          </a:p>
          <a:p>
            <a:r>
              <a:rPr lang="en-US" sz="2000" b="1" dirty="0" smtClean="0"/>
              <a:t> True ; </a:t>
            </a:r>
            <a:endParaRPr lang="en-US" sz="2000" b="1" dirty="0" smtClean="0"/>
          </a:p>
        </p:txBody>
      </p:sp>
      <p:graphicFrame>
        <p:nvGraphicFramePr>
          <p:cNvPr id="4097" name="Table 40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48003"/>
              </p:ext>
            </p:extLst>
          </p:nvPr>
        </p:nvGraphicFramePr>
        <p:xfrm>
          <a:off x="1626397" y="5186518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651933"/>
                <a:gridCol w="651933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00" name="Straight Arrow Connector 4099"/>
          <p:cNvCxnSpPr/>
          <p:nvPr/>
        </p:nvCxnSpPr>
        <p:spPr>
          <a:xfrm>
            <a:off x="3265531" y="4802535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01" name="TextBox 4100"/>
          <p:cNvSpPr txBox="1"/>
          <p:nvPr/>
        </p:nvSpPr>
        <p:spPr>
          <a:xfrm>
            <a:off x="3477078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29278" y="1871627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37521" y="182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10505" y="44358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162800" y="4802535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02" name="Rectangle 4101"/>
          <p:cNvSpPr/>
          <p:nvPr/>
        </p:nvSpPr>
        <p:spPr>
          <a:xfrm>
            <a:off x="7595616" y="5650468"/>
            <a:ext cx="14207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7&gt;7 False ; </a:t>
            </a:r>
          </a:p>
          <a:p>
            <a:r>
              <a:rPr lang="en-US" b="1" dirty="0" smtClean="0"/>
              <a:t>then do </a:t>
            </a:r>
          </a:p>
          <a:p>
            <a:r>
              <a:rPr lang="en-US" b="1" dirty="0" smtClean="0"/>
              <a:t>swapping</a:t>
            </a:r>
            <a:endParaRPr lang="en-US" b="1" dirty="0" smtClean="0"/>
          </a:p>
        </p:txBody>
      </p:sp>
      <p:graphicFrame>
        <p:nvGraphicFramePr>
          <p:cNvPr id="4103" name="Table 4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57991"/>
              </p:ext>
            </p:extLst>
          </p:nvPr>
        </p:nvGraphicFramePr>
        <p:xfrm>
          <a:off x="1626397" y="60960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106" name="Straight Connector 4105"/>
          <p:cNvCxnSpPr/>
          <p:nvPr/>
        </p:nvCxnSpPr>
        <p:spPr>
          <a:xfrm flipV="1">
            <a:off x="7162800" y="5835134"/>
            <a:ext cx="0" cy="2608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12" name="Straight Arrow Connector 4111"/>
          <p:cNvCxnSpPr/>
          <p:nvPr/>
        </p:nvCxnSpPr>
        <p:spPr>
          <a:xfrm flipH="1">
            <a:off x="3361254" y="5835134"/>
            <a:ext cx="3801546" cy="2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16" name="Straight Connector 4115"/>
          <p:cNvCxnSpPr/>
          <p:nvPr/>
        </p:nvCxnSpPr>
        <p:spPr>
          <a:xfrm>
            <a:off x="3358896" y="6629400"/>
            <a:ext cx="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18" name="Straight Arrow Connector 4117"/>
          <p:cNvCxnSpPr/>
          <p:nvPr/>
        </p:nvCxnSpPr>
        <p:spPr>
          <a:xfrm flipV="1">
            <a:off x="3361254" y="6553200"/>
            <a:ext cx="3801546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3685"/>
              </p:ext>
            </p:extLst>
          </p:nvPr>
        </p:nvGraphicFramePr>
        <p:xfrm>
          <a:off x="1143000" y="6858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819400" y="30480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781800" y="30480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46832" y="120134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0" y="12749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28600" y="1547860"/>
            <a:ext cx="269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7&lt;=Pivot Element ; True 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192" y="127492"/>
            <a:ext cx="1801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Pivot Element =7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9889"/>
              </p:ext>
            </p:extLst>
          </p:nvPr>
        </p:nvGraphicFramePr>
        <p:xfrm>
          <a:off x="1066800" y="23622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457549" y="198120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20360" y="1811036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05600" y="1917192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81800" y="162658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56032" y="3168134"/>
            <a:ext cx="269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5&lt;=Pivot Element ; True </a:t>
            </a:r>
            <a:endParaRPr lang="en-US" b="1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87247"/>
              </p:ext>
            </p:extLst>
          </p:nvPr>
        </p:nvGraphicFramePr>
        <p:xfrm>
          <a:off x="897487" y="38862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832931" y="3493532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32931" y="3359944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77000" y="349836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09930" y="46482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07264" y="4648200"/>
            <a:ext cx="3406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9&lt;=Pivot Element ; False ; Stop  </a:t>
            </a:r>
            <a:endParaRPr lang="en-US" b="1" dirty="0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99950"/>
              </p:ext>
            </p:extLst>
          </p:nvPr>
        </p:nvGraphicFramePr>
        <p:xfrm>
          <a:off x="899231" y="52578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877300" y="4877848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22684" y="4648200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8712" y="483286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44055" y="335994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087794" y="5202198"/>
            <a:ext cx="2099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10&gt;=Pivot Element ; True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94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99122"/>
              </p:ext>
            </p:extLst>
          </p:nvPr>
        </p:nvGraphicFramePr>
        <p:xfrm>
          <a:off x="990600" y="6096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2617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32504" y="227862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19800" y="25477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14800" y="114038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172200" y="1447800"/>
            <a:ext cx="2813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15&gt;=Pivot Element ; True 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2400" y="78724"/>
            <a:ext cx="1801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Pivot Element =7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75777"/>
              </p:ext>
            </p:extLst>
          </p:nvPr>
        </p:nvGraphicFramePr>
        <p:xfrm>
          <a:off x="914400" y="21336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886200" y="170866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53" y="1524000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1742718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83301" y="15240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943600" y="2860500"/>
            <a:ext cx="2697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1&gt;=Pivot Element ; False</a:t>
            </a:r>
          </a:p>
          <a:p>
            <a:r>
              <a:rPr lang="en-US" b="1" dirty="0" smtClean="0"/>
              <a:t>Then do swapping 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01907"/>
              </p:ext>
            </p:extLst>
          </p:nvPr>
        </p:nvGraphicFramePr>
        <p:xfrm>
          <a:off x="952500" y="38862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4032504" y="2667000"/>
            <a:ext cx="1225296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43553" y="2743200"/>
            <a:ext cx="1238047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49702" y="3090148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67937" y="3506831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07685" y="3506831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74741" y="3334357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59821" y="4648200"/>
            <a:ext cx="269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1&lt;=Pivot Element ; True </a:t>
            </a:r>
            <a:endParaRPr lang="en-US" b="1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66787"/>
              </p:ext>
            </p:extLst>
          </p:nvPr>
        </p:nvGraphicFramePr>
        <p:xfrm>
          <a:off x="952500" y="52578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558969" y="4863715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36997" y="4901553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7937" y="4545520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102871" y="454552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76841" y="5944862"/>
            <a:ext cx="269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2&lt;=Pivot Element ; True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28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2651"/>
              </p:ext>
            </p:extLst>
          </p:nvPr>
        </p:nvGraphicFramePr>
        <p:xfrm>
          <a:off x="1066800" y="6096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14800" y="25646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181600" y="2564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62093" y="210312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34000" y="263914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400" y="1447800"/>
            <a:ext cx="269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2&lt;=Pivot Element ; True </a:t>
            </a:r>
            <a:endParaRPr lang="en-US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17601"/>
              </p:ext>
            </p:extLst>
          </p:nvPr>
        </p:nvGraphicFramePr>
        <p:xfrm>
          <a:off x="914400" y="22860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105400" y="190500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1875044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8227" y="1621536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0" y="155217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25296" y="3226046"/>
            <a:ext cx="324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9&lt;=Pivot Element ; False; Stop</a:t>
            </a:r>
            <a:endParaRPr lang="en-US" b="1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43211"/>
              </p:ext>
            </p:extLst>
          </p:nvPr>
        </p:nvGraphicFramePr>
        <p:xfrm>
          <a:off x="838200" y="38100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876800" y="3410712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3410712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29507" y="3124200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181600" y="311327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994167" y="3780044"/>
            <a:ext cx="2186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9&gt;=Pivot Element ; True</a:t>
            </a:r>
            <a:endParaRPr lang="en-US" b="1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39702"/>
              </p:ext>
            </p:extLst>
          </p:nvPr>
        </p:nvGraphicFramePr>
        <p:xfrm>
          <a:off x="914400" y="48006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648200" y="4426375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54168" y="4426375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37659" y="4343400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028260" y="43434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239000" y="4876800"/>
            <a:ext cx="18537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2&gt;=Pivot Element ; False ; </a:t>
            </a:r>
          </a:p>
          <a:p>
            <a:r>
              <a:rPr lang="en-US" b="1" dirty="0" smtClean="0"/>
              <a:t>Do not swapping in between start and stop because start crosses stop in position</a:t>
            </a:r>
            <a:endParaRPr lang="en-US" b="1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78780"/>
              </p:ext>
            </p:extLst>
          </p:nvPr>
        </p:nvGraphicFramePr>
        <p:xfrm>
          <a:off x="914400" y="59436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7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Insertion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 arrange n elements of array by inserting particular item in a particular place in such a way that the item are in sorted order.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 we do swapping only with pivot element position</a:t>
            </a:r>
            <a:endParaRPr lang="en-US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78582"/>
              </p:ext>
            </p:extLst>
          </p:nvPr>
        </p:nvGraphicFramePr>
        <p:xfrm>
          <a:off x="1280161" y="15240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579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953000" y="121920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934200" y="240361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09261" y="84986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84986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953000" y="2080260"/>
            <a:ext cx="0" cy="381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676400" y="2080260"/>
            <a:ext cx="3276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1143000"/>
            <a:ext cx="0" cy="3810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1143000"/>
            <a:ext cx="3276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52302"/>
              </p:ext>
            </p:extLst>
          </p:nvPr>
        </p:nvGraphicFramePr>
        <p:xfrm>
          <a:off x="1286257" y="274320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770467"/>
                <a:gridCol w="533399"/>
              </a:tblGrid>
              <a:tr h="1981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solidFill>
                            <a:srgbClr val="FFFF00"/>
                          </a:solidFill>
                          <a:effectLst/>
                        </a:rPr>
                        <a:t>2</a:t>
                      </a:r>
                      <a:endParaRPr lang="en-US" sz="28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2800" b="1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524000" y="3429000"/>
            <a:ext cx="28852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81600" y="3514344"/>
            <a:ext cx="1981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81800" y="270748"/>
            <a:ext cx="1801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Pivot Element =7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" y="4114800"/>
            <a:ext cx="1801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Pivot Element =2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5400" y="4953000"/>
            <a:ext cx="272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Now again start procedure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36192" y="2362200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1205484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9666" y="227811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start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7184316" y="229640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5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8585"/>
              </p:ext>
            </p:extLst>
          </p:nvPr>
        </p:nvGraphicFramePr>
        <p:xfrm>
          <a:off x="1700785" y="409170"/>
          <a:ext cx="5867399" cy="579120"/>
        </p:xfrm>
        <a:graphic>
          <a:graphicData uri="http://schemas.openxmlformats.org/drawingml/2006/table">
            <a:tbl>
              <a:tblPr/>
              <a:tblGrid>
                <a:gridCol w="579299"/>
                <a:gridCol w="783835"/>
                <a:gridCol w="770466"/>
                <a:gridCol w="592667"/>
                <a:gridCol w="651933"/>
                <a:gridCol w="533400"/>
                <a:gridCol w="651933"/>
                <a:gridCol w="651933"/>
                <a:gridCol w="651933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 7  </a:t>
                      </a:r>
                      <a:endParaRPr lang="en-US" sz="2800" b="1" dirty="0">
                        <a:effectLst/>
                      </a:endParaRP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5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9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20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n=9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838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97000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a[0]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6164" y="97000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a[1]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97000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a[2]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98829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a[3]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0097" y="101472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a[4]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13454" y="101472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a[5]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66812" y="994386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a[6]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87809" y="97305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a[7]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14827" y="1035796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a[8]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417" y="1339334"/>
            <a:ext cx="2630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3479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lb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039211" y="3479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ub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5566" y="1676400"/>
            <a:ext cx="670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Partition(</a:t>
            </a:r>
            <a:r>
              <a:rPr lang="en-US" dirty="0" err="1" smtClean="0"/>
              <a:t>a,lb,ub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Pivot=a[</a:t>
            </a:r>
            <a:r>
              <a:rPr lang="en-US" dirty="0" err="1" smtClean="0"/>
              <a:t>lb</a:t>
            </a:r>
            <a:r>
              <a:rPr lang="en-US" dirty="0" smtClean="0"/>
              <a:t>];</a:t>
            </a:r>
          </a:p>
          <a:p>
            <a:r>
              <a:rPr lang="en-US" dirty="0" smtClean="0"/>
              <a:t>Start=</a:t>
            </a:r>
            <a:r>
              <a:rPr lang="en-US" dirty="0" err="1" smtClean="0"/>
              <a:t>lb</a:t>
            </a:r>
            <a:endParaRPr lang="en-US" dirty="0" smtClean="0"/>
          </a:p>
          <a:p>
            <a:r>
              <a:rPr lang="en-US" dirty="0" smtClean="0"/>
              <a:t>End=</a:t>
            </a:r>
            <a:r>
              <a:rPr lang="en-US" dirty="0" err="1" smtClean="0"/>
              <a:t>ub</a:t>
            </a:r>
            <a:endParaRPr lang="en-US" dirty="0" smtClean="0"/>
          </a:p>
          <a:p>
            <a:r>
              <a:rPr lang="en-US" dirty="0" smtClean="0"/>
              <a:t>While (start&lt;end){</a:t>
            </a:r>
          </a:p>
          <a:p>
            <a:r>
              <a:rPr lang="en-US" dirty="0" smtClean="0"/>
              <a:t>      While (a[start]&lt;=Pivot)</a:t>
            </a:r>
          </a:p>
          <a:p>
            <a:r>
              <a:rPr lang="en-US" dirty="0" smtClean="0"/>
              <a:t>       { </a:t>
            </a:r>
          </a:p>
          <a:p>
            <a:r>
              <a:rPr lang="en-US" dirty="0"/>
              <a:t> </a:t>
            </a:r>
            <a:r>
              <a:rPr lang="en-US" dirty="0" smtClean="0"/>
              <a:t>       Start++;</a:t>
            </a:r>
          </a:p>
          <a:p>
            <a:r>
              <a:rPr lang="en-US" dirty="0"/>
              <a:t> </a:t>
            </a:r>
            <a:r>
              <a:rPr lang="en-US" dirty="0" smtClean="0"/>
              <a:t>         }</a:t>
            </a:r>
          </a:p>
          <a:p>
            <a:r>
              <a:rPr lang="en-US" dirty="0" smtClean="0"/>
              <a:t>        While (a[end]&gt;Pivot)</a:t>
            </a:r>
          </a:p>
          <a:p>
            <a:r>
              <a:rPr lang="en-US" dirty="0" smtClean="0"/>
              <a:t>       { </a:t>
            </a:r>
          </a:p>
          <a:p>
            <a:r>
              <a:rPr lang="en-US" dirty="0"/>
              <a:t> </a:t>
            </a:r>
            <a:r>
              <a:rPr lang="en-US" dirty="0" smtClean="0"/>
              <a:t>        End--;  }</a:t>
            </a:r>
          </a:p>
          <a:p>
            <a:r>
              <a:rPr lang="en-US" dirty="0" smtClean="0"/>
              <a:t>If start&lt;end</a:t>
            </a:r>
          </a:p>
          <a:p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swap a[start],a[end]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Swap (a[</a:t>
            </a:r>
            <a:r>
              <a:rPr lang="en-US" dirty="0" err="1" smtClean="0"/>
              <a:t>lb</a:t>
            </a:r>
            <a:r>
              <a:rPr lang="en-US" dirty="0" smtClean="0"/>
              <a:t>], a[end]); return end;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454" y="1828800"/>
            <a:ext cx="3420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QuickSort</a:t>
            </a:r>
            <a:r>
              <a:rPr lang="en-US" dirty="0" smtClean="0"/>
              <a:t>(</a:t>
            </a:r>
            <a:r>
              <a:rPr lang="en-US" dirty="0" err="1" smtClean="0"/>
              <a:t>a,lb,up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lb</a:t>
            </a:r>
            <a:r>
              <a:rPr lang="en-US" dirty="0" smtClean="0"/>
              <a:t>&lt;up)</a:t>
            </a:r>
          </a:p>
          <a:p>
            <a:r>
              <a:rPr lang="en-US" dirty="0" smtClean="0"/>
              <a:t>    {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loc</a:t>
            </a:r>
            <a:r>
              <a:rPr lang="en-US" dirty="0" smtClean="0"/>
              <a:t>=Partition(</a:t>
            </a:r>
            <a:r>
              <a:rPr lang="en-US" dirty="0" err="1" smtClean="0"/>
              <a:t>a,lb,ub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QuickSort</a:t>
            </a:r>
            <a:r>
              <a:rPr lang="en-US" dirty="0" smtClean="0"/>
              <a:t>(a, </a:t>
            </a:r>
            <a:r>
              <a:rPr lang="en-US" dirty="0" err="1" smtClean="0"/>
              <a:t>lb</a:t>
            </a:r>
            <a:r>
              <a:rPr lang="en-US" dirty="0" smtClean="0"/>
              <a:t>, loc-1)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QuickSort</a:t>
            </a:r>
            <a:r>
              <a:rPr lang="en-US" dirty="0" smtClean="0"/>
              <a:t>(a,loc+1,ub)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343400" y="1524000"/>
            <a:ext cx="0" cy="3352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124200" y="3124200"/>
            <a:ext cx="2133600" cy="358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914400"/>
            <a:ext cx="8382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// Function to swap two elements</a:t>
            </a:r>
          </a:p>
          <a:p>
            <a:r>
              <a:rPr lang="en-US" sz="2400" dirty="0" smtClean="0"/>
              <a:t>void swap(</a:t>
            </a:r>
            <a:r>
              <a:rPr lang="en-US" sz="2400" dirty="0" err="1" smtClean="0"/>
              <a:t>int</a:t>
            </a:r>
            <a:r>
              <a:rPr lang="en-US" sz="2400" dirty="0" smtClean="0"/>
              <a:t>* a, </a:t>
            </a:r>
            <a:r>
              <a:rPr lang="en-US" sz="2400" dirty="0" err="1" smtClean="0"/>
              <a:t>int</a:t>
            </a:r>
            <a:r>
              <a:rPr lang="en-US" sz="2400" dirty="0" smtClean="0"/>
              <a:t>* b)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t = *a;</a:t>
            </a:r>
          </a:p>
          <a:p>
            <a:r>
              <a:rPr lang="en-US" sz="2400" dirty="0" smtClean="0"/>
              <a:t>	*a = *b;</a:t>
            </a:r>
          </a:p>
          <a:p>
            <a:r>
              <a:rPr lang="en-US" sz="2400" dirty="0" smtClean="0"/>
              <a:t>	*b = t;</a:t>
            </a:r>
          </a:p>
          <a:p>
            <a:r>
              <a:rPr lang="en-US" sz="2400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27432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94692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// Partition the array using the last element as the pivot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partition(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low, </a:t>
            </a:r>
            <a:r>
              <a:rPr lang="en-US" dirty="0" err="1" smtClean="0"/>
              <a:t>int</a:t>
            </a:r>
            <a:r>
              <a:rPr lang="en-US" dirty="0" smtClean="0"/>
              <a:t> high)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 Choosing the pivot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pivot = </a:t>
            </a:r>
            <a:r>
              <a:rPr lang="en-US" dirty="0" err="1" smtClean="0"/>
              <a:t>arr</a:t>
            </a:r>
            <a:r>
              <a:rPr lang="en-US" dirty="0" smtClean="0"/>
              <a:t>[high];</a:t>
            </a:r>
          </a:p>
          <a:p>
            <a:endParaRPr lang="en-US" dirty="0" smtClean="0"/>
          </a:p>
          <a:p>
            <a:r>
              <a:rPr lang="en-US" dirty="0" smtClean="0"/>
              <a:t>	// Index of smaller element and indicates</a:t>
            </a:r>
          </a:p>
          <a:p>
            <a:r>
              <a:rPr lang="en-US" dirty="0" smtClean="0"/>
              <a:t>	// the right position of pivot found so far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 = (low - 1);</a:t>
            </a:r>
          </a:p>
          <a:p>
            <a:endParaRPr lang="en-US" dirty="0" smtClean="0"/>
          </a:p>
          <a:p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j = low; j &lt;= high - 1; j++) {</a:t>
            </a:r>
          </a:p>
          <a:p>
            <a:endParaRPr lang="en-US" dirty="0" smtClean="0"/>
          </a:p>
          <a:p>
            <a:r>
              <a:rPr lang="en-US" dirty="0" smtClean="0"/>
              <a:t>		// If current element is smaller than the pivot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arr</a:t>
            </a:r>
            <a:r>
              <a:rPr lang="en-US" dirty="0" smtClean="0"/>
              <a:t>[j] &lt; pivot) {</a:t>
            </a:r>
          </a:p>
          <a:p>
            <a:endParaRPr lang="en-US" dirty="0" smtClean="0"/>
          </a:p>
          <a:p>
            <a:r>
              <a:rPr lang="en-US" dirty="0" smtClean="0"/>
              <a:t>			// Increment index of smaller element</a:t>
            </a:r>
          </a:p>
          <a:p>
            <a:r>
              <a:rPr lang="en-US" dirty="0" smtClean="0"/>
              <a:t>			i++;</a:t>
            </a:r>
          </a:p>
          <a:p>
            <a:r>
              <a:rPr lang="en-US" dirty="0" smtClean="0"/>
              <a:t>			swap(&amp;</a:t>
            </a:r>
            <a:r>
              <a:rPr lang="en-US" dirty="0" err="1" smtClean="0"/>
              <a:t>arr</a:t>
            </a:r>
            <a:r>
              <a:rPr lang="en-US" dirty="0" smtClean="0"/>
              <a:t>[i], &amp;</a:t>
            </a:r>
            <a:r>
              <a:rPr lang="en-US" dirty="0" err="1" smtClean="0"/>
              <a:t>arr</a:t>
            </a:r>
            <a:r>
              <a:rPr lang="en-US" dirty="0" smtClean="0"/>
              <a:t>[j]);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swap(&amp;</a:t>
            </a:r>
            <a:r>
              <a:rPr lang="en-US" dirty="0" err="1" smtClean="0"/>
              <a:t>arr</a:t>
            </a:r>
            <a:r>
              <a:rPr lang="en-US" dirty="0" smtClean="0"/>
              <a:t>[i + 1], &amp;</a:t>
            </a:r>
            <a:r>
              <a:rPr lang="en-US" dirty="0" err="1" smtClean="0"/>
              <a:t>arr</a:t>
            </a:r>
            <a:r>
              <a:rPr lang="en-US" dirty="0" smtClean="0"/>
              <a:t>[high]);</a:t>
            </a:r>
          </a:p>
          <a:p>
            <a:r>
              <a:rPr lang="en-US" dirty="0" smtClean="0"/>
              <a:t>	return (i + 1);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[], </a:t>
            </a:r>
            <a:r>
              <a:rPr lang="en-US" sz="2400" dirty="0" err="1" smtClean="0"/>
              <a:t>int</a:t>
            </a:r>
            <a:r>
              <a:rPr lang="en-US" sz="2400" dirty="0" smtClean="0"/>
              <a:t> low, </a:t>
            </a:r>
            <a:r>
              <a:rPr lang="en-US" sz="2400" dirty="0" err="1" smtClean="0"/>
              <a:t>int</a:t>
            </a:r>
            <a:r>
              <a:rPr lang="en-US" sz="2400" dirty="0" smtClean="0"/>
              <a:t> high)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if (low &lt; high) {</a:t>
            </a:r>
          </a:p>
          <a:p>
            <a:endParaRPr lang="en-US" sz="2400" dirty="0" smtClean="0"/>
          </a:p>
          <a:p>
            <a:r>
              <a:rPr lang="en-US" sz="2400" dirty="0" smtClean="0"/>
              <a:t>		// pi is partitioning index, </a:t>
            </a:r>
            <a:r>
              <a:rPr lang="en-US" sz="2400" dirty="0" err="1" smtClean="0"/>
              <a:t>arr</a:t>
            </a:r>
            <a:r>
              <a:rPr lang="en-US" sz="2400" dirty="0" smtClean="0"/>
              <a:t>[p]</a:t>
            </a:r>
          </a:p>
          <a:p>
            <a:r>
              <a:rPr lang="en-US" sz="2400" dirty="0" smtClean="0"/>
              <a:t>		// is now at right place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pi = partition(</a:t>
            </a:r>
            <a:r>
              <a:rPr lang="en-US" sz="2400" dirty="0" err="1" smtClean="0"/>
              <a:t>arr</a:t>
            </a:r>
            <a:r>
              <a:rPr lang="en-US" sz="2400" dirty="0" smtClean="0"/>
              <a:t>, low, high);</a:t>
            </a:r>
          </a:p>
          <a:p>
            <a:endParaRPr lang="en-US" sz="2400" dirty="0" smtClean="0"/>
          </a:p>
          <a:p>
            <a:r>
              <a:rPr lang="en-US" sz="2400" dirty="0" smtClean="0"/>
              <a:t>		// Separately sort elements before</a:t>
            </a:r>
          </a:p>
          <a:p>
            <a:r>
              <a:rPr lang="en-US" sz="2400" dirty="0" smtClean="0"/>
              <a:t>		// partition and after partition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, low, pi - 1);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, pi + 1, high);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7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// Driver code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[] = { 10, 7, 8, 9, 1, 5 };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N 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) /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[0]);</a:t>
            </a:r>
          </a:p>
          <a:p>
            <a:endParaRPr lang="en-US" sz="2400" dirty="0" smtClean="0"/>
          </a:p>
          <a:p>
            <a:r>
              <a:rPr lang="en-US" sz="2400" dirty="0" smtClean="0"/>
              <a:t>	// Function call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, 0, N - 1);</a:t>
            </a:r>
          </a:p>
          <a:p>
            <a:r>
              <a:rPr lang="en-US" sz="2400" dirty="0" err="1" smtClean="0"/>
              <a:t>cout</a:t>
            </a:r>
            <a:r>
              <a:rPr lang="en-US" sz="2400" dirty="0" smtClean="0"/>
              <a:t>&lt;&lt;"Sorted array:"&lt;&lt;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i = 0; i &lt; N; i++)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arr</a:t>
            </a:r>
            <a:r>
              <a:rPr lang="en-US" sz="2400" dirty="0" smtClean="0"/>
              <a:t>[i]&lt;&lt;"\t";</a:t>
            </a:r>
          </a:p>
          <a:p>
            <a:r>
              <a:rPr lang="en-US" sz="2400" dirty="0" smtClean="0"/>
              <a:t>	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1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1828800"/>
            <a:ext cx="66738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5875"/>
              </p:ext>
            </p:extLst>
          </p:nvPr>
        </p:nvGraphicFramePr>
        <p:xfrm>
          <a:off x="990600" y="8382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4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86600" y="45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N=6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641866"/>
            <a:ext cx="449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05100" y="2286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9191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641866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27452"/>
              </p:ext>
            </p:extLst>
          </p:nvPr>
        </p:nvGraphicFramePr>
        <p:xfrm>
          <a:off x="6096000" y="2084832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362200" y="1447800"/>
            <a:ext cx="3733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48717"/>
              </p:ext>
            </p:extLst>
          </p:nvPr>
        </p:nvGraphicFramePr>
        <p:xfrm>
          <a:off x="1245108" y="32004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94560" y="385571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Free space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29698"/>
              </p:ext>
            </p:extLst>
          </p:nvPr>
        </p:nvGraphicFramePr>
        <p:xfrm>
          <a:off x="800100" y="42672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1257300" y="3810000"/>
            <a:ext cx="342900" cy="368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25624" y="4648200"/>
            <a:ext cx="529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Compare a[0]&lt;a[temp]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condition is false so do shift the value of a[0] to free space and store the a[temp] value to a[0]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50500"/>
              </p:ext>
            </p:extLst>
          </p:nvPr>
        </p:nvGraphicFramePr>
        <p:xfrm>
          <a:off x="1235964" y="58674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08063"/>
              </p:ext>
            </p:extLst>
          </p:nvPr>
        </p:nvGraphicFramePr>
        <p:xfrm>
          <a:off x="7696200" y="54102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1257300" y="5715000"/>
            <a:ext cx="17145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1800" y="5715000"/>
            <a:ext cx="365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68281"/>
              </p:ext>
            </p:extLst>
          </p:nvPr>
        </p:nvGraphicFramePr>
        <p:xfrm>
          <a:off x="1447800" y="6096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440180" y="457200"/>
            <a:ext cx="17145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276600" y="457200"/>
            <a:ext cx="365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32204" y="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624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32270"/>
              </p:ext>
            </p:extLst>
          </p:nvPr>
        </p:nvGraphicFramePr>
        <p:xfrm>
          <a:off x="6248400" y="15240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264408" y="27908"/>
            <a:ext cx="12192" cy="24104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1195054"/>
            <a:ext cx="2362200" cy="862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86953"/>
              </p:ext>
            </p:extLst>
          </p:nvPr>
        </p:nvGraphicFramePr>
        <p:xfrm>
          <a:off x="1524000" y="24384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65772"/>
              </p:ext>
            </p:extLst>
          </p:nvPr>
        </p:nvGraphicFramePr>
        <p:xfrm>
          <a:off x="6477000" y="32004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6800" y="3581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compare the temp value=10 to the list of unsorted array elements 5, 4. This loop should be decrement from right to left.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276600" y="1817239"/>
            <a:ext cx="0" cy="17641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90800" y="3352800"/>
            <a:ext cx="673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4400" y="493412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5 &gt;10</a:t>
            </a:r>
            <a:r>
              <a:rPr lang="en-US" dirty="0" smtClean="0">
                <a:sym typeface="Wingdings" pitchFamily="2" charset="2"/>
              </a:rPr>
              <a:t>No ; 4&gt;10No; 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41673"/>
              </p:ext>
            </p:extLst>
          </p:nvPr>
        </p:nvGraphicFramePr>
        <p:xfrm>
          <a:off x="1440180" y="54864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267200" y="4767644"/>
            <a:ext cx="0" cy="17641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392" y="6248400"/>
            <a:ext cx="2654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67200" y="6248400"/>
            <a:ext cx="2667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40280" y="6347139"/>
            <a:ext cx="1190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6369475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28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62865"/>
              </p:ext>
            </p:extLst>
          </p:nvPr>
        </p:nvGraphicFramePr>
        <p:xfrm>
          <a:off x="1600200" y="294966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12392" y="285822"/>
            <a:ext cx="26548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419600" y="285822"/>
            <a:ext cx="2667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01156"/>
            <a:ext cx="0" cy="8132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44408" y="-64650"/>
            <a:ext cx="1190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-83510"/>
            <a:ext cx="140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76389"/>
              </p:ext>
            </p:extLst>
          </p:nvPr>
        </p:nvGraphicFramePr>
        <p:xfrm>
          <a:off x="7391400" y="69596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068824" y="908304"/>
            <a:ext cx="2322576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49532"/>
              </p:ext>
            </p:extLst>
          </p:nvPr>
        </p:nvGraphicFramePr>
        <p:xfrm>
          <a:off x="1662909" y="1464184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431792" y="1447800"/>
            <a:ext cx="0" cy="9534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08006"/>
              </p:ext>
            </p:extLst>
          </p:nvPr>
        </p:nvGraphicFramePr>
        <p:xfrm>
          <a:off x="2330196" y="2153476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3264408" y="2067116"/>
            <a:ext cx="69799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29778" y="207915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compare the temp value to 10 if 1&lt;10; condition 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75279"/>
              </p:ext>
            </p:extLst>
          </p:nvPr>
        </p:nvGraphicFramePr>
        <p:xfrm>
          <a:off x="1624584" y="30480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?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52919"/>
              </p:ext>
            </p:extLst>
          </p:nvPr>
        </p:nvGraphicFramePr>
        <p:xfrm>
          <a:off x="1275588" y="3741928"/>
          <a:ext cx="9144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2209800" y="3660648"/>
            <a:ext cx="69799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38401"/>
              </p:ext>
            </p:extLst>
          </p:nvPr>
        </p:nvGraphicFramePr>
        <p:xfrm>
          <a:off x="1524000" y="45720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?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4072578" y="368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compare the temp value to 5 if 1&lt;5; condition 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63252"/>
              </p:ext>
            </p:extLst>
          </p:nvPr>
        </p:nvGraphicFramePr>
        <p:xfrm>
          <a:off x="376428" y="5448300"/>
          <a:ext cx="9144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1290828" y="5181600"/>
            <a:ext cx="69799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85488" y="533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compare the temp value to 4 if 1&lt;4; condition True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86568"/>
              </p:ext>
            </p:extLst>
          </p:nvPr>
        </p:nvGraphicFramePr>
        <p:xfrm>
          <a:off x="1600200" y="598963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5257800" y="5904548"/>
            <a:ext cx="0" cy="9534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22819"/>
              </p:ext>
            </p:extLst>
          </p:nvPr>
        </p:nvGraphicFramePr>
        <p:xfrm>
          <a:off x="1371600" y="3048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53000" y="-83510"/>
            <a:ext cx="140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344408" y="-64650"/>
            <a:ext cx="1190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25078" y="228600"/>
            <a:ext cx="18329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09838" y="142590"/>
            <a:ext cx="0" cy="8132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05986"/>
              </p:ext>
            </p:extLst>
          </p:nvPr>
        </p:nvGraphicFramePr>
        <p:xfrm>
          <a:off x="7519866" y="97898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486400" y="838200"/>
            <a:ext cx="2033466" cy="67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42509"/>
              </p:ext>
            </p:extLst>
          </p:nvPr>
        </p:nvGraphicFramePr>
        <p:xfrm>
          <a:off x="1371600" y="13716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009838" y="1295400"/>
            <a:ext cx="0" cy="8132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04003"/>
              </p:ext>
            </p:extLst>
          </p:nvPr>
        </p:nvGraphicFramePr>
        <p:xfrm>
          <a:off x="7620000" y="22860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649499" y="1981200"/>
            <a:ext cx="2970501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75819"/>
              </p:ext>
            </p:extLst>
          </p:nvPr>
        </p:nvGraphicFramePr>
        <p:xfrm>
          <a:off x="1389888" y="26670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?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87443"/>
              </p:ext>
            </p:extLst>
          </p:nvPr>
        </p:nvGraphicFramePr>
        <p:xfrm>
          <a:off x="7696200" y="34290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886200" y="3276600"/>
            <a:ext cx="3733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50086"/>
              </p:ext>
            </p:extLst>
          </p:nvPr>
        </p:nvGraphicFramePr>
        <p:xfrm>
          <a:off x="1447800" y="40386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35182" y="3657600"/>
            <a:ext cx="195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5&lt;6</a:t>
            </a:r>
            <a:r>
              <a:rPr lang="en-US" b="1" dirty="0" smtClean="0">
                <a:sym typeface="Wingdings" pitchFamily="2" charset="2"/>
              </a:rPr>
              <a:t>True; stop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22001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10&lt;6</a:t>
            </a:r>
            <a:r>
              <a:rPr lang="en-US" b="1" dirty="0" smtClean="0">
                <a:sym typeface="Wingdings" pitchFamily="2" charset="2"/>
              </a:rPr>
              <a:t>False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19800" y="48006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03195" y="4038600"/>
            <a:ext cx="0" cy="8132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87158" y="4851844"/>
            <a:ext cx="45326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95425" y="4953000"/>
            <a:ext cx="1190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081859" y="4978646"/>
            <a:ext cx="140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2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60829"/>
              </p:ext>
            </p:extLst>
          </p:nvPr>
        </p:nvGraphicFramePr>
        <p:xfrm>
          <a:off x="1447800" y="3810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80542"/>
              </p:ext>
            </p:extLst>
          </p:nvPr>
        </p:nvGraphicFramePr>
        <p:xfrm>
          <a:off x="7772400" y="11430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6096000" y="2286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87158" y="243268"/>
            <a:ext cx="45326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62200" y="0"/>
            <a:ext cx="1190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14032" y="304800"/>
            <a:ext cx="140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77000" y="990600"/>
            <a:ext cx="1339821" cy="67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304800"/>
            <a:ext cx="0" cy="8132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15148"/>
              </p:ext>
            </p:extLst>
          </p:nvPr>
        </p:nvGraphicFramePr>
        <p:xfrm>
          <a:off x="1602598" y="15240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248400" y="1330452"/>
            <a:ext cx="0" cy="8132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87803"/>
              </p:ext>
            </p:extLst>
          </p:nvPr>
        </p:nvGraphicFramePr>
        <p:xfrm>
          <a:off x="7772400" y="2319528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5921389" y="2133600"/>
            <a:ext cx="1851011" cy="55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6200" y="234822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10&lt;2; False</a:t>
            </a:r>
            <a:endParaRPr lang="en-US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54804"/>
              </p:ext>
            </p:extLst>
          </p:nvPr>
        </p:nvGraphicFramePr>
        <p:xfrm>
          <a:off x="1626982" y="28194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?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87297"/>
              </p:ext>
            </p:extLst>
          </p:nvPr>
        </p:nvGraphicFramePr>
        <p:xfrm>
          <a:off x="7924800" y="36576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029200" y="3429000"/>
            <a:ext cx="2942195" cy="70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56035" y="3613666"/>
            <a:ext cx="131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6&lt;2; False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87119"/>
              </p:ext>
            </p:extLst>
          </p:nvPr>
        </p:nvGraphicFramePr>
        <p:xfrm>
          <a:off x="1676400" y="4033798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?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10201"/>
              </p:ext>
            </p:extLst>
          </p:nvPr>
        </p:nvGraphicFramePr>
        <p:xfrm>
          <a:off x="8062410" y="48006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114800" y="4648200"/>
            <a:ext cx="3947597" cy="556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25212" y="4852138"/>
            <a:ext cx="131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5&lt;2; False</a:t>
            </a:r>
            <a:endParaRPr lang="en-US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98427"/>
              </p:ext>
            </p:extLst>
          </p:nvPr>
        </p:nvGraphicFramePr>
        <p:xfrm>
          <a:off x="1741335" y="53340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 smtClean="0">
                          <a:effectLst/>
                        </a:rPr>
                        <a:t>?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55579"/>
              </p:ext>
            </p:extLst>
          </p:nvPr>
        </p:nvGraphicFramePr>
        <p:xfrm>
          <a:off x="8196072" y="60198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3124200" y="5943600"/>
            <a:ext cx="5068611" cy="480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6900" y="6239502"/>
            <a:ext cx="131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4&lt;2; 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19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61469"/>
              </p:ext>
            </p:extLst>
          </p:nvPr>
        </p:nvGraphicFramePr>
        <p:xfrm>
          <a:off x="1447800" y="2286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?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8029"/>
              </p:ext>
            </p:extLst>
          </p:nvPr>
        </p:nvGraphicFramePr>
        <p:xfrm>
          <a:off x="7772400" y="83820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981200" y="838200"/>
            <a:ext cx="5791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63900" y="1480066"/>
            <a:ext cx="4470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If 1&lt;2; </a:t>
            </a:r>
            <a:r>
              <a:rPr lang="en-US" b="1" dirty="0" err="1" smtClean="0"/>
              <a:t>True</a:t>
            </a:r>
            <a:r>
              <a:rPr lang="en-US" b="1" dirty="0" err="1" smtClean="0">
                <a:sym typeface="Wingdings" pitchFamily="2" charset="2"/>
              </a:rPr>
              <a:t>Stop</a:t>
            </a:r>
            <a:r>
              <a:rPr lang="en-US" b="1" dirty="0" smtClean="0">
                <a:sym typeface="Wingdings" pitchFamily="2" charset="2"/>
              </a:rPr>
              <a:t> ; transfer the temp value 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7959"/>
              </p:ext>
            </p:extLst>
          </p:nvPr>
        </p:nvGraphicFramePr>
        <p:xfrm>
          <a:off x="1447800" y="2209800"/>
          <a:ext cx="5544312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72312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</a:t>
                      </a:r>
                      <a:r>
                        <a:rPr lang="en-US" sz="2800" b="1" dirty="0" smtClean="0">
                          <a:effectLst/>
                        </a:rPr>
                        <a:t>2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4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 </a:t>
                      </a:r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6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87158" y="3048000"/>
            <a:ext cx="552324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76612" y="3244334"/>
            <a:ext cx="1433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4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2606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two loops</a:t>
            </a:r>
          </a:p>
          <a:p>
            <a:pPr marL="342900" indent="-342900">
              <a:buAutoNum type="arabicParenR"/>
            </a:pPr>
            <a:r>
              <a:rPr lang="en-US" dirty="0" smtClean="0"/>
              <a:t>increment</a:t>
            </a:r>
          </a:p>
          <a:p>
            <a:pPr marL="342900" indent="-342900">
              <a:buAutoNum type="arabicParenR"/>
            </a:pPr>
            <a:r>
              <a:rPr lang="en-US" dirty="0" smtClean="0"/>
              <a:t>decrement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5088"/>
              </p:ext>
            </p:extLst>
          </p:nvPr>
        </p:nvGraphicFramePr>
        <p:xfrm>
          <a:off x="1371600" y="609600"/>
          <a:ext cx="5486400" cy="579120"/>
        </p:xfrm>
        <a:graphic>
          <a:graphicData uri="http://schemas.openxmlformats.org/drawingml/2006/table">
            <a:tbl>
              <a:tblPr/>
              <a:tblGrid>
                <a:gridCol w="868948"/>
                <a:gridCol w="911969"/>
                <a:gridCol w="1038483"/>
                <a:gridCol w="8382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</a:t>
                      </a:r>
                      <a:r>
                        <a:rPr lang="en-US" sz="2800" b="1" dirty="0" smtClean="0">
                          <a:effectLst/>
                        </a:rPr>
                        <a:t>5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4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10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</a:t>
                      </a:r>
                      <a:r>
                        <a:rPr lang="en-US" sz="2800" b="1" dirty="0" smtClean="0">
                          <a:effectLst/>
                        </a:rPr>
                        <a:t>1 </a:t>
                      </a:r>
                      <a:r>
                        <a:rPr lang="en-US" sz="2800" b="1" dirty="0">
                          <a:effectLst/>
                        </a:rPr>
                        <a:t>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>
                          <a:effectLst/>
                        </a:rPr>
                        <a:t>   6  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 smtClean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295400" y="4572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09800" y="457200"/>
            <a:ext cx="449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96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754911" y="17074"/>
            <a:ext cx="140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Unsorted list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52650" y="1964353"/>
            <a:ext cx="4610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for(i=1 ;i&lt;n; i++)</a:t>
            </a:r>
          </a:p>
          <a:p>
            <a:r>
              <a:rPr lang="en-US" sz="2400" b="1" dirty="0" smtClean="0"/>
              <a:t>{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temp=a[i];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j=i-1;</a:t>
            </a:r>
          </a:p>
          <a:p>
            <a:r>
              <a:rPr lang="en-US" sz="2400" b="1" dirty="0" smtClean="0"/>
              <a:t>while(j&gt;=0 &amp;&amp; a[j]&gt;temp)</a:t>
            </a:r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a[j+1]=a[j];</a:t>
            </a:r>
          </a:p>
          <a:p>
            <a:r>
              <a:rPr lang="en-US" sz="2400" b="1" dirty="0" smtClean="0"/>
              <a:t>// right value assign to the left value</a:t>
            </a:r>
          </a:p>
          <a:p>
            <a:r>
              <a:rPr lang="en-US" sz="2400" b="1" dirty="0"/>
              <a:t>j</a:t>
            </a:r>
            <a:r>
              <a:rPr lang="en-US" sz="2400" b="1" dirty="0" smtClean="0"/>
              <a:t>--;</a:t>
            </a:r>
          </a:p>
          <a:p>
            <a:r>
              <a:rPr lang="en-US" sz="2400" b="1" dirty="0" smtClean="0"/>
              <a:t>    }</a:t>
            </a:r>
          </a:p>
          <a:p>
            <a:r>
              <a:rPr lang="en-US" sz="2400" b="1" dirty="0" smtClean="0"/>
              <a:t>a[j+1]=temp;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789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=6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1230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a[0]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2516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0299" y="10720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a[2]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1254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0489" y="125672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a[4]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53328" y="12409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a[5]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09800" y="625626"/>
            <a:ext cx="0" cy="8132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05397"/>
              </p:ext>
            </p:extLst>
          </p:nvPr>
        </p:nvGraphicFramePr>
        <p:xfrm>
          <a:off x="7467600" y="1781850"/>
          <a:ext cx="91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779239" y="1250846"/>
            <a:ext cx="4762500" cy="92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86600" y="2958791"/>
            <a:ext cx="160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j=0 and a[0]&gt;4</a:t>
            </a:r>
          </a:p>
          <a:p>
            <a:r>
              <a:rPr lang="en-US" sz="2000" dirty="0" smtClean="0"/>
              <a:t>J=0 and 5&gt;4</a:t>
            </a:r>
          </a:p>
          <a:p>
            <a:r>
              <a:rPr lang="en-US" sz="2000" b="1" dirty="0" smtClean="0"/>
              <a:t>True</a:t>
            </a:r>
          </a:p>
          <a:p>
            <a:r>
              <a:rPr lang="en-US" sz="2000" dirty="0" smtClean="0"/>
              <a:t>a[0+1]=a[0]</a:t>
            </a:r>
          </a:p>
          <a:p>
            <a:r>
              <a:rPr lang="en-US" sz="2000" dirty="0" smtClean="0"/>
              <a:t>a[1]=a[0];</a:t>
            </a:r>
          </a:p>
          <a:p>
            <a:r>
              <a:rPr lang="en-US" sz="2000" dirty="0" smtClean="0"/>
              <a:t>a[1]=5;</a:t>
            </a:r>
          </a:p>
          <a:p>
            <a:endParaRPr lang="en-US" sz="2000" dirty="0"/>
          </a:p>
          <a:p>
            <a:r>
              <a:rPr lang="en-US" sz="2000" dirty="0" smtClean="0"/>
              <a:t>J=-1 </a:t>
            </a:r>
            <a:r>
              <a:rPr lang="en-US" sz="2000" b="1" dirty="0" smtClean="0"/>
              <a:t>False</a:t>
            </a:r>
          </a:p>
          <a:p>
            <a:endParaRPr lang="en-US" sz="2000" dirty="0"/>
          </a:p>
          <a:p>
            <a:r>
              <a:rPr lang="en-US" sz="2000" dirty="0" smtClean="0"/>
              <a:t>a[-1+1]=4</a:t>
            </a:r>
          </a:p>
          <a:p>
            <a:r>
              <a:rPr lang="en-US" sz="2000" dirty="0" smtClean="0"/>
              <a:t>a[0]=4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67200" y="6248400"/>
            <a:ext cx="2819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1389</Words>
  <Application>Microsoft Office PowerPoint</Application>
  <PresentationFormat>On-screen Show (4:3)</PresentationFormat>
  <Paragraphs>721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Sorting Algorithms</vt:lpstr>
      <vt:lpstr>What is Insertion Sort?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 Algorithm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29</cp:revision>
  <dcterms:created xsi:type="dcterms:W3CDTF">2023-09-17T06:33:20Z</dcterms:created>
  <dcterms:modified xsi:type="dcterms:W3CDTF">2023-09-18T07:26:50Z</dcterms:modified>
</cp:coreProperties>
</file>