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unito"/>
      <p:regular r:id="rId44"/>
      <p:bold r:id="rId45"/>
      <p:italic r:id="rId46"/>
      <p:boldItalic r:id="rId47"/>
    </p:embeddedFont>
    <p:embeddedFont>
      <p:font typeface="Nunito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1B5457-CA09-4F4B-BC58-D39F542AD327}">
  <a:tblStyle styleId="{4F1B5457-CA09-4F4B-BC58-D39F542AD3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slide" Target="slides/slide38.xml"/><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Sans-regular.fntdata"/><Relationship Id="rId47" Type="http://schemas.openxmlformats.org/officeDocument/2006/relationships/font" Target="fonts/Nunito-boldItalic.fntdata"/><Relationship Id="rId49" Type="http://schemas.openxmlformats.org/officeDocument/2006/relationships/font" Target="fonts/Nunito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Sans-boldItalic.fntdata"/><Relationship Id="rId50" Type="http://schemas.openxmlformats.org/officeDocument/2006/relationships/font" Target="fonts/Nuni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Random search : The search space is huge and then sample do a sample search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Random search : The search space is huge and then sample do a sample search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Random search : The search space is huge and then sample do a sample search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Removing </a:t>
            </a:r>
            <a:r>
              <a:rPr lang="en-GB"/>
              <a:t>(NOAF) or the forget gate (NFG) significantly hurt performance on all three datasets</a:t>
            </a:r>
            <a:endParaRPr/>
          </a:p>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Each frame of the sequence is a 4-dimensional vector containing x, y (the change in pen position), t (time since the beginning of the stroke), and a fourth dimension that contains value of one at the time of the pen lifting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Font typeface="Nunito Sans"/>
              <a:buChar char="●"/>
            </a:pPr>
            <a:r>
              <a:rPr lang="en-GB" sz="1400">
                <a:solidFill>
                  <a:srgbClr val="222222"/>
                </a:solidFill>
                <a:highlight>
                  <a:srgbClr val="FFFFFF"/>
                </a:highlight>
                <a:latin typeface="Nunito Sans"/>
                <a:ea typeface="Nunito Sans"/>
                <a:cs typeface="Nunito Sans"/>
                <a:sym typeface="Nunito Sans"/>
              </a:rPr>
              <a:t>From the raw audio we extract 12 Mel Frequency Cepstrum Coefficients (MFCCs) + energy over 25 ms hamming-windows with stride of 10ms and a pre-emphasis coefficient of 0.97. This preprocessing is standard in speech recognition and was chosen in order to stay comparable with earlier LSTM-based results. The 13 coefficients along with their first and second derivatives comprise the 39 inputs to the network.</a:t>
            </a:r>
            <a:endParaRPr sz="1400">
              <a:solidFill>
                <a:srgbClr val="222222"/>
              </a:solidFill>
              <a:highlight>
                <a:srgbClr val="FFFFFF"/>
              </a:highlight>
              <a:latin typeface="Nunito Sans"/>
              <a:ea typeface="Nunito Sans"/>
              <a:cs typeface="Nunito Sans"/>
              <a:sym typeface="Nunito Sans"/>
            </a:endParaRPr>
          </a:p>
          <a:p>
            <a:pPr indent="0" lvl="0" marL="0">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Negative log-likelihood is the loss function.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Nunito"/>
                <a:ea typeface="Nunito"/>
                <a:cs typeface="Nunito"/>
                <a:sym typeface="Nunito"/>
              </a:defRPr>
            </a:lvl1pPr>
            <a:lvl2pPr lvl="1" algn="r">
              <a:spcBef>
                <a:spcPts val="0"/>
              </a:spcBef>
              <a:buNone/>
              <a:defRPr sz="1000">
                <a:solidFill>
                  <a:schemeClr val="dk2"/>
                </a:solidFill>
                <a:latin typeface="Nunito"/>
                <a:ea typeface="Nunito"/>
                <a:cs typeface="Nunito"/>
                <a:sym typeface="Nunito"/>
              </a:defRPr>
            </a:lvl2pPr>
            <a:lvl3pPr lvl="2" algn="r">
              <a:spcBef>
                <a:spcPts val="0"/>
              </a:spcBef>
              <a:buNone/>
              <a:defRPr sz="1000">
                <a:solidFill>
                  <a:schemeClr val="dk2"/>
                </a:solidFill>
                <a:latin typeface="Nunito"/>
                <a:ea typeface="Nunito"/>
                <a:cs typeface="Nunito"/>
                <a:sym typeface="Nunito"/>
              </a:defRPr>
            </a:lvl3pPr>
            <a:lvl4pPr lvl="3" algn="r">
              <a:spcBef>
                <a:spcPts val="0"/>
              </a:spcBef>
              <a:buNone/>
              <a:defRPr sz="1000">
                <a:solidFill>
                  <a:schemeClr val="dk2"/>
                </a:solidFill>
                <a:latin typeface="Nunito"/>
                <a:ea typeface="Nunito"/>
                <a:cs typeface="Nunito"/>
                <a:sym typeface="Nunito"/>
              </a:defRPr>
            </a:lvl4pPr>
            <a:lvl5pPr lvl="4" algn="r">
              <a:spcBef>
                <a:spcPts val="0"/>
              </a:spcBef>
              <a:buNone/>
              <a:defRPr sz="1000">
                <a:solidFill>
                  <a:schemeClr val="dk2"/>
                </a:solidFill>
                <a:latin typeface="Nunito"/>
                <a:ea typeface="Nunito"/>
                <a:cs typeface="Nunito"/>
                <a:sym typeface="Nunito"/>
              </a:defRPr>
            </a:lvl5pPr>
            <a:lvl6pPr lvl="5" algn="r">
              <a:spcBef>
                <a:spcPts val="0"/>
              </a:spcBef>
              <a:buNone/>
              <a:defRPr sz="1000">
                <a:solidFill>
                  <a:schemeClr val="dk2"/>
                </a:solidFill>
                <a:latin typeface="Nunito"/>
                <a:ea typeface="Nunito"/>
                <a:cs typeface="Nunito"/>
                <a:sym typeface="Nunito"/>
              </a:defRPr>
            </a:lvl6pPr>
            <a:lvl7pPr lvl="6" algn="r">
              <a:spcBef>
                <a:spcPts val="0"/>
              </a:spcBef>
              <a:buNone/>
              <a:defRPr sz="1000">
                <a:solidFill>
                  <a:schemeClr val="dk2"/>
                </a:solidFill>
                <a:latin typeface="Nunito"/>
                <a:ea typeface="Nunito"/>
                <a:cs typeface="Nunito"/>
                <a:sym typeface="Nunito"/>
              </a:defRPr>
            </a:lvl7pPr>
            <a:lvl8pPr lvl="7" algn="r">
              <a:spcBef>
                <a:spcPts val="0"/>
              </a:spcBef>
              <a:buNone/>
              <a:defRPr sz="1000">
                <a:solidFill>
                  <a:schemeClr val="dk2"/>
                </a:solidFill>
                <a:latin typeface="Nunito"/>
                <a:ea typeface="Nunito"/>
                <a:cs typeface="Nunito"/>
                <a:sym typeface="Nunito"/>
              </a:defRPr>
            </a:lvl8pPr>
            <a:lvl9pPr lvl="8" algn="r">
              <a:spcBef>
                <a:spcPts val="0"/>
              </a:spcBef>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American_Engli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49698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LSTM: A Search Space</a:t>
            </a:r>
            <a:r>
              <a:rPr lang="en-GB"/>
              <a:t> </a:t>
            </a:r>
            <a:r>
              <a:rPr lang="en-GB"/>
              <a:t>Odyssey</a:t>
            </a:r>
            <a:endParaRPr/>
          </a:p>
        </p:txBody>
      </p:sp>
      <p:sp>
        <p:nvSpPr>
          <p:cNvPr id="129" name="Shape 129"/>
          <p:cNvSpPr txBox="1"/>
          <p:nvPr>
            <p:ph idx="1" type="subTitle"/>
          </p:nvPr>
        </p:nvSpPr>
        <p:spPr>
          <a:xfrm>
            <a:off x="1858700" y="3107643"/>
            <a:ext cx="5361300" cy="94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800">
                <a:solidFill>
                  <a:srgbClr val="980000"/>
                </a:solidFill>
                <a:latin typeface="Nunito Sans"/>
                <a:ea typeface="Nunito Sans"/>
                <a:cs typeface="Nunito Sans"/>
                <a:sym typeface="Nunito Sans"/>
              </a:rPr>
              <a:t>Authors: Klaus Greff, Rupesh K. Srivastava, </a:t>
            </a:r>
            <a:r>
              <a:rPr lang="en-GB" sz="1800">
                <a:solidFill>
                  <a:srgbClr val="980000"/>
                </a:solidFill>
                <a:highlight>
                  <a:srgbClr val="FFFFFF"/>
                </a:highlight>
                <a:latin typeface="Nunito Sans"/>
                <a:ea typeface="Nunito Sans"/>
                <a:cs typeface="Nunito Sans"/>
                <a:sym typeface="Nunito Sans"/>
              </a:rPr>
              <a:t>Jan Koutník, Bas R. Steunebrink, Jürgen Schmidhuber</a:t>
            </a:r>
            <a:endParaRPr sz="1800">
              <a:solidFill>
                <a:srgbClr val="980000"/>
              </a:solidFill>
              <a:latin typeface="Nunito Sans"/>
              <a:ea typeface="Nunito Sans"/>
              <a:cs typeface="Nunito Sans"/>
              <a:sym typeface="Nunito Sans"/>
            </a:endParaRPr>
          </a:p>
          <a:p>
            <a:pPr indent="0" lvl="0" marL="0">
              <a:spcBef>
                <a:spcPts val="0"/>
              </a:spcBef>
              <a:spcAft>
                <a:spcPts val="0"/>
              </a:spcAft>
              <a:buNone/>
            </a:pPr>
            <a:r>
              <a:rPr lang="en-GB" sz="1800">
                <a:solidFill>
                  <a:srgbClr val="000000"/>
                </a:solidFill>
                <a:latin typeface="Nunito Sans"/>
                <a:ea typeface="Nunito Sans"/>
                <a:cs typeface="Nunito Sans"/>
                <a:sym typeface="Nunito Sans"/>
              </a:rPr>
              <a:t>Presenter: Sidhartha Satapathy</a:t>
            </a:r>
            <a:endParaRPr sz="1800">
              <a:solidFill>
                <a:srgbClr val="000000"/>
              </a:solidFill>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404850" y="282750"/>
            <a:ext cx="6451600" cy="4551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225100" y="252200"/>
            <a:ext cx="8711375" cy="470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1123463" y="322413"/>
            <a:ext cx="6897075" cy="449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19150" y="23465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Variants of the LSTM Block:</a:t>
            </a:r>
            <a:endParaRPr/>
          </a:p>
        </p:txBody>
      </p:sp>
      <p:sp>
        <p:nvSpPr>
          <p:cNvPr id="194" name="Shape 194"/>
          <p:cNvSpPr txBox="1"/>
          <p:nvPr>
            <p:ph idx="1" type="body"/>
          </p:nvPr>
        </p:nvSpPr>
        <p:spPr>
          <a:xfrm>
            <a:off x="819150" y="992825"/>
            <a:ext cx="7505700" cy="2448000"/>
          </a:xfrm>
          <a:prstGeom prst="rect">
            <a:avLst/>
          </a:prstGeom>
        </p:spPr>
        <p:txBody>
          <a:bodyPr anchorCtr="0" anchor="t" bIns="91425" lIns="91425" spcFirstLastPara="1" rIns="91425" wrap="square" tIns="91425">
            <a:noAutofit/>
          </a:bodyPr>
          <a:lstStyle/>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NIG: No Input Gate</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NFG: No Forget Gate</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NOG: No Output Gate </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NIAF: No Input Activation Function </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NOAF: No Output Activation Function </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CIFG: Coupled Input and Forget Gate</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NP: No Peepholes</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FGR: Full Gate Recurrence</a:t>
            </a:r>
            <a:endParaRPr sz="2400">
              <a:solidFill>
                <a:srgbClr val="FF0000"/>
              </a:solidFill>
              <a:latin typeface="Nunito Sans"/>
              <a:ea typeface="Nunito Sans"/>
              <a:cs typeface="Nunito Sans"/>
              <a:sym typeface="Nuni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NIG: No Input Gate</a:t>
            </a:r>
            <a:endParaRPr/>
          </a:p>
        </p:txBody>
      </p:sp>
      <p:pic>
        <p:nvPicPr>
          <p:cNvPr id="200" name="Shape 200"/>
          <p:cNvPicPr preferRelativeResize="0"/>
          <p:nvPr/>
        </p:nvPicPr>
        <p:blipFill>
          <a:blip r:embed="rId3">
            <a:alphaModFix/>
          </a:blip>
          <a:stretch>
            <a:fillRect/>
          </a:stretch>
        </p:blipFill>
        <p:spPr>
          <a:xfrm>
            <a:off x="1889435" y="1403103"/>
            <a:ext cx="5365139" cy="3499450"/>
          </a:xfrm>
          <a:prstGeom prst="rect">
            <a:avLst/>
          </a:prstGeom>
          <a:noFill/>
          <a:ln>
            <a:noFill/>
          </a:ln>
        </p:spPr>
      </p:pic>
      <p:pic>
        <p:nvPicPr>
          <p:cNvPr id="201" name="Shape 201"/>
          <p:cNvPicPr preferRelativeResize="0"/>
          <p:nvPr/>
        </p:nvPicPr>
        <p:blipFill rotWithShape="1">
          <a:blip r:embed="rId4">
            <a:alphaModFix/>
          </a:blip>
          <a:srcRect b="0" l="0" r="0" t="19967"/>
          <a:stretch/>
        </p:blipFill>
        <p:spPr>
          <a:xfrm>
            <a:off x="2443550" y="975150"/>
            <a:ext cx="4256925" cy="34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NFG: No Forget Gate</a:t>
            </a:r>
            <a:endParaRPr/>
          </a:p>
        </p:txBody>
      </p:sp>
      <p:pic>
        <p:nvPicPr>
          <p:cNvPr id="207" name="Shape 207"/>
          <p:cNvPicPr preferRelativeResize="0"/>
          <p:nvPr/>
        </p:nvPicPr>
        <p:blipFill>
          <a:blip r:embed="rId3">
            <a:alphaModFix/>
          </a:blip>
          <a:stretch>
            <a:fillRect/>
          </a:stretch>
        </p:blipFill>
        <p:spPr>
          <a:xfrm>
            <a:off x="1527510" y="1443828"/>
            <a:ext cx="5365139" cy="3499450"/>
          </a:xfrm>
          <a:prstGeom prst="rect">
            <a:avLst/>
          </a:prstGeom>
          <a:noFill/>
          <a:ln>
            <a:noFill/>
          </a:ln>
        </p:spPr>
      </p:pic>
      <p:pic>
        <p:nvPicPr>
          <p:cNvPr id="208" name="Shape 208"/>
          <p:cNvPicPr preferRelativeResize="0"/>
          <p:nvPr/>
        </p:nvPicPr>
        <p:blipFill rotWithShape="1">
          <a:blip r:embed="rId4">
            <a:alphaModFix/>
          </a:blip>
          <a:srcRect b="0" l="0" r="0" t="21722"/>
          <a:stretch/>
        </p:blipFill>
        <p:spPr>
          <a:xfrm>
            <a:off x="2481025" y="1097350"/>
            <a:ext cx="4181950" cy="34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2400">
                <a:solidFill>
                  <a:schemeClr val="dk2"/>
                </a:solidFill>
                <a:latin typeface="Nunito Sans"/>
                <a:ea typeface="Nunito Sans"/>
                <a:cs typeface="Nunito Sans"/>
                <a:sym typeface="Nunito Sans"/>
              </a:rPr>
              <a:t>NOG: No Output Gate </a:t>
            </a:r>
            <a:endParaRPr sz="2400">
              <a:solidFill>
                <a:schemeClr val="dk2"/>
              </a:solidFill>
              <a:latin typeface="Nunito Sans"/>
              <a:ea typeface="Nunito Sans"/>
              <a:cs typeface="Nunito Sans"/>
              <a:sym typeface="Nunito Sans"/>
            </a:endParaRPr>
          </a:p>
          <a:p>
            <a:pPr indent="0" lvl="0" marL="0" rtl="0">
              <a:lnSpc>
                <a:spcPct val="115000"/>
              </a:lnSpc>
              <a:spcBef>
                <a:spcPts val="1600"/>
              </a:spcBef>
              <a:spcAft>
                <a:spcPts val="1600"/>
              </a:spcAft>
              <a:buNone/>
            </a:pPr>
            <a:r>
              <a:t/>
            </a:r>
            <a:endParaRPr sz="2400">
              <a:solidFill>
                <a:schemeClr val="dk2"/>
              </a:solidFill>
              <a:latin typeface="Nunito Sans"/>
              <a:ea typeface="Nunito Sans"/>
              <a:cs typeface="Nunito Sans"/>
              <a:sym typeface="Nunito Sans"/>
            </a:endParaRPr>
          </a:p>
        </p:txBody>
      </p:sp>
      <p:pic>
        <p:nvPicPr>
          <p:cNvPr id="214" name="Shape 214"/>
          <p:cNvPicPr preferRelativeResize="0"/>
          <p:nvPr/>
        </p:nvPicPr>
        <p:blipFill>
          <a:blip r:embed="rId3">
            <a:alphaModFix/>
          </a:blip>
          <a:stretch>
            <a:fillRect/>
          </a:stretch>
        </p:blipFill>
        <p:spPr>
          <a:xfrm>
            <a:off x="1417622" y="1464178"/>
            <a:ext cx="5365139" cy="3499450"/>
          </a:xfrm>
          <a:prstGeom prst="rect">
            <a:avLst/>
          </a:prstGeom>
          <a:noFill/>
          <a:ln>
            <a:noFill/>
          </a:ln>
        </p:spPr>
      </p:pic>
      <p:pic>
        <p:nvPicPr>
          <p:cNvPr id="215" name="Shape 215"/>
          <p:cNvPicPr preferRelativeResize="0"/>
          <p:nvPr/>
        </p:nvPicPr>
        <p:blipFill>
          <a:blip r:embed="rId4">
            <a:alphaModFix/>
          </a:blip>
          <a:stretch>
            <a:fillRect/>
          </a:stretch>
        </p:blipFill>
        <p:spPr>
          <a:xfrm>
            <a:off x="2192320" y="1119025"/>
            <a:ext cx="4306650" cy="34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NIAF: No Input Activation Function</a:t>
            </a:r>
            <a:endParaRPr/>
          </a:p>
        </p:txBody>
      </p:sp>
      <p:pic>
        <p:nvPicPr>
          <p:cNvPr id="221" name="Shape 221"/>
          <p:cNvPicPr preferRelativeResize="0"/>
          <p:nvPr/>
        </p:nvPicPr>
        <p:blipFill>
          <a:blip r:embed="rId3">
            <a:alphaModFix/>
          </a:blip>
          <a:stretch>
            <a:fillRect/>
          </a:stretch>
        </p:blipFill>
        <p:spPr>
          <a:xfrm>
            <a:off x="1889435" y="1392928"/>
            <a:ext cx="5365139" cy="3499450"/>
          </a:xfrm>
          <a:prstGeom prst="rect">
            <a:avLst/>
          </a:prstGeom>
          <a:noFill/>
          <a:ln>
            <a:noFill/>
          </a:ln>
        </p:spPr>
      </p:pic>
      <p:pic>
        <p:nvPicPr>
          <p:cNvPr id="222" name="Shape 222"/>
          <p:cNvPicPr preferRelativeResize="0"/>
          <p:nvPr/>
        </p:nvPicPr>
        <p:blipFill rotWithShape="1">
          <a:blip r:embed="rId4">
            <a:alphaModFix/>
          </a:blip>
          <a:srcRect b="0" l="0" r="0" t="16652"/>
          <a:stretch/>
        </p:blipFill>
        <p:spPr>
          <a:xfrm>
            <a:off x="1889425" y="1087175"/>
            <a:ext cx="5584725" cy="30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NOAF: No Output Activation Function</a:t>
            </a:r>
            <a:endParaRPr/>
          </a:p>
        </p:txBody>
      </p:sp>
      <p:pic>
        <p:nvPicPr>
          <p:cNvPr id="228" name="Shape 228"/>
          <p:cNvPicPr preferRelativeResize="0"/>
          <p:nvPr/>
        </p:nvPicPr>
        <p:blipFill>
          <a:blip r:embed="rId3">
            <a:alphaModFix/>
          </a:blip>
          <a:stretch>
            <a:fillRect/>
          </a:stretch>
        </p:blipFill>
        <p:spPr>
          <a:xfrm>
            <a:off x="1889435" y="1321628"/>
            <a:ext cx="5365139" cy="3499450"/>
          </a:xfrm>
          <a:prstGeom prst="rect">
            <a:avLst/>
          </a:prstGeom>
          <a:noFill/>
          <a:ln>
            <a:noFill/>
          </a:ln>
        </p:spPr>
      </p:pic>
      <p:pic>
        <p:nvPicPr>
          <p:cNvPr id="229" name="Shape 229"/>
          <p:cNvPicPr preferRelativeResize="0"/>
          <p:nvPr/>
        </p:nvPicPr>
        <p:blipFill>
          <a:blip r:embed="rId4">
            <a:alphaModFix/>
          </a:blip>
          <a:stretch>
            <a:fillRect/>
          </a:stretch>
        </p:blipFill>
        <p:spPr>
          <a:xfrm>
            <a:off x="2077225" y="1068825"/>
            <a:ext cx="5435875" cy="30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CIFG: Coupled Input and Forget Gate</a:t>
            </a:r>
            <a:endParaRPr/>
          </a:p>
        </p:txBody>
      </p:sp>
      <p:pic>
        <p:nvPicPr>
          <p:cNvPr id="235" name="Shape 235"/>
          <p:cNvPicPr preferRelativeResize="0"/>
          <p:nvPr/>
        </p:nvPicPr>
        <p:blipFill>
          <a:blip r:embed="rId3">
            <a:alphaModFix/>
          </a:blip>
          <a:stretch>
            <a:fillRect/>
          </a:stretch>
        </p:blipFill>
        <p:spPr>
          <a:xfrm>
            <a:off x="1889435" y="1382728"/>
            <a:ext cx="5365139" cy="3499450"/>
          </a:xfrm>
          <a:prstGeom prst="rect">
            <a:avLst/>
          </a:prstGeom>
          <a:noFill/>
          <a:ln>
            <a:noFill/>
          </a:ln>
        </p:spPr>
      </p:pic>
      <p:pic>
        <p:nvPicPr>
          <p:cNvPr id="236" name="Shape 236"/>
          <p:cNvPicPr preferRelativeResize="0"/>
          <p:nvPr/>
        </p:nvPicPr>
        <p:blipFill>
          <a:blip r:embed="rId4">
            <a:alphaModFix/>
          </a:blip>
          <a:stretch>
            <a:fillRect/>
          </a:stretch>
        </p:blipFill>
        <p:spPr>
          <a:xfrm>
            <a:off x="1656488" y="1120025"/>
            <a:ext cx="5831025" cy="31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2753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Scientific contributions of the paper:</a:t>
            </a:r>
            <a:endParaRPr/>
          </a:p>
        </p:txBody>
      </p:sp>
      <p:sp>
        <p:nvSpPr>
          <p:cNvPr id="135" name="Shape 135"/>
          <p:cNvSpPr txBox="1"/>
          <p:nvPr>
            <p:ph idx="1" type="body"/>
          </p:nvPr>
        </p:nvSpPr>
        <p:spPr>
          <a:xfrm>
            <a:off x="819150" y="962275"/>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paper aims at evaluating different elements of the most popular LSTM architecture.</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paper shows the performance of various variants of the vanilla LSTM by making a single change which allows us to isolate the effect of each of these changes on the performance of the architecture</a:t>
            </a:r>
            <a:r>
              <a:rPr lang="en-GB" sz="2400">
                <a:latin typeface="Nunito Sans"/>
                <a:ea typeface="Nunito Sans"/>
                <a:cs typeface="Nunito Sans"/>
                <a:sym typeface="Nunito Sans"/>
              </a:rPr>
              <a:t>.</a:t>
            </a:r>
            <a:endParaRPr sz="2400">
              <a:latin typeface="Nunito Sans"/>
              <a:ea typeface="Nunito Sans"/>
              <a:cs typeface="Nunito Sans"/>
              <a:sym typeface="Nunito Sans"/>
            </a:endParaRPr>
          </a:p>
          <a:p>
            <a:pPr indent="-381000" lvl="0" marL="457200">
              <a:spcBef>
                <a:spcPts val="0"/>
              </a:spcBef>
              <a:spcAft>
                <a:spcPts val="0"/>
              </a:spcAft>
              <a:buSzPts val="2400"/>
              <a:buFont typeface="Nunito Sans"/>
              <a:buChar char="●"/>
            </a:pPr>
            <a:r>
              <a:rPr lang="en-GB" sz="2400">
                <a:latin typeface="Nunito Sans"/>
                <a:ea typeface="Nunito Sans"/>
                <a:cs typeface="Nunito Sans"/>
                <a:sym typeface="Nunito Sans"/>
              </a:rPr>
              <a:t>The paper also provide insights gained about hyperparameters and their interaction.</a:t>
            </a:r>
            <a:endParaRPr sz="2400">
              <a:latin typeface="Nunito Sans"/>
              <a:ea typeface="Nunito Sans"/>
              <a:cs typeface="Nunito Sans"/>
              <a:sym typeface="Nuni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2400">
                <a:solidFill>
                  <a:schemeClr val="dk2"/>
                </a:solidFill>
                <a:latin typeface="Nunito Sans"/>
                <a:ea typeface="Nunito Sans"/>
                <a:cs typeface="Nunito Sans"/>
                <a:sym typeface="Nunito Sans"/>
              </a:rPr>
              <a:t>NP: No Peepholes</a:t>
            </a:r>
            <a:endParaRPr/>
          </a:p>
          <a:p>
            <a:pPr indent="0" lvl="0" marL="0" rtl="0">
              <a:lnSpc>
                <a:spcPct val="115000"/>
              </a:lnSpc>
              <a:spcBef>
                <a:spcPts val="1600"/>
              </a:spcBef>
              <a:spcAft>
                <a:spcPts val="1600"/>
              </a:spcAft>
              <a:buNone/>
            </a:pPr>
            <a:r>
              <a:t/>
            </a:r>
            <a:endParaRPr sz="2400">
              <a:solidFill>
                <a:schemeClr val="dk2"/>
              </a:solidFill>
              <a:latin typeface="Nunito Sans"/>
              <a:ea typeface="Nunito Sans"/>
              <a:cs typeface="Nunito Sans"/>
              <a:sym typeface="Nunito Sans"/>
            </a:endParaRPr>
          </a:p>
        </p:txBody>
      </p:sp>
      <p:pic>
        <p:nvPicPr>
          <p:cNvPr id="242" name="Shape 242"/>
          <p:cNvPicPr preferRelativeResize="0"/>
          <p:nvPr/>
        </p:nvPicPr>
        <p:blipFill rotWithShape="1">
          <a:blip r:embed="rId3">
            <a:alphaModFix/>
          </a:blip>
          <a:srcRect b="0" l="0" r="0" t="4104"/>
          <a:stretch/>
        </p:blipFill>
        <p:spPr>
          <a:xfrm>
            <a:off x="1256425" y="1637025"/>
            <a:ext cx="6631150" cy="1953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NP: No Peepholes</a:t>
            </a:r>
            <a:endParaRPr/>
          </a:p>
        </p:txBody>
      </p:sp>
      <p:pic>
        <p:nvPicPr>
          <p:cNvPr id="248" name="Shape 248"/>
          <p:cNvPicPr preferRelativeResize="0"/>
          <p:nvPr/>
        </p:nvPicPr>
        <p:blipFill>
          <a:blip r:embed="rId3">
            <a:alphaModFix/>
          </a:blip>
          <a:stretch>
            <a:fillRect/>
          </a:stretch>
        </p:blipFill>
        <p:spPr>
          <a:xfrm>
            <a:off x="1889435" y="1087428"/>
            <a:ext cx="5365139" cy="349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FGR: Full Gate Recurrence</a:t>
            </a:r>
            <a:endParaRPr/>
          </a:p>
        </p:txBody>
      </p:sp>
      <p:pic>
        <p:nvPicPr>
          <p:cNvPr id="254" name="Shape 254"/>
          <p:cNvPicPr preferRelativeResize="0"/>
          <p:nvPr/>
        </p:nvPicPr>
        <p:blipFill>
          <a:blip r:embed="rId3">
            <a:alphaModFix/>
          </a:blip>
          <a:stretch>
            <a:fillRect/>
          </a:stretch>
        </p:blipFill>
        <p:spPr>
          <a:xfrm>
            <a:off x="881875" y="1117725"/>
            <a:ext cx="7380250" cy="348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819150" y="367025"/>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2400">
                <a:solidFill>
                  <a:schemeClr val="dk2"/>
                </a:solidFill>
                <a:latin typeface="Nunito Sans"/>
                <a:ea typeface="Nunito Sans"/>
                <a:cs typeface="Nunito Sans"/>
                <a:sym typeface="Nunito Sans"/>
              </a:rPr>
              <a:t>FGR: Full Gate Recurrence</a:t>
            </a:r>
            <a:endParaRPr/>
          </a:p>
        </p:txBody>
      </p:sp>
      <p:pic>
        <p:nvPicPr>
          <p:cNvPr id="260" name="Shape 260"/>
          <p:cNvPicPr preferRelativeResize="0"/>
          <p:nvPr/>
        </p:nvPicPr>
        <p:blipFill>
          <a:blip r:embed="rId3">
            <a:alphaModFix/>
          </a:blip>
          <a:stretch>
            <a:fillRect/>
          </a:stretch>
        </p:blipFill>
        <p:spPr>
          <a:xfrm>
            <a:off x="1889435" y="1128153"/>
            <a:ext cx="5365139" cy="349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819150" y="255000"/>
            <a:ext cx="7505700" cy="954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a:t>Hyperparameter Search</a:t>
            </a:r>
            <a:endParaRPr/>
          </a:p>
        </p:txBody>
      </p:sp>
      <p:sp>
        <p:nvSpPr>
          <p:cNvPr id="266" name="Shape 266"/>
          <p:cNvSpPr txBox="1"/>
          <p:nvPr>
            <p:ph idx="1" type="body"/>
          </p:nvPr>
        </p:nvSpPr>
        <p:spPr>
          <a:xfrm>
            <a:off x="819150" y="921550"/>
            <a:ext cx="7505700" cy="3210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While there are other methods to efficiently search for good hyperparameters, this paper uses random search has several advantages for our setting: </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it is easy to implement</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trivial to parallelize</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covers the search space more uniformly, thereby improving the follow-up analysis of hyperparameter importance.</a:t>
            </a:r>
            <a:endParaRPr sz="2400">
              <a:latin typeface="Nunito Sans"/>
              <a:ea typeface="Nunito Sans"/>
              <a:cs typeface="Nunito Sans"/>
              <a:sym typeface="Nuni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 type="body"/>
          </p:nvPr>
        </p:nvSpPr>
        <p:spPr>
          <a:xfrm>
            <a:off x="880250" y="966600"/>
            <a:ext cx="7505700" cy="3210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paper shows 27 random searches (one for each combination of the nine variants and three datasets). Each random search encompasses 200 trials for a total of 5400 trials of randomly sampling the hyperparameters.</a:t>
            </a:r>
            <a:endParaRPr sz="2400">
              <a:latin typeface="Nunito Sans"/>
              <a:ea typeface="Nunito Sans"/>
              <a:cs typeface="Nunito Sans"/>
              <a:sym typeface="Nuni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819150" y="453150"/>
            <a:ext cx="7505700" cy="3210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hyperparameters and ranges are:</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hidden layer size: log-uniform samples from [20; 200]</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learning rate: log-uniform samples from [10^-6; 10^-2]</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momentum: 1 - log-uniform samples from [0:01; 1:0]</a:t>
            </a:r>
            <a:endParaRPr sz="2400">
              <a:latin typeface="Nunito Sans"/>
              <a:ea typeface="Nunito Sans"/>
              <a:cs typeface="Nunito Sans"/>
              <a:sym typeface="Nunito Sans"/>
            </a:endParaRPr>
          </a:p>
          <a:p>
            <a:pPr indent="-381000" lvl="1" marL="914400" rtl="0">
              <a:spcBef>
                <a:spcPts val="0"/>
              </a:spcBef>
              <a:spcAft>
                <a:spcPts val="0"/>
              </a:spcAft>
              <a:buSzPts val="2400"/>
              <a:buFont typeface="Nunito Sans"/>
              <a:buChar char="○"/>
            </a:pPr>
            <a:r>
              <a:rPr lang="en-GB" sz="2400">
                <a:latin typeface="Nunito Sans"/>
                <a:ea typeface="Nunito Sans"/>
                <a:cs typeface="Nunito Sans"/>
                <a:sym typeface="Nunito Sans"/>
              </a:rPr>
              <a:t>standard deviation of Gaussian input noise: uniform samples from [0; 1].</a:t>
            </a:r>
            <a:endParaRPr sz="2400">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819150" y="2550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Results and Discussions:</a:t>
            </a:r>
            <a:endParaRPr/>
          </a:p>
        </p:txBody>
      </p:sp>
      <p:sp>
        <p:nvSpPr>
          <p:cNvPr id="282" name="Shape 282"/>
          <p:cNvSpPr txBox="1"/>
          <p:nvPr>
            <p:ph idx="1" type="body"/>
          </p:nvPr>
        </p:nvSpPr>
        <p:spPr>
          <a:xfrm>
            <a:off x="819150" y="1749025"/>
            <a:ext cx="7505700" cy="268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latin typeface="Nunito Sans"/>
              <a:ea typeface="Nunito Sans"/>
              <a:cs typeface="Nunito Sans"/>
              <a:sym typeface="Nunito Sans"/>
            </a:endParaRPr>
          </a:p>
          <a:p>
            <a:pPr indent="0" lvl="0" marL="0">
              <a:spcBef>
                <a:spcPts val="1600"/>
              </a:spcBef>
              <a:spcAft>
                <a:spcPts val="1600"/>
              </a:spcAft>
              <a:buNone/>
            </a:pPr>
            <a:r>
              <a:t/>
            </a:r>
            <a:endParaRPr sz="1400">
              <a:latin typeface="Nunito Sans"/>
              <a:ea typeface="Nunito Sans"/>
              <a:cs typeface="Nunito Sans"/>
              <a:sym typeface="Nunito Sans"/>
            </a:endParaRPr>
          </a:p>
        </p:txBody>
      </p:sp>
      <p:graphicFrame>
        <p:nvGraphicFramePr>
          <p:cNvPr id="283" name="Shape 283"/>
          <p:cNvGraphicFramePr/>
          <p:nvPr/>
        </p:nvGraphicFramePr>
        <p:xfrm>
          <a:off x="1394063" y="1209600"/>
          <a:ext cx="3000000" cy="3000000"/>
        </p:xfrm>
        <a:graphic>
          <a:graphicData uri="http://schemas.openxmlformats.org/drawingml/2006/table">
            <a:tbl>
              <a:tblPr>
                <a:noFill/>
                <a:tableStyleId>{4F1B5457-CA09-4F4B-BC58-D39F542AD327}</a:tableStyleId>
              </a:tblPr>
              <a:tblGrid>
                <a:gridCol w="1809750"/>
                <a:gridCol w="2400350"/>
                <a:gridCol w="2145775"/>
              </a:tblGrid>
              <a:tr h="381000">
                <a:tc>
                  <a:txBody>
                    <a:bodyPr>
                      <a:noAutofit/>
                    </a:bodyPr>
                    <a:lstStyle/>
                    <a:p>
                      <a:pPr indent="0" lvl="0" marL="0">
                        <a:spcBef>
                          <a:spcPts val="0"/>
                        </a:spcBef>
                        <a:spcAft>
                          <a:spcPts val="0"/>
                        </a:spcAft>
                        <a:buNone/>
                      </a:pPr>
                      <a:r>
                        <a:rPr lang="en-GB" sz="2400"/>
                        <a:t>Datasets:</a:t>
                      </a:r>
                      <a:endParaRPr sz="2400"/>
                    </a:p>
                  </a:txBody>
                  <a:tcPr marT="91425" marB="91425" marR="91425" marL="91425"/>
                </a:tc>
                <a:tc>
                  <a:txBody>
                    <a:bodyPr>
                      <a:noAutofit/>
                    </a:bodyPr>
                    <a:lstStyle/>
                    <a:p>
                      <a:pPr indent="0" lvl="0" marL="0">
                        <a:spcBef>
                          <a:spcPts val="0"/>
                        </a:spcBef>
                        <a:spcAft>
                          <a:spcPts val="0"/>
                        </a:spcAft>
                        <a:buNone/>
                      </a:pPr>
                      <a:r>
                        <a:rPr lang="en-GB" sz="2400"/>
                        <a:t>State of the art:</a:t>
                      </a:r>
                      <a:endParaRPr sz="2400"/>
                    </a:p>
                  </a:txBody>
                  <a:tcPr marT="91425" marB="91425" marR="91425" marL="91425"/>
                </a:tc>
                <a:tc>
                  <a:txBody>
                    <a:bodyPr>
                      <a:noAutofit/>
                    </a:bodyPr>
                    <a:lstStyle/>
                    <a:p>
                      <a:pPr indent="0" lvl="0" marL="0">
                        <a:spcBef>
                          <a:spcPts val="0"/>
                        </a:spcBef>
                        <a:spcAft>
                          <a:spcPts val="0"/>
                        </a:spcAft>
                        <a:buNone/>
                      </a:pPr>
                      <a:r>
                        <a:rPr lang="en-GB" sz="2400"/>
                        <a:t>Best result:</a:t>
                      </a:r>
                      <a:endParaRPr sz="2400"/>
                    </a:p>
                  </a:txBody>
                  <a:tcPr marT="91425" marB="91425" marR="91425" marL="91425"/>
                </a:tc>
              </a:tr>
              <a:tr h="381000">
                <a:tc>
                  <a:txBody>
                    <a:bodyPr>
                      <a:noAutofit/>
                    </a:bodyPr>
                    <a:lstStyle/>
                    <a:p>
                      <a:pPr indent="0" lvl="0" marL="0">
                        <a:spcBef>
                          <a:spcPts val="0"/>
                        </a:spcBef>
                        <a:spcAft>
                          <a:spcPts val="0"/>
                        </a:spcAft>
                        <a:buNone/>
                      </a:pPr>
                      <a:r>
                        <a:rPr lang="en-GB" sz="2400"/>
                        <a:t>IAM Online</a:t>
                      </a:r>
                      <a:endParaRPr sz="2400"/>
                    </a:p>
                  </a:txBody>
                  <a:tcPr marT="91425" marB="91425" marR="91425" marL="91425"/>
                </a:tc>
                <a:tc>
                  <a:txBody>
                    <a:bodyPr>
                      <a:noAutofit/>
                    </a:bodyPr>
                    <a:lstStyle/>
                    <a:p>
                      <a:pPr indent="0" lvl="0" marL="0">
                        <a:spcBef>
                          <a:spcPts val="0"/>
                        </a:spcBef>
                        <a:spcAft>
                          <a:spcPts val="0"/>
                        </a:spcAft>
                        <a:buNone/>
                      </a:pPr>
                      <a:r>
                        <a:rPr lang="en-GB" sz="2400"/>
                        <a:t>26.9%  (Best LSTM Result)</a:t>
                      </a:r>
                      <a:endParaRPr sz="2400"/>
                    </a:p>
                  </a:txBody>
                  <a:tcPr marT="91425" marB="91425" marR="91425" marL="91425"/>
                </a:tc>
                <a:tc>
                  <a:txBody>
                    <a:bodyPr>
                      <a:noAutofit/>
                    </a:bodyPr>
                    <a:lstStyle/>
                    <a:p>
                      <a:pPr indent="0" lvl="0" marL="0">
                        <a:spcBef>
                          <a:spcPts val="0"/>
                        </a:spcBef>
                        <a:spcAft>
                          <a:spcPts val="0"/>
                        </a:spcAft>
                        <a:buNone/>
                      </a:pPr>
                      <a:r>
                        <a:rPr b="1" lang="en-GB" sz="2400"/>
                        <a:t>9.26%</a:t>
                      </a:r>
                      <a:endParaRPr b="1" sz="2400"/>
                    </a:p>
                  </a:txBody>
                  <a:tcPr marT="91425" marB="91425" marR="91425" marL="91425"/>
                </a:tc>
              </a:tr>
              <a:tr h="381000">
                <a:tc>
                  <a:txBody>
                    <a:bodyPr>
                      <a:noAutofit/>
                    </a:bodyPr>
                    <a:lstStyle/>
                    <a:p>
                      <a:pPr indent="0" lvl="0" marL="0">
                        <a:spcBef>
                          <a:spcPts val="0"/>
                        </a:spcBef>
                        <a:spcAft>
                          <a:spcPts val="0"/>
                        </a:spcAft>
                        <a:buNone/>
                      </a:pPr>
                      <a:r>
                        <a:rPr lang="en-GB" sz="2400"/>
                        <a:t>TIMIT</a:t>
                      </a:r>
                      <a:endParaRPr sz="2400"/>
                    </a:p>
                  </a:txBody>
                  <a:tcPr marT="91425" marB="91425" marR="91425" marL="91425"/>
                </a:tc>
                <a:tc>
                  <a:txBody>
                    <a:bodyPr>
                      <a:noAutofit/>
                    </a:bodyPr>
                    <a:lstStyle/>
                    <a:p>
                      <a:pPr indent="0" lvl="0" marL="0">
                        <a:spcBef>
                          <a:spcPts val="0"/>
                        </a:spcBef>
                        <a:spcAft>
                          <a:spcPts val="0"/>
                        </a:spcAft>
                        <a:buNone/>
                      </a:pPr>
                      <a:r>
                        <a:rPr b="1" lang="en-GB" sz="2400"/>
                        <a:t>26.9% </a:t>
                      </a:r>
                      <a:endParaRPr b="1" sz="2400"/>
                    </a:p>
                  </a:txBody>
                  <a:tcPr marT="91425" marB="91425" marR="91425" marL="91425"/>
                </a:tc>
                <a:tc>
                  <a:txBody>
                    <a:bodyPr>
                      <a:noAutofit/>
                    </a:bodyPr>
                    <a:lstStyle/>
                    <a:p>
                      <a:pPr indent="0" lvl="0" marL="0">
                        <a:spcBef>
                          <a:spcPts val="0"/>
                        </a:spcBef>
                        <a:spcAft>
                          <a:spcPts val="0"/>
                        </a:spcAft>
                        <a:buNone/>
                      </a:pPr>
                      <a:r>
                        <a:rPr lang="en-GB" sz="2400"/>
                        <a:t>29.6%</a:t>
                      </a:r>
                      <a:endParaRPr sz="2400"/>
                    </a:p>
                    <a:p>
                      <a:pPr indent="0" lvl="0" marL="0">
                        <a:spcBef>
                          <a:spcPts val="0"/>
                        </a:spcBef>
                        <a:spcAft>
                          <a:spcPts val="0"/>
                        </a:spcAft>
                        <a:buNone/>
                      </a:pPr>
                      <a:r>
                        <a:t/>
                      </a:r>
                      <a:endParaRPr sz="2400"/>
                    </a:p>
                  </a:txBody>
                  <a:tcPr marT="91425" marB="91425" marR="91425" marL="91425"/>
                </a:tc>
              </a:tr>
              <a:tr h="381000">
                <a:tc>
                  <a:txBody>
                    <a:bodyPr>
                      <a:noAutofit/>
                    </a:bodyPr>
                    <a:lstStyle/>
                    <a:p>
                      <a:pPr indent="0" lvl="0" marL="0">
                        <a:spcBef>
                          <a:spcPts val="0"/>
                        </a:spcBef>
                        <a:spcAft>
                          <a:spcPts val="0"/>
                        </a:spcAft>
                        <a:buNone/>
                      </a:pPr>
                      <a:r>
                        <a:rPr lang="en-GB" sz="2400"/>
                        <a:t>JSB Chorales</a:t>
                      </a:r>
                      <a:endParaRPr sz="2400"/>
                    </a:p>
                  </a:txBody>
                  <a:tcPr marT="91425" marB="91425" marR="91425" marL="91425"/>
                </a:tc>
                <a:tc>
                  <a:txBody>
                    <a:bodyPr>
                      <a:noAutofit/>
                    </a:bodyPr>
                    <a:lstStyle/>
                    <a:p>
                      <a:pPr indent="0" lvl="0" marL="0">
                        <a:spcBef>
                          <a:spcPts val="0"/>
                        </a:spcBef>
                        <a:spcAft>
                          <a:spcPts val="0"/>
                        </a:spcAft>
                        <a:buNone/>
                      </a:pPr>
                      <a:r>
                        <a:rPr lang="en-GB" sz="2400"/>
                        <a:t>-5.56</a:t>
                      </a:r>
                      <a:endParaRPr sz="2400"/>
                    </a:p>
                  </a:txBody>
                  <a:tcPr marT="91425" marB="91425" marR="91425" marL="91425"/>
                </a:tc>
                <a:tc>
                  <a:txBody>
                    <a:bodyPr>
                      <a:noAutofit/>
                    </a:bodyPr>
                    <a:lstStyle/>
                    <a:p>
                      <a:pPr indent="0" lvl="0" marL="0">
                        <a:spcBef>
                          <a:spcPts val="0"/>
                        </a:spcBef>
                        <a:spcAft>
                          <a:spcPts val="0"/>
                        </a:spcAft>
                        <a:buNone/>
                      </a:pPr>
                      <a:r>
                        <a:rPr b="1" lang="en-GB" sz="2400"/>
                        <a:t>-8.38</a:t>
                      </a:r>
                      <a:endParaRPr b="1" sz="24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Shape 288"/>
          <p:cNvPicPr preferRelativeResize="0"/>
          <p:nvPr/>
        </p:nvPicPr>
        <p:blipFill>
          <a:blip r:embed="rId3">
            <a:alphaModFix/>
          </a:blip>
          <a:stretch>
            <a:fillRect/>
          </a:stretch>
        </p:blipFill>
        <p:spPr>
          <a:xfrm>
            <a:off x="219300" y="720875"/>
            <a:ext cx="8705400" cy="349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819150" y="2753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Hyperparameter Analysis:</a:t>
            </a:r>
            <a:endParaRPr/>
          </a:p>
        </p:txBody>
      </p:sp>
      <p:sp>
        <p:nvSpPr>
          <p:cNvPr id="294" name="Shape 294"/>
          <p:cNvSpPr txBox="1"/>
          <p:nvPr>
            <p:ph idx="1" type="body"/>
          </p:nvPr>
        </p:nvSpPr>
        <p:spPr>
          <a:xfrm>
            <a:off x="819150" y="982625"/>
            <a:ext cx="7505700" cy="3810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Learning Rate: It is the most important hyperparameter and accounts for 67% of the variance on the test set performance.</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We observe there is a sweet-spot at the higher end of learning rate, where the performance is good and the training time is small.</a:t>
            </a:r>
            <a:endParaRPr sz="2400">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4077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 1: IAM Online Handwriting Database</a:t>
            </a:r>
            <a:endParaRPr/>
          </a:p>
        </p:txBody>
      </p:sp>
      <p:sp>
        <p:nvSpPr>
          <p:cNvPr id="141" name="Shape 141"/>
          <p:cNvSpPr txBox="1"/>
          <p:nvPr>
            <p:ph idx="1" type="body"/>
          </p:nvPr>
        </p:nvSpPr>
        <p:spPr>
          <a:xfrm>
            <a:off x="870050" y="129830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latin typeface="Nunito Sans"/>
              <a:ea typeface="Nunito Sans"/>
              <a:cs typeface="Nunito Sans"/>
              <a:sym typeface="Nunito Sans"/>
            </a:endParaRPr>
          </a:p>
          <a:p>
            <a:pPr indent="-381000" lvl="0" marL="457200" rtl="0">
              <a:spcBef>
                <a:spcPts val="1600"/>
              </a:spcBef>
              <a:spcAft>
                <a:spcPts val="0"/>
              </a:spcAft>
              <a:buSzPts val="2400"/>
              <a:buFont typeface="Nunito Sans"/>
              <a:buChar char="●"/>
            </a:pPr>
            <a:r>
              <a:rPr lang="en-GB" sz="2400">
                <a:latin typeface="Nunito Sans"/>
                <a:ea typeface="Nunito Sans"/>
                <a:cs typeface="Nunito Sans"/>
                <a:sym typeface="Nunito Sans"/>
              </a:rPr>
              <a:t>IAM Online Handwriting Database: </a:t>
            </a:r>
            <a:r>
              <a:rPr lang="en-GB" sz="2400">
                <a:solidFill>
                  <a:srgbClr val="000000"/>
                </a:solidFill>
                <a:highlight>
                  <a:srgbClr val="FFFFFF"/>
                </a:highlight>
                <a:latin typeface="Nunito Sans"/>
                <a:ea typeface="Nunito Sans"/>
                <a:cs typeface="Nunito Sans"/>
                <a:sym typeface="Nunito Sans"/>
              </a:rPr>
              <a:t>The IAM Handwriting Database contains forms of handwritten English text which can be used to train and test handwritten text recognizers and to perform writer identification and verification experiments.</a:t>
            </a:r>
            <a:endParaRPr sz="2400">
              <a:solidFill>
                <a:srgbClr val="000000"/>
              </a:solidFill>
              <a:highlight>
                <a:srgbClr val="FFFFFF"/>
              </a:highlight>
              <a:latin typeface="Nunito Sans"/>
              <a:ea typeface="Nunito Sans"/>
              <a:cs typeface="Nunito Sans"/>
              <a:sym typeface="Nunito Sans"/>
            </a:endParaRPr>
          </a:p>
          <a:p>
            <a:pPr indent="0" lvl="0" marL="0" rtl="0">
              <a:spcBef>
                <a:spcPts val="1600"/>
              </a:spcBef>
              <a:spcAft>
                <a:spcPts val="0"/>
              </a:spcAft>
              <a:buNone/>
            </a:pPr>
            <a:r>
              <a:t/>
            </a:r>
            <a:endParaRPr sz="1400">
              <a:solidFill>
                <a:srgbClr val="000000"/>
              </a:solidFill>
              <a:highlight>
                <a:srgbClr val="FFFFFF"/>
              </a:highlight>
              <a:latin typeface="Nunito Sans"/>
              <a:ea typeface="Nunito Sans"/>
              <a:cs typeface="Nunito Sans"/>
              <a:sym typeface="Nunito Sans"/>
            </a:endParaRPr>
          </a:p>
          <a:p>
            <a:pPr indent="0" lvl="0" marL="0" rtl="0">
              <a:spcBef>
                <a:spcPts val="1600"/>
              </a:spcBef>
              <a:spcAft>
                <a:spcPts val="1600"/>
              </a:spcAft>
              <a:buNone/>
            </a:pPr>
            <a:r>
              <a:t/>
            </a:r>
            <a:endParaRPr sz="1400">
              <a:solidFill>
                <a:srgbClr val="FF0000"/>
              </a:solidFill>
              <a:latin typeface="Nunito Sans"/>
              <a:ea typeface="Nunito Sans"/>
              <a:cs typeface="Nunito Sans"/>
              <a:sym typeface="Nuni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186350" y="251125"/>
            <a:ext cx="8771301" cy="464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819150" y="275375"/>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Hyperparameter Analysis:</a:t>
            </a:r>
            <a:endParaRPr/>
          </a:p>
        </p:txBody>
      </p:sp>
      <p:sp>
        <p:nvSpPr>
          <p:cNvPr id="305" name="Shape 305"/>
          <p:cNvSpPr txBox="1"/>
          <p:nvPr>
            <p:ph idx="1" type="body"/>
          </p:nvPr>
        </p:nvSpPr>
        <p:spPr>
          <a:xfrm>
            <a:off x="819150" y="982625"/>
            <a:ext cx="7505700" cy="3810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Hidden Layer Size: Not surprisingly the hidden layer size is an important hyperparameter affecting the LSTM network performance. As expected, larger networks perform better. </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It can also be seen in the figure that the required training time increases with the network size. </a:t>
            </a:r>
            <a:endParaRPr sz="2400">
              <a:latin typeface="Nunito Sans"/>
              <a:ea typeface="Nunito Sans"/>
              <a:cs typeface="Nunito Sans"/>
              <a:sym typeface="Nuni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Shape 310"/>
          <p:cNvPicPr preferRelativeResize="0"/>
          <p:nvPr/>
        </p:nvPicPr>
        <p:blipFill>
          <a:blip r:embed="rId3">
            <a:alphaModFix/>
          </a:blip>
          <a:stretch>
            <a:fillRect/>
          </a:stretch>
        </p:blipFill>
        <p:spPr>
          <a:xfrm>
            <a:off x="186350" y="251125"/>
            <a:ext cx="8771301" cy="4641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819150" y="275375"/>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Hyperparameter Analysis:</a:t>
            </a:r>
            <a:endParaRPr/>
          </a:p>
        </p:txBody>
      </p:sp>
      <p:sp>
        <p:nvSpPr>
          <p:cNvPr id="316" name="Shape 316"/>
          <p:cNvSpPr txBox="1"/>
          <p:nvPr>
            <p:ph idx="1" type="body"/>
          </p:nvPr>
        </p:nvSpPr>
        <p:spPr>
          <a:xfrm>
            <a:off x="819150" y="982625"/>
            <a:ext cx="7505700" cy="3810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Input Noise: Additive Gaussian noise on the inputs, a traditional regularizer for neural networks, has been used for LSTM as well. However, we find that not only does it almost always hurt performance, it also slightly increases training times. The only exception is TIMIT, where a small dip in error for the range of [0:2; 0:5] is observed.</a:t>
            </a:r>
            <a:endParaRPr sz="2400">
              <a:latin typeface="Nunito Sans"/>
              <a:ea typeface="Nunito Sans"/>
              <a:cs typeface="Nunito Sans"/>
              <a:sym typeface="Nuni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Shape 321"/>
          <p:cNvPicPr preferRelativeResize="0"/>
          <p:nvPr/>
        </p:nvPicPr>
        <p:blipFill>
          <a:blip r:embed="rId3">
            <a:alphaModFix/>
          </a:blip>
          <a:stretch>
            <a:fillRect/>
          </a:stretch>
        </p:blipFill>
        <p:spPr>
          <a:xfrm>
            <a:off x="186350" y="251125"/>
            <a:ext cx="8771301" cy="4641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2123075" y="213525"/>
            <a:ext cx="4897850" cy="47164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819150" y="1837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Conclusion:</a:t>
            </a:r>
            <a:endParaRPr/>
          </a:p>
        </p:txBody>
      </p:sp>
      <p:sp>
        <p:nvSpPr>
          <p:cNvPr id="332" name="Shape 332"/>
          <p:cNvSpPr txBox="1"/>
          <p:nvPr>
            <p:ph idx="1" type="body"/>
          </p:nvPr>
        </p:nvSpPr>
        <p:spPr>
          <a:xfrm>
            <a:off x="819150" y="812250"/>
            <a:ext cx="7505700" cy="2851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We conclude that the most commonly used LSTM architecture (vanilla LSTM) performs reasonably well on various datasets. </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None of the eight investigated modifications significantly improves performance. However, certain modifications such as coupling the input and forget gates or removing peephole connections, simplified LSTMs in our experiments without significantly decreasing performance.</a:t>
            </a:r>
            <a:endParaRPr sz="2400">
              <a:latin typeface="Nunito Sans"/>
              <a:ea typeface="Nunito Sans"/>
              <a:cs typeface="Nunito Sans"/>
              <a:sym typeface="Nuni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idx="1" type="body"/>
          </p:nvPr>
        </p:nvSpPr>
        <p:spPr>
          <a:xfrm>
            <a:off x="819150" y="445675"/>
            <a:ext cx="7505700" cy="3168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forget gate and the output activation function are the most critical components of the LSTM block. Removing any of them significantly impairs performance.</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learning rate (range: log-uniform samples from [10^-6; 10^-2]) is the most crucial hyperparameter, followed by the hidden layer size( range: log-uniform samples from [20; 200]). </a:t>
            </a:r>
            <a:endParaRPr sz="2400">
              <a:latin typeface="Nunito Sans"/>
              <a:ea typeface="Nunito Sans"/>
              <a:cs typeface="Nunito Sans"/>
              <a:sym typeface="Nunito Sans"/>
            </a:endParaRPr>
          </a:p>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The analysis of hyperparameter interactions revealed no apparent structure.</a:t>
            </a:r>
            <a:endParaRPr sz="2400">
              <a:latin typeface="Nunito Sans"/>
              <a:ea typeface="Nunito Sans"/>
              <a:cs typeface="Nunito Sans"/>
              <a:sym typeface="Nunito Sans"/>
            </a:endParaRPr>
          </a:p>
          <a:p>
            <a:pPr indent="0" lvl="0" marL="0" rtl="0">
              <a:spcBef>
                <a:spcPts val="1600"/>
              </a:spcBef>
              <a:spcAft>
                <a:spcPts val="1600"/>
              </a:spcAft>
              <a:buNone/>
            </a:pPr>
            <a:r>
              <a:t/>
            </a:r>
            <a:endParaRPr sz="1400">
              <a:latin typeface="Nunito Sans"/>
              <a:ea typeface="Nunito Sans"/>
              <a:cs typeface="Nunito Sans"/>
              <a:sym typeface="Nuni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idx="1" type="body"/>
          </p:nvPr>
        </p:nvSpPr>
        <p:spPr>
          <a:xfrm>
            <a:off x="819150" y="1919450"/>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GB" sz="4800">
                <a:latin typeface="Nunito Sans"/>
                <a:ea typeface="Nunito Sans"/>
                <a:cs typeface="Nunito Sans"/>
                <a:sym typeface="Nunito Sans"/>
              </a:rPr>
              <a:t>THANK YOU</a:t>
            </a:r>
            <a:endParaRPr sz="4800">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544149" y="934424"/>
            <a:ext cx="8055725" cy="304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819150" y="455850"/>
            <a:ext cx="7505700" cy="3708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GB" sz="2400">
                <a:solidFill>
                  <a:srgbClr val="000000"/>
                </a:solidFill>
                <a:latin typeface="Nunito Sans"/>
                <a:ea typeface="Nunito Sans"/>
                <a:cs typeface="Nunito Sans"/>
                <a:sym typeface="Nunito Sans"/>
              </a:rPr>
              <a:t>Each sequence or line in this case is made up of frames and the task at hand is to classify each of these frames into one of the 82 characters. </a:t>
            </a:r>
            <a:endParaRPr sz="2400">
              <a:solidFill>
                <a:srgbClr val="000000"/>
              </a:solidFill>
              <a:latin typeface="Nunito Sans"/>
              <a:ea typeface="Nunito Sans"/>
              <a:cs typeface="Nunito Sans"/>
              <a:sym typeface="Nunito Sans"/>
            </a:endParaRPr>
          </a:p>
          <a:p>
            <a:pPr indent="0" lvl="0" marL="0" rtl="0">
              <a:lnSpc>
                <a:spcPct val="100000"/>
              </a:lnSpc>
              <a:spcBef>
                <a:spcPts val="0"/>
              </a:spcBef>
              <a:spcAft>
                <a:spcPts val="0"/>
              </a:spcAft>
              <a:buNone/>
            </a:pPr>
            <a:r>
              <a:t/>
            </a:r>
            <a:endParaRPr sz="2400">
              <a:solidFill>
                <a:srgbClr val="000000"/>
              </a:solidFill>
              <a:latin typeface="Nunito Sans"/>
              <a:ea typeface="Nunito Sans"/>
              <a:cs typeface="Nunito Sans"/>
              <a:sym typeface="Nunito Sans"/>
            </a:endParaRPr>
          </a:p>
          <a:p>
            <a:pPr indent="0" lvl="0" marL="0">
              <a:spcBef>
                <a:spcPts val="0"/>
              </a:spcBef>
              <a:spcAft>
                <a:spcPts val="0"/>
              </a:spcAft>
              <a:buNone/>
            </a:pPr>
            <a:r>
              <a:rPr lang="en-GB" sz="2400">
                <a:latin typeface="Nunito Sans"/>
                <a:ea typeface="Nunito Sans"/>
                <a:cs typeface="Nunito Sans"/>
                <a:sym typeface="Nunito Sans"/>
              </a:rPr>
              <a:t>Here are the output characters: abcdefghijklmnopqrstuvwxyz ABCDEFGHIJKLMNOPQRSTUVWXYZ    0123456789 !"#&amp;\’()*+,-./[]:;? And the empty symbol.</a:t>
            </a:r>
            <a:endParaRPr sz="2400">
              <a:latin typeface="Nunito Sans"/>
              <a:ea typeface="Nunito Sans"/>
              <a:cs typeface="Nunito Sans"/>
              <a:sym typeface="Nunito Sans"/>
            </a:endParaRPr>
          </a:p>
          <a:p>
            <a:pPr indent="0" lvl="0" marL="0">
              <a:spcBef>
                <a:spcPts val="1600"/>
              </a:spcBef>
              <a:spcAft>
                <a:spcPts val="1600"/>
              </a:spcAft>
              <a:buNone/>
            </a:pPr>
            <a:r>
              <a:rPr lang="en-GB" sz="2400">
                <a:solidFill>
                  <a:schemeClr val="lt1"/>
                </a:solidFill>
                <a:latin typeface="Nunito Sans"/>
                <a:ea typeface="Nunito Sans"/>
                <a:cs typeface="Nunito Sans"/>
                <a:sym typeface="Nunito Sans"/>
              </a:rPr>
              <a:t>The performance in this case is the character error rate.</a:t>
            </a:r>
            <a:endParaRPr sz="2400">
              <a:solidFill>
                <a:schemeClr val="lt1"/>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819150" y="4077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Dataset 2: TIMIT</a:t>
            </a:r>
            <a:endParaRPr/>
          </a:p>
        </p:txBody>
      </p:sp>
      <p:sp>
        <p:nvSpPr>
          <p:cNvPr id="157" name="Shape 157"/>
          <p:cNvSpPr txBox="1"/>
          <p:nvPr>
            <p:ph idx="1" type="body"/>
          </p:nvPr>
        </p:nvSpPr>
        <p:spPr>
          <a:xfrm>
            <a:off x="870050" y="1298300"/>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TIMIT Speech corpus: </a:t>
            </a:r>
            <a:r>
              <a:rPr b="1" lang="en-GB" sz="2400">
                <a:solidFill>
                  <a:srgbClr val="222222"/>
                </a:solidFill>
                <a:highlight>
                  <a:srgbClr val="FFFFFF"/>
                </a:highlight>
                <a:latin typeface="Nunito Sans"/>
                <a:ea typeface="Nunito Sans"/>
                <a:cs typeface="Nunito Sans"/>
                <a:sym typeface="Nunito Sans"/>
              </a:rPr>
              <a:t>TIMIT</a:t>
            </a:r>
            <a:r>
              <a:rPr lang="en-GB" sz="2400">
                <a:solidFill>
                  <a:srgbClr val="222222"/>
                </a:solidFill>
                <a:highlight>
                  <a:srgbClr val="FFFFFF"/>
                </a:highlight>
                <a:latin typeface="Nunito Sans"/>
                <a:ea typeface="Nunito Sans"/>
                <a:cs typeface="Nunito Sans"/>
                <a:sym typeface="Nunito Sans"/>
              </a:rPr>
              <a:t> is a corpus of phonemically and lexically transcribed speech of </a:t>
            </a:r>
            <a:r>
              <a:rPr lang="en-GB" sz="2400">
                <a:solidFill>
                  <a:srgbClr val="0B0080"/>
                </a:solidFill>
                <a:highlight>
                  <a:srgbClr val="FFFFFF"/>
                </a:highlight>
                <a:uFill>
                  <a:noFill/>
                </a:uFill>
                <a:latin typeface="Nunito Sans"/>
                <a:ea typeface="Nunito Sans"/>
                <a:cs typeface="Nunito Sans"/>
                <a:sym typeface="Nunito Sans"/>
                <a:hlinkClick r:id="rId3"/>
              </a:rPr>
              <a:t>American English</a:t>
            </a:r>
            <a:r>
              <a:rPr lang="en-GB" sz="2400">
                <a:solidFill>
                  <a:srgbClr val="222222"/>
                </a:solidFill>
                <a:highlight>
                  <a:srgbClr val="FFFFFF"/>
                </a:highlight>
                <a:latin typeface="Nunito Sans"/>
                <a:ea typeface="Nunito Sans"/>
                <a:cs typeface="Nunito Sans"/>
                <a:sym typeface="Nunito Sans"/>
              </a:rPr>
              <a:t> speakers of different sexes and dialects. </a:t>
            </a:r>
            <a:endParaRPr sz="2400">
              <a:solidFill>
                <a:srgbClr val="222222"/>
              </a:solidFill>
              <a:highlight>
                <a:srgbClr val="FFFFFF"/>
              </a:highlight>
              <a:latin typeface="Nunito Sans"/>
              <a:ea typeface="Nunito Sans"/>
              <a:cs typeface="Nunito Sans"/>
              <a:sym typeface="Nunito Sans"/>
            </a:endParaRPr>
          </a:p>
          <a:p>
            <a:pPr indent="0" lvl="0" marL="0" rtl="0">
              <a:spcBef>
                <a:spcPts val="1600"/>
              </a:spcBef>
              <a:spcAft>
                <a:spcPts val="0"/>
              </a:spcAft>
              <a:buNone/>
            </a:pPr>
            <a:r>
              <a:t/>
            </a:r>
            <a:endParaRPr sz="2400">
              <a:solidFill>
                <a:srgbClr val="222222"/>
              </a:solidFill>
              <a:highlight>
                <a:srgbClr val="FFFFFF"/>
              </a:highlight>
              <a:latin typeface="Nunito Sans"/>
              <a:ea typeface="Nunito Sans"/>
              <a:cs typeface="Nunito Sans"/>
              <a:sym typeface="Nunito Sans"/>
            </a:endParaRPr>
          </a:p>
          <a:p>
            <a:pPr indent="0" lvl="0" marL="0" rtl="0">
              <a:spcBef>
                <a:spcPts val="1600"/>
              </a:spcBef>
              <a:spcAft>
                <a:spcPts val="0"/>
              </a:spcAft>
              <a:buNone/>
            </a:pPr>
            <a:r>
              <a:t/>
            </a:r>
            <a:endParaRPr sz="2400">
              <a:solidFill>
                <a:srgbClr val="222222"/>
              </a:solidFill>
              <a:highlight>
                <a:srgbClr val="FFFFFF"/>
              </a:highlight>
              <a:latin typeface="Nunito Sans"/>
              <a:ea typeface="Nunito Sans"/>
              <a:cs typeface="Nunito Sans"/>
              <a:sym typeface="Nunito Sans"/>
            </a:endParaRPr>
          </a:p>
          <a:p>
            <a:pPr indent="0" lvl="0" marL="0">
              <a:spcBef>
                <a:spcPts val="1600"/>
              </a:spcBef>
              <a:spcAft>
                <a:spcPts val="1600"/>
              </a:spcAft>
              <a:buNone/>
            </a:pPr>
            <a:r>
              <a:t/>
            </a:r>
            <a:endParaRPr sz="2400">
              <a:solidFill>
                <a:srgbClr val="FF0000"/>
              </a:solidFill>
              <a:latin typeface="Nunito Sans"/>
              <a:ea typeface="Nunito Sans"/>
              <a:cs typeface="Nunito Sans"/>
              <a:sym typeface="Nuni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body"/>
          </p:nvPr>
        </p:nvSpPr>
        <p:spPr>
          <a:xfrm>
            <a:off x="819150" y="445675"/>
            <a:ext cx="7505700" cy="37995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solidFill>
                  <a:srgbClr val="222222"/>
                </a:solidFill>
                <a:highlight>
                  <a:srgbClr val="FFFFFF"/>
                </a:highlight>
                <a:latin typeface="Nunito Sans"/>
                <a:ea typeface="Nunito Sans"/>
                <a:cs typeface="Nunito Sans"/>
                <a:sym typeface="Nunito Sans"/>
              </a:rPr>
              <a:t>Our experiments focus on the frame-wise classification task for this dataset, where the objective is to classify each audio-frame as one of 61 phones.</a:t>
            </a:r>
            <a:endParaRPr sz="2400">
              <a:solidFill>
                <a:srgbClr val="222222"/>
              </a:solidFill>
              <a:highlight>
                <a:srgbClr val="FFFFFF"/>
              </a:highlight>
              <a:latin typeface="Nunito Sans"/>
              <a:ea typeface="Nunito Sans"/>
              <a:cs typeface="Nunito Sans"/>
              <a:sym typeface="Nunito Sans"/>
            </a:endParaRPr>
          </a:p>
          <a:p>
            <a:pPr indent="-381000" lvl="0" marL="457200" rtl="0">
              <a:spcBef>
                <a:spcPts val="0"/>
              </a:spcBef>
              <a:spcAft>
                <a:spcPts val="1600"/>
              </a:spcAft>
              <a:buClr>
                <a:srgbClr val="222222"/>
              </a:buClr>
              <a:buSzPts val="2400"/>
              <a:buFont typeface="Nunito Sans"/>
              <a:buChar char="●"/>
            </a:pPr>
            <a:r>
              <a:rPr lang="en-GB" sz="2400">
                <a:solidFill>
                  <a:schemeClr val="lt1"/>
                </a:solidFill>
                <a:latin typeface="Nunito Sans"/>
                <a:ea typeface="Nunito Sans"/>
                <a:cs typeface="Nunito Sans"/>
                <a:sym typeface="Nunito Sans"/>
              </a:rPr>
              <a:t>The performance in this case is the classification error rate.</a:t>
            </a:r>
            <a:endParaRPr sz="2400">
              <a:solidFill>
                <a:srgbClr val="222222"/>
              </a:solidFill>
              <a:highlight>
                <a:srgbClr val="FFFFFF"/>
              </a:highlight>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427500" y="152400"/>
            <a:ext cx="82890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819150" y="4077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 3: JSB Chorales</a:t>
            </a:r>
            <a:endParaRPr/>
          </a:p>
        </p:txBody>
      </p:sp>
      <p:sp>
        <p:nvSpPr>
          <p:cNvPr id="173" name="Shape 173"/>
          <p:cNvSpPr txBox="1"/>
          <p:nvPr>
            <p:ph idx="1" type="body"/>
          </p:nvPr>
        </p:nvSpPr>
        <p:spPr>
          <a:xfrm>
            <a:off x="870050" y="1298300"/>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Nunito Sans"/>
              <a:buChar char="●"/>
            </a:pPr>
            <a:r>
              <a:rPr lang="en-GB" sz="2400">
                <a:latin typeface="Nunito Sans"/>
                <a:ea typeface="Nunito Sans"/>
                <a:cs typeface="Nunito Sans"/>
                <a:sym typeface="Nunito Sans"/>
              </a:rPr>
              <a:t>JSB Chorales:  JSB Chorales is a collection of 382 four part harmonized chorales by J. S. Bach, the networks where trained to do next-step prediction.</a:t>
            </a:r>
            <a:endParaRPr sz="2400">
              <a:solidFill>
                <a:srgbClr val="FF0000"/>
              </a:solidFill>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