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9" r:id="rId8"/>
    <p:sldId id="271" r:id="rId9"/>
    <p:sldId id="263" r:id="rId10"/>
    <p:sldId id="266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2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3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AFE794-6842-4F4E-874E-4E67C8447ABA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02676-0020-4812-B84E-0CF3F96EB1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5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68FD-6B8A-4776-8184-6830F05A3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to Construct Deep 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55A6-6593-441B-8167-D7B5B1488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dirty="0"/>
              <a:t>Authors</a:t>
            </a:r>
            <a:r>
              <a:rPr lang="en-US" dirty="0"/>
              <a:t>: R. </a:t>
            </a:r>
            <a:r>
              <a:rPr lang="en-US" dirty="0" err="1"/>
              <a:t>Pascanu</a:t>
            </a:r>
            <a:r>
              <a:rPr lang="en-US" dirty="0"/>
              <a:t>, C. </a:t>
            </a:r>
            <a:r>
              <a:rPr lang="en-US" dirty="0" err="1"/>
              <a:t>Gulcehre</a:t>
            </a:r>
            <a:r>
              <a:rPr lang="en-US" dirty="0"/>
              <a:t>, K. Cho, Y. </a:t>
            </a:r>
            <a:r>
              <a:rPr lang="en-US" dirty="0" err="1"/>
              <a:t>Bengio</a:t>
            </a:r>
            <a:endParaRPr lang="en-US" dirty="0"/>
          </a:p>
          <a:p>
            <a:pPr algn="r"/>
            <a:r>
              <a:rPr lang="en-US" b="1" dirty="0"/>
              <a:t>Presentation</a:t>
            </a:r>
            <a:r>
              <a:rPr lang="en-US" dirty="0"/>
              <a:t>: Haroun Habeeb</a:t>
            </a:r>
          </a:p>
          <a:p>
            <a:pPr algn="r"/>
            <a:r>
              <a:rPr lang="en-US" b="1" dirty="0"/>
              <a:t>Paper:</a:t>
            </a:r>
            <a:r>
              <a:rPr lang="en-US" dirty="0"/>
              <a:t> https://arxiv.org/abs/1312.6026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6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007B-75F1-41B2-882B-A256A97D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1094" cy="1450757"/>
          </a:xfrm>
        </p:spPr>
        <p:txBody>
          <a:bodyPr/>
          <a:lstStyle/>
          <a:p>
            <a:r>
              <a:rPr lang="en-US" dirty="0"/>
              <a:t>Experiment 1: Polyphonic Music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F8153-129D-421F-8B85-26DED452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69" y="3923839"/>
            <a:ext cx="8020462" cy="2178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AE6CD-4258-47E8-AEA5-1A034503C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6" b="54729"/>
          <a:stretch/>
        </p:blipFill>
        <p:spPr>
          <a:xfrm>
            <a:off x="2085769" y="2300346"/>
            <a:ext cx="5241439" cy="690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0A8D9-B23C-4EC8-AEE9-96315BD11C53}"/>
              </a:ext>
            </a:extLst>
          </p:cNvPr>
          <p:cNvSpPr txBox="1"/>
          <p:nvPr/>
        </p:nvSpPr>
        <p:spPr>
          <a:xfrm>
            <a:off x="1153959" y="2428246"/>
            <a:ext cx="12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Task: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F9C8C-5945-4373-8750-C7D4009FB1A3}"/>
              </a:ext>
            </a:extLst>
          </p:cNvPr>
          <p:cNvSpPr txBox="1"/>
          <p:nvPr/>
        </p:nvSpPr>
        <p:spPr>
          <a:xfrm>
            <a:off x="2719234" y="3059668"/>
            <a:ext cx="39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Sequence of musical notes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4B53C7E-B105-4E86-A539-909385CDD3D1}"/>
              </a:ext>
            </a:extLst>
          </p:cNvPr>
          <p:cNvSpPr/>
          <p:nvPr/>
        </p:nvSpPr>
        <p:spPr>
          <a:xfrm>
            <a:off x="7385356" y="2689856"/>
            <a:ext cx="1651820" cy="211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BC3D8-F235-48B6-9BB0-3E5B831090C0}"/>
              </a:ext>
            </a:extLst>
          </p:cNvPr>
          <p:cNvSpPr txBox="1"/>
          <p:nvPr/>
        </p:nvSpPr>
        <p:spPr>
          <a:xfrm>
            <a:off x="9223989" y="2318692"/>
            <a:ext cx="1809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note(s)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739BA-FB65-42F0-AF80-FAA29F4959E4}"/>
              </a:ext>
            </a:extLst>
          </p:cNvPr>
          <p:cNvSpPr txBox="1"/>
          <p:nvPr/>
        </p:nvSpPr>
        <p:spPr>
          <a:xfrm>
            <a:off x="10186219" y="3793677"/>
            <a:ext cx="1809136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Food for thought:</a:t>
            </a:r>
          </a:p>
          <a:p>
            <a:r>
              <a:rPr lang="en-US" sz="1600" dirty="0"/>
              <a:t>Sure, depth helps, but * helps a lot more in this case. What about RNN* and other models with *?</a:t>
            </a:r>
          </a:p>
        </p:txBody>
      </p:sp>
    </p:spTree>
    <p:extLst>
      <p:ext uri="{BB962C8B-B14F-4D97-AF65-F5344CB8AC3E}">
        <p14:creationId xmlns:p14="http://schemas.microsoft.com/office/powerpoint/2010/main" val="387445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007B-75F1-41B2-882B-A256A97D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1094" cy="1450757"/>
          </a:xfrm>
        </p:spPr>
        <p:txBody>
          <a:bodyPr/>
          <a:lstStyle/>
          <a:p>
            <a:r>
              <a:rPr lang="en-US" dirty="0"/>
              <a:t>Experiment 2: Language Modelling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0A8D9-B23C-4EC8-AEE9-96315BD11C53}"/>
              </a:ext>
            </a:extLst>
          </p:cNvPr>
          <p:cNvSpPr txBox="1"/>
          <p:nvPr/>
        </p:nvSpPr>
        <p:spPr>
          <a:xfrm>
            <a:off x="847713" y="2530517"/>
            <a:ext cx="242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Task</a:t>
            </a:r>
          </a:p>
          <a:p>
            <a:pPr algn="ctr"/>
            <a:r>
              <a:rPr lang="en-US" sz="2000" b="1" dirty="0"/>
              <a:t>(LM on PTB)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F9C8C-5945-4373-8750-C7D4009FB1A3}"/>
              </a:ext>
            </a:extLst>
          </p:cNvPr>
          <p:cNvSpPr txBox="1"/>
          <p:nvPr/>
        </p:nvSpPr>
        <p:spPr>
          <a:xfrm>
            <a:off x="3224035" y="2689221"/>
            <a:ext cx="3974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Sequence of characters/words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4B53C7E-B105-4E86-A539-909385CDD3D1}"/>
              </a:ext>
            </a:extLst>
          </p:cNvPr>
          <p:cNvSpPr/>
          <p:nvPr/>
        </p:nvSpPr>
        <p:spPr>
          <a:xfrm>
            <a:off x="7385356" y="2778570"/>
            <a:ext cx="1651820" cy="211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BC3D8-F235-48B6-9BB0-3E5B831090C0}"/>
              </a:ext>
            </a:extLst>
          </p:cNvPr>
          <p:cNvSpPr txBox="1"/>
          <p:nvPr/>
        </p:nvSpPr>
        <p:spPr>
          <a:xfrm>
            <a:off x="9223990" y="2478352"/>
            <a:ext cx="197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Next character/word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86DAE-2759-4E4A-AA9E-A04B2494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46" y="3734820"/>
            <a:ext cx="7937908" cy="2216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88414-7EBE-492E-AC96-1A6B7DA85C33}"/>
              </a:ext>
            </a:extLst>
          </p:cNvPr>
          <p:cNvSpPr txBox="1"/>
          <p:nvPr/>
        </p:nvSpPr>
        <p:spPr>
          <a:xfrm>
            <a:off x="3074795" y="2539907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FBAD4-6C54-4C4C-8710-54F519523CEF}"/>
              </a:ext>
            </a:extLst>
          </p:cNvPr>
          <p:cNvSpPr txBox="1"/>
          <p:nvPr/>
        </p:nvSpPr>
        <p:spPr>
          <a:xfrm>
            <a:off x="10186219" y="3793677"/>
            <a:ext cx="1809136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Food for thought:</a:t>
            </a:r>
          </a:p>
          <a:p>
            <a:r>
              <a:rPr lang="en-US" sz="1600" dirty="0"/>
              <a:t>Deepening LSTMs? Stack them or DOT(S) them?</a:t>
            </a:r>
          </a:p>
        </p:txBody>
      </p:sp>
    </p:spTree>
    <p:extLst>
      <p:ext uri="{BB962C8B-B14F-4D97-AF65-F5344CB8AC3E}">
        <p14:creationId xmlns:p14="http://schemas.microsoft.com/office/powerpoint/2010/main" val="403236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75CA-8139-45B6-BF51-A18FC8F9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5BCFE-E7C2-409F-88F4-C4A3A2FED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Training RNNs can be hard because of vanishing/exploding gradients.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Authors did a bunch of things: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Clipped gradients, threshold =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Sparse </a:t>
                </a:r>
                <a:r>
                  <a:rPr lang="en-US" sz="2400" dirty="0"/>
                  <a:t>weight matrices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Normalized weight matrices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Add gaussian noise to gradients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Used dropout, </a:t>
                </a:r>
                <a:r>
                  <a:rPr lang="en-US" sz="2400" dirty="0" err="1"/>
                  <a:t>maxout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units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5BCFE-E7C2-409F-88F4-C4A3A2FED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51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BF3A-DCB6-4C0D-AA65-91DA5770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FB458-9775-4EAB-B04D-B0F216E2C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Plain, shallow RNNs are not great.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DOT-RNNs do well. Following should be deep networks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 -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Training can be really hard.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Thresholding gradients, Dropout, </a:t>
                </a:r>
                <a:r>
                  <a:rPr lang="en-US" sz="2800" dirty="0" err="1"/>
                  <a:t>maxout</a:t>
                </a:r>
                <a:r>
                  <a:rPr lang="en-US" sz="2800" dirty="0"/>
                  <a:t> units are helpful/needed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LSTMs are good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FB458-9775-4EAB-B04D-B0F216E2C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907B2D-B865-41E2-8504-427288A30421}"/>
              </a:ext>
            </a:extLst>
          </p:cNvPr>
          <p:cNvSpPr txBox="1"/>
          <p:nvPr/>
        </p:nvSpPr>
        <p:spPr>
          <a:xfrm>
            <a:off x="7767485" y="5685080"/>
            <a:ext cx="4316361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491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48190C-7560-4440-A0A6-D7BA17E5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74CA76-F02B-410E-BE6B-D9A35736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Motivation</a:t>
            </a:r>
          </a:p>
          <a:p>
            <a:r>
              <a:rPr lang="en-US" sz="3600" dirty="0"/>
              <a:t>Formal RNN paradigm</a:t>
            </a:r>
          </a:p>
          <a:p>
            <a:r>
              <a:rPr lang="en-US" sz="3600" dirty="0"/>
              <a:t>Deep RNN designs</a:t>
            </a:r>
          </a:p>
          <a:p>
            <a:r>
              <a:rPr lang="en-US" sz="3600" dirty="0"/>
              <a:t>Experiments</a:t>
            </a:r>
          </a:p>
          <a:p>
            <a:r>
              <a:rPr lang="en-US" sz="3600" dirty="0"/>
              <a:t>Note on training</a:t>
            </a:r>
          </a:p>
          <a:p>
            <a:r>
              <a:rPr lang="en-US" sz="3600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377550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4.googleusercontent.com/-eW4B3kmSPpfZ6ZNh74tmai1sW_MQfnaYCwhhu-Lf1kpXzj3-VR4HNEOW0DBMPM4U7MKo4Cfrl-5xmtmFF4l8Bc9AhS1cHBDI4Z0Utsx8tzpFgeKFMusd40qI4qWZl7cWC8p7egmgNM">
            <a:extLst>
              <a:ext uri="{FF2B5EF4-FFF2-40B4-BE49-F238E27FC236}">
                <a16:creationId xmlns:a16="http://schemas.microsoft.com/office/drawing/2014/main" id="{9E146188-E6B5-4A55-9B81-B160CD97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6" y="1533238"/>
            <a:ext cx="7450282" cy="28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5.googleusercontent.com/Ee1masRaZ7R-l6ZjCOwD2FavUc29WCxtnd-riDKGE9RNMyQKA8la71LKZZUrx0CgBc4Zxzexu_-G3X2SBYNT6Og5NvHfUcH37RjdtQZXqRenNbxkuODKeA2M6ZkLiVpXWTMH5f6oORE">
            <a:extLst>
              <a:ext uri="{FF2B5EF4-FFF2-40B4-BE49-F238E27FC236}">
                <a16:creationId xmlns:a16="http://schemas.microsoft.com/office/drawing/2014/main" id="{E3670580-0873-41DC-85F3-33E6E517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7" y="4409638"/>
            <a:ext cx="3155372" cy="183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90211-591D-4E54-AF27-AB5D6F6E1C94}"/>
              </a:ext>
            </a:extLst>
          </p:cNvPr>
          <p:cNvSpPr txBox="1"/>
          <p:nvPr/>
        </p:nvSpPr>
        <p:spPr>
          <a:xfrm>
            <a:off x="8534400" y="2268604"/>
            <a:ext cx="3408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Depth makes feedforward neural networks more expressive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84A2D-C282-45CD-A73E-7777AF4629BE}"/>
              </a:ext>
            </a:extLst>
          </p:cNvPr>
          <p:cNvSpPr txBox="1"/>
          <p:nvPr/>
        </p:nvSpPr>
        <p:spPr>
          <a:xfrm>
            <a:off x="4627418" y="491794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about RNNS? How do you make them deep? Does depth help?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6893FD-8277-498A-A387-89302850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Better RNNs?</a:t>
            </a:r>
          </a:p>
        </p:txBody>
      </p:sp>
    </p:spTree>
    <p:extLst>
      <p:ext uri="{BB962C8B-B14F-4D97-AF65-F5344CB8AC3E}">
        <p14:creationId xmlns:p14="http://schemas.microsoft.com/office/powerpoint/2010/main" val="4474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0610-FE05-4BAF-B8D8-AC3D16C0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7964"/>
          </a:xfrm>
        </p:spPr>
        <p:txBody>
          <a:bodyPr>
            <a:noAutofit/>
          </a:bodyPr>
          <a:lstStyle/>
          <a:p>
            <a:r>
              <a:rPr lang="en-US" dirty="0"/>
              <a:t>Conventional</a:t>
            </a:r>
            <a:br>
              <a:rPr lang="en-US" dirty="0"/>
            </a:br>
            <a:r>
              <a:rPr lang="en-US" dirty="0"/>
              <a:t>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5FEA-F815-4F3D-A825-3C548DD5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814916"/>
            <a:ext cx="6492240" cy="27628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How general is this?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How easy is it to represent an LSTM/GRU in this form?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What about bias terms?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How would you make an LSTM deep?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800599" y="280218"/>
                <a:ext cx="6762135" cy="336755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Specifically: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800599" y="280218"/>
                <a:ext cx="6762135" cy="3367550"/>
              </a:xfr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8308CD-8833-4215-95C1-02F51241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9239"/>
            <a:ext cx="3033059" cy="35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12459-D982-4E59-B96D-7D7A6B371BF4}"/>
              </a:ext>
            </a:extLst>
          </p:cNvPr>
          <p:cNvSpPr txBox="1"/>
          <p:nvPr/>
        </p:nvSpPr>
        <p:spPr>
          <a:xfrm>
            <a:off x="4768644" y="169880"/>
            <a:ext cx="265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683C6"/>
                </a:solidFill>
              </a:rPr>
              <a:t>THE DEEPENING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1A399-9413-444D-8FB4-F57D93306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40" y="2219149"/>
            <a:ext cx="3033059" cy="3563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81EF1-1D33-4386-8235-F10178B7A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" y="186368"/>
            <a:ext cx="2323483" cy="3001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D0C93E-8F2C-4AF1-A5D7-FC140F472C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/>
          <a:stretch/>
        </p:blipFill>
        <p:spPr>
          <a:xfrm>
            <a:off x="527777" y="3677168"/>
            <a:ext cx="2422978" cy="2967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9824F-1691-4097-A8BD-A81E78224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47" y="177260"/>
            <a:ext cx="2451303" cy="3019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232A9-DA23-425D-8CA7-190A7257A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547" y="3624267"/>
            <a:ext cx="2522802" cy="3019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B6EE8E-B2AB-4B69-9183-B43CBF9745C1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844592" y="1687213"/>
            <a:ext cx="1838439" cy="1665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5F8C56-0BA3-45CF-95DD-D58389C00C7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950755" y="4817806"/>
            <a:ext cx="1732276" cy="342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B66F61-924E-485C-B584-20C1A8458FA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006514" y="1687213"/>
            <a:ext cx="1765033" cy="1472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B332B1-9CDD-4E16-844C-0EAA848B793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05600" y="4707118"/>
            <a:ext cx="2065947" cy="427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1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0610-FE05-4BAF-B8D8-AC3D16C0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7964"/>
          </a:xfrm>
        </p:spPr>
        <p:txBody>
          <a:bodyPr>
            <a:noAutofit/>
          </a:bodyPr>
          <a:lstStyle/>
          <a:p>
            <a:r>
              <a:rPr lang="en-US" dirty="0"/>
              <a:t>DT(S)-RNN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00053" y="803242"/>
                <a:ext cx="8091948" cy="5233763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sz="3200" dirty="0">
                    <a:solidFill>
                      <a:schemeClr val="tx1"/>
                    </a:solidFill>
                  </a:rPr>
                  <a:t>Specifically: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00053" y="803242"/>
                <a:ext cx="8091948" cy="5233763"/>
              </a:xfrm>
              <a:blipFill>
                <a:blip r:embed="rId2"/>
                <a:stretch>
                  <a:fillRect l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59F6E17-52E9-4555-AB60-EF11E1525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/>
          <a:stretch/>
        </p:blipFill>
        <p:spPr>
          <a:xfrm>
            <a:off x="575186" y="2389239"/>
            <a:ext cx="2915265" cy="3569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692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0610-FE05-4BAF-B8D8-AC3D16C0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7964"/>
          </a:xfrm>
        </p:spPr>
        <p:txBody>
          <a:bodyPr>
            <a:noAutofit/>
          </a:bodyPr>
          <a:lstStyle/>
          <a:p>
            <a:r>
              <a:rPr lang="en-US" dirty="0"/>
              <a:t>DOT(S)-RNN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00053" y="803242"/>
                <a:ext cx="8091948" cy="5233763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sz="3200" dirty="0">
                    <a:solidFill>
                      <a:schemeClr val="tx1"/>
                    </a:solidFill>
                  </a:rPr>
                  <a:t>Specifically: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(…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00053" y="803242"/>
                <a:ext cx="8091948" cy="5233763"/>
              </a:xfrm>
              <a:blipFill>
                <a:blip r:embed="rId2"/>
                <a:stretch>
                  <a:fillRect l="-1959" b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7FC53F9-F6A9-4C33-9D1B-B037E1FFD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3"/>
          <a:stretch/>
        </p:blipFill>
        <p:spPr>
          <a:xfrm>
            <a:off x="457200" y="2320881"/>
            <a:ext cx="3200400" cy="3322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23AD8D-1F11-4510-AF1C-44F7EAA4B7EF}"/>
              </a:ext>
            </a:extLst>
          </p:cNvPr>
          <p:cNvCxnSpPr/>
          <p:nvPr/>
        </p:nvCxnSpPr>
        <p:spPr>
          <a:xfrm>
            <a:off x="1189703" y="3429000"/>
            <a:ext cx="10127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02356-2B23-4410-B0EE-DCA034DB798A}"/>
              </a:ext>
            </a:extLst>
          </p:cNvPr>
          <p:cNvCxnSpPr/>
          <p:nvPr/>
        </p:nvCxnSpPr>
        <p:spPr>
          <a:xfrm flipV="1">
            <a:off x="2202426" y="4326194"/>
            <a:ext cx="186813" cy="6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6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0610-FE05-4BAF-B8D8-AC3D16C0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27964"/>
          </a:xfrm>
        </p:spPr>
        <p:txBody>
          <a:bodyPr>
            <a:noAutofit/>
          </a:bodyPr>
          <a:lstStyle/>
          <a:p>
            <a:r>
              <a:rPr lang="en-US" dirty="0" err="1"/>
              <a:t>sRNN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800599" y="865239"/>
                <a:ext cx="6762135" cy="5565057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Specifically: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0AB258E-B4CE-422D-9267-9FC5A60FF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800599" y="865239"/>
                <a:ext cx="6762135" cy="5565057"/>
              </a:xfrm>
              <a:blipFill>
                <a:blip r:embed="rId2"/>
                <a:stretch>
                  <a:fillRect l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E1C1F85-BAC0-41F6-B76D-09A4BDB6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1" y="2389239"/>
            <a:ext cx="3033059" cy="3630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447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007B-75F1-41B2-882B-A256A97D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1094" cy="1450757"/>
          </a:xfrm>
        </p:spPr>
        <p:txBody>
          <a:bodyPr/>
          <a:lstStyle/>
          <a:p>
            <a:r>
              <a:rPr lang="en-US" dirty="0"/>
              <a:t>Experiment 0: Parameter 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739BA-FB65-42F0-AF80-FAA29F4959E4}"/>
              </a:ext>
            </a:extLst>
          </p:cNvPr>
          <p:cNvSpPr txBox="1"/>
          <p:nvPr/>
        </p:nvSpPr>
        <p:spPr>
          <a:xfrm>
            <a:off x="10186219" y="3793677"/>
            <a:ext cx="1809136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Food for thought:</a:t>
            </a:r>
          </a:p>
          <a:p>
            <a:r>
              <a:rPr lang="en-US" sz="1600" dirty="0"/>
              <a:t>Not clear which one has most number of parameters – </a:t>
            </a:r>
            <a:r>
              <a:rPr lang="en-US" sz="1600" dirty="0" err="1"/>
              <a:t>sRNN</a:t>
            </a:r>
            <a:r>
              <a:rPr lang="en-US" sz="1600" dirty="0"/>
              <a:t> or DOT(S)-RNN.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BCF1-BA4A-41B3-8B6F-F1924055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52" y="1867709"/>
            <a:ext cx="8109367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10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2187</TotalTime>
  <Words>494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Wingdings</vt:lpstr>
      <vt:lpstr>Retrospect</vt:lpstr>
      <vt:lpstr>How to Construct Deep Recurrent Neural Networks</vt:lpstr>
      <vt:lpstr>This presentation</vt:lpstr>
      <vt:lpstr>Motivation: Better RNNs?</vt:lpstr>
      <vt:lpstr>Conventional RNNs</vt:lpstr>
      <vt:lpstr>PowerPoint Presentation</vt:lpstr>
      <vt:lpstr>DT(S)-RNN</vt:lpstr>
      <vt:lpstr>DOT(S)-RNN</vt:lpstr>
      <vt:lpstr>sRNN</vt:lpstr>
      <vt:lpstr>Experiment 0: Parameter count</vt:lpstr>
      <vt:lpstr>Experiment 1: Polyphonic Music Prediction</vt:lpstr>
      <vt:lpstr>Experiment 2: Language Modelling</vt:lpstr>
      <vt:lpstr>Note on training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Deep Recurrent Neural Networks</dc:title>
  <dc:creator>Haroun H</dc:creator>
  <cp:lastModifiedBy>Haroun H</cp:lastModifiedBy>
  <cp:revision>41</cp:revision>
  <dcterms:created xsi:type="dcterms:W3CDTF">2018-02-18T00:56:05Z</dcterms:created>
  <dcterms:modified xsi:type="dcterms:W3CDTF">2018-02-20T19:43:16Z</dcterms:modified>
</cp:coreProperties>
</file>