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2" r:id="rId1"/>
  </p:sldMasterIdLst>
  <p:notesMasterIdLst>
    <p:notesMasterId r:id="rId42"/>
  </p:notesMasterIdLst>
  <p:sldIdLst>
    <p:sldId id="256" r:id="rId2"/>
    <p:sldId id="783" r:id="rId3"/>
    <p:sldId id="785" r:id="rId4"/>
    <p:sldId id="707" r:id="rId5"/>
    <p:sldId id="791" r:id="rId6"/>
    <p:sldId id="792" r:id="rId7"/>
    <p:sldId id="262" r:id="rId8"/>
    <p:sldId id="818" r:id="rId9"/>
    <p:sldId id="819" r:id="rId10"/>
    <p:sldId id="830" r:id="rId11"/>
    <p:sldId id="829" r:id="rId12"/>
    <p:sldId id="831" r:id="rId13"/>
    <p:sldId id="832" r:id="rId14"/>
    <p:sldId id="825" r:id="rId15"/>
    <p:sldId id="826" r:id="rId16"/>
    <p:sldId id="833" r:id="rId17"/>
    <p:sldId id="828" r:id="rId18"/>
    <p:sldId id="834" r:id="rId19"/>
    <p:sldId id="835" r:id="rId20"/>
    <p:sldId id="836" r:id="rId21"/>
    <p:sldId id="867" r:id="rId22"/>
    <p:sldId id="868" r:id="rId23"/>
    <p:sldId id="837" r:id="rId24"/>
    <p:sldId id="864" r:id="rId25"/>
    <p:sldId id="872" r:id="rId26"/>
    <p:sldId id="873" r:id="rId27"/>
    <p:sldId id="874" r:id="rId28"/>
    <p:sldId id="865" r:id="rId29"/>
    <p:sldId id="869" r:id="rId30"/>
    <p:sldId id="880" r:id="rId31"/>
    <p:sldId id="870" r:id="rId32"/>
    <p:sldId id="871" r:id="rId33"/>
    <p:sldId id="875" r:id="rId34"/>
    <p:sldId id="838" r:id="rId35"/>
    <p:sldId id="876" r:id="rId36"/>
    <p:sldId id="877" r:id="rId37"/>
    <p:sldId id="712" r:id="rId38"/>
    <p:sldId id="878" r:id="rId39"/>
    <p:sldId id="709" r:id="rId40"/>
    <p:sldId id="879" r:id="rId41"/>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422" autoAdjust="0"/>
  </p:normalViewPr>
  <p:slideViewPr>
    <p:cSldViewPr>
      <p:cViewPr varScale="1">
        <p:scale>
          <a:sx n="93" d="100"/>
          <a:sy n="93" d="100"/>
        </p:scale>
        <p:origin x="2744" y="208"/>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B8DB0-FE80-23BF-88B0-FD1AF9279B8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b="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47513BDA-4ED6-153B-5CF2-8752753F11B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b="0">
                <a:latin typeface="+mn-lt"/>
                <a:cs typeface="+mn-cs"/>
              </a:defRPr>
            </a:lvl1pPr>
          </a:lstStyle>
          <a:p>
            <a:pPr>
              <a:defRPr/>
            </a:pPr>
            <a:fld id="{71B7EDFA-B417-5D4A-8C8A-7C11E885FCE0}" type="datetimeFigureOut">
              <a:rPr lang="en-US"/>
              <a:pPr>
                <a:defRPr/>
              </a:pPr>
              <a:t>8/14/23</a:t>
            </a:fld>
            <a:endParaRPr lang="en-US"/>
          </a:p>
        </p:txBody>
      </p:sp>
      <p:sp>
        <p:nvSpPr>
          <p:cNvPr id="4" name="Slide Image Placeholder 3">
            <a:extLst>
              <a:ext uri="{FF2B5EF4-FFF2-40B4-BE49-F238E27FC236}">
                <a16:creationId xmlns:a16="http://schemas.microsoft.com/office/drawing/2014/main" id="{A0487254-87DE-297E-4D03-54F6E4B2CEC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482CB78-E2AA-A06A-EF34-CFFDA29C803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A89D974-6DA2-13B8-065F-1CE0F71E857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b="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4E92BD6A-631A-FC40-7785-675B94CA3D8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a:latin typeface="Calibri" panose="020F0502020204030204" pitchFamily="34" charset="0"/>
              </a:defRPr>
            </a:lvl1pPr>
          </a:lstStyle>
          <a:p>
            <a:pPr>
              <a:defRPr/>
            </a:pPr>
            <a:fld id="{54F6A6B9-7184-9541-9B29-17918495EC6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CB8806B-9B3E-5692-38B0-CF509E009B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6474DA82-48C9-EDF8-047C-A0D7DAAA92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a:p>
        </p:txBody>
      </p:sp>
      <p:sp>
        <p:nvSpPr>
          <p:cNvPr id="20483" name="Slide Number Placeholder 3">
            <a:extLst>
              <a:ext uri="{FF2B5EF4-FFF2-40B4-BE49-F238E27FC236}">
                <a16:creationId xmlns:a16="http://schemas.microsoft.com/office/drawing/2014/main" id="{2754553F-59EF-2C7A-6A3F-8103502776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FD12EC-489C-C045-BCB2-AB5ACA7637DE}"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33F09279-5582-05C4-F89B-0E98145E5E1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CE4E12C-4B6B-6642-A5C2-01B4B50347E1}"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16</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45058" name="Rectangle 2">
            <a:extLst>
              <a:ext uri="{FF2B5EF4-FFF2-40B4-BE49-F238E27FC236}">
                <a16:creationId xmlns:a16="http://schemas.microsoft.com/office/drawing/2014/main" id="{8BE75F80-BE19-9D48-3EEB-A1F9A6DC682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a:extLst>
              <a:ext uri="{FF2B5EF4-FFF2-40B4-BE49-F238E27FC236}">
                <a16:creationId xmlns:a16="http://schemas.microsoft.com/office/drawing/2014/main" id="{C64F7AC3-F6B2-634A-14E3-99079069693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E7381D93-6AAF-42B0-6F11-AFA4FC8543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4095AFFD-F37B-3D91-A501-6CBE552290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ZA" altLang="en-US" sz="1000">
                <a:latin typeface="Garamond" panose="02020404030301010803" pitchFamily="18" charset="0"/>
              </a:rPr>
              <a:t>The access of the substrate to the active site of PR is regulated by two mobile flaps that shift from an open to a closed conformation to bind and cleave the substrate. Protease inhibitors (PI) were developed to inhibit cleavage function of HIV-1 protease by mimicking the reaction intermediates that arises during the hydrolysis of the substrate, disabling the enzyme. The current success of PIs is frequently limited by the emergence of protease gene mutations that confer resistance to this drug class. By changing the structure of the substrate-binding cavity, mutations directly or indirectly interfere with the binding of inhibitors, resulting in viral resistance to PIs.</a:t>
            </a:r>
          </a:p>
        </p:txBody>
      </p:sp>
      <p:sp>
        <p:nvSpPr>
          <p:cNvPr id="67587" name="Slide Number Placeholder 3">
            <a:extLst>
              <a:ext uri="{FF2B5EF4-FFF2-40B4-BE49-F238E27FC236}">
                <a16:creationId xmlns:a16="http://schemas.microsoft.com/office/drawing/2014/main" id="{D5E53611-AF71-5B9F-B55A-C7211ED536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DA6E63-C3D5-7349-B6F5-98D5164245AE}" type="slidenum">
              <a:rPr lang="en-US" altLang="en-US" smtClean="0">
                <a:ea typeface="MS PGothic" panose="020B0600070205080204" pitchFamily="34" charset="-128"/>
              </a:rPr>
              <a:pPr>
                <a:spcBef>
                  <a:spcPct val="0"/>
                </a:spcBef>
              </a:pPr>
              <a:t>37</a:t>
            </a:fld>
            <a:endParaRPr lang="en-US" altLang="en-US">
              <a:ea typeface="MS PGothic"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0D6FDA93-9BD7-6F6E-B374-03AA15929A9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a:extLst>
              <a:ext uri="{FF2B5EF4-FFF2-40B4-BE49-F238E27FC236}">
                <a16:creationId xmlns:a16="http://schemas.microsoft.com/office/drawing/2014/main" id="{44C77150-5154-3116-17AA-0B2B4C1227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en-US">
                <a:latin typeface="Garamond" panose="02020404030301010803" pitchFamily="18" charset="0"/>
              </a:rPr>
              <a:t>Homology modeling by restraints satisfaction extracted from the alignment. Overall stereochemical quality of the residues within the acceptable limit. Protein stable if the energy distribution/fluctuations are below the zero flagging value.</a:t>
            </a:r>
          </a:p>
          <a:p>
            <a:pPr algn="just"/>
            <a:endParaRPr lang="en-US" altLang="en-US">
              <a:latin typeface="Garamond" panose="02020404030301010803" pitchFamily="18" charset="0"/>
            </a:endParaRPr>
          </a:p>
          <a:p>
            <a:pPr algn="just"/>
            <a:r>
              <a:rPr lang="en-US" altLang="en-US">
                <a:latin typeface="Garamond" panose="02020404030301010803" pitchFamily="18" charset="0"/>
              </a:rPr>
              <a:t>Rigid Docking: Staring coordinates of NFV were used for redocking with wild-type and cross docking with all generated ligands. Docking calculations done 20 times and best conformation selected via an automated script. These conformations were used for MD.</a:t>
            </a:r>
          </a:p>
          <a:p>
            <a:pPr algn="just"/>
            <a:endParaRPr lang="en-US" altLang="en-US">
              <a:latin typeface="Garamond" panose="02020404030301010803" pitchFamily="18" charset="0"/>
            </a:endParaRPr>
          </a:p>
          <a:p>
            <a:pPr algn="just"/>
            <a:r>
              <a:rPr lang="en-ZA" altLang="en-US">
                <a:latin typeface="Garamond" panose="02020404030301010803" pitchFamily="18" charset="0"/>
              </a:rPr>
              <a:t>MD: To mimic the </a:t>
            </a:r>
            <a:r>
              <a:rPr lang="en-ZA" altLang="en-US" i="1">
                <a:latin typeface="Garamond" panose="02020404030301010803" pitchFamily="18" charset="0"/>
              </a:rPr>
              <a:t>in vivo </a:t>
            </a:r>
            <a:r>
              <a:rPr lang="en-ZA" altLang="en-US">
                <a:latin typeface="Garamond" panose="02020404030301010803" pitchFamily="18" charset="0"/>
              </a:rPr>
              <a:t>aqueous environment, firstly periodic boundary conditions were set for the complexed protease based on the shape of ligand-receptor complex from gas-phase. Water molecules were added, while others within a certain distance deleted, leaving each system fully solvated. Chloride ions (or potassium ions) used as counter ions to neutralize any charges. To compute the long-range Coulombic (electrostatic) interactions, the Particle Mesh Ewald (PME) summation algorithm used.</a:t>
            </a:r>
            <a:endParaRPr lang="en-ZA" altLang="en-US"/>
          </a:p>
        </p:txBody>
      </p:sp>
      <p:sp>
        <p:nvSpPr>
          <p:cNvPr id="69635" name="Slide Number Placeholder 3">
            <a:extLst>
              <a:ext uri="{FF2B5EF4-FFF2-40B4-BE49-F238E27FC236}">
                <a16:creationId xmlns:a16="http://schemas.microsoft.com/office/drawing/2014/main" id="{8017D294-9F29-A03F-4371-7D30104FE04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fld id="{6887DB4C-8EC3-6546-AFAA-072D4C6F387A}" type="slidenum">
              <a:rPr lang="en-US" altLang="en-US" b="0" smtClean="0">
                <a:latin typeface="Calibri" panose="020F0502020204030204" pitchFamily="34" charset="0"/>
              </a:rPr>
              <a:pPr/>
              <a:t>38</a:t>
            </a:fld>
            <a:endParaRPr lang="en-US" altLang="en-US" b="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a:extLst>
              <a:ext uri="{FF2B5EF4-FFF2-40B4-BE49-F238E27FC236}">
                <a16:creationId xmlns:a16="http://schemas.microsoft.com/office/drawing/2014/main" id="{6399F049-0A44-69B7-2EFF-202DB6EAFE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2" name="Notes Placeholder 2">
            <a:extLst>
              <a:ext uri="{FF2B5EF4-FFF2-40B4-BE49-F238E27FC236}">
                <a16:creationId xmlns:a16="http://schemas.microsoft.com/office/drawing/2014/main" id="{244DFA86-4930-AC3F-0CC0-2DFA975438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 typeface="Wingdings" pitchFamily="2" charset="2"/>
              <a:buChar char="§"/>
            </a:pPr>
            <a:r>
              <a:rPr lang="en-US" altLang="en-US" sz="1000" dirty="0">
                <a:latin typeface="Arial" panose="020B0604020202020204" pitchFamily="34" charset="0"/>
                <a:cs typeface="Arial" panose="020B0604020202020204" pitchFamily="34" charset="0"/>
              </a:rPr>
              <a:t>Elevated cost &amp; Extensive time.</a:t>
            </a:r>
          </a:p>
          <a:p>
            <a:pPr marL="171450" indent="-171450">
              <a:buFont typeface="Wingdings" pitchFamily="2" charset="2"/>
              <a:buChar char="§"/>
            </a:pPr>
            <a:r>
              <a:rPr lang="en-US" altLang="en-US" sz="1000" dirty="0">
                <a:latin typeface="Arial" panose="020B0604020202020204" pitchFamily="34" charset="0"/>
                <a:cs typeface="Arial" panose="020B0604020202020204" pitchFamily="34" charset="0"/>
              </a:rPr>
              <a:t>Impractical to use conventional methods to study new mutations.</a:t>
            </a:r>
          </a:p>
          <a:p>
            <a:pPr marL="171450" indent="-171450">
              <a:buFont typeface="Wingdings" pitchFamily="2" charset="2"/>
              <a:buChar char="§"/>
            </a:pPr>
            <a:r>
              <a:rPr lang="en-ZA" altLang="en-US" sz="1000" dirty="0">
                <a:latin typeface="Arial" panose="020B0604020202020204" pitchFamily="34" charset="0"/>
                <a:cs typeface="Arial" panose="020B0604020202020204" pitchFamily="34" charset="0"/>
              </a:rPr>
              <a:t>Docking analysis could be a cheaper alternative to genotyping DRT. Most findings overlapped with Stanford </a:t>
            </a:r>
            <a:r>
              <a:rPr lang="en-ZA" altLang="en-US" sz="1000" dirty="0" err="1">
                <a:latin typeface="Arial" panose="020B0604020202020204" pitchFamily="34" charset="0"/>
                <a:cs typeface="Arial" panose="020B0604020202020204" pitchFamily="34" charset="0"/>
              </a:rPr>
              <a:t>HIVdb</a:t>
            </a:r>
            <a:r>
              <a:rPr lang="en-ZA" altLang="en-US" sz="1000" dirty="0">
                <a:latin typeface="Arial" panose="020B0604020202020204" pitchFamily="34" charset="0"/>
                <a:cs typeface="Arial" panose="020B0604020202020204" pitchFamily="34" charset="0"/>
              </a:rPr>
              <a:t> interpretation but few discrepancies due to subtype differences. Stanford </a:t>
            </a:r>
            <a:r>
              <a:rPr lang="en-ZA" altLang="en-US" sz="1000" dirty="0" err="1">
                <a:latin typeface="Arial" panose="020B0604020202020204" pitchFamily="34" charset="0"/>
                <a:cs typeface="Arial" panose="020B0604020202020204" pitchFamily="34" charset="0"/>
              </a:rPr>
              <a:t>HIVdb</a:t>
            </a:r>
            <a:r>
              <a:rPr lang="en-ZA" altLang="en-US" sz="1000" dirty="0">
                <a:latin typeface="Arial" panose="020B0604020202020204" pitchFamily="34" charset="0"/>
                <a:cs typeface="Arial" panose="020B0604020202020204" pitchFamily="34" charset="0"/>
              </a:rPr>
              <a:t> and PIs constructed within the framework of subtype B, which is the commonest in Europe. Subtype C is the commonest circulating strain in India. Stanford’s report showed that one particular female with major and minor mutations could not utilize LPV, yet docking indicated the converse. Patient was placed on second-line regimen containing LPV. She finally with significant viral suppression.</a:t>
            </a:r>
          </a:p>
        </p:txBody>
      </p:sp>
      <p:sp>
        <p:nvSpPr>
          <p:cNvPr id="71683" name="Slide Number Placeholder 3">
            <a:extLst>
              <a:ext uri="{FF2B5EF4-FFF2-40B4-BE49-F238E27FC236}">
                <a16:creationId xmlns:a16="http://schemas.microsoft.com/office/drawing/2014/main" id="{4564006F-7E1E-81BB-0150-215791AB57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845A253-AB62-B94F-8D0F-939527CCFDF6}" type="slidenum">
              <a:rPr lang="en-US" altLang="en-US" smtClean="0">
                <a:ea typeface="MS PGothic" panose="020B0600070205080204" pitchFamily="34" charset="-128"/>
              </a:rPr>
              <a:pPr>
                <a:spcBef>
                  <a:spcPct val="0"/>
                </a:spcBef>
              </a:pPr>
              <a:t>39</a:t>
            </a:fld>
            <a:endParaRPr lang="en-US" altLang="en-US">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B3F40D8D-79F8-0BF9-33C4-08E8443594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a:extLst>
              <a:ext uri="{FF2B5EF4-FFF2-40B4-BE49-F238E27FC236}">
                <a16:creationId xmlns:a16="http://schemas.microsoft.com/office/drawing/2014/main" id="{6A850E29-8232-6F2A-9117-7333CF848A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i="0" dirty="0">
                <a:solidFill>
                  <a:srgbClr val="374151"/>
                </a:solidFill>
                <a:effectLst/>
                <a:latin typeface="Söhne"/>
              </a:rPr>
              <a:t>Bioinformatics is a multidisciplinary field that combines biology, computer science, and statistics to analyze and interpret biological data.</a:t>
            </a:r>
          </a:p>
          <a:p>
            <a:endParaRPr lang="en-ZA" altLang="en-US" dirty="0"/>
          </a:p>
        </p:txBody>
      </p:sp>
      <p:sp>
        <p:nvSpPr>
          <p:cNvPr id="22531" name="Slide Number Placeholder 3">
            <a:extLst>
              <a:ext uri="{FF2B5EF4-FFF2-40B4-BE49-F238E27FC236}">
                <a16:creationId xmlns:a16="http://schemas.microsoft.com/office/drawing/2014/main" id="{4579E40A-8399-51D7-7837-DBAF9BB159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501B29-FC4C-FB4B-BAD3-A3321F49B981}" type="slidenum">
              <a:rPr lang="en-US" altLang="en-US" smtClean="0">
                <a:ea typeface="MS PGothic" panose="020B0600070205080204" pitchFamily="34" charset="-128"/>
              </a:rPr>
              <a:pPr>
                <a:spcBef>
                  <a:spcPct val="0"/>
                </a:spcBef>
              </a:pPr>
              <a:t>2</a:t>
            </a:fld>
            <a:endParaRPr lang="en-US" altLang="en-US">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7A7A92BC-EF2F-0557-52B1-A671800384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1DACF5F3-EBD0-22BB-5E98-7E4CDC0862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ZA" altLang="en-US"/>
          </a:p>
        </p:txBody>
      </p:sp>
      <p:sp>
        <p:nvSpPr>
          <p:cNvPr id="24579" name="Slide Number Placeholder 3">
            <a:extLst>
              <a:ext uri="{FF2B5EF4-FFF2-40B4-BE49-F238E27FC236}">
                <a16:creationId xmlns:a16="http://schemas.microsoft.com/office/drawing/2014/main" id="{01BD4A4B-C23E-55DB-C868-F182B2409D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68A8C7C-F791-C84A-80F5-DC366AF7C009}" type="slidenum">
              <a:rPr lang="en-US" altLang="en-US" smtClean="0">
                <a:ea typeface="MS PGothic" panose="020B0600070205080204" pitchFamily="34" charset="-128"/>
              </a:rPr>
              <a:pPr>
                <a:spcBef>
                  <a:spcPct val="0"/>
                </a:spcBef>
              </a:pPr>
              <a:t>3</a:t>
            </a:fld>
            <a:endParaRPr lang="en-US" altLang="en-US">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72EE9A05-2132-B38C-BD20-3BBF1E3C38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F0C19EB-7025-C542-A0A5-A93C78AC5816}"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4</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26626" name="Rectangle 2">
            <a:extLst>
              <a:ext uri="{FF2B5EF4-FFF2-40B4-BE49-F238E27FC236}">
                <a16:creationId xmlns:a16="http://schemas.microsoft.com/office/drawing/2014/main" id="{3F771104-7C2B-03FC-1805-83E75FC735B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9B17015-D95F-86F1-DE3B-5A30B06BF0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93422289-CDD9-4C24-3D9E-383343EE47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Notes Placeholder 2">
            <a:extLst>
              <a:ext uri="{FF2B5EF4-FFF2-40B4-BE49-F238E27FC236}">
                <a16:creationId xmlns:a16="http://schemas.microsoft.com/office/drawing/2014/main" id="{67E7929E-32D5-D3B8-9D31-04669F67AA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ZA" altLang="en-US"/>
          </a:p>
        </p:txBody>
      </p:sp>
      <p:sp>
        <p:nvSpPr>
          <p:cNvPr id="28675" name="Slide Number Placeholder 3">
            <a:extLst>
              <a:ext uri="{FF2B5EF4-FFF2-40B4-BE49-F238E27FC236}">
                <a16:creationId xmlns:a16="http://schemas.microsoft.com/office/drawing/2014/main" id="{E3010BEB-5229-65C1-6F56-C2E3943292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01F195-5781-FD45-992E-665DD08060BB}" type="slidenum">
              <a:rPr lang="en-US" altLang="en-US" smtClean="0">
                <a:ea typeface="MS PGothic" panose="020B0600070205080204" pitchFamily="34" charset="-128"/>
              </a:rPr>
              <a:pPr>
                <a:spcBef>
                  <a:spcPct val="0"/>
                </a:spcBef>
              </a:pPr>
              <a:t>5</a:t>
            </a:fld>
            <a:endParaRPr lang="en-US" altLang="en-US">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3033A582-6F74-8FCB-DC2C-48CEBFCDC4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a:extLst>
              <a:ext uri="{FF2B5EF4-FFF2-40B4-BE49-F238E27FC236}">
                <a16:creationId xmlns:a16="http://schemas.microsoft.com/office/drawing/2014/main" id="{5D5A4AE0-EC40-56C9-6294-C0808FA7E8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ZA" altLang="en-US"/>
          </a:p>
        </p:txBody>
      </p:sp>
      <p:sp>
        <p:nvSpPr>
          <p:cNvPr id="30723" name="Slide Number Placeholder 3">
            <a:extLst>
              <a:ext uri="{FF2B5EF4-FFF2-40B4-BE49-F238E27FC236}">
                <a16:creationId xmlns:a16="http://schemas.microsoft.com/office/drawing/2014/main" id="{E51C39CF-A7C1-8992-6541-8BB21D76B1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1DCF3F-F320-B04F-8197-B24D49D9D88F}" type="slidenum">
              <a:rPr lang="en-US" altLang="en-US" smtClean="0">
                <a:ea typeface="MS PGothic" panose="020B0600070205080204" pitchFamily="34" charset="-128"/>
              </a:rPr>
              <a:pPr>
                <a:spcBef>
                  <a:spcPct val="0"/>
                </a:spcBef>
              </a:pPr>
              <a:t>6</a:t>
            </a:fld>
            <a:endParaRPr lang="en-US" altLang="en-US">
              <a:ea typeface="MS PGothic"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413192D5-DA2F-2D43-D096-F9B6757EB0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6BD7728-A0EC-B04C-9597-6FBFE436C517}"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11</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36866" name="Rectangle 2">
            <a:extLst>
              <a:ext uri="{FF2B5EF4-FFF2-40B4-BE49-F238E27FC236}">
                <a16:creationId xmlns:a16="http://schemas.microsoft.com/office/drawing/2014/main" id="{494E3FBC-A0C8-38A3-EC47-CD6A5F63B6F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2CEC9162-789A-B097-315B-236BD6A9FB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E413808E-7DE4-4444-805C-CCD572805B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5F845BD-42E9-BD47-9B9F-644B70E6FD09}"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12</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38914" name="Rectangle 2">
            <a:extLst>
              <a:ext uri="{FF2B5EF4-FFF2-40B4-BE49-F238E27FC236}">
                <a16:creationId xmlns:a16="http://schemas.microsoft.com/office/drawing/2014/main" id="{0B6760FF-1567-494D-BC58-8CA115CCCF2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3F2CA5FB-E570-50BE-07C6-8B7C534CCBB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C6A21C7D-CD7F-668A-551B-AE9660053B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031AAA-2697-984D-80F1-CA349B85DE39}"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13</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40962" name="Rectangle 2">
            <a:extLst>
              <a:ext uri="{FF2B5EF4-FFF2-40B4-BE49-F238E27FC236}">
                <a16:creationId xmlns:a16="http://schemas.microsoft.com/office/drawing/2014/main" id="{E477BA19-430F-5C3D-828F-FE90F7D3DC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4E67972D-5619-F5B9-C1E1-B4BE98A04B6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ED9A1C2-7A02-9D5F-A582-AA31303F1E9E}"/>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3" name="Rectangle 9">
            <a:extLst>
              <a:ext uri="{FF2B5EF4-FFF2-40B4-BE49-F238E27FC236}">
                <a16:creationId xmlns:a16="http://schemas.microsoft.com/office/drawing/2014/main" id="{735ABC8C-37BD-55A1-8667-0805961AE3C5}"/>
              </a:ext>
            </a:extLst>
          </p:cNvPr>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4" name="Rectangle 10">
            <a:extLst>
              <a:ext uri="{FF2B5EF4-FFF2-40B4-BE49-F238E27FC236}">
                <a16:creationId xmlns:a16="http://schemas.microsoft.com/office/drawing/2014/main" id="{31493465-5E1C-82AF-0176-A66DC971FC97}"/>
              </a:ext>
            </a:extLst>
          </p:cNvPr>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Date Placeholder 27">
            <a:extLst>
              <a:ext uri="{FF2B5EF4-FFF2-40B4-BE49-F238E27FC236}">
                <a16:creationId xmlns:a16="http://schemas.microsoft.com/office/drawing/2014/main" id="{6C32F1A5-F4B6-8FFD-CA29-0FE5E7E9ED28}"/>
              </a:ext>
            </a:extLst>
          </p:cNvPr>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5EECFEDA-A6CF-5347-9187-DC88ADDBACBA}" type="datetimeFigureOut">
              <a:rPr lang="en-US"/>
              <a:pPr>
                <a:defRPr/>
              </a:pPr>
              <a:t>8/14/23</a:t>
            </a:fld>
            <a:endParaRPr lang="en-US"/>
          </a:p>
        </p:txBody>
      </p:sp>
      <p:sp>
        <p:nvSpPr>
          <p:cNvPr id="6" name="Footer Placeholder 16">
            <a:extLst>
              <a:ext uri="{FF2B5EF4-FFF2-40B4-BE49-F238E27FC236}">
                <a16:creationId xmlns:a16="http://schemas.microsoft.com/office/drawing/2014/main" id="{CEC85F65-7F46-8FD9-72E1-53681626F019}"/>
              </a:ext>
            </a:extLst>
          </p:cNvPr>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7" name="Slide Number Placeholder 28">
            <a:extLst>
              <a:ext uri="{FF2B5EF4-FFF2-40B4-BE49-F238E27FC236}">
                <a16:creationId xmlns:a16="http://schemas.microsoft.com/office/drawing/2014/main" id="{926A706E-7E36-AFE1-7D1D-C8B3D296D5E1}"/>
              </a:ext>
            </a:extLst>
          </p:cNvPr>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A349DDFA-BACC-6C4D-9506-531D5125C98F}" type="slidenum">
              <a:rPr lang="en-US" altLang="en-US"/>
              <a:pPr>
                <a:defRPr/>
              </a:pPr>
              <a:t>‹#›</a:t>
            </a:fld>
            <a:endParaRPr lang="en-US" altLang="en-US"/>
          </a:p>
        </p:txBody>
      </p:sp>
    </p:spTree>
    <p:extLst>
      <p:ext uri="{BB962C8B-B14F-4D97-AF65-F5344CB8AC3E}">
        <p14:creationId xmlns:p14="http://schemas.microsoft.com/office/powerpoint/2010/main" val="353930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5F7CA35-D5A8-731E-25EA-D57685C4802C}"/>
              </a:ext>
            </a:extLst>
          </p:cNvPr>
          <p:cNvSpPr>
            <a:spLocks noGrp="1"/>
          </p:cNvSpPr>
          <p:nvPr>
            <p:ph type="dt" sz="half" idx="10"/>
          </p:nvPr>
        </p:nvSpPr>
        <p:spPr/>
        <p:txBody>
          <a:bodyPr/>
          <a:lstStyle>
            <a:lvl1pPr>
              <a:defRPr/>
            </a:lvl1pPr>
          </a:lstStyle>
          <a:p>
            <a:pPr>
              <a:defRPr/>
            </a:pPr>
            <a:fld id="{A2830362-F741-014C-B279-57B94BC06248}" type="datetimeFigureOut">
              <a:rPr lang="en-US"/>
              <a:pPr>
                <a:defRPr/>
              </a:pPr>
              <a:t>8/14/23</a:t>
            </a:fld>
            <a:endParaRPr lang="en-US"/>
          </a:p>
        </p:txBody>
      </p:sp>
      <p:sp>
        <p:nvSpPr>
          <p:cNvPr id="5" name="Footer Placeholder 2">
            <a:extLst>
              <a:ext uri="{FF2B5EF4-FFF2-40B4-BE49-F238E27FC236}">
                <a16:creationId xmlns:a16="http://schemas.microsoft.com/office/drawing/2014/main" id="{D497F94F-D675-9020-E55E-89BCB003DF3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6F886C15-BE28-74CA-7D4D-22C20AD54E67}"/>
              </a:ext>
            </a:extLst>
          </p:cNvPr>
          <p:cNvSpPr>
            <a:spLocks noGrp="1"/>
          </p:cNvSpPr>
          <p:nvPr>
            <p:ph type="sldNum" sz="quarter" idx="12"/>
          </p:nvPr>
        </p:nvSpPr>
        <p:spPr/>
        <p:txBody>
          <a:bodyPr/>
          <a:lstStyle>
            <a:lvl1pPr>
              <a:defRPr/>
            </a:lvl1pPr>
          </a:lstStyle>
          <a:p>
            <a:pPr>
              <a:defRPr/>
            </a:pPr>
            <a:fld id="{6463C263-7D88-0B47-BDDB-0F6453421BF9}" type="slidenum">
              <a:rPr lang="en-US" altLang="en-US"/>
              <a:pPr>
                <a:defRPr/>
              </a:pPr>
              <a:t>‹#›</a:t>
            </a:fld>
            <a:endParaRPr lang="en-US" altLang="en-US"/>
          </a:p>
        </p:txBody>
      </p:sp>
    </p:spTree>
    <p:extLst>
      <p:ext uri="{BB962C8B-B14F-4D97-AF65-F5344CB8AC3E}">
        <p14:creationId xmlns:p14="http://schemas.microsoft.com/office/powerpoint/2010/main" val="218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40FCF24-D044-0C0A-DA15-0C4FFF1D942E}"/>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5" name="Rectangle 7">
            <a:extLst>
              <a:ext uri="{FF2B5EF4-FFF2-40B4-BE49-F238E27FC236}">
                <a16:creationId xmlns:a16="http://schemas.microsoft.com/office/drawing/2014/main" id="{1542D136-5D43-4FD0-2AC5-4FB8832DBF93}"/>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6" name="Rectangle 8">
            <a:extLst>
              <a:ext uri="{FF2B5EF4-FFF2-40B4-BE49-F238E27FC236}">
                <a16:creationId xmlns:a16="http://schemas.microsoft.com/office/drawing/2014/main" id="{1CBD5558-E42F-5F88-58FD-1F2D71988375}"/>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4487745-DF86-552E-8B81-0D91D775A69A}"/>
              </a:ext>
            </a:extLst>
          </p:cNvPr>
          <p:cNvSpPr>
            <a:spLocks noGrp="1"/>
          </p:cNvSpPr>
          <p:nvPr>
            <p:ph type="dt" sz="half" idx="10"/>
          </p:nvPr>
        </p:nvSpPr>
        <p:spPr>
          <a:xfrm>
            <a:off x="6553200" y="6248400"/>
            <a:ext cx="2209800" cy="365125"/>
          </a:xfrm>
        </p:spPr>
        <p:txBody>
          <a:bodyPr/>
          <a:lstStyle>
            <a:lvl1pPr>
              <a:defRPr/>
            </a:lvl1pPr>
          </a:lstStyle>
          <a:p>
            <a:pPr>
              <a:defRPr/>
            </a:pPr>
            <a:fld id="{2912B92D-9002-BC43-B72D-B6AF23CDC661}" type="datetimeFigureOut">
              <a:rPr lang="en-US"/>
              <a:pPr>
                <a:defRPr/>
              </a:pPr>
              <a:t>8/14/23</a:t>
            </a:fld>
            <a:endParaRPr lang="en-US"/>
          </a:p>
        </p:txBody>
      </p:sp>
      <p:sp>
        <p:nvSpPr>
          <p:cNvPr id="8" name="Footer Placeholder 4">
            <a:extLst>
              <a:ext uri="{FF2B5EF4-FFF2-40B4-BE49-F238E27FC236}">
                <a16:creationId xmlns:a16="http://schemas.microsoft.com/office/drawing/2014/main" id="{ED3C6FFC-E24D-AF94-7A6E-507A8AD0A476}"/>
              </a:ext>
            </a:extLst>
          </p:cNvPr>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DF0257B-EDBF-A5DC-D732-DA639E260168}"/>
              </a:ext>
            </a:extLst>
          </p:cNvPr>
          <p:cNvSpPr>
            <a:spLocks noGrp="1"/>
          </p:cNvSpPr>
          <p:nvPr>
            <p:ph type="sldNum" sz="quarter" idx="12"/>
          </p:nvPr>
        </p:nvSpPr>
        <p:spPr>
          <a:xfrm rot="5400000">
            <a:off x="5989638" y="144462"/>
            <a:ext cx="533400" cy="244475"/>
          </a:xfrm>
        </p:spPr>
        <p:txBody>
          <a:bodyPr/>
          <a:lstStyle>
            <a:lvl1pPr>
              <a:defRPr/>
            </a:lvl1pPr>
          </a:lstStyle>
          <a:p>
            <a:pPr>
              <a:defRPr/>
            </a:pPr>
            <a:fld id="{97DAB4A3-06D1-6B4A-9F6C-25907061F8E7}" type="slidenum">
              <a:rPr lang="en-US" altLang="en-US"/>
              <a:pPr>
                <a:defRPr/>
              </a:pPr>
              <a:t>‹#›</a:t>
            </a:fld>
            <a:endParaRPr lang="en-US" altLang="en-US"/>
          </a:p>
        </p:txBody>
      </p:sp>
    </p:spTree>
    <p:extLst>
      <p:ext uri="{BB962C8B-B14F-4D97-AF65-F5344CB8AC3E}">
        <p14:creationId xmlns:p14="http://schemas.microsoft.com/office/powerpoint/2010/main" val="4056521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50228539-820D-658E-419F-F853C1023255}"/>
              </a:ext>
            </a:extLst>
          </p:cNvPr>
          <p:cNvSpPr>
            <a:spLocks noGrp="1"/>
          </p:cNvSpPr>
          <p:nvPr>
            <p:ph type="dt" sz="half" idx="10"/>
          </p:nvPr>
        </p:nvSpPr>
        <p:spPr/>
        <p:txBody>
          <a:bodyPr/>
          <a:lstStyle>
            <a:lvl1pPr>
              <a:defRPr/>
            </a:lvl1pPr>
          </a:lstStyle>
          <a:p>
            <a:pPr>
              <a:defRPr/>
            </a:pPr>
            <a:fld id="{ED6472BE-CA1A-3142-9F32-9BEF04EFCA76}" type="datetimeFigureOut">
              <a:rPr lang="en-US"/>
              <a:pPr>
                <a:defRPr/>
              </a:pPr>
              <a:t>8/14/23</a:t>
            </a:fld>
            <a:endParaRPr lang="en-US"/>
          </a:p>
        </p:txBody>
      </p:sp>
      <p:sp>
        <p:nvSpPr>
          <p:cNvPr id="3" name="Footer Placeholder 2">
            <a:extLst>
              <a:ext uri="{FF2B5EF4-FFF2-40B4-BE49-F238E27FC236}">
                <a16:creationId xmlns:a16="http://schemas.microsoft.com/office/drawing/2014/main" id="{579270E2-895E-140E-A9AB-BE3296CAE91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F2F861AE-7400-E230-D01C-22485ED138E7}"/>
              </a:ext>
            </a:extLst>
          </p:cNvPr>
          <p:cNvSpPr>
            <a:spLocks noGrp="1"/>
          </p:cNvSpPr>
          <p:nvPr>
            <p:ph type="sldNum" sz="quarter" idx="12"/>
          </p:nvPr>
        </p:nvSpPr>
        <p:spPr/>
        <p:txBody>
          <a:bodyPr/>
          <a:lstStyle>
            <a:lvl1pPr>
              <a:defRPr/>
            </a:lvl1pPr>
          </a:lstStyle>
          <a:p>
            <a:pPr>
              <a:defRPr/>
            </a:pPr>
            <a:fld id="{42387EF1-196F-C94F-827F-54EA12F0B017}" type="slidenum">
              <a:rPr lang="en-US" altLang="en-US"/>
              <a:pPr>
                <a:defRPr/>
              </a:pPr>
              <a:t>‹#›</a:t>
            </a:fld>
            <a:endParaRPr lang="en-US" altLang="en-US"/>
          </a:p>
        </p:txBody>
      </p:sp>
    </p:spTree>
    <p:extLst>
      <p:ext uri="{BB962C8B-B14F-4D97-AF65-F5344CB8AC3E}">
        <p14:creationId xmlns:p14="http://schemas.microsoft.com/office/powerpoint/2010/main" val="364666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8F9968E2-3B4A-C543-3562-47155F7F990D}"/>
              </a:ext>
            </a:extLst>
          </p:cNvPr>
          <p:cNvSpPr>
            <a:spLocks noGrp="1"/>
          </p:cNvSpPr>
          <p:nvPr>
            <p:ph type="dt" sz="half" idx="10"/>
          </p:nvPr>
        </p:nvSpPr>
        <p:spPr/>
        <p:txBody>
          <a:bodyPr/>
          <a:lstStyle>
            <a:lvl1pPr>
              <a:defRPr/>
            </a:lvl1pPr>
          </a:lstStyle>
          <a:p>
            <a:pPr>
              <a:defRPr/>
            </a:pPr>
            <a:fld id="{68E8018F-2BCF-784E-83C1-14CC9802EDB9}" type="datetimeFigureOut">
              <a:rPr lang="en-US"/>
              <a:pPr>
                <a:defRPr/>
              </a:pPr>
              <a:t>8/14/23</a:t>
            </a:fld>
            <a:endParaRPr lang="en-US"/>
          </a:p>
        </p:txBody>
      </p:sp>
      <p:sp>
        <p:nvSpPr>
          <p:cNvPr id="4" name="Footer Placeholder 2">
            <a:extLst>
              <a:ext uri="{FF2B5EF4-FFF2-40B4-BE49-F238E27FC236}">
                <a16:creationId xmlns:a16="http://schemas.microsoft.com/office/drawing/2014/main" id="{6B9AA4F8-D196-AE56-E778-67DE70D2E5B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AB2A9A35-9B90-571A-2E05-D2435E8FC2E5}"/>
              </a:ext>
            </a:extLst>
          </p:cNvPr>
          <p:cNvSpPr>
            <a:spLocks noGrp="1"/>
          </p:cNvSpPr>
          <p:nvPr>
            <p:ph type="sldNum" sz="quarter" idx="12"/>
          </p:nvPr>
        </p:nvSpPr>
        <p:spPr/>
        <p:txBody>
          <a:bodyPr/>
          <a:lstStyle>
            <a:lvl1pPr>
              <a:defRPr/>
            </a:lvl1pPr>
          </a:lstStyle>
          <a:p>
            <a:pPr>
              <a:defRPr/>
            </a:pPr>
            <a:fld id="{1013FD58-F52C-724C-84C4-8D5BAF1A6DA7}" type="slidenum">
              <a:rPr lang="en-US" altLang="en-US"/>
              <a:pPr>
                <a:defRPr/>
              </a:pPr>
              <a:t>‹#›</a:t>
            </a:fld>
            <a:endParaRPr lang="en-US" altLang="en-US"/>
          </a:p>
        </p:txBody>
      </p:sp>
    </p:spTree>
    <p:extLst>
      <p:ext uri="{BB962C8B-B14F-4D97-AF65-F5344CB8AC3E}">
        <p14:creationId xmlns:p14="http://schemas.microsoft.com/office/powerpoint/2010/main" val="243256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E16B842C-48E5-7C53-4188-1D352C19D935}"/>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5" name="Rectangle 7">
            <a:extLst>
              <a:ext uri="{FF2B5EF4-FFF2-40B4-BE49-F238E27FC236}">
                <a16:creationId xmlns:a16="http://schemas.microsoft.com/office/drawing/2014/main" id="{7135A74D-D40D-BFB1-AA9D-5AFDB71DC3A7}"/>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6" name="Rectangle 8">
            <a:extLst>
              <a:ext uri="{FF2B5EF4-FFF2-40B4-BE49-F238E27FC236}">
                <a16:creationId xmlns:a16="http://schemas.microsoft.com/office/drawing/2014/main" id="{41B17E09-64F5-1737-E80C-00F9A56A337D}"/>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a:extLst>
              <a:ext uri="{FF2B5EF4-FFF2-40B4-BE49-F238E27FC236}">
                <a16:creationId xmlns:a16="http://schemas.microsoft.com/office/drawing/2014/main" id="{26A52F62-D9F7-0720-79DD-08F789D87A23}"/>
              </a:ext>
            </a:extLst>
          </p:cNvPr>
          <p:cNvSpPr>
            <a:spLocks noGrp="1"/>
          </p:cNvSpPr>
          <p:nvPr>
            <p:ph type="dt" sz="half" idx="10"/>
          </p:nvPr>
        </p:nvSpPr>
        <p:spPr/>
        <p:txBody>
          <a:bodyPr/>
          <a:lstStyle>
            <a:lvl1pPr>
              <a:defRPr/>
            </a:lvl1pPr>
          </a:lstStyle>
          <a:p>
            <a:pPr>
              <a:defRPr/>
            </a:pPr>
            <a:fld id="{93E22DC9-67EA-294C-8CB1-9E5D8835749E}" type="datetimeFigureOut">
              <a:rPr lang="en-US"/>
              <a:pPr>
                <a:defRPr/>
              </a:pPr>
              <a:t>8/14/23</a:t>
            </a:fld>
            <a:endParaRPr lang="en-US"/>
          </a:p>
        </p:txBody>
      </p:sp>
      <p:sp>
        <p:nvSpPr>
          <p:cNvPr id="8" name="Slide Number Placeholder 12">
            <a:extLst>
              <a:ext uri="{FF2B5EF4-FFF2-40B4-BE49-F238E27FC236}">
                <a16:creationId xmlns:a16="http://schemas.microsoft.com/office/drawing/2014/main" id="{C05B8993-15AD-2826-3B46-50C96FE0EBE7}"/>
              </a:ext>
            </a:extLst>
          </p:cNvPr>
          <p:cNvSpPr>
            <a:spLocks noGrp="1"/>
          </p:cNvSpPr>
          <p:nvPr>
            <p:ph type="sldNum" sz="quarter" idx="11"/>
          </p:nvPr>
        </p:nvSpPr>
        <p:spPr>
          <a:xfrm>
            <a:off x="0" y="1752600"/>
            <a:ext cx="1295400" cy="701675"/>
          </a:xfrm>
        </p:spPr>
        <p:txBody>
          <a:bodyPr>
            <a:noAutofit/>
          </a:bodyPr>
          <a:lstStyle>
            <a:lvl1pPr>
              <a:defRPr sz="2400"/>
            </a:lvl1pPr>
          </a:lstStyle>
          <a:p>
            <a:pPr>
              <a:defRPr/>
            </a:pPr>
            <a:fld id="{201C29E7-F35D-1F45-989A-4C0EF0EE42F5}" type="slidenum">
              <a:rPr lang="en-US" altLang="en-US"/>
              <a:pPr>
                <a:defRPr/>
              </a:pPr>
              <a:t>‹#›</a:t>
            </a:fld>
            <a:endParaRPr lang="en-US" altLang="en-US"/>
          </a:p>
        </p:txBody>
      </p:sp>
      <p:sp>
        <p:nvSpPr>
          <p:cNvPr id="9" name="Footer Placeholder 13">
            <a:extLst>
              <a:ext uri="{FF2B5EF4-FFF2-40B4-BE49-F238E27FC236}">
                <a16:creationId xmlns:a16="http://schemas.microsoft.com/office/drawing/2014/main" id="{73A237E8-3928-171B-CB65-2ED27BBB73A7}"/>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10944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7">
            <a:extLst>
              <a:ext uri="{FF2B5EF4-FFF2-40B4-BE49-F238E27FC236}">
                <a16:creationId xmlns:a16="http://schemas.microsoft.com/office/drawing/2014/main" id="{9EBE7D5A-EECB-1945-46E2-39526F3DED68}"/>
              </a:ext>
            </a:extLst>
          </p:cNvPr>
          <p:cNvSpPr>
            <a:spLocks noGrp="1"/>
          </p:cNvSpPr>
          <p:nvPr>
            <p:ph type="dt" sz="half" idx="10"/>
          </p:nvPr>
        </p:nvSpPr>
        <p:spPr/>
        <p:txBody>
          <a:bodyPr rtlCol="0"/>
          <a:lstStyle>
            <a:lvl1pPr>
              <a:defRPr/>
            </a:lvl1pPr>
          </a:lstStyle>
          <a:p>
            <a:pPr>
              <a:defRPr/>
            </a:pPr>
            <a:fld id="{1A320114-7050-1343-983F-F32A15FBF9EA}" type="datetimeFigureOut">
              <a:rPr lang="en-US"/>
              <a:pPr>
                <a:defRPr/>
              </a:pPr>
              <a:t>8/14/23</a:t>
            </a:fld>
            <a:endParaRPr lang="en-US"/>
          </a:p>
        </p:txBody>
      </p:sp>
      <p:sp>
        <p:nvSpPr>
          <p:cNvPr id="4" name="Slide Number Placeholder 9">
            <a:extLst>
              <a:ext uri="{FF2B5EF4-FFF2-40B4-BE49-F238E27FC236}">
                <a16:creationId xmlns:a16="http://schemas.microsoft.com/office/drawing/2014/main" id="{80B54378-9A1C-311C-83AF-01259EA3DD70}"/>
              </a:ext>
            </a:extLst>
          </p:cNvPr>
          <p:cNvSpPr>
            <a:spLocks noGrp="1"/>
          </p:cNvSpPr>
          <p:nvPr>
            <p:ph type="sldNum" sz="quarter" idx="11"/>
          </p:nvPr>
        </p:nvSpPr>
        <p:spPr/>
        <p:txBody>
          <a:bodyPr/>
          <a:lstStyle>
            <a:lvl1pPr>
              <a:defRPr/>
            </a:lvl1pPr>
          </a:lstStyle>
          <a:p>
            <a:pPr>
              <a:defRPr/>
            </a:pPr>
            <a:fld id="{6C68EC78-A06E-9B45-A9EA-6CF35D216349}" type="slidenum">
              <a:rPr lang="en-US" altLang="en-US"/>
              <a:pPr>
                <a:defRPr/>
              </a:pPr>
              <a:t>‹#›</a:t>
            </a:fld>
            <a:endParaRPr lang="en-US" altLang="en-US"/>
          </a:p>
        </p:txBody>
      </p:sp>
      <p:sp>
        <p:nvSpPr>
          <p:cNvPr id="5" name="Footer Placeholder 11">
            <a:extLst>
              <a:ext uri="{FF2B5EF4-FFF2-40B4-BE49-F238E27FC236}">
                <a16:creationId xmlns:a16="http://schemas.microsoft.com/office/drawing/2014/main" id="{ADA19E09-F6AF-09C0-1F61-83DEDD3F141D}"/>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21722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3" name="Date Placeholder 9">
            <a:extLst>
              <a:ext uri="{FF2B5EF4-FFF2-40B4-BE49-F238E27FC236}">
                <a16:creationId xmlns:a16="http://schemas.microsoft.com/office/drawing/2014/main" id="{034F76F7-F43B-7027-F91B-815935C387CD}"/>
              </a:ext>
            </a:extLst>
          </p:cNvPr>
          <p:cNvSpPr>
            <a:spLocks noGrp="1"/>
          </p:cNvSpPr>
          <p:nvPr>
            <p:ph type="dt" sz="half" idx="10"/>
          </p:nvPr>
        </p:nvSpPr>
        <p:spPr/>
        <p:txBody>
          <a:bodyPr rtlCol="0"/>
          <a:lstStyle>
            <a:lvl1pPr>
              <a:defRPr/>
            </a:lvl1pPr>
          </a:lstStyle>
          <a:p>
            <a:pPr>
              <a:defRPr/>
            </a:pPr>
            <a:fld id="{61B1F875-599C-8840-8433-1FB8760A78A7}" type="datetimeFigureOut">
              <a:rPr lang="en-US"/>
              <a:pPr>
                <a:defRPr/>
              </a:pPr>
              <a:t>8/14/23</a:t>
            </a:fld>
            <a:endParaRPr lang="en-US"/>
          </a:p>
        </p:txBody>
      </p:sp>
      <p:sp>
        <p:nvSpPr>
          <p:cNvPr id="4" name="Slide Number Placeholder 11">
            <a:extLst>
              <a:ext uri="{FF2B5EF4-FFF2-40B4-BE49-F238E27FC236}">
                <a16:creationId xmlns:a16="http://schemas.microsoft.com/office/drawing/2014/main" id="{11C972A1-7D2F-8988-0AFB-0CF3FE5F38CA}"/>
              </a:ext>
            </a:extLst>
          </p:cNvPr>
          <p:cNvSpPr>
            <a:spLocks noGrp="1"/>
          </p:cNvSpPr>
          <p:nvPr>
            <p:ph type="sldNum" sz="quarter" idx="11"/>
          </p:nvPr>
        </p:nvSpPr>
        <p:spPr/>
        <p:txBody>
          <a:bodyPr/>
          <a:lstStyle>
            <a:lvl1pPr>
              <a:defRPr/>
            </a:lvl1pPr>
          </a:lstStyle>
          <a:p>
            <a:pPr>
              <a:defRPr/>
            </a:pPr>
            <a:fld id="{3796A6F8-9D82-6A44-8C0C-92DEF12F313A}" type="slidenum">
              <a:rPr lang="en-US" altLang="en-US"/>
              <a:pPr>
                <a:defRPr/>
              </a:pPr>
              <a:t>‹#›</a:t>
            </a:fld>
            <a:endParaRPr lang="en-US" altLang="en-US"/>
          </a:p>
        </p:txBody>
      </p:sp>
      <p:sp>
        <p:nvSpPr>
          <p:cNvPr id="5" name="Footer Placeholder 13">
            <a:extLst>
              <a:ext uri="{FF2B5EF4-FFF2-40B4-BE49-F238E27FC236}">
                <a16:creationId xmlns:a16="http://schemas.microsoft.com/office/drawing/2014/main" id="{D36D4E8B-C1F2-B574-198B-47F714BF3359}"/>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45863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D28BA32D-1602-51F7-7744-0B26651258BC}"/>
              </a:ext>
            </a:extLst>
          </p:cNvPr>
          <p:cNvSpPr>
            <a:spLocks noGrp="1"/>
          </p:cNvSpPr>
          <p:nvPr>
            <p:ph type="dt" sz="half" idx="10"/>
          </p:nvPr>
        </p:nvSpPr>
        <p:spPr/>
        <p:txBody>
          <a:bodyPr/>
          <a:lstStyle>
            <a:lvl1pPr>
              <a:defRPr/>
            </a:lvl1pPr>
          </a:lstStyle>
          <a:p>
            <a:pPr>
              <a:defRPr/>
            </a:pPr>
            <a:fld id="{089C1CC7-2D5B-E047-91F3-6316145E5B86}" type="datetimeFigureOut">
              <a:rPr lang="en-US"/>
              <a:pPr>
                <a:defRPr/>
              </a:pPr>
              <a:t>8/14/23</a:t>
            </a:fld>
            <a:endParaRPr lang="en-US"/>
          </a:p>
        </p:txBody>
      </p:sp>
      <p:sp>
        <p:nvSpPr>
          <p:cNvPr id="4" name="Footer Placeholder 2">
            <a:extLst>
              <a:ext uri="{FF2B5EF4-FFF2-40B4-BE49-F238E27FC236}">
                <a16:creationId xmlns:a16="http://schemas.microsoft.com/office/drawing/2014/main" id="{FE37331C-7256-C15C-1C07-B80CA898E19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14FFA447-2EEB-D905-2020-D9E339D224C4}"/>
              </a:ext>
            </a:extLst>
          </p:cNvPr>
          <p:cNvSpPr>
            <a:spLocks noGrp="1"/>
          </p:cNvSpPr>
          <p:nvPr>
            <p:ph type="sldNum" sz="quarter" idx="12"/>
          </p:nvPr>
        </p:nvSpPr>
        <p:spPr/>
        <p:txBody>
          <a:bodyPr/>
          <a:lstStyle>
            <a:lvl1pPr>
              <a:defRPr/>
            </a:lvl1pPr>
          </a:lstStyle>
          <a:p>
            <a:pPr>
              <a:defRPr/>
            </a:pPr>
            <a:fld id="{F90615FD-8BBA-2A40-8744-871F5FA63F14}" type="slidenum">
              <a:rPr lang="en-US" altLang="en-US"/>
              <a:pPr>
                <a:defRPr/>
              </a:pPr>
              <a:t>‹#›</a:t>
            </a:fld>
            <a:endParaRPr lang="en-US" altLang="en-US"/>
          </a:p>
        </p:txBody>
      </p:sp>
    </p:spTree>
    <p:extLst>
      <p:ext uri="{BB962C8B-B14F-4D97-AF65-F5344CB8AC3E}">
        <p14:creationId xmlns:p14="http://schemas.microsoft.com/office/powerpoint/2010/main" val="312717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936521-1807-A805-A7E9-41BF0E277E6A}"/>
              </a:ext>
            </a:extLst>
          </p:cNvPr>
          <p:cNvSpPr>
            <a:spLocks noGrp="1"/>
          </p:cNvSpPr>
          <p:nvPr>
            <p:ph type="dt" sz="half" idx="10"/>
          </p:nvPr>
        </p:nvSpPr>
        <p:spPr/>
        <p:txBody>
          <a:bodyPr/>
          <a:lstStyle>
            <a:lvl1pPr>
              <a:defRPr/>
            </a:lvl1pPr>
          </a:lstStyle>
          <a:p>
            <a:pPr>
              <a:defRPr/>
            </a:pPr>
            <a:fld id="{20B57EC8-9574-E94E-93B6-620DC2642BC1}" type="datetimeFigureOut">
              <a:rPr lang="en-US"/>
              <a:pPr>
                <a:defRPr/>
              </a:pPr>
              <a:t>8/14/23</a:t>
            </a:fld>
            <a:endParaRPr lang="en-US"/>
          </a:p>
        </p:txBody>
      </p:sp>
      <p:sp>
        <p:nvSpPr>
          <p:cNvPr id="3" name="Footer Placeholder 2">
            <a:extLst>
              <a:ext uri="{FF2B5EF4-FFF2-40B4-BE49-F238E27FC236}">
                <a16:creationId xmlns:a16="http://schemas.microsoft.com/office/drawing/2014/main" id="{E92E8832-90BE-38B0-47D0-6BDF6CA048C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48B7EE00-E221-B2CC-A60C-63A21DBF2484}"/>
              </a:ext>
            </a:extLst>
          </p:cNvPr>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4703D423-8EEE-4B4C-A21C-65247E4E384B}" type="slidenum">
              <a:rPr lang="en-US" altLang="en-US"/>
              <a:pPr>
                <a:defRPr/>
              </a:pPr>
              <a:t>‹#›</a:t>
            </a:fld>
            <a:endParaRPr lang="en-US" altLang="en-US"/>
          </a:p>
        </p:txBody>
      </p:sp>
    </p:spTree>
    <p:extLst>
      <p:ext uri="{BB962C8B-B14F-4D97-AF65-F5344CB8AC3E}">
        <p14:creationId xmlns:p14="http://schemas.microsoft.com/office/powerpoint/2010/main" val="292972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511B743-C030-980A-CA4E-AFE33A046A17}"/>
              </a:ext>
            </a:extLst>
          </p:cNvPr>
          <p:cNvSpPr>
            <a:spLocks noGrp="1"/>
          </p:cNvSpPr>
          <p:nvPr>
            <p:ph type="dt" sz="half" idx="10"/>
          </p:nvPr>
        </p:nvSpPr>
        <p:spPr/>
        <p:txBody>
          <a:bodyPr/>
          <a:lstStyle>
            <a:lvl1pPr>
              <a:defRPr/>
            </a:lvl1pPr>
          </a:lstStyle>
          <a:p>
            <a:pPr>
              <a:defRPr/>
            </a:pPr>
            <a:fld id="{072FD25C-FC51-1149-8646-E5B7C799ADC6}" type="datetimeFigureOut">
              <a:rPr lang="en-US"/>
              <a:pPr>
                <a:defRPr/>
              </a:pPr>
              <a:t>8/14/23</a:t>
            </a:fld>
            <a:endParaRPr lang="en-US"/>
          </a:p>
        </p:txBody>
      </p:sp>
      <p:sp>
        <p:nvSpPr>
          <p:cNvPr id="5" name="Footer Placeholder 2">
            <a:extLst>
              <a:ext uri="{FF2B5EF4-FFF2-40B4-BE49-F238E27FC236}">
                <a16:creationId xmlns:a16="http://schemas.microsoft.com/office/drawing/2014/main" id="{E40011B0-93DB-8631-C8AF-0E05CE85C1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DA1231B1-347F-99AC-B10D-4B050054FC4E}"/>
              </a:ext>
            </a:extLst>
          </p:cNvPr>
          <p:cNvSpPr>
            <a:spLocks noGrp="1"/>
          </p:cNvSpPr>
          <p:nvPr>
            <p:ph type="sldNum" sz="quarter" idx="12"/>
          </p:nvPr>
        </p:nvSpPr>
        <p:spPr/>
        <p:txBody>
          <a:bodyPr/>
          <a:lstStyle>
            <a:lvl1pPr>
              <a:defRPr/>
            </a:lvl1pPr>
          </a:lstStyle>
          <a:p>
            <a:pPr>
              <a:defRPr/>
            </a:pPr>
            <a:fld id="{EA0BF0EE-CFC6-C04F-93D0-02D96FD11B34}" type="slidenum">
              <a:rPr lang="en-US" altLang="en-US"/>
              <a:pPr>
                <a:defRPr/>
              </a:pPr>
              <a:t>‹#›</a:t>
            </a:fld>
            <a:endParaRPr lang="en-US" altLang="en-US"/>
          </a:p>
        </p:txBody>
      </p:sp>
    </p:spTree>
    <p:extLst>
      <p:ext uri="{BB962C8B-B14F-4D97-AF65-F5344CB8AC3E}">
        <p14:creationId xmlns:p14="http://schemas.microsoft.com/office/powerpoint/2010/main" val="3149350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F1FB62-7C4D-7C98-D09C-8843F91158A6}"/>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6" name="Rectangle 8">
            <a:extLst>
              <a:ext uri="{FF2B5EF4-FFF2-40B4-BE49-F238E27FC236}">
                <a16:creationId xmlns:a16="http://schemas.microsoft.com/office/drawing/2014/main" id="{29B2D572-10A9-94A7-FAFB-96EA27C0ECE8}"/>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7" name="Rectangle 9">
            <a:extLst>
              <a:ext uri="{FF2B5EF4-FFF2-40B4-BE49-F238E27FC236}">
                <a16:creationId xmlns:a16="http://schemas.microsoft.com/office/drawing/2014/main" id="{2D6783E9-ED51-38E6-AF5E-56F612E7CF13}"/>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8" name="Rectangle 10">
            <a:extLst>
              <a:ext uri="{FF2B5EF4-FFF2-40B4-BE49-F238E27FC236}">
                <a16:creationId xmlns:a16="http://schemas.microsoft.com/office/drawing/2014/main" id="{38CA49F7-4D02-D918-ED20-9039FB73FFE9}"/>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a:extLst>
              <a:ext uri="{FF2B5EF4-FFF2-40B4-BE49-F238E27FC236}">
                <a16:creationId xmlns:a16="http://schemas.microsoft.com/office/drawing/2014/main" id="{BCE59388-62CF-FD1B-E1FA-56736EBF57F6}"/>
              </a:ext>
            </a:extLst>
          </p:cNvPr>
          <p:cNvSpPr>
            <a:spLocks noGrp="1"/>
          </p:cNvSpPr>
          <p:nvPr>
            <p:ph type="dt" sz="half" idx="10"/>
          </p:nvPr>
        </p:nvSpPr>
        <p:spPr>
          <a:xfrm>
            <a:off x="6248400" y="6248400"/>
            <a:ext cx="2667000" cy="365125"/>
          </a:xfrm>
        </p:spPr>
        <p:txBody>
          <a:bodyPr rtlCol="0"/>
          <a:lstStyle>
            <a:lvl1pPr>
              <a:defRPr/>
            </a:lvl1pPr>
          </a:lstStyle>
          <a:p>
            <a:pPr>
              <a:defRPr/>
            </a:pPr>
            <a:fld id="{22543968-B319-9C4C-819A-403038DE125C}" type="datetimeFigureOut">
              <a:rPr lang="en-US"/>
              <a:pPr>
                <a:defRPr/>
              </a:pPr>
              <a:t>8/14/23</a:t>
            </a:fld>
            <a:endParaRPr lang="en-US"/>
          </a:p>
        </p:txBody>
      </p:sp>
      <p:sp>
        <p:nvSpPr>
          <p:cNvPr id="10" name="Slide Number Placeholder 12">
            <a:extLst>
              <a:ext uri="{FF2B5EF4-FFF2-40B4-BE49-F238E27FC236}">
                <a16:creationId xmlns:a16="http://schemas.microsoft.com/office/drawing/2014/main" id="{F47E39C6-0007-885C-E008-8793752541A9}"/>
              </a:ext>
            </a:extLst>
          </p:cNvPr>
          <p:cNvSpPr>
            <a:spLocks noGrp="1"/>
          </p:cNvSpPr>
          <p:nvPr>
            <p:ph type="sldNum" sz="quarter" idx="11"/>
          </p:nvPr>
        </p:nvSpPr>
        <p:spPr>
          <a:xfrm>
            <a:off x="0" y="4667250"/>
            <a:ext cx="1447800" cy="663575"/>
          </a:xfrm>
        </p:spPr>
        <p:txBody>
          <a:bodyPr/>
          <a:lstStyle>
            <a:lvl1pPr>
              <a:defRPr sz="2800"/>
            </a:lvl1pPr>
          </a:lstStyle>
          <a:p>
            <a:pPr>
              <a:defRPr/>
            </a:pPr>
            <a:fld id="{5103DAC1-F187-F248-89FC-3035778A6BCC}" type="slidenum">
              <a:rPr lang="en-US" altLang="en-US"/>
              <a:pPr>
                <a:defRPr/>
              </a:pPr>
              <a:t>‹#›</a:t>
            </a:fld>
            <a:endParaRPr lang="en-US" altLang="en-US"/>
          </a:p>
        </p:txBody>
      </p:sp>
      <p:sp>
        <p:nvSpPr>
          <p:cNvPr id="11" name="Footer Placeholder 13">
            <a:extLst>
              <a:ext uri="{FF2B5EF4-FFF2-40B4-BE49-F238E27FC236}">
                <a16:creationId xmlns:a16="http://schemas.microsoft.com/office/drawing/2014/main" id="{56B9617B-7485-8653-4C8D-15021E1D5053}"/>
              </a:ext>
            </a:extLst>
          </p:cNvPr>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163247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9C6E3717-7109-4CF4-3CA5-6505F39062F4}"/>
              </a:ext>
            </a:extLst>
          </p:cNvPr>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B9C7004D-4ECA-9673-CEC2-3BD956A90AE4}"/>
              </a:ext>
            </a:extLst>
          </p:cNvPr>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28F2BEBF-6808-1DC1-2A64-511B9A49AA67}"/>
              </a:ext>
            </a:extLst>
          </p:cNvPr>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b="0">
                <a:solidFill>
                  <a:schemeClr val="tx2"/>
                </a:solidFill>
                <a:latin typeface="+mn-lt"/>
                <a:cs typeface="+mn-cs"/>
              </a:defRPr>
            </a:lvl1pPr>
          </a:lstStyle>
          <a:p>
            <a:pPr>
              <a:defRPr/>
            </a:pPr>
            <a:fld id="{54AC28F9-885C-704D-99CF-CAB19D561F93}" type="datetimeFigureOut">
              <a:rPr lang="en-US"/>
              <a:pPr>
                <a:defRPr/>
              </a:pPr>
              <a:t>8/14/23</a:t>
            </a:fld>
            <a:endParaRPr lang="en-US"/>
          </a:p>
        </p:txBody>
      </p:sp>
      <p:sp>
        <p:nvSpPr>
          <p:cNvPr id="3" name="Footer Placeholder 2">
            <a:extLst>
              <a:ext uri="{FF2B5EF4-FFF2-40B4-BE49-F238E27FC236}">
                <a16:creationId xmlns:a16="http://schemas.microsoft.com/office/drawing/2014/main" id="{89012A30-1376-0ADC-9E6C-C1A3CD876EB4}"/>
              </a:ext>
            </a:extLst>
          </p:cNvPr>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b="0">
                <a:solidFill>
                  <a:schemeClr val="tx2"/>
                </a:solidFill>
                <a:latin typeface="+mn-lt"/>
                <a:cs typeface="+mn-cs"/>
              </a:defRPr>
            </a:lvl1pPr>
          </a:lstStyle>
          <a:p>
            <a:pPr>
              <a:defRPr/>
            </a:pPr>
            <a:endParaRPr lang="en-US"/>
          </a:p>
        </p:txBody>
      </p:sp>
      <p:sp>
        <p:nvSpPr>
          <p:cNvPr id="7" name="Rectangle 6">
            <a:extLst>
              <a:ext uri="{FF2B5EF4-FFF2-40B4-BE49-F238E27FC236}">
                <a16:creationId xmlns:a16="http://schemas.microsoft.com/office/drawing/2014/main" id="{E539BC75-3F85-68A3-0439-4D54DF3CBF7A}"/>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8" name="Rectangle 7">
            <a:extLst>
              <a:ext uri="{FF2B5EF4-FFF2-40B4-BE49-F238E27FC236}">
                <a16:creationId xmlns:a16="http://schemas.microsoft.com/office/drawing/2014/main" id="{BF52886B-9C77-8C63-874C-8AA6F8813689}"/>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9" name="Rectangle 8">
            <a:extLst>
              <a:ext uri="{FF2B5EF4-FFF2-40B4-BE49-F238E27FC236}">
                <a16:creationId xmlns:a16="http://schemas.microsoft.com/office/drawing/2014/main" id="{E2657E40-8B9A-64B8-50AC-85F38C976BE0}"/>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23" name="Slide Number Placeholder 22">
            <a:extLst>
              <a:ext uri="{FF2B5EF4-FFF2-40B4-BE49-F238E27FC236}">
                <a16:creationId xmlns:a16="http://schemas.microsoft.com/office/drawing/2014/main" id="{3A949EB1-88EA-3BEF-AEC0-B7B602AD21FA}"/>
              </a:ext>
            </a:extLst>
          </p:cNvPr>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a:solidFill>
                  <a:srgbClr val="FFFFFF"/>
                </a:solidFill>
                <a:latin typeface="Tw Cen MT" panose="020B0602020104020603" pitchFamily="34" charset="0"/>
              </a:defRPr>
            </a:lvl1pPr>
          </a:lstStyle>
          <a:p>
            <a:pPr>
              <a:defRPr/>
            </a:pPr>
            <a:fld id="{E76B2A0F-9FB6-6048-8B30-1923FB11E8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88" r:id="rId1"/>
    <p:sldLayoutId id="2147484883" r:id="rId2"/>
    <p:sldLayoutId id="2147484889" r:id="rId3"/>
    <p:sldLayoutId id="2147484890" r:id="rId4"/>
    <p:sldLayoutId id="2147484891" r:id="rId5"/>
    <p:sldLayoutId id="2147484884" r:id="rId6"/>
    <p:sldLayoutId id="2147484892" r:id="rId7"/>
    <p:sldLayoutId id="2147484885" r:id="rId8"/>
    <p:sldLayoutId id="2147484893" r:id="rId9"/>
    <p:sldLayoutId id="2147484886" r:id="rId10"/>
    <p:sldLayoutId id="2147484894" r:id="rId11"/>
    <p:sldLayoutId id="2147484887"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2"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9BBB59"/>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8064A2"/>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ncbi.nlm.nih.gov/SNP/" TargetMode="External"/><Relationship Id="rId2" Type="http://schemas.openxmlformats.org/officeDocument/2006/relationships/hyperlink" Target="http://www.ncbi.nlm.nih.gov/dbE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ebi.ac.uk/embl" TargetMode="External"/><Relationship Id="rId2" Type="http://schemas.openxmlformats.org/officeDocument/2006/relationships/hyperlink" Target="http://www.ncbi.nlm.nih.gov/GenBank" TargetMode="External"/><Relationship Id="rId1" Type="http://schemas.openxmlformats.org/officeDocument/2006/relationships/slideLayout" Target="../slideLayouts/slideLayout2.xml"/><Relationship Id="rId4" Type="http://schemas.openxmlformats.org/officeDocument/2006/relationships/hyperlink" Target="http://www.ddbj.nig.ac.j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6A5B20B-FC43-A949-9CAF-98A247DCEBFD}"/>
              </a:ext>
            </a:extLst>
          </p:cNvPr>
          <p:cNvSpPr>
            <a:spLocks noGrp="1"/>
          </p:cNvSpPr>
          <p:nvPr>
            <p:ph type="ctrTitle"/>
          </p:nvPr>
        </p:nvSpPr>
        <p:spPr>
          <a:xfrm>
            <a:off x="476250" y="323850"/>
            <a:ext cx="8305800" cy="2205038"/>
          </a:xfrm>
        </p:spPr>
        <p:txBody>
          <a:bodyPr/>
          <a:lstStyle/>
          <a:p>
            <a:pPr algn="ctr" eaLnBrk="1" hangingPunct="1"/>
            <a:r>
              <a:rPr lang="en-US" altLang="en-US" sz="5400" b="1" cap="none">
                <a:latin typeface="Arial" panose="020B0604020202020204" pitchFamily="34" charset="0"/>
                <a:cs typeface="Arial" panose="020B0604020202020204" pitchFamily="34" charset="0"/>
              </a:rPr>
              <a:t>INTRODUCTION TO BIONFORMATICS</a:t>
            </a:r>
          </a:p>
        </p:txBody>
      </p:sp>
      <p:sp>
        <p:nvSpPr>
          <p:cNvPr id="11267" name="Subtitle 2">
            <a:extLst>
              <a:ext uri="{FF2B5EF4-FFF2-40B4-BE49-F238E27FC236}">
                <a16:creationId xmlns:a16="http://schemas.microsoft.com/office/drawing/2014/main" id="{7F1563F2-864E-A020-13D3-AB73AA772C4D}"/>
              </a:ext>
            </a:extLst>
          </p:cNvPr>
          <p:cNvSpPr>
            <a:spLocks noGrp="1"/>
          </p:cNvSpPr>
          <p:nvPr>
            <p:ph type="subTitle" idx="1"/>
          </p:nvPr>
        </p:nvSpPr>
        <p:spPr>
          <a:xfrm>
            <a:off x="1016000" y="2933700"/>
            <a:ext cx="6934200" cy="2655888"/>
          </a:xfrm>
        </p:spPr>
        <p:txBody>
          <a:bodyPr>
            <a:normAutofit/>
          </a:bodyPr>
          <a:lstStyle/>
          <a:p>
            <a:pPr algn="ctr" eaLnBrk="1" hangingPunct="1">
              <a:defRPr/>
            </a:pPr>
            <a:endParaRPr lang="en-US" altLang="en-US" b="1" dirty="0">
              <a:solidFill>
                <a:schemeClr val="tx2"/>
              </a:solidFill>
            </a:endParaRPr>
          </a:p>
          <a:p>
            <a:pPr algn="ctr" eaLnBrk="1" hangingPunct="1">
              <a:defRPr/>
            </a:pPr>
            <a:r>
              <a:rPr lang="en-US" altLang="en-US" b="1" dirty="0">
                <a:solidFill>
                  <a:schemeClr val="tx2"/>
                </a:solidFill>
                <a:latin typeface="Arial" panose="020B0604020202020204" pitchFamily="34" charset="0"/>
                <a:cs typeface="Arial" panose="020B0604020202020204" pitchFamily="34" charset="0"/>
              </a:rPr>
              <a:t>by</a:t>
            </a:r>
          </a:p>
          <a:p>
            <a:pPr algn="ctr" eaLnBrk="1" hangingPunct="1">
              <a:defRPr/>
            </a:pPr>
            <a:r>
              <a:rPr lang="en-US" altLang="en-US" b="1" dirty="0">
                <a:solidFill>
                  <a:schemeClr val="tx2"/>
                </a:solidFill>
                <a:latin typeface="Arial" panose="020B0604020202020204" pitchFamily="34" charset="0"/>
                <a:cs typeface="Arial" panose="020B0604020202020204" pitchFamily="34" charset="0"/>
              </a:rPr>
              <a:t>DR. JAVAN OKENDO</a:t>
            </a:r>
          </a:p>
          <a:p>
            <a:pPr algn="ctr" eaLnBrk="1" hangingPunct="1">
              <a:defRPr/>
            </a:pPr>
            <a:r>
              <a:rPr lang="en-US" altLang="en-US" b="1" dirty="0">
                <a:solidFill>
                  <a:schemeClr val="tx2"/>
                </a:solidFill>
                <a:latin typeface="Arial" panose="020B0604020202020204" pitchFamily="34" charset="0"/>
                <a:cs typeface="Arial" panose="020B0604020202020204" pitchFamily="34" charset="0"/>
              </a:rPr>
              <a:t>NHGRI, NIH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9C39C2A7-F79C-8F38-56AE-3B44ED81C7FA}"/>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Nucleotide Sequence Databases</a:t>
            </a:r>
          </a:p>
        </p:txBody>
      </p:sp>
      <p:sp>
        <p:nvSpPr>
          <p:cNvPr id="34818" name="Text Box 5">
            <a:extLst>
              <a:ext uri="{FF2B5EF4-FFF2-40B4-BE49-F238E27FC236}">
                <a16:creationId xmlns:a16="http://schemas.microsoft.com/office/drawing/2014/main" id="{C5FA0BA5-46BC-53B8-C9FF-2C1C841EA018}"/>
              </a:ext>
            </a:extLst>
          </p:cNvPr>
          <p:cNvSpPr txBox="1">
            <a:spLocks noChangeArrowheads="1"/>
          </p:cNvSpPr>
          <p:nvPr/>
        </p:nvSpPr>
        <p:spPr bwMode="auto">
          <a:xfrm>
            <a:off x="588963" y="1706563"/>
            <a:ext cx="7966075"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NCBI, EMBL, and DDBJ are updated and exchanged on a daily basis and the accession numbers are consistent.</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No legal restriction associated with the usage of these 3 db.</a:t>
            </a:r>
          </a:p>
          <a:p>
            <a:pPr lvl="1" algn="just" eaLnBrk="1" hangingPunct="1">
              <a:buFont typeface="Wingdings" pitchFamily="2" charset="2"/>
              <a:buChar char="§"/>
            </a:pPr>
            <a:r>
              <a:rPr lang="en-US" altLang="en-US" sz="2400">
                <a:solidFill>
                  <a:srgbClr val="1F497D"/>
                </a:solidFill>
              </a:rPr>
              <a:t>However, there are some patented sequences  in the db.</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Other db - </a:t>
            </a:r>
            <a:r>
              <a:rPr lang="en-US" altLang="en-US" sz="2400">
                <a:solidFill>
                  <a:srgbClr val="FF0000"/>
                </a:solidFill>
              </a:rPr>
              <a:t>E</a:t>
            </a:r>
            <a:r>
              <a:rPr lang="en-US" altLang="en-US" sz="2400">
                <a:solidFill>
                  <a:srgbClr val="1F497D"/>
                </a:solidFill>
              </a:rPr>
              <a:t>xpressed </a:t>
            </a:r>
            <a:r>
              <a:rPr lang="en-US" altLang="en-US" sz="2400">
                <a:solidFill>
                  <a:srgbClr val="FF0000"/>
                </a:solidFill>
              </a:rPr>
              <a:t>S</a:t>
            </a:r>
            <a:r>
              <a:rPr lang="en-US" altLang="en-US" sz="2400">
                <a:solidFill>
                  <a:srgbClr val="1F497D"/>
                </a:solidFill>
              </a:rPr>
              <a:t>equence </a:t>
            </a:r>
            <a:r>
              <a:rPr lang="en-US" altLang="en-US" sz="2400">
                <a:solidFill>
                  <a:srgbClr val="FF0000"/>
                </a:solidFill>
              </a:rPr>
              <a:t>T</a:t>
            </a:r>
            <a:r>
              <a:rPr lang="en-US" altLang="en-US" sz="2400">
                <a:solidFill>
                  <a:srgbClr val="1F497D"/>
                </a:solidFill>
              </a:rPr>
              <a:t>ags (EST) – dbEST (</a:t>
            </a:r>
            <a:r>
              <a:rPr lang="en-US" altLang="en-US" sz="2400">
                <a:solidFill>
                  <a:srgbClr val="1F497D"/>
                </a:solidFill>
                <a:hlinkClick r:id="rId2"/>
              </a:rPr>
              <a:t>http://www.ncbi.nlm.nih.gov/dbEST</a:t>
            </a:r>
            <a:r>
              <a:rPr lang="en-US" altLang="en-US" sz="2400">
                <a:solidFill>
                  <a:srgbClr val="1F497D"/>
                </a:solidFill>
              </a:rPr>
              <a:t>), </a:t>
            </a:r>
            <a:r>
              <a:rPr lang="en-US" altLang="en-US" sz="2400">
                <a:solidFill>
                  <a:srgbClr val="FF0000"/>
                </a:solidFill>
              </a:rPr>
              <a:t>S</a:t>
            </a:r>
            <a:r>
              <a:rPr lang="en-US" altLang="en-US" sz="2400">
                <a:solidFill>
                  <a:srgbClr val="1F497D"/>
                </a:solidFill>
              </a:rPr>
              <a:t>ingle </a:t>
            </a:r>
            <a:r>
              <a:rPr lang="en-US" altLang="en-US" sz="2400">
                <a:solidFill>
                  <a:srgbClr val="FF0000"/>
                </a:solidFill>
              </a:rPr>
              <a:t>N</a:t>
            </a:r>
            <a:r>
              <a:rPr lang="en-US" altLang="en-US" sz="2400">
                <a:solidFill>
                  <a:srgbClr val="1F497D"/>
                </a:solidFill>
              </a:rPr>
              <a:t>ucleotide </a:t>
            </a:r>
            <a:r>
              <a:rPr lang="en-US" altLang="en-US" sz="2400">
                <a:solidFill>
                  <a:srgbClr val="FF0000"/>
                </a:solidFill>
              </a:rPr>
              <a:t>P</a:t>
            </a:r>
            <a:r>
              <a:rPr lang="en-US" altLang="en-US" sz="2400">
                <a:solidFill>
                  <a:srgbClr val="1F497D"/>
                </a:solidFill>
              </a:rPr>
              <a:t>olymorphisms (SNPs) – dbSNP (</a:t>
            </a:r>
            <a:r>
              <a:rPr lang="en-US" altLang="en-US" sz="2400">
                <a:solidFill>
                  <a:srgbClr val="1F497D"/>
                </a:solidFill>
                <a:hlinkClick r:id="rId3"/>
              </a:rPr>
              <a:t>http://www.ncbi.nlm.nih.gov/SNP/</a:t>
            </a:r>
            <a:r>
              <a:rPr lang="en-US" altLang="en-US" sz="2400">
                <a:solidFill>
                  <a:srgbClr val="1F497D"/>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a:extLst>
              <a:ext uri="{FF2B5EF4-FFF2-40B4-BE49-F238E27FC236}">
                <a16:creationId xmlns:a16="http://schemas.microsoft.com/office/drawing/2014/main" id="{39BB5EC4-2781-9BC9-1330-61B83513F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90488"/>
            <a:ext cx="6878637" cy="657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object 2">
            <a:extLst>
              <a:ext uri="{FF2B5EF4-FFF2-40B4-BE49-F238E27FC236}">
                <a16:creationId xmlns:a16="http://schemas.microsoft.com/office/drawing/2014/main" id="{D40D31DC-49AB-B040-5416-9E4B73702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852"/>
          <a:stretch>
            <a:fillRect/>
          </a:stretch>
        </p:blipFill>
        <p:spPr bwMode="auto">
          <a:xfrm>
            <a:off x="836613" y="142875"/>
            <a:ext cx="7200900"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object 2">
            <a:extLst>
              <a:ext uri="{FF2B5EF4-FFF2-40B4-BE49-F238E27FC236}">
                <a16:creationId xmlns:a16="http://schemas.microsoft.com/office/drawing/2014/main" id="{61FA18F2-8545-25D5-8DBB-769B77193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040" b="2087"/>
          <a:stretch>
            <a:fillRect/>
          </a:stretch>
        </p:blipFill>
        <p:spPr bwMode="auto">
          <a:xfrm>
            <a:off x="638175" y="93663"/>
            <a:ext cx="7867650" cy="667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F57E162C-93CD-500A-CC44-AF432FCA8DDF}"/>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Protein DB</a:t>
            </a:r>
          </a:p>
        </p:txBody>
      </p:sp>
      <p:sp>
        <p:nvSpPr>
          <p:cNvPr id="41986" name="Text Box 5">
            <a:extLst>
              <a:ext uri="{FF2B5EF4-FFF2-40B4-BE49-F238E27FC236}">
                <a16:creationId xmlns:a16="http://schemas.microsoft.com/office/drawing/2014/main" id="{76157BDD-747E-7A33-FFB0-82FACAFCB5AC}"/>
              </a:ext>
            </a:extLst>
          </p:cNvPr>
          <p:cNvSpPr txBox="1">
            <a:spLocks noChangeArrowheads="1"/>
          </p:cNvSpPr>
          <p:nvPr/>
        </p:nvSpPr>
        <p:spPr bwMode="auto">
          <a:xfrm>
            <a:off x="588963" y="1595438"/>
            <a:ext cx="7966075" cy="526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Protein sequence db</a:t>
            </a:r>
          </a:p>
          <a:p>
            <a:pPr lvl="1" algn="just" eaLnBrk="1" hangingPunct="1">
              <a:buFont typeface="Wingdings" pitchFamily="2" charset="2"/>
              <a:buChar char="§"/>
            </a:pPr>
            <a:r>
              <a:rPr lang="en-US" altLang="en-US" sz="2400">
                <a:solidFill>
                  <a:srgbClr val="1F497D"/>
                </a:solidFill>
              </a:rPr>
              <a:t>Functions as repository of raw data: two types (primary and secondary).</a:t>
            </a:r>
          </a:p>
          <a:p>
            <a:pPr lvl="1" algn="just" eaLnBrk="1" hangingPunct="1">
              <a:buFont typeface="Wingdings" pitchFamily="2" charset="2"/>
              <a:buChar char="§"/>
            </a:pPr>
            <a:r>
              <a:rPr lang="en-US" altLang="en-US" sz="2400">
                <a:solidFill>
                  <a:srgbClr val="1F497D"/>
                </a:solidFill>
              </a:rPr>
              <a:t>Secondary db compile and filter sequence data from different primary db.</a:t>
            </a:r>
          </a:p>
          <a:p>
            <a:pPr lvl="1" algn="just" eaLnBrk="1" hangingPunct="1">
              <a:buFont typeface="Wingdings" pitchFamily="2" charset="2"/>
              <a:buChar char="§"/>
            </a:pPr>
            <a:r>
              <a:rPr lang="en-US" altLang="en-US" sz="2400">
                <a:solidFill>
                  <a:srgbClr val="1F497D"/>
                </a:solidFill>
              </a:rPr>
              <a:t>Secondary db contain information derived from protein sequences and help the user determine whether a new sequence belong to a known protein family.</a:t>
            </a:r>
          </a:p>
          <a:p>
            <a:pPr lvl="1"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Protein structure db</a:t>
            </a:r>
          </a:p>
          <a:p>
            <a:pPr lvl="1" algn="just" eaLnBrk="1" hangingPunct="1">
              <a:buFont typeface="Wingdings" pitchFamily="2" charset="2"/>
              <a:buChar char="§"/>
            </a:pPr>
            <a:r>
              <a:rPr lang="en-US" altLang="en-US" sz="2400">
                <a:solidFill>
                  <a:srgbClr val="1F497D"/>
                </a:solidFill>
              </a:rPr>
              <a:t>3D structural data of large biological molecules, such as proteins and nucleic acids.</a:t>
            </a:r>
            <a:endParaRPr lang="nl-NL" altLang="en-US" sz="2400">
              <a:solidFill>
                <a:srgbClr val="1F497D"/>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946F2D7B-FA3F-18B3-79DB-F70D15E3A106}"/>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Examples of Primary DB</a:t>
            </a:r>
          </a:p>
        </p:txBody>
      </p:sp>
      <p:sp>
        <p:nvSpPr>
          <p:cNvPr id="43010" name="Text Box 5">
            <a:extLst>
              <a:ext uri="{FF2B5EF4-FFF2-40B4-BE49-F238E27FC236}">
                <a16:creationId xmlns:a16="http://schemas.microsoft.com/office/drawing/2014/main" id="{81044785-7282-480E-3B7E-2374643796EB}"/>
              </a:ext>
            </a:extLst>
          </p:cNvPr>
          <p:cNvSpPr txBox="1">
            <a:spLocks noChangeArrowheads="1"/>
          </p:cNvSpPr>
          <p:nvPr/>
        </p:nvSpPr>
        <p:spPr bwMode="auto">
          <a:xfrm>
            <a:off x="588963" y="1595438"/>
            <a:ext cx="79660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SWISS-PROT: Groups at Swiss Institute of Bioinformatics (SIB):</a:t>
            </a:r>
          </a:p>
          <a:p>
            <a:pPr lvl="1" algn="just" eaLnBrk="1" hangingPunct="1">
              <a:buFont typeface="Wingdings" pitchFamily="2" charset="2"/>
              <a:buChar char="§"/>
            </a:pPr>
            <a:r>
              <a:rPr lang="en-US" altLang="en-US" sz="2400">
                <a:solidFill>
                  <a:srgbClr val="1F497D"/>
                </a:solidFill>
              </a:rPr>
              <a:t>Provides high-level sequence annotation.</a:t>
            </a:r>
          </a:p>
          <a:p>
            <a:pPr lvl="1" algn="just" eaLnBrk="1" hangingPunct="1">
              <a:buFont typeface="Wingdings" pitchFamily="2" charset="2"/>
              <a:buChar char="§"/>
            </a:pPr>
            <a:r>
              <a:rPr lang="en-US" altLang="en-US" sz="2400">
                <a:solidFill>
                  <a:srgbClr val="1F497D"/>
                </a:solidFill>
              </a:rPr>
              <a:t>Describe protein functions.</a:t>
            </a:r>
          </a:p>
          <a:p>
            <a:pPr lvl="1" algn="just" eaLnBrk="1" hangingPunct="1">
              <a:buFont typeface="Wingdings" pitchFamily="2" charset="2"/>
              <a:buChar char="§"/>
            </a:pPr>
            <a:r>
              <a:rPr lang="en-US" altLang="en-US" sz="2400">
                <a:solidFill>
                  <a:srgbClr val="1F497D"/>
                </a:solidFill>
              </a:rPr>
              <a:t>Minimum level of redundancy.</a:t>
            </a:r>
          </a:p>
          <a:p>
            <a:pPr lvl="1" algn="just" eaLnBrk="1" hangingPunct="1">
              <a:buFont typeface="Wingdings" pitchFamily="2" charset="2"/>
              <a:buChar char="§"/>
            </a:pPr>
            <a:r>
              <a:rPr lang="en-US" altLang="en-US" sz="2400">
                <a:solidFill>
                  <a:srgbClr val="1F497D"/>
                </a:solidFill>
              </a:rPr>
              <a:t>High level of integration with other db.</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TrEMBL: Computer-annotated supplements of SWISS-PROT that  contains all  the translations of EMBL nucleotide entries not yet integrated in SWISS-PROT.</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FF0000"/>
                </a:solidFill>
              </a:rPr>
              <a:t>P</a:t>
            </a:r>
            <a:r>
              <a:rPr lang="en-US" altLang="en-US" sz="2400">
                <a:solidFill>
                  <a:srgbClr val="1F497D"/>
                </a:solidFill>
              </a:rPr>
              <a:t>rotein </a:t>
            </a:r>
            <a:r>
              <a:rPr lang="en-US" altLang="en-US" sz="2400">
                <a:solidFill>
                  <a:srgbClr val="FF0000"/>
                </a:solidFill>
              </a:rPr>
              <a:t>I</a:t>
            </a:r>
            <a:r>
              <a:rPr lang="en-US" altLang="en-US" sz="2400">
                <a:solidFill>
                  <a:srgbClr val="1F497D"/>
                </a:solidFill>
              </a:rPr>
              <a:t>nformation </a:t>
            </a:r>
            <a:r>
              <a:rPr lang="en-US" altLang="en-US" sz="2400">
                <a:solidFill>
                  <a:srgbClr val="FF0000"/>
                </a:solidFill>
              </a:rPr>
              <a:t>R</a:t>
            </a:r>
            <a:r>
              <a:rPr lang="en-US" altLang="en-US" sz="2400">
                <a:solidFill>
                  <a:srgbClr val="1F497D"/>
                </a:solidFill>
              </a:rPr>
              <a:t>esource (PIR): Does sequence similarity.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object 7">
            <a:extLst>
              <a:ext uri="{FF2B5EF4-FFF2-40B4-BE49-F238E27FC236}">
                <a16:creationId xmlns:a16="http://schemas.microsoft.com/office/drawing/2014/main" id="{B38004C0-405B-CF2F-43B9-7B60DBD670B3}"/>
              </a:ext>
            </a:extLst>
          </p:cNvPr>
          <p:cNvGrpSpPr>
            <a:grpSpLocks/>
          </p:cNvGrpSpPr>
          <p:nvPr/>
        </p:nvGrpSpPr>
        <p:grpSpPr bwMode="auto">
          <a:xfrm>
            <a:off x="115888" y="252413"/>
            <a:ext cx="8912225" cy="6353175"/>
            <a:chOff x="456437" y="1447038"/>
            <a:chExt cx="8155940" cy="4649470"/>
          </a:xfrm>
        </p:grpSpPr>
        <p:pic>
          <p:nvPicPr>
            <p:cNvPr id="44034" name="object 8">
              <a:extLst>
                <a:ext uri="{FF2B5EF4-FFF2-40B4-BE49-F238E27FC236}">
                  <a16:creationId xmlns:a16="http://schemas.microsoft.com/office/drawing/2014/main" id="{1143A1E3-E573-1529-CD2C-D0FB47CC6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37" y="1447038"/>
              <a:ext cx="8077961" cy="457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object 9">
              <a:extLst>
                <a:ext uri="{FF2B5EF4-FFF2-40B4-BE49-F238E27FC236}">
                  <a16:creationId xmlns:a16="http://schemas.microsoft.com/office/drawing/2014/main" id="{CFEC5F95-6560-87A0-75E7-E36093667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537" y="1485138"/>
              <a:ext cx="8077961" cy="457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object 10">
              <a:extLst>
                <a:ext uri="{FF2B5EF4-FFF2-40B4-BE49-F238E27FC236}">
                  <a16:creationId xmlns:a16="http://schemas.microsoft.com/office/drawing/2014/main" id="{D90301C5-16A2-20FA-171D-FFECC5CB42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399" y="1524000"/>
              <a:ext cx="807872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4CE55071-0487-297A-6F0C-F0ADF4995820}"/>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Secondary DB</a:t>
            </a:r>
          </a:p>
        </p:txBody>
      </p:sp>
      <p:sp>
        <p:nvSpPr>
          <p:cNvPr id="46082" name="Text Box 5">
            <a:extLst>
              <a:ext uri="{FF2B5EF4-FFF2-40B4-BE49-F238E27FC236}">
                <a16:creationId xmlns:a16="http://schemas.microsoft.com/office/drawing/2014/main" id="{61B72C1E-0462-AB9D-D6DF-9DC26A1596DE}"/>
              </a:ext>
            </a:extLst>
          </p:cNvPr>
          <p:cNvSpPr txBox="1">
            <a:spLocks noChangeArrowheads="1"/>
          </p:cNvSpPr>
          <p:nvPr/>
        </p:nvSpPr>
        <p:spPr bwMode="auto">
          <a:xfrm>
            <a:off x="588963" y="1854200"/>
            <a:ext cx="79660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PROSITE: db of short protein sequence patterns and profiles that characterize biologically significant sites  in proteins.</a:t>
            </a:r>
          </a:p>
          <a:p>
            <a:pPr lvl="1" algn="just" eaLnBrk="1" hangingPunct="1">
              <a:buFont typeface="Wingdings" pitchFamily="2" charset="2"/>
              <a:buChar char="§"/>
            </a:pPr>
            <a:r>
              <a:rPr lang="en-US" altLang="en-US" sz="2400">
                <a:solidFill>
                  <a:srgbClr val="1F497D"/>
                </a:solidFill>
              </a:rPr>
              <a:t>Part of SWISS-PROT.</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PRINTS: Provides a compendium of protein fingerprints (groups of conserved motifs that  characterize a protein family).</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Pfam: db of protein families defined as domains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BLOCKS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61B78501-F141-A12C-B6C3-8509D5489A2A}"/>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Protein Structural db</a:t>
            </a:r>
          </a:p>
        </p:txBody>
      </p:sp>
      <p:sp>
        <p:nvSpPr>
          <p:cNvPr id="47106" name="Text Box 5">
            <a:extLst>
              <a:ext uri="{FF2B5EF4-FFF2-40B4-BE49-F238E27FC236}">
                <a16:creationId xmlns:a16="http://schemas.microsoft.com/office/drawing/2014/main" id="{8DE260F3-1593-2CD8-610C-643749FB82D5}"/>
              </a:ext>
            </a:extLst>
          </p:cNvPr>
          <p:cNvSpPr txBox="1">
            <a:spLocks noChangeArrowheads="1"/>
          </p:cNvSpPr>
          <p:nvPr/>
        </p:nvSpPr>
        <p:spPr bwMode="auto">
          <a:xfrm>
            <a:off x="385763" y="1541463"/>
            <a:ext cx="83724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FF0000"/>
                </a:solidFill>
              </a:rPr>
              <a:t>P</a:t>
            </a:r>
            <a:r>
              <a:rPr lang="en-US" altLang="en-US" sz="2400">
                <a:solidFill>
                  <a:srgbClr val="1F497D"/>
                </a:solidFill>
              </a:rPr>
              <a:t>rotein </a:t>
            </a:r>
            <a:r>
              <a:rPr lang="en-US" altLang="en-US" sz="2400">
                <a:solidFill>
                  <a:srgbClr val="FF0000"/>
                </a:solidFill>
              </a:rPr>
              <a:t>D</a:t>
            </a:r>
            <a:r>
              <a:rPr lang="en-US" altLang="en-US" sz="2400">
                <a:solidFill>
                  <a:srgbClr val="1F497D"/>
                </a:solidFill>
              </a:rPr>
              <a:t>ata </a:t>
            </a:r>
            <a:r>
              <a:rPr lang="en-US" altLang="en-US" sz="2400">
                <a:solidFill>
                  <a:srgbClr val="FF0000"/>
                </a:solidFill>
              </a:rPr>
              <a:t>B</a:t>
            </a:r>
            <a:r>
              <a:rPr lang="en-US" altLang="en-US" sz="2400">
                <a:solidFill>
                  <a:srgbClr val="1F497D"/>
                </a:solidFill>
              </a:rPr>
              <a:t>ank (PDB): db of 3D structures of biological macromolecules (determined by X-ray crystallography and NMR).</a:t>
            </a:r>
          </a:p>
          <a:p>
            <a:pPr lvl="1" algn="just" eaLnBrk="1" hangingPunct="1">
              <a:buFont typeface="Wingdings" pitchFamily="2" charset="2"/>
              <a:buChar char="§"/>
            </a:pPr>
            <a:r>
              <a:rPr lang="en-US" altLang="en-US" sz="2400">
                <a:solidFill>
                  <a:srgbClr val="1F497D"/>
                </a:solidFill>
              </a:rPr>
              <a:t>Entries contain atomic coordinates, and some structural parameters connected with the atoms.</a:t>
            </a:r>
          </a:p>
          <a:p>
            <a:pPr algn="just" eaLnBrk="1" hangingPunct="1">
              <a:buFont typeface="Wingdings" pitchFamily="2" charset="2"/>
              <a:buChar char="§"/>
            </a:pPr>
            <a:endParaRPr lang="en-US" altLang="en-US" sz="2400">
              <a:solidFill>
                <a:srgbClr val="FF0000"/>
              </a:solidFill>
            </a:endParaRPr>
          </a:p>
          <a:p>
            <a:pPr algn="just" eaLnBrk="1" hangingPunct="1">
              <a:buFont typeface="Wingdings" pitchFamily="2" charset="2"/>
              <a:buChar char="§"/>
            </a:pPr>
            <a:r>
              <a:rPr lang="en-US" altLang="en-US" sz="2400">
                <a:solidFill>
                  <a:srgbClr val="FF0000"/>
                </a:solidFill>
              </a:rPr>
              <a:t>S</a:t>
            </a:r>
            <a:r>
              <a:rPr lang="en-US" altLang="en-US" sz="2400">
                <a:solidFill>
                  <a:srgbClr val="1F497D"/>
                </a:solidFill>
              </a:rPr>
              <a:t>tructural </a:t>
            </a:r>
            <a:r>
              <a:rPr lang="en-US" altLang="en-US" sz="2400">
                <a:solidFill>
                  <a:srgbClr val="FF0000"/>
                </a:solidFill>
              </a:rPr>
              <a:t>C</a:t>
            </a:r>
            <a:r>
              <a:rPr lang="en-US" altLang="en-US" sz="2400">
                <a:solidFill>
                  <a:srgbClr val="1F497D"/>
                </a:solidFill>
              </a:rPr>
              <a:t>lassification </a:t>
            </a:r>
            <a:r>
              <a:rPr lang="en-US" altLang="en-US" sz="2400">
                <a:solidFill>
                  <a:srgbClr val="FF0000"/>
                </a:solidFill>
              </a:rPr>
              <a:t>o</a:t>
            </a:r>
            <a:r>
              <a:rPr lang="en-US" altLang="en-US" sz="2400">
                <a:solidFill>
                  <a:srgbClr val="1F497D"/>
                </a:solidFill>
              </a:rPr>
              <a:t>f </a:t>
            </a:r>
            <a:r>
              <a:rPr lang="en-US" altLang="en-US" sz="2400">
                <a:solidFill>
                  <a:srgbClr val="FF0000"/>
                </a:solidFill>
              </a:rPr>
              <a:t>P</a:t>
            </a:r>
            <a:r>
              <a:rPr lang="en-US" altLang="en-US" sz="2400">
                <a:solidFill>
                  <a:srgbClr val="1F497D"/>
                </a:solidFill>
              </a:rPr>
              <a:t>roteins (SCOP): Classifies protein 3D structures in a hierarchical scheme of structural classes (folds, super-families, and families).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FF0000"/>
                </a:solidFill>
              </a:rPr>
              <a:t>C</a:t>
            </a:r>
            <a:r>
              <a:rPr lang="en-US" altLang="en-US" sz="2400">
                <a:solidFill>
                  <a:srgbClr val="1F497D"/>
                </a:solidFill>
              </a:rPr>
              <a:t>lass, </a:t>
            </a:r>
            <a:r>
              <a:rPr lang="en-US" altLang="en-US" sz="2400">
                <a:solidFill>
                  <a:srgbClr val="FF0000"/>
                </a:solidFill>
              </a:rPr>
              <a:t>a</a:t>
            </a:r>
            <a:r>
              <a:rPr lang="en-US" altLang="en-US" sz="2400">
                <a:solidFill>
                  <a:srgbClr val="1F497D"/>
                </a:solidFill>
              </a:rPr>
              <a:t>rchitecture, </a:t>
            </a:r>
            <a:r>
              <a:rPr lang="en-US" altLang="en-US" sz="2400">
                <a:solidFill>
                  <a:srgbClr val="FF0000"/>
                </a:solidFill>
              </a:rPr>
              <a:t>t</a:t>
            </a:r>
            <a:r>
              <a:rPr lang="en-US" altLang="en-US" sz="2400">
                <a:solidFill>
                  <a:srgbClr val="1F497D"/>
                </a:solidFill>
              </a:rPr>
              <a:t>opology, </a:t>
            </a:r>
            <a:r>
              <a:rPr lang="en-US" altLang="en-US" sz="2400">
                <a:solidFill>
                  <a:srgbClr val="FF0000"/>
                </a:solidFill>
              </a:rPr>
              <a:t>h</a:t>
            </a:r>
            <a:r>
              <a:rPr lang="en-US" altLang="en-US" sz="2400">
                <a:solidFill>
                  <a:srgbClr val="1F497D"/>
                </a:solidFill>
              </a:rPr>
              <a:t>omologous (CATH) super-family: Performs perform hierarchical classification of protein domain structures.</a:t>
            </a:r>
            <a:endParaRPr lang="nl-NL" altLang="en-US" sz="2400">
              <a:solidFill>
                <a:srgbClr val="1F497D"/>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61EDC70-7A3C-E9C1-EE60-853A2D47EC3A}"/>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DB Mining (Analysis) Tools</a:t>
            </a:r>
          </a:p>
        </p:txBody>
      </p:sp>
      <p:sp>
        <p:nvSpPr>
          <p:cNvPr id="48130" name="Text Box 5">
            <a:extLst>
              <a:ext uri="{FF2B5EF4-FFF2-40B4-BE49-F238E27FC236}">
                <a16:creationId xmlns:a16="http://schemas.microsoft.com/office/drawing/2014/main" id="{449A7B28-8F85-C85D-FCDF-2CBBAA0EE3E4}"/>
              </a:ext>
            </a:extLst>
          </p:cNvPr>
          <p:cNvSpPr txBox="1">
            <a:spLocks noChangeArrowheads="1"/>
          </p:cNvSpPr>
          <p:nvPr/>
        </p:nvSpPr>
        <p:spPr bwMode="auto">
          <a:xfrm>
            <a:off x="431800" y="1565275"/>
            <a:ext cx="7966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r>
              <a:rPr lang="en-US" altLang="en-US" sz="2000">
                <a:solidFill>
                  <a:srgbClr val="1F497D"/>
                </a:solidFill>
              </a:rPr>
              <a:t>Are search engine tools that facilitate utilization of db.</a:t>
            </a:r>
            <a:endParaRPr lang="nl-NL" altLang="en-US" sz="2000">
              <a:solidFill>
                <a:srgbClr val="1F497D"/>
              </a:solidFill>
            </a:endParaRPr>
          </a:p>
        </p:txBody>
      </p:sp>
      <p:graphicFrame>
        <p:nvGraphicFramePr>
          <p:cNvPr id="2" name="object 5">
            <a:extLst>
              <a:ext uri="{FF2B5EF4-FFF2-40B4-BE49-F238E27FC236}">
                <a16:creationId xmlns:a16="http://schemas.microsoft.com/office/drawing/2014/main" id="{350F1359-49DA-BA93-109C-3188E48DAC1F}"/>
              </a:ext>
            </a:extLst>
          </p:cNvPr>
          <p:cNvGraphicFramePr>
            <a:graphicFrameLocks noGrp="1"/>
          </p:cNvGraphicFramePr>
          <p:nvPr/>
        </p:nvGraphicFramePr>
        <p:xfrm>
          <a:off x="384175" y="2112963"/>
          <a:ext cx="8375650" cy="4084637"/>
        </p:xfrm>
        <a:graphic>
          <a:graphicData uri="http://schemas.openxmlformats.org/drawingml/2006/table">
            <a:tbl>
              <a:tblPr/>
              <a:tblGrid>
                <a:gridCol w="2881313">
                  <a:extLst>
                    <a:ext uri="{9D8B030D-6E8A-4147-A177-3AD203B41FA5}">
                      <a16:colId xmlns:a16="http://schemas.microsoft.com/office/drawing/2014/main" val="20000"/>
                    </a:ext>
                  </a:extLst>
                </a:gridCol>
                <a:gridCol w="5494337">
                  <a:extLst>
                    <a:ext uri="{9D8B030D-6E8A-4147-A177-3AD203B41FA5}">
                      <a16:colId xmlns:a16="http://schemas.microsoft.com/office/drawing/2014/main" val="20001"/>
                    </a:ext>
                  </a:extLst>
                </a:gridCol>
              </a:tblGrid>
              <a:tr h="347684">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FFFFFF"/>
                          </a:solidFill>
                          <a:effectLst/>
                          <a:latin typeface="Arial" panose="020B0604020202020204" pitchFamily="34" charset="0"/>
                          <a:cs typeface="Arial" panose="020B0604020202020204" pitchFamily="34" charset="0"/>
                        </a:rPr>
                        <a:t>Analysis Tool</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FFFFFF"/>
                          </a:solidFill>
                          <a:effectLst/>
                          <a:latin typeface="Arial" panose="020B0604020202020204" pitchFamily="34" charset="0"/>
                          <a:cs typeface="Arial" panose="020B0604020202020204" pitchFamily="34" charset="0"/>
                        </a:rPr>
                        <a:t>Function</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extLst>
                  <a:ext uri="{0D108BD9-81ED-4DB2-BD59-A6C34878D82A}">
                    <a16:rowId xmlns:a16="http://schemas.microsoft.com/office/drawing/2014/main" val="10000"/>
                  </a:ext>
                </a:extLst>
              </a:tr>
              <a:tr h="51882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BLAST</a:t>
                      </a:r>
                      <a:r>
                        <a:rPr kumimoji="0" lang="en-ZA"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 e.g., BLASTn, BLASTp</a:t>
                      </a: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 (NCBI, USA)</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Used to analyse sequence information and detect homologous  sequences</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1"/>
                  </a:ext>
                </a:extLst>
              </a:tr>
              <a:tr h="51882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FF0000"/>
                          </a:solidFill>
                          <a:effectLst/>
                          <a:latin typeface="Arial" panose="020B0604020202020204" pitchFamily="34" charset="0"/>
                          <a:cs typeface="Arial" panose="020B0604020202020204" pitchFamily="34" charset="0"/>
                        </a:rPr>
                        <a:t>ENTREZ (NCBI, USA)</a:t>
                      </a:r>
                      <a:endParaRPr kumimoji="0" lang="en-US" altLang="en-US" sz="1600" b="0"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FF0000"/>
                          </a:solidFill>
                          <a:effectLst/>
                          <a:latin typeface="Arial" panose="020B0604020202020204" pitchFamily="34" charset="0"/>
                          <a:cs typeface="Arial" panose="020B0604020202020204" pitchFamily="34" charset="0"/>
                        </a:rPr>
                        <a:t>Used to access literature (abstracts), sequence and structure db</a:t>
                      </a:r>
                      <a:endParaRPr kumimoji="0" lang="en-US" altLang="en-US" sz="1600" b="0"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2"/>
                  </a:ext>
                </a:extLst>
              </a:tr>
              <a:tr h="30005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205868"/>
                          </a:solidFill>
                          <a:effectLst/>
                          <a:latin typeface="Arial" panose="020B0604020202020204" pitchFamily="34" charset="0"/>
                          <a:cs typeface="Arial" panose="020B0604020202020204" pitchFamily="34" charset="0"/>
                        </a:rPr>
                        <a:t>DNAPLOT (EBI, UK)</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205868"/>
                          </a:solidFill>
                          <a:effectLst/>
                          <a:latin typeface="Arial" panose="020B0604020202020204" pitchFamily="34" charset="0"/>
                          <a:cs typeface="Arial" panose="020B0604020202020204" pitchFamily="34" charset="0"/>
                        </a:rPr>
                        <a:t>Sequence alignment tool</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3"/>
                  </a:ext>
                </a:extLst>
              </a:tr>
              <a:tr h="373086">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1E1C11"/>
                          </a:solidFill>
                          <a:effectLst/>
                          <a:latin typeface="Arial" panose="020B0604020202020204" pitchFamily="34" charset="0"/>
                          <a:cs typeface="Arial" panose="020B0604020202020204" pitchFamily="34" charset="0"/>
                        </a:rPr>
                        <a:t>LOCUS </a:t>
                      </a:r>
                      <a:r>
                        <a:rPr kumimoji="0" lang="en-US" altLang="en-US" sz="1600" b="1" i="0" u="none" strike="noStrike" cap="none" normalizeH="0" baseline="0">
                          <a:ln>
                            <a:noFill/>
                          </a:ln>
                          <a:solidFill>
                            <a:schemeClr val="tx1"/>
                          </a:solidFill>
                          <a:effectLst/>
                          <a:latin typeface="Arial" panose="020B0604020202020204" pitchFamily="34" charset="0"/>
                          <a:cs typeface="Arial" panose="020B0604020202020204" pitchFamily="34" charset="0"/>
                        </a:rPr>
                        <a:t>LINK (NCBI,  USA)</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1E1C11"/>
                          </a:solidFill>
                          <a:effectLst/>
                          <a:latin typeface="Arial" panose="020B0604020202020204" pitchFamily="34" charset="0"/>
                          <a:cs typeface="Arial" panose="020B0604020202020204" pitchFamily="34" charset="0"/>
                        </a:rPr>
                        <a:t>Assessing information on homologous genes</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4"/>
                  </a:ext>
                </a:extLst>
              </a:tr>
              <a:tr h="51882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LIGAND (GenomNet,</a:t>
                      </a:r>
                      <a:r>
                        <a:rPr kumimoji="0" lang="en-ZA"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 </a:t>
                      </a:r>
                      <a:r>
                        <a:rPr kumimoji="0" lang="en-US"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Japan)</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A chemical db, allows search for a combination of enzymes and links</a:t>
                      </a:r>
                      <a:r>
                        <a:rPr kumimoji="0" lang="en-ZA"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 </a:t>
                      </a:r>
                      <a:r>
                        <a:rPr kumimoji="0" lang="en-US"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to all publically accessible db.</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5"/>
                  </a:ext>
                </a:extLst>
              </a:tr>
              <a:tr h="519462">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9933FF"/>
                          </a:solidFill>
                          <a:effectLst/>
                          <a:latin typeface="Arial" panose="020B0604020202020204" pitchFamily="34" charset="0"/>
                          <a:cs typeface="Arial" panose="020B0604020202020204" pitchFamily="34" charset="0"/>
                        </a:rPr>
                        <a:t>BRITE (GenomNet,  Japan)</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752"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9933FF"/>
                          </a:solidFill>
                          <a:effectLst/>
                          <a:latin typeface="Arial" panose="020B0604020202020204" pitchFamily="34" charset="0"/>
                          <a:cs typeface="Arial" panose="020B0604020202020204" pitchFamily="34" charset="0"/>
                        </a:rPr>
                        <a:t>Biomolecular relations information transmission and expression db;  links to all publically accessible db.</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752"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6"/>
                  </a:ext>
                </a:extLst>
              </a:tr>
              <a:tr h="51882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TAXONOMY BROWSER</a:t>
                      </a:r>
                      <a:r>
                        <a:rPr kumimoji="0" lang="en-ZA"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 </a:t>
                      </a:r>
                      <a:r>
                        <a:rPr kumimoji="0" lang="en-US"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(NCBI, USA)</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Taxonomic classification of various species as well as genetic</a:t>
                      </a:r>
                      <a:r>
                        <a:rPr kumimoji="0" lang="en-ZA"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 </a:t>
                      </a:r>
                      <a:r>
                        <a:rPr kumimoji="0" lang="en-US"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information</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7"/>
                  </a:ext>
                </a:extLst>
              </a:tr>
              <a:tr h="469040">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STRUCTURE</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752"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76000"/>
                        </a:lnSpc>
                        <a:spcBef>
                          <a:spcPts val="775"/>
                        </a:spcBef>
                        <a:spcAft>
                          <a:spcPct val="0"/>
                        </a:spcAft>
                        <a:buClrTx/>
                        <a:buSzTx/>
                        <a:buFontTx/>
                        <a:buNone/>
                        <a:tabLst/>
                      </a:pPr>
                      <a:r>
                        <a:rPr kumimoji="0" lang="en-ZA"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S</a:t>
                      </a: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upport Molecular Modelling Database (MMDB) and </a:t>
                      </a:r>
                      <a:r>
                        <a:rPr kumimoji="0" lang="en-ZA"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software tool for structural analysis</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98431"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047" descr="C:\Documents and Settings\Claudi &amp; Tom\Desktop\logo.gif">
            <a:extLst>
              <a:ext uri="{FF2B5EF4-FFF2-40B4-BE49-F238E27FC236}">
                <a16:creationId xmlns:a16="http://schemas.microsoft.com/office/drawing/2014/main" id="{A40F01AD-7AF1-529A-23EE-6347E4301A2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438" y="1885950"/>
            <a:ext cx="10668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Rectangle 1048">
            <a:extLst>
              <a:ext uri="{FF2B5EF4-FFF2-40B4-BE49-F238E27FC236}">
                <a16:creationId xmlns:a16="http://schemas.microsoft.com/office/drawing/2014/main" id="{2D488967-C90B-E942-491F-45514388362D}"/>
              </a:ext>
            </a:extLst>
          </p:cNvPr>
          <p:cNvSpPr>
            <a:spLocks noChangeArrowheads="1"/>
          </p:cNvSpPr>
          <p:nvPr/>
        </p:nvSpPr>
        <p:spPr bwMode="auto">
          <a:xfrm>
            <a:off x="481013" y="2876550"/>
            <a:ext cx="548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Proteomics </a:t>
            </a:r>
          </a:p>
        </p:txBody>
      </p:sp>
      <p:sp>
        <p:nvSpPr>
          <p:cNvPr id="21507" name="Rectangle 1049">
            <a:extLst>
              <a:ext uri="{FF2B5EF4-FFF2-40B4-BE49-F238E27FC236}">
                <a16:creationId xmlns:a16="http://schemas.microsoft.com/office/drawing/2014/main" id="{AD8CDF92-B05D-71D7-76C3-DB3A7A250D7D}"/>
              </a:ext>
            </a:extLst>
          </p:cNvPr>
          <p:cNvSpPr>
            <a:spLocks noChangeArrowheads="1"/>
          </p:cNvSpPr>
          <p:nvPr/>
        </p:nvSpPr>
        <p:spPr bwMode="auto">
          <a:xfrm>
            <a:off x="481013" y="3333750"/>
            <a:ext cx="487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Genomics</a:t>
            </a:r>
          </a:p>
        </p:txBody>
      </p:sp>
      <p:sp>
        <p:nvSpPr>
          <p:cNvPr id="21508" name="Rectangle 1050">
            <a:extLst>
              <a:ext uri="{FF2B5EF4-FFF2-40B4-BE49-F238E27FC236}">
                <a16:creationId xmlns:a16="http://schemas.microsoft.com/office/drawing/2014/main" id="{4E968591-C4D6-1856-5669-8FCA4DB28F88}"/>
              </a:ext>
            </a:extLst>
          </p:cNvPr>
          <p:cNvSpPr>
            <a:spLocks noChangeArrowheads="1"/>
          </p:cNvSpPr>
          <p:nvPr/>
        </p:nvSpPr>
        <p:spPr bwMode="auto">
          <a:xfrm>
            <a:off x="481013" y="3790950"/>
            <a:ext cx="449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Bioinformatics</a:t>
            </a:r>
          </a:p>
        </p:txBody>
      </p:sp>
      <p:sp>
        <p:nvSpPr>
          <p:cNvPr id="21509" name="Rectangle 1051">
            <a:extLst>
              <a:ext uri="{FF2B5EF4-FFF2-40B4-BE49-F238E27FC236}">
                <a16:creationId xmlns:a16="http://schemas.microsoft.com/office/drawing/2014/main" id="{2A505A2B-2CB7-E750-0689-6A950A41F199}"/>
              </a:ext>
            </a:extLst>
          </p:cNvPr>
          <p:cNvSpPr>
            <a:spLocks noChangeArrowheads="1"/>
          </p:cNvSpPr>
          <p:nvPr/>
        </p:nvSpPr>
        <p:spPr bwMode="auto">
          <a:xfrm>
            <a:off x="1265238" y="1903413"/>
            <a:ext cx="1011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2000">
                <a:solidFill>
                  <a:srgbClr val="FF0000"/>
                </a:solidFill>
                <a:latin typeface="Arial" panose="020B0604020202020204" pitchFamily="34" charset="0"/>
                <a:ea typeface="MS PGothic" panose="020B0600070205080204" pitchFamily="34" charset="-128"/>
              </a:rPr>
              <a:t>search</a:t>
            </a:r>
          </a:p>
        </p:txBody>
      </p:sp>
      <p:grpSp>
        <p:nvGrpSpPr>
          <p:cNvPr id="10" name="Group 1055">
            <a:extLst>
              <a:ext uri="{FF2B5EF4-FFF2-40B4-BE49-F238E27FC236}">
                <a16:creationId xmlns:a16="http://schemas.microsoft.com/office/drawing/2014/main" id="{C70B2FA6-B81B-BF0A-EB26-7E17452E04DF}"/>
              </a:ext>
            </a:extLst>
          </p:cNvPr>
          <p:cNvGrpSpPr>
            <a:grpSpLocks/>
          </p:cNvGrpSpPr>
          <p:nvPr/>
        </p:nvGrpSpPr>
        <p:grpSpPr bwMode="auto">
          <a:xfrm>
            <a:off x="1344613" y="5314950"/>
            <a:ext cx="6230937" cy="346075"/>
            <a:chOff x="1259" y="3185"/>
            <a:chExt cx="3925" cy="218"/>
          </a:xfrm>
        </p:grpSpPr>
        <p:sp>
          <p:nvSpPr>
            <p:cNvPr id="21555" name="Rectangle 1056">
              <a:extLst>
                <a:ext uri="{FF2B5EF4-FFF2-40B4-BE49-F238E27FC236}">
                  <a16:creationId xmlns:a16="http://schemas.microsoft.com/office/drawing/2014/main" id="{AF5AAF73-D913-B2EB-13EE-27350A6F1AA0}"/>
                </a:ext>
              </a:extLst>
            </p:cNvPr>
            <p:cNvSpPr>
              <a:spLocks noChangeArrowheads="1"/>
            </p:cNvSpPr>
            <p:nvPr/>
          </p:nvSpPr>
          <p:spPr bwMode="auto">
            <a:xfrm>
              <a:off x="1259" y="3211"/>
              <a:ext cx="16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Michael Jackson</a:t>
              </a:r>
            </a:p>
          </p:txBody>
        </p:sp>
        <p:sp>
          <p:nvSpPr>
            <p:cNvPr id="21556" name="Rectangle 1057">
              <a:extLst>
                <a:ext uri="{FF2B5EF4-FFF2-40B4-BE49-F238E27FC236}">
                  <a16:creationId xmlns:a16="http://schemas.microsoft.com/office/drawing/2014/main" id="{2479970F-346A-0261-F2A9-141FBF67EA7D}"/>
                </a:ext>
              </a:extLst>
            </p:cNvPr>
            <p:cNvSpPr>
              <a:spLocks noChangeArrowheads="1"/>
            </p:cNvSpPr>
            <p:nvPr/>
          </p:nvSpPr>
          <p:spPr bwMode="auto">
            <a:xfrm>
              <a:off x="4139" y="3185"/>
              <a:ext cx="10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FF0000"/>
                  </a:solidFill>
                  <a:latin typeface="Arial" panose="020B0604020202020204" pitchFamily="34" charset="0"/>
                  <a:ea typeface="MS PGothic" panose="020B0600070205080204" pitchFamily="34" charset="-128"/>
                </a:rPr>
                <a:t>643,000,000</a:t>
              </a:r>
            </a:p>
          </p:txBody>
        </p:sp>
      </p:grpSp>
      <p:grpSp>
        <p:nvGrpSpPr>
          <p:cNvPr id="21511" name="Group 1075">
            <a:extLst>
              <a:ext uri="{FF2B5EF4-FFF2-40B4-BE49-F238E27FC236}">
                <a16:creationId xmlns:a16="http://schemas.microsoft.com/office/drawing/2014/main" id="{D69DA382-1F37-7466-36C2-B3B3AFC18413}"/>
              </a:ext>
            </a:extLst>
          </p:cNvPr>
          <p:cNvGrpSpPr>
            <a:grpSpLocks/>
          </p:cNvGrpSpPr>
          <p:nvPr/>
        </p:nvGrpSpPr>
        <p:grpSpPr bwMode="auto">
          <a:xfrm>
            <a:off x="3230563" y="2303463"/>
            <a:ext cx="1457325" cy="2474912"/>
            <a:chOff x="4143" y="1179"/>
            <a:chExt cx="918" cy="1559"/>
          </a:xfrm>
        </p:grpSpPr>
        <p:sp>
          <p:nvSpPr>
            <p:cNvPr id="21549" name="Rectangle 1059">
              <a:extLst>
                <a:ext uri="{FF2B5EF4-FFF2-40B4-BE49-F238E27FC236}">
                  <a16:creationId xmlns:a16="http://schemas.microsoft.com/office/drawing/2014/main" id="{BB26AB12-0265-57DB-C743-0C60386F58D9}"/>
                </a:ext>
              </a:extLst>
            </p:cNvPr>
            <p:cNvSpPr>
              <a:spLocks noChangeArrowheads="1"/>
            </p:cNvSpPr>
            <p:nvPr/>
          </p:nvSpPr>
          <p:spPr bwMode="auto">
            <a:xfrm>
              <a:off x="4245" y="1527"/>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531,000</a:t>
              </a:r>
            </a:p>
          </p:txBody>
        </p:sp>
        <p:sp>
          <p:nvSpPr>
            <p:cNvPr id="21550" name="Rectangle 1060">
              <a:extLst>
                <a:ext uri="{FF2B5EF4-FFF2-40B4-BE49-F238E27FC236}">
                  <a16:creationId xmlns:a16="http://schemas.microsoft.com/office/drawing/2014/main" id="{01308BAD-DAA3-23DA-E7A5-7638967FEAB6}"/>
                </a:ext>
              </a:extLst>
            </p:cNvPr>
            <p:cNvSpPr>
              <a:spLocks noChangeArrowheads="1"/>
            </p:cNvSpPr>
            <p:nvPr/>
          </p:nvSpPr>
          <p:spPr bwMode="auto">
            <a:xfrm>
              <a:off x="4216" y="1824"/>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1,490,000</a:t>
              </a:r>
            </a:p>
          </p:txBody>
        </p:sp>
        <p:sp>
          <p:nvSpPr>
            <p:cNvPr id="21551" name="Rectangle 1061">
              <a:extLst>
                <a:ext uri="{FF2B5EF4-FFF2-40B4-BE49-F238E27FC236}">
                  <a16:creationId xmlns:a16="http://schemas.microsoft.com/office/drawing/2014/main" id="{B1C7E0A5-DD6A-FE66-9D96-A9DC1844F5B0}"/>
                </a:ext>
              </a:extLst>
            </p:cNvPr>
            <p:cNvSpPr>
              <a:spLocks noChangeArrowheads="1"/>
            </p:cNvSpPr>
            <p:nvPr/>
          </p:nvSpPr>
          <p:spPr bwMode="auto">
            <a:xfrm>
              <a:off x="4200" y="2112"/>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 1,870,000</a:t>
              </a:r>
            </a:p>
          </p:txBody>
        </p:sp>
        <p:sp>
          <p:nvSpPr>
            <p:cNvPr id="21552" name="Rectangle 1062">
              <a:extLst>
                <a:ext uri="{FF2B5EF4-FFF2-40B4-BE49-F238E27FC236}">
                  <a16:creationId xmlns:a16="http://schemas.microsoft.com/office/drawing/2014/main" id="{AD885F4E-28D2-E5FA-CD49-F5B50C5854B2}"/>
                </a:ext>
              </a:extLst>
            </p:cNvPr>
            <p:cNvSpPr>
              <a:spLocks noChangeArrowheads="1"/>
            </p:cNvSpPr>
            <p:nvPr/>
          </p:nvSpPr>
          <p:spPr bwMode="auto">
            <a:xfrm>
              <a:off x="4197" y="117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Sep 2003</a:t>
              </a:r>
            </a:p>
          </p:txBody>
        </p:sp>
        <p:sp>
          <p:nvSpPr>
            <p:cNvPr id="21553" name="Line 1064">
              <a:extLst>
                <a:ext uri="{FF2B5EF4-FFF2-40B4-BE49-F238E27FC236}">
                  <a16:creationId xmlns:a16="http://schemas.microsoft.com/office/drawing/2014/main" id="{97423955-D723-D843-B7CD-164CB3366993}"/>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54" name="Rectangle 1065">
              <a:extLst>
                <a:ext uri="{FF2B5EF4-FFF2-40B4-BE49-F238E27FC236}">
                  <a16:creationId xmlns:a16="http://schemas.microsoft.com/office/drawing/2014/main" id="{3D085156-04D8-A391-17BA-00749DDBF0EA}"/>
                </a:ext>
              </a:extLst>
            </p:cNvPr>
            <p:cNvSpPr>
              <a:spLocks noChangeArrowheads="1"/>
            </p:cNvSpPr>
            <p:nvPr/>
          </p:nvSpPr>
          <p:spPr bwMode="auto">
            <a:xfrm>
              <a:off x="4143" y="2544"/>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3,891,000</a:t>
              </a:r>
            </a:p>
          </p:txBody>
        </p:sp>
      </p:grpSp>
      <p:grpSp>
        <p:nvGrpSpPr>
          <p:cNvPr id="21512" name="Group 1066">
            <a:extLst>
              <a:ext uri="{FF2B5EF4-FFF2-40B4-BE49-F238E27FC236}">
                <a16:creationId xmlns:a16="http://schemas.microsoft.com/office/drawing/2014/main" id="{61321997-2F00-8A53-6AE1-D52C7BAFC4AB}"/>
              </a:ext>
            </a:extLst>
          </p:cNvPr>
          <p:cNvGrpSpPr>
            <a:grpSpLocks/>
          </p:cNvGrpSpPr>
          <p:nvPr/>
        </p:nvGrpSpPr>
        <p:grpSpPr bwMode="auto">
          <a:xfrm>
            <a:off x="1736725" y="2314575"/>
            <a:ext cx="1417638" cy="2457450"/>
            <a:chOff x="3067" y="1190"/>
            <a:chExt cx="893" cy="1548"/>
          </a:xfrm>
        </p:grpSpPr>
        <p:grpSp>
          <p:nvGrpSpPr>
            <p:cNvPr id="21541" name="Group 1067">
              <a:extLst>
                <a:ext uri="{FF2B5EF4-FFF2-40B4-BE49-F238E27FC236}">
                  <a16:creationId xmlns:a16="http://schemas.microsoft.com/office/drawing/2014/main" id="{F7A5663C-986B-D74D-A926-356B6ADB0BF0}"/>
                </a:ext>
              </a:extLst>
            </p:cNvPr>
            <p:cNvGrpSpPr>
              <a:grpSpLocks/>
            </p:cNvGrpSpPr>
            <p:nvPr/>
          </p:nvGrpSpPr>
          <p:grpSpPr bwMode="auto">
            <a:xfrm>
              <a:off x="3144" y="1190"/>
              <a:ext cx="816" cy="1114"/>
              <a:chOff x="3144" y="1190"/>
              <a:chExt cx="816" cy="1114"/>
            </a:xfrm>
          </p:grpSpPr>
          <p:sp>
            <p:nvSpPr>
              <p:cNvPr id="21545" name="Rectangle 1068">
                <a:extLst>
                  <a:ext uri="{FF2B5EF4-FFF2-40B4-BE49-F238E27FC236}">
                    <a16:creationId xmlns:a16="http://schemas.microsoft.com/office/drawing/2014/main" id="{9A682DE4-BCBB-F284-5A57-10E9BD9BDB89}"/>
                  </a:ext>
                </a:extLst>
              </p:cNvPr>
              <p:cNvSpPr>
                <a:spLocks noChangeArrowheads="1"/>
              </p:cNvSpPr>
              <p:nvPr/>
            </p:nvSpPr>
            <p:spPr bwMode="auto">
              <a:xfrm>
                <a:off x="3168" y="1536"/>
                <a:ext cx="7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158,000</a:t>
                </a:r>
              </a:p>
            </p:txBody>
          </p:sp>
          <p:sp>
            <p:nvSpPr>
              <p:cNvPr id="21546" name="Rectangle 1069">
                <a:extLst>
                  <a:ext uri="{FF2B5EF4-FFF2-40B4-BE49-F238E27FC236}">
                    <a16:creationId xmlns:a16="http://schemas.microsoft.com/office/drawing/2014/main" id="{2C1875EF-E7B3-2365-F824-8D0FA5EC6CD1}"/>
                  </a:ext>
                </a:extLst>
              </p:cNvPr>
              <p:cNvSpPr>
                <a:spLocks noChangeArrowheads="1"/>
              </p:cNvSpPr>
              <p:nvPr/>
            </p:nvSpPr>
            <p:spPr bwMode="auto">
              <a:xfrm>
                <a:off x="3144" y="1821"/>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606,000</a:t>
                </a:r>
              </a:p>
            </p:txBody>
          </p:sp>
          <p:sp>
            <p:nvSpPr>
              <p:cNvPr id="21547" name="Rectangle 1070">
                <a:extLst>
                  <a:ext uri="{FF2B5EF4-FFF2-40B4-BE49-F238E27FC236}">
                    <a16:creationId xmlns:a16="http://schemas.microsoft.com/office/drawing/2014/main" id="{7E900A2F-4EB5-B838-D279-8FF40DA63849}"/>
                  </a:ext>
                </a:extLst>
              </p:cNvPr>
              <p:cNvSpPr>
                <a:spLocks noChangeArrowheads="1"/>
              </p:cNvSpPr>
              <p:nvPr/>
            </p:nvSpPr>
            <p:spPr bwMode="auto">
              <a:xfrm>
                <a:off x="3144" y="2112"/>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  837,000</a:t>
                </a:r>
              </a:p>
            </p:txBody>
          </p:sp>
          <p:sp>
            <p:nvSpPr>
              <p:cNvPr id="21548" name="Rectangle 1071">
                <a:extLst>
                  <a:ext uri="{FF2B5EF4-FFF2-40B4-BE49-F238E27FC236}">
                    <a16:creationId xmlns:a16="http://schemas.microsoft.com/office/drawing/2014/main" id="{9B063CAA-CC73-F7E7-9DF9-E1803B80B3E7}"/>
                  </a:ext>
                </a:extLst>
              </p:cNvPr>
              <p:cNvSpPr>
                <a:spLocks noChangeArrowheads="1"/>
              </p:cNvSpPr>
              <p:nvPr/>
            </p:nvSpPr>
            <p:spPr bwMode="auto">
              <a:xfrm>
                <a:off x="3144" y="119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Sep 2002</a:t>
                </a:r>
              </a:p>
            </p:txBody>
          </p:sp>
        </p:grpSp>
        <p:grpSp>
          <p:nvGrpSpPr>
            <p:cNvPr id="21542" name="Group 1072">
              <a:extLst>
                <a:ext uri="{FF2B5EF4-FFF2-40B4-BE49-F238E27FC236}">
                  <a16:creationId xmlns:a16="http://schemas.microsoft.com/office/drawing/2014/main" id="{4AE57168-4EEA-7592-7F14-0737AFDF0A00}"/>
                </a:ext>
              </a:extLst>
            </p:cNvPr>
            <p:cNvGrpSpPr>
              <a:grpSpLocks/>
            </p:cNvGrpSpPr>
            <p:nvPr/>
          </p:nvGrpSpPr>
          <p:grpSpPr bwMode="auto">
            <a:xfrm>
              <a:off x="3067" y="2400"/>
              <a:ext cx="869" cy="338"/>
              <a:chOff x="4075" y="2400"/>
              <a:chExt cx="869" cy="338"/>
            </a:xfrm>
          </p:grpSpPr>
          <p:sp>
            <p:nvSpPr>
              <p:cNvPr id="21543" name="Line 1073">
                <a:extLst>
                  <a:ext uri="{FF2B5EF4-FFF2-40B4-BE49-F238E27FC236}">
                    <a16:creationId xmlns:a16="http://schemas.microsoft.com/office/drawing/2014/main" id="{D0E6A105-4956-93B8-A1E7-F8F5CF6CC446}"/>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44" name="Rectangle 1074">
                <a:extLst>
                  <a:ext uri="{FF2B5EF4-FFF2-40B4-BE49-F238E27FC236}">
                    <a16:creationId xmlns:a16="http://schemas.microsoft.com/office/drawing/2014/main" id="{1AEBEFDE-8F29-77B4-9F9E-73CE63905E9A}"/>
                  </a:ext>
                </a:extLst>
              </p:cNvPr>
              <p:cNvSpPr>
                <a:spLocks noChangeArrowheads="1"/>
              </p:cNvSpPr>
              <p:nvPr/>
            </p:nvSpPr>
            <p:spPr bwMode="auto">
              <a:xfrm>
                <a:off x="4075" y="2544"/>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1,601,000</a:t>
                </a:r>
              </a:p>
            </p:txBody>
          </p:sp>
        </p:grpSp>
      </p:grpSp>
      <p:grpSp>
        <p:nvGrpSpPr>
          <p:cNvPr id="21513" name="Group 1075">
            <a:extLst>
              <a:ext uri="{FF2B5EF4-FFF2-40B4-BE49-F238E27FC236}">
                <a16:creationId xmlns:a16="http://schemas.microsoft.com/office/drawing/2014/main" id="{0B7A289F-497E-32C8-7689-F4302C5BED4F}"/>
              </a:ext>
            </a:extLst>
          </p:cNvPr>
          <p:cNvGrpSpPr>
            <a:grpSpLocks/>
          </p:cNvGrpSpPr>
          <p:nvPr/>
        </p:nvGrpSpPr>
        <p:grpSpPr bwMode="auto">
          <a:xfrm>
            <a:off x="4572000" y="2303463"/>
            <a:ext cx="1535113" cy="2474912"/>
            <a:chOff x="4079" y="1179"/>
            <a:chExt cx="967" cy="1559"/>
          </a:xfrm>
        </p:grpSpPr>
        <p:sp>
          <p:nvSpPr>
            <p:cNvPr id="21535" name="Rectangle 1059">
              <a:extLst>
                <a:ext uri="{FF2B5EF4-FFF2-40B4-BE49-F238E27FC236}">
                  <a16:creationId xmlns:a16="http://schemas.microsoft.com/office/drawing/2014/main" id="{C07F4E61-7223-2FEF-13E7-C4DEA94C7F69}"/>
                </a:ext>
              </a:extLst>
            </p:cNvPr>
            <p:cNvSpPr>
              <a:spLocks noChangeArrowheads="1"/>
            </p:cNvSpPr>
            <p:nvPr/>
          </p:nvSpPr>
          <p:spPr bwMode="auto">
            <a:xfrm>
              <a:off x="4175" y="1536"/>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3,990,000</a:t>
              </a:r>
            </a:p>
          </p:txBody>
        </p:sp>
        <p:sp>
          <p:nvSpPr>
            <p:cNvPr id="21536" name="Rectangle 1060">
              <a:extLst>
                <a:ext uri="{FF2B5EF4-FFF2-40B4-BE49-F238E27FC236}">
                  <a16:creationId xmlns:a16="http://schemas.microsoft.com/office/drawing/2014/main" id="{EBA493B5-0619-3EFE-F3C7-E2C1E6C8BFDD}"/>
                </a:ext>
              </a:extLst>
            </p:cNvPr>
            <p:cNvSpPr>
              <a:spLocks noChangeArrowheads="1"/>
            </p:cNvSpPr>
            <p:nvPr/>
          </p:nvSpPr>
          <p:spPr bwMode="auto">
            <a:xfrm>
              <a:off x="4151" y="1813"/>
              <a:ext cx="8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11,100,000</a:t>
              </a:r>
            </a:p>
          </p:txBody>
        </p:sp>
        <p:sp>
          <p:nvSpPr>
            <p:cNvPr id="21537" name="Rectangle 1061">
              <a:extLst>
                <a:ext uri="{FF2B5EF4-FFF2-40B4-BE49-F238E27FC236}">
                  <a16:creationId xmlns:a16="http://schemas.microsoft.com/office/drawing/2014/main" id="{80913CF3-C279-97CF-7951-0CC995381B4B}"/>
                </a:ext>
              </a:extLst>
            </p:cNvPr>
            <p:cNvSpPr>
              <a:spLocks noChangeArrowheads="1"/>
            </p:cNvSpPr>
            <p:nvPr/>
          </p:nvSpPr>
          <p:spPr bwMode="auto">
            <a:xfrm>
              <a:off x="4136" y="2104"/>
              <a:ext cx="9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14,900,000</a:t>
              </a:r>
            </a:p>
          </p:txBody>
        </p:sp>
        <p:sp>
          <p:nvSpPr>
            <p:cNvPr id="21538" name="Rectangle 1062">
              <a:extLst>
                <a:ext uri="{FF2B5EF4-FFF2-40B4-BE49-F238E27FC236}">
                  <a16:creationId xmlns:a16="http://schemas.microsoft.com/office/drawing/2014/main" id="{BA2E0696-5E82-A439-0C25-152F50042768}"/>
                </a:ext>
              </a:extLst>
            </p:cNvPr>
            <p:cNvSpPr>
              <a:spLocks noChangeArrowheads="1"/>
            </p:cNvSpPr>
            <p:nvPr/>
          </p:nvSpPr>
          <p:spPr bwMode="auto">
            <a:xfrm>
              <a:off x="4175" y="117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Oct 2013</a:t>
              </a:r>
            </a:p>
          </p:txBody>
        </p:sp>
        <p:sp>
          <p:nvSpPr>
            <p:cNvPr id="21539" name="Line 1064">
              <a:extLst>
                <a:ext uri="{FF2B5EF4-FFF2-40B4-BE49-F238E27FC236}">
                  <a16:creationId xmlns:a16="http://schemas.microsoft.com/office/drawing/2014/main" id="{87B779E1-FD46-B7F7-24DC-26CE1C329CC5}"/>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40" name="Rectangle 1065">
              <a:extLst>
                <a:ext uri="{FF2B5EF4-FFF2-40B4-BE49-F238E27FC236}">
                  <a16:creationId xmlns:a16="http://schemas.microsoft.com/office/drawing/2014/main" id="{E1525EC9-8A88-1BA3-F15F-B8408100B1AA}"/>
                </a:ext>
              </a:extLst>
            </p:cNvPr>
            <p:cNvSpPr>
              <a:spLocks noChangeArrowheads="1"/>
            </p:cNvSpPr>
            <p:nvPr/>
          </p:nvSpPr>
          <p:spPr bwMode="auto">
            <a:xfrm>
              <a:off x="4079" y="2544"/>
              <a:ext cx="8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29,990,000</a:t>
              </a:r>
            </a:p>
          </p:txBody>
        </p:sp>
      </p:grpSp>
      <p:grpSp>
        <p:nvGrpSpPr>
          <p:cNvPr id="114694" name="Group 1052">
            <a:extLst>
              <a:ext uri="{FF2B5EF4-FFF2-40B4-BE49-F238E27FC236}">
                <a16:creationId xmlns:a16="http://schemas.microsoft.com/office/drawing/2014/main" id="{ED8379E8-F8C0-6394-7CF0-1B68D7BC5022}"/>
              </a:ext>
            </a:extLst>
          </p:cNvPr>
          <p:cNvGrpSpPr>
            <a:grpSpLocks/>
          </p:cNvGrpSpPr>
          <p:nvPr/>
        </p:nvGrpSpPr>
        <p:grpSpPr bwMode="auto">
          <a:xfrm>
            <a:off x="1344613" y="6000750"/>
            <a:ext cx="6261100" cy="307975"/>
            <a:chOff x="1137" y="3208"/>
            <a:chExt cx="3944" cy="194"/>
          </a:xfrm>
        </p:grpSpPr>
        <p:sp>
          <p:nvSpPr>
            <p:cNvPr id="21533" name="Rectangle 1053">
              <a:extLst>
                <a:ext uri="{FF2B5EF4-FFF2-40B4-BE49-F238E27FC236}">
                  <a16:creationId xmlns:a16="http://schemas.microsoft.com/office/drawing/2014/main" id="{4E6F68B4-7817-B763-0156-20450C86491A}"/>
                </a:ext>
              </a:extLst>
            </p:cNvPr>
            <p:cNvSpPr>
              <a:spLocks noChangeArrowheads="1"/>
            </p:cNvSpPr>
            <p:nvPr/>
          </p:nvSpPr>
          <p:spPr bwMode="auto">
            <a:xfrm>
              <a:off x="1137" y="3208"/>
              <a:ext cx="28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Jesus Christ</a:t>
              </a:r>
            </a:p>
          </p:txBody>
        </p:sp>
        <p:sp>
          <p:nvSpPr>
            <p:cNvPr id="21534" name="Rectangle 1054">
              <a:extLst>
                <a:ext uri="{FF2B5EF4-FFF2-40B4-BE49-F238E27FC236}">
                  <a16:creationId xmlns:a16="http://schemas.microsoft.com/office/drawing/2014/main" id="{01DD7963-D5A0-6016-4568-35605C7CCE15}"/>
                </a:ext>
              </a:extLst>
            </p:cNvPr>
            <p:cNvSpPr>
              <a:spLocks noChangeArrowheads="1"/>
            </p:cNvSpPr>
            <p:nvPr/>
          </p:nvSpPr>
          <p:spPr bwMode="auto">
            <a:xfrm>
              <a:off x="4017" y="3208"/>
              <a:ext cx="106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279,000,000</a:t>
              </a:r>
            </a:p>
          </p:txBody>
        </p:sp>
      </p:grpSp>
      <p:grpSp>
        <p:nvGrpSpPr>
          <p:cNvPr id="21515" name="Group 1075">
            <a:extLst>
              <a:ext uri="{FF2B5EF4-FFF2-40B4-BE49-F238E27FC236}">
                <a16:creationId xmlns:a16="http://schemas.microsoft.com/office/drawing/2014/main" id="{89CEBAD7-1ADF-ED58-EA1F-52CF5B55C293}"/>
              </a:ext>
            </a:extLst>
          </p:cNvPr>
          <p:cNvGrpSpPr>
            <a:grpSpLocks/>
          </p:cNvGrpSpPr>
          <p:nvPr/>
        </p:nvGrpSpPr>
        <p:grpSpPr bwMode="auto">
          <a:xfrm>
            <a:off x="5954713" y="2303463"/>
            <a:ext cx="1550987" cy="2474912"/>
            <a:chOff x="4069" y="1179"/>
            <a:chExt cx="977" cy="1559"/>
          </a:xfrm>
        </p:grpSpPr>
        <p:sp>
          <p:nvSpPr>
            <p:cNvPr id="21527" name="Rectangle 1059">
              <a:extLst>
                <a:ext uri="{FF2B5EF4-FFF2-40B4-BE49-F238E27FC236}">
                  <a16:creationId xmlns:a16="http://schemas.microsoft.com/office/drawing/2014/main" id="{80E05FE0-33B8-44C7-1408-E89AC41BC59D}"/>
                </a:ext>
              </a:extLst>
            </p:cNvPr>
            <p:cNvSpPr>
              <a:spLocks noChangeArrowheads="1"/>
            </p:cNvSpPr>
            <p:nvPr/>
          </p:nvSpPr>
          <p:spPr bwMode="auto">
            <a:xfrm>
              <a:off x="4175" y="1536"/>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8,180,000</a:t>
              </a:r>
            </a:p>
          </p:txBody>
        </p:sp>
        <p:sp>
          <p:nvSpPr>
            <p:cNvPr id="21528" name="Rectangle 1060">
              <a:extLst>
                <a:ext uri="{FF2B5EF4-FFF2-40B4-BE49-F238E27FC236}">
                  <a16:creationId xmlns:a16="http://schemas.microsoft.com/office/drawing/2014/main" id="{A071900A-7583-2BB3-9948-2E2C12E9A0F8}"/>
                </a:ext>
              </a:extLst>
            </p:cNvPr>
            <p:cNvSpPr>
              <a:spLocks noChangeArrowheads="1"/>
            </p:cNvSpPr>
            <p:nvPr/>
          </p:nvSpPr>
          <p:spPr bwMode="auto">
            <a:xfrm>
              <a:off x="4151" y="1813"/>
              <a:ext cx="8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20,200,000</a:t>
              </a:r>
            </a:p>
          </p:txBody>
        </p:sp>
        <p:sp>
          <p:nvSpPr>
            <p:cNvPr id="21529" name="Rectangle 1061">
              <a:extLst>
                <a:ext uri="{FF2B5EF4-FFF2-40B4-BE49-F238E27FC236}">
                  <a16:creationId xmlns:a16="http://schemas.microsoft.com/office/drawing/2014/main" id="{C41E284B-7D94-15D8-EF9B-4ED6EBEDD24D}"/>
                </a:ext>
              </a:extLst>
            </p:cNvPr>
            <p:cNvSpPr>
              <a:spLocks noChangeArrowheads="1"/>
            </p:cNvSpPr>
            <p:nvPr/>
          </p:nvSpPr>
          <p:spPr bwMode="auto">
            <a:xfrm>
              <a:off x="4136" y="2104"/>
              <a:ext cx="9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 24,500,000</a:t>
              </a:r>
            </a:p>
          </p:txBody>
        </p:sp>
        <p:sp>
          <p:nvSpPr>
            <p:cNvPr id="21530" name="Rectangle 1062">
              <a:extLst>
                <a:ext uri="{FF2B5EF4-FFF2-40B4-BE49-F238E27FC236}">
                  <a16:creationId xmlns:a16="http://schemas.microsoft.com/office/drawing/2014/main" id="{75CDF46A-9F5B-659B-6980-6D6DF40A95D5}"/>
                </a:ext>
              </a:extLst>
            </p:cNvPr>
            <p:cNvSpPr>
              <a:spLocks noChangeArrowheads="1"/>
            </p:cNvSpPr>
            <p:nvPr/>
          </p:nvSpPr>
          <p:spPr bwMode="auto">
            <a:xfrm>
              <a:off x="4175" y="117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Jun 2014</a:t>
              </a:r>
            </a:p>
          </p:txBody>
        </p:sp>
        <p:sp>
          <p:nvSpPr>
            <p:cNvPr id="21531" name="Line 1064">
              <a:extLst>
                <a:ext uri="{FF2B5EF4-FFF2-40B4-BE49-F238E27FC236}">
                  <a16:creationId xmlns:a16="http://schemas.microsoft.com/office/drawing/2014/main" id="{281D526F-016A-D9C0-7A6D-583CA0066550}"/>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32" name="Rectangle 1065">
              <a:extLst>
                <a:ext uri="{FF2B5EF4-FFF2-40B4-BE49-F238E27FC236}">
                  <a16:creationId xmlns:a16="http://schemas.microsoft.com/office/drawing/2014/main" id="{E68A587C-D929-2E69-AD55-33155AB118BD}"/>
                </a:ext>
              </a:extLst>
            </p:cNvPr>
            <p:cNvSpPr>
              <a:spLocks noChangeArrowheads="1"/>
            </p:cNvSpPr>
            <p:nvPr/>
          </p:nvSpPr>
          <p:spPr bwMode="auto">
            <a:xfrm>
              <a:off x="4069" y="2544"/>
              <a:ext cx="8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52,880,000</a:t>
              </a:r>
            </a:p>
          </p:txBody>
        </p:sp>
      </p:grpSp>
      <p:grpSp>
        <p:nvGrpSpPr>
          <p:cNvPr id="21516" name="Group 1075">
            <a:extLst>
              <a:ext uri="{FF2B5EF4-FFF2-40B4-BE49-F238E27FC236}">
                <a16:creationId xmlns:a16="http://schemas.microsoft.com/office/drawing/2014/main" id="{2016E233-4C93-43A0-4493-6213779BB928}"/>
              </a:ext>
            </a:extLst>
          </p:cNvPr>
          <p:cNvGrpSpPr>
            <a:grpSpLocks/>
          </p:cNvGrpSpPr>
          <p:nvPr/>
        </p:nvGrpSpPr>
        <p:grpSpPr bwMode="auto">
          <a:xfrm>
            <a:off x="7451725" y="2303463"/>
            <a:ext cx="1452563" cy="2474912"/>
            <a:chOff x="4102" y="1179"/>
            <a:chExt cx="915" cy="1559"/>
          </a:xfrm>
        </p:grpSpPr>
        <p:sp>
          <p:nvSpPr>
            <p:cNvPr id="21521" name="Rectangle 1059">
              <a:extLst>
                <a:ext uri="{FF2B5EF4-FFF2-40B4-BE49-F238E27FC236}">
                  <a16:creationId xmlns:a16="http://schemas.microsoft.com/office/drawing/2014/main" id="{2235358C-9704-242C-6FC3-E3B2CBCAF90E}"/>
                </a:ext>
              </a:extLst>
            </p:cNvPr>
            <p:cNvSpPr>
              <a:spLocks noChangeArrowheads="1"/>
            </p:cNvSpPr>
            <p:nvPr/>
          </p:nvSpPr>
          <p:spPr bwMode="auto">
            <a:xfrm>
              <a:off x="4175" y="1536"/>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164,000,000</a:t>
              </a:r>
            </a:p>
          </p:txBody>
        </p:sp>
        <p:sp>
          <p:nvSpPr>
            <p:cNvPr id="21522" name="Rectangle 1060">
              <a:extLst>
                <a:ext uri="{FF2B5EF4-FFF2-40B4-BE49-F238E27FC236}">
                  <a16:creationId xmlns:a16="http://schemas.microsoft.com/office/drawing/2014/main" id="{00A5967F-C9BD-CCF5-F1BA-6BDFC9764B6E}"/>
                </a:ext>
              </a:extLst>
            </p:cNvPr>
            <p:cNvSpPr>
              <a:spLocks noChangeArrowheads="1"/>
            </p:cNvSpPr>
            <p:nvPr/>
          </p:nvSpPr>
          <p:spPr bwMode="auto">
            <a:xfrm>
              <a:off x="4151" y="1813"/>
              <a:ext cx="8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661,000,000</a:t>
              </a:r>
            </a:p>
          </p:txBody>
        </p:sp>
        <p:sp>
          <p:nvSpPr>
            <p:cNvPr id="21523" name="Rectangle 1061">
              <a:extLst>
                <a:ext uri="{FF2B5EF4-FFF2-40B4-BE49-F238E27FC236}">
                  <a16:creationId xmlns:a16="http://schemas.microsoft.com/office/drawing/2014/main" id="{34F19F59-D927-0AC4-ACFD-E294AA39E895}"/>
                </a:ext>
              </a:extLst>
            </p:cNvPr>
            <p:cNvSpPr>
              <a:spLocks noChangeArrowheads="1"/>
            </p:cNvSpPr>
            <p:nvPr/>
          </p:nvSpPr>
          <p:spPr bwMode="auto">
            <a:xfrm>
              <a:off x="4102" y="2104"/>
              <a:ext cx="91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 258,000,000</a:t>
              </a:r>
            </a:p>
            <a:p>
              <a:pPr algn="ctr" eaLnBrk="1" hangingPunct="1">
                <a:spcBef>
                  <a:spcPct val="0"/>
                </a:spcBef>
                <a:buClrTx/>
                <a:buSzTx/>
                <a:buFontTx/>
                <a:buNone/>
              </a:pPr>
              <a:endParaRPr lang="en-US" altLang="en-US" sz="1400">
                <a:solidFill>
                  <a:srgbClr val="030203"/>
                </a:solidFill>
                <a:latin typeface="Arial" panose="020B0604020202020204" pitchFamily="34" charset="0"/>
                <a:ea typeface="MS PGothic" panose="020B0600070205080204" pitchFamily="34" charset="-128"/>
              </a:endParaRPr>
            </a:p>
          </p:txBody>
        </p:sp>
        <p:sp>
          <p:nvSpPr>
            <p:cNvPr id="21524" name="Rectangle 1062">
              <a:extLst>
                <a:ext uri="{FF2B5EF4-FFF2-40B4-BE49-F238E27FC236}">
                  <a16:creationId xmlns:a16="http://schemas.microsoft.com/office/drawing/2014/main" id="{7A4A40A2-964F-EDAA-704E-9F8824E1734B}"/>
                </a:ext>
              </a:extLst>
            </p:cNvPr>
            <p:cNvSpPr>
              <a:spLocks noChangeArrowheads="1"/>
            </p:cNvSpPr>
            <p:nvPr/>
          </p:nvSpPr>
          <p:spPr bwMode="auto">
            <a:xfrm>
              <a:off x="4175" y="117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Feb 2023</a:t>
              </a:r>
            </a:p>
          </p:txBody>
        </p:sp>
        <p:sp>
          <p:nvSpPr>
            <p:cNvPr id="21525" name="Line 1064">
              <a:extLst>
                <a:ext uri="{FF2B5EF4-FFF2-40B4-BE49-F238E27FC236}">
                  <a16:creationId xmlns:a16="http://schemas.microsoft.com/office/drawing/2014/main" id="{93ABC996-C165-C7B1-3825-3FB3CE07E88F}"/>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26" name="Rectangle 1065">
              <a:extLst>
                <a:ext uri="{FF2B5EF4-FFF2-40B4-BE49-F238E27FC236}">
                  <a16:creationId xmlns:a16="http://schemas.microsoft.com/office/drawing/2014/main" id="{7C48BA6F-36BA-EB64-12FB-7E2B27191360}"/>
                </a:ext>
              </a:extLst>
            </p:cNvPr>
            <p:cNvSpPr>
              <a:spLocks noChangeArrowheads="1"/>
            </p:cNvSpPr>
            <p:nvPr/>
          </p:nvSpPr>
          <p:spPr bwMode="auto">
            <a:xfrm>
              <a:off x="4131" y="2544"/>
              <a:ext cx="8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FF0000"/>
                  </a:solidFill>
                  <a:latin typeface="Arial" panose="020B0604020202020204" pitchFamily="34" charset="0"/>
                  <a:ea typeface="MS PGothic" panose="020B0600070205080204" pitchFamily="34" charset="-128"/>
                </a:rPr>
                <a:t> 1,083,880,000</a:t>
              </a:r>
            </a:p>
          </p:txBody>
        </p:sp>
      </p:grpSp>
      <p:sp>
        <p:nvSpPr>
          <p:cNvPr id="21517" name="Title 1">
            <a:extLst>
              <a:ext uri="{FF2B5EF4-FFF2-40B4-BE49-F238E27FC236}">
                <a16:creationId xmlns:a16="http://schemas.microsoft.com/office/drawing/2014/main" id="{1812F29B-D12E-ACFE-FDD6-39DC2120DBFC}"/>
              </a:ext>
            </a:extLst>
          </p:cNvPr>
          <p:cNvSpPr txBox="1">
            <a:spLocks/>
          </p:cNvSpPr>
          <p:nvPr/>
        </p:nvSpPr>
        <p:spPr bwMode="auto">
          <a:xfrm>
            <a:off x="-1588" y="241300"/>
            <a:ext cx="9144001"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dirty="0">
                <a:solidFill>
                  <a:schemeClr val="tx2"/>
                </a:solidFill>
                <a:latin typeface="Arial" panose="020B0604020202020204" pitchFamily="34" charset="0"/>
              </a:rPr>
              <a:t>What is bioinformatics?</a:t>
            </a:r>
          </a:p>
        </p:txBody>
      </p:sp>
      <p:grpSp>
        <p:nvGrpSpPr>
          <p:cNvPr id="114713" name="Group 1075">
            <a:extLst>
              <a:ext uri="{FF2B5EF4-FFF2-40B4-BE49-F238E27FC236}">
                <a16:creationId xmlns:a16="http://schemas.microsoft.com/office/drawing/2014/main" id="{056DB2DE-6ACB-18C4-0802-0C1A74741745}"/>
              </a:ext>
            </a:extLst>
          </p:cNvPr>
          <p:cNvGrpSpPr>
            <a:grpSpLocks/>
          </p:cNvGrpSpPr>
          <p:nvPr/>
        </p:nvGrpSpPr>
        <p:grpSpPr bwMode="auto">
          <a:xfrm>
            <a:off x="7581900" y="5299075"/>
            <a:ext cx="1444625" cy="1003300"/>
            <a:chOff x="4136" y="2104"/>
            <a:chExt cx="910" cy="632"/>
          </a:xfrm>
        </p:grpSpPr>
        <p:sp>
          <p:nvSpPr>
            <p:cNvPr id="21519" name="Rectangle 1061">
              <a:extLst>
                <a:ext uri="{FF2B5EF4-FFF2-40B4-BE49-F238E27FC236}">
                  <a16:creationId xmlns:a16="http://schemas.microsoft.com/office/drawing/2014/main" id="{44A382AE-1B8B-B1C5-49EE-66EBE09B0DC0}"/>
                </a:ext>
              </a:extLst>
            </p:cNvPr>
            <p:cNvSpPr>
              <a:spLocks noChangeArrowheads="1"/>
            </p:cNvSpPr>
            <p:nvPr/>
          </p:nvSpPr>
          <p:spPr bwMode="auto">
            <a:xfrm>
              <a:off x="4136" y="2104"/>
              <a:ext cx="9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FF0000"/>
                  </a:solidFill>
                  <a:latin typeface="Arial" panose="020B0604020202020204" pitchFamily="34" charset="0"/>
                  <a:ea typeface="MS PGothic" panose="020B0600070205080204" pitchFamily="34" charset="-128"/>
                </a:rPr>
                <a:t>620,000,000</a:t>
              </a:r>
            </a:p>
          </p:txBody>
        </p:sp>
        <p:sp>
          <p:nvSpPr>
            <p:cNvPr id="21520" name="Rectangle 1065">
              <a:extLst>
                <a:ext uri="{FF2B5EF4-FFF2-40B4-BE49-F238E27FC236}">
                  <a16:creationId xmlns:a16="http://schemas.microsoft.com/office/drawing/2014/main" id="{9C8A8462-5014-2A91-2156-98E1F2F14F88}"/>
                </a:ext>
              </a:extLst>
            </p:cNvPr>
            <p:cNvSpPr>
              <a:spLocks noChangeArrowheads="1"/>
            </p:cNvSpPr>
            <p:nvPr/>
          </p:nvSpPr>
          <p:spPr bwMode="auto">
            <a:xfrm>
              <a:off x="4140" y="2542"/>
              <a:ext cx="8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FF0000"/>
                  </a:solidFill>
                  <a:latin typeface="Arial" panose="020B0604020202020204" pitchFamily="34" charset="0"/>
                  <a:ea typeface="MS PGothic" panose="020B0600070205080204" pitchFamily="34" charset="-128"/>
                </a:rPr>
                <a:t>459,000,000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4713"/>
                                        </p:tgtEl>
                                        <p:attrNameLst>
                                          <p:attrName>style.visibility</p:attrName>
                                        </p:attrNameLst>
                                      </p:cBhvr>
                                      <p:to>
                                        <p:strVal val="visible"/>
                                      </p:to>
                                    </p:set>
                                    <p:animEffect transition="in" filter="barn(inVertical)">
                                      <p:cBhvr>
                                        <p:cTn id="7" dur="500"/>
                                        <p:tgtEl>
                                          <p:spTgt spid="114713"/>
                                        </p:tgtEl>
                                      </p:cBhvr>
                                    </p:animEffect>
                                  </p:childTnLst>
                                </p:cTn>
                              </p:par>
                              <p:par>
                                <p:cTn id="8" presetID="16" presetClass="entr" presetSubtype="21" fill="hold" nodeType="withEffect">
                                  <p:stCondLst>
                                    <p:cond delay="0"/>
                                  </p:stCondLst>
                                  <p:childTnLst>
                                    <p:set>
                                      <p:cBhvr>
                                        <p:cTn id="9" dur="1" fill="hold">
                                          <p:stCondLst>
                                            <p:cond delay="0"/>
                                          </p:stCondLst>
                                        </p:cTn>
                                        <p:tgtEl>
                                          <p:spTgt spid="114694"/>
                                        </p:tgtEl>
                                        <p:attrNameLst>
                                          <p:attrName>style.visibility</p:attrName>
                                        </p:attrNameLst>
                                      </p:cBhvr>
                                      <p:to>
                                        <p:strVal val="visible"/>
                                      </p:to>
                                    </p:set>
                                    <p:animEffect transition="in" filter="barn(inVertical)">
                                      <p:cBhvr>
                                        <p:cTn id="10" dur="500"/>
                                        <p:tgtEl>
                                          <p:spTgt spid="114694"/>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6349FEF7-BE13-4C2F-C6E3-B39B61638443}"/>
              </a:ext>
            </a:extLst>
          </p:cNvPr>
          <p:cNvSpPr txBox="1">
            <a:spLocks/>
          </p:cNvSpPr>
          <p:nvPr/>
        </p:nvSpPr>
        <p:spPr bwMode="auto">
          <a:xfrm>
            <a:off x="-3175" y="0"/>
            <a:ext cx="91440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Sequence Alignment</a:t>
            </a:r>
          </a:p>
        </p:txBody>
      </p:sp>
      <p:sp>
        <p:nvSpPr>
          <p:cNvPr id="49154" name="Text Box 5">
            <a:extLst>
              <a:ext uri="{FF2B5EF4-FFF2-40B4-BE49-F238E27FC236}">
                <a16:creationId xmlns:a16="http://schemas.microsoft.com/office/drawing/2014/main" id="{A600394B-97CF-AABD-A170-601B7CA24EB6}"/>
              </a:ext>
            </a:extLst>
          </p:cNvPr>
          <p:cNvSpPr txBox="1">
            <a:spLocks noChangeArrowheads="1"/>
          </p:cNvSpPr>
          <p:nvPr/>
        </p:nvSpPr>
        <p:spPr bwMode="auto">
          <a:xfrm>
            <a:off x="588963" y="1595438"/>
            <a:ext cx="79660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Bioinformatics </a:t>
            </a:r>
            <a:r>
              <a:rPr lang="en-US" altLang="en-US" sz="2400">
                <a:solidFill>
                  <a:srgbClr val="FF0000"/>
                </a:solidFill>
              </a:rPr>
              <a:t>compares sequences </a:t>
            </a:r>
            <a:r>
              <a:rPr lang="en-US" altLang="en-US" sz="2400">
                <a:solidFill>
                  <a:srgbClr val="1F497D"/>
                </a:solidFill>
              </a:rPr>
              <a:t>to deduce whether the  </a:t>
            </a:r>
            <a:r>
              <a:rPr lang="en-US" altLang="en-US" sz="2400">
                <a:solidFill>
                  <a:srgbClr val="FF0000"/>
                </a:solidFill>
              </a:rPr>
              <a:t>sequences are related to each other</a:t>
            </a:r>
            <a:r>
              <a:rPr lang="en-US" altLang="en-US" sz="2400">
                <a:solidFill>
                  <a:srgbClr val="1F497D"/>
                </a:solidFill>
              </a:rPr>
              <a:t>.</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Through this type of comparative analysis:</a:t>
            </a:r>
          </a:p>
          <a:p>
            <a:pPr lvl="1" algn="just" eaLnBrk="1" hangingPunct="1">
              <a:buFont typeface="Wingdings" pitchFamily="2" charset="2"/>
              <a:buChar char="§"/>
            </a:pPr>
            <a:r>
              <a:rPr lang="en-US" altLang="en-US" sz="2400">
                <a:solidFill>
                  <a:srgbClr val="1F497D"/>
                </a:solidFill>
              </a:rPr>
              <a:t>Detect homology.</a:t>
            </a:r>
          </a:p>
          <a:p>
            <a:pPr lvl="1" algn="just" eaLnBrk="1" hangingPunct="1">
              <a:buFont typeface="Wingdings" pitchFamily="2" charset="2"/>
              <a:buChar char="§"/>
            </a:pPr>
            <a:r>
              <a:rPr lang="en-US" altLang="en-US" sz="2400">
                <a:solidFill>
                  <a:srgbClr val="1F497D"/>
                </a:solidFill>
              </a:rPr>
              <a:t>Structural and functional analysis of newly  determined sequences.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FF0000"/>
                </a:solidFill>
              </a:rPr>
              <a:t>Sequence alignment </a:t>
            </a:r>
            <a:r>
              <a:rPr lang="en-US" altLang="en-US" sz="2400">
                <a:solidFill>
                  <a:srgbClr val="1F497D"/>
                </a:solidFill>
              </a:rPr>
              <a:t>is the process by which sequences are compared by searching for common character patterns and establishing residue-residue correspondence among related sequences.</a:t>
            </a:r>
          </a:p>
          <a:p>
            <a:pPr lvl="1" algn="just" eaLnBrk="1" hangingPunct="1">
              <a:buFont typeface="Wingdings" pitchFamily="2" charset="2"/>
              <a:buChar char="§"/>
            </a:pPr>
            <a:r>
              <a:rPr lang="en-US" altLang="en-US" sz="2400">
                <a:solidFill>
                  <a:srgbClr val="1F497D"/>
                </a:solidFill>
              </a:rPr>
              <a:t>Pairwise sequence alignment.</a:t>
            </a:r>
          </a:p>
          <a:p>
            <a:pPr lvl="1" algn="just" eaLnBrk="1" hangingPunct="1">
              <a:buFont typeface="Wingdings" pitchFamily="2" charset="2"/>
              <a:buChar char="§"/>
            </a:pPr>
            <a:r>
              <a:rPr lang="en-US" altLang="en-US" sz="2400">
                <a:solidFill>
                  <a:srgbClr val="1F497D"/>
                </a:solidFill>
              </a:rPr>
              <a:t>Multiple sequence alignment.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2C0C7475-21F1-5EF3-13AB-116BD91391C6}"/>
              </a:ext>
            </a:extLst>
          </p:cNvPr>
          <p:cNvSpPr txBox="1">
            <a:spLocks/>
          </p:cNvSpPr>
          <p:nvPr/>
        </p:nvSpPr>
        <p:spPr bwMode="auto">
          <a:xfrm>
            <a:off x="-3175" y="0"/>
            <a:ext cx="91440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Sequence Alignment</a:t>
            </a:r>
          </a:p>
        </p:txBody>
      </p:sp>
      <p:sp>
        <p:nvSpPr>
          <p:cNvPr id="50178" name="Text Box 5">
            <a:extLst>
              <a:ext uri="{FF2B5EF4-FFF2-40B4-BE49-F238E27FC236}">
                <a16:creationId xmlns:a16="http://schemas.microsoft.com/office/drawing/2014/main" id="{ACFE269F-5D22-953F-8C60-22ADABB76199}"/>
              </a:ext>
            </a:extLst>
          </p:cNvPr>
          <p:cNvSpPr txBox="1">
            <a:spLocks noChangeArrowheads="1"/>
          </p:cNvSpPr>
          <p:nvPr/>
        </p:nvSpPr>
        <p:spPr bwMode="auto">
          <a:xfrm>
            <a:off x="588963" y="1595438"/>
            <a:ext cx="79660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100">
                <a:solidFill>
                  <a:srgbClr val="FF0000"/>
                </a:solidFill>
              </a:rPr>
              <a:t>Sequence similarity: </a:t>
            </a:r>
            <a:r>
              <a:rPr lang="en-US" altLang="en-US" sz="2100">
                <a:solidFill>
                  <a:srgbClr val="1F497D"/>
                </a:solidFill>
              </a:rPr>
              <a:t>% of aligned residues that are  similar in physicochemical properties such as size, charge and hydrophobicity.</a:t>
            </a:r>
          </a:p>
          <a:p>
            <a:pPr algn="just" eaLnBrk="1" hangingPunct="1">
              <a:buFont typeface="Wingdings" pitchFamily="2" charset="2"/>
              <a:buChar char="§"/>
            </a:pPr>
            <a:endParaRPr lang="en-US" altLang="en-US" sz="2100">
              <a:solidFill>
                <a:srgbClr val="1F497D"/>
              </a:solidFill>
            </a:endParaRPr>
          </a:p>
          <a:p>
            <a:pPr algn="just" eaLnBrk="1" hangingPunct="1">
              <a:buFont typeface="Wingdings" pitchFamily="2" charset="2"/>
              <a:buChar char="§"/>
            </a:pPr>
            <a:r>
              <a:rPr lang="en-US" altLang="en-US" sz="2100">
                <a:solidFill>
                  <a:srgbClr val="1F497D"/>
                </a:solidFill>
              </a:rPr>
              <a:t>If the sequence similarity is high enough, common evolutionary relationship can be  deduced!</a:t>
            </a:r>
          </a:p>
          <a:p>
            <a:pPr algn="just" eaLnBrk="1" hangingPunct="1">
              <a:buFont typeface="Wingdings" pitchFamily="2" charset="2"/>
              <a:buChar char="§"/>
            </a:pPr>
            <a:endParaRPr lang="en-US" altLang="en-US" sz="2100">
              <a:solidFill>
                <a:srgbClr val="1F497D"/>
              </a:solidFill>
            </a:endParaRPr>
          </a:p>
          <a:p>
            <a:pPr algn="just" eaLnBrk="1" hangingPunct="1">
              <a:buFont typeface="Wingdings" pitchFamily="2" charset="2"/>
              <a:buChar char="§"/>
            </a:pPr>
            <a:r>
              <a:rPr lang="en-US" altLang="en-US" sz="2100">
                <a:solidFill>
                  <a:srgbClr val="1F497D"/>
                </a:solidFill>
              </a:rPr>
              <a:t>Sequence homology: When two sequences have descended  from </a:t>
            </a:r>
            <a:r>
              <a:rPr lang="en-US" altLang="en-US" sz="2100">
                <a:solidFill>
                  <a:srgbClr val="FF0000"/>
                </a:solidFill>
              </a:rPr>
              <a:t>a common evolutionary origin</a:t>
            </a:r>
            <a:r>
              <a:rPr lang="en-US" altLang="en-US" sz="2100">
                <a:solidFill>
                  <a:srgbClr val="1F497D"/>
                </a:solidFill>
              </a:rPr>
              <a:t>, they  are said to have </a:t>
            </a:r>
            <a:r>
              <a:rPr lang="en-US" altLang="en-US" sz="2100">
                <a:solidFill>
                  <a:srgbClr val="FF0000"/>
                </a:solidFill>
              </a:rPr>
              <a:t>a homologous  relationship or share homology</a:t>
            </a:r>
            <a:r>
              <a:rPr lang="en-US" altLang="en-US" sz="2100">
                <a:solidFill>
                  <a:srgbClr val="1F497D"/>
                </a:solidFill>
              </a:rPr>
              <a:t>.</a:t>
            </a:r>
          </a:p>
          <a:p>
            <a:pPr algn="just" eaLnBrk="1" hangingPunct="1">
              <a:buFont typeface="Wingdings" pitchFamily="2" charset="2"/>
              <a:buChar char="§"/>
            </a:pPr>
            <a:endParaRPr lang="en-US" altLang="en-US" sz="2100">
              <a:solidFill>
                <a:srgbClr val="1F497D"/>
              </a:solidFill>
            </a:endParaRPr>
          </a:p>
          <a:p>
            <a:pPr algn="just" eaLnBrk="1" hangingPunct="1">
              <a:buFont typeface="Wingdings" pitchFamily="2" charset="2"/>
              <a:buChar char="§"/>
            </a:pPr>
            <a:r>
              <a:rPr lang="en-US" altLang="en-US" sz="2100">
                <a:solidFill>
                  <a:srgbClr val="1F497D"/>
                </a:solidFill>
              </a:rPr>
              <a:t>Sequence similarity vs sequence homology: </a:t>
            </a:r>
            <a:r>
              <a:rPr lang="en-US" altLang="en-US" sz="2100">
                <a:solidFill>
                  <a:srgbClr val="FF0000"/>
                </a:solidFill>
              </a:rPr>
              <a:t>QUANTITATIVE</a:t>
            </a:r>
            <a:r>
              <a:rPr lang="en-US" altLang="en-US" sz="2100">
                <a:solidFill>
                  <a:srgbClr val="1F497D"/>
                </a:solidFill>
              </a:rPr>
              <a:t> vs </a:t>
            </a:r>
            <a:r>
              <a:rPr lang="en-US" altLang="en-US" sz="2100">
                <a:solidFill>
                  <a:srgbClr val="FF0000"/>
                </a:solidFill>
              </a:rPr>
              <a:t>QUALITATIVE</a:t>
            </a:r>
            <a:r>
              <a:rPr lang="en-US" altLang="en-US" sz="2100">
                <a:solidFill>
                  <a:srgbClr val="1F497D"/>
                </a:solidFill>
              </a:rPr>
              <a:t>:</a:t>
            </a:r>
          </a:p>
          <a:p>
            <a:pPr lvl="1" algn="just" eaLnBrk="1" hangingPunct="1">
              <a:buFont typeface="Wingdings" pitchFamily="2" charset="2"/>
              <a:buChar char="§"/>
            </a:pPr>
            <a:r>
              <a:rPr lang="en-US" altLang="en-US" sz="2100">
                <a:solidFill>
                  <a:srgbClr val="1F497D"/>
                </a:solidFill>
              </a:rPr>
              <a:t>40% similarity.</a:t>
            </a:r>
          </a:p>
          <a:p>
            <a:pPr lvl="1" algn="just" eaLnBrk="1" hangingPunct="1">
              <a:buFont typeface="Wingdings" pitchFamily="2" charset="2"/>
              <a:buChar char="§"/>
            </a:pPr>
            <a:r>
              <a:rPr lang="en-US" altLang="en-US" sz="2100">
                <a:solidFill>
                  <a:srgbClr val="1F497D"/>
                </a:solidFill>
              </a:rPr>
              <a:t>40% homology (Wrong).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1CD837A0-5B66-AC47-1CD7-1AFC63EC9FE6}"/>
              </a:ext>
            </a:extLst>
          </p:cNvPr>
          <p:cNvSpPr txBox="1">
            <a:spLocks/>
          </p:cNvSpPr>
          <p:nvPr/>
        </p:nvSpPr>
        <p:spPr bwMode="auto">
          <a:xfrm>
            <a:off x="-3175" y="0"/>
            <a:ext cx="91440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Sequence Alignment</a:t>
            </a:r>
          </a:p>
        </p:txBody>
      </p:sp>
      <p:sp>
        <p:nvSpPr>
          <p:cNvPr id="51202" name="Text Box 5">
            <a:extLst>
              <a:ext uri="{FF2B5EF4-FFF2-40B4-BE49-F238E27FC236}">
                <a16:creationId xmlns:a16="http://schemas.microsoft.com/office/drawing/2014/main" id="{B7AB7B9B-E6AB-C592-0DF0-C7FC65736989}"/>
              </a:ext>
            </a:extLst>
          </p:cNvPr>
          <p:cNvSpPr txBox="1">
            <a:spLocks noChangeArrowheads="1"/>
          </p:cNvSpPr>
          <p:nvPr/>
        </p:nvSpPr>
        <p:spPr bwMode="auto">
          <a:xfrm>
            <a:off x="588963" y="1595438"/>
            <a:ext cx="79660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FF0000"/>
                </a:solidFill>
              </a:rPr>
              <a:t>Sequence identity:</a:t>
            </a:r>
          </a:p>
          <a:p>
            <a:pPr lvl="1" algn="just" eaLnBrk="1" hangingPunct="1">
              <a:buFont typeface="Wingdings" pitchFamily="2" charset="2"/>
              <a:buChar char="§"/>
            </a:pPr>
            <a:r>
              <a:rPr lang="en-US" altLang="en-US" sz="2400">
                <a:solidFill>
                  <a:srgbClr val="1F497D"/>
                </a:solidFill>
              </a:rPr>
              <a:t>Nucleotide sequence: Identity and  similarity are synonymous.</a:t>
            </a:r>
          </a:p>
          <a:p>
            <a:pPr lvl="1" algn="just" eaLnBrk="1" hangingPunct="1">
              <a:buFont typeface="Wingdings" pitchFamily="2" charset="2"/>
              <a:buChar char="§"/>
            </a:pPr>
            <a:r>
              <a:rPr lang="en-US" altLang="en-US" sz="2400">
                <a:solidFill>
                  <a:srgbClr val="1F497D"/>
                </a:solidFill>
              </a:rPr>
              <a:t>Protein sequence: % of matches  of the same amino acid residues between two aligned sequences.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Remember: Similarity is the percentage of  aligned residues that have similar physicochemical characteristics.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 identity is obtained by  dividing the number of identical matches  by the total length of the aligned region  and multiply by 100.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78462A9A-F096-DC22-8214-66EEE10D6707}"/>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Pairwise Sequence Alignment</a:t>
            </a:r>
          </a:p>
        </p:txBody>
      </p:sp>
      <p:sp>
        <p:nvSpPr>
          <p:cNvPr id="52226" name="Text Box 5">
            <a:extLst>
              <a:ext uri="{FF2B5EF4-FFF2-40B4-BE49-F238E27FC236}">
                <a16:creationId xmlns:a16="http://schemas.microsoft.com/office/drawing/2014/main" id="{90B7651A-0B24-3732-957B-FC20FD26BB8F}"/>
              </a:ext>
            </a:extLst>
          </p:cNvPr>
          <p:cNvSpPr txBox="1">
            <a:spLocks noChangeArrowheads="1"/>
          </p:cNvSpPr>
          <p:nvPr/>
        </p:nvSpPr>
        <p:spPr bwMode="auto">
          <a:xfrm>
            <a:off x="792163" y="1500188"/>
            <a:ext cx="796607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FF0000"/>
                </a:solidFill>
              </a:rPr>
              <a:t>Pairwise sequence alignment </a:t>
            </a:r>
            <a:r>
              <a:rPr lang="en-US" altLang="en-US" sz="2400">
                <a:solidFill>
                  <a:srgbClr val="1F497D"/>
                </a:solidFill>
              </a:rPr>
              <a:t>is the process of  lining up two sequences to achieve maximal  levels of identity. It is the basis of database similarity searching and multiple sequence  alignment!</a:t>
            </a:r>
            <a:endParaRPr lang="nl-NL" altLang="en-US" sz="2400">
              <a:solidFill>
                <a:srgbClr val="1F497D"/>
              </a:solidFill>
            </a:endParaRPr>
          </a:p>
        </p:txBody>
      </p:sp>
      <p:sp>
        <p:nvSpPr>
          <p:cNvPr id="52227" name="object 4">
            <a:extLst>
              <a:ext uri="{FF2B5EF4-FFF2-40B4-BE49-F238E27FC236}">
                <a16:creationId xmlns:a16="http://schemas.microsoft.com/office/drawing/2014/main" id="{D25EEFAA-FAD6-244A-08AB-CD6D7AEF161E}"/>
              </a:ext>
            </a:extLst>
          </p:cNvPr>
          <p:cNvSpPr txBox="1">
            <a:spLocks noChangeArrowheads="1"/>
          </p:cNvSpPr>
          <p:nvPr/>
        </p:nvSpPr>
        <p:spPr bwMode="auto">
          <a:xfrm>
            <a:off x="2559050" y="3184525"/>
            <a:ext cx="40259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tabLst>
                <a:tab pos="977900" algn="l"/>
              </a:tabLst>
              <a:defRPr b="1">
                <a:solidFill>
                  <a:schemeClr val="tx1"/>
                </a:solidFill>
                <a:latin typeface="Arial" panose="020B0604020202020204" pitchFamily="34" charset="0"/>
                <a:cs typeface="Arial" panose="020B0604020202020204" pitchFamily="34" charset="0"/>
              </a:defRPr>
            </a:lvl1pPr>
            <a:lvl2pPr marL="742950" indent="-285750">
              <a:tabLst>
                <a:tab pos="977900" algn="l"/>
              </a:tabLst>
              <a:defRPr b="1">
                <a:solidFill>
                  <a:schemeClr val="tx1"/>
                </a:solidFill>
                <a:latin typeface="Arial" panose="020B0604020202020204" pitchFamily="34" charset="0"/>
                <a:cs typeface="Arial" panose="020B0604020202020204" pitchFamily="34" charset="0"/>
              </a:defRPr>
            </a:lvl2pPr>
            <a:lvl3pPr marL="1143000" indent="-228600">
              <a:tabLst>
                <a:tab pos="977900" algn="l"/>
              </a:tabLst>
              <a:defRPr b="1">
                <a:solidFill>
                  <a:schemeClr val="tx1"/>
                </a:solidFill>
                <a:latin typeface="Arial" panose="020B0604020202020204" pitchFamily="34" charset="0"/>
                <a:cs typeface="Arial" panose="020B0604020202020204" pitchFamily="34" charset="0"/>
              </a:defRPr>
            </a:lvl3pPr>
            <a:lvl4pPr marL="1600200" indent="-228600">
              <a:tabLst>
                <a:tab pos="977900" algn="l"/>
              </a:tabLst>
              <a:defRPr b="1">
                <a:solidFill>
                  <a:schemeClr val="tx1"/>
                </a:solidFill>
                <a:latin typeface="Arial" panose="020B0604020202020204" pitchFamily="34" charset="0"/>
                <a:cs typeface="Arial" panose="020B0604020202020204" pitchFamily="34" charset="0"/>
              </a:defRPr>
            </a:lvl4pPr>
            <a:lvl5pPr marL="2057400" indent="-228600">
              <a:tabLst>
                <a:tab pos="97790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9pPr>
          </a:lstStyle>
          <a:p>
            <a:pPr>
              <a:spcBef>
                <a:spcPts val="100"/>
              </a:spcBef>
            </a:pPr>
            <a:r>
              <a:rPr lang="en-US" altLang="en-US" sz="2800">
                <a:solidFill>
                  <a:srgbClr val="FF0000"/>
                </a:solidFill>
              </a:rPr>
              <a:t>T H </a:t>
            </a:r>
            <a:r>
              <a:rPr lang="en-US" altLang="en-US" sz="2800"/>
              <a:t>I	S </a:t>
            </a:r>
            <a:r>
              <a:rPr lang="en-US" altLang="en-US" sz="2800">
                <a:solidFill>
                  <a:srgbClr val="FF0000"/>
                </a:solidFill>
              </a:rPr>
              <a:t>S E Q U E N CE</a:t>
            </a:r>
            <a:endParaRPr lang="en-US" altLang="en-US" sz="2800"/>
          </a:p>
          <a:p>
            <a:r>
              <a:rPr lang="en-US" altLang="en-US" sz="2800"/>
              <a:t>|	|	|	|	|	|	|	|	|	|  </a:t>
            </a:r>
            <a:r>
              <a:rPr lang="en-US" altLang="en-US" sz="2800">
                <a:solidFill>
                  <a:srgbClr val="FF0000"/>
                </a:solidFill>
              </a:rPr>
              <a:t>T H </a:t>
            </a:r>
            <a:r>
              <a:rPr lang="en-US" altLang="en-US" sz="2800"/>
              <a:t>A T </a:t>
            </a:r>
            <a:r>
              <a:rPr lang="en-US" altLang="en-US" sz="2800">
                <a:solidFill>
                  <a:srgbClr val="FF0000"/>
                </a:solidFill>
              </a:rPr>
              <a:t>S E Q U E N C E</a:t>
            </a:r>
            <a:endParaRPr lang="en-US" altLang="en-US" sz="2800"/>
          </a:p>
        </p:txBody>
      </p:sp>
      <p:sp>
        <p:nvSpPr>
          <p:cNvPr id="52228" name="TextBox 3">
            <a:extLst>
              <a:ext uri="{FF2B5EF4-FFF2-40B4-BE49-F238E27FC236}">
                <a16:creationId xmlns:a16="http://schemas.microsoft.com/office/drawing/2014/main" id="{A1E690A4-9416-0C85-05B5-22B648D265EF}"/>
              </a:ext>
            </a:extLst>
          </p:cNvPr>
          <p:cNvSpPr txBox="1">
            <a:spLocks noChangeArrowheads="1"/>
          </p:cNvSpPr>
          <p:nvPr/>
        </p:nvSpPr>
        <p:spPr bwMode="auto">
          <a:xfrm>
            <a:off x="566738" y="5229225"/>
            <a:ext cx="8191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800100" indent="-34290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400">
                <a:solidFill>
                  <a:srgbClr val="1F497D"/>
                </a:solidFill>
              </a:rPr>
              <a:t>The length of the sequence matters!</a:t>
            </a:r>
          </a:p>
          <a:p>
            <a:pPr lvl="1" algn="just">
              <a:buFont typeface="Wingdings" pitchFamily="2" charset="2"/>
              <a:buChar char="§"/>
            </a:pPr>
            <a:r>
              <a:rPr lang="en-US" altLang="en-US" sz="2400">
                <a:solidFill>
                  <a:srgbClr val="1F497D"/>
                </a:solidFill>
              </a:rPr>
              <a:t>A 30% identity over a long alignment is less likely to have arisen by chance than a 30% identity over a very short  alignment.</a:t>
            </a:r>
            <a:endParaRPr lang="en-ZA" altLang="en-US" sz="2400">
              <a:solidFill>
                <a:srgbClr val="1F497D"/>
              </a:solidFill>
            </a:endParaRPr>
          </a:p>
        </p:txBody>
      </p:sp>
      <p:pic>
        <p:nvPicPr>
          <p:cNvPr id="52229" name="object 3">
            <a:extLst>
              <a:ext uri="{FF2B5EF4-FFF2-40B4-BE49-F238E27FC236}">
                <a16:creationId xmlns:a16="http://schemas.microsoft.com/office/drawing/2014/main" id="{9B7105E0-9EF4-C468-3C07-41CD35DE3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4689475"/>
            <a:ext cx="78771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F14DC9B6-149A-0832-77C9-870DDD1863D5}"/>
              </a:ext>
            </a:extLst>
          </p:cNvPr>
          <p:cNvGraphicFramePr>
            <a:graphicFrameLocks noGrp="1"/>
          </p:cNvGraphicFramePr>
          <p:nvPr/>
        </p:nvGraphicFramePr>
        <p:xfrm>
          <a:off x="2019300" y="495300"/>
          <a:ext cx="5105400" cy="823913"/>
        </p:xfrm>
        <a:graphic>
          <a:graphicData uri="http://schemas.openxmlformats.org/drawingml/2006/table">
            <a:tbl>
              <a:tblPr firstRow="1" bandRow="1">
                <a:tableStyleId>{2D5ABB26-0587-4C30-8999-92F81FD0307C}</a:tableStyleId>
              </a:tblPr>
              <a:tblGrid>
                <a:gridCol w="900206">
                  <a:extLst>
                    <a:ext uri="{9D8B030D-6E8A-4147-A177-3AD203B41FA5}">
                      <a16:colId xmlns:a16="http://schemas.microsoft.com/office/drawing/2014/main" val="20000"/>
                    </a:ext>
                  </a:extLst>
                </a:gridCol>
                <a:gridCol w="433597">
                  <a:extLst>
                    <a:ext uri="{9D8B030D-6E8A-4147-A177-3AD203B41FA5}">
                      <a16:colId xmlns:a16="http://schemas.microsoft.com/office/drawing/2014/main" val="20001"/>
                    </a:ext>
                  </a:extLst>
                </a:gridCol>
                <a:gridCol w="295202">
                  <a:extLst>
                    <a:ext uri="{9D8B030D-6E8A-4147-A177-3AD203B41FA5}">
                      <a16:colId xmlns:a16="http://schemas.microsoft.com/office/drawing/2014/main" val="20002"/>
                    </a:ext>
                  </a:extLst>
                </a:gridCol>
                <a:gridCol w="3476395">
                  <a:extLst>
                    <a:ext uri="{9D8B030D-6E8A-4147-A177-3AD203B41FA5}">
                      <a16:colId xmlns:a16="http://schemas.microsoft.com/office/drawing/2014/main" val="20003"/>
                    </a:ext>
                  </a:extLst>
                </a:gridCol>
              </a:tblGrid>
              <a:tr h="412127">
                <a:tc>
                  <a:txBody>
                    <a:bodyPr/>
                    <a:lstStyle/>
                    <a:p>
                      <a:pPr marL="31750">
                        <a:lnSpc>
                          <a:spcPts val="3095"/>
                        </a:lnSpc>
                      </a:pPr>
                      <a:r>
                        <a:rPr sz="2800" b="1" spc="-5" dirty="0">
                          <a:solidFill>
                            <a:srgbClr val="FF0000"/>
                          </a:solidFill>
                          <a:latin typeface="Arial"/>
                          <a:cs typeface="Arial"/>
                        </a:rPr>
                        <a:t>T</a:t>
                      </a:r>
                      <a:r>
                        <a:rPr sz="2800" b="1" spc="-50" dirty="0">
                          <a:solidFill>
                            <a:srgbClr val="FF0000"/>
                          </a:solidFill>
                          <a:latin typeface="Arial"/>
                          <a:cs typeface="Arial"/>
                        </a:rPr>
                        <a:t> </a:t>
                      </a:r>
                      <a:r>
                        <a:rPr sz="2800" b="1" spc="-5" dirty="0">
                          <a:solidFill>
                            <a:srgbClr val="FF0000"/>
                          </a:solidFill>
                          <a:latin typeface="Arial"/>
                          <a:cs typeface="Arial"/>
                        </a:rPr>
                        <a:t>H</a:t>
                      </a:r>
                      <a:r>
                        <a:rPr sz="2800" b="1" spc="-20" dirty="0">
                          <a:solidFill>
                            <a:srgbClr val="FF0000"/>
                          </a:solidFill>
                          <a:latin typeface="Arial"/>
                          <a:cs typeface="Arial"/>
                        </a:rPr>
                        <a:t> </a:t>
                      </a:r>
                      <a:r>
                        <a:rPr sz="2800" b="1" spc="-5" dirty="0">
                          <a:solidFill>
                            <a:srgbClr val="FFFFFF"/>
                          </a:solidFill>
                          <a:latin typeface="Arial"/>
                          <a:cs typeface="Arial"/>
                        </a:rPr>
                        <a:t>I</a:t>
                      </a:r>
                      <a:endParaRPr sz="2800">
                        <a:latin typeface="Arial"/>
                        <a:cs typeface="Arial"/>
                      </a:endParaRPr>
                    </a:p>
                  </a:txBody>
                  <a:tcPr marL="0" marR="0" marT="0" marB="0">
                    <a:solidFill>
                      <a:srgbClr val="001F5F"/>
                    </a:solidFill>
                  </a:tcPr>
                </a:tc>
                <a:tc>
                  <a:txBody>
                    <a:bodyPr/>
                    <a:lstStyle/>
                    <a:p>
                      <a:pPr marL="98425">
                        <a:lnSpc>
                          <a:spcPts val="3095"/>
                        </a:lnSpc>
                      </a:pPr>
                      <a:r>
                        <a:rPr sz="2800" b="1" dirty="0">
                          <a:solidFill>
                            <a:srgbClr val="FFFFFF"/>
                          </a:solidFill>
                          <a:latin typeface="Arial"/>
                          <a:cs typeface="Arial"/>
                        </a:rPr>
                        <a:t>S</a:t>
                      </a:r>
                      <a:endParaRPr sz="2800">
                        <a:latin typeface="Arial"/>
                        <a:cs typeface="Arial"/>
                      </a:endParaRPr>
                    </a:p>
                  </a:txBody>
                  <a:tcPr marL="0" marR="0" marT="0" marB="0">
                    <a:solidFill>
                      <a:srgbClr val="001F5F"/>
                    </a:solidFill>
                  </a:tcPr>
                </a:tc>
                <a:tc>
                  <a:txBody>
                    <a:bodyPr/>
                    <a:lstStyle/>
                    <a:p>
                      <a:pPr marL="97155">
                        <a:lnSpc>
                          <a:spcPts val="3095"/>
                        </a:lnSpc>
                      </a:pPr>
                      <a:r>
                        <a:rPr sz="2800" b="1" dirty="0">
                          <a:solidFill>
                            <a:srgbClr val="FFFFFF"/>
                          </a:solidFill>
                          <a:latin typeface="Arial"/>
                          <a:cs typeface="Arial"/>
                        </a:rPr>
                        <a:t>I</a:t>
                      </a:r>
                      <a:endParaRPr sz="2800">
                        <a:latin typeface="Arial"/>
                        <a:cs typeface="Arial"/>
                      </a:endParaRPr>
                    </a:p>
                  </a:txBody>
                  <a:tcPr marL="0" marR="0" marT="0" marB="0">
                    <a:solidFill>
                      <a:srgbClr val="001F5F"/>
                    </a:solidFill>
                  </a:tcPr>
                </a:tc>
                <a:tc>
                  <a:txBody>
                    <a:bodyPr/>
                    <a:lstStyle/>
                    <a:p>
                      <a:pPr marL="66675" algn="ctr">
                        <a:lnSpc>
                          <a:spcPts val="3095"/>
                        </a:lnSpc>
                      </a:pPr>
                      <a:r>
                        <a:rPr sz="2800" b="1" spc="-5" dirty="0">
                          <a:solidFill>
                            <a:srgbClr val="FFFFFF"/>
                          </a:solidFill>
                          <a:latin typeface="Arial"/>
                          <a:cs typeface="Arial"/>
                        </a:rPr>
                        <a:t>S</a:t>
                      </a:r>
                      <a:r>
                        <a:rPr sz="2800" b="1" spc="-130" dirty="0">
                          <a:solidFill>
                            <a:srgbClr val="FFFFFF"/>
                          </a:solidFill>
                          <a:latin typeface="Arial"/>
                          <a:cs typeface="Arial"/>
                        </a:rPr>
                        <a:t> </a:t>
                      </a:r>
                      <a:r>
                        <a:rPr sz="2800" b="1" spc="-5" dirty="0">
                          <a:solidFill>
                            <a:srgbClr val="FFFFFF"/>
                          </a:solidFill>
                          <a:latin typeface="Arial"/>
                          <a:cs typeface="Arial"/>
                        </a:rPr>
                        <a:t>A</a:t>
                      </a:r>
                      <a:r>
                        <a:rPr sz="2800" b="1" spc="-114" dirty="0">
                          <a:solidFill>
                            <a:srgbClr val="FFFFFF"/>
                          </a:solidFill>
                          <a:latin typeface="Arial"/>
                          <a:cs typeface="Arial"/>
                        </a:rPr>
                        <a:t> </a:t>
                      </a:r>
                      <a:r>
                        <a:rPr sz="2800" b="1" spc="-5" dirty="0">
                          <a:solidFill>
                            <a:srgbClr val="FF0000"/>
                          </a:solidFill>
                          <a:latin typeface="Arial"/>
                          <a:cs typeface="Arial"/>
                        </a:rPr>
                        <a:t>S E</a:t>
                      </a:r>
                      <a:r>
                        <a:rPr sz="2800" b="1" spc="-20" dirty="0">
                          <a:solidFill>
                            <a:srgbClr val="FF0000"/>
                          </a:solidFill>
                          <a:latin typeface="Arial"/>
                          <a:cs typeface="Arial"/>
                        </a:rPr>
                        <a:t> </a:t>
                      </a:r>
                      <a:r>
                        <a:rPr sz="2800" b="1" spc="-5" dirty="0">
                          <a:solidFill>
                            <a:srgbClr val="FF0000"/>
                          </a:solidFill>
                          <a:latin typeface="Arial"/>
                          <a:cs typeface="Arial"/>
                        </a:rPr>
                        <a:t>Q</a:t>
                      </a:r>
                      <a:r>
                        <a:rPr sz="2800" b="1" spc="-10" dirty="0">
                          <a:solidFill>
                            <a:srgbClr val="FF0000"/>
                          </a:solidFill>
                          <a:latin typeface="Arial"/>
                          <a:cs typeface="Arial"/>
                        </a:rPr>
                        <a:t> </a:t>
                      </a:r>
                      <a:r>
                        <a:rPr sz="2800" b="1" spc="-5" dirty="0">
                          <a:solidFill>
                            <a:srgbClr val="FF0000"/>
                          </a:solidFill>
                          <a:latin typeface="Arial"/>
                          <a:cs typeface="Arial"/>
                        </a:rPr>
                        <a:t>U E</a:t>
                      </a:r>
                      <a:r>
                        <a:rPr sz="2800" b="1" spc="-20" dirty="0">
                          <a:solidFill>
                            <a:srgbClr val="FF0000"/>
                          </a:solidFill>
                          <a:latin typeface="Arial"/>
                          <a:cs typeface="Arial"/>
                        </a:rPr>
                        <a:t> </a:t>
                      </a:r>
                      <a:r>
                        <a:rPr sz="2800" b="1" spc="-5" dirty="0">
                          <a:solidFill>
                            <a:srgbClr val="FF0000"/>
                          </a:solidFill>
                          <a:latin typeface="Arial"/>
                          <a:cs typeface="Arial"/>
                        </a:rPr>
                        <a:t>N</a:t>
                      </a:r>
                      <a:r>
                        <a:rPr sz="2800" b="1" spc="-10" dirty="0">
                          <a:solidFill>
                            <a:srgbClr val="FF0000"/>
                          </a:solidFill>
                          <a:latin typeface="Arial"/>
                          <a:cs typeface="Arial"/>
                        </a:rPr>
                        <a:t> </a:t>
                      </a:r>
                      <a:r>
                        <a:rPr sz="2800" b="1" spc="-5" dirty="0">
                          <a:solidFill>
                            <a:srgbClr val="FF0000"/>
                          </a:solidFill>
                          <a:latin typeface="Arial"/>
                          <a:cs typeface="Arial"/>
                        </a:rPr>
                        <a:t>C</a:t>
                      </a:r>
                      <a:r>
                        <a:rPr sz="2800" b="1" dirty="0">
                          <a:solidFill>
                            <a:srgbClr val="FF0000"/>
                          </a:solidFill>
                          <a:latin typeface="Arial"/>
                          <a:cs typeface="Arial"/>
                        </a:rPr>
                        <a:t> </a:t>
                      </a:r>
                      <a:r>
                        <a:rPr sz="2800" b="1" spc="-5" dirty="0">
                          <a:solidFill>
                            <a:srgbClr val="FF0000"/>
                          </a:solidFill>
                          <a:latin typeface="Arial"/>
                          <a:cs typeface="Arial"/>
                        </a:rPr>
                        <a:t>E</a:t>
                      </a:r>
                      <a:endParaRPr sz="2800">
                        <a:latin typeface="Arial"/>
                        <a:cs typeface="Arial"/>
                      </a:endParaRPr>
                    </a:p>
                  </a:txBody>
                  <a:tcPr marL="0" marR="0" marT="0" marB="0">
                    <a:solidFill>
                      <a:srgbClr val="001F5F"/>
                    </a:solidFill>
                  </a:tcPr>
                </a:tc>
                <a:extLst>
                  <a:ext uri="{0D108BD9-81ED-4DB2-BD59-A6C34878D82A}">
                    <a16:rowId xmlns:a16="http://schemas.microsoft.com/office/drawing/2014/main" val="10000"/>
                  </a:ext>
                </a:extLst>
              </a:tr>
              <a:tr h="411786">
                <a:tc>
                  <a:txBody>
                    <a:bodyPr/>
                    <a:lstStyle/>
                    <a:p>
                      <a:pPr marL="128905">
                        <a:lnSpc>
                          <a:spcPts val="3140"/>
                        </a:lnSpc>
                        <a:tabLst>
                          <a:tab pos="424815" algn="l"/>
                        </a:tabLst>
                      </a:pPr>
                      <a:r>
                        <a:rPr sz="2800" b="1" spc="-5" dirty="0">
                          <a:solidFill>
                            <a:schemeClr val="bg1"/>
                          </a:solidFill>
                          <a:latin typeface="Arial"/>
                          <a:cs typeface="Arial"/>
                        </a:rPr>
                        <a:t>|	|</a:t>
                      </a:r>
                      <a:endParaRPr sz="2800">
                        <a:solidFill>
                          <a:schemeClr val="bg1"/>
                        </a:solidFill>
                        <a:latin typeface="Arial"/>
                        <a:cs typeface="Arial"/>
                      </a:endParaRPr>
                    </a:p>
                  </a:txBody>
                  <a:tcPr marL="0" marR="0" marT="0" marB="0">
                    <a:solidFill>
                      <a:srgbClr val="001F5F"/>
                    </a:solidFill>
                  </a:tcPr>
                </a:tc>
                <a:tc>
                  <a:txBody>
                    <a:bodyPr/>
                    <a:lstStyle/>
                    <a:p>
                      <a:pPr>
                        <a:lnSpc>
                          <a:spcPct val="100000"/>
                        </a:lnSpc>
                      </a:pPr>
                      <a:endParaRPr sz="2100">
                        <a:solidFill>
                          <a:schemeClr val="bg1"/>
                        </a:solidFill>
                        <a:latin typeface="Times New Roman"/>
                        <a:cs typeface="Times New Roman"/>
                      </a:endParaRPr>
                    </a:p>
                  </a:txBody>
                  <a:tcPr marL="0" marR="0" marT="0" marB="0">
                    <a:solidFill>
                      <a:srgbClr val="001F5F"/>
                    </a:solidFill>
                  </a:tcPr>
                </a:tc>
                <a:tc>
                  <a:txBody>
                    <a:bodyPr/>
                    <a:lstStyle/>
                    <a:p>
                      <a:pPr>
                        <a:lnSpc>
                          <a:spcPct val="100000"/>
                        </a:lnSpc>
                      </a:pPr>
                      <a:endParaRPr sz="2100">
                        <a:solidFill>
                          <a:schemeClr val="bg1"/>
                        </a:solidFill>
                        <a:latin typeface="Times New Roman"/>
                        <a:cs typeface="Times New Roman"/>
                      </a:endParaRPr>
                    </a:p>
                  </a:txBody>
                  <a:tcPr marL="0" marR="0" marT="0" marB="0">
                    <a:solidFill>
                      <a:srgbClr val="001F5F"/>
                    </a:solidFill>
                  </a:tcPr>
                </a:tc>
                <a:tc>
                  <a:txBody>
                    <a:bodyPr/>
                    <a:lstStyle/>
                    <a:p>
                      <a:pPr marL="27305" algn="ctr">
                        <a:lnSpc>
                          <a:spcPts val="3140"/>
                        </a:lnSpc>
                        <a:tabLst>
                          <a:tab pos="1137920" algn="l"/>
                        </a:tabLst>
                      </a:pPr>
                      <a:r>
                        <a:rPr sz="2800" b="1" spc="-5" dirty="0">
                          <a:solidFill>
                            <a:schemeClr val="bg1"/>
                          </a:solidFill>
                          <a:latin typeface="Arial"/>
                          <a:cs typeface="Arial"/>
                        </a:rPr>
                        <a:t>|	|</a:t>
                      </a:r>
                      <a:endParaRPr sz="2800" dirty="0">
                        <a:solidFill>
                          <a:schemeClr val="bg1"/>
                        </a:solidFill>
                        <a:latin typeface="Arial"/>
                        <a:cs typeface="Arial"/>
                      </a:endParaRPr>
                    </a:p>
                  </a:txBody>
                  <a:tcPr marL="0" marR="0" marT="0" marB="0">
                    <a:solidFill>
                      <a:srgbClr val="001F5F"/>
                    </a:solidFill>
                  </a:tcPr>
                </a:tc>
                <a:extLst>
                  <a:ext uri="{0D108BD9-81ED-4DB2-BD59-A6C34878D82A}">
                    <a16:rowId xmlns:a16="http://schemas.microsoft.com/office/drawing/2014/main" val="10001"/>
                  </a:ext>
                </a:extLst>
              </a:tr>
            </a:tbl>
          </a:graphicData>
        </a:graphic>
      </p:graphicFrame>
      <p:sp>
        <p:nvSpPr>
          <p:cNvPr id="3" name="object 5">
            <a:extLst>
              <a:ext uri="{FF2B5EF4-FFF2-40B4-BE49-F238E27FC236}">
                <a16:creationId xmlns:a16="http://schemas.microsoft.com/office/drawing/2014/main" id="{51ED5FEA-7BF3-3B06-9F77-6B3E0D63309E}"/>
              </a:ext>
            </a:extLst>
          </p:cNvPr>
          <p:cNvSpPr txBox="1">
            <a:spLocks noGrp="1"/>
          </p:cNvSpPr>
          <p:nvPr>
            <p:ph type="title"/>
          </p:nvPr>
        </p:nvSpPr>
        <p:spPr>
          <a:xfrm>
            <a:off x="2560638" y="1408113"/>
            <a:ext cx="4022725" cy="452437"/>
          </a:xfrm>
        </p:spPr>
        <p:txBody>
          <a:bodyPr lIns="0" tIns="12065" rIns="0" bIns="0" rtlCol="0">
            <a:spAutoFit/>
          </a:bodyPr>
          <a:lstStyle/>
          <a:p>
            <a:pPr marL="12700">
              <a:spcBef>
                <a:spcPts val="95"/>
              </a:spcBef>
              <a:defRPr/>
            </a:pPr>
            <a:r>
              <a:rPr sz="2800" b="1" spc="-5" dirty="0">
                <a:solidFill>
                  <a:srgbClr val="FF0000"/>
                </a:solidFill>
                <a:latin typeface="Arial"/>
                <a:cs typeface="Arial"/>
              </a:rPr>
              <a:t>T</a:t>
            </a:r>
            <a:r>
              <a:rPr sz="2800" b="1" spc="-25" dirty="0">
                <a:solidFill>
                  <a:srgbClr val="FF0000"/>
                </a:solidFill>
                <a:latin typeface="Arial"/>
                <a:cs typeface="Arial"/>
              </a:rPr>
              <a:t> </a:t>
            </a:r>
            <a:r>
              <a:rPr sz="2800" b="1" spc="-5" dirty="0">
                <a:solidFill>
                  <a:srgbClr val="FF0000"/>
                </a:solidFill>
                <a:latin typeface="Arial"/>
                <a:cs typeface="Arial"/>
              </a:rPr>
              <a:t>H</a:t>
            </a:r>
            <a:r>
              <a:rPr sz="2800" b="1" spc="-100" dirty="0">
                <a:solidFill>
                  <a:srgbClr val="FF0000"/>
                </a:solidFill>
                <a:latin typeface="Arial"/>
                <a:cs typeface="Arial"/>
              </a:rPr>
              <a:t> </a:t>
            </a:r>
            <a:r>
              <a:rPr sz="2800" b="1" spc="-5" dirty="0">
                <a:solidFill>
                  <a:schemeClr val="tx1"/>
                </a:solidFill>
                <a:latin typeface="Arial"/>
                <a:cs typeface="Arial"/>
              </a:rPr>
              <a:t>A</a:t>
            </a:r>
            <a:r>
              <a:rPr sz="2800" b="1" spc="-110" dirty="0">
                <a:solidFill>
                  <a:schemeClr val="tx1"/>
                </a:solidFill>
                <a:latin typeface="Arial"/>
                <a:cs typeface="Arial"/>
              </a:rPr>
              <a:t> </a:t>
            </a:r>
            <a:r>
              <a:rPr sz="2800" b="1" spc="-5" dirty="0">
                <a:solidFill>
                  <a:schemeClr val="tx1"/>
                </a:solidFill>
                <a:latin typeface="Arial"/>
                <a:cs typeface="Arial"/>
              </a:rPr>
              <a:t>T</a:t>
            </a:r>
            <a:r>
              <a:rPr sz="2800" b="1" spc="-10" dirty="0">
                <a:solidFill>
                  <a:schemeClr val="tx1"/>
                </a:solidFill>
                <a:latin typeface="Arial"/>
                <a:cs typeface="Arial"/>
              </a:rPr>
              <a:t> </a:t>
            </a:r>
            <a:r>
              <a:rPr sz="2800" b="1" spc="-5" dirty="0">
                <a:solidFill>
                  <a:srgbClr val="FF0000"/>
                </a:solidFill>
                <a:latin typeface="Arial"/>
                <a:cs typeface="Arial"/>
              </a:rPr>
              <a:t>S</a:t>
            </a:r>
            <a:r>
              <a:rPr sz="2800" b="1" spc="-10" dirty="0">
                <a:solidFill>
                  <a:srgbClr val="FF0000"/>
                </a:solidFill>
                <a:latin typeface="Arial"/>
                <a:cs typeface="Arial"/>
              </a:rPr>
              <a:t> </a:t>
            </a:r>
            <a:r>
              <a:rPr sz="2800" b="1" spc="-5" dirty="0">
                <a:solidFill>
                  <a:srgbClr val="FF0000"/>
                </a:solidFill>
                <a:latin typeface="Arial"/>
                <a:cs typeface="Arial"/>
              </a:rPr>
              <a:t>E</a:t>
            </a:r>
            <a:r>
              <a:rPr sz="2800" b="1" spc="-10" dirty="0">
                <a:solidFill>
                  <a:srgbClr val="FF0000"/>
                </a:solidFill>
                <a:latin typeface="Arial"/>
                <a:cs typeface="Arial"/>
              </a:rPr>
              <a:t> </a:t>
            </a:r>
            <a:r>
              <a:rPr sz="2800" b="1" spc="-5" dirty="0">
                <a:solidFill>
                  <a:srgbClr val="FF0000"/>
                </a:solidFill>
                <a:latin typeface="Arial"/>
                <a:cs typeface="Arial"/>
              </a:rPr>
              <a:t>Q</a:t>
            </a:r>
            <a:r>
              <a:rPr sz="2800" b="1" spc="-30" dirty="0">
                <a:solidFill>
                  <a:srgbClr val="FF0000"/>
                </a:solidFill>
                <a:latin typeface="Arial"/>
                <a:cs typeface="Arial"/>
              </a:rPr>
              <a:t> </a:t>
            </a:r>
            <a:r>
              <a:rPr sz="2800" b="1" spc="-5" dirty="0">
                <a:solidFill>
                  <a:srgbClr val="FF0000"/>
                </a:solidFill>
                <a:latin typeface="Arial"/>
                <a:cs typeface="Arial"/>
              </a:rPr>
              <a:t>U</a:t>
            </a:r>
            <a:r>
              <a:rPr sz="2800" b="1" dirty="0">
                <a:solidFill>
                  <a:srgbClr val="FF0000"/>
                </a:solidFill>
                <a:latin typeface="Arial"/>
                <a:cs typeface="Arial"/>
              </a:rPr>
              <a:t> </a:t>
            </a:r>
            <a:r>
              <a:rPr sz="2800" b="1" spc="-5" dirty="0">
                <a:solidFill>
                  <a:srgbClr val="FF0000"/>
                </a:solidFill>
                <a:latin typeface="Arial"/>
                <a:cs typeface="Arial"/>
              </a:rPr>
              <a:t>E</a:t>
            </a:r>
            <a:r>
              <a:rPr sz="2800" b="1" spc="-25" dirty="0">
                <a:solidFill>
                  <a:srgbClr val="FF0000"/>
                </a:solidFill>
                <a:latin typeface="Arial"/>
                <a:cs typeface="Arial"/>
              </a:rPr>
              <a:t> </a:t>
            </a:r>
            <a:r>
              <a:rPr sz="2800" b="1" spc="-5" dirty="0">
                <a:solidFill>
                  <a:srgbClr val="FF0000"/>
                </a:solidFill>
                <a:latin typeface="Arial"/>
                <a:cs typeface="Arial"/>
              </a:rPr>
              <a:t>N</a:t>
            </a:r>
            <a:r>
              <a:rPr sz="2800" b="1" dirty="0">
                <a:solidFill>
                  <a:srgbClr val="FF0000"/>
                </a:solidFill>
                <a:latin typeface="Arial"/>
                <a:cs typeface="Arial"/>
              </a:rPr>
              <a:t> </a:t>
            </a:r>
            <a:r>
              <a:rPr sz="2800" b="1" spc="-5" dirty="0">
                <a:solidFill>
                  <a:srgbClr val="FF0000"/>
                </a:solidFill>
                <a:latin typeface="Arial"/>
                <a:cs typeface="Arial"/>
              </a:rPr>
              <a:t>C</a:t>
            </a:r>
            <a:r>
              <a:rPr sz="2800" b="1" spc="-10" dirty="0">
                <a:solidFill>
                  <a:srgbClr val="FF0000"/>
                </a:solidFill>
                <a:latin typeface="Arial"/>
                <a:cs typeface="Arial"/>
              </a:rPr>
              <a:t> </a:t>
            </a:r>
            <a:r>
              <a:rPr sz="2800" b="1" spc="-5" dirty="0">
                <a:solidFill>
                  <a:srgbClr val="FF0000"/>
                </a:solidFill>
                <a:latin typeface="Arial"/>
                <a:cs typeface="Arial"/>
              </a:rPr>
              <a:t>E</a:t>
            </a:r>
            <a:endParaRPr sz="2800" dirty="0">
              <a:latin typeface="Arial"/>
              <a:cs typeface="Arial"/>
            </a:endParaRPr>
          </a:p>
        </p:txBody>
      </p:sp>
      <p:sp>
        <p:nvSpPr>
          <p:cNvPr id="53259" name="object 6">
            <a:extLst>
              <a:ext uri="{FF2B5EF4-FFF2-40B4-BE49-F238E27FC236}">
                <a16:creationId xmlns:a16="http://schemas.microsoft.com/office/drawing/2014/main" id="{905BDFE8-88BD-D5D5-FF75-DC15BD7886A0}"/>
              </a:ext>
            </a:extLst>
          </p:cNvPr>
          <p:cNvSpPr txBox="1">
            <a:spLocks noChangeArrowheads="1"/>
          </p:cNvSpPr>
          <p:nvPr/>
        </p:nvSpPr>
        <p:spPr bwMode="auto">
          <a:xfrm>
            <a:off x="2019300" y="2422525"/>
            <a:ext cx="5199063"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tabLst>
                <a:tab pos="977900" algn="l"/>
              </a:tabLst>
              <a:defRPr b="1">
                <a:solidFill>
                  <a:schemeClr val="tx1"/>
                </a:solidFill>
                <a:latin typeface="Arial" panose="020B0604020202020204" pitchFamily="34" charset="0"/>
                <a:cs typeface="Arial" panose="020B0604020202020204" pitchFamily="34" charset="0"/>
              </a:defRPr>
            </a:lvl1pPr>
            <a:lvl2pPr marL="742950" indent="-285750">
              <a:tabLst>
                <a:tab pos="977900" algn="l"/>
              </a:tabLst>
              <a:defRPr b="1">
                <a:solidFill>
                  <a:schemeClr val="tx1"/>
                </a:solidFill>
                <a:latin typeface="Arial" panose="020B0604020202020204" pitchFamily="34" charset="0"/>
                <a:cs typeface="Arial" panose="020B0604020202020204" pitchFamily="34" charset="0"/>
              </a:defRPr>
            </a:lvl2pPr>
            <a:lvl3pPr marL="1143000" indent="-228600">
              <a:tabLst>
                <a:tab pos="977900" algn="l"/>
              </a:tabLst>
              <a:defRPr b="1">
                <a:solidFill>
                  <a:schemeClr val="tx1"/>
                </a:solidFill>
                <a:latin typeface="Arial" panose="020B0604020202020204" pitchFamily="34" charset="0"/>
                <a:cs typeface="Arial" panose="020B0604020202020204" pitchFamily="34" charset="0"/>
              </a:defRPr>
            </a:lvl3pPr>
            <a:lvl4pPr marL="1600200" indent="-228600">
              <a:tabLst>
                <a:tab pos="977900" algn="l"/>
              </a:tabLst>
              <a:defRPr b="1">
                <a:solidFill>
                  <a:schemeClr val="tx1"/>
                </a:solidFill>
                <a:latin typeface="Arial" panose="020B0604020202020204" pitchFamily="34" charset="0"/>
                <a:cs typeface="Arial" panose="020B0604020202020204" pitchFamily="34" charset="0"/>
              </a:defRPr>
            </a:lvl4pPr>
            <a:lvl5pPr marL="2057400" indent="-228600">
              <a:tabLst>
                <a:tab pos="97790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9pPr>
          </a:lstStyle>
          <a:p>
            <a:pPr>
              <a:spcBef>
                <a:spcPts val="100"/>
              </a:spcBef>
            </a:pPr>
            <a:r>
              <a:rPr lang="en-US" altLang="en-US" sz="2800">
                <a:solidFill>
                  <a:srgbClr val="FF0000"/>
                </a:solidFill>
              </a:rPr>
              <a:t>T H </a:t>
            </a:r>
            <a:r>
              <a:rPr lang="en-US" altLang="en-US" sz="2800"/>
              <a:t>I	S I S A </a:t>
            </a:r>
            <a:r>
              <a:rPr lang="en-US" altLang="en-US" sz="2800">
                <a:solidFill>
                  <a:srgbClr val="FF0000"/>
                </a:solidFill>
              </a:rPr>
              <a:t>S E Q U E N C E</a:t>
            </a:r>
            <a:endParaRPr lang="en-US" altLang="en-US" sz="2800"/>
          </a:p>
          <a:p>
            <a:r>
              <a:rPr lang="en-US" altLang="en-US" sz="2800"/>
              <a:t>|	|</a:t>
            </a:r>
            <a:r>
              <a:rPr lang="en-US" altLang="en-US" sz="2800">
                <a:solidFill>
                  <a:srgbClr val="FFFFFF"/>
                </a:solidFill>
              </a:rPr>
              <a:t>			</a:t>
            </a:r>
            <a:r>
              <a:rPr lang="en-US" altLang="en-US" sz="2800"/>
              <a:t>|	|	|	|	|	|	|	|  </a:t>
            </a:r>
            <a:r>
              <a:rPr lang="en-US" altLang="en-US" sz="2800">
                <a:solidFill>
                  <a:srgbClr val="FF0000"/>
                </a:solidFill>
              </a:rPr>
              <a:t>T H </a:t>
            </a:r>
            <a:r>
              <a:rPr lang="en-US" altLang="en-US" sz="2800"/>
              <a:t>A T -	-	- </a:t>
            </a:r>
            <a:r>
              <a:rPr lang="en-US" altLang="en-US" sz="2800">
                <a:solidFill>
                  <a:srgbClr val="FF0000"/>
                </a:solidFill>
              </a:rPr>
              <a:t>S E Q U E N C E</a:t>
            </a:r>
            <a:endParaRPr lang="en-US" altLang="en-US" sz="2800"/>
          </a:p>
          <a:p>
            <a:pPr>
              <a:spcBef>
                <a:spcPts val="50"/>
              </a:spcBef>
            </a:pPr>
            <a:endParaRPr lang="en-US" altLang="en-US" sz="2700"/>
          </a:p>
          <a:p>
            <a:r>
              <a:rPr lang="en-US" altLang="en-US" sz="2800">
                <a:solidFill>
                  <a:srgbClr val="FF0000"/>
                </a:solidFill>
              </a:rPr>
              <a:t>T H </a:t>
            </a:r>
            <a:r>
              <a:rPr lang="en-US" altLang="en-US" sz="2800"/>
              <a:t>I	S I S A -</a:t>
            </a:r>
            <a:r>
              <a:rPr lang="en-US" altLang="en-US" sz="2800">
                <a:solidFill>
                  <a:srgbClr val="FFFFFF"/>
                </a:solidFill>
              </a:rPr>
              <a:t>	</a:t>
            </a:r>
            <a:r>
              <a:rPr lang="en-US" altLang="en-US" sz="2800">
                <a:solidFill>
                  <a:srgbClr val="FF0000"/>
                </a:solidFill>
              </a:rPr>
              <a:t>S E Q U E N C E</a:t>
            </a:r>
            <a:endParaRPr lang="en-US" altLang="en-US" sz="2800"/>
          </a:p>
          <a:p>
            <a:r>
              <a:rPr lang="en-US" altLang="en-US" sz="2800"/>
              <a:t>|	|				|	|	|	|	|	|	|	|	|  </a:t>
            </a:r>
            <a:r>
              <a:rPr lang="en-US" altLang="en-US" sz="2800">
                <a:solidFill>
                  <a:srgbClr val="FF0000"/>
                </a:solidFill>
              </a:rPr>
              <a:t>T H </a:t>
            </a:r>
            <a:r>
              <a:rPr lang="en-US" altLang="en-US" sz="2800"/>
              <a:t>-	-	- -	A T </a:t>
            </a:r>
            <a:r>
              <a:rPr lang="en-US" altLang="en-US" sz="2800">
                <a:solidFill>
                  <a:srgbClr val="FF0000"/>
                </a:solidFill>
              </a:rPr>
              <a:t>S E Q U E N C E</a:t>
            </a:r>
            <a:endParaRPr lang="en-US" altLang="en-US" sz="2800"/>
          </a:p>
        </p:txBody>
      </p:sp>
      <p:sp>
        <p:nvSpPr>
          <p:cNvPr id="53260" name="TextBox 7">
            <a:extLst>
              <a:ext uri="{FF2B5EF4-FFF2-40B4-BE49-F238E27FC236}">
                <a16:creationId xmlns:a16="http://schemas.microsoft.com/office/drawing/2014/main" id="{B59D072B-8633-757B-E029-B9BF6562EC2A}"/>
              </a:ext>
            </a:extLst>
          </p:cNvPr>
          <p:cNvSpPr txBox="1">
            <a:spLocks noChangeArrowheads="1"/>
          </p:cNvSpPr>
          <p:nvPr/>
        </p:nvSpPr>
        <p:spPr bwMode="auto">
          <a:xfrm>
            <a:off x="385763" y="5724525"/>
            <a:ext cx="8372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000"/>
              <a:t>There is never just one possible alignment  between two sequences and the best one is  not always obvious!</a:t>
            </a:r>
          </a:p>
          <a:p>
            <a:pPr algn="just">
              <a:buFont typeface="Wingdings" pitchFamily="2" charset="2"/>
              <a:buChar char="§"/>
            </a:pPr>
            <a:r>
              <a:rPr lang="en-US" altLang="en-US" sz="2000"/>
              <a:t>Sequences can always be aligned – lots  of possible alignments.</a:t>
            </a:r>
            <a:endParaRPr lang="en-ZA"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0138F0A9-D1D5-33F4-C9C6-D081682E349E}"/>
              </a:ext>
            </a:extLst>
          </p:cNvPr>
          <p:cNvSpPr txBox="1">
            <a:spLocks/>
          </p:cNvSpPr>
          <p:nvPr/>
        </p:nvSpPr>
        <p:spPr bwMode="auto">
          <a:xfrm>
            <a:off x="0" y="98425"/>
            <a:ext cx="91440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Multiple Sequence Alignment (MSA)</a:t>
            </a:r>
          </a:p>
        </p:txBody>
      </p:sp>
      <p:sp>
        <p:nvSpPr>
          <p:cNvPr id="54274" name="Text Box 5">
            <a:extLst>
              <a:ext uri="{FF2B5EF4-FFF2-40B4-BE49-F238E27FC236}">
                <a16:creationId xmlns:a16="http://schemas.microsoft.com/office/drawing/2014/main" id="{BBC2B83B-E9A5-4339-2682-6721BB93A4D9}"/>
              </a:ext>
            </a:extLst>
          </p:cNvPr>
          <p:cNvSpPr txBox="1">
            <a:spLocks noChangeArrowheads="1"/>
          </p:cNvSpPr>
          <p:nvPr/>
        </p:nvSpPr>
        <p:spPr bwMode="auto">
          <a:xfrm>
            <a:off x="836613" y="1628775"/>
            <a:ext cx="7966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a:solidFill>
                  <a:srgbClr val="1F497D"/>
                </a:solidFill>
              </a:rPr>
              <a:t>Alignment of more than two sequences.</a:t>
            </a:r>
          </a:p>
        </p:txBody>
      </p:sp>
      <p:pic>
        <p:nvPicPr>
          <p:cNvPr id="54275" name="object 2">
            <a:extLst>
              <a:ext uri="{FF2B5EF4-FFF2-40B4-BE49-F238E27FC236}">
                <a16:creationId xmlns:a16="http://schemas.microsoft.com/office/drawing/2014/main" id="{FF4D6463-0CC8-E6A8-9908-413271A27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47" t="1173" r="2560"/>
          <a:stretch>
            <a:fillRect/>
          </a:stretch>
        </p:blipFill>
        <p:spPr bwMode="auto">
          <a:xfrm>
            <a:off x="1241425" y="2090738"/>
            <a:ext cx="6435725"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1BAED89-5485-F536-7A63-E9AD7CAEEFC8}"/>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MSA</a:t>
            </a:r>
          </a:p>
        </p:txBody>
      </p:sp>
      <p:sp>
        <p:nvSpPr>
          <p:cNvPr id="55298" name="Text Box 5">
            <a:extLst>
              <a:ext uri="{FF2B5EF4-FFF2-40B4-BE49-F238E27FC236}">
                <a16:creationId xmlns:a16="http://schemas.microsoft.com/office/drawing/2014/main" id="{3C7908BD-BBA9-1E31-FD5A-A40E189369C1}"/>
              </a:ext>
            </a:extLst>
          </p:cNvPr>
          <p:cNvSpPr txBox="1">
            <a:spLocks noChangeArrowheads="1"/>
          </p:cNvSpPr>
          <p:nvPr/>
        </p:nvSpPr>
        <p:spPr bwMode="auto">
          <a:xfrm>
            <a:off x="836613" y="1628775"/>
            <a:ext cx="79660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Improves the accuracy of alignment between the  sequence pairs.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Reveals patterns of conserved residues that are not obvious when only two sequences are studied.</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Important for predicting the secondary structure,  identification of residues important for specificity  etc.</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Essential prerequisite to carry out phylogenetic  analysis of sequence families.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7E168668-431D-120F-CA25-1FA1858A1A2E}"/>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Some MSA Programs</a:t>
            </a:r>
          </a:p>
        </p:txBody>
      </p:sp>
      <p:sp>
        <p:nvSpPr>
          <p:cNvPr id="56322" name="Text Box 5">
            <a:extLst>
              <a:ext uri="{FF2B5EF4-FFF2-40B4-BE49-F238E27FC236}">
                <a16:creationId xmlns:a16="http://schemas.microsoft.com/office/drawing/2014/main" id="{87F64DC2-6235-1874-E6A8-C73394EF704F}"/>
              </a:ext>
            </a:extLst>
          </p:cNvPr>
          <p:cNvSpPr txBox="1">
            <a:spLocks noChangeArrowheads="1"/>
          </p:cNvSpPr>
          <p:nvPr/>
        </p:nvSpPr>
        <p:spPr bwMode="auto">
          <a:xfrm>
            <a:off x="498475" y="1538288"/>
            <a:ext cx="8147050" cy="512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25000"/>
              </a:lnSpc>
              <a:buFont typeface="Wingdings" pitchFamily="2" charset="2"/>
              <a:buChar char="§"/>
            </a:pPr>
            <a:r>
              <a:rPr lang="en-US" altLang="en-US" sz="2400">
                <a:solidFill>
                  <a:srgbClr val="1F497D"/>
                </a:solidFill>
              </a:rPr>
              <a:t>ClustalW</a:t>
            </a:r>
          </a:p>
          <a:p>
            <a:pPr algn="just" eaLnBrk="1" hangingPunct="1">
              <a:lnSpc>
                <a:spcPct val="125000"/>
              </a:lnSpc>
              <a:buFont typeface="Wingdings" pitchFamily="2" charset="2"/>
              <a:buChar char="§"/>
            </a:pPr>
            <a:r>
              <a:rPr lang="en-US" altLang="en-US" sz="2400">
                <a:solidFill>
                  <a:srgbClr val="1F497D"/>
                </a:solidFill>
              </a:rPr>
              <a:t>T-Coffee (Tree-based Consistency Objective Function for  Alignment Evaluation)</a:t>
            </a:r>
          </a:p>
          <a:p>
            <a:pPr algn="just" eaLnBrk="1" hangingPunct="1">
              <a:lnSpc>
                <a:spcPct val="125000"/>
              </a:lnSpc>
              <a:buFont typeface="Wingdings" pitchFamily="2" charset="2"/>
              <a:buChar char="§"/>
            </a:pPr>
            <a:r>
              <a:rPr lang="en-US" altLang="en-US" sz="2400">
                <a:solidFill>
                  <a:srgbClr val="1F497D"/>
                </a:solidFill>
              </a:rPr>
              <a:t>MUSCLE (MUltiple Sequence Comparison by Log-Expectation)</a:t>
            </a:r>
          </a:p>
          <a:p>
            <a:pPr algn="just" eaLnBrk="1" hangingPunct="1">
              <a:lnSpc>
                <a:spcPct val="125000"/>
              </a:lnSpc>
              <a:buFont typeface="Wingdings" pitchFamily="2" charset="2"/>
              <a:buChar char="§"/>
            </a:pPr>
            <a:r>
              <a:rPr lang="en-US" altLang="en-US" sz="2400">
                <a:solidFill>
                  <a:srgbClr val="1F497D"/>
                </a:solidFill>
              </a:rPr>
              <a:t>MAFFT (Multiple Alignment using Fast Fourier Transform)</a:t>
            </a:r>
          </a:p>
          <a:p>
            <a:pPr algn="just" eaLnBrk="1" hangingPunct="1">
              <a:lnSpc>
                <a:spcPct val="125000"/>
              </a:lnSpc>
              <a:buFont typeface="Wingdings" pitchFamily="2" charset="2"/>
              <a:buChar char="§"/>
            </a:pPr>
            <a:r>
              <a:rPr lang="en-US" altLang="en-US" sz="2400">
                <a:solidFill>
                  <a:srgbClr val="1F497D"/>
                </a:solidFill>
              </a:rPr>
              <a:t>PROMALS3D</a:t>
            </a:r>
          </a:p>
          <a:p>
            <a:pPr algn="just" eaLnBrk="1" hangingPunct="1">
              <a:lnSpc>
                <a:spcPct val="125000"/>
              </a:lnSpc>
              <a:buFont typeface="Wingdings" pitchFamily="2" charset="2"/>
              <a:buChar char="§"/>
            </a:pPr>
            <a:r>
              <a:rPr lang="en-US" altLang="en-US" sz="2400">
                <a:solidFill>
                  <a:srgbClr val="1F497D"/>
                </a:solidFill>
              </a:rPr>
              <a:t>DIALING2</a:t>
            </a:r>
          </a:p>
          <a:p>
            <a:pPr algn="just" eaLnBrk="1" hangingPunct="1">
              <a:lnSpc>
                <a:spcPct val="125000"/>
              </a:lnSpc>
              <a:buFont typeface="Wingdings" pitchFamily="2" charset="2"/>
              <a:buChar char="§"/>
            </a:pPr>
            <a:r>
              <a:rPr lang="en-US" altLang="en-US" sz="2400">
                <a:solidFill>
                  <a:srgbClr val="1F497D"/>
                </a:solidFill>
              </a:rPr>
              <a:t>KALIGN</a:t>
            </a:r>
          </a:p>
          <a:p>
            <a:pPr algn="just" eaLnBrk="1" hangingPunct="1">
              <a:lnSpc>
                <a:spcPct val="125000"/>
              </a:lnSpc>
              <a:buFont typeface="Wingdings" pitchFamily="2" charset="2"/>
              <a:buChar char="§"/>
            </a:pPr>
            <a:r>
              <a:rPr lang="en-US" altLang="en-US" sz="2400">
                <a:solidFill>
                  <a:srgbClr val="1F497D"/>
                </a:solidFill>
              </a:rPr>
              <a:t>CLC &amp; GCG WorkBench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6DF76031-4681-3586-2028-64B87892255F}"/>
              </a:ext>
            </a:extLst>
          </p:cNvPr>
          <p:cNvSpPr txBox="1">
            <a:spLocks/>
          </p:cNvSpPr>
          <p:nvPr/>
        </p:nvSpPr>
        <p:spPr bwMode="auto">
          <a:xfrm>
            <a:off x="0" y="0"/>
            <a:ext cx="914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Global vs Local Sequence Alignment</a:t>
            </a:r>
          </a:p>
        </p:txBody>
      </p:sp>
      <p:sp>
        <p:nvSpPr>
          <p:cNvPr id="57346" name="Text Box 5">
            <a:extLst>
              <a:ext uri="{FF2B5EF4-FFF2-40B4-BE49-F238E27FC236}">
                <a16:creationId xmlns:a16="http://schemas.microsoft.com/office/drawing/2014/main" id="{6B4617D3-EFFD-3C8A-69A5-B603A6D51E65}"/>
              </a:ext>
            </a:extLst>
          </p:cNvPr>
          <p:cNvSpPr txBox="1">
            <a:spLocks noChangeArrowheads="1"/>
          </p:cNvSpPr>
          <p:nvPr/>
        </p:nvSpPr>
        <p:spPr bwMode="auto">
          <a:xfrm>
            <a:off x="274638" y="1608138"/>
            <a:ext cx="859472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Global sequence alignment:</a:t>
            </a:r>
          </a:p>
          <a:p>
            <a:pPr lvl="1" algn="just" eaLnBrk="1" hangingPunct="1">
              <a:buFont typeface="Wingdings" pitchFamily="2" charset="2"/>
              <a:buChar char="§"/>
            </a:pPr>
            <a:r>
              <a:rPr lang="en-US" altLang="en-US" sz="2400">
                <a:solidFill>
                  <a:srgbClr val="1F497D"/>
                </a:solidFill>
              </a:rPr>
              <a:t>Best alignment of two sequences across  their entire length.</a:t>
            </a:r>
          </a:p>
          <a:p>
            <a:pPr lvl="1" algn="just" eaLnBrk="1" hangingPunct="1">
              <a:buFont typeface="Wingdings" pitchFamily="2" charset="2"/>
              <a:buChar char="§"/>
            </a:pPr>
            <a:r>
              <a:rPr lang="en-US" altLang="en-US" sz="2400">
                <a:solidFill>
                  <a:srgbClr val="1F497D"/>
                </a:solidFill>
              </a:rPr>
              <a:t>Most applicable to highly similar sequences.</a:t>
            </a:r>
          </a:p>
          <a:p>
            <a:pPr lvl="1" algn="just" eaLnBrk="1" hangingPunct="1">
              <a:buFont typeface="Wingdings" pitchFamily="2" charset="2"/>
              <a:buChar char="§"/>
            </a:pPr>
            <a:r>
              <a:rPr lang="en-US" altLang="en-US" sz="2400">
                <a:solidFill>
                  <a:srgbClr val="1F497D"/>
                </a:solidFill>
              </a:rPr>
              <a:t>Creates an end-to-end alignment (Needleman and Wunsch).</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Local sequence alignment:</a:t>
            </a:r>
          </a:p>
          <a:p>
            <a:pPr lvl="1" algn="just" eaLnBrk="1" hangingPunct="1">
              <a:buFont typeface="Wingdings" pitchFamily="2" charset="2"/>
              <a:buChar char="§"/>
            </a:pPr>
            <a:r>
              <a:rPr lang="en-US" altLang="en-US" sz="2400">
                <a:solidFill>
                  <a:srgbClr val="1F497D"/>
                </a:solidFill>
              </a:rPr>
              <a:t>Finds the most similar regions in the two sequences being aligned rather than finding the best way to align the entire length of the two sequences being  compared.</a:t>
            </a:r>
          </a:p>
          <a:p>
            <a:pPr lvl="1" algn="just" eaLnBrk="1" hangingPunct="1">
              <a:buFont typeface="Wingdings" pitchFamily="2" charset="2"/>
              <a:buChar char="§"/>
            </a:pPr>
            <a:r>
              <a:rPr lang="en-US" altLang="en-US" sz="2400">
                <a:solidFill>
                  <a:srgbClr val="1F497D"/>
                </a:solidFill>
              </a:rPr>
              <a:t>For sequences of different length.</a:t>
            </a:r>
          </a:p>
          <a:p>
            <a:pPr lvl="1" algn="just" eaLnBrk="1" hangingPunct="1">
              <a:buFont typeface="Wingdings" pitchFamily="2" charset="2"/>
              <a:buChar char="§"/>
            </a:pPr>
            <a:r>
              <a:rPr lang="en-US" altLang="en-US" sz="2400">
                <a:solidFill>
                  <a:srgbClr val="1F497D"/>
                </a:solidFill>
              </a:rPr>
              <a:t>Finds the best local alignment (Smith – Waterman).</a:t>
            </a:r>
            <a:endParaRPr lang="nl-NL" altLang="en-US" sz="2400">
              <a:solidFill>
                <a:srgbClr val="1F497D"/>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40E5814F-1B6E-4372-48DD-C4090E8DFE5F}"/>
              </a:ext>
            </a:extLst>
          </p:cNvPr>
          <p:cNvSpPr txBox="1">
            <a:spLocks/>
          </p:cNvSpPr>
          <p:nvPr/>
        </p:nvSpPr>
        <p:spPr bwMode="auto">
          <a:xfrm>
            <a:off x="0" y="0"/>
            <a:ext cx="914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Global vs Local Sequence Alignment</a:t>
            </a:r>
          </a:p>
        </p:txBody>
      </p:sp>
      <p:pic>
        <p:nvPicPr>
          <p:cNvPr id="58370" name="object 3">
            <a:extLst>
              <a:ext uri="{FF2B5EF4-FFF2-40B4-BE49-F238E27FC236}">
                <a16:creationId xmlns:a16="http://schemas.microsoft.com/office/drawing/2014/main" id="{A027FFBC-87E4-EEFB-184B-B8A036DD1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19263"/>
            <a:ext cx="80375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object 5">
            <a:extLst>
              <a:ext uri="{FF2B5EF4-FFF2-40B4-BE49-F238E27FC236}">
                <a16:creationId xmlns:a16="http://schemas.microsoft.com/office/drawing/2014/main" id="{248DF419-10E0-19F9-9210-1AAF31E21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988" y="2843213"/>
            <a:ext cx="3154362" cy="369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7B70209-1227-D7AB-A5C7-C6E33B4B5332}"/>
              </a:ext>
            </a:extLst>
          </p:cNvPr>
          <p:cNvSpPr txBox="1">
            <a:spLocks/>
          </p:cNvSpPr>
          <p:nvPr/>
        </p:nvSpPr>
        <p:spPr bwMode="auto">
          <a:xfrm>
            <a:off x="0" y="323850"/>
            <a:ext cx="9144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Genomics &amp; Proteomics</a:t>
            </a:r>
          </a:p>
        </p:txBody>
      </p:sp>
      <p:sp>
        <p:nvSpPr>
          <p:cNvPr id="23554" name="Text Box 5">
            <a:extLst>
              <a:ext uri="{FF2B5EF4-FFF2-40B4-BE49-F238E27FC236}">
                <a16:creationId xmlns:a16="http://schemas.microsoft.com/office/drawing/2014/main" id="{BE02FA81-E1ED-E742-FA0C-7F8EDF77B87D}"/>
              </a:ext>
            </a:extLst>
          </p:cNvPr>
          <p:cNvSpPr txBox="1">
            <a:spLocks noChangeArrowheads="1"/>
          </p:cNvSpPr>
          <p:nvPr/>
        </p:nvSpPr>
        <p:spPr bwMode="auto">
          <a:xfrm>
            <a:off x="476250" y="1854200"/>
            <a:ext cx="81915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85850" indent="-34290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Genomics: study of an organism's genome and the use of the genes. </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Proteomics: large-scale study of structure and function of proteins.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Proteomics is more complicated than genomics:</a:t>
            </a:r>
          </a:p>
          <a:p>
            <a:pPr lvl="1" algn="just" eaLnBrk="1" hangingPunct="1">
              <a:buFont typeface="Courier New" panose="02070309020205020404" pitchFamily="49" charset="0"/>
              <a:buChar char="o"/>
            </a:pPr>
            <a:r>
              <a:rPr lang="en-US" altLang="en-US" sz="2400">
                <a:solidFill>
                  <a:srgbClr val="1F497D"/>
                </a:solidFill>
              </a:rPr>
              <a:t>Genome is a rather constant entity.</a:t>
            </a:r>
          </a:p>
          <a:p>
            <a:pPr lvl="1" algn="just" eaLnBrk="1" hangingPunct="1">
              <a:buFont typeface="Courier New" panose="02070309020205020404" pitchFamily="49" charset="0"/>
              <a:buChar char="o"/>
            </a:pPr>
            <a:r>
              <a:rPr lang="en-US" altLang="en-US" sz="2400">
                <a:solidFill>
                  <a:srgbClr val="1F497D"/>
                </a:solidFill>
              </a:rPr>
              <a:t>Proteome differs from cell-to-cell and is constantly changing via its biochemical interactions with the genome and the environment.</a:t>
            </a:r>
            <a:endParaRPr lang="nl-NL" altLang="en-US" sz="2400">
              <a:solidFill>
                <a:srgbClr val="1F497D"/>
              </a:solidFill>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3D14322F-8680-3E6B-A59F-7D9FE79950E7}"/>
              </a:ext>
            </a:extLst>
          </p:cNvPr>
          <p:cNvGraphicFramePr>
            <a:graphicFrameLocks noGrp="1"/>
          </p:cNvGraphicFramePr>
          <p:nvPr/>
        </p:nvGraphicFramePr>
        <p:xfrm>
          <a:off x="2019300" y="495300"/>
          <a:ext cx="5105400" cy="823913"/>
        </p:xfrm>
        <a:graphic>
          <a:graphicData uri="http://schemas.openxmlformats.org/drawingml/2006/table">
            <a:tbl>
              <a:tblPr firstRow="1" bandRow="1">
                <a:tableStyleId>{2D5ABB26-0587-4C30-8999-92F81FD0307C}</a:tableStyleId>
              </a:tblPr>
              <a:tblGrid>
                <a:gridCol w="900206">
                  <a:extLst>
                    <a:ext uri="{9D8B030D-6E8A-4147-A177-3AD203B41FA5}">
                      <a16:colId xmlns:a16="http://schemas.microsoft.com/office/drawing/2014/main" val="20000"/>
                    </a:ext>
                  </a:extLst>
                </a:gridCol>
                <a:gridCol w="433597">
                  <a:extLst>
                    <a:ext uri="{9D8B030D-6E8A-4147-A177-3AD203B41FA5}">
                      <a16:colId xmlns:a16="http://schemas.microsoft.com/office/drawing/2014/main" val="20001"/>
                    </a:ext>
                  </a:extLst>
                </a:gridCol>
                <a:gridCol w="295202">
                  <a:extLst>
                    <a:ext uri="{9D8B030D-6E8A-4147-A177-3AD203B41FA5}">
                      <a16:colId xmlns:a16="http://schemas.microsoft.com/office/drawing/2014/main" val="20002"/>
                    </a:ext>
                  </a:extLst>
                </a:gridCol>
                <a:gridCol w="3476395">
                  <a:extLst>
                    <a:ext uri="{9D8B030D-6E8A-4147-A177-3AD203B41FA5}">
                      <a16:colId xmlns:a16="http://schemas.microsoft.com/office/drawing/2014/main" val="20003"/>
                    </a:ext>
                  </a:extLst>
                </a:gridCol>
              </a:tblGrid>
              <a:tr h="412127">
                <a:tc>
                  <a:txBody>
                    <a:bodyPr/>
                    <a:lstStyle/>
                    <a:p>
                      <a:pPr marL="31750">
                        <a:lnSpc>
                          <a:spcPts val="3095"/>
                        </a:lnSpc>
                      </a:pPr>
                      <a:r>
                        <a:rPr sz="2800" b="1" spc="-5" dirty="0">
                          <a:solidFill>
                            <a:srgbClr val="FF0000"/>
                          </a:solidFill>
                          <a:latin typeface="Arial"/>
                          <a:cs typeface="Arial"/>
                        </a:rPr>
                        <a:t>T</a:t>
                      </a:r>
                      <a:r>
                        <a:rPr sz="2800" b="1" spc="-50" dirty="0">
                          <a:solidFill>
                            <a:srgbClr val="FF0000"/>
                          </a:solidFill>
                          <a:latin typeface="Arial"/>
                          <a:cs typeface="Arial"/>
                        </a:rPr>
                        <a:t> </a:t>
                      </a:r>
                      <a:r>
                        <a:rPr sz="2800" b="1" spc="-5" dirty="0">
                          <a:solidFill>
                            <a:srgbClr val="FF0000"/>
                          </a:solidFill>
                          <a:latin typeface="Arial"/>
                          <a:cs typeface="Arial"/>
                        </a:rPr>
                        <a:t>H</a:t>
                      </a:r>
                      <a:r>
                        <a:rPr sz="2800" b="1" spc="-20" dirty="0">
                          <a:solidFill>
                            <a:srgbClr val="FF0000"/>
                          </a:solidFill>
                          <a:latin typeface="Arial"/>
                          <a:cs typeface="Arial"/>
                        </a:rPr>
                        <a:t> </a:t>
                      </a:r>
                      <a:r>
                        <a:rPr sz="2800" b="1" spc="-5" dirty="0">
                          <a:solidFill>
                            <a:srgbClr val="FFFFFF"/>
                          </a:solidFill>
                          <a:latin typeface="Arial"/>
                          <a:cs typeface="Arial"/>
                        </a:rPr>
                        <a:t>I</a:t>
                      </a:r>
                      <a:endParaRPr sz="2800">
                        <a:latin typeface="Arial"/>
                        <a:cs typeface="Arial"/>
                      </a:endParaRPr>
                    </a:p>
                  </a:txBody>
                  <a:tcPr marL="0" marR="0" marT="0" marB="0">
                    <a:solidFill>
                      <a:srgbClr val="001F5F"/>
                    </a:solidFill>
                  </a:tcPr>
                </a:tc>
                <a:tc>
                  <a:txBody>
                    <a:bodyPr/>
                    <a:lstStyle/>
                    <a:p>
                      <a:pPr marL="98425">
                        <a:lnSpc>
                          <a:spcPts val="3095"/>
                        </a:lnSpc>
                      </a:pPr>
                      <a:r>
                        <a:rPr sz="2800" b="1" dirty="0">
                          <a:solidFill>
                            <a:srgbClr val="FFFFFF"/>
                          </a:solidFill>
                          <a:latin typeface="Arial"/>
                          <a:cs typeface="Arial"/>
                        </a:rPr>
                        <a:t>S</a:t>
                      </a:r>
                      <a:endParaRPr sz="2800">
                        <a:latin typeface="Arial"/>
                        <a:cs typeface="Arial"/>
                      </a:endParaRPr>
                    </a:p>
                  </a:txBody>
                  <a:tcPr marL="0" marR="0" marT="0" marB="0">
                    <a:solidFill>
                      <a:srgbClr val="001F5F"/>
                    </a:solidFill>
                  </a:tcPr>
                </a:tc>
                <a:tc>
                  <a:txBody>
                    <a:bodyPr/>
                    <a:lstStyle/>
                    <a:p>
                      <a:pPr marL="97155">
                        <a:lnSpc>
                          <a:spcPts val="3095"/>
                        </a:lnSpc>
                      </a:pPr>
                      <a:r>
                        <a:rPr sz="2800" b="1" dirty="0">
                          <a:solidFill>
                            <a:srgbClr val="FFFFFF"/>
                          </a:solidFill>
                          <a:latin typeface="Arial"/>
                          <a:cs typeface="Arial"/>
                        </a:rPr>
                        <a:t>I</a:t>
                      </a:r>
                      <a:endParaRPr sz="2800">
                        <a:latin typeface="Arial"/>
                        <a:cs typeface="Arial"/>
                      </a:endParaRPr>
                    </a:p>
                  </a:txBody>
                  <a:tcPr marL="0" marR="0" marT="0" marB="0">
                    <a:solidFill>
                      <a:srgbClr val="001F5F"/>
                    </a:solidFill>
                  </a:tcPr>
                </a:tc>
                <a:tc>
                  <a:txBody>
                    <a:bodyPr/>
                    <a:lstStyle/>
                    <a:p>
                      <a:pPr marL="66675" algn="ctr">
                        <a:lnSpc>
                          <a:spcPts val="3095"/>
                        </a:lnSpc>
                      </a:pPr>
                      <a:r>
                        <a:rPr sz="2800" b="1" spc="-5" dirty="0">
                          <a:solidFill>
                            <a:srgbClr val="FFFFFF"/>
                          </a:solidFill>
                          <a:latin typeface="Arial"/>
                          <a:cs typeface="Arial"/>
                        </a:rPr>
                        <a:t>S</a:t>
                      </a:r>
                      <a:r>
                        <a:rPr sz="2800" b="1" spc="-130" dirty="0">
                          <a:solidFill>
                            <a:srgbClr val="FFFFFF"/>
                          </a:solidFill>
                          <a:latin typeface="Arial"/>
                          <a:cs typeface="Arial"/>
                        </a:rPr>
                        <a:t> </a:t>
                      </a:r>
                      <a:r>
                        <a:rPr sz="2800" b="1" spc="-5" dirty="0">
                          <a:solidFill>
                            <a:srgbClr val="FFFFFF"/>
                          </a:solidFill>
                          <a:latin typeface="Arial"/>
                          <a:cs typeface="Arial"/>
                        </a:rPr>
                        <a:t>A</a:t>
                      </a:r>
                      <a:r>
                        <a:rPr sz="2800" b="1" spc="-114" dirty="0">
                          <a:solidFill>
                            <a:srgbClr val="FFFFFF"/>
                          </a:solidFill>
                          <a:latin typeface="Arial"/>
                          <a:cs typeface="Arial"/>
                        </a:rPr>
                        <a:t> </a:t>
                      </a:r>
                      <a:r>
                        <a:rPr sz="2800" b="1" spc="-5" dirty="0">
                          <a:solidFill>
                            <a:srgbClr val="FF0000"/>
                          </a:solidFill>
                          <a:latin typeface="Arial"/>
                          <a:cs typeface="Arial"/>
                        </a:rPr>
                        <a:t>S E</a:t>
                      </a:r>
                      <a:r>
                        <a:rPr sz="2800" b="1" spc="-20" dirty="0">
                          <a:solidFill>
                            <a:srgbClr val="FF0000"/>
                          </a:solidFill>
                          <a:latin typeface="Arial"/>
                          <a:cs typeface="Arial"/>
                        </a:rPr>
                        <a:t> </a:t>
                      </a:r>
                      <a:r>
                        <a:rPr sz="2800" b="1" spc="-5" dirty="0">
                          <a:solidFill>
                            <a:srgbClr val="FF0000"/>
                          </a:solidFill>
                          <a:latin typeface="Arial"/>
                          <a:cs typeface="Arial"/>
                        </a:rPr>
                        <a:t>Q</a:t>
                      </a:r>
                      <a:r>
                        <a:rPr sz="2800" b="1" spc="-10" dirty="0">
                          <a:solidFill>
                            <a:srgbClr val="FF0000"/>
                          </a:solidFill>
                          <a:latin typeface="Arial"/>
                          <a:cs typeface="Arial"/>
                        </a:rPr>
                        <a:t> </a:t>
                      </a:r>
                      <a:r>
                        <a:rPr sz="2800" b="1" spc="-5" dirty="0">
                          <a:solidFill>
                            <a:srgbClr val="FF0000"/>
                          </a:solidFill>
                          <a:latin typeface="Arial"/>
                          <a:cs typeface="Arial"/>
                        </a:rPr>
                        <a:t>U E</a:t>
                      </a:r>
                      <a:r>
                        <a:rPr sz="2800" b="1" spc="-20" dirty="0">
                          <a:solidFill>
                            <a:srgbClr val="FF0000"/>
                          </a:solidFill>
                          <a:latin typeface="Arial"/>
                          <a:cs typeface="Arial"/>
                        </a:rPr>
                        <a:t> </a:t>
                      </a:r>
                      <a:r>
                        <a:rPr sz="2800" b="1" spc="-5" dirty="0">
                          <a:solidFill>
                            <a:srgbClr val="FF0000"/>
                          </a:solidFill>
                          <a:latin typeface="Arial"/>
                          <a:cs typeface="Arial"/>
                        </a:rPr>
                        <a:t>N</a:t>
                      </a:r>
                      <a:r>
                        <a:rPr sz="2800" b="1" spc="-10" dirty="0">
                          <a:solidFill>
                            <a:srgbClr val="FF0000"/>
                          </a:solidFill>
                          <a:latin typeface="Arial"/>
                          <a:cs typeface="Arial"/>
                        </a:rPr>
                        <a:t> </a:t>
                      </a:r>
                      <a:r>
                        <a:rPr sz="2800" b="1" spc="-5" dirty="0">
                          <a:solidFill>
                            <a:srgbClr val="FF0000"/>
                          </a:solidFill>
                          <a:latin typeface="Arial"/>
                          <a:cs typeface="Arial"/>
                        </a:rPr>
                        <a:t>C</a:t>
                      </a:r>
                      <a:r>
                        <a:rPr sz="2800" b="1" dirty="0">
                          <a:solidFill>
                            <a:srgbClr val="FF0000"/>
                          </a:solidFill>
                          <a:latin typeface="Arial"/>
                          <a:cs typeface="Arial"/>
                        </a:rPr>
                        <a:t> </a:t>
                      </a:r>
                      <a:r>
                        <a:rPr sz="2800" b="1" spc="-5" dirty="0">
                          <a:solidFill>
                            <a:srgbClr val="FF0000"/>
                          </a:solidFill>
                          <a:latin typeface="Arial"/>
                          <a:cs typeface="Arial"/>
                        </a:rPr>
                        <a:t>E</a:t>
                      </a:r>
                      <a:endParaRPr sz="2800">
                        <a:latin typeface="Arial"/>
                        <a:cs typeface="Arial"/>
                      </a:endParaRPr>
                    </a:p>
                  </a:txBody>
                  <a:tcPr marL="0" marR="0" marT="0" marB="0">
                    <a:solidFill>
                      <a:srgbClr val="001F5F"/>
                    </a:solidFill>
                  </a:tcPr>
                </a:tc>
                <a:extLst>
                  <a:ext uri="{0D108BD9-81ED-4DB2-BD59-A6C34878D82A}">
                    <a16:rowId xmlns:a16="http://schemas.microsoft.com/office/drawing/2014/main" val="10000"/>
                  </a:ext>
                </a:extLst>
              </a:tr>
              <a:tr h="411786">
                <a:tc>
                  <a:txBody>
                    <a:bodyPr/>
                    <a:lstStyle/>
                    <a:p>
                      <a:pPr marL="128905">
                        <a:lnSpc>
                          <a:spcPts val="3140"/>
                        </a:lnSpc>
                        <a:tabLst>
                          <a:tab pos="424815" algn="l"/>
                        </a:tabLst>
                      </a:pPr>
                      <a:r>
                        <a:rPr sz="2800" b="1" spc="-5" dirty="0">
                          <a:solidFill>
                            <a:schemeClr val="bg1"/>
                          </a:solidFill>
                          <a:latin typeface="Arial"/>
                          <a:cs typeface="Arial"/>
                        </a:rPr>
                        <a:t>|	|</a:t>
                      </a:r>
                      <a:endParaRPr sz="2800">
                        <a:solidFill>
                          <a:schemeClr val="bg1"/>
                        </a:solidFill>
                        <a:latin typeface="Arial"/>
                        <a:cs typeface="Arial"/>
                      </a:endParaRPr>
                    </a:p>
                  </a:txBody>
                  <a:tcPr marL="0" marR="0" marT="0" marB="0">
                    <a:solidFill>
                      <a:srgbClr val="001F5F"/>
                    </a:solidFill>
                  </a:tcPr>
                </a:tc>
                <a:tc>
                  <a:txBody>
                    <a:bodyPr/>
                    <a:lstStyle/>
                    <a:p>
                      <a:pPr>
                        <a:lnSpc>
                          <a:spcPct val="100000"/>
                        </a:lnSpc>
                      </a:pPr>
                      <a:endParaRPr sz="2100">
                        <a:solidFill>
                          <a:schemeClr val="bg1"/>
                        </a:solidFill>
                        <a:latin typeface="Times New Roman"/>
                        <a:cs typeface="Times New Roman"/>
                      </a:endParaRPr>
                    </a:p>
                  </a:txBody>
                  <a:tcPr marL="0" marR="0" marT="0" marB="0">
                    <a:solidFill>
                      <a:srgbClr val="001F5F"/>
                    </a:solidFill>
                  </a:tcPr>
                </a:tc>
                <a:tc>
                  <a:txBody>
                    <a:bodyPr/>
                    <a:lstStyle/>
                    <a:p>
                      <a:pPr>
                        <a:lnSpc>
                          <a:spcPct val="100000"/>
                        </a:lnSpc>
                      </a:pPr>
                      <a:endParaRPr sz="2100">
                        <a:solidFill>
                          <a:schemeClr val="bg1"/>
                        </a:solidFill>
                        <a:latin typeface="Times New Roman"/>
                        <a:cs typeface="Times New Roman"/>
                      </a:endParaRPr>
                    </a:p>
                  </a:txBody>
                  <a:tcPr marL="0" marR="0" marT="0" marB="0">
                    <a:solidFill>
                      <a:srgbClr val="001F5F"/>
                    </a:solidFill>
                  </a:tcPr>
                </a:tc>
                <a:tc>
                  <a:txBody>
                    <a:bodyPr/>
                    <a:lstStyle/>
                    <a:p>
                      <a:pPr marL="27305" algn="ctr">
                        <a:lnSpc>
                          <a:spcPts val="3140"/>
                        </a:lnSpc>
                        <a:tabLst>
                          <a:tab pos="1137920" algn="l"/>
                        </a:tabLst>
                      </a:pPr>
                      <a:r>
                        <a:rPr sz="2800" b="1" spc="-5" dirty="0">
                          <a:solidFill>
                            <a:schemeClr val="bg1"/>
                          </a:solidFill>
                          <a:latin typeface="Arial"/>
                          <a:cs typeface="Arial"/>
                        </a:rPr>
                        <a:t>|	|</a:t>
                      </a:r>
                      <a:endParaRPr sz="2800" dirty="0">
                        <a:solidFill>
                          <a:schemeClr val="bg1"/>
                        </a:solidFill>
                        <a:latin typeface="Arial"/>
                        <a:cs typeface="Arial"/>
                      </a:endParaRPr>
                    </a:p>
                  </a:txBody>
                  <a:tcPr marL="0" marR="0" marT="0" marB="0">
                    <a:solidFill>
                      <a:srgbClr val="001F5F"/>
                    </a:solidFill>
                  </a:tcPr>
                </a:tc>
                <a:extLst>
                  <a:ext uri="{0D108BD9-81ED-4DB2-BD59-A6C34878D82A}">
                    <a16:rowId xmlns:a16="http://schemas.microsoft.com/office/drawing/2014/main" val="10001"/>
                  </a:ext>
                </a:extLst>
              </a:tr>
            </a:tbl>
          </a:graphicData>
        </a:graphic>
      </p:graphicFrame>
      <p:sp>
        <p:nvSpPr>
          <p:cNvPr id="3" name="object 5">
            <a:extLst>
              <a:ext uri="{FF2B5EF4-FFF2-40B4-BE49-F238E27FC236}">
                <a16:creationId xmlns:a16="http://schemas.microsoft.com/office/drawing/2014/main" id="{8C553FBC-675E-24B9-E623-7BC43067CC8D}"/>
              </a:ext>
            </a:extLst>
          </p:cNvPr>
          <p:cNvSpPr txBox="1">
            <a:spLocks noGrp="1"/>
          </p:cNvSpPr>
          <p:nvPr>
            <p:ph type="title"/>
          </p:nvPr>
        </p:nvSpPr>
        <p:spPr>
          <a:xfrm>
            <a:off x="2560638" y="1408113"/>
            <a:ext cx="4022725" cy="452437"/>
          </a:xfrm>
        </p:spPr>
        <p:txBody>
          <a:bodyPr lIns="0" tIns="12065" rIns="0" bIns="0" rtlCol="0">
            <a:spAutoFit/>
          </a:bodyPr>
          <a:lstStyle/>
          <a:p>
            <a:pPr marL="12700">
              <a:spcBef>
                <a:spcPts val="95"/>
              </a:spcBef>
              <a:defRPr/>
            </a:pPr>
            <a:r>
              <a:rPr sz="2800" b="1" spc="-5" dirty="0">
                <a:solidFill>
                  <a:srgbClr val="FF0000"/>
                </a:solidFill>
                <a:latin typeface="Arial"/>
                <a:cs typeface="Arial"/>
              </a:rPr>
              <a:t>T</a:t>
            </a:r>
            <a:r>
              <a:rPr sz="2800" b="1" spc="-25" dirty="0">
                <a:solidFill>
                  <a:srgbClr val="FF0000"/>
                </a:solidFill>
                <a:latin typeface="Arial"/>
                <a:cs typeface="Arial"/>
              </a:rPr>
              <a:t> </a:t>
            </a:r>
            <a:r>
              <a:rPr sz="2800" b="1" spc="-5" dirty="0">
                <a:solidFill>
                  <a:srgbClr val="FF0000"/>
                </a:solidFill>
                <a:latin typeface="Arial"/>
                <a:cs typeface="Arial"/>
              </a:rPr>
              <a:t>H</a:t>
            </a:r>
            <a:r>
              <a:rPr sz="2800" b="1" spc="-100" dirty="0">
                <a:solidFill>
                  <a:srgbClr val="FF0000"/>
                </a:solidFill>
                <a:latin typeface="Arial"/>
                <a:cs typeface="Arial"/>
              </a:rPr>
              <a:t> </a:t>
            </a:r>
            <a:r>
              <a:rPr sz="2800" b="1" spc="-5" dirty="0">
                <a:solidFill>
                  <a:schemeClr val="tx1"/>
                </a:solidFill>
                <a:latin typeface="Arial"/>
                <a:cs typeface="Arial"/>
              </a:rPr>
              <a:t>A</a:t>
            </a:r>
            <a:r>
              <a:rPr sz="2800" b="1" spc="-110" dirty="0">
                <a:solidFill>
                  <a:schemeClr val="tx1"/>
                </a:solidFill>
                <a:latin typeface="Arial"/>
                <a:cs typeface="Arial"/>
              </a:rPr>
              <a:t> </a:t>
            </a:r>
            <a:r>
              <a:rPr sz="2800" b="1" spc="-5" dirty="0">
                <a:solidFill>
                  <a:schemeClr val="tx1"/>
                </a:solidFill>
                <a:latin typeface="Arial"/>
                <a:cs typeface="Arial"/>
              </a:rPr>
              <a:t>T</a:t>
            </a:r>
            <a:r>
              <a:rPr sz="2800" b="1" spc="-10" dirty="0">
                <a:solidFill>
                  <a:schemeClr val="tx1"/>
                </a:solidFill>
                <a:latin typeface="Arial"/>
                <a:cs typeface="Arial"/>
              </a:rPr>
              <a:t> </a:t>
            </a:r>
            <a:r>
              <a:rPr sz="2800" b="1" spc="-5" dirty="0">
                <a:solidFill>
                  <a:srgbClr val="FF0000"/>
                </a:solidFill>
                <a:latin typeface="Arial"/>
                <a:cs typeface="Arial"/>
              </a:rPr>
              <a:t>S</a:t>
            </a:r>
            <a:r>
              <a:rPr sz="2800" b="1" spc="-10" dirty="0">
                <a:solidFill>
                  <a:srgbClr val="FF0000"/>
                </a:solidFill>
                <a:latin typeface="Arial"/>
                <a:cs typeface="Arial"/>
              </a:rPr>
              <a:t> </a:t>
            </a:r>
            <a:r>
              <a:rPr sz="2800" b="1" spc="-5" dirty="0">
                <a:solidFill>
                  <a:srgbClr val="FF0000"/>
                </a:solidFill>
                <a:latin typeface="Arial"/>
                <a:cs typeface="Arial"/>
              </a:rPr>
              <a:t>E</a:t>
            </a:r>
            <a:r>
              <a:rPr sz="2800" b="1" spc="-10" dirty="0">
                <a:solidFill>
                  <a:srgbClr val="FF0000"/>
                </a:solidFill>
                <a:latin typeface="Arial"/>
                <a:cs typeface="Arial"/>
              </a:rPr>
              <a:t> </a:t>
            </a:r>
            <a:r>
              <a:rPr sz="2800" b="1" spc="-5" dirty="0">
                <a:solidFill>
                  <a:srgbClr val="FF0000"/>
                </a:solidFill>
                <a:latin typeface="Arial"/>
                <a:cs typeface="Arial"/>
              </a:rPr>
              <a:t>Q</a:t>
            </a:r>
            <a:r>
              <a:rPr sz="2800" b="1" spc="-30" dirty="0">
                <a:solidFill>
                  <a:srgbClr val="FF0000"/>
                </a:solidFill>
                <a:latin typeface="Arial"/>
                <a:cs typeface="Arial"/>
              </a:rPr>
              <a:t> </a:t>
            </a:r>
            <a:r>
              <a:rPr sz="2800" b="1" spc="-5" dirty="0">
                <a:solidFill>
                  <a:srgbClr val="FF0000"/>
                </a:solidFill>
                <a:latin typeface="Arial"/>
                <a:cs typeface="Arial"/>
              </a:rPr>
              <a:t>U</a:t>
            </a:r>
            <a:r>
              <a:rPr sz="2800" b="1" dirty="0">
                <a:solidFill>
                  <a:srgbClr val="FF0000"/>
                </a:solidFill>
                <a:latin typeface="Arial"/>
                <a:cs typeface="Arial"/>
              </a:rPr>
              <a:t> </a:t>
            </a:r>
            <a:r>
              <a:rPr sz="2800" b="1" spc="-5" dirty="0">
                <a:solidFill>
                  <a:srgbClr val="FF0000"/>
                </a:solidFill>
                <a:latin typeface="Arial"/>
                <a:cs typeface="Arial"/>
              </a:rPr>
              <a:t>E</a:t>
            </a:r>
            <a:r>
              <a:rPr sz="2800" b="1" spc="-25" dirty="0">
                <a:solidFill>
                  <a:srgbClr val="FF0000"/>
                </a:solidFill>
                <a:latin typeface="Arial"/>
                <a:cs typeface="Arial"/>
              </a:rPr>
              <a:t> </a:t>
            </a:r>
            <a:r>
              <a:rPr sz="2800" b="1" spc="-5" dirty="0">
                <a:solidFill>
                  <a:srgbClr val="FF0000"/>
                </a:solidFill>
                <a:latin typeface="Arial"/>
                <a:cs typeface="Arial"/>
              </a:rPr>
              <a:t>N</a:t>
            </a:r>
            <a:r>
              <a:rPr sz="2800" b="1" dirty="0">
                <a:solidFill>
                  <a:srgbClr val="FF0000"/>
                </a:solidFill>
                <a:latin typeface="Arial"/>
                <a:cs typeface="Arial"/>
              </a:rPr>
              <a:t> </a:t>
            </a:r>
            <a:r>
              <a:rPr sz="2800" b="1" spc="-5" dirty="0">
                <a:solidFill>
                  <a:srgbClr val="FF0000"/>
                </a:solidFill>
                <a:latin typeface="Arial"/>
                <a:cs typeface="Arial"/>
              </a:rPr>
              <a:t>C</a:t>
            </a:r>
            <a:r>
              <a:rPr sz="2800" b="1" spc="-10" dirty="0">
                <a:solidFill>
                  <a:srgbClr val="FF0000"/>
                </a:solidFill>
                <a:latin typeface="Arial"/>
                <a:cs typeface="Arial"/>
              </a:rPr>
              <a:t> </a:t>
            </a:r>
            <a:r>
              <a:rPr sz="2800" b="1" spc="-5" dirty="0">
                <a:solidFill>
                  <a:srgbClr val="FF0000"/>
                </a:solidFill>
                <a:latin typeface="Arial"/>
                <a:cs typeface="Arial"/>
              </a:rPr>
              <a:t>E</a:t>
            </a:r>
            <a:endParaRPr sz="2800" dirty="0">
              <a:latin typeface="Arial"/>
              <a:cs typeface="Arial"/>
            </a:endParaRPr>
          </a:p>
        </p:txBody>
      </p:sp>
      <p:sp>
        <p:nvSpPr>
          <p:cNvPr id="59403" name="object 6">
            <a:extLst>
              <a:ext uri="{FF2B5EF4-FFF2-40B4-BE49-F238E27FC236}">
                <a16:creationId xmlns:a16="http://schemas.microsoft.com/office/drawing/2014/main" id="{9BFBFD35-93B4-3DF2-973B-DDCFF5D9CAF1}"/>
              </a:ext>
            </a:extLst>
          </p:cNvPr>
          <p:cNvSpPr txBox="1">
            <a:spLocks noChangeArrowheads="1"/>
          </p:cNvSpPr>
          <p:nvPr/>
        </p:nvSpPr>
        <p:spPr bwMode="auto">
          <a:xfrm>
            <a:off x="2019300" y="2422525"/>
            <a:ext cx="5199063"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tabLst>
                <a:tab pos="977900" algn="l"/>
              </a:tabLst>
              <a:defRPr b="1">
                <a:solidFill>
                  <a:schemeClr val="tx1"/>
                </a:solidFill>
                <a:latin typeface="Arial" panose="020B0604020202020204" pitchFamily="34" charset="0"/>
                <a:cs typeface="Arial" panose="020B0604020202020204" pitchFamily="34" charset="0"/>
              </a:defRPr>
            </a:lvl1pPr>
            <a:lvl2pPr marL="742950" indent="-285750">
              <a:tabLst>
                <a:tab pos="977900" algn="l"/>
              </a:tabLst>
              <a:defRPr b="1">
                <a:solidFill>
                  <a:schemeClr val="tx1"/>
                </a:solidFill>
                <a:latin typeface="Arial" panose="020B0604020202020204" pitchFamily="34" charset="0"/>
                <a:cs typeface="Arial" panose="020B0604020202020204" pitchFamily="34" charset="0"/>
              </a:defRPr>
            </a:lvl2pPr>
            <a:lvl3pPr marL="1143000" indent="-228600">
              <a:tabLst>
                <a:tab pos="977900" algn="l"/>
              </a:tabLst>
              <a:defRPr b="1">
                <a:solidFill>
                  <a:schemeClr val="tx1"/>
                </a:solidFill>
                <a:latin typeface="Arial" panose="020B0604020202020204" pitchFamily="34" charset="0"/>
                <a:cs typeface="Arial" panose="020B0604020202020204" pitchFamily="34" charset="0"/>
              </a:defRPr>
            </a:lvl3pPr>
            <a:lvl4pPr marL="1600200" indent="-228600">
              <a:tabLst>
                <a:tab pos="977900" algn="l"/>
              </a:tabLst>
              <a:defRPr b="1">
                <a:solidFill>
                  <a:schemeClr val="tx1"/>
                </a:solidFill>
                <a:latin typeface="Arial" panose="020B0604020202020204" pitchFamily="34" charset="0"/>
                <a:cs typeface="Arial" panose="020B0604020202020204" pitchFamily="34" charset="0"/>
              </a:defRPr>
            </a:lvl4pPr>
            <a:lvl5pPr marL="2057400" indent="-228600">
              <a:tabLst>
                <a:tab pos="97790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9pPr>
          </a:lstStyle>
          <a:p>
            <a:pPr>
              <a:spcBef>
                <a:spcPts val="100"/>
              </a:spcBef>
            </a:pPr>
            <a:r>
              <a:rPr lang="en-US" altLang="en-US" sz="2800">
                <a:solidFill>
                  <a:srgbClr val="FF0000"/>
                </a:solidFill>
              </a:rPr>
              <a:t>T H </a:t>
            </a:r>
            <a:r>
              <a:rPr lang="en-US" altLang="en-US" sz="2800"/>
              <a:t>I	S I S A </a:t>
            </a:r>
            <a:r>
              <a:rPr lang="en-US" altLang="en-US" sz="2800">
                <a:solidFill>
                  <a:srgbClr val="FF0000"/>
                </a:solidFill>
              </a:rPr>
              <a:t>S E Q U E N C E</a:t>
            </a:r>
            <a:endParaRPr lang="en-US" altLang="en-US" sz="2800"/>
          </a:p>
          <a:p>
            <a:r>
              <a:rPr lang="en-US" altLang="en-US" sz="2800"/>
              <a:t>|	|</a:t>
            </a:r>
            <a:r>
              <a:rPr lang="en-US" altLang="en-US" sz="2800">
                <a:solidFill>
                  <a:srgbClr val="FFFFFF"/>
                </a:solidFill>
              </a:rPr>
              <a:t>			</a:t>
            </a:r>
            <a:r>
              <a:rPr lang="en-US" altLang="en-US" sz="2800"/>
              <a:t>|	|	|	|	|	|	|	|  </a:t>
            </a:r>
            <a:r>
              <a:rPr lang="en-US" altLang="en-US" sz="2800">
                <a:solidFill>
                  <a:srgbClr val="FF0000"/>
                </a:solidFill>
              </a:rPr>
              <a:t>T H </a:t>
            </a:r>
            <a:r>
              <a:rPr lang="en-US" altLang="en-US" sz="2800"/>
              <a:t>A T -	-	- </a:t>
            </a:r>
            <a:r>
              <a:rPr lang="en-US" altLang="en-US" sz="2800">
                <a:solidFill>
                  <a:srgbClr val="FF0000"/>
                </a:solidFill>
              </a:rPr>
              <a:t>S E Q U E N C E</a:t>
            </a:r>
            <a:endParaRPr lang="en-US" altLang="en-US" sz="2800"/>
          </a:p>
          <a:p>
            <a:pPr>
              <a:spcBef>
                <a:spcPts val="50"/>
              </a:spcBef>
            </a:pPr>
            <a:endParaRPr lang="en-US" altLang="en-US" sz="2700"/>
          </a:p>
          <a:p>
            <a:r>
              <a:rPr lang="en-US" altLang="en-US" sz="2800">
                <a:solidFill>
                  <a:srgbClr val="FF0000"/>
                </a:solidFill>
              </a:rPr>
              <a:t>T H </a:t>
            </a:r>
            <a:r>
              <a:rPr lang="en-US" altLang="en-US" sz="2800"/>
              <a:t>I	S I S A -</a:t>
            </a:r>
            <a:r>
              <a:rPr lang="en-US" altLang="en-US" sz="2800">
                <a:solidFill>
                  <a:srgbClr val="FFFFFF"/>
                </a:solidFill>
              </a:rPr>
              <a:t>	</a:t>
            </a:r>
            <a:r>
              <a:rPr lang="en-US" altLang="en-US" sz="2800">
                <a:solidFill>
                  <a:srgbClr val="FF0000"/>
                </a:solidFill>
              </a:rPr>
              <a:t>S E Q U E N C E</a:t>
            </a:r>
            <a:endParaRPr lang="en-US" altLang="en-US" sz="2800"/>
          </a:p>
          <a:p>
            <a:r>
              <a:rPr lang="en-US" altLang="en-US" sz="2800"/>
              <a:t>|	|				|	|	|	|	|	|	|	|	|  </a:t>
            </a:r>
            <a:r>
              <a:rPr lang="en-US" altLang="en-US" sz="2800">
                <a:solidFill>
                  <a:srgbClr val="FF0000"/>
                </a:solidFill>
              </a:rPr>
              <a:t>T H </a:t>
            </a:r>
            <a:r>
              <a:rPr lang="en-US" altLang="en-US" sz="2800"/>
              <a:t>-	-	- -	A T </a:t>
            </a:r>
            <a:r>
              <a:rPr lang="en-US" altLang="en-US" sz="2800">
                <a:solidFill>
                  <a:srgbClr val="FF0000"/>
                </a:solidFill>
              </a:rPr>
              <a:t>S E Q U E N C E</a:t>
            </a:r>
            <a:endParaRPr lang="en-US" altLang="en-US" sz="2800"/>
          </a:p>
        </p:txBody>
      </p:sp>
      <p:sp>
        <p:nvSpPr>
          <p:cNvPr id="59404" name="TextBox 7">
            <a:extLst>
              <a:ext uri="{FF2B5EF4-FFF2-40B4-BE49-F238E27FC236}">
                <a16:creationId xmlns:a16="http://schemas.microsoft.com/office/drawing/2014/main" id="{89F5991D-05B7-BD9B-BBD8-C865DBFA3642}"/>
              </a:ext>
            </a:extLst>
          </p:cNvPr>
          <p:cNvSpPr txBox="1">
            <a:spLocks noChangeArrowheads="1"/>
          </p:cNvSpPr>
          <p:nvPr/>
        </p:nvSpPr>
        <p:spPr bwMode="auto">
          <a:xfrm>
            <a:off x="385763" y="5724525"/>
            <a:ext cx="8372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000"/>
              <a:t>There is never just one possible alignment  between two sequences and the best one is  not always obvious!</a:t>
            </a:r>
          </a:p>
          <a:p>
            <a:pPr algn="just">
              <a:buFont typeface="Wingdings" pitchFamily="2" charset="2"/>
              <a:buChar char="§"/>
            </a:pPr>
            <a:r>
              <a:rPr lang="en-US" altLang="en-US" sz="2000"/>
              <a:t>Sequences can always be aligned – lots  of possible alignments.</a:t>
            </a:r>
            <a:endParaRPr lang="en-ZA"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E601E60F-2B23-605D-44FE-AC89A76C8A78}"/>
              </a:ext>
            </a:extLst>
          </p:cNvPr>
          <p:cNvSpPr txBox="1">
            <a:spLocks/>
          </p:cNvSpPr>
          <p:nvPr/>
        </p:nvSpPr>
        <p:spPr bwMode="auto">
          <a:xfrm>
            <a:off x="0" y="0"/>
            <a:ext cx="914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Why Gap Penalties?</a:t>
            </a:r>
          </a:p>
        </p:txBody>
      </p:sp>
      <p:sp>
        <p:nvSpPr>
          <p:cNvPr id="60418" name="TextBox 4">
            <a:extLst>
              <a:ext uri="{FF2B5EF4-FFF2-40B4-BE49-F238E27FC236}">
                <a16:creationId xmlns:a16="http://schemas.microsoft.com/office/drawing/2014/main" id="{DF62AA0D-AB7A-08B5-74F1-5FE1089FE785}"/>
              </a:ext>
            </a:extLst>
          </p:cNvPr>
          <p:cNvSpPr txBox="1">
            <a:spLocks noChangeArrowheads="1"/>
          </p:cNvSpPr>
          <p:nvPr/>
        </p:nvSpPr>
        <p:spPr bwMode="auto">
          <a:xfrm>
            <a:off x="431800" y="1808163"/>
            <a:ext cx="80549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800100" indent="-34290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400"/>
              <a:t>The optimal alignment of two similar sequences is  usually that which:</a:t>
            </a:r>
          </a:p>
          <a:p>
            <a:pPr lvl="1" algn="just">
              <a:buFont typeface="Wingdings" pitchFamily="2" charset="2"/>
              <a:buChar char="§"/>
            </a:pPr>
            <a:r>
              <a:rPr lang="en-US" altLang="en-US" sz="2400"/>
              <a:t>Maximizes the number of matches</a:t>
            </a:r>
          </a:p>
          <a:p>
            <a:pPr lvl="1" algn="just">
              <a:buFont typeface="Wingdings" pitchFamily="2" charset="2"/>
              <a:buChar char="§"/>
            </a:pPr>
            <a:r>
              <a:rPr lang="en-US" altLang="en-US" sz="2400"/>
              <a:t>Minimizes the number of gaps.</a:t>
            </a:r>
          </a:p>
          <a:p>
            <a:pPr algn="just">
              <a:buFont typeface="Wingdings" pitchFamily="2" charset="2"/>
              <a:buChar char="§"/>
            </a:pPr>
            <a:endParaRPr lang="en-US" altLang="en-US" sz="2400"/>
          </a:p>
          <a:p>
            <a:pPr algn="just">
              <a:buFont typeface="Wingdings" pitchFamily="2" charset="2"/>
              <a:buChar char="§"/>
            </a:pPr>
            <a:r>
              <a:rPr lang="en-US" altLang="en-US" sz="2400"/>
              <a:t>Permitting the insertion of arbitrarily many gaps can lead to high scoring alignments of non-homologous  sequences.</a:t>
            </a:r>
          </a:p>
          <a:p>
            <a:pPr algn="just">
              <a:buFont typeface="Wingdings" pitchFamily="2" charset="2"/>
              <a:buChar char="§"/>
            </a:pPr>
            <a:endParaRPr lang="en-US" altLang="en-US" sz="2400"/>
          </a:p>
          <a:p>
            <a:pPr algn="just">
              <a:buFont typeface="Wingdings" pitchFamily="2" charset="2"/>
              <a:buChar char="§"/>
            </a:pPr>
            <a:r>
              <a:rPr lang="en-US" altLang="en-US" sz="2400"/>
              <a:t>Penalizing gaps forces alignments to have relatively  few gaps.</a:t>
            </a:r>
            <a:endParaRPr lang="en-ZA"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117E4128-CED2-81A1-5841-ABEBF70B786D}"/>
              </a:ext>
            </a:extLst>
          </p:cNvPr>
          <p:cNvSpPr txBox="1">
            <a:spLocks/>
          </p:cNvSpPr>
          <p:nvPr/>
        </p:nvSpPr>
        <p:spPr bwMode="auto">
          <a:xfrm>
            <a:off x="0" y="0"/>
            <a:ext cx="914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Gaps &amp; Gap Penalties</a:t>
            </a:r>
          </a:p>
        </p:txBody>
      </p:sp>
      <p:sp>
        <p:nvSpPr>
          <p:cNvPr id="61442" name="TextBox 4">
            <a:extLst>
              <a:ext uri="{FF2B5EF4-FFF2-40B4-BE49-F238E27FC236}">
                <a16:creationId xmlns:a16="http://schemas.microsoft.com/office/drawing/2014/main" id="{2BBC6B65-CC4C-8E40-AF34-8777EF327AC9}"/>
              </a:ext>
            </a:extLst>
          </p:cNvPr>
          <p:cNvSpPr txBox="1">
            <a:spLocks noChangeArrowheads="1"/>
          </p:cNvSpPr>
          <p:nvPr/>
        </p:nvSpPr>
        <p:spPr bwMode="auto">
          <a:xfrm>
            <a:off x="522288" y="1595438"/>
            <a:ext cx="80994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800100" indent="-34290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400">
                <a:solidFill>
                  <a:srgbClr val="FF0000"/>
                </a:solidFill>
              </a:rPr>
              <a:t>Gap penalty: </a:t>
            </a:r>
            <a:r>
              <a:rPr lang="en-US" altLang="en-US" sz="2400"/>
              <a:t>each time a gap is introduced a  penalty is subtracted from the score, decreasing  the overall score of the alignment.</a:t>
            </a:r>
          </a:p>
          <a:p>
            <a:pPr algn="just">
              <a:buFont typeface="Wingdings" pitchFamily="2" charset="2"/>
              <a:buChar char="§"/>
            </a:pPr>
            <a:endParaRPr lang="en-US" altLang="en-US" sz="2400"/>
          </a:p>
          <a:p>
            <a:pPr algn="just">
              <a:buFont typeface="Wingdings" pitchFamily="2" charset="2"/>
              <a:buChar char="§"/>
            </a:pPr>
            <a:r>
              <a:rPr lang="en-US" altLang="en-US" sz="2400">
                <a:solidFill>
                  <a:srgbClr val="FF0000"/>
                </a:solidFill>
              </a:rPr>
              <a:t>Gap extension penalty: </a:t>
            </a:r>
            <a:r>
              <a:rPr lang="en-US" altLang="en-US" sz="2400"/>
              <a:t>extending an existing gap.</a:t>
            </a:r>
          </a:p>
          <a:p>
            <a:pPr lvl="1" algn="just">
              <a:buFont typeface="Wingdings" pitchFamily="2" charset="2"/>
              <a:buChar char="§"/>
            </a:pPr>
            <a:r>
              <a:rPr lang="en-US" altLang="en-US" sz="2400"/>
              <a:t>Gap extensions are less expensive than gap penalties.</a:t>
            </a:r>
          </a:p>
          <a:p>
            <a:pPr algn="just">
              <a:buFont typeface="Wingdings" pitchFamily="2" charset="2"/>
              <a:buChar char="§"/>
            </a:pPr>
            <a:endParaRPr lang="en-US" altLang="en-US" sz="2400"/>
          </a:p>
          <a:p>
            <a:pPr algn="just">
              <a:buFont typeface="Wingdings" pitchFamily="2" charset="2"/>
              <a:buChar char="§"/>
            </a:pPr>
            <a:r>
              <a:rPr lang="en-US" altLang="en-US" sz="2400"/>
              <a:t>If gap penalty is set high -&gt; ?</a:t>
            </a:r>
          </a:p>
          <a:p>
            <a:pPr lvl="1" algn="just">
              <a:buFont typeface="Wingdings" pitchFamily="2" charset="2"/>
              <a:buChar char="§"/>
            </a:pPr>
            <a:r>
              <a:rPr lang="en-US" altLang="en-US" sz="2400"/>
              <a:t>Fewer gaps will be inserted into the  alignment, as their inclusion will radically  decrease the maximum match value.</a:t>
            </a:r>
          </a:p>
          <a:p>
            <a:pPr algn="just">
              <a:buFont typeface="Wingdings" pitchFamily="2" charset="2"/>
              <a:buChar char="§"/>
            </a:pPr>
            <a:r>
              <a:rPr lang="en-US" altLang="en-US" sz="2400"/>
              <a:t>If gap penalty is set low -&gt; ?</a:t>
            </a:r>
          </a:p>
          <a:p>
            <a:pPr lvl="1" algn="just">
              <a:buFont typeface="Wingdings" pitchFamily="2" charset="2"/>
              <a:buChar char="§"/>
            </a:pPr>
            <a:r>
              <a:rPr lang="en-US" altLang="en-US" sz="2400"/>
              <a:t>More and larger gaps will be inserted.</a:t>
            </a:r>
            <a:endParaRPr lang="en-ZA"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A9CABFC5-7D74-35CE-2553-8F7AB846FAB1}"/>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Some Visualization Programs</a:t>
            </a:r>
          </a:p>
        </p:txBody>
      </p:sp>
      <p:sp>
        <p:nvSpPr>
          <p:cNvPr id="62466" name="Text Box 5">
            <a:extLst>
              <a:ext uri="{FF2B5EF4-FFF2-40B4-BE49-F238E27FC236}">
                <a16:creationId xmlns:a16="http://schemas.microsoft.com/office/drawing/2014/main" id="{407B3598-A998-7973-C7D0-9ECA600AB340}"/>
              </a:ext>
            </a:extLst>
          </p:cNvPr>
          <p:cNvSpPr txBox="1">
            <a:spLocks noChangeArrowheads="1"/>
          </p:cNvSpPr>
          <p:nvPr/>
        </p:nvSpPr>
        <p:spPr bwMode="auto">
          <a:xfrm>
            <a:off x="836613" y="2214563"/>
            <a:ext cx="72453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itchFamily="2" charset="2"/>
              <a:buChar char="§"/>
            </a:pPr>
            <a:r>
              <a:rPr lang="en-US" altLang="en-US" sz="2400">
                <a:solidFill>
                  <a:srgbClr val="1F497D"/>
                </a:solidFill>
              </a:rPr>
              <a:t>Bioedit</a:t>
            </a:r>
          </a:p>
          <a:p>
            <a:pPr algn="just" eaLnBrk="1" hangingPunct="1">
              <a:lnSpc>
                <a:spcPct val="150000"/>
              </a:lnSpc>
              <a:buFont typeface="Wingdings" pitchFamily="2" charset="2"/>
              <a:buChar char="§"/>
            </a:pPr>
            <a:r>
              <a:rPr lang="en-US" altLang="en-US" sz="2400">
                <a:solidFill>
                  <a:srgbClr val="1F497D"/>
                </a:solidFill>
              </a:rPr>
              <a:t>Cinema</a:t>
            </a:r>
          </a:p>
          <a:p>
            <a:pPr algn="just" eaLnBrk="1" hangingPunct="1">
              <a:lnSpc>
                <a:spcPct val="150000"/>
              </a:lnSpc>
              <a:buFont typeface="Wingdings" pitchFamily="2" charset="2"/>
              <a:buChar char="§"/>
            </a:pPr>
            <a:r>
              <a:rPr lang="en-US" altLang="en-US" sz="2400">
                <a:solidFill>
                  <a:srgbClr val="1F497D"/>
                </a:solidFill>
              </a:rPr>
              <a:t>Jalview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024CA80C-7B08-35E7-29E3-183058078AB3}"/>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Relevance of Alignment</a:t>
            </a:r>
          </a:p>
        </p:txBody>
      </p:sp>
      <p:sp>
        <p:nvSpPr>
          <p:cNvPr id="63490" name="Text Box 5">
            <a:extLst>
              <a:ext uri="{FF2B5EF4-FFF2-40B4-BE49-F238E27FC236}">
                <a16:creationId xmlns:a16="http://schemas.microsoft.com/office/drawing/2014/main" id="{93075F7B-751C-AAF1-26AA-D5C4A4B279E3}"/>
              </a:ext>
            </a:extLst>
          </p:cNvPr>
          <p:cNvSpPr txBox="1">
            <a:spLocks noChangeArrowheads="1"/>
          </p:cNvSpPr>
          <p:nvPr/>
        </p:nvSpPr>
        <p:spPr bwMode="auto">
          <a:xfrm>
            <a:off x="588963" y="1536700"/>
            <a:ext cx="7966075"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Analysis of a single gene (protein) sequence:</a:t>
            </a:r>
          </a:p>
          <a:p>
            <a:pPr lvl="1" algn="just" eaLnBrk="1" hangingPunct="1">
              <a:buFont typeface="Wingdings" pitchFamily="2" charset="2"/>
              <a:buChar char="§"/>
            </a:pPr>
            <a:r>
              <a:rPr lang="en-US" altLang="en-US" sz="2400">
                <a:solidFill>
                  <a:srgbClr val="1F497D"/>
                </a:solidFill>
              </a:rPr>
              <a:t>Evolutionary relationships.</a:t>
            </a:r>
          </a:p>
          <a:p>
            <a:pPr lvl="1" algn="just" eaLnBrk="1" hangingPunct="1">
              <a:buFont typeface="Wingdings" pitchFamily="2" charset="2"/>
              <a:buChar char="§"/>
            </a:pPr>
            <a:r>
              <a:rPr lang="en-US" altLang="en-US" sz="2400">
                <a:solidFill>
                  <a:srgbClr val="1F497D"/>
                </a:solidFill>
              </a:rPr>
              <a:t>Sequence features (physical properties, binding  sites, modification sites)</a:t>
            </a:r>
          </a:p>
          <a:p>
            <a:pPr lvl="1" algn="just" eaLnBrk="1" hangingPunct="1">
              <a:buFont typeface="Wingdings" pitchFamily="2" charset="2"/>
              <a:buChar char="§"/>
            </a:pPr>
            <a:r>
              <a:rPr lang="en-US" altLang="en-US" sz="2400">
                <a:solidFill>
                  <a:srgbClr val="1F497D"/>
                </a:solidFill>
              </a:rPr>
              <a:t>Prediction of protein secondary and tertiary  structures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Analysis of whole genomes:</a:t>
            </a:r>
          </a:p>
          <a:p>
            <a:pPr lvl="1" algn="just" eaLnBrk="1" hangingPunct="1">
              <a:buFont typeface="Wingdings" pitchFamily="2" charset="2"/>
              <a:buChar char="§"/>
            </a:pPr>
            <a:r>
              <a:rPr lang="en-US" altLang="en-US" sz="2400">
                <a:solidFill>
                  <a:srgbClr val="1F497D"/>
                </a:solidFill>
              </a:rPr>
              <a:t>Location of specific genes on chromosomes.</a:t>
            </a:r>
          </a:p>
          <a:p>
            <a:pPr lvl="1" algn="just" eaLnBrk="1" hangingPunct="1">
              <a:buFont typeface="Wingdings" pitchFamily="2" charset="2"/>
              <a:buChar char="§"/>
            </a:pPr>
            <a:r>
              <a:rPr lang="en-US" altLang="en-US" sz="2400">
                <a:solidFill>
                  <a:srgbClr val="1F497D"/>
                </a:solidFill>
              </a:rPr>
              <a:t>Presence or absence of biochemical pathways.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Analysis of genes and genomes with respect  to function (functional annotation).</a:t>
            </a:r>
            <a:endParaRPr lang="nl-NL" altLang="en-US" sz="2400">
              <a:solidFill>
                <a:srgbClr val="1F497D"/>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42AAAE5E-038D-8F33-E7BD-9ABB5EB80340}"/>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Phylogenetics</a:t>
            </a:r>
          </a:p>
        </p:txBody>
      </p:sp>
      <p:sp>
        <p:nvSpPr>
          <p:cNvPr id="64514" name="Text Box 5">
            <a:extLst>
              <a:ext uri="{FF2B5EF4-FFF2-40B4-BE49-F238E27FC236}">
                <a16:creationId xmlns:a16="http://schemas.microsoft.com/office/drawing/2014/main" id="{80AFCA30-B9A4-E521-678F-1AA80D9732DD}"/>
              </a:ext>
            </a:extLst>
          </p:cNvPr>
          <p:cNvSpPr txBox="1">
            <a:spLocks noChangeArrowheads="1"/>
          </p:cNvSpPr>
          <p:nvPr/>
        </p:nvSpPr>
        <p:spPr bwMode="auto">
          <a:xfrm>
            <a:off x="588963" y="1673225"/>
            <a:ext cx="796607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Phylogenetic tree (phylogeny) is a diagram that depicts the lines of evolutionary descent of different species, organisms, or genes from a common ancestor.</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Nucleic acid and protein sequences are used to infer  phylogenetic relationships.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Tools for phylogenetic analysis – MEGA, PHYLIP, PAUP, BEAST, Treeview, ODEN, PHYLOWIN, TREECON, DENDRON, etc.</a:t>
            </a:r>
            <a:endParaRPr lang="nl-NL" altLang="en-US" sz="2400">
              <a:solidFill>
                <a:srgbClr val="1F497D"/>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228798CF-B651-8233-B3D6-CE3F0F303973}"/>
              </a:ext>
            </a:extLst>
          </p:cNvPr>
          <p:cNvSpPr txBox="1">
            <a:spLocks/>
          </p:cNvSpPr>
          <p:nvPr/>
        </p:nvSpPr>
        <p:spPr bwMode="auto">
          <a:xfrm>
            <a:off x="0" y="2663825"/>
            <a:ext cx="91440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An Examples of Application of Bioinformatics – Precision Medicine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1" name="Rectangle 3">
            <a:extLst>
              <a:ext uri="{FF2B5EF4-FFF2-40B4-BE49-F238E27FC236}">
                <a16:creationId xmlns:a16="http://schemas.microsoft.com/office/drawing/2014/main" id="{BC2E8549-7485-5B6F-2532-5F074C82A8E6}"/>
              </a:ext>
            </a:extLst>
          </p:cNvPr>
          <p:cNvSpPr>
            <a:spLocks noGrp="1"/>
          </p:cNvSpPr>
          <p:nvPr>
            <p:ph idx="1"/>
          </p:nvPr>
        </p:nvSpPr>
        <p:spPr>
          <a:xfrm>
            <a:off x="609600" y="4740275"/>
            <a:ext cx="8001000" cy="1676400"/>
          </a:xfrm>
        </p:spPr>
        <p:txBody>
          <a:bodyPr/>
          <a:lstStyle/>
          <a:p>
            <a:pPr indent="-323850" algn="just" eaLnBrk="1" hangingPunct="1">
              <a:buFont typeface="Wingdings" pitchFamily="2" charset="2"/>
              <a:buChar char="§"/>
            </a:pPr>
            <a:r>
              <a:rPr lang="en-US" altLang="en-US" sz="2200">
                <a:solidFill>
                  <a:srgbClr val="0000FF"/>
                </a:solidFill>
                <a:latin typeface="Garamond" panose="02020404030301010803" pitchFamily="18" charset="0"/>
              </a:rPr>
              <a:t>Aspartyl protease: </a:t>
            </a:r>
            <a:r>
              <a:rPr lang="en-US" altLang="en-US" sz="2200">
                <a:solidFill>
                  <a:srgbClr val="FF0000"/>
                </a:solidFill>
                <a:latin typeface="Garamond" panose="02020404030301010803" pitchFamily="18" charset="0"/>
              </a:rPr>
              <a:t>-Asp</a:t>
            </a:r>
            <a:r>
              <a:rPr lang="en-US" altLang="en-US" sz="2200" baseline="30000">
                <a:solidFill>
                  <a:srgbClr val="FF0000"/>
                </a:solidFill>
                <a:latin typeface="Garamond" panose="02020404030301010803" pitchFamily="18" charset="0"/>
              </a:rPr>
              <a:t>25</a:t>
            </a:r>
            <a:r>
              <a:rPr lang="en-US" altLang="en-US" sz="2200">
                <a:solidFill>
                  <a:srgbClr val="FF0000"/>
                </a:solidFill>
                <a:latin typeface="Garamond" panose="02020404030301010803" pitchFamily="18" charset="0"/>
              </a:rPr>
              <a:t>-Thr</a:t>
            </a:r>
            <a:r>
              <a:rPr lang="en-US" altLang="en-US" sz="2200" baseline="30000">
                <a:solidFill>
                  <a:srgbClr val="FF0000"/>
                </a:solidFill>
                <a:latin typeface="Garamond" panose="02020404030301010803" pitchFamily="18" charset="0"/>
              </a:rPr>
              <a:t>26</a:t>
            </a:r>
            <a:r>
              <a:rPr lang="en-US" altLang="en-US" sz="2200">
                <a:solidFill>
                  <a:srgbClr val="FF0000"/>
                </a:solidFill>
                <a:latin typeface="Garamond" panose="02020404030301010803" pitchFamily="18" charset="0"/>
              </a:rPr>
              <a:t>-Gly</a:t>
            </a:r>
            <a:r>
              <a:rPr lang="en-US" altLang="en-US" sz="2200" baseline="30000">
                <a:solidFill>
                  <a:srgbClr val="FF0000"/>
                </a:solidFill>
                <a:latin typeface="Garamond" panose="02020404030301010803" pitchFamily="18" charset="0"/>
              </a:rPr>
              <a:t>27</a:t>
            </a:r>
            <a:r>
              <a:rPr lang="en-US" altLang="en-US" sz="2200">
                <a:solidFill>
                  <a:srgbClr val="FF0000"/>
                </a:solidFill>
                <a:latin typeface="Garamond" panose="02020404030301010803" pitchFamily="18" charset="0"/>
              </a:rPr>
              <a:t>- </a:t>
            </a:r>
            <a:r>
              <a:rPr lang="en-US" altLang="en-US" sz="2200">
                <a:solidFill>
                  <a:srgbClr val="0000FF"/>
                </a:solidFill>
                <a:latin typeface="Garamond" panose="02020404030301010803" pitchFamily="18" charset="0"/>
              </a:rPr>
              <a:t>(Conserved triad)</a:t>
            </a:r>
            <a:endParaRPr lang="en-US" altLang="en-US" sz="2200">
              <a:latin typeface="Garamond" panose="02020404030301010803" pitchFamily="18" charset="0"/>
            </a:endParaRPr>
          </a:p>
          <a:p>
            <a:pPr indent="-323850" algn="just" eaLnBrk="1" hangingPunct="1">
              <a:buFont typeface="Wingdings" pitchFamily="2" charset="2"/>
              <a:buChar char="§"/>
            </a:pPr>
            <a:r>
              <a:rPr lang="en-US" altLang="en-US" sz="2200">
                <a:solidFill>
                  <a:srgbClr val="0000FF"/>
                </a:solidFill>
                <a:latin typeface="Garamond" panose="02020404030301010803" pitchFamily="18" charset="0"/>
              </a:rPr>
              <a:t>Homodimer: </a:t>
            </a:r>
            <a:r>
              <a:rPr lang="en-US" altLang="en-US" sz="2200">
                <a:solidFill>
                  <a:srgbClr val="FF0000"/>
                </a:solidFill>
                <a:latin typeface="Garamond" panose="02020404030301010803" pitchFamily="18" charset="0"/>
              </a:rPr>
              <a:t>99 amino acids/chain</a:t>
            </a:r>
          </a:p>
          <a:p>
            <a:pPr indent="-323850" algn="just" eaLnBrk="1" hangingPunct="1">
              <a:buFont typeface="Wingdings" pitchFamily="2" charset="2"/>
              <a:buChar char="§"/>
            </a:pPr>
            <a:r>
              <a:rPr lang="en-US" altLang="en-US" sz="2200">
                <a:solidFill>
                  <a:srgbClr val="0000FF"/>
                </a:solidFill>
                <a:latin typeface="Garamond" panose="02020404030301010803" pitchFamily="18" charset="0"/>
              </a:rPr>
              <a:t>Cleavage: </a:t>
            </a:r>
            <a:r>
              <a:rPr lang="en-US" altLang="en-US" sz="2200">
                <a:solidFill>
                  <a:srgbClr val="FF0000"/>
                </a:solidFill>
                <a:latin typeface="Garamond" panose="02020404030301010803" pitchFamily="18" charset="0"/>
              </a:rPr>
              <a:t>9 Polyproteins</a:t>
            </a:r>
          </a:p>
          <a:p>
            <a:pPr indent="-323850" algn="just" eaLnBrk="1" hangingPunct="1">
              <a:buFont typeface="Wingdings" pitchFamily="2" charset="2"/>
              <a:buChar char="§"/>
            </a:pPr>
            <a:r>
              <a:rPr lang="en-US" altLang="en-US" sz="2200">
                <a:solidFill>
                  <a:srgbClr val="0000FF"/>
                </a:solidFill>
                <a:latin typeface="Garamond" panose="02020404030301010803" pitchFamily="18" charset="0"/>
              </a:rPr>
              <a:t>Conformation: </a:t>
            </a:r>
            <a:r>
              <a:rPr lang="en-US" altLang="en-US" sz="2200">
                <a:solidFill>
                  <a:srgbClr val="FF0000"/>
                </a:solidFill>
                <a:latin typeface="Garamond" panose="02020404030301010803" pitchFamily="18" charset="0"/>
              </a:rPr>
              <a:t>Open, Semi-Open, Closed</a:t>
            </a:r>
          </a:p>
        </p:txBody>
      </p:sp>
      <p:pic>
        <p:nvPicPr>
          <p:cNvPr id="66562" name="Picture 6">
            <a:extLst>
              <a:ext uri="{FF2B5EF4-FFF2-40B4-BE49-F238E27FC236}">
                <a16:creationId xmlns:a16="http://schemas.microsoft.com/office/drawing/2014/main" id="{9F335D18-586A-8FA7-B48B-C1D942551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09600"/>
            <a:ext cx="7086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3" name="Rectangle 1">
            <a:extLst>
              <a:ext uri="{FF2B5EF4-FFF2-40B4-BE49-F238E27FC236}">
                <a16:creationId xmlns:a16="http://schemas.microsoft.com/office/drawing/2014/main" id="{741C426C-303D-B7CD-D5B0-3F624DA67819}"/>
              </a:ext>
            </a:extLst>
          </p:cNvPr>
          <p:cNvSpPr>
            <a:spLocks noGrp="1"/>
          </p:cNvSpPr>
          <p:nvPr>
            <p:ph type="title"/>
          </p:nvPr>
        </p:nvSpPr>
        <p:spPr>
          <a:xfrm>
            <a:off x="0" y="-61913"/>
            <a:ext cx="9144000" cy="685801"/>
          </a:xfrm>
        </p:spPr>
        <p:txBody>
          <a:bodyPr/>
          <a:lstStyle/>
          <a:p>
            <a:pPr algn="ctr" eaLnBrk="1" hangingPunct="1"/>
            <a:r>
              <a:rPr lang="en-US" altLang="en-US" sz="3200" b="1">
                <a:solidFill>
                  <a:srgbClr val="1F497D"/>
                </a:solidFill>
                <a:latin typeface="Arial" panose="020B0604020202020204" pitchFamily="34" charset="0"/>
                <a:cs typeface="Arial" panose="020B0604020202020204" pitchFamily="34" charset="0"/>
              </a:rPr>
              <a:t>HIV-1 Protease Structure</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09" name="Picture 3">
            <a:extLst>
              <a:ext uri="{FF2B5EF4-FFF2-40B4-BE49-F238E27FC236}">
                <a16:creationId xmlns:a16="http://schemas.microsoft.com/office/drawing/2014/main" id="{131A8368-271D-0714-C75B-D063146EB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7650"/>
            <a:ext cx="9144000" cy="626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4">
            <a:extLst>
              <a:ext uri="{FF2B5EF4-FFF2-40B4-BE49-F238E27FC236}">
                <a16:creationId xmlns:a16="http://schemas.microsoft.com/office/drawing/2014/main" id="{7FFC2EB0-E5D3-0C8A-F18E-71DCC9502914}"/>
              </a:ext>
            </a:extLst>
          </p:cNvPr>
          <p:cNvSpPr>
            <a:spLocks noChangeArrowheads="1"/>
          </p:cNvSpPr>
          <p:nvPr/>
        </p:nvSpPr>
        <p:spPr bwMode="auto">
          <a:xfrm>
            <a:off x="2289175" y="4059238"/>
            <a:ext cx="4891088"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just">
              <a:lnSpc>
                <a:spcPct val="95000"/>
              </a:lnSpc>
              <a:spcBef>
                <a:spcPct val="0"/>
              </a:spcBef>
              <a:spcAft>
                <a:spcPct val="50000"/>
              </a:spcAft>
              <a:buClrTx/>
              <a:buSzTx/>
              <a:buFont typeface="Wingdings" pitchFamily="2" charset="2"/>
              <a:buChar char="§"/>
            </a:pPr>
            <a:r>
              <a:rPr lang="en-US" altLang="en-US" sz="1800" i="1">
                <a:solidFill>
                  <a:srgbClr val="1F497D"/>
                </a:solidFill>
                <a:latin typeface="Arial" panose="020B0604020202020204" pitchFamily="34" charset="0"/>
                <a:ea typeface="MS PGothic" panose="020B0600070205080204" pitchFamily="34" charset="-128"/>
              </a:rPr>
              <a:t>In silico </a:t>
            </a:r>
            <a:r>
              <a:rPr lang="en-US" altLang="en-US" sz="1800">
                <a:solidFill>
                  <a:srgbClr val="1F497D"/>
                </a:solidFill>
                <a:latin typeface="Arial" panose="020B0604020202020204" pitchFamily="34" charset="0"/>
                <a:ea typeface="MS PGothic" panose="020B0600070205080204" pitchFamily="34" charset="-128"/>
              </a:rPr>
              <a:t>alternative to genotyping DRT.</a:t>
            </a:r>
          </a:p>
          <a:p>
            <a:pPr algn="just">
              <a:lnSpc>
                <a:spcPct val="95000"/>
              </a:lnSpc>
              <a:spcBef>
                <a:spcPct val="0"/>
              </a:spcBef>
              <a:spcAft>
                <a:spcPct val="50000"/>
              </a:spcAft>
              <a:buClrTx/>
              <a:buSzTx/>
              <a:buFont typeface="Wingdings" pitchFamily="2" charset="2"/>
              <a:buChar char="§"/>
            </a:pPr>
            <a:r>
              <a:rPr lang="en-US" altLang="en-US" sz="1800">
                <a:solidFill>
                  <a:srgbClr val="1F497D"/>
                </a:solidFill>
                <a:latin typeface="Arial" panose="020B0604020202020204" pitchFamily="34" charset="0"/>
                <a:ea typeface="MS PGothic" panose="020B0600070205080204" pitchFamily="34" charset="-128"/>
              </a:rPr>
              <a:t>Mutations: </a:t>
            </a:r>
            <a:r>
              <a:rPr lang="en-US" altLang="en-US" sz="1800">
                <a:solidFill>
                  <a:srgbClr val="FF0000"/>
                </a:solidFill>
                <a:latin typeface="Arial" panose="020B0604020202020204" pitchFamily="34" charset="0"/>
                <a:ea typeface="MS PGothic" panose="020B0600070205080204" pitchFamily="34" charset="-128"/>
              </a:rPr>
              <a:t>L33F</a:t>
            </a:r>
            <a:r>
              <a:rPr lang="en-US" altLang="en-US" sz="1800">
                <a:solidFill>
                  <a:srgbClr val="1F497D"/>
                </a:solidFill>
                <a:latin typeface="Arial" panose="020B0604020202020204" pitchFamily="34" charset="0"/>
                <a:ea typeface="MS PGothic" panose="020B0600070205080204" pitchFamily="34" charset="-128"/>
              </a:rPr>
              <a:t>,</a:t>
            </a:r>
            <a:r>
              <a:rPr lang="en-US" altLang="en-US" sz="1800">
                <a:latin typeface="Arial" panose="020B0604020202020204" pitchFamily="34" charset="0"/>
                <a:ea typeface="MS PGothic" panose="020B0600070205080204" pitchFamily="34" charset="-128"/>
              </a:rPr>
              <a:t> </a:t>
            </a:r>
            <a:r>
              <a:rPr lang="en-US" altLang="en-US" sz="1800">
                <a:solidFill>
                  <a:srgbClr val="FF0000"/>
                </a:solidFill>
                <a:latin typeface="Arial" panose="020B0604020202020204" pitchFamily="34" charset="0"/>
                <a:ea typeface="MS PGothic" panose="020B0600070205080204" pitchFamily="34" charset="-128"/>
              </a:rPr>
              <a:t>I47T</a:t>
            </a:r>
            <a:r>
              <a:rPr lang="en-US" altLang="en-US" sz="1800">
                <a:solidFill>
                  <a:srgbClr val="1F497D"/>
                </a:solidFill>
                <a:latin typeface="Arial" panose="020B0604020202020204" pitchFamily="34" charset="0"/>
                <a:ea typeface="MS PGothic" panose="020B0600070205080204" pitchFamily="34" charset="-128"/>
              </a:rPr>
              <a:t>, M46G &amp; G48E.</a:t>
            </a:r>
          </a:p>
          <a:p>
            <a:pPr algn="just">
              <a:lnSpc>
                <a:spcPct val="95000"/>
              </a:lnSpc>
              <a:spcBef>
                <a:spcPct val="0"/>
              </a:spcBef>
              <a:spcAft>
                <a:spcPct val="50000"/>
              </a:spcAft>
              <a:buClrTx/>
              <a:buSzTx/>
              <a:buFont typeface="Wingdings" pitchFamily="2" charset="2"/>
              <a:buChar char="§"/>
            </a:pPr>
            <a:r>
              <a:rPr lang="en-US" altLang="en-US" sz="1800">
                <a:solidFill>
                  <a:srgbClr val="1F497D"/>
                </a:solidFill>
                <a:latin typeface="Arial" panose="020B0604020202020204" pitchFamily="34" charset="0"/>
                <a:ea typeface="MS PGothic" panose="020B0600070205080204" pitchFamily="34" charset="-128"/>
              </a:rPr>
              <a:t>Stanford HIVdb (Resistance), Docking (Susceptible): Susceptible to </a:t>
            </a:r>
            <a:r>
              <a:rPr lang="en-US" altLang="en-US" sz="1800">
                <a:solidFill>
                  <a:srgbClr val="FF0000"/>
                </a:solidFill>
                <a:latin typeface="Arial" panose="020B0604020202020204" pitchFamily="34" charset="0"/>
                <a:ea typeface="MS PGothic" panose="020B0600070205080204" pitchFamily="34" charset="-128"/>
              </a:rPr>
              <a:t>LPV</a:t>
            </a:r>
            <a:r>
              <a:rPr lang="en-US" altLang="en-US" sz="1800">
                <a:solidFill>
                  <a:srgbClr val="1F497D"/>
                </a:solidFill>
                <a:latin typeface="Arial" panose="020B0604020202020204" pitchFamily="34" charset="0"/>
                <a:ea typeface="MS PGothic" panose="020B0600070205080204" pitchFamily="34" charset="-128"/>
              </a:rPr>
              <a:t>.</a:t>
            </a:r>
          </a:p>
          <a:p>
            <a:pPr algn="just">
              <a:lnSpc>
                <a:spcPct val="95000"/>
              </a:lnSpc>
              <a:spcBef>
                <a:spcPct val="0"/>
              </a:spcBef>
              <a:spcAft>
                <a:spcPct val="50000"/>
              </a:spcAft>
              <a:buClrTx/>
              <a:buSzTx/>
              <a:buFont typeface="Wingdings" pitchFamily="2" charset="2"/>
              <a:buChar char="§"/>
            </a:pPr>
            <a:r>
              <a:rPr lang="en-US" altLang="en-US" sz="1800">
                <a:solidFill>
                  <a:srgbClr val="1F497D"/>
                </a:solidFill>
                <a:latin typeface="Arial" panose="020B0604020202020204" pitchFamily="34" charset="0"/>
                <a:ea typeface="MS PGothic" panose="020B0600070205080204" pitchFamily="34" charset="-128"/>
              </a:rPr>
              <a:t>Patient finally responded to 2</a:t>
            </a:r>
            <a:r>
              <a:rPr lang="en-US" altLang="en-US" sz="1800" baseline="30000">
                <a:solidFill>
                  <a:srgbClr val="1F497D"/>
                </a:solidFill>
                <a:latin typeface="Arial" panose="020B0604020202020204" pitchFamily="34" charset="0"/>
                <a:ea typeface="MS PGothic" panose="020B0600070205080204" pitchFamily="34" charset="-128"/>
              </a:rPr>
              <a:t>nd</a:t>
            </a:r>
            <a:r>
              <a:rPr lang="en-US" altLang="en-US" sz="1800">
                <a:solidFill>
                  <a:srgbClr val="1F497D"/>
                </a:solidFill>
                <a:latin typeface="Arial" panose="020B0604020202020204" pitchFamily="34" charset="0"/>
                <a:ea typeface="MS PGothic" panose="020B0600070205080204" pitchFamily="34" charset="-128"/>
              </a:rPr>
              <a:t>-line ART (3TC, AZT &amp; LPV) with significant viral suppression.</a:t>
            </a:r>
          </a:p>
        </p:txBody>
      </p:sp>
      <p:pic>
        <p:nvPicPr>
          <p:cNvPr id="70658" name="Picture 9">
            <a:extLst>
              <a:ext uri="{FF2B5EF4-FFF2-40B4-BE49-F238E27FC236}">
                <a16:creationId xmlns:a16="http://schemas.microsoft.com/office/drawing/2014/main" id="{4D1BD9DC-328F-3D6B-875D-16E0A0D2E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3997325"/>
            <a:ext cx="1943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Picture 10">
            <a:extLst>
              <a:ext uri="{FF2B5EF4-FFF2-40B4-BE49-F238E27FC236}">
                <a16:creationId xmlns:a16="http://schemas.microsoft.com/office/drawing/2014/main" id="{91151837-FCE1-A0AD-CFF5-91D0208CD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4894263"/>
            <a:ext cx="1905000"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11">
            <a:extLst>
              <a:ext uri="{FF2B5EF4-FFF2-40B4-BE49-F238E27FC236}">
                <a16:creationId xmlns:a16="http://schemas.microsoft.com/office/drawing/2014/main" id="{C6B5E94D-A605-8CB1-0972-B49F708C21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238" y="3889375"/>
            <a:ext cx="16668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12">
            <a:extLst>
              <a:ext uri="{FF2B5EF4-FFF2-40B4-BE49-F238E27FC236}">
                <a16:creationId xmlns:a16="http://schemas.microsoft.com/office/drawing/2014/main" id="{45F69D6B-2B24-F221-5C52-47714295C9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1238" y="5140325"/>
            <a:ext cx="16668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10">
            <a:extLst>
              <a:ext uri="{FF2B5EF4-FFF2-40B4-BE49-F238E27FC236}">
                <a16:creationId xmlns:a16="http://schemas.microsoft.com/office/drawing/2014/main" id="{842C0E66-9E2C-02B4-5525-0E07906B64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488" y="295275"/>
            <a:ext cx="86106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6">
            <a:extLst>
              <a:ext uri="{FF2B5EF4-FFF2-40B4-BE49-F238E27FC236}">
                <a16:creationId xmlns:a16="http://schemas.microsoft.com/office/drawing/2014/main" id="{0B5E428A-5DFF-DEAB-7114-6004A2911BF9}"/>
              </a:ext>
            </a:extLst>
          </p:cNvPr>
          <p:cNvSpPr>
            <a:spLocks noChangeArrowheads="1"/>
          </p:cNvSpPr>
          <p:nvPr/>
        </p:nvSpPr>
        <p:spPr bwMode="auto">
          <a:xfrm>
            <a:off x="431800" y="1179513"/>
            <a:ext cx="4038600" cy="15684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2400">
                <a:solidFill>
                  <a:srgbClr val="00FF00"/>
                </a:solidFill>
                <a:latin typeface="Arial" panose="020B0604020202020204" pitchFamily="34" charset="0"/>
                <a:ea typeface="MS PGothic" panose="020B0600070205080204" pitchFamily="34" charset="-128"/>
              </a:rPr>
              <a:t>Biologists </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Collect molecular data: </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DNA &amp; protein sequences,</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gene expression, etc.</a:t>
            </a:r>
          </a:p>
        </p:txBody>
      </p:sp>
      <p:sp>
        <p:nvSpPr>
          <p:cNvPr id="25602" name="Text Box 8">
            <a:extLst>
              <a:ext uri="{FF2B5EF4-FFF2-40B4-BE49-F238E27FC236}">
                <a16:creationId xmlns:a16="http://schemas.microsoft.com/office/drawing/2014/main" id="{06A5A447-49BD-73C7-D012-0EE0FEB9DDE0}"/>
              </a:ext>
            </a:extLst>
          </p:cNvPr>
          <p:cNvSpPr txBox="1">
            <a:spLocks noChangeArrowheads="1"/>
          </p:cNvSpPr>
          <p:nvPr/>
        </p:nvSpPr>
        <p:spPr bwMode="auto">
          <a:xfrm>
            <a:off x="431800" y="5141913"/>
            <a:ext cx="5476875" cy="15700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2400">
                <a:solidFill>
                  <a:srgbClr val="FF0000"/>
                </a:solidFill>
                <a:latin typeface="Arial" panose="020B0604020202020204" pitchFamily="34" charset="0"/>
                <a:ea typeface="MS PGothic" panose="020B0600070205080204" pitchFamily="34" charset="-128"/>
              </a:rPr>
              <a:t>Computer scientists </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a:t>
            </a:r>
            <a:r>
              <a:rPr lang="en-US" altLang="en-US" sz="2400">
                <a:solidFill>
                  <a:srgbClr val="FF0000"/>
                </a:solidFill>
                <a:latin typeface="Arial" panose="020B0604020202020204" pitchFamily="34" charset="0"/>
                <a:ea typeface="MS PGothic" panose="020B0600070205080204" pitchFamily="34" charset="-128"/>
              </a:rPr>
              <a:t>Mathematicians</a:t>
            </a:r>
            <a:r>
              <a:rPr lang="en-US" altLang="en-US" sz="2400">
                <a:latin typeface="Arial" panose="020B0604020202020204" pitchFamily="34" charset="0"/>
                <a:ea typeface="MS PGothic" panose="020B0600070205080204" pitchFamily="34" charset="-128"/>
              </a:rPr>
              <a:t>, </a:t>
            </a:r>
            <a:r>
              <a:rPr lang="en-US" altLang="en-US" sz="2400">
                <a:solidFill>
                  <a:srgbClr val="FF0000"/>
                </a:solidFill>
                <a:latin typeface="Arial" panose="020B0604020202020204" pitchFamily="34" charset="0"/>
                <a:ea typeface="MS PGothic" panose="020B0600070205080204" pitchFamily="34" charset="-128"/>
              </a:rPr>
              <a:t>Statisticians</a:t>
            </a:r>
            <a:r>
              <a:rPr lang="en-US" altLang="en-US" sz="2400">
                <a:latin typeface="Arial" panose="020B0604020202020204" pitchFamily="34" charset="0"/>
                <a:ea typeface="MS PGothic" panose="020B0600070205080204" pitchFamily="34" charset="-128"/>
              </a:rPr>
              <a:t>, etc)</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Develop tools, software, algorithms </a:t>
            </a:r>
            <a:br>
              <a:rPr lang="en-US" altLang="en-US" sz="2400">
                <a:latin typeface="Arial" panose="020B0604020202020204" pitchFamily="34" charset="0"/>
                <a:ea typeface="MS PGothic" panose="020B0600070205080204" pitchFamily="34" charset="-128"/>
              </a:rPr>
            </a:br>
            <a:r>
              <a:rPr lang="en-US" altLang="en-US" sz="2400">
                <a:latin typeface="Arial" panose="020B0604020202020204" pitchFamily="34" charset="0"/>
                <a:ea typeface="MS PGothic" panose="020B0600070205080204" pitchFamily="34" charset="-128"/>
              </a:rPr>
              <a:t>to store &amp; analyze the data.</a:t>
            </a:r>
          </a:p>
        </p:txBody>
      </p:sp>
      <p:sp>
        <p:nvSpPr>
          <p:cNvPr id="112644" name="Text Box 10">
            <a:extLst>
              <a:ext uri="{FF2B5EF4-FFF2-40B4-BE49-F238E27FC236}">
                <a16:creationId xmlns:a16="http://schemas.microsoft.com/office/drawing/2014/main" id="{8D435F31-C80F-944E-CBBA-5FB16CA2D6AF}"/>
              </a:ext>
            </a:extLst>
          </p:cNvPr>
          <p:cNvSpPr txBox="1">
            <a:spLocks noChangeArrowheads="1"/>
          </p:cNvSpPr>
          <p:nvPr/>
        </p:nvSpPr>
        <p:spPr bwMode="auto">
          <a:xfrm>
            <a:off x="5008563" y="1543050"/>
            <a:ext cx="3884612" cy="3416300"/>
          </a:xfrm>
          <a:prstGeom prst="rect">
            <a:avLst/>
          </a:prstGeom>
          <a:solidFill>
            <a:srgbClr val="99CCFF"/>
          </a:solidFill>
          <a:ln>
            <a:noFill/>
          </a:ln>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9BBB59"/>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defRPr/>
            </a:pPr>
            <a:r>
              <a:rPr lang="en-US" altLang="en-US" sz="2400" dirty="0">
                <a:solidFill>
                  <a:srgbClr val="0000FF"/>
                </a:solidFill>
                <a:latin typeface="Arial" panose="020B0604020202020204" pitchFamily="34" charset="0"/>
                <a:ea typeface="MS PGothic" panose="020B0600070205080204" pitchFamily="34" charset="-128"/>
              </a:rPr>
              <a:t>Bioinformaticians</a:t>
            </a:r>
          </a:p>
          <a:p>
            <a:pPr marL="342900" indent="-342900" eaLnBrk="1" hangingPunct="1">
              <a:spcBef>
                <a:spcPct val="0"/>
              </a:spcBef>
              <a:buClrTx/>
              <a:buSzTx/>
              <a:buFont typeface="Wingdings" panose="05000000000000000000" pitchFamily="2" charset="2"/>
              <a:buChar char="§"/>
              <a:defRPr/>
            </a:pPr>
            <a:r>
              <a:rPr lang="en-US" altLang="en-US" sz="2400" dirty="0">
                <a:latin typeface="Arial" panose="020B0604020202020204" pitchFamily="34" charset="0"/>
                <a:ea typeface="MS PGothic" panose="020B0600070205080204" pitchFamily="34" charset="-128"/>
              </a:rPr>
              <a:t>Study biological questions by analyzing biological data.</a:t>
            </a:r>
          </a:p>
          <a:p>
            <a:pPr marL="342900" indent="-342900" eaLnBrk="1" hangingPunct="1">
              <a:spcBef>
                <a:spcPct val="0"/>
              </a:spcBef>
              <a:buClrTx/>
              <a:buSzTx/>
              <a:buFont typeface="Wingdings" panose="05000000000000000000" pitchFamily="2" charset="2"/>
              <a:buChar char="§"/>
              <a:defRPr/>
            </a:pPr>
            <a:r>
              <a:rPr lang="en-US" altLang="en-US" sz="2400" dirty="0">
                <a:latin typeface="Arial" panose="020B0604020202020204" pitchFamily="34" charset="0"/>
                <a:ea typeface="MS PGothic" panose="020B0600070205080204" pitchFamily="34" charset="-128"/>
              </a:rPr>
              <a:t>Deal with storage, retrieval, analysis, and interpretation of data using computer-based software and tools.</a:t>
            </a:r>
          </a:p>
        </p:txBody>
      </p:sp>
      <p:sp>
        <p:nvSpPr>
          <p:cNvPr id="25604" name="Freeform 14">
            <a:extLst>
              <a:ext uri="{FF2B5EF4-FFF2-40B4-BE49-F238E27FC236}">
                <a16:creationId xmlns:a16="http://schemas.microsoft.com/office/drawing/2014/main" id="{6BAEBBDD-8C3C-C5F8-AAC7-3F1179871020}"/>
              </a:ext>
            </a:extLst>
          </p:cNvPr>
          <p:cNvSpPr>
            <a:spLocks/>
          </p:cNvSpPr>
          <p:nvPr/>
        </p:nvSpPr>
        <p:spPr bwMode="auto">
          <a:xfrm>
            <a:off x="1879600" y="2698750"/>
            <a:ext cx="3128963" cy="595313"/>
          </a:xfrm>
          <a:custGeom>
            <a:avLst/>
            <a:gdLst>
              <a:gd name="T0" fmla="*/ 0 w 1728"/>
              <a:gd name="T1" fmla="*/ 0 h 528"/>
              <a:gd name="T2" fmla="*/ 2147483646 w 1728"/>
              <a:gd name="T3" fmla="*/ 2147483646 h 528"/>
              <a:gd name="T4" fmla="*/ 2147483646 w 1728"/>
              <a:gd name="T5" fmla="*/ 2147483646 h 528"/>
              <a:gd name="T6" fmla="*/ 0 60000 65536"/>
              <a:gd name="T7" fmla="*/ 0 60000 65536"/>
              <a:gd name="T8" fmla="*/ 0 60000 65536"/>
              <a:gd name="T9" fmla="*/ 0 w 1728"/>
              <a:gd name="T10" fmla="*/ 0 h 528"/>
              <a:gd name="T11" fmla="*/ 1728 w 1728"/>
              <a:gd name="T12" fmla="*/ 528 h 528"/>
            </a:gdLst>
            <a:ahLst/>
            <a:cxnLst>
              <a:cxn ang="T6">
                <a:pos x="T0" y="T1"/>
              </a:cxn>
              <a:cxn ang="T7">
                <a:pos x="T2" y="T3"/>
              </a:cxn>
              <a:cxn ang="T8">
                <a:pos x="T4" y="T5"/>
              </a:cxn>
            </a:cxnLst>
            <a:rect l="T9" t="T10" r="T11" b="T12"/>
            <a:pathLst>
              <a:path w="1728" h="528">
                <a:moveTo>
                  <a:pt x="0" y="0"/>
                </a:moveTo>
                <a:cubicBezTo>
                  <a:pt x="96" y="172"/>
                  <a:pt x="192" y="344"/>
                  <a:pt x="480" y="432"/>
                </a:cubicBezTo>
                <a:cubicBezTo>
                  <a:pt x="768" y="520"/>
                  <a:pt x="1248" y="524"/>
                  <a:pt x="1728" y="528"/>
                </a:cubicBezTo>
              </a:path>
            </a:pathLst>
          </a:custGeom>
          <a:noFill/>
          <a:ln w="254000">
            <a:solidFill>
              <a:srgbClr val="00FF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5" name="Freeform 16">
            <a:extLst>
              <a:ext uri="{FF2B5EF4-FFF2-40B4-BE49-F238E27FC236}">
                <a16:creationId xmlns:a16="http://schemas.microsoft.com/office/drawing/2014/main" id="{CB0763FA-984B-9B00-EBDE-56EB2AD69FF6}"/>
              </a:ext>
            </a:extLst>
          </p:cNvPr>
          <p:cNvSpPr>
            <a:spLocks/>
          </p:cNvSpPr>
          <p:nvPr/>
        </p:nvSpPr>
        <p:spPr bwMode="auto">
          <a:xfrm>
            <a:off x="1781175" y="3935413"/>
            <a:ext cx="3227388" cy="1293812"/>
          </a:xfrm>
          <a:custGeom>
            <a:avLst/>
            <a:gdLst>
              <a:gd name="T0" fmla="*/ 0 w 1680"/>
              <a:gd name="T1" fmla="*/ 2147483646 h 432"/>
              <a:gd name="T2" fmla="*/ 2147483646 w 1680"/>
              <a:gd name="T3" fmla="*/ 2147483646 h 432"/>
              <a:gd name="T4" fmla="*/ 2147483646 w 1680"/>
              <a:gd name="T5" fmla="*/ 0 h 432"/>
              <a:gd name="T6" fmla="*/ 0 60000 65536"/>
              <a:gd name="T7" fmla="*/ 0 60000 65536"/>
              <a:gd name="T8" fmla="*/ 0 60000 65536"/>
              <a:gd name="T9" fmla="*/ 0 w 1680"/>
              <a:gd name="T10" fmla="*/ 0 h 432"/>
              <a:gd name="T11" fmla="*/ 1680 w 1680"/>
              <a:gd name="T12" fmla="*/ 432 h 432"/>
            </a:gdLst>
            <a:ahLst/>
            <a:cxnLst>
              <a:cxn ang="T6">
                <a:pos x="T0" y="T1"/>
              </a:cxn>
              <a:cxn ang="T7">
                <a:pos x="T2" y="T3"/>
              </a:cxn>
              <a:cxn ang="T8">
                <a:pos x="T4" y="T5"/>
              </a:cxn>
            </a:cxnLst>
            <a:rect l="T9" t="T10" r="T11" b="T12"/>
            <a:pathLst>
              <a:path w="1680" h="432">
                <a:moveTo>
                  <a:pt x="0" y="432"/>
                </a:moveTo>
                <a:cubicBezTo>
                  <a:pt x="76" y="300"/>
                  <a:pt x="152" y="168"/>
                  <a:pt x="432" y="96"/>
                </a:cubicBezTo>
                <a:cubicBezTo>
                  <a:pt x="712" y="24"/>
                  <a:pt x="1196" y="12"/>
                  <a:pt x="1680" y="0"/>
                </a:cubicBezTo>
              </a:path>
            </a:pathLst>
          </a:custGeom>
          <a:noFill/>
          <a:ln w="2540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6" name="Rechteck 8">
            <a:extLst>
              <a:ext uri="{FF2B5EF4-FFF2-40B4-BE49-F238E27FC236}">
                <a16:creationId xmlns:a16="http://schemas.microsoft.com/office/drawing/2014/main" id="{E0B23302-49CA-8D70-B3A5-B7912EF60AE3}"/>
              </a:ext>
            </a:extLst>
          </p:cNvPr>
          <p:cNvSpPr>
            <a:spLocks noChangeArrowheads="1"/>
          </p:cNvSpPr>
          <p:nvPr/>
        </p:nvSpPr>
        <p:spPr bwMode="auto">
          <a:xfrm>
            <a:off x="384175" y="201613"/>
            <a:ext cx="84185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just" eaLnBrk="1" hangingPunct="1">
              <a:lnSpc>
                <a:spcPct val="110000"/>
              </a:lnSpc>
              <a:spcBef>
                <a:spcPct val="50000"/>
              </a:spcBef>
              <a:buClr>
                <a:schemeClr val="bg2"/>
              </a:buClr>
              <a:buSzPct val="75000"/>
              <a:buFont typeface="Wingdings" pitchFamily="2" charset="2"/>
              <a:buNone/>
            </a:pPr>
            <a:r>
              <a:rPr lang="en-US" altLang="en-US" sz="2000">
                <a:latin typeface="Arial" panose="020B0604020202020204" pitchFamily="34" charset="0"/>
                <a:ea typeface="MS PGothic" panose="020B0600070205080204" pitchFamily="34" charset="-128"/>
              </a:rPr>
              <a:t>Bioinformatics: a field of science in which biology, computer science and information technology merge into a single discipline.</a:t>
            </a:r>
            <a:r>
              <a:rPr lang="he-IL" altLang="en-US" sz="2000">
                <a:latin typeface="Arial" panose="020B0604020202020204" pitchFamily="34" charset="0"/>
                <a:ea typeface="MS PGothic" panose="020B0600070205080204" pitchFamily="34" charset="-128"/>
              </a:rPr>
              <a:t> </a:t>
            </a:r>
            <a:endParaRPr lang="en-US" altLang="en-US" sz="2000">
              <a:latin typeface="Arial" panose="020B0604020202020204" pitchFamily="34" charset="0"/>
              <a:ea typeface="MS PGothic" panose="020B0600070205080204" pitchFamily="34" charset="-128"/>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8EEB7EFA-1802-9D44-65E5-C587B035E07A}"/>
              </a:ext>
            </a:extLst>
          </p:cNvPr>
          <p:cNvSpPr txBox="1">
            <a:spLocks/>
          </p:cNvSpPr>
          <p:nvPr/>
        </p:nvSpPr>
        <p:spPr bwMode="auto">
          <a:xfrm>
            <a:off x="0" y="2663825"/>
            <a:ext cx="91440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9600">
                <a:solidFill>
                  <a:schemeClr val="tx2"/>
                </a:solidFill>
                <a:latin typeface="Arial" panose="020B0604020202020204" pitchFamily="34"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13808D41-3D2D-3785-5153-40D4C0DA6B3E}"/>
              </a:ext>
            </a:extLst>
          </p:cNvPr>
          <p:cNvSpPr txBox="1">
            <a:spLocks/>
          </p:cNvSpPr>
          <p:nvPr/>
        </p:nvSpPr>
        <p:spPr bwMode="auto">
          <a:xfrm>
            <a:off x="0" y="368300"/>
            <a:ext cx="9144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Objectives of Bioinformatics </a:t>
            </a:r>
          </a:p>
        </p:txBody>
      </p:sp>
      <p:sp>
        <p:nvSpPr>
          <p:cNvPr id="27650" name="Text Box 5">
            <a:extLst>
              <a:ext uri="{FF2B5EF4-FFF2-40B4-BE49-F238E27FC236}">
                <a16:creationId xmlns:a16="http://schemas.microsoft.com/office/drawing/2014/main" id="{E08CBD47-98D0-91D9-D22B-56467A622EE7}"/>
              </a:ext>
            </a:extLst>
          </p:cNvPr>
          <p:cNvSpPr txBox="1">
            <a:spLocks noChangeArrowheads="1"/>
          </p:cNvSpPr>
          <p:nvPr/>
        </p:nvSpPr>
        <p:spPr bwMode="auto">
          <a:xfrm>
            <a:off x="588963" y="2349500"/>
            <a:ext cx="796607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To develop new algorithms and  statistics for assessing the relationships  among large sets of data.</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To use computer-based software and tools to analyze and interpret various data.</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To develop database for an efficient  storage, access, retrieval, and management of information.</a:t>
            </a:r>
            <a:endParaRPr lang="nl-NL" altLang="en-US" sz="2400">
              <a:solidFill>
                <a:srgbClr val="1F497D"/>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74D1E6-BD2E-FD0F-7E31-6E9684C6B41E}"/>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Components of Bioinformatics</a:t>
            </a:r>
          </a:p>
        </p:txBody>
      </p:sp>
      <p:grpSp>
        <p:nvGrpSpPr>
          <p:cNvPr id="29698" name="object 3">
            <a:extLst>
              <a:ext uri="{FF2B5EF4-FFF2-40B4-BE49-F238E27FC236}">
                <a16:creationId xmlns:a16="http://schemas.microsoft.com/office/drawing/2014/main" id="{97CCF49F-C54B-250C-3F4C-50BAB90B5D14}"/>
              </a:ext>
            </a:extLst>
          </p:cNvPr>
          <p:cNvGrpSpPr>
            <a:grpSpLocks/>
          </p:cNvGrpSpPr>
          <p:nvPr/>
        </p:nvGrpSpPr>
        <p:grpSpPr bwMode="auto">
          <a:xfrm>
            <a:off x="1581150" y="1955800"/>
            <a:ext cx="6096000" cy="1195388"/>
            <a:chOff x="1448180" y="1955673"/>
            <a:chExt cx="6096000" cy="1194816"/>
          </a:xfrm>
        </p:grpSpPr>
        <p:sp>
          <p:nvSpPr>
            <p:cNvPr id="29710" name="object 4">
              <a:extLst>
                <a:ext uri="{FF2B5EF4-FFF2-40B4-BE49-F238E27FC236}">
                  <a16:creationId xmlns:a16="http://schemas.microsoft.com/office/drawing/2014/main" id="{B6354C21-9D7E-F45F-5CBC-D049DEBFA10F}"/>
                </a:ext>
              </a:extLst>
            </p:cNvPr>
            <p:cNvSpPr>
              <a:spLocks/>
            </p:cNvSpPr>
            <p:nvPr/>
          </p:nvSpPr>
          <p:spPr bwMode="auto">
            <a:xfrm>
              <a:off x="1448180" y="2369439"/>
              <a:ext cx="6096000" cy="781050"/>
            </a:xfrm>
            <a:custGeom>
              <a:avLst/>
              <a:gdLst>
                <a:gd name="T0" fmla="*/ 0 w 6096000"/>
                <a:gd name="T1" fmla="*/ 781050 h 781050"/>
                <a:gd name="T2" fmla="*/ 6096000 w 6096000"/>
                <a:gd name="T3" fmla="*/ 781050 h 781050"/>
                <a:gd name="T4" fmla="*/ 6096000 w 6096000"/>
                <a:gd name="T5" fmla="*/ 0 h 781050"/>
                <a:gd name="T6" fmla="*/ 0 w 6096000"/>
                <a:gd name="T7" fmla="*/ 0 h 781050"/>
                <a:gd name="T8" fmla="*/ 0 w 6096000"/>
                <a:gd name="T9" fmla="*/ 781050 h 781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6000" h="781050">
                  <a:moveTo>
                    <a:pt x="0" y="781050"/>
                  </a:moveTo>
                  <a:lnTo>
                    <a:pt x="6096000" y="781050"/>
                  </a:lnTo>
                  <a:lnTo>
                    <a:pt x="6096000" y="0"/>
                  </a:lnTo>
                  <a:lnTo>
                    <a:pt x="0" y="0"/>
                  </a:lnTo>
                  <a:lnTo>
                    <a:pt x="0" y="781050"/>
                  </a:lnTo>
                  <a:close/>
                </a:path>
              </a:pathLst>
            </a:custGeom>
            <a:noFill/>
            <a:ln w="25400">
              <a:solidFill>
                <a:srgbClr val="4F81B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11" name="object 5">
              <a:extLst>
                <a:ext uri="{FF2B5EF4-FFF2-40B4-BE49-F238E27FC236}">
                  <a16:creationId xmlns:a16="http://schemas.microsoft.com/office/drawing/2014/main" id="{3D873FBC-6FB3-9964-51FB-D624AECC34F2}"/>
                </a:ext>
              </a:extLst>
            </p:cNvPr>
            <p:cNvSpPr>
              <a:spLocks/>
            </p:cNvSpPr>
            <p:nvPr/>
          </p:nvSpPr>
          <p:spPr bwMode="auto">
            <a:xfrm>
              <a:off x="1752980" y="1955673"/>
              <a:ext cx="4267200" cy="915669"/>
            </a:xfrm>
            <a:custGeom>
              <a:avLst/>
              <a:gdLst>
                <a:gd name="T0" fmla="*/ 4114673 w 4267200"/>
                <a:gd name="T1" fmla="*/ 0 h 915669"/>
                <a:gd name="T2" fmla="*/ 152526 w 4267200"/>
                <a:gd name="T3" fmla="*/ 0 h 915669"/>
                <a:gd name="T4" fmla="*/ 104331 w 4267200"/>
                <a:gd name="T5" fmla="*/ 7779 h 915669"/>
                <a:gd name="T6" fmla="*/ 62462 w 4267200"/>
                <a:gd name="T7" fmla="*/ 29439 h 915669"/>
                <a:gd name="T8" fmla="*/ 29439 w 4267200"/>
                <a:gd name="T9" fmla="*/ 62462 h 915669"/>
                <a:gd name="T10" fmla="*/ 7779 w 4267200"/>
                <a:gd name="T11" fmla="*/ 104331 h 915669"/>
                <a:gd name="T12" fmla="*/ 0 w 4267200"/>
                <a:gd name="T13" fmla="*/ 152526 h 915669"/>
                <a:gd name="T14" fmla="*/ 0 w 4267200"/>
                <a:gd name="T15" fmla="*/ 762635 h 915669"/>
                <a:gd name="T16" fmla="*/ 7779 w 4267200"/>
                <a:gd name="T17" fmla="*/ 810830 h 915669"/>
                <a:gd name="T18" fmla="*/ 29439 w 4267200"/>
                <a:gd name="T19" fmla="*/ 852699 h 915669"/>
                <a:gd name="T20" fmla="*/ 62462 w 4267200"/>
                <a:gd name="T21" fmla="*/ 885722 h 915669"/>
                <a:gd name="T22" fmla="*/ 104331 w 4267200"/>
                <a:gd name="T23" fmla="*/ 907382 h 915669"/>
                <a:gd name="T24" fmla="*/ 152526 w 4267200"/>
                <a:gd name="T25" fmla="*/ 915162 h 915669"/>
                <a:gd name="T26" fmla="*/ 4114673 w 4267200"/>
                <a:gd name="T27" fmla="*/ 915162 h 915669"/>
                <a:gd name="T28" fmla="*/ 4162868 w 4267200"/>
                <a:gd name="T29" fmla="*/ 907382 h 915669"/>
                <a:gd name="T30" fmla="*/ 4204737 w 4267200"/>
                <a:gd name="T31" fmla="*/ 885722 h 915669"/>
                <a:gd name="T32" fmla="*/ 4237760 w 4267200"/>
                <a:gd name="T33" fmla="*/ 852699 h 915669"/>
                <a:gd name="T34" fmla="*/ 4259420 w 4267200"/>
                <a:gd name="T35" fmla="*/ 810830 h 915669"/>
                <a:gd name="T36" fmla="*/ 4267200 w 4267200"/>
                <a:gd name="T37" fmla="*/ 762635 h 915669"/>
                <a:gd name="T38" fmla="*/ 4267200 w 4267200"/>
                <a:gd name="T39" fmla="*/ 152526 h 915669"/>
                <a:gd name="T40" fmla="*/ 4259420 w 4267200"/>
                <a:gd name="T41" fmla="*/ 104331 h 915669"/>
                <a:gd name="T42" fmla="*/ 4237760 w 4267200"/>
                <a:gd name="T43" fmla="*/ 62462 h 915669"/>
                <a:gd name="T44" fmla="*/ 4204737 w 4267200"/>
                <a:gd name="T45" fmla="*/ 29439 h 915669"/>
                <a:gd name="T46" fmla="*/ 4162868 w 4267200"/>
                <a:gd name="T47" fmla="*/ 7779 h 915669"/>
                <a:gd name="T48" fmla="*/ 4114673 w 4267200"/>
                <a:gd name="T49" fmla="*/ 0 h 9156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69">
                  <a:moveTo>
                    <a:pt x="4114673" y="0"/>
                  </a:moveTo>
                  <a:lnTo>
                    <a:pt x="152526" y="0"/>
                  </a:lnTo>
                  <a:lnTo>
                    <a:pt x="104331" y="7779"/>
                  </a:lnTo>
                  <a:lnTo>
                    <a:pt x="62462" y="29439"/>
                  </a:lnTo>
                  <a:lnTo>
                    <a:pt x="29439" y="62462"/>
                  </a:lnTo>
                  <a:lnTo>
                    <a:pt x="7779" y="104331"/>
                  </a:lnTo>
                  <a:lnTo>
                    <a:pt x="0" y="152526"/>
                  </a:lnTo>
                  <a:lnTo>
                    <a:pt x="0" y="762635"/>
                  </a:lnTo>
                  <a:lnTo>
                    <a:pt x="7779" y="810830"/>
                  </a:lnTo>
                  <a:lnTo>
                    <a:pt x="29439" y="852699"/>
                  </a:lnTo>
                  <a:lnTo>
                    <a:pt x="62462" y="885722"/>
                  </a:lnTo>
                  <a:lnTo>
                    <a:pt x="104331" y="907382"/>
                  </a:lnTo>
                  <a:lnTo>
                    <a:pt x="152526" y="915162"/>
                  </a:lnTo>
                  <a:lnTo>
                    <a:pt x="4114673" y="915162"/>
                  </a:lnTo>
                  <a:lnTo>
                    <a:pt x="4162868" y="907382"/>
                  </a:lnTo>
                  <a:lnTo>
                    <a:pt x="4204737" y="885722"/>
                  </a:lnTo>
                  <a:lnTo>
                    <a:pt x="4237760" y="852699"/>
                  </a:lnTo>
                  <a:lnTo>
                    <a:pt x="4259420" y="810830"/>
                  </a:lnTo>
                  <a:lnTo>
                    <a:pt x="4267200" y="762635"/>
                  </a:lnTo>
                  <a:lnTo>
                    <a:pt x="4267200" y="152526"/>
                  </a:lnTo>
                  <a:lnTo>
                    <a:pt x="4259420" y="104331"/>
                  </a:lnTo>
                  <a:lnTo>
                    <a:pt x="4237760" y="62462"/>
                  </a:lnTo>
                  <a:lnTo>
                    <a:pt x="4204737" y="29439"/>
                  </a:lnTo>
                  <a:lnTo>
                    <a:pt x="4162868" y="7779"/>
                  </a:lnTo>
                  <a:lnTo>
                    <a:pt x="4114673" y="0"/>
                  </a:lnTo>
                  <a:close/>
                </a:path>
              </a:pathLst>
            </a:custGeom>
            <a:solidFill>
              <a:srgbClr val="C3D59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9712" name="object 6">
              <a:extLst>
                <a:ext uri="{FF2B5EF4-FFF2-40B4-BE49-F238E27FC236}">
                  <a16:creationId xmlns:a16="http://schemas.microsoft.com/office/drawing/2014/main" id="{F756F8C0-CCB3-7829-CEBA-C97757D20748}"/>
                </a:ext>
              </a:extLst>
            </p:cNvPr>
            <p:cNvSpPr>
              <a:spLocks/>
            </p:cNvSpPr>
            <p:nvPr/>
          </p:nvSpPr>
          <p:spPr bwMode="auto">
            <a:xfrm>
              <a:off x="1752980" y="1955673"/>
              <a:ext cx="4267200" cy="915669"/>
            </a:xfrm>
            <a:custGeom>
              <a:avLst/>
              <a:gdLst>
                <a:gd name="T0" fmla="*/ 0 w 4267200"/>
                <a:gd name="T1" fmla="*/ 152526 h 915669"/>
                <a:gd name="T2" fmla="*/ 7779 w 4267200"/>
                <a:gd name="T3" fmla="*/ 104331 h 915669"/>
                <a:gd name="T4" fmla="*/ 29439 w 4267200"/>
                <a:gd name="T5" fmla="*/ 62462 h 915669"/>
                <a:gd name="T6" fmla="*/ 62462 w 4267200"/>
                <a:gd name="T7" fmla="*/ 29439 h 915669"/>
                <a:gd name="T8" fmla="*/ 104331 w 4267200"/>
                <a:gd name="T9" fmla="*/ 7779 h 915669"/>
                <a:gd name="T10" fmla="*/ 152526 w 4267200"/>
                <a:gd name="T11" fmla="*/ 0 h 915669"/>
                <a:gd name="T12" fmla="*/ 4114673 w 4267200"/>
                <a:gd name="T13" fmla="*/ 0 h 915669"/>
                <a:gd name="T14" fmla="*/ 4162868 w 4267200"/>
                <a:gd name="T15" fmla="*/ 7779 h 915669"/>
                <a:gd name="T16" fmla="*/ 4204737 w 4267200"/>
                <a:gd name="T17" fmla="*/ 29439 h 915669"/>
                <a:gd name="T18" fmla="*/ 4237760 w 4267200"/>
                <a:gd name="T19" fmla="*/ 62462 h 915669"/>
                <a:gd name="T20" fmla="*/ 4259420 w 4267200"/>
                <a:gd name="T21" fmla="*/ 104331 h 915669"/>
                <a:gd name="T22" fmla="*/ 4267200 w 4267200"/>
                <a:gd name="T23" fmla="*/ 152526 h 915669"/>
                <a:gd name="T24" fmla="*/ 4267200 w 4267200"/>
                <a:gd name="T25" fmla="*/ 762635 h 915669"/>
                <a:gd name="T26" fmla="*/ 4259420 w 4267200"/>
                <a:gd name="T27" fmla="*/ 810830 h 915669"/>
                <a:gd name="T28" fmla="*/ 4237760 w 4267200"/>
                <a:gd name="T29" fmla="*/ 852699 h 915669"/>
                <a:gd name="T30" fmla="*/ 4204737 w 4267200"/>
                <a:gd name="T31" fmla="*/ 885722 h 915669"/>
                <a:gd name="T32" fmla="*/ 4162868 w 4267200"/>
                <a:gd name="T33" fmla="*/ 907382 h 915669"/>
                <a:gd name="T34" fmla="*/ 4114673 w 4267200"/>
                <a:gd name="T35" fmla="*/ 915162 h 915669"/>
                <a:gd name="T36" fmla="*/ 152526 w 4267200"/>
                <a:gd name="T37" fmla="*/ 915162 h 915669"/>
                <a:gd name="T38" fmla="*/ 104331 w 4267200"/>
                <a:gd name="T39" fmla="*/ 907382 h 915669"/>
                <a:gd name="T40" fmla="*/ 62462 w 4267200"/>
                <a:gd name="T41" fmla="*/ 885722 h 915669"/>
                <a:gd name="T42" fmla="*/ 29439 w 4267200"/>
                <a:gd name="T43" fmla="*/ 852699 h 915669"/>
                <a:gd name="T44" fmla="*/ 7779 w 4267200"/>
                <a:gd name="T45" fmla="*/ 810830 h 915669"/>
                <a:gd name="T46" fmla="*/ 0 w 4267200"/>
                <a:gd name="T47" fmla="*/ 762635 h 915669"/>
                <a:gd name="T48" fmla="*/ 0 w 4267200"/>
                <a:gd name="T49" fmla="*/ 152526 h 9156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69">
                  <a:moveTo>
                    <a:pt x="0" y="152526"/>
                  </a:moveTo>
                  <a:lnTo>
                    <a:pt x="7779" y="104331"/>
                  </a:lnTo>
                  <a:lnTo>
                    <a:pt x="29439" y="62462"/>
                  </a:lnTo>
                  <a:lnTo>
                    <a:pt x="62462" y="29439"/>
                  </a:lnTo>
                  <a:lnTo>
                    <a:pt x="104331" y="7779"/>
                  </a:lnTo>
                  <a:lnTo>
                    <a:pt x="152526" y="0"/>
                  </a:lnTo>
                  <a:lnTo>
                    <a:pt x="4114673" y="0"/>
                  </a:lnTo>
                  <a:lnTo>
                    <a:pt x="4162868" y="7779"/>
                  </a:lnTo>
                  <a:lnTo>
                    <a:pt x="4204737" y="29439"/>
                  </a:lnTo>
                  <a:lnTo>
                    <a:pt x="4237760" y="62462"/>
                  </a:lnTo>
                  <a:lnTo>
                    <a:pt x="4259420" y="104331"/>
                  </a:lnTo>
                  <a:lnTo>
                    <a:pt x="4267200" y="152526"/>
                  </a:lnTo>
                  <a:lnTo>
                    <a:pt x="4267200" y="762635"/>
                  </a:lnTo>
                  <a:lnTo>
                    <a:pt x="4259420" y="810830"/>
                  </a:lnTo>
                  <a:lnTo>
                    <a:pt x="4237760" y="852699"/>
                  </a:lnTo>
                  <a:lnTo>
                    <a:pt x="4204737" y="885722"/>
                  </a:lnTo>
                  <a:lnTo>
                    <a:pt x="4162868" y="907382"/>
                  </a:lnTo>
                  <a:lnTo>
                    <a:pt x="4114673" y="915162"/>
                  </a:lnTo>
                  <a:lnTo>
                    <a:pt x="152526" y="915162"/>
                  </a:lnTo>
                  <a:lnTo>
                    <a:pt x="104331" y="907382"/>
                  </a:lnTo>
                  <a:lnTo>
                    <a:pt x="62462" y="885722"/>
                  </a:lnTo>
                  <a:lnTo>
                    <a:pt x="29439" y="852699"/>
                  </a:lnTo>
                  <a:lnTo>
                    <a:pt x="7779" y="810830"/>
                  </a:lnTo>
                  <a:lnTo>
                    <a:pt x="0" y="762635"/>
                  </a:lnTo>
                  <a:lnTo>
                    <a:pt x="0" y="152526"/>
                  </a:lnTo>
                  <a:close/>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9699" name="object 7">
            <a:extLst>
              <a:ext uri="{FF2B5EF4-FFF2-40B4-BE49-F238E27FC236}">
                <a16:creationId xmlns:a16="http://schemas.microsoft.com/office/drawing/2014/main" id="{99A92D0F-6310-2039-952E-E670587F395F}"/>
              </a:ext>
            </a:extLst>
          </p:cNvPr>
          <p:cNvGrpSpPr>
            <a:grpSpLocks/>
          </p:cNvGrpSpPr>
          <p:nvPr/>
        </p:nvGrpSpPr>
        <p:grpSpPr bwMode="auto">
          <a:xfrm>
            <a:off x="1581150" y="3317875"/>
            <a:ext cx="6096000" cy="1239838"/>
            <a:chOff x="1448180" y="3318128"/>
            <a:chExt cx="6096000" cy="1239520"/>
          </a:xfrm>
        </p:grpSpPr>
        <p:sp>
          <p:nvSpPr>
            <p:cNvPr id="29707" name="object 8">
              <a:extLst>
                <a:ext uri="{FF2B5EF4-FFF2-40B4-BE49-F238E27FC236}">
                  <a16:creationId xmlns:a16="http://schemas.microsoft.com/office/drawing/2014/main" id="{B365D47D-E5CB-BBC6-B884-4A9352BEBA63}"/>
                </a:ext>
              </a:extLst>
            </p:cNvPr>
            <p:cNvSpPr>
              <a:spLocks/>
            </p:cNvSpPr>
            <p:nvPr/>
          </p:nvSpPr>
          <p:spPr bwMode="auto">
            <a:xfrm>
              <a:off x="1448180" y="3775328"/>
              <a:ext cx="6096000" cy="782320"/>
            </a:xfrm>
            <a:custGeom>
              <a:avLst/>
              <a:gdLst>
                <a:gd name="T0" fmla="*/ 0 w 6096000"/>
                <a:gd name="T1" fmla="*/ 781812 h 782320"/>
                <a:gd name="T2" fmla="*/ 6096000 w 6096000"/>
                <a:gd name="T3" fmla="*/ 781812 h 782320"/>
                <a:gd name="T4" fmla="*/ 6096000 w 6096000"/>
                <a:gd name="T5" fmla="*/ 0 h 782320"/>
                <a:gd name="T6" fmla="*/ 0 w 6096000"/>
                <a:gd name="T7" fmla="*/ 0 h 782320"/>
                <a:gd name="T8" fmla="*/ 0 w 6096000"/>
                <a:gd name="T9" fmla="*/ 781812 h 782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6000" h="782320">
                  <a:moveTo>
                    <a:pt x="0" y="781812"/>
                  </a:moveTo>
                  <a:lnTo>
                    <a:pt x="6096000" y="781812"/>
                  </a:lnTo>
                  <a:lnTo>
                    <a:pt x="6096000" y="0"/>
                  </a:lnTo>
                  <a:lnTo>
                    <a:pt x="0" y="0"/>
                  </a:lnTo>
                  <a:lnTo>
                    <a:pt x="0" y="781812"/>
                  </a:lnTo>
                  <a:close/>
                </a:path>
              </a:pathLst>
            </a:custGeom>
            <a:noFill/>
            <a:ln w="25400">
              <a:solidFill>
                <a:srgbClr val="4F81B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08" name="object 9">
              <a:extLst>
                <a:ext uri="{FF2B5EF4-FFF2-40B4-BE49-F238E27FC236}">
                  <a16:creationId xmlns:a16="http://schemas.microsoft.com/office/drawing/2014/main" id="{500DEDCD-248F-92FC-7E68-E0EF7F89620F}"/>
                </a:ext>
              </a:extLst>
            </p:cNvPr>
            <p:cNvSpPr>
              <a:spLocks/>
            </p:cNvSpPr>
            <p:nvPr/>
          </p:nvSpPr>
          <p:spPr bwMode="auto">
            <a:xfrm>
              <a:off x="1752980" y="3318128"/>
              <a:ext cx="4267200" cy="915669"/>
            </a:xfrm>
            <a:custGeom>
              <a:avLst/>
              <a:gdLst>
                <a:gd name="T0" fmla="*/ 4114673 w 4267200"/>
                <a:gd name="T1" fmla="*/ 0 h 915670"/>
                <a:gd name="T2" fmla="*/ 152526 w 4267200"/>
                <a:gd name="T3" fmla="*/ 0 h 915670"/>
                <a:gd name="T4" fmla="*/ 104331 w 4267200"/>
                <a:gd name="T5" fmla="*/ 7779 h 915670"/>
                <a:gd name="T6" fmla="*/ 62462 w 4267200"/>
                <a:gd name="T7" fmla="*/ 29439 h 915670"/>
                <a:gd name="T8" fmla="*/ 29439 w 4267200"/>
                <a:gd name="T9" fmla="*/ 62462 h 915670"/>
                <a:gd name="T10" fmla="*/ 7779 w 4267200"/>
                <a:gd name="T11" fmla="*/ 104331 h 915670"/>
                <a:gd name="T12" fmla="*/ 0 w 4267200"/>
                <a:gd name="T13" fmla="*/ 152526 h 915670"/>
                <a:gd name="T14" fmla="*/ 0 w 4267200"/>
                <a:gd name="T15" fmla="*/ 762634 h 915670"/>
                <a:gd name="T16" fmla="*/ 7779 w 4267200"/>
                <a:gd name="T17" fmla="*/ 810829 h 915670"/>
                <a:gd name="T18" fmla="*/ 29439 w 4267200"/>
                <a:gd name="T19" fmla="*/ 852698 h 915670"/>
                <a:gd name="T20" fmla="*/ 62462 w 4267200"/>
                <a:gd name="T21" fmla="*/ 885721 h 915670"/>
                <a:gd name="T22" fmla="*/ 104331 w 4267200"/>
                <a:gd name="T23" fmla="*/ 907381 h 915670"/>
                <a:gd name="T24" fmla="*/ 152526 w 4267200"/>
                <a:gd name="T25" fmla="*/ 915161 h 915670"/>
                <a:gd name="T26" fmla="*/ 4114673 w 4267200"/>
                <a:gd name="T27" fmla="*/ 915161 h 915670"/>
                <a:gd name="T28" fmla="*/ 4162868 w 4267200"/>
                <a:gd name="T29" fmla="*/ 907381 h 915670"/>
                <a:gd name="T30" fmla="*/ 4204737 w 4267200"/>
                <a:gd name="T31" fmla="*/ 885721 h 915670"/>
                <a:gd name="T32" fmla="*/ 4237760 w 4267200"/>
                <a:gd name="T33" fmla="*/ 852698 h 915670"/>
                <a:gd name="T34" fmla="*/ 4259420 w 4267200"/>
                <a:gd name="T35" fmla="*/ 810829 h 915670"/>
                <a:gd name="T36" fmla="*/ 4267200 w 4267200"/>
                <a:gd name="T37" fmla="*/ 762634 h 915670"/>
                <a:gd name="T38" fmla="*/ 4267200 w 4267200"/>
                <a:gd name="T39" fmla="*/ 152526 h 915670"/>
                <a:gd name="T40" fmla="*/ 4259420 w 4267200"/>
                <a:gd name="T41" fmla="*/ 104331 h 915670"/>
                <a:gd name="T42" fmla="*/ 4237760 w 4267200"/>
                <a:gd name="T43" fmla="*/ 62462 h 915670"/>
                <a:gd name="T44" fmla="*/ 4204737 w 4267200"/>
                <a:gd name="T45" fmla="*/ 29439 h 915670"/>
                <a:gd name="T46" fmla="*/ 4162868 w 4267200"/>
                <a:gd name="T47" fmla="*/ 7779 h 915670"/>
                <a:gd name="T48" fmla="*/ 4114673 w 4267200"/>
                <a:gd name="T49" fmla="*/ 0 h 9156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70">
                  <a:moveTo>
                    <a:pt x="4114673" y="0"/>
                  </a:moveTo>
                  <a:lnTo>
                    <a:pt x="152526" y="0"/>
                  </a:lnTo>
                  <a:lnTo>
                    <a:pt x="104331" y="7779"/>
                  </a:lnTo>
                  <a:lnTo>
                    <a:pt x="62462" y="29439"/>
                  </a:lnTo>
                  <a:lnTo>
                    <a:pt x="29439" y="62462"/>
                  </a:lnTo>
                  <a:lnTo>
                    <a:pt x="7779" y="104331"/>
                  </a:lnTo>
                  <a:lnTo>
                    <a:pt x="0" y="152526"/>
                  </a:lnTo>
                  <a:lnTo>
                    <a:pt x="0" y="762635"/>
                  </a:lnTo>
                  <a:lnTo>
                    <a:pt x="7779" y="810830"/>
                  </a:lnTo>
                  <a:lnTo>
                    <a:pt x="29439" y="852699"/>
                  </a:lnTo>
                  <a:lnTo>
                    <a:pt x="62462" y="885722"/>
                  </a:lnTo>
                  <a:lnTo>
                    <a:pt x="104331" y="907382"/>
                  </a:lnTo>
                  <a:lnTo>
                    <a:pt x="152526" y="915162"/>
                  </a:lnTo>
                  <a:lnTo>
                    <a:pt x="4114673" y="915162"/>
                  </a:lnTo>
                  <a:lnTo>
                    <a:pt x="4162868" y="907382"/>
                  </a:lnTo>
                  <a:lnTo>
                    <a:pt x="4204737" y="885722"/>
                  </a:lnTo>
                  <a:lnTo>
                    <a:pt x="4237760" y="852699"/>
                  </a:lnTo>
                  <a:lnTo>
                    <a:pt x="4259420" y="810830"/>
                  </a:lnTo>
                  <a:lnTo>
                    <a:pt x="4267200" y="762635"/>
                  </a:lnTo>
                  <a:lnTo>
                    <a:pt x="4267200" y="152526"/>
                  </a:lnTo>
                  <a:lnTo>
                    <a:pt x="4259420" y="104331"/>
                  </a:lnTo>
                  <a:lnTo>
                    <a:pt x="4237760" y="62462"/>
                  </a:lnTo>
                  <a:lnTo>
                    <a:pt x="4204737" y="29439"/>
                  </a:lnTo>
                  <a:lnTo>
                    <a:pt x="4162868" y="7779"/>
                  </a:lnTo>
                  <a:lnTo>
                    <a:pt x="4114673" y="0"/>
                  </a:lnTo>
                  <a:close/>
                </a:path>
              </a:pathLst>
            </a:custGeom>
            <a:solidFill>
              <a:srgbClr val="B3A1C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9709" name="object 10">
              <a:extLst>
                <a:ext uri="{FF2B5EF4-FFF2-40B4-BE49-F238E27FC236}">
                  <a16:creationId xmlns:a16="http://schemas.microsoft.com/office/drawing/2014/main" id="{FC7D65F9-F45E-5F96-94F6-79FBCE536BD8}"/>
                </a:ext>
              </a:extLst>
            </p:cNvPr>
            <p:cNvSpPr>
              <a:spLocks/>
            </p:cNvSpPr>
            <p:nvPr/>
          </p:nvSpPr>
          <p:spPr bwMode="auto">
            <a:xfrm>
              <a:off x="1752980" y="3318128"/>
              <a:ext cx="4267200" cy="915669"/>
            </a:xfrm>
            <a:custGeom>
              <a:avLst/>
              <a:gdLst>
                <a:gd name="T0" fmla="*/ 0 w 4267200"/>
                <a:gd name="T1" fmla="*/ 152526 h 915670"/>
                <a:gd name="T2" fmla="*/ 7779 w 4267200"/>
                <a:gd name="T3" fmla="*/ 104331 h 915670"/>
                <a:gd name="T4" fmla="*/ 29439 w 4267200"/>
                <a:gd name="T5" fmla="*/ 62462 h 915670"/>
                <a:gd name="T6" fmla="*/ 62462 w 4267200"/>
                <a:gd name="T7" fmla="*/ 29439 h 915670"/>
                <a:gd name="T8" fmla="*/ 104331 w 4267200"/>
                <a:gd name="T9" fmla="*/ 7779 h 915670"/>
                <a:gd name="T10" fmla="*/ 152526 w 4267200"/>
                <a:gd name="T11" fmla="*/ 0 h 915670"/>
                <a:gd name="T12" fmla="*/ 4114673 w 4267200"/>
                <a:gd name="T13" fmla="*/ 0 h 915670"/>
                <a:gd name="T14" fmla="*/ 4162868 w 4267200"/>
                <a:gd name="T15" fmla="*/ 7779 h 915670"/>
                <a:gd name="T16" fmla="*/ 4204737 w 4267200"/>
                <a:gd name="T17" fmla="*/ 29439 h 915670"/>
                <a:gd name="T18" fmla="*/ 4237760 w 4267200"/>
                <a:gd name="T19" fmla="*/ 62462 h 915670"/>
                <a:gd name="T20" fmla="*/ 4259420 w 4267200"/>
                <a:gd name="T21" fmla="*/ 104331 h 915670"/>
                <a:gd name="T22" fmla="*/ 4267200 w 4267200"/>
                <a:gd name="T23" fmla="*/ 152526 h 915670"/>
                <a:gd name="T24" fmla="*/ 4267200 w 4267200"/>
                <a:gd name="T25" fmla="*/ 762634 h 915670"/>
                <a:gd name="T26" fmla="*/ 4259420 w 4267200"/>
                <a:gd name="T27" fmla="*/ 810829 h 915670"/>
                <a:gd name="T28" fmla="*/ 4237760 w 4267200"/>
                <a:gd name="T29" fmla="*/ 852698 h 915670"/>
                <a:gd name="T30" fmla="*/ 4204737 w 4267200"/>
                <a:gd name="T31" fmla="*/ 885721 h 915670"/>
                <a:gd name="T32" fmla="*/ 4162868 w 4267200"/>
                <a:gd name="T33" fmla="*/ 907381 h 915670"/>
                <a:gd name="T34" fmla="*/ 4114673 w 4267200"/>
                <a:gd name="T35" fmla="*/ 915161 h 915670"/>
                <a:gd name="T36" fmla="*/ 152526 w 4267200"/>
                <a:gd name="T37" fmla="*/ 915161 h 915670"/>
                <a:gd name="T38" fmla="*/ 104331 w 4267200"/>
                <a:gd name="T39" fmla="*/ 907381 h 915670"/>
                <a:gd name="T40" fmla="*/ 62462 w 4267200"/>
                <a:gd name="T41" fmla="*/ 885721 h 915670"/>
                <a:gd name="T42" fmla="*/ 29439 w 4267200"/>
                <a:gd name="T43" fmla="*/ 852698 h 915670"/>
                <a:gd name="T44" fmla="*/ 7779 w 4267200"/>
                <a:gd name="T45" fmla="*/ 810829 h 915670"/>
                <a:gd name="T46" fmla="*/ 0 w 4267200"/>
                <a:gd name="T47" fmla="*/ 762634 h 915670"/>
                <a:gd name="T48" fmla="*/ 0 w 4267200"/>
                <a:gd name="T49" fmla="*/ 152526 h 9156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70">
                  <a:moveTo>
                    <a:pt x="0" y="152526"/>
                  </a:moveTo>
                  <a:lnTo>
                    <a:pt x="7779" y="104331"/>
                  </a:lnTo>
                  <a:lnTo>
                    <a:pt x="29439" y="62462"/>
                  </a:lnTo>
                  <a:lnTo>
                    <a:pt x="62462" y="29439"/>
                  </a:lnTo>
                  <a:lnTo>
                    <a:pt x="104331" y="7779"/>
                  </a:lnTo>
                  <a:lnTo>
                    <a:pt x="152526" y="0"/>
                  </a:lnTo>
                  <a:lnTo>
                    <a:pt x="4114673" y="0"/>
                  </a:lnTo>
                  <a:lnTo>
                    <a:pt x="4162868" y="7779"/>
                  </a:lnTo>
                  <a:lnTo>
                    <a:pt x="4204737" y="29439"/>
                  </a:lnTo>
                  <a:lnTo>
                    <a:pt x="4237760" y="62462"/>
                  </a:lnTo>
                  <a:lnTo>
                    <a:pt x="4259420" y="104331"/>
                  </a:lnTo>
                  <a:lnTo>
                    <a:pt x="4267200" y="152526"/>
                  </a:lnTo>
                  <a:lnTo>
                    <a:pt x="4267200" y="762635"/>
                  </a:lnTo>
                  <a:lnTo>
                    <a:pt x="4259420" y="810830"/>
                  </a:lnTo>
                  <a:lnTo>
                    <a:pt x="4237760" y="852699"/>
                  </a:lnTo>
                  <a:lnTo>
                    <a:pt x="4204737" y="885722"/>
                  </a:lnTo>
                  <a:lnTo>
                    <a:pt x="4162868" y="907382"/>
                  </a:lnTo>
                  <a:lnTo>
                    <a:pt x="4114673" y="915162"/>
                  </a:lnTo>
                  <a:lnTo>
                    <a:pt x="152526" y="915162"/>
                  </a:lnTo>
                  <a:lnTo>
                    <a:pt x="104331" y="907382"/>
                  </a:lnTo>
                  <a:lnTo>
                    <a:pt x="62462" y="885722"/>
                  </a:lnTo>
                  <a:lnTo>
                    <a:pt x="29439" y="852699"/>
                  </a:lnTo>
                  <a:lnTo>
                    <a:pt x="7779" y="810830"/>
                  </a:lnTo>
                  <a:lnTo>
                    <a:pt x="0" y="762635"/>
                  </a:lnTo>
                  <a:lnTo>
                    <a:pt x="0" y="152526"/>
                  </a:lnTo>
                  <a:close/>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9700" name="object 11">
            <a:extLst>
              <a:ext uri="{FF2B5EF4-FFF2-40B4-BE49-F238E27FC236}">
                <a16:creationId xmlns:a16="http://schemas.microsoft.com/office/drawing/2014/main" id="{D260D9C0-22CD-F0F2-E90B-4ADDC93C0DC5}"/>
              </a:ext>
            </a:extLst>
          </p:cNvPr>
          <p:cNvGrpSpPr>
            <a:grpSpLocks/>
          </p:cNvGrpSpPr>
          <p:nvPr/>
        </p:nvGrpSpPr>
        <p:grpSpPr bwMode="auto">
          <a:xfrm>
            <a:off x="1581150" y="4724400"/>
            <a:ext cx="6096000" cy="1238250"/>
            <a:chOff x="1448180" y="4724019"/>
            <a:chExt cx="6096000" cy="1239012"/>
          </a:xfrm>
        </p:grpSpPr>
        <p:sp>
          <p:nvSpPr>
            <p:cNvPr id="29704" name="object 12">
              <a:extLst>
                <a:ext uri="{FF2B5EF4-FFF2-40B4-BE49-F238E27FC236}">
                  <a16:creationId xmlns:a16="http://schemas.microsoft.com/office/drawing/2014/main" id="{26FE2991-0B24-C37D-230B-5666DB1DD9C6}"/>
                </a:ext>
              </a:extLst>
            </p:cNvPr>
            <p:cNvSpPr>
              <a:spLocks/>
            </p:cNvSpPr>
            <p:nvPr/>
          </p:nvSpPr>
          <p:spPr bwMode="auto">
            <a:xfrm>
              <a:off x="1448180" y="5181981"/>
              <a:ext cx="6096000" cy="781050"/>
            </a:xfrm>
            <a:custGeom>
              <a:avLst/>
              <a:gdLst>
                <a:gd name="T0" fmla="*/ 0 w 6096000"/>
                <a:gd name="T1" fmla="*/ 781050 h 781050"/>
                <a:gd name="T2" fmla="*/ 6096000 w 6096000"/>
                <a:gd name="T3" fmla="*/ 781050 h 781050"/>
                <a:gd name="T4" fmla="*/ 6096000 w 6096000"/>
                <a:gd name="T5" fmla="*/ 0 h 781050"/>
                <a:gd name="T6" fmla="*/ 0 w 6096000"/>
                <a:gd name="T7" fmla="*/ 0 h 781050"/>
                <a:gd name="T8" fmla="*/ 0 w 6096000"/>
                <a:gd name="T9" fmla="*/ 781050 h 781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6000" h="781050">
                  <a:moveTo>
                    <a:pt x="0" y="781050"/>
                  </a:moveTo>
                  <a:lnTo>
                    <a:pt x="6096000" y="781050"/>
                  </a:lnTo>
                  <a:lnTo>
                    <a:pt x="6096000" y="0"/>
                  </a:lnTo>
                  <a:lnTo>
                    <a:pt x="0" y="0"/>
                  </a:lnTo>
                  <a:lnTo>
                    <a:pt x="0" y="781050"/>
                  </a:lnTo>
                  <a:close/>
                </a:path>
              </a:pathLst>
            </a:custGeom>
            <a:noFill/>
            <a:ln w="25400">
              <a:solidFill>
                <a:srgbClr val="4F81B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05" name="object 13">
              <a:extLst>
                <a:ext uri="{FF2B5EF4-FFF2-40B4-BE49-F238E27FC236}">
                  <a16:creationId xmlns:a16="http://schemas.microsoft.com/office/drawing/2014/main" id="{7C9E6BBC-58D2-DBFD-E1C0-8D31E782AC69}"/>
                </a:ext>
              </a:extLst>
            </p:cNvPr>
            <p:cNvSpPr>
              <a:spLocks/>
            </p:cNvSpPr>
            <p:nvPr/>
          </p:nvSpPr>
          <p:spPr bwMode="auto">
            <a:xfrm>
              <a:off x="1752980" y="4724019"/>
              <a:ext cx="4267200" cy="915669"/>
            </a:xfrm>
            <a:custGeom>
              <a:avLst/>
              <a:gdLst>
                <a:gd name="T0" fmla="*/ 4114673 w 4267200"/>
                <a:gd name="T1" fmla="*/ 0 h 915670"/>
                <a:gd name="T2" fmla="*/ 152526 w 4267200"/>
                <a:gd name="T3" fmla="*/ 0 h 915670"/>
                <a:gd name="T4" fmla="*/ 104331 w 4267200"/>
                <a:gd name="T5" fmla="*/ 7779 h 915670"/>
                <a:gd name="T6" fmla="*/ 62462 w 4267200"/>
                <a:gd name="T7" fmla="*/ 29439 h 915670"/>
                <a:gd name="T8" fmla="*/ 29439 w 4267200"/>
                <a:gd name="T9" fmla="*/ 62462 h 915670"/>
                <a:gd name="T10" fmla="*/ 7779 w 4267200"/>
                <a:gd name="T11" fmla="*/ 104331 h 915670"/>
                <a:gd name="T12" fmla="*/ 0 w 4267200"/>
                <a:gd name="T13" fmla="*/ 152526 h 915670"/>
                <a:gd name="T14" fmla="*/ 0 w 4267200"/>
                <a:gd name="T15" fmla="*/ 762633 h 915670"/>
                <a:gd name="T16" fmla="*/ 7779 w 4267200"/>
                <a:gd name="T17" fmla="*/ 810829 h 915670"/>
                <a:gd name="T18" fmla="*/ 29439 w 4267200"/>
                <a:gd name="T19" fmla="*/ 852698 h 915670"/>
                <a:gd name="T20" fmla="*/ 62462 w 4267200"/>
                <a:gd name="T21" fmla="*/ 885721 h 915670"/>
                <a:gd name="T22" fmla="*/ 104331 w 4267200"/>
                <a:gd name="T23" fmla="*/ 907381 h 915670"/>
                <a:gd name="T24" fmla="*/ 152526 w 4267200"/>
                <a:gd name="T25" fmla="*/ 915160 h 915670"/>
                <a:gd name="T26" fmla="*/ 4114673 w 4267200"/>
                <a:gd name="T27" fmla="*/ 915160 h 915670"/>
                <a:gd name="T28" fmla="*/ 4162868 w 4267200"/>
                <a:gd name="T29" fmla="*/ 907381 h 915670"/>
                <a:gd name="T30" fmla="*/ 4204737 w 4267200"/>
                <a:gd name="T31" fmla="*/ 885721 h 915670"/>
                <a:gd name="T32" fmla="*/ 4237760 w 4267200"/>
                <a:gd name="T33" fmla="*/ 852698 h 915670"/>
                <a:gd name="T34" fmla="*/ 4259420 w 4267200"/>
                <a:gd name="T35" fmla="*/ 810829 h 915670"/>
                <a:gd name="T36" fmla="*/ 4267200 w 4267200"/>
                <a:gd name="T37" fmla="*/ 762633 h 915670"/>
                <a:gd name="T38" fmla="*/ 4267200 w 4267200"/>
                <a:gd name="T39" fmla="*/ 152526 h 915670"/>
                <a:gd name="T40" fmla="*/ 4259420 w 4267200"/>
                <a:gd name="T41" fmla="*/ 104331 h 915670"/>
                <a:gd name="T42" fmla="*/ 4237760 w 4267200"/>
                <a:gd name="T43" fmla="*/ 62462 h 915670"/>
                <a:gd name="T44" fmla="*/ 4204737 w 4267200"/>
                <a:gd name="T45" fmla="*/ 29439 h 915670"/>
                <a:gd name="T46" fmla="*/ 4162868 w 4267200"/>
                <a:gd name="T47" fmla="*/ 7779 h 915670"/>
                <a:gd name="T48" fmla="*/ 4114673 w 4267200"/>
                <a:gd name="T49" fmla="*/ 0 h 9156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70">
                  <a:moveTo>
                    <a:pt x="4114673" y="0"/>
                  </a:moveTo>
                  <a:lnTo>
                    <a:pt x="152526" y="0"/>
                  </a:lnTo>
                  <a:lnTo>
                    <a:pt x="104331" y="7779"/>
                  </a:lnTo>
                  <a:lnTo>
                    <a:pt x="62462" y="29439"/>
                  </a:lnTo>
                  <a:lnTo>
                    <a:pt x="29439" y="62462"/>
                  </a:lnTo>
                  <a:lnTo>
                    <a:pt x="7779" y="104331"/>
                  </a:lnTo>
                  <a:lnTo>
                    <a:pt x="0" y="152526"/>
                  </a:lnTo>
                  <a:lnTo>
                    <a:pt x="0" y="762634"/>
                  </a:lnTo>
                  <a:lnTo>
                    <a:pt x="7779" y="810830"/>
                  </a:lnTo>
                  <a:lnTo>
                    <a:pt x="29439" y="852699"/>
                  </a:lnTo>
                  <a:lnTo>
                    <a:pt x="62462" y="885722"/>
                  </a:lnTo>
                  <a:lnTo>
                    <a:pt x="104331" y="907382"/>
                  </a:lnTo>
                  <a:lnTo>
                    <a:pt x="152526" y="915161"/>
                  </a:lnTo>
                  <a:lnTo>
                    <a:pt x="4114673" y="915161"/>
                  </a:lnTo>
                  <a:lnTo>
                    <a:pt x="4162868" y="907382"/>
                  </a:lnTo>
                  <a:lnTo>
                    <a:pt x="4204737" y="885722"/>
                  </a:lnTo>
                  <a:lnTo>
                    <a:pt x="4237760" y="852699"/>
                  </a:lnTo>
                  <a:lnTo>
                    <a:pt x="4259420" y="810830"/>
                  </a:lnTo>
                  <a:lnTo>
                    <a:pt x="4267200" y="762634"/>
                  </a:lnTo>
                  <a:lnTo>
                    <a:pt x="4267200" y="152526"/>
                  </a:lnTo>
                  <a:lnTo>
                    <a:pt x="4259420" y="104331"/>
                  </a:lnTo>
                  <a:lnTo>
                    <a:pt x="4237760" y="62462"/>
                  </a:lnTo>
                  <a:lnTo>
                    <a:pt x="4204737" y="29439"/>
                  </a:lnTo>
                  <a:lnTo>
                    <a:pt x="4162868" y="7779"/>
                  </a:lnTo>
                  <a:lnTo>
                    <a:pt x="4114673" y="0"/>
                  </a:lnTo>
                  <a:close/>
                </a:path>
              </a:pathLst>
            </a:custGeom>
            <a:solidFill>
              <a:srgbClr val="D995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9706" name="object 14">
              <a:extLst>
                <a:ext uri="{FF2B5EF4-FFF2-40B4-BE49-F238E27FC236}">
                  <a16:creationId xmlns:a16="http://schemas.microsoft.com/office/drawing/2014/main" id="{745ED891-18BE-50F7-F38F-49D06F7EBFCC}"/>
                </a:ext>
              </a:extLst>
            </p:cNvPr>
            <p:cNvSpPr>
              <a:spLocks/>
            </p:cNvSpPr>
            <p:nvPr/>
          </p:nvSpPr>
          <p:spPr bwMode="auto">
            <a:xfrm>
              <a:off x="1752980" y="4724019"/>
              <a:ext cx="4267200" cy="915669"/>
            </a:xfrm>
            <a:custGeom>
              <a:avLst/>
              <a:gdLst>
                <a:gd name="T0" fmla="*/ 0 w 4267200"/>
                <a:gd name="T1" fmla="*/ 152526 h 915670"/>
                <a:gd name="T2" fmla="*/ 7779 w 4267200"/>
                <a:gd name="T3" fmla="*/ 104331 h 915670"/>
                <a:gd name="T4" fmla="*/ 29439 w 4267200"/>
                <a:gd name="T5" fmla="*/ 62462 h 915670"/>
                <a:gd name="T6" fmla="*/ 62462 w 4267200"/>
                <a:gd name="T7" fmla="*/ 29439 h 915670"/>
                <a:gd name="T8" fmla="*/ 104331 w 4267200"/>
                <a:gd name="T9" fmla="*/ 7779 h 915670"/>
                <a:gd name="T10" fmla="*/ 152526 w 4267200"/>
                <a:gd name="T11" fmla="*/ 0 h 915670"/>
                <a:gd name="T12" fmla="*/ 4114673 w 4267200"/>
                <a:gd name="T13" fmla="*/ 0 h 915670"/>
                <a:gd name="T14" fmla="*/ 4162868 w 4267200"/>
                <a:gd name="T15" fmla="*/ 7779 h 915670"/>
                <a:gd name="T16" fmla="*/ 4204737 w 4267200"/>
                <a:gd name="T17" fmla="*/ 29439 h 915670"/>
                <a:gd name="T18" fmla="*/ 4237760 w 4267200"/>
                <a:gd name="T19" fmla="*/ 62462 h 915670"/>
                <a:gd name="T20" fmla="*/ 4259420 w 4267200"/>
                <a:gd name="T21" fmla="*/ 104331 h 915670"/>
                <a:gd name="T22" fmla="*/ 4267200 w 4267200"/>
                <a:gd name="T23" fmla="*/ 152526 h 915670"/>
                <a:gd name="T24" fmla="*/ 4267200 w 4267200"/>
                <a:gd name="T25" fmla="*/ 762633 h 915670"/>
                <a:gd name="T26" fmla="*/ 4259420 w 4267200"/>
                <a:gd name="T27" fmla="*/ 810829 h 915670"/>
                <a:gd name="T28" fmla="*/ 4237760 w 4267200"/>
                <a:gd name="T29" fmla="*/ 852698 h 915670"/>
                <a:gd name="T30" fmla="*/ 4204737 w 4267200"/>
                <a:gd name="T31" fmla="*/ 885721 h 915670"/>
                <a:gd name="T32" fmla="*/ 4162868 w 4267200"/>
                <a:gd name="T33" fmla="*/ 907381 h 915670"/>
                <a:gd name="T34" fmla="*/ 4114673 w 4267200"/>
                <a:gd name="T35" fmla="*/ 915160 h 915670"/>
                <a:gd name="T36" fmla="*/ 152526 w 4267200"/>
                <a:gd name="T37" fmla="*/ 915160 h 915670"/>
                <a:gd name="T38" fmla="*/ 104331 w 4267200"/>
                <a:gd name="T39" fmla="*/ 907381 h 915670"/>
                <a:gd name="T40" fmla="*/ 62462 w 4267200"/>
                <a:gd name="T41" fmla="*/ 885721 h 915670"/>
                <a:gd name="T42" fmla="*/ 29439 w 4267200"/>
                <a:gd name="T43" fmla="*/ 852698 h 915670"/>
                <a:gd name="T44" fmla="*/ 7779 w 4267200"/>
                <a:gd name="T45" fmla="*/ 810829 h 915670"/>
                <a:gd name="T46" fmla="*/ 0 w 4267200"/>
                <a:gd name="T47" fmla="*/ 762633 h 915670"/>
                <a:gd name="T48" fmla="*/ 0 w 4267200"/>
                <a:gd name="T49" fmla="*/ 152526 h 9156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70">
                  <a:moveTo>
                    <a:pt x="0" y="152526"/>
                  </a:moveTo>
                  <a:lnTo>
                    <a:pt x="7779" y="104331"/>
                  </a:lnTo>
                  <a:lnTo>
                    <a:pt x="29439" y="62462"/>
                  </a:lnTo>
                  <a:lnTo>
                    <a:pt x="62462" y="29439"/>
                  </a:lnTo>
                  <a:lnTo>
                    <a:pt x="104331" y="7779"/>
                  </a:lnTo>
                  <a:lnTo>
                    <a:pt x="152526" y="0"/>
                  </a:lnTo>
                  <a:lnTo>
                    <a:pt x="4114673" y="0"/>
                  </a:lnTo>
                  <a:lnTo>
                    <a:pt x="4162868" y="7779"/>
                  </a:lnTo>
                  <a:lnTo>
                    <a:pt x="4204737" y="29439"/>
                  </a:lnTo>
                  <a:lnTo>
                    <a:pt x="4237760" y="62462"/>
                  </a:lnTo>
                  <a:lnTo>
                    <a:pt x="4259420" y="104331"/>
                  </a:lnTo>
                  <a:lnTo>
                    <a:pt x="4267200" y="152526"/>
                  </a:lnTo>
                  <a:lnTo>
                    <a:pt x="4267200" y="762634"/>
                  </a:lnTo>
                  <a:lnTo>
                    <a:pt x="4259420" y="810830"/>
                  </a:lnTo>
                  <a:lnTo>
                    <a:pt x="4237760" y="852699"/>
                  </a:lnTo>
                  <a:lnTo>
                    <a:pt x="4204737" y="885722"/>
                  </a:lnTo>
                  <a:lnTo>
                    <a:pt x="4162868" y="907382"/>
                  </a:lnTo>
                  <a:lnTo>
                    <a:pt x="4114673" y="915161"/>
                  </a:lnTo>
                  <a:lnTo>
                    <a:pt x="152526" y="915161"/>
                  </a:lnTo>
                  <a:lnTo>
                    <a:pt x="104331" y="907382"/>
                  </a:lnTo>
                  <a:lnTo>
                    <a:pt x="62462" y="885722"/>
                  </a:lnTo>
                  <a:lnTo>
                    <a:pt x="29439" y="852699"/>
                  </a:lnTo>
                  <a:lnTo>
                    <a:pt x="7779" y="810830"/>
                  </a:lnTo>
                  <a:lnTo>
                    <a:pt x="0" y="762634"/>
                  </a:lnTo>
                  <a:lnTo>
                    <a:pt x="0" y="152526"/>
                  </a:lnTo>
                  <a:close/>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114690" name="object 15">
            <a:extLst>
              <a:ext uri="{FF2B5EF4-FFF2-40B4-BE49-F238E27FC236}">
                <a16:creationId xmlns:a16="http://schemas.microsoft.com/office/drawing/2014/main" id="{28132338-3EB0-E230-FAD7-6ED2514AC576}"/>
              </a:ext>
            </a:extLst>
          </p:cNvPr>
          <p:cNvSpPr txBox="1"/>
          <p:nvPr/>
        </p:nvSpPr>
        <p:spPr>
          <a:xfrm>
            <a:off x="2038350" y="4959350"/>
            <a:ext cx="4114800" cy="506413"/>
          </a:xfrm>
          <a:prstGeom prst="rect">
            <a:avLst/>
          </a:prstGeom>
        </p:spPr>
        <p:txBody>
          <a:bodyPr lIns="0" tIns="12700" rIns="0" bIns="0">
            <a:spAutoFit/>
          </a:bodyPr>
          <a:lstStyle/>
          <a:p>
            <a:pPr marL="12700">
              <a:defRPr/>
            </a:pPr>
            <a:r>
              <a:rPr lang="en-ZA" sz="3200" spc="-10" dirty="0">
                <a:solidFill>
                  <a:srgbClr val="974707"/>
                </a:solidFill>
              </a:rPr>
              <a:t>DB</a:t>
            </a:r>
            <a:r>
              <a:rPr sz="3200" spc="-20" dirty="0">
                <a:solidFill>
                  <a:srgbClr val="974707"/>
                </a:solidFill>
              </a:rPr>
              <a:t> </a:t>
            </a:r>
            <a:r>
              <a:rPr sz="3200" spc="-5" dirty="0">
                <a:solidFill>
                  <a:srgbClr val="974707"/>
                </a:solidFill>
              </a:rPr>
              <a:t>Mining</a:t>
            </a:r>
            <a:r>
              <a:rPr sz="3200" spc="-20" dirty="0">
                <a:solidFill>
                  <a:srgbClr val="974707"/>
                </a:solidFill>
              </a:rPr>
              <a:t> </a:t>
            </a:r>
            <a:r>
              <a:rPr sz="3200" spc="-55" dirty="0">
                <a:solidFill>
                  <a:srgbClr val="974707"/>
                </a:solidFill>
              </a:rPr>
              <a:t>Tools</a:t>
            </a:r>
            <a:endParaRPr sz="3200" dirty="0"/>
          </a:p>
        </p:txBody>
      </p:sp>
      <p:sp>
        <p:nvSpPr>
          <p:cNvPr id="114692" name="object 15">
            <a:extLst>
              <a:ext uri="{FF2B5EF4-FFF2-40B4-BE49-F238E27FC236}">
                <a16:creationId xmlns:a16="http://schemas.microsoft.com/office/drawing/2014/main" id="{16FB8920-25C9-4482-DFFE-0D9D9AA8047F}"/>
              </a:ext>
            </a:extLst>
          </p:cNvPr>
          <p:cNvSpPr txBox="1"/>
          <p:nvPr/>
        </p:nvSpPr>
        <p:spPr>
          <a:xfrm>
            <a:off x="2038350" y="2206625"/>
            <a:ext cx="3721100" cy="506413"/>
          </a:xfrm>
          <a:prstGeom prst="rect">
            <a:avLst/>
          </a:prstGeom>
        </p:spPr>
        <p:txBody>
          <a:bodyPr lIns="0" tIns="12700" rIns="0" bIns="0">
            <a:spAutoFit/>
          </a:bodyPr>
          <a:lstStyle/>
          <a:p>
            <a:pPr marL="12700">
              <a:spcBef>
                <a:spcPts val="100"/>
              </a:spcBef>
              <a:defRPr/>
            </a:pPr>
            <a:r>
              <a:rPr sz="3200" spc="-20" dirty="0">
                <a:solidFill>
                  <a:srgbClr val="4F6128"/>
                </a:solidFill>
              </a:rPr>
              <a:t>Data</a:t>
            </a:r>
            <a:endParaRPr sz="3200" dirty="0"/>
          </a:p>
        </p:txBody>
      </p:sp>
      <p:sp>
        <p:nvSpPr>
          <p:cNvPr id="114693" name="object 15">
            <a:extLst>
              <a:ext uri="{FF2B5EF4-FFF2-40B4-BE49-F238E27FC236}">
                <a16:creationId xmlns:a16="http://schemas.microsoft.com/office/drawing/2014/main" id="{07A2B228-573D-B242-9D26-45D488E5F641}"/>
              </a:ext>
            </a:extLst>
          </p:cNvPr>
          <p:cNvSpPr txBox="1"/>
          <p:nvPr/>
        </p:nvSpPr>
        <p:spPr>
          <a:xfrm>
            <a:off x="2038350" y="3563938"/>
            <a:ext cx="3721100" cy="504825"/>
          </a:xfrm>
          <a:prstGeom prst="rect">
            <a:avLst/>
          </a:prstGeom>
        </p:spPr>
        <p:txBody>
          <a:bodyPr lIns="0" tIns="12700" rIns="0" bIns="0">
            <a:spAutoFit/>
          </a:bodyPr>
          <a:lstStyle/>
          <a:p>
            <a:pPr marL="12700">
              <a:defRPr/>
            </a:pPr>
            <a:r>
              <a:rPr sz="3200" spc="-10" dirty="0">
                <a:solidFill>
                  <a:srgbClr val="6600CC"/>
                </a:solidFill>
              </a:rPr>
              <a:t>Database</a:t>
            </a:r>
            <a:r>
              <a:rPr lang="en-ZA" sz="3200" spc="-10" dirty="0">
                <a:solidFill>
                  <a:srgbClr val="6600CC"/>
                </a:solidFill>
              </a:rPr>
              <a:t> (DB)</a:t>
            </a:r>
            <a:endParaRPr sz="32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AE372DFD-AA0A-F083-F5D5-9A4B140D9ECE}"/>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Data</a:t>
            </a:r>
          </a:p>
        </p:txBody>
      </p:sp>
      <p:sp>
        <p:nvSpPr>
          <p:cNvPr id="31746" name="Text Box 5">
            <a:extLst>
              <a:ext uri="{FF2B5EF4-FFF2-40B4-BE49-F238E27FC236}">
                <a16:creationId xmlns:a16="http://schemas.microsoft.com/office/drawing/2014/main" id="{0DCDBB98-0195-31B2-AE21-47CEDD168179}"/>
              </a:ext>
            </a:extLst>
          </p:cNvPr>
          <p:cNvSpPr txBox="1">
            <a:spLocks noChangeArrowheads="1"/>
          </p:cNvSpPr>
          <p:nvPr/>
        </p:nvSpPr>
        <p:spPr bwMode="auto">
          <a:xfrm>
            <a:off x="792163" y="2484438"/>
            <a:ext cx="79660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Nucleic acids sequences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Protein sequences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Protein structures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Metabolic pathways</a:t>
            </a:r>
            <a:endParaRPr lang="nl-NL" altLang="en-US" sz="2400">
              <a:solidFill>
                <a:srgbClr val="1F497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CF8ED4D9-4E50-FF4B-051F-07DAAE4418A3}"/>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Databases</a:t>
            </a:r>
          </a:p>
        </p:txBody>
      </p:sp>
      <p:sp>
        <p:nvSpPr>
          <p:cNvPr id="32770" name="Text Box 5">
            <a:extLst>
              <a:ext uri="{FF2B5EF4-FFF2-40B4-BE49-F238E27FC236}">
                <a16:creationId xmlns:a16="http://schemas.microsoft.com/office/drawing/2014/main" id="{1B9B328C-30FB-6ED3-393C-23622D730C71}"/>
              </a:ext>
            </a:extLst>
          </p:cNvPr>
          <p:cNvSpPr txBox="1">
            <a:spLocks noChangeArrowheads="1"/>
          </p:cNvSpPr>
          <p:nvPr/>
        </p:nvSpPr>
        <p:spPr bwMode="auto">
          <a:xfrm>
            <a:off x="701675" y="1719263"/>
            <a:ext cx="79660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Are integral components of bioinformatics.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Are vast collection of data on specific topic, e.g., nucleotide sequence, etc., in an electronic environment.</a:t>
            </a:r>
          </a:p>
          <a:p>
            <a:pPr lvl="1" algn="just" eaLnBrk="1" hangingPunct="1">
              <a:buFont typeface="Wingdings" pitchFamily="2" charset="2"/>
              <a:buChar char="§"/>
            </a:pPr>
            <a:r>
              <a:rPr lang="en-US" altLang="en-US" sz="2400">
                <a:solidFill>
                  <a:srgbClr val="1F497D"/>
                </a:solidFill>
              </a:rPr>
              <a:t>DB types: Sequence db, structural db, micro-array db, pathway db, enzyme db, etc.</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Are computerized storehouse of data (records).</a:t>
            </a:r>
          </a:p>
          <a:p>
            <a:pPr lvl="1" algn="just" eaLnBrk="1" hangingPunct="1">
              <a:buFont typeface="Wingdings" pitchFamily="2" charset="2"/>
              <a:buChar char="§"/>
            </a:pPr>
            <a:r>
              <a:rPr lang="en-US" altLang="en-US" sz="2400">
                <a:solidFill>
                  <a:srgbClr val="1F497D"/>
                </a:solidFill>
              </a:rPr>
              <a:t>Data stored in standardized formats.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Allows data mining.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5F8F2C3C-662D-6BAC-235C-D0D2F85E8C3B}"/>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Nucleotide Sequence DB</a:t>
            </a:r>
          </a:p>
        </p:txBody>
      </p:sp>
      <p:sp>
        <p:nvSpPr>
          <p:cNvPr id="33794" name="Text Box 5">
            <a:extLst>
              <a:ext uri="{FF2B5EF4-FFF2-40B4-BE49-F238E27FC236}">
                <a16:creationId xmlns:a16="http://schemas.microsoft.com/office/drawing/2014/main" id="{2E9CCE4E-8ED5-F32D-2279-02F5569CD2BA}"/>
              </a:ext>
            </a:extLst>
          </p:cNvPr>
          <p:cNvSpPr txBox="1">
            <a:spLocks noChangeArrowheads="1"/>
          </p:cNvSpPr>
          <p:nvPr/>
        </p:nvSpPr>
        <p:spPr bwMode="auto">
          <a:xfrm>
            <a:off x="588963" y="1538288"/>
            <a:ext cx="7966075" cy="526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FF0000"/>
                </a:solidFill>
              </a:rPr>
              <a:t>N</a:t>
            </a:r>
            <a:r>
              <a:rPr lang="en-US" altLang="en-US" sz="2400">
                <a:solidFill>
                  <a:srgbClr val="1F497D"/>
                </a:solidFill>
              </a:rPr>
              <a:t>ational </a:t>
            </a:r>
            <a:r>
              <a:rPr lang="en-US" altLang="en-US" sz="2400">
                <a:solidFill>
                  <a:srgbClr val="FF0000"/>
                </a:solidFill>
              </a:rPr>
              <a:t>C</a:t>
            </a:r>
            <a:r>
              <a:rPr lang="en-US" altLang="en-US" sz="2400">
                <a:solidFill>
                  <a:srgbClr val="1F497D"/>
                </a:solidFill>
              </a:rPr>
              <a:t>enter for </a:t>
            </a:r>
            <a:r>
              <a:rPr lang="en-US" altLang="en-US" sz="2400">
                <a:solidFill>
                  <a:srgbClr val="FF0000"/>
                </a:solidFill>
              </a:rPr>
              <a:t>B</a:t>
            </a:r>
            <a:r>
              <a:rPr lang="en-US" altLang="en-US" sz="2400">
                <a:solidFill>
                  <a:srgbClr val="1F497D"/>
                </a:solidFill>
              </a:rPr>
              <a:t>iotechnology </a:t>
            </a:r>
            <a:r>
              <a:rPr lang="en-US" altLang="en-US" sz="2400">
                <a:solidFill>
                  <a:srgbClr val="FF0000"/>
                </a:solidFill>
              </a:rPr>
              <a:t>I</a:t>
            </a:r>
            <a:r>
              <a:rPr lang="en-US" altLang="en-US" sz="2400">
                <a:solidFill>
                  <a:srgbClr val="1F497D"/>
                </a:solidFill>
              </a:rPr>
              <a:t>nformation (NCBI) – GenBank: </a:t>
            </a:r>
            <a:r>
              <a:rPr lang="en-US" altLang="en-US" sz="2400">
                <a:solidFill>
                  <a:srgbClr val="0000FF"/>
                </a:solidFill>
                <a:hlinkClick r:id="rId2"/>
              </a:rPr>
              <a:t>www.ncbi.nlm.nih.gov/GenBank</a:t>
            </a:r>
            <a:endParaRPr lang="en-US" altLang="en-US" sz="2400">
              <a:solidFill>
                <a:srgbClr val="1F497D"/>
              </a:solidFill>
            </a:endParaRPr>
          </a:p>
          <a:p>
            <a:pPr algn="just" eaLnBrk="1" hangingPunct="1">
              <a:buFont typeface="Wingdings" pitchFamily="2" charset="2"/>
              <a:buChar char="§"/>
            </a:pPr>
            <a:endParaRPr lang="en-US" altLang="en-US" sz="2400">
              <a:solidFill>
                <a:srgbClr val="FF0000"/>
              </a:solidFill>
            </a:endParaRPr>
          </a:p>
          <a:p>
            <a:pPr algn="just" eaLnBrk="1" hangingPunct="1">
              <a:buFont typeface="Wingdings" pitchFamily="2" charset="2"/>
              <a:buChar char="§"/>
            </a:pPr>
            <a:r>
              <a:rPr lang="en-US" altLang="en-US" sz="2400">
                <a:solidFill>
                  <a:srgbClr val="FF0000"/>
                </a:solidFill>
              </a:rPr>
              <a:t>E</a:t>
            </a:r>
            <a:r>
              <a:rPr lang="en-US" altLang="en-US" sz="2400">
                <a:solidFill>
                  <a:srgbClr val="1F497D"/>
                </a:solidFill>
              </a:rPr>
              <a:t>uropean </a:t>
            </a:r>
            <a:r>
              <a:rPr lang="en-US" altLang="en-US" sz="2400">
                <a:solidFill>
                  <a:srgbClr val="FF0000"/>
                </a:solidFill>
              </a:rPr>
              <a:t>M</a:t>
            </a:r>
            <a:r>
              <a:rPr lang="en-US" altLang="en-US" sz="2400">
                <a:solidFill>
                  <a:srgbClr val="1F497D"/>
                </a:solidFill>
              </a:rPr>
              <a:t>olecular </a:t>
            </a:r>
            <a:r>
              <a:rPr lang="en-US" altLang="en-US" sz="2400">
                <a:solidFill>
                  <a:srgbClr val="FF0000"/>
                </a:solidFill>
              </a:rPr>
              <a:t>B</a:t>
            </a:r>
            <a:r>
              <a:rPr lang="en-US" altLang="en-US" sz="2400">
                <a:solidFill>
                  <a:srgbClr val="1F497D"/>
                </a:solidFill>
              </a:rPr>
              <a:t>iology </a:t>
            </a:r>
            <a:r>
              <a:rPr lang="en-US" altLang="en-US" sz="2400">
                <a:solidFill>
                  <a:srgbClr val="FF0000"/>
                </a:solidFill>
              </a:rPr>
              <a:t>L</a:t>
            </a:r>
            <a:r>
              <a:rPr lang="en-US" altLang="en-US" sz="2400">
                <a:solidFill>
                  <a:srgbClr val="1F497D"/>
                </a:solidFill>
              </a:rPr>
              <a:t>aboratory (EMBL): </a:t>
            </a:r>
            <a:r>
              <a:rPr lang="en-US" altLang="en-US" sz="2400">
                <a:solidFill>
                  <a:srgbClr val="0000FF"/>
                </a:solidFill>
                <a:hlinkClick r:id="rId3"/>
              </a:rPr>
              <a:t>www.ebi.ac.uk/embl</a:t>
            </a:r>
            <a:endParaRPr lang="en-US" altLang="en-US" sz="2400">
              <a:solidFill>
                <a:srgbClr val="0000FF"/>
              </a:solidFill>
            </a:endParaRPr>
          </a:p>
          <a:p>
            <a:pPr lvl="1" algn="just" eaLnBrk="1" hangingPunct="1">
              <a:buFont typeface="Wingdings" pitchFamily="2" charset="2"/>
              <a:buChar char="§"/>
            </a:pPr>
            <a:r>
              <a:rPr lang="en-US" altLang="en-US" sz="2400">
                <a:solidFill>
                  <a:srgbClr val="1F497D"/>
                </a:solidFill>
              </a:rPr>
              <a:t>Maintained by </a:t>
            </a:r>
            <a:r>
              <a:rPr lang="en-US" altLang="en-US" sz="2400">
                <a:solidFill>
                  <a:srgbClr val="FF0000"/>
                </a:solidFill>
              </a:rPr>
              <a:t>E</a:t>
            </a:r>
            <a:r>
              <a:rPr lang="en-US" altLang="en-US" sz="2400">
                <a:solidFill>
                  <a:srgbClr val="1F497D"/>
                </a:solidFill>
              </a:rPr>
              <a:t>uropean </a:t>
            </a:r>
            <a:r>
              <a:rPr lang="en-US" altLang="en-US" sz="2400">
                <a:solidFill>
                  <a:srgbClr val="FF0000"/>
                </a:solidFill>
              </a:rPr>
              <a:t>B</a:t>
            </a:r>
            <a:r>
              <a:rPr lang="en-US" altLang="en-US" sz="2400">
                <a:solidFill>
                  <a:srgbClr val="1F497D"/>
                </a:solidFill>
              </a:rPr>
              <a:t>ioinformatics </a:t>
            </a:r>
            <a:r>
              <a:rPr lang="en-US" altLang="en-US" sz="2400">
                <a:solidFill>
                  <a:srgbClr val="FF0000"/>
                </a:solidFill>
              </a:rPr>
              <a:t>I</a:t>
            </a:r>
            <a:r>
              <a:rPr lang="en-US" altLang="en-US" sz="2400">
                <a:solidFill>
                  <a:srgbClr val="1F497D"/>
                </a:solidFill>
              </a:rPr>
              <a:t>nstitute (EBI).</a:t>
            </a:r>
          </a:p>
          <a:p>
            <a:pPr algn="just" eaLnBrk="1" hangingPunct="1">
              <a:buFont typeface="Wingdings" pitchFamily="2" charset="2"/>
              <a:buChar char="§"/>
            </a:pPr>
            <a:endParaRPr lang="en-US" altLang="en-US" sz="2400">
              <a:solidFill>
                <a:srgbClr val="FF0000"/>
              </a:solidFill>
            </a:endParaRPr>
          </a:p>
          <a:p>
            <a:pPr algn="just" eaLnBrk="1" hangingPunct="1">
              <a:buFont typeface="Wingdings" pitchFamily="2" charset="2"/>
              <a:buChar char="§"/>
            </a:pPr>
            <a:r>
              <a:rPr lang="en-US" altLang="en-US" sz="2400">
                <a:solidFill>
                  <a:srgbClr val="FF0000"/>
                </a:solidFill>
              </a:rPr>
              <a:t>D</a:t>
            </a:r>
            <a:r>
              <a:rPr lang="en-US" altLang="en-US" sz="2400">
                <a:solidFill>
                  <a:srgbClr val="1F497D"/>
                </a:solidFill>
              </a:rPr>
              <a:t>NA </a:t>
            </a:r>
            <a:r>
              <a:rPr lang="en-US" altLang="en-US" sz="2400">
                <a:solidFill>
                  <a:srgbClr val="FF0000"/>
                </a:solidFill>
              </a:rPr>
              <a:t>D</a:t>
            </a:r>
            <a:r>
              <a:rPr lang="en-US" altLang="en-US" sz="2400">
                <a:solidFill>
                  <a:srgbClr val="1F497D"/>
                </a:solidFill>
              </a:rPr>
              <a:t>ata</a:t>
            </a:r>
            <a:r>
              <a:rPr lang="en-US" altLang="en-US" sz="2400">
                <a:solidFill>
                  <a:srgbClr val="FF0000"/>
                </a:solidFill>
              </a:rPr>
              <a:t>b</a:t>
            </a:r>
            <a:r>
              <a:rPr lang="en-US" altLang="en-US" sz="2400">
                <a:solidFill>
                  <a:srgbClr val="1F497D"/>
                </a:solidFill>
              </a:rPr>
              <a:t>ase of GenomNet, </a:t>
            </a:r>
            <a:r>
              <a:rPr lang="en-US" altLang="en-US" sz="2400">
                <a:solidFill>
                  <a:srgbClr val="FF0000"/>
                </a:solidFill>
              </a:rPr>
              <a:t>J</a:t>
            </a:r>
            <a:r>
              <a:rPr lang="en-US" altLang="en-US" sz="2400">
                <a:solidFill>
                  <a:srgbClr val="1F497D"/>
                </a:solidFill>
              </a:rPr>
              <a:t>apan (DDBJ): </a:t>
            </a:r>
            <a:r>
              <a:rPr lang="en-US" altLang="en-US" sz="2400">
                <a:solidFill>
                  <a:srgbClr val="0000FF"/>
                </a:solidFill>
                <a:hlinkClick r:id="rId4"/>
              </a:rPr>
              <a:t>www.ddbj.nig.ac.jp</a:t>
            </a:r>
            <a:endParaRPr lang="en-US" altLang="en-US" sz="2400">
              <a:solidFill>
                <a:srgbClr val="0000FF"/>
              </a:solidFill>
            </a:endParaRPr>
          </a:p>
          <a:p>
            <a:pPr lvl="1" algn="just" eaLnBrk="1" hangingPunct="1">
              <a:buFont typeface="Wingdings" pitchFamily="2" charset="2"/>
              <a:buChar char="§"/>
            </a:pPr>
            <a:r>
              <a:rPr lang="en-US" altLang="en-US" sz="2400">
                <a:solidFill>
                  <a:srgbClr val="1F497D"/>
                </a:solidFill>
              </a:rPr>
              <a:t>Developed in 1986 as a collaboration with EMBL and GenBank.</a:t>
            </a:r>
          </a:p>
          <a:p>
            <a:pPr lvl="1" algn="just" eaLnBrk="1" hangingPunct="1">
              <a:buFont typeface="Wingdings" pitchFamily="2" charset="2"/>
              <a:buChar char="§"/>
            </a:pPr>
            <a:r>
              <a:rPr lang="en-US" altLang="en-US" sz="2400">
                <a:solidFill>
                  <a:srgbClr val="1F497D"/>
                </a:solidFill>
              </a:rPr>
              <a:t>Produced, maintained and distributed by the National Institute of Genetics, Japan.</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5362</TotalTime>
  <Words>2666</Words>
  <Application>Microsoft Macintosh PowerPoint</Application>
  <PresentationFormat>On-screen Show (4:3)</PresentationFormat>
  <Paragraphs>323</Paragraphs>
  <Slides>40</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Courier New</vt:lpstr>
      <vt:lpstr>Garamond</vt:lpstr>
      <vt:lpstr>Söhne</vt:lpstr>
      <vt:lpstr>Times New Roman</vt:lpstr>
      <vt:lpstr>Tw Cen MT</vt:lpstr>
      <vt:lpstr>Verdana</vt:lpstr>
      <vt:lpstr>Wingdings</vt:lpstr>
      <vt:lpstr>Wingdings 2</vt:lpstr>
      <vt:lpstr>Median</vt:lpstr>
      <vt:lpstr>INTRODUCTION TO BIONFORMATICS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 H A T S E Q U E N C E</vt:lpstr>
      <vt:lpstr>PowerPoint Presentation</vt:lpstr>
      <vt:lpstr>PowerPoint Presentation</vt:lpstr>
      <vt:lpstr>PowerPoint Presentation</vt:lpstr>
      <vt:lpstr>PowerPoint Presentation</vt:lpstr>
      <vt:lpstr>PowerPoint Presentation</vt:lpstr>
      <vt:lpstr>T H A T S E Q U E N C E</vt:lpstr>
      <vt:lpstr>PowerPoint Presentation</vt:lpstr>
      <vt:lpstr>PowerPoint Presentation</vt:lpstr>
      <vt:lpstr>PowerPoint Presentation</vt:lpstr>
      <vt:lpstr>PowerPoint Presentation</vt:lpstr>
      <vt:lpstr>PowerPoint Presentation</vt:lpstr>
      <vt:lpstr>PowerPoint Presentation</vt:lpstr>
      <vt:lpstr>HIV-1 Protease Structure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CASE OF BLEEDING GUMS</dc:title>
  <dc:creator>BRH</dc:creator>
  <cp:lastModifiedBy>Okendo, Javan (NIH/NHGRI) [F]</cp:lastModifiedBy>
  <cp:revision>388</cp:revision>
  <dcterms:created xsi:type="dcterms:W3CDTF">2011-05-25T14:52:23Z</dcterms:created>
  <dcterms:modified xsi:type="dcterms:W3CDTF">2023-08-14T16:41:12Z</dcterms:modified>
</cp:coreProperties>
</file>