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4" r:id="rId3"/>
    <p:sldId id="290" r:id="rId4"/>
    <p:sldId id="291" r:id="rId5"/>
    <p:sldId id="284" r:id="rId6"/>
    <p:sldId id="257" r:id="rId7"/>
    <p:sldId id="295" r:id="rId8"/>
    <p:sldId id="299" r:id="rId9"/>
    <p:sldId id="298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13AA9-F59D-498D-8574-721B096780F3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B6777-61EE-4E0A-BBEF-3A1D58932DD6}">
      <dgm:prSet phldrT="[Text]" custT="1"/>
      <dgm:spPr/>
      <dgm:t>
        <a:bodyPr/>
        <a:lstStyle/>
        <a:p>
          <a:r>
            <a:rPr lang="en-US" sz="1800" b="1" dirty="0"/>
            <a:t>Introduction</a:t>
          </a:r>
        </a:p>
      </dgm:t>
    </dgm:pt>
    <dgm:pt modelId="{BBD1204D-6C51-4650-8D36-7B73D11462C7}" type="parTrans" cxnId="{20098C13-1F39-44C2-A70A-D0F399ED10FC}">
      <dgm:prSet/>
      <dgm:spPr/>
      <dgm:t>
        <a:bodyPr/>
        <a:lstStyle/>
        <a:p>
          <a:endParaRPr lang="en-US"/>
        </a:p>
      </dgm:t>
    </dgm:pt>
    <dgm:pt modelId="{5A2B75EE-4754-4F61-8187-10F5DD675D45}" type="sibTrans" cxnId="{20098C13-1F39-44C2-A70A-D0F399ED10FC}">
      <dgm:prSet/>
      <dgm:spPr/>
      <dgm:t>
        <a:bodyPr/>
        <a:lstStyle/>
        <a:p>
          <a:endParaRPr lang="en-US"/>
        </a:p>
      </dgm:t>
    </dgm:pt>
    <dgm:pt modelId="{BACA68B8-4369-401A-A1C4-EE743AEA4030}">
      <dgm:prSet phldrT="[Text]" custT="1"/>
      <dgm:spPr/>
      <dgm:t>
        <a:bodyPr/>
        <a:lstStyle/>
        <a:p>
          <a:endParaRPr lang="en-US" sz="1800" dirty="0"/>
        </a:p>
      </dgm:t>
    </dgm:pt>
    <dgm:pt modelId="{EC9244E8-A506-4040-8747-909559A041A2}" type="parTrans" cxnId="{7854824B-0D14-47CD-B0C7-653DA3CC7AFE}">
      <dgm:prSet/>
      <dgm:spPr/>
      <dgm:t>
        <a:bodyPr/>
        <a:lstStyle/>
        <a:p>
          <a:endParaRPr lang="en-US"/>
        </a:p>
      </dgm:t>
    </dgm:pt>
    <dgm:pt modelId="{2B5823E1-F5B8-40FE-99FB-E34161F40652}" type="sibTrans" cxnId="{7854824B-0D14-47CD-B0C7-653DA3CC7AFE}">
      <dgm:prSet/>
      <dgm:spPr/>
      <dgm:t>
        <a:bodyPr/>
        <a:lstStyle/>
        <a:p>
          <a:endParaRPr lang="en-US"/>
        </a:p>
      </dgm:t>
    </dgm:pt>
    <dgm:pt modelId="{675DF09F-4A14-469B-A580-A872CCA5D1D4}">
      <dgm:prSet phldrT="[Text]"/>
      <dgm:spPr/>
      <dgm:t>
        <a:bodyPr/>
        <a:lstStyle/>
        <a:p>
          <a:r>
            <a:rPr lang="en-US" b="1" dirty="0"/>
            <a:t>Education</a:t>
          </a:r>
        </a:p>
      </dgm:t>
    </dgm:pt>
    <dgm:pt modelId="{E8CA76D9-BD1B-4F43-8BCA-C304671C997A}" type="parTrans" cxnId="{15185084-8ADB-4C1A-AE3D-A3838FE52894}">
      <dgm:prSet/>
      <dgm:spPr/>
      <dgm:t>
        <a:bodyPr/>
        <a:lstStyle/>
        <a:p>
          <a:endParaRPr lang="en-US"/>
        </a:p>
      </dgm:t>
    </dgm:pt>
    <dgm:pt modelId="{7C148E3B-2EE9-44D8-A6AB-0E2273B1C9CB}" type="sibTrans" cxnId="{15185084-8ADB-4C1A-AE3D-A3838FE52894}">
      <dgm:prSet/>
      <dgm:spPr/>
      <dgm:t>
        <a:bodyPr/>
        <a:lstStyle/>
        <a:p>
          <a:endParaRPr lang="en-US"/>
        </a:p>
      </dgm:t>
    </dgm:pt>
    <dgm:pt modelId="{1FBAB8FB-13A6-4A5D-A4D0-547B9647497E}">
      <dgm:prSet phldrT="[Text]" custT="1"/>
      <dgm:spPr/>
      <dgm:t>
        <a:bodyPr lIns="0"/>
        <a:lstStyle/>
        <a:p>
          <a:endParaRPr lang="en-US" sz="1200" dirty="0"/>
        </a:p>
      </dgm:t>
    </dgm:pt>
    <dgm:pt modelId="{A67ACAD2-4AA8-4E12-8234-8C0C9749312F}" type="parTrans" cxnId="{9E370821-024A-4F45-81BB-E0F58CDFCDE3}">
      <dgm:prSet/>
      <dgm:spPr/>
      <dgm:t>
        <a:bodyPr/>
        <a:lstStyle/>
        <a:p>
          <a:endParaRPr lang="en-US"/>
        </a:p>
      </dgm:t>
    </dgm:pt>
    <dgm:pt modelId="{1C40F27F-25AA-438C-8CCE-70FCA9BF4160}" type="sibTrans" cxnId="{9E370821-024A-4F45-81BB-E0F58CDFCDE3}">
      <dgm:prSet/>
      <dgm:spPr/>
      <dgm:t>
        <a:bodyPr/>
        <a:lstStyle/>
        <a:p>
          <a:endParaRPr lang="en-US"/>
        </a:p>
      </dgm:t>
    </dgm:pt>
    <dgm:pt modelId="{245F6E9B-558E-4BC5-A775-B1BA4A81512F}">
      <dgm:prSet phldrT="[Text]"/>
      <dgm:spPr/>
      <dgm:t>
        <a:bodyPr/>
        <a:lstStyle/>
        <a:p>
          <a:r>
            <a:rPr lang="en-US" dirty="0"/>
            <a:t>Employment</a:t>
          </a:r>
        </a:p>
      </dgm:t>
    </dgm:pt>
    <dgm:pt modelId="{8ACB012B-197E-41ED-AD40-CD8608D7075A}" type="parTrans" cxnId="{AFDA3F0A-6EE9-40FA-8715-32DD3A55E859}">
      <dgm:prSet/>
      <dgm:spPr/>
      <dgm:t>
        <a:bodyPr/>
        <a:lstStyle/>
        <a:p>
          <a:endParaRPr lang="en-US"/>
        </a:p>
      </dgm:t>
    </dgm:pt>
    <dgm:pt modelId="{3C7C98CC-3500-4A63-9E8A-8DD3F0F140D0}" type="sibTrans" cxnId="{AFDA3F0A-6EE9-40FA-8715-32DD3A55E859}">
      <dgm:prSet/>
      <dgm:spPr/>
      <dgm:t>
        <a:bodyPr/>
        <a:lstStyle/>
        <a:p>
          <a:endParaRPr lang="en-US"/>
        </a:p>
      </dgm:t>
    </dgm:pt>
    <dgm:pt modelId="{DAC12678-F1C2-4097-BF3F-D98D85C2A7D5}">
      <dgm:prSet phldrT="[Text]" custT="1"/>
      <dgm:spPr/>
      <dgm:t>
        <a:bodyPr/>
        <a:lstStyle/>
        <a:p>
          <a:endParaRPr lang="en-US" sz="1200" dirty="0"/>
        </a:p>
      </dgm:t>
    </dgm:pt>
    <dgm:pt modelId="{AD39D17A-149D-4535-A56D-923425C1C791}" type="parTrans" cxnId="{F76C6218-086F-4501-92EA-952A3CE38B47}">
      <dgm:prSet/>
      <dgm:spPr/>
      <dgm:t>
        <a:bodyPr/>
        <a:lstStyle/>
        <a:p>
          <a:endParaRPr lang="en-US"/>
        </a:p>
      </dgm:t>
    </dgm:pt>
    <dgm:pt modelId="{00A3D4B9-1DC6-4FDC-BBB6-300A5DDCF9CB}" type="sibTrans" cxnId="{F76C6218-086F-4501-92EA-952A3CE38B47}">
      <dgm:prSet/>
      <dgm:spPr/>
      <dgm:t>
        <a:bodyPr/>
        <a:lstStyle/>
        <a:p>
          <a:endParaRPr lang="en-US"/>
        </a:p>
      </dgm:t>
    </dgm:pt>
    <dgm:pt modelId="{662580CE-9BF2-415C-9816-950371146ABA}">
      <dgm:prSet phldrT="[Text]"/>
      <dgm:spPr/>
      <dgm:t>
        <a:bodyPr/>
        <a:lstStyle/>
        <a:p>
          <a:r>
            <a:rPr lang="en-US" dirty="0"/>
            <a:t>Why work at ACEGID?</a:t>
          </a:r>
        </a:p>
      </dgm:t>
    </dgm:pt>
    <dgm:pt modelId="{A458DD72-094F-47AC-A593-7B740CC208DC}" type="parTrans" cxnId="{E275B4E8-3D01-4A7F-A6F5-55BF0426F099}">
      <dgm:prSet/>
      <dgm:spPr/>
      <dgm:t>
        <a:bodyPr/>
        <a:lstStyle/>
        <a:p>
          <a:endParaRPr lang="en-US"/>
        </a:p>
      </dgm:t>
    </dgm:pt>
    <dgm:pt modelId="{29A75CB0-613D-474B-A48D-5169061657D2}" type="sibTrans" cxnId="{E275B4E8-3D01-4A7F-A6F5-55BF0426F099}">
      <dgm:prSet/>
      <dgm:spPr/>
      <dgm:t>
        <a:bodyPr/>
        <a:lstStyle/>
        <a:p>
          <a:endParaRPr lang="en-US"/>
        </a:p>
      </dgm:t>
    </dgm:pt>
    <dgm:pt modelId="{D26071A8-09BD-485F-82AE-8CBED051015F}">
      <dgm:prSet phldrT="[Text]" custT="1"/>
      <dgm:spPr/>
      <dgm:t>
        <a:bodyPr/>
        <a:lstStyle/>
        <a:p>
          <a:endParaRPr lang="en-US" sz="1800" dirty="0"/>
        </a:p>
      </dgm:t>
    </dgm:pt>
    <dgm:pt modelId="{E058672B-E39A-4DE2-B29A-78903C465704}" type="parTrans" cxnId="{03065722-FF3E-4A89-93AA-D62AD8237562}">
      <dgm:prSet/>
      <dgm:spPr/>
      <dgm:t>
        <a:bodyPr/>
        <a:lstStyle/>
        <a:p>
          <a:endParaRPr lang="en-US"/>
        </a:p>
      </dgm:t>
    </dgm:pt>
    <dgm:pt modelId="{C84B0D10-6611-475A-898D-89E0FF023F21}" type="sibTrans" cxnId="{03065722-FF3E-4A89-93AA-D62AD8237562}">
      <dgm:prSet/>
      <dgm:spPr/>
      <dgm:t>
        <a:bodyPr/>
        <a:lstStyle/>
        <a:p>
          <a:endParaRPr lang="en-US"/>
        </a:p>
      </dgm:t>
    </dgm:pt>
    <dgm:pt modelId="{DB955AB8-8F2E-40A2-A7A6-D34626CEDAB1}">
      <dgm:prSet phldrT="[Text]"/>
      <dgm:spPr/>
      <dgm:t>
        <a:bodyPr/>
        <a:lstStyle/>
        <a:p>
          <a:endParaRPr lang="en-US" sz="600" dirty="0"/>
        </a:p>
      </dgm:t>
    </dgm:pt>
    <dgm:pt modelId="{F6C6AEE2-7654-44D7-8FAF-ADDF78BBB541}" type="parTrans" cxnId="{2E260AA3-16B7-4F29-95A3-A6B148BB6B99}">
      <dgm:prSet/>
      <dgm:spPr/>
      <dgm:t>
        <a:bodyPr/>
        <a:lstStyle/>
        <a:p>
          <a:endParaRPr lang="en-US"/>
        </a:p>
      </dgm:t>
    </dgm:pt>
    <dgm:pt modelId="{0DA67B4D-AB4A-4C48-8C93-7BB88A47BD8C}" type="sibTrans" cxnId="{2E260AA3-16B7-4F29-95A3-A6B148BB6B99}">
      <dgm:prSet/>
      <dgm:spPr/>
      <dgm:t>
        <a:bodyPr/>
        <a:lstStyle/>
        <a:p>
          <a:endParaRPr lang="en-US"/>
        </a:p>
      </dgm:t>
    </dgm:pt>
    <dgm:pt modelId="{B0961E8C-8E6A-4291-B332-1AF57DEEE049}">
      <dgm:prSet phldrT="[Text]"/>
      <dgm:spPr/>
      <dgm:t>
        <a:bodyPr/>
        <a:lstStyle/>
        <a:p>
          <a:endParaRPr lang="en-US" sz="600" dirty="0"/>
        </a:p>
      </dgm:t>
    </dgm:pt>
    <dgm:pt modelId="{493A248C-0FB7-44FC-BF6C-E75534DA6D24}" type="parTrans" cxnId="{DF4A1407-1F11-4F4E-994F-5C382EF24794}">
      <dgm:prSet/>
      <dgm:spPr/>
      <dgm:t>
        <a:bodyPr/>
        <a:lstStyle/>
        <a:p>
          <a:endParaRPr lang="en-US"/>
        </a:p>
      </dgm:t>
    </dgm:pt>
    <dgm:pt modelId="{52B94A45-21E5-4A45-9991-79B008845992}" type="sibTrans" cxnId="{DF4A1407-1F11-4F4E-994F-5C382EF24794}">
      <dgm:prSet/>
      <dgm:spPr/>
      <dgm:t>
        <a:bodyPr/>
        <a:lstStyle/>
        <a:p>
          <a:endParaRPr lang="en-US"/>
        </a:p>
      </dgm:t>
    </dgm:pt>
    <dgm:pt modelId="{B2BC9C62-4A23-44F3-9CD4-9EEB6EECDEA6}" type="pres">
      <dgm:prSet presAssocID="{BA713AA9-F59D-498D-8574-721B096780F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D68F99E-895A-4782-844F-963558AA61BE}" type="pres">
      <dgm:prSet presAssocID="{BA713AA9-F59D-498D-8574-721B096780F3}" presName="children" presStyleCnt="0"/>
      <dgm:spPr/>
    </dgm:pt>
    <dgm:pt modelId="{31242E92-F3D4-45BC-8B83-B7F13FEBE781}" type="pres">
      <dgm:prSet presAssocID="{BA713AA9-F59D-498D-8574-721B096780F3}" presName="child1group" presStyleCnt="0"/>
      <dgm:spPr/>
    </dgm:pt>
    <dgm:pt modelId="{FC5CA393-4D71-4D6D-AD12-69FDADA01CEE}" type="pres">
      <dgm:prSet presAssocID="{BA713AA9-F59D-498D-8574-721B096780F3}" presName="child1" presStyleLbl="bgAcc1" presStyleIdx="0" presStyleCnt="4" custScaleX="138371" custScaleY="118022" custLinFactNeighborX="-28104" custLinFactNeighborY="1631"/>
      <dgm:spPr/>
    </dgm:pt>
    <dgm:pt modelId="{FB9A112C-2DE1-466F-87A1-60D37F377555}" type="pres">
      <dgm:prSet presAssocID="{BA713AA9-F59D-498D-8574-721B096780F3}" presName="child1Text" presStyleLbl="bgAcc1" presStyleIdx="0" presStyleCnt="4">
        <dgm:presLayoutVars>
          <dgm:bulletEnabled val="1"/>
        </dgm:presLayoutVars>
      </dgm:prSet>
      <dgm:spPr/>
    </dgm:pt>
    <dgm:pt modelId="{2B344126-7BEC-457B-8042-79B5F5362DF3}" type="pres">
      <dgm:prSet presAssocID="{BA713AA9-F59D-498D-8574-721B096780F3}" presName="child2group" presStyleCnt="0"/>
      <dgm:spPr/>
    </dgm:pt>
    <dgm:pt modelId="{772D7BAB-F291-4946-A094-F52CF9CFF529}" type="pres">
      <dgm:prSet presAssocID="{BA713AA9-F59D-498D-8574-721B096780F3}" presName="child2" presStyleLbl="bgAcc1" presStyleIdx="1" presStyleCnt="4" custScaleX="127480" custScaleY="127684" custLinFactNeighborX="32744" custLinFactNeighborY="3933"/>
      <dgm:spPr/>
    </dgm:pt>
    <dgm:pt modelId="{46B8239F-B8A1-4518-B541-33704652A53D}" type="pres">
      <dgm:prSet presAssocID="{BA713AA9-F59D-498D-8574-721B096780F3}" presName="child2Text" presStyleLbl="bgAcc1" presStyleIdx="1" presStyleCnt="4">
        <dgm:presLayoutVars>
          <dgm:bulletEnabled val="1"/>
        </dgm:presLayoutVars>
      </dgm:prSet>
      <dgm:spPr/>
    </dgm:pt>
    <dgm:pt modelId="{AE3B198A-45E5-494C-8E3A-8E1769F81A88}" type="pres">
      <dgm:prSet presAssocID="{BA713AA9-F59D-498D-8574-721B096780F3}" presName="child3group" presStyleCnt="0"/>
      <dgm:spPr/>
    </dgm:pt>
    <dgm:pt modelId="{D7A63F54-B8D6-4CBF-AB84-8E22130D87D2}" type="pres">
      <dgm:prSet presAssocID="{BA713AA9-F59D-498D-8574-721B096780F3}" presName="child3" presStyleLbl="bgAcc1" presStyleIdx="2" presStyleCnt="4" custScaleX="145071" custScaleY="131567" custLinFactNeighborX="21486" custLinFactNeighborY="-12957"/>
      <dgm:spPr/>
    </dgm:pt>
    <dgm:pt modelId="{BB5C7A05-02C1-4633-A759-86408E89201E}" type="pres">
      <dgm:prSet presAssocID="{BA713AA9-F59D-498D-8574-721B096780F3}" presName="child3Text" presStyleLbl="bgAcc1" presStyleIdx="2" presStyleCnt="4">
        <dgm:presLayoutVars>
          <dgm:bulletEnabled val="1"/>
        </dgm:presLayoutVars>
      </dgm:prSet>
      <dgm:spPr/>
    </dgm:pt>
    <dgm:pt modelId="{E53DE6CD-C29E-4072-BC1A-4CCF27495750}" type="pres">
      <dgm:prSet presAssocID="{BA713AA9-F59D-498D-8574-721B096780F3}" presName="child4group" presStyleCnt="0"/>
      <dgm:spPr/>
    </dgm:pt>
    <dgm:pt modelId="{DAE0188A-C885-4592-92A4-116A0FCEEC1D}" type="pres">
      <dgm:prSet presAssocID="{BA713AA9-F59D-498D-8574-721B096780F3}" presName="child4" presStyleLbl="bgAcc1" presStyleIdx="3" presStyleCnt="4" custScaleX="150930" custScaleY="132683" custLinFactNeighborX="-24944" custLinFactNeighborY="-21561"/>
      <dgm:spPr/>
    </dgm:pt>
    <dgm:pt modelId="{759F5F43-8262-478D-8A6E-1E15D5AEC6AE}" type="pres">
      <dgm:prSet presAssocID="{BA713AA9-F59D-498D-8574-721B096780F3}" presName="child4Text" presStyleLbl="bgAcc1" presStyleIdx="3" presStyleCnt="4">
        <dgm:presLayoutVars>
          <dgm:bulletEnabled val="1"/>
        </dgm:presLayoutVars>
      </dgm:prSet>
      <dgm:spPr/>
    </dgm:pt>
    <dgm:pt modelId="{77C34B4E-5932-44A8-B4F5-C1183D719635}" type="pres">
      <dgm:prSet presAssocID="{BA713AA9-F59D-498D-8574-721B096780F3}" presName="childPlaceholder" presStyleCnt="0"/>
      <dgm:spPr/>
    </dgm:pt>
    <dgm:pt modelId="{0D4455F5-4F90-4722-A9AC-5B546B59AF66}" type="pres">
      <dgm:prSet presAssocID="{BA713AA9-F59D-498D-8574-721B096780F3}" presName="circle" presStyleCnt="0"/>
      <dgm:spPr/>
    </dgm:pt>
    <dgm:pt modelId="{E6FE6F61-5420-4FD3-957C-B6E3A75D2EF0}" type="pres">
      <dgm:prSet presAssocID="{BA713AA9-F59D-498D-8574-721B096780F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9BF1072-ECAF-4DED-BC8F-3066668FFEBB}" type="pres">
      <dgm:prSet presAssocID="{BA713AA9-F59D-498D-8574-721B096780F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AA0CD00-A54F-4D7A-8BD9-7E45541C29F3}" type="pres">
      <dgm:prSet presAssocID="{BA713AA9-F59D-498D-8574-721B096780F3}" presName="quadrant3" presStyleLbl="node1" presStyleIdx="2" presStyleCnt="4" custLinFactNeighborX="-940" custLinFactNeighborY="1204">
        <dgm:presLayoutVars>
          <dgm:chMax val="1"/>
          <dgm:bulletEnabled val="1"/>
        </dgm:presLayoutVars>
      </dgm:prSet>
      <dgm:spPr/>
    </dgm:pt>
    <dgm:pt modelId="{92D932F6-A331-4555-92DD-A1799C0A4618}" type="pres">
      <dgm:prSet presAssocID="{BA713AA9-F59D-498D-8574-721B096780F3}" presName="quadrant4" presStyleLbl="node1" presStyleIdx="3" presStyleCnt="4" custScaleX="96407" custScaleY="99449">
        <dgm:presLayoutVars>
          <dgm:chMax val="1"/>
          <dgm:bulletEnabled val="1"/>
        </dgm:presLayoutVars>
      </dgm:prSet>
      <dgm:spPr/>
    </dgm:pt>
    <dgm:pt modelId="{0062161B-36BB-4532-A25B-6948EAF9EDD9}" type="pres">
      <dgm:prSet presAssocID="{BA713AA9-F59D-498D-8574-721B096780F3}" presName="quadrantPlaceholder" presStyleCnt="0"/>
      <dgm:spPr/>
    </dgm:pt>
    <dgm:pt modelId="{460C855A-746F-4DAC-BDAA-6C852A650F5F}" type="pres">
      <dgm:prSet presAssocID="{BA713AA9-F59D-498D-8574-721B096780F3}" presName="center1" presStyleLbl="fgShp" presStyleIdx="0" presStyleCnt="2"/>
      <dgm:spPr/>
    </dgm:pt>
    <dgm:pt modelId="{DF43635F-96B3-4DC3-A3EE-A7018872F021}" type="pres">
      <dgm:prSet presAssocID="{BA713AA9-F59D-498D-8574-721B096780F3}" presName="center2" presStyleLbl="fgShp" presStyleIdx="1" presStyleCnt="2"/>
      <dgm:spPr/>
    </dgm:pt>
  </dgm:ptLst>
  <dgm:cxnLst>
    <dgm:cxn modelId="{DF4A1407-1F11-4F4E-994F-5C382EF24794}" srcId="{027B6777-61EE-4E0A-BBEF-3A1D58932DD6}" destId="{B0961E8C-8E6A-4291-B332-1AF57DEEE049}" srcOrd="1" destOrd="0" parTransId="{493A248C-0FB7-44FC-BF6C-E75534DA6D24}" sibTransId="{52B94A45-21E5-4A45-9991-79B008845992}"/>
    <dgm:cxn modelId="{AFDA3F0A-6EE9-40FA-8715-32DD3A55E859}" srcId="{BA713AA9-F59D-498D-8574-721B096780F3}" destId="{245F6E9B-558E-4BC5-A775-B1BA4A81512F}" srcOrd="2" destOrd="0" parTransId="{8ACB012B-197E-41ED-AD40-CD8608D7075A}" sibTransId="{3C7C98CC-3500-4A63-9E8A-8DD3F0F140D0}"/>
    <dgm:cxn modelId="{5FBDD10A-C990-40CA-BCE7-89335F8B7BEB}" type="presOf" srcId="{D26071A8-09BD-485F-82AE-8CBED051015F}" destId="{759F5F43-8262-478D-8A6E-1E15D5AEC6AE}" srcOrd="1" destOrd="0" presId="urn:microsoft.com/office/officeart/2005/8/layout/cycle4"/>
    <dgm:cxn modelId="{20098C13-1F39-44C2-A70A-D0F399ED10FC}" srcId="{BA713AA9-F59D-498D-8574-721B096780F3}" destId="{027B6777-61EE-4E0A-BBEF-3A1D58932DD6}" srcOrd="0" destOrd="0" parTransId="{BBD1204D-6C51-4650-8D36-7B73D11462C7}" sibTransId="{5A2B75EE-4754-4F61-8187-10F5DD675D45}"/>
    <dgm:cxn modelId="{F76C6218-086F-4501-92EA-952A3CE38B47}" srcId="{245F6E9B-558E-4BC5-A775-B1BA4A81512F}" destId="{DAC12678-F1C2-4097-BF3F-D98D85C2A7D5}" srcOrd="0" destOrd="0" parTransId="{AD39D17A-149D-4535-A56D-923425C1C791}" sibTransId="{00A3D4B9-1DC6-4FDC-BBB6-300A5DDCF9CB}"/>
    <dgm:cxn modelId="{9E370821-024A-4F45-81BB-E0F58CDFCDE3}" srcId="{675DF09F-4A14-469B-A580-A872CCA5D1D4}" destId="{1FBAB8FB-13A6-4A5D-A4D0-547B9647497E}" srcOrd="0" destOrd="0" parTransId="{A67ACAD2-4AA8-4E12-8234-8C0C9749312F}" sibTransId="{1C40F27F-25AA-438C-8CCE-70FCA9BF4160}"/>
    <dgm:cxn modelId="{03065722-FF3E-4A89-93AA-D62AD8237562}" srcId="{662580CE-9BF2-415C-9816-950371146ABA}" destId="{D26071A8-09BD-485F-82AE-8CBED051015F}" srcOrd="0" destOrd="0" parTransId="{E058672B-E39A-4DE2-B29A-78903C465704}" sibTransId="{C84B0D10-6611-475A-898D-89E0FF023F21}"/>
    <dgm:cxn modelId="{D69B843A-474F-4A78-B750-3643B6754228}" type="presOf" srcId="{027B6777-61EE-4E0A-BBEF-3A1D58932DD6}" destId="{E6FE6F61-5420-4FD3-957C-B6E3A75D2EF0}" srcOrd="0" destOrd="0" presId="urn:microsoft.com/office/officeart/2005/8/layout/cycle4"/>
    <dgm:cxn modelId="{CB76CD3D-5D30-4466-8F48-6B0DD88B8D58}" type="presOf" srcId="{DAC12678-F1C2-4097-BF3F-D98D85C2A7D5}" destId="{BB5C7A05-02C1-4633-A759-86408E89201E}" srcOrd="1" destOrd="0" presId="urn:microsoft.com/office/officeart/2005/8/layout/cycle4"/>
    <dgm:cxn modelId="{7854824B-0D14-47CD-B0C7-653DA3CC7AFE}" srcId="{027B6777-61EE-4E0A-BBEF-3A1D58932DD6}" destId="{BACA68B8-4369-401A-A1C4-EE743AEA4030}" srcOrd="0" destOrd="0" parTransId="{EC9244E8-A506-4040-8747-909559A041A2}" sibTransId="{2B5823E1-F5B8-40FE-99FB-E34161F40652}"/>
    <dgm:cxn modelId="{6653075A-A14D-46DE-9B9F-247C29271215}" type="presOf" srcId="{BACA68B8-4369-401A-A1C4-EE743AEA4030}" destId="{FB9A112C-2DE1-466F-87A1-60D37F377555}" srcOrd="1" destOrd="0" presId="urn:microsoft.com/office/officeart/2005/8/layout/cycle4"/>
    <dgm:cxn modelId="{7261EA5B-6CAE-4D9F-BDCB-8C6E425D15A2}" type="presOf" srcId="{675DF09F-4A14-469B-A580-A872CCA5D1D4}" destId="{E9BF1072-ECAF-4DED-BC8F-3066668FFEBB}" srcOrd="0" destOrd="0" presId="urn:microsoft.com/office/officeart/2005/8/layout/cycle4"/>
    <dgm:cxn modelId="{2F66F472-AA68-4156-940A-81968EF79F5B}" type="presOf" srcId="{1FBAB8FB-13A6-4A5D-A4D0-547B9647497E}" destId="{46B8239F-B8A1-4518-B541-33704652A53D}" srcOrd="1" destOrd="0" presId="urn:microsoft.com/office/officeart/2005/8/layout/cycle4"/>
    <dgm:cxn modelId="{15185084-8ADB-4C1A-AE3D-A3838FE52894}" srcId="{BA713AA9-F59D-498D-8574-721B096780F3}" destId="{675DF09F-4A14-469B-A580-A872CCA5D1D4}" srcOrd="1" destOrd="0" parTransId="{E8CA76D9-BD1B-4F43-8BCA-C304671C997A}" sibTransId="{7C148E3B-2EE9-44D8-A6AB-0E2273B1C9CB}"/>
    <dgm:cxn modelId="{6CEF5684-947B-4142-91E8-5AB9936A15EB}" type="presOf" srcId="{B0961E8C-8E6A-4291-B332-1AF57DEEE049}" destId="{FB9A112C-2DE1-466F-87A1-60D37F377555}" srcOrd="1" destOrd="1" presId="urn:microsoft.com/office/officeart/2005/8/layout/cycle4"/>
    <dgm:cxn modelId="{B6681D98-8E15-4E55-A63F-7580877C3C68}" type="presOf" srcId="{BACA68B8-4369-401A-A1C4-EE743AEA4030}" destId="{FC5CA393-4D71-4D6D-AD12-69FDADA01CEE}" srcOrd="0" destOrd="0" presId="urn:microsoft.com/office/officeart/2005/8/layout/cycle4"/>
    <dgm:cxn modelId="{9C5CA199-0913-4C4C-BC4B-59AA3D907BD3}" type="presOf" srcId="{DB955AB8-8F2E-40A2-A7A6-D34626CEDAB1}" destId="{FC5CA393-4D71-4D6D-AD12-69FDADA01CEE}" srcOrd="0" destOrd="2" presId="urn:microsoft.com/office/officeart/2005/8/layout/cycle4"/>
    <dgm:cxn modelId="{5DB5DAA2-6312-43C7-B51C-3AEE132517F4}" type="presOf" srcId="{662580CE-9BF2-415C-9816-950371146ABA}" destId="{92D932F6-A331-4555-92DD-A1799C0A4618}" srcOrd="0" destOrd="0" presId="urn:microsoft.com/office/officeart/2005/8/layout/cycle4"/>
    <dgm:cxn modelId="{2E260AA3-16B7-4F29-95A3-A6B148BB6B99}" srcId="{B0961E8C-8E6A-4291-B332-1AF57DEEE049}" destId="{DB955AB8-8F2E-40A2-A7A6-D34626CEDAB1}" srcOrd="0" destOrd="0" parTransId="{F6C6AEE2-7654-44D7-8FAF-ADDF78BBB541}" sibTransId="{0DA67B4D-AB4A-4C48-8C93-7BB88A47BD8C}"/>
    <dgm:cxn modelId="{C6AF2AB5-320D-4699-8E10-D07C64951439}" type="presOf" srcId="{1FBAB8FB-13A6-4A5D-A4D0-547B9647497E}" destId="{772D7BAB-F291-4946-A094-F52CF9CFF529}" srcOrd="0" destOrd="0" presId="urn:microsoft.com/office/officeart/2005/8/layout/cycle4"/>
    <dgm:cxn modelId="{1201ACBB-6788-48F7-ABD8-8FEFC9F63948}" type="presOf" srcId="{DB955AB8-8F2E-40A2-A7A6-D34626CEDAB1}" destId="{FB9A112C-2DE1-466F-87A1-60D37F377555}" srcOrd="1" destOrd="2" presId="urn:microsoft.com/office/officeart/2005/8/layout/cycle4"/>
    <dgm:cxn modelId="{FC9035CD-1820-4737-AE89-4B148A96DA74}" type="presOf" srcId="{B0961E8C-8E6A-4291-B332-1AF57DEEE049}" destId="{FC5CA393-4D71-4D6D-AD12-69FDADA01CEE}" srcOrd="0" destOrd="1" presId="urn:microsoft.com/office/officeart/2005/8/layout/cycle4"/>
    <dgm:cxn modelId="{10B6FDCE-83E7-4037-9923-074DBD8A00A9}" type="presOf" srcId="{BA713AA9-F59D-498D-8574-721B096780F3}" destId="{B2BC9C62-4A23-44F3-9CD4-9EEB6EECDEA6}" srcOrd="0" destOrd="0" presId="urn:microsoft.com/office/officeart/2005/8/layout/cycle4"/>
    <dgm:cxn modelId="{0C99A2D7-1755-442C-A5DF-BD943BE35288}" type="presOf" srcId="{D26071A8-09BD-485F-82AE-8CBED051015F}" destId="{DAE0188A-C885-4592-92A4-116A0FCEEC1D}" srcOrd="0" destOrd="0" presId="urn:microsoft.com/office/officeart/2005/8/layout/cycle4"/>
    <dgm:cxn modelId="{C2CA4BDA-D645-43A0-90E4-AB977DCD017A}" type="presOf" srcId="{245F6E9B-558E-4BC5-A775-B1BA4A81512F}" destId="{2AA0CD00-A54F-4D7A-8BD9-7E45541C29F3}" srcOrd="0" destOrd="0" presId="urn:microsoft.com/office/officeart/2005/8/layout/cycle4"/>
    <dgm:cxn modelId="{E275B4E8-3D01-4A7F-A6F5-55BF0426F099}" srcId="{BA713AA9-F59D-498D-8574-721B096780F3}" destId="{662580CE-9BF2-415C-9816-950371146ABA}" srcOrd="3" destOrd="0" parTransId="{A458DD72-094F-47AC-A593-7B740CC208DC}" sibTransId="{29A75CB0-613D-474B-A48D-5169061657D2}"/>
    <dgm:cxn modelId="{4E39F3F8-4F52-4FF1-B18E-EAA4AA436011}" type="presOf" srcId="{DAC12678-F1C2-4097-BF3F-D98D85C2A7D5}" destId="{D7A63F54-B8D6-4CBF-AB84-8E22130D87D2}" srcOrd="0" destOrd="0" presId="urn:microsoft.com/office/officeart/2005/8/layout/cycle4"/>
    <dgm:cxn modelId="{260B0B3B-4486-4760-BC45-EEFE65C206DD}" type="presParOf" srcId="{B2BC9C62-4A23-44F3-9CD4-9EEB6EECDEA6}" destId="{FD68F99E-895A-4782-844F-963558AA61BE}" srcOrd="0" destOrd="0" presId="urn:microsoft.com/office/officeart/2005/8/layout/cycle4"/>
    <dgm:cxn modelId="{A4DE0C27-543F-469F-8CB8-0124C2890F32}" type="presParOf" srcId="{FD68F99E-895A-4782-844F-963558AA61BE}" destId="{31242E92-F3D4-45BC-8B83-B7F13FEBE781}" srcOrd="0" destOrd="0" presId="urn:microsoft.com/office/officeart/2005/8/layout/cycle4"/>
    <dgm:cxn modelId="{AB37F617-7646-4E91-A3C3-C2032516E1A2}" type="presParOf" srcId="{31242E92-F3D4-45BC-8B83-B7F13FEBE781}" destId="{FC5CA393-4D71-4D6D-AD12-69FDADA01CEE}" srcOrd="0" destOrd="0" presId="urn:microsoft.com/office/officeart/2005/8/layout/cycle4"/>
    <dgm:cxn modelId="{0B684F8F-DA79-4B7B-9E49-46CE99273901}" type="presParOf" srcId="{31242E92-F3D4-45BC-8B83-B7F13FEBE781}" destId="{FB9A112C-2DE1-466F-87A1-60D37F377555}" srcOrd="1" destOrd="0" presId="urn:microsoft.com/office/officeart/2005/8/layout/cycle4"/>
    <dgm:cxn modelId="{05C18520-271B-410B-9652-125E7679FBBC}" type="presParOf" srcId="{FD68F99E-895A-4782-844F-963558AA61BE}" destId="{2B344126-7BEC-457B-8042-79B5F5362DF3}" srcOrd="1" destOrd="0" presId="urn:microsoft.com/office/officeart/2005/8/layout/cycle4"/>
    <dgm:cxn modelId="{D9151BD7-4519-403F-9837-A121D51FB2FB}" type="presParOf" srcId="{2B344126-7BEC-457B-8042-79B5F5362DF3}" destId="{772D7BAB-F291-4946-A094-F52CF9CFF529}" srcOrd="0" destOrd="0" presId="urn:microsoft.com/office/officeart/2005/8/layout/cycle4"/>
    <dgm:cxn modelId="{EFC68150-0081-47DA-9A85-C0119F656906}" type="presParOf" srcId="{2B344126-7BEC-457B-8042-79B5F5362DF3}" destId="{46B8239F-B8A1-4518-B541-33704652A53D}" srcOrd="1" destOrd="0" presId="urn:microsoft.com/office/officeart/2005/8/layout/cycle4"/>
    <dgm:cxn modelId="{BE4BC2BC-A95F-4ED6-8CC2-851390278C7F}" type="presParOf" srcId="{FD68F99E-895A-4782-844F-963558AA61BE}" destId="{AE3B198A-45E5-494C-8E3A-8E1769F81A88}" srcOrd="2" destOrd="0" presId="urn:microsoft.com/office/officeart/2005/8/layout/cycle4"/>
    <dgm:cxn modelId="{C96D99FB-9B6A-44D4-9B2B-692B2DDF69D3}" type="presParOf" srcId="{AE3B198A-45E5-494C-8E3A-8E1769F81A88}" destId="{D7A63F54-B8D6-4CBF-AB84-8E22130D87D2}" srcOrd="0" destOrd="0" presId="urn:microsoft.com/office/officeart/2005/8/layout/cycle4"/>
    <dgm:cxn modelId="{E955FD6B-BC38-4096-82E8-0819B1E21BAB}" type="presParOf" srcId="{AE3B198A-45E5-494C-8E3A-8E1769F81A88}" destId="{BB5C7A05-02C1-4633-A759-86408E89201E}" srcOrd="1" destOrd="0" presId="urn:microsoft.com/office/officeart/2005/8/layout/cycle4"/>
    <dgm:cxn modelId="{E38A8561-DC2B-46ED-B750-CF8E1D52DF38}" type="presParOf" srcId="{FD68F99E-895A-4782-844F-963558AA61BE}" destId="{E53DE6CD-C29E-4072-BC1A-4CCF27495750}" srcOrd="3" destOrd="0" presId="urn:microsoft.com/office/officeart/2005/8/layout/cycle4"/>
    <dgm:cxn modelId="{128327F8-59F7-4CC0-9FFD-0F8EE4977F48}" type="presParOf" srcId="{E53DE6CD-C29E-4072-BC1A-4CCF27495750}" destId="{DAE0188A-C885-4592-92A4-116A0FCEEC1D}" srcOrd="0" destOrd="0" presId="urn:microsoft.com/office/officeart/2005/8/layout/cycle4"/>
    <dgm:cxn modelId="{D7D0CCD3-1F00-406B-8CA6-9EE94652D418}" type="presParOf" srcId="{E53DE6CD-C29E-4072-BC1A-4CCF27495750}" destId="{759F5F43-8262-478D-8A6E-1E15D5AEC6AE}" srcOrd="1" destOrd="0" presId="urn:microsoft.com/office/officeart/2005/8/layout/cycle4"/>
    <dgm:cxn modelId="{4562AAE3-76CB-403E-B1B6-6FB148C8C229}" type="presParOf" srcId="{FD68F99E-895A-4782-844F-963558AA61BE}" destId="{77C34B4E-5932-44A8-B4F5-C1183D719635}" srcOrd="4" destOrd="0" presId="urn:microsoft.com/office/officeart/2005/8/layout/cycle4"/>
    <dgm:cxn modelId="{1E6D20C6-CDB5-447F-958F-C981D3BFD241}" type="presParOf" srcId="{B2BC9C62-4A23-44F3-9CD4-9EEB6EECDEA6}" destId="{0D4455F5-4F90-4722-A9AC-5B546B59AF66}" srcOrd="1" destOrd="0" presId="urn:microsoft.com/office/officeart/2005/8/layout/cycle4"/>
    <dgm:cxn modelId="{DD64B0AA-9511-4769-88CD-8AF0ABB5ECA3}" type="presParOf" srcId="{0D4455F5-4F90-4722-A9AC-5B546B59AF66}" destId="{E6FE6F61-5420-4FD3-957C-B6E3A75D2EF0}" srcOrd="0" destOrd="0" presId="urn:microsoft.com/office/officeart/2005/8/layout/cycle4"/>
    <dgm:cxn modelId="{4DF1F303-9986-4150-AF78-B6C12684CC51}" type="presParOf" srcId="{0D4455F5-4F90-4722-A9AC-5B546B59AF66}" destId="{E9BF1072-ECAF-4DED-BC8F-3066668FFEBB}" srcOrd="1" destOrd="0" presId="urn:microsoft.com/office/officeart/2005/8/layout/cycle4"/>
    <dgm:cxn modelId="{D3F7318E-2841-4F48-BCE8-CE26498811EE}" type="presParOf" srcId="{0D4455F5-4F90-4722-A9AC-5B546B59AF66}" destId="{2AA0CD00-A54F-4D7A-8BD9-7E45541C29F3}" srcOrd="2" destOrd="0" presId="urn:microsoft.com/office/officeart/2005/8/layout/cycle4"/>
    <dgm:cxn modelId="{B16D55FE-C6D8-4805-8000-6EEC6666025F}" type="presParOf" srcId="{0D4455F5-4F90-4722-A9AC-5B546B59AF66}" destId="{92D932F6-A331-4555-92DD-A1799C0A4618}" srcOrd="3" destOrd="0" presId="urn:microsoft.com/office/officeart/2005/8/layout/cycle4"/>
    <dgm:cxn modelId="{460ACC4B-EF07-4F6E-87F9-C3F7CE67C0BE}" type="presParOf" srcId="{0D4455F5-4F90-4722-A9AC-5B546B59AF66}" destId="{0062161B-36BB-4532-A25B-6948EAF9EDD9}" srcOrd="4" destOrd="0" presId="urn:microsoft.com/office/officeart/2005/8/layout/cycle4"/>
    <dgm:cxn modelId="{1FF1E3BE-6DD8-4547-A57A-32A5AA645C88}" type="presParOf" srcId="{B2BC9C62-4A23-44F3-9CD4-9EEB6EECDEA6}" destId="{460C855A-746F-4DAC-BDAA-6C852A650F5F}" srcOrd="2" destOrd="0" presId="urn:microsoft.com/office/officeart/2005/8/layout/cycle4"/>
    <dgm:cxn modelId="{EF8E5B74-5E08-495F-B432-074082A52F0A}" type="presParOf" srcId="{B2BC9C62-4A23-44F3-9CD4-9EEB6EECDEA6}" destId="{DF43635F-96B3-4DC3-A3EE-A7018872F021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63F54-B8D6-4CBF-AB84-8E22130D87D2}">
      <dsp:nvSpPr>
        <dsp:cNvPr id="0" name=""/>
        <dsp:cNvSpPr/>
      </dsp:nvSpPr>
      <dsp:spPr>
        <a:xfrm>
          <a:off x="4805791" y="2935526"/>
          <a:ext cx="3589823" cy="2108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929064" y="3509085"/>
        <a:ext cx="2420224" cy="1489046"/>
      </dsp:txXfrm>
    </dsp:sp>
    <dsp:sp modelId="{DAE0188A-C885-4592-92A4-116A0FCEEC1D}">
      <dsp:nvSpPr>
        <dsp:cNvPr id="0" name=""/>
        <dsp:cNvSpPr/>
      </dsp:nvSpPr>
      <dsp:spPr>
        <a:xfrm>
          <a:off x="0" y="2788665"/>
          <a:ext cx="3734806" cy="2126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46719" y="3367089"/>
        <a:ext cx="2520926" cy="1501677"/>
      </dsp:txXfrm>
    </dsp:sp>
    <dsp:sp modelId="{772D7BAB-F291-4946-A094-F52CF9CFF529}">
      <dsp:nvSpPr>
        <dsp:cNvPr id="0" name=""/>
        <dsp:cNvSpPr/>
      </dsp:nvSpPr>
      <dsp:spPr>
        <a:xfrm>
          <a:off x="5241085" y="-168851"/>
          <a:ext cx="3154529" cy="20466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32403" y="-123892"/>
        <a:ext cx="2118252" cy="1445099"/>
      </dsp:txXfrm>
    </dsp:sp>
    <dsp:sp modelId="{FC5CA393-4D71-4D6D-AD12-69FDADA01CEE}">
      <dsp:nvSpPr>
        <dsp:cNvPr id="0" name=""/>
        <dsp:cNvSpPr/>
      </dsp:nvSpPr>
      <dsp:spPr>
        <a:xfrm>
          <a:off x="0" y="-128312"/>
          <a:ext cx="3424030" cy="1891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00" kern="1200" dirty="0"/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00" kern="1200" dirty="0"/>
        </a:p>
      </dsp:txBody>
      <dsp:txXfrm>
        <a:off x="41557" y="-86755"/>
        <a:ext cx="2313707" cy="1335746"/>
      </dsp:txXfrm>
    </dsp:sp>
    <dsp:sp modelId="{E6FE6F61-5420-4FD3-957C-B6E3A75D2EF0}">
      <dsp:nvSpPr>
        <dsp:cNvPr id="0" name=""/>
        <dsp:cNvSpPr/>
      </dsp:nvSpPr>
      <dsp:spPr>
        <a:xfrm>
          <a:off x="1978746" y="295538"/>
          <a:ext cx="2168969" cy="216896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</a:t>
          </a:r>
        </a:p>
      </dsp:txBody>
      <dsp:txXfrm>
        <a:off x="2614022" y="930814"/>
        <a:ext cx="1533693" cy="1533693"/>
      </dsp:txXfrm>
    </dsp:sp>
    <dsp:sp modelId="{E9BF1072-ECAF-4DED-BC8F-3066668FFEBB}">
      <dsp:nvSpPr>
        <dsp:cNvPr id="0" name=""/>
        <dsp:cNvSpPr/>
      </dsp:nvSpPr>
      <dsp:spPr>
        <a:xfrm rot="5400000">
          <a:off x="4247899" y="295538"/>
          <a:ext cx="2168969" cy="216896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Education</a:t>
          </a:r>
        </a:p>
      </dsp:txBody>
      <dsp:txXfrm rot="-5400000">
        <a:off x="4247899" y="930814"/>
        <a:ext cx="1533693" cy="1533693"/>
      </dsp:txXfrm>
    </dsp:sp>
    <dsp:sp modelId="{2AA0CD00-A54F-4D7A-8BD9-7E45541C29F3}">
      <dsp:nvSpPr>
        <dsp:cNvPr id="0" name=""/>
        <dsp:cNvSpPr/>
      </dsp:nvSpPr>
      <dsp:spPr>
        <a:xfrm rot="10800000">
          <a:off x="4227510" y="2590806"/>
          <a:ext cx="2168969" cy="216896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Employment</a:t>
          </a:r>
        </a:p>
      </dsp:txBody>
      <dsp:txXfrm rot="10800000">
        <a:off x="4227510" y="2590806"/>
        <a:ext cx="1533693" cy="1533693"/>
      </dsp:txXfrm>
    </dsp:sp>
    <dsp:sp modelId="{92D932F6-A331-4555-92DD-A1799C0A4618}">
      <dsp:nvSpPr>
        <dsp:cNvPr id="0" name=""/>
        <dsp:cNvSpPr/>
      </dsp:nvSpPr>
      <dsp:spPr>
        <a:xfrm rot="16200000">
          <a:off x="1984721" y="2603657"/>
          <a:ext cx="2157018" cy="2091038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Why work at ACEGID?</a:t>
          </a:r>
        </a:p>
      </dsp:txBody>
      <dsp:txXfrm rot="5400000">
        <a:off x="2630162" y="2570668"/>
        <a:ext cx="1478587" cy="1525242"/>
      </dsp:txXfrm>
    </dsp:sp>
    <dsp:sp modelId="{460C855A-746F-4DAC-BDAA-6C852A650F5F}">
      <dsp:nvSpPr>
        <dsp:cNvPr id="0" name=""/>
        <dsp:cNvSpPr/>
      </dsp:nvSpPr>
      <dsp:spPr>
        <a:xfrm>
          <a:off x="3823372" y="2063774"/>
          <a:ext cx="748870" cy="65119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3635F-96B3-4DC3-A3EE-A7018872F021}">
      <dsp:nvSpPr>
        <dsp:cNvPr id="0" name=""/>
        <dsp:cNvSpPr/>
      </dsp:nvSpPr>
      <dsp:spPr>
        <a:xfrm rot="10800000">
          <a:off x="3823372" y="2314233"/>
          <a:ext cx="748870" cy="65119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BF342-6DB7-AF49-AEF2-70902A47B95C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6A26-DC80-F842-A0C5-49741C011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5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E66DA-4CD5-4DE1-86C5-424010860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32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14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0FE0-1142-A235-596F-401FEB130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E8171-5372-EF1B-D49C-3EFA51535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444D-C9E9-B271-8A5C-5F58983A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A06B-B21C-0E3F-8934-C0073558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7021-2638-06BD-AB3C-A17E89B4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02D6-82AB-4CBC-7831-85D2C83D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78A1B-F0F3-A4E9-3D1F-91B7F9D19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CF1D-02CF-5155-1AC9-236BAABF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67DA-D13D-2CDE-F28D-7350810D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577C-5684-7298-1B6E-24C02FC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F703-20C9-D5E9-386D-BA99FBE8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4AD6D-B6F4-AC91-C12B-F39B9AB65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8A3A1-167C-047A-9807-27F2B4D5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6B17-50D7-8D94-EAF7-7ED7E89C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EC33-20FF-E2AF-03C6-20488244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D7BE-5945-A717-08B3-A7ACFFAD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7339-B055-F76F-1865-1AEA5E22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5EE1-7AF2-4ABD-E29E-F6D8CD4E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FA8F-410E-9611-B714-948D1803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1E456-C6B5-84CE-6FE5-3BABBE5C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21A3-8223-E8EC-4B0D-9D76F19B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5E100-E163-DFFB-D6FC-8D06D10C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6DFD-08C1-97F5-ABD9-9CD7B828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5D52-81B9-2473-DE3D-4CEAA807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BB27-55A5-3D43-A878-C10C44B5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461C-328E-9A63-389A-02DEF04C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0B38-0D4D-E756-12F5-14B637F3A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BCF7-BFBD-2E3D-73EB-F89DE7E4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EE30-57A5-B903-E60F-68340F43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69FA4-DD31-782F-E1A6-97F6A3DB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27436-68A9-68EE-CAA5-0890C9BC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89E8-4456-F72A-E0A6-AFBECF75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A6059-8EC4-4065-D7C2-82F0EE21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5CD56-84AF-4BAB-655D-CE266225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D8102-7801-6FA7-6AA9-1A20DAF38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D1570-4F42-24F6-9837-529978B0F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B3ABD-9C5F-09A6-3B17-7DBD1E1B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0BFF-9CF6-CE45-DE25-A776A995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91BEB-B156-7360-606A-8834BDC2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3FB2-F48D-E2E7-6665-B93380DF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E00C5-EE1D-EADC-9BA4-7C4950B0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5F4E6-49EB-D857-FDE0-3737A25C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781C-5CC0-9AAE-BF8B-0CF224D6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1A71E-0648-40D0-245D-64203F4E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49477-368B-BAEE-6101-2BE2246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5F433-9E02-20FB-67CA-93ABBAE4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2021-BE4D-F563-3E9A-AC13B814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DA15-75AF-9843-A290-AAD4673D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C0097-9832-C66D-7075-7D159C9C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6747-3333-5060-5C2D-32C9131B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A6974-74CE-7FE0-AD7A-B4E33DCB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0C12D-A7D7-F850-E728-B8ED235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719A-4805-8A7D-B53B-5D1B4C07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5E501-4CFB-C83C-69EC-D95B4E17C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31B19-B477-EE3C-46C1-D10B3E95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1D933-70E2-D362-8A8B-369EC153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57DE9-B854-DC4D-0131-14B66B01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BDB62-1A10-36F9-EF3F-AA000739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69D60-DF74-8A79-730E-E5655952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D2FF-21C9-CB68-E181-D790D596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C7BB-A45D-9852-05A7-3C4D1016C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0381-864B-BE4E-84B2-E8AF84F61A5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8C39-79E5-DF18-3255-D7A1FD26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2FE5-B381-B127-7DFE-9E68EAF27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E002-3963-B74B-9A49-D023342C2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49A-D17C-5936-10EA-F5652CB2F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7" y="775146"/>
            <a:ext cx="12013325" cy="1909763"/>
          </a:xfrm>
        </p:spPr>
        <p:txBody>
          <a:bodyPr>
            <a:normAutofit fontScale="90000"/>
          </a:bodyPr>
          <a:lstStyle/>
          <a:p>
            <a:r>
              <a:rPr lang="en-US" sz="4800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African Centre of Excellence for Genomics of Infectious Diseases (ACEGID): Bioinformatics core facility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76F5D-3243-50D3-3F0F-49AD3F19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57" y="3867022"/>
            <a:ext cx="10983312" cy="1909762"/>
          </a:xfrm>
        </p:spPr>
        <p:txBody>
          <a:bodyPr>
            <a:normAutofit/>
          </a:bodyPr>
          <a:lstStyle/>
          <a:p>
            <a:r>
              <a:rPr lang="en-US" b="1" dirty="0"/>
              <a:t>Dr. Javan Okendo</a:t>
            </a:r>
          </a:p>
          <a:p>
            <a:r>
              <a:rPr lang="en-US" b="1" dirty="0"/>
              <a:t>ORCID: 0000-0001-8218-5448</a:t>
            </a:r>
          </a:p>
          <a:p>
            <a:r>
              <a:rPr lang="en-US" dirty="0"/>
              <a:t>09</a:t>
            </a:r>
            <a:r>
              <a:rPr lang="en-US" baseline="30000" dirty="0"/>
              <a:t>th</a:t>
            </a:r>
            <a:r>
              <a:rPr lang="en-US" dirty="0"/>
              <a:t> May, 2023</a:t>
            </a:r>
          </a:p>
          <a:p>
            <a:r>
              <a:rPr lang="en-US" b="1" dirty="0">
                <a:solidFill>
                  <a:srgbClr val="00B0F0"/>
                </a:solidFill>
              </a:rPr>
              <a:t>@</a:t>
            </a:r>
            <a:r>
              <a:rPr lang="en-US" b="1" dirty="0" err="1">
                <a:solidFill>
                  <a:srgbClr val="00B0F0"/>
                </a:solidFill>
              </a:rPr>
              <a:t>javan_okendo</a:t>
            </a:r>
            <a:r>
              <a:rPr lang="en-US" b="1" dirty="0">
                <a:solidFill>
                  <a:srgbClr val="00B0F0"/>
                </a:solidFill>
              </a:rPr>
              <a:t>  </a:t>
            </a:r>
          </a:p>
        </p:txBody>
      </p:sp>
      <p:pic>
        <p:nvPicPr>
          <p:cNvPr id="2050" name="Picture 2" descr="ACEGID logo">
            <a:extLst>
              <a:ext uri="{FF2B5EF4-FFF2-40B4-BE49-F238E27FC236}">
                <a16:creationId xmlns:a16="http://schemas.microsoft.com/office/drawing/2014/main" id="{4D14B3B9-3F31-3002-421C-559CFED7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1" y="5817254"/>
            <a:ext cx="899671" cy="89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witter logo">
            <a:extLst>
              <a:ext uri="{FF2B5EF4-FFF2-40B4-BE49-F238E27FC236}">
                <a16:creationId xmlns:a16="http://schemas.microsoft.com/office/drawing/2014/main" id="{470F9DE7-786A-A6AE-A2FF-271312D6B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96" y="5338763"/>
            <a:ext cx="355080" cy="2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VID-19: Redeemer's University not at risk Tribune Online">
            <a:extLst>
              <a:ext uri="{FF2B5EF4-FFF2-40B4-BE49-F238E27FC236}">
                <a16:creationId xmlns:a16="http://schemas.microsoft.com/office/drawing/2014/main" id="{48C86A9F-6B9E-DBBA-3551-6C8BBFCA3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12"/>
          <a:stretch/>
        </p:blipFill>
        <p:spPr bwMode="auto">
          <a:xfrm>
            <a:off x="10567498" y="5887791"/>
            <a:ext cx="1357141" cy="7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4FD-A286-0328-D61A-79754A46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757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62281" y="12441"/>
            <a:ext cx="7791925" cy="6943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About me: Dr. Javan Okendo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30830537"/>
              </p:ext>
            </p:extLst>
          </p:nvPr>
        </p:nvGraphicFramePr>
        <p:xfrm>
          <a:off x="1944687" y="990600"/>
          <a:ext cx="839561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B98949-4AD6-B34E-B2C1-5F3CD5EB59C6}"/>
              </a:ext>
            </a:extLst>
          </p:cNvPr>
          <p:cNvSpPr txBox="1"/>
          <p:nvPr/>
        </p:nvSpPr>
        <p:spPr>
          <a:xfrm>
            <a:off x="7755364" y="4246580"/>
            <a:ext cx="2696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Novartis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Pharma, Basel, Switzerland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DIPLOMICs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South Africa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Assistant, Strathmore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3E567-6D12-E543-9724-7A7C0C9626E5}"/>
              </a:ext>
            </a:extLst>
          </p:cNvPr>
          <p:cNvSpPr txBox="1"/>
          <p:nvPr/>
        </p:nvSpPr>
        <p:spPr>
          <a:xfrm>
            <a:off x="1952844" y="899016"/>
            <a:ext cx="2989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Postdoctoral visiting fellow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NHGRI, NIH, Bethesda USA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7E6DD-F5EC-494F-B5CF-C3429CDA09B4}"/>
              </a:ext>
            </a:extLst>
          </p:cNvPr>
          <p:cNvSpPr txBox="1"/>
          <p:nvPr/>
        </p:nvSpPr>
        <p:spPr>
          <a:xfrm>
            <a:off x="1832978" y="3768804"/>
            <a:ext cx="2989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 next generation of African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scientists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Contribute to the understanding of circulating health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Give back to Africa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6E6E6-570F-B540-A12C-1420FCB0B455}"/>
              </a:ext>
            </a:extLst>
          </p:cNvPr>
          <p:cNvSpPr txBox="1"/>
          <p:nvPr/>
        </p:nvSpPr>
        <p:spPr>
          <a:xfrm>
            <a:off x="7755364" y="925621"/>
            <a:ext cx="2555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(Chemical &amp; systems Biology)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M.Sc.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BSc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(Molecular biology)</a:t>
            </a:r>
          </a:p>
        </p:txBody>
      </p:sp>
      <p:pic>
        <p:nvPicPr>
          <p:cNvPr id="1026" name="Picture 2" descr="Image result for kenya">
            <a:extLst>
              <a:ext uri="{FF2B5EF4-FFF2-40B4-BE49-F238E27FC236}">
                <a16:creationId xmlns:a16="http://schemas.microsoft.com/office/drawing/2014/main" id="{AE32CD2C-E447-6D1E-5415-155A74C5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547" y="88370"/>
            <a:ext cx="756464" cy="5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uth africa">
            <a:extLst>
              <a:ext uri="{FF2B5EF4-FFF2-40B4-BE49-F238E27FC236}">
                <a16:creationId xmlns:a16="http://schemas.microsoft.com/office/drawing/2014/main" id="{5FB7F313-5166-A0E7-5983-D8D56F444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718" y="84084"/>
            <a:ext cx="756464" cy="5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erson sitting in a chair&#10;&#10;Description automatically generated with low confidence">
            <a:extLst>
              <a:ext uri="{FF2B5EF4-FFF2-40B4-BE49-F238E27FC236}">
                <a16:creationId xmlns:a16="http://schemas.microsoft.com/office/drawing/2014/main" id="{72D6548A-0659-28C5-E24A-39AB6D7ACC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4687" y="2029198"/>
            <a:ext cx="1972055" cy="16938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29559-8BCF-CC3D-B10E-00012310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2C65-F769-FF40-B6E1-AEFA535CE03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 descr="Kenyatta University - Wikipedia">
            <a:extLst>
              <a:ext uri="{FF2B5EF4-FFF2-40B4-BE49-F238E27FC236}">
                <a16:creationId xmlns:a16="http://schemas.microsoft.com/office/drawing/2014/main" id="{1EEBB1C8-F222-83E1-F925-1987FD12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92" y="2145763"/>
            <a:ext cx="701311" cy="62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iversity of Cape Town - Wikipedia">
            <a:extLst>
              <a:ext uri="{FF2B5EF4-FFF2-40B4-BE49-F238E27FC236}">
                <a16:creationId xmlns:a16="http://schemas.microsoft.com/office/drawing/2014/main" id="{777294EA-6B14-DF63-8330-7D483D07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751" y="2145763"/>
            <a:ext cx="616405" cy="62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istory of the NIH Logo | National Institutes of Health (NIH)">
            <a:extLst>
              <a:ext uri="{FF2B5EF4-FFF2-40B4-BE49-F238E27FC236}">
                <a16:creationId xmlns:a16="http://schemas.microsoft.com/office/drawing/2014/main" id="{DC313131-EB08-2F9B-6252-606E25F8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08" y="1428214"/>
            <a:ext cx="485716" cy="48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0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65507" y="165852"/>
            <a:ext cx="427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Bioinformatic analysis</a:t>
            </a:r>
          </a:p>
        </p:txBody>
      </p:sp>
      <p:sp>
        <p:nvSpPr>
          <p:cNvPr id="10" name="Cube 9"/>
          <p:cNvSpPr/>
          <p:nvPr/>
        </p:nvSpPr>
        <p:spPr>
          <a:xfrm>
            <a:off x="4272546" y="1953672"/>
            <a:ext cx="3531751" cy="353175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50335" y="3498111"/>
            <a:ext cx="2172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sequences </a:t>
            </a:r>
          </a:p>
          <a:p>
            <a:r>
              <a:rPr lang="en-GB" sz="2400" dirty="0"/>
              <a:t>(FASTQ)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39306" y="3498110"/>
            <a:ext cx="2677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List of </a:t>
            </a:r>
            <a:r>
              <a:rPr lang="en-GB" sz="2400"/>
              <a:t>Differentially </a:t>
            </a:r>
          </a:p>
          <a:p>
            <a:r>
              <a:rPr lang="en-GB" sz="2400" dirty="0"/>
              <a:t>Expressed Genes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91381" y="3479329"/>
            <a:ext cx="627321" cy="8497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7958141" y="3479329"/>
            <a:ext cx="627321" cy="8497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61531" y="215102"/>
            <a:ext cx="748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Becoming too complicated day by day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1531" y="123697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Automation in analysis increasingly common</a:t>
            </a:r>
          </a:p>
        </p:txBody>
      </p:sp>
      <p:sp>
        <p:nvSpPr>
          <p:cNvPr id="10" name="Cube 9"/>
          <p:cNvSpPr/>
          <p:nvPr/>
        </p:nvSpPr>
        <p:spPr>
          <a:xfrm>
            <a:off x="4272546" y="1953672"/>
            <a:ext cx="3531751" cy="3531751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50335" y="3498111"/>
            <a:ext cx="2172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sequences </a:t>
            </a:r>
          </a:p>
          <a:p>
            <a:r>
              <a:rPr lang="en-GB" sz="2400" dirty="0"/>
              <a:t>(FASTQ)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39306" y="3498110"/>
            <a:ext cx="2677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List of </a:t>
            </a:r>
            <a:r>
              <a:rPr lang="en-GB" sz="2400"/>
              <a:t>Differentially </a:t>
            </a:r>
          </a:p>
          <a:p>
            <a:r>
              <a:rPr lang="en-GB" sz="2400" dirty="0"/>
              <a:t>Expressed Genes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491381" y="3479329"/>
            <a:ext cx="627321" cy="8497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7958141" y="3479329"/>
            <a:ext cx="627321" cy="8497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03" y="3404900"/>
            <a:ext cx="1378421" cy="1378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8421" y="4970377"/>
            <a:ext cx="6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4317" y="4970377"/>
            <a:ext cx="13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 Counts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92077" y="2918683"/>
            <a:ext cx="16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Alignment Stats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260792" y="2066846"/>
            <a:ext cx="18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Duplication Rates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6853613" y="3150166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featureCounts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6294827" y="4166473"/>
            <a:ext cx="17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Read Error Rates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641865" y="2390887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Stranded Vs </a:t>
            </a:r>
            <a:r>
              <a:rPr lang="en-GB" dirty="0" err="1"/>
              <a:t>Unstranded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854759" y="4064728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Sample Mix Ups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 rot="2330930">
            <a:off x="6112335" y="303317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Biases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5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78148"/>
            <a:ext cx="10515600" cy="869984"/>
          </a:xfrm>
        </p:spPr>
        <p:txBody>
          <a:bodyPr/>
          <a:lstStyle/>
          <a:p>
            <a:pPr algn="ctr"/>
            <a:r>
              <a:rPr lang="en-GB" b="1" dirty="0"/>
              <a:t>Bioinformatics in a typical NGS project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9320" y="1417638"/>
            <a:ext cx="34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Experimental Design and Planning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9320" y="1908235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Library Preparation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9320" y="2398832"/>
            <a:ext cx="16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Tracking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9320" y="288942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Sequencing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9320" y="3380026"/>
            <a:ext cx="13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Quantitation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9320" y="387062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Comparison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9320" y="4361220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Statistics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49320" y="4851817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Functional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9320" y="5342414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931685" y="1417638"/>
            <a:ext cx="0" cy="42941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/>
        </p:nvSpPr>
        <p:spPr>
          <a:xfrm>
            <a:off x="1846292" y="200662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1846292" y="249751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1846292" y="15157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>
            <a:spLocks/>
          </p:cNvSpPr>
          <p:nvPr/>
        </p:nvSpPr>
        <p:spPr>
          <a:xfrm>
            <a:off x="1846292" y="347930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1846292" y="397020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1846292" y="446109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1846292" y="495199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>
            <a:spLocks/>
          </p:cNvSpPr>
          <p:nvPr/>
        </p:nvSpPr>
        <p:spPr>
          <a:xfrm>
            <a:off x="1846292" y="298841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1846292" y="54428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own Arrow 2"/>
          <p:cNvSpPr/>
          <p:nvPr/>
        </p:nvSpPr>
        <p:spPr>
          <a:xfrm>
            <a:off x="4901609" y="3118772"/>
            <a:ext cx="223283" cy="1081072"/>
          </a:xfrm>
          <a:prstGeom prst="down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30949" y="3749358"/>
            <a:ext cx="637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NGS Pipeline automation increasingly common</a:t>
            </a:r>
          </a:p>
          <a:p>
            <a:endParaRPr lang="en-GB" dirty="0"/>
          </a:p>
          <a:p>
            <a:r>
              <a:rPr lang="en-GB" dirty="0"/>
              <a:t>Many advantages, but errors, bias and bug need to be checked for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5124892" y="3970203"/>
            <a:ext cx="223283" cy="1081072"/>
          </a:xfrm>
          <a:prstGeom prst="down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wn Arrow 30"/>
          <p:cNvSpPr/>
          <p:nvPr/>
        </p:nvSpPr>
        <p:spPr>
          <a:xfrm>
            <a:off x="4829684" y="4630674"/>
            <a:ext cx="223283" cy="1081072"/>
          </a:xfrm>
          <a:prstGeom prst="downArrow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1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3FDB-A00F-4807-B0F1-4D96A330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67"/>
            <a:ext cx="10515600" cy="4546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Bioinformatic team focus area at ACEGID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121151-B168-6397-B687-ABD1C11A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66" y="728123"/>
            <a:ext cx="5160579" cy="59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0DB99-302C-529E-CCB2-00FB71E7ABC7}"/>
              </a:ext>
            </a:extLst>
          </p:cNvPr>
          <p:cNvSpPr txBox="1"/>
          <p:nvPr/>
        </p:nvSpPr>
        <p:spPr>
          <a:xfrm>
            <a:off x="3216166" y="840828"/>
            <a:ext cx="5885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F41EA-374E-7F89-3CB3-60C96ABA09A1}"/>
              </a:ext>
            </a:extLst>
          </p:cNvPr>
          <p:cNvSpPr txBox="1"/>
          <p:nvPr/>
        </p:nvSpPr>
        <p:spPr>
          <a:xfrm>
            <a:off x="7767145" y="2249214"/>
            <a:ext cx="6936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A3030-6CDB-9CBE-61D2-192F4CD8C65C}"/>
              </a:ext>
            </a:extLst>
          </p:cNvPr>
          <p:cNvSpPr txBox="1"/>
          <p:nvPr/>
        </p:nvSpPr>
        <p:spPr>
          <a:xfrm>
            <a:off x="6589986" y="4025462"/>
            <a:ext cx="609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2D956-9902-A886-18D3-B3D79F48707D}"/>
              </a:ext>
            </a:extLst>
          </p:cNvPr>
          <p:cNvSpPr txBox="1"/>
          <p:nvPr/>
        </p:nvSpPr>
        <p:spPr>
          <a:xfrm>
            <a:off x="7767145" y="6085490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68B3B-3B51-8898-5647-3AB823C080F5}"/>
              </a:ext>
            </a:extLst>
          </p:cNvPr>
          <p:cNvSpPr txBox="1"/>
          <p:nvPr/>
        </p:nvSpPr>
        <p:spPr>
          <a:xfrm>
            <a:off x="3941379" y="6085490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DD20C-A2D4-0C50-C5D3-1F2DEF6CA868}"/>
              </a:ext>
            </a:extLst>
          </p:cNvPr>
          <p:cNvSpPr txBox="1"/>
          <p:nvPr/>
        </p:nvSpPr>
        <p:spPr>
          <a:xfrm>
            <a:off x="6295698" y="5665075"/>
            <a:ext cx="1660634" cy="10472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5C20-6195-4DDE-4889-090BCD00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043"/>
            <a:ext cx="10515600" cy="4546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Role of bioinformatic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95E6-22A0-3825-62EC-633934B1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62" y="1171465"/>
            <a:ext cx="11761075" cy="557365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Project planning &amp; management: </a:t>
            </a:r>
            <a:r>
              <a:rPr lang="en-US" dirty="0"/>
              <a:t>Develop project plans, timelines &amp; budget</a:t>
            </a:r>
          </a:p>
          <a:p>
            <a:endParaRPr lang="en-US" dirty="0"/>
          </a:p>
          <a:p>
            <a:r>
              <a:rPr lang="en-US" b="1" dirty="0"/>
              <a:t>Team management: </a:t>
            </a:r>
            <a:r>
              <a:rPr lang="en-US" dirty="0"/>
              <a:t>Oversees training, tasks assignment &amp; responsibilities.</a:t>
            </a:r>
          </a:p>
          <a:p>
            <a:endParaRPr lang="en-US" dirty="0"/>
          </a:p>
          <a:p>
            <a:r>
              <a:rPr lang="en-US" b="1" dirty="0"/>
              <a:t>Data analysis &amp; interpretation: </a:t>
            </a:r>
            <a:r>
              <a:rPr lang="en-US" dirty="0"/>
              <a:t>Identify pattern, trends and insights from the data.</a:t>
            </a:r>
          </a:p>
          <a:p>
            <a:endParaRPr lang="en-US" dirty="0"/>
          </a:p>
          <a:p>
            <a:r>
              <a:rPr lang="en-US" b="1" dirty="0"/>
              <a:t>Research design &amp; implementation: </a:t>
            </a:r>
            <a:r>
              <a:rPr lang="en-US" dirty="0"/>
              <a:t>Project design, execution and documentation </a:t>
            </a:r>
            <a:r>
              <a:rPr lang="en-US" dirty="0" err="1"/>
              <a:t>e.g</a:t>
            </a:r>
            <a:r>
              <a:rPr lang="en-US" dirty="0"/>
              <a:t> use GitHub repos</a:t>
            </a:r>
          </a:p>
          <a:p>
            <a:endParaRPr lang="en-US" dirty="0"/>
          </a:p>
          <a:p>
            <a:r>
              <a:rPr lang="en-US" b="1" dirty="0"/>
              <a:t>Collaboration and communication: </a:t>
            </a:r>
            <a:r>
              <a:rPr lang="en-US" dirty="0"/>
              <a:t>Research relevance and impactful</a:t>
            </a:r>
          </a:p>
          <a:p>
            <a:endParaRPr lang="en-US" dirty="0"/>
          </a:p>
          <a:p>
            <a:r>
              <a:rPr lang="en-US" b="1" dirty="0"/>
              <a:t>Quality control and assurance: </a:t>
            </a:r>
            <a:r>
              <a:rPr lang="en-US" dirty="0"/>
              <a:t>Ensures data analysis &amp; research output is of good quality and also meets ethical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1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3E547-D97B-571D-9AD2-1EDE0EF1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>
                <a:solidFill>
                  <a:schemeClr val="bg1"/>
                </a:solidFill>
              </a:rPr>
              <a:t>Open door policy</a:t>
            </a:r>
          </a:p>
        </p:txBody>
      </p:sp>
      <p:pic>
        <p:nvPicPr>
          <p:cNvPr id="4" name="Picture 4" descr="Why Every Small Business Needs To Implement An Open Door Policy In The  Workplace | Insightlink">
            <a:extLst>
              <a:ext uri="{FF2B5EF4-FFF2-40B4-BE49-F238E27FC236}">
                <a16:creationId xmlns:a16="http://schemas.microsoft.com/office/drawing/2014/main" id="{25936B2D-CEF0-F34B-A00A-CE0FB9B0C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r="29545" b="-1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0C58-67E9-D88A-1115-39142FB6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Immediate Plan(s)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112A7C-BD02-2790-37E3-220D62E63D4F}"/>
              </a:ext>
            </a:extLst>
          </p:cNvPr>
          <p:cNvSpPr/>
          <p:nvPr/>
        </p:nvSpPr>
        <p:spPr>
          <a:xfrm>
            <a:off x="2112579" y="1282262"/>
            <a:ext cx="2627587" cy="79878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lab demographics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52CB9-E609-768F-C30E-7B311FCD42C2}"/>
              </a:ext>
            </a:extLst>
          </p:cNvPr>
          <p:cNvSpPr/>
          <p:nvPr/>
        </p:nvSpPr>
        <p:spPr>
          <a:xfrm>
            <a:off x="7583214" y="1282262"/>
            <a:ext cx="2627587" cy="79878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Consult 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0784D-55D9-59BF-336A-6AA7F8D49260}"/>
              </a:ext>
            </a:extLst>
          </p:cNvPr>
          <p:cNvSpPr/>
          <p:nvPr/>
        </p:nvSpPr>
        <p:spPr>
          <a:xfrm>
            <a:off x="4955627" y="3029607"/>
            <a:ext cx="2627587" cy="7987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our first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E337F-4960-FE62-D5B7-152359F2EA91}"/>
              </a:ext>
            </a:extLst>
          </p:cNvPr>
          <p:cNvSpPr/>
          <p:nvPr/>
        </p:nvSpPr>
        <p:spPr>
          <a:xfrm>
            <a:off x="4955627" y="5176345"/>
            <a:ext cx="2627587" cy="7987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Organize and deliver our first training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4ABC860-0A62-3151-FBD5-2458086E034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517024" y="1990397"/>
            <a:ext cx="1347952" cy="1529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F0D8E26-9DC6-9ED0-2FC4-73E3AC8DA3BC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7566135" y="2098127"/>
            <a:ext cx="1347952" cy="13137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D8850B-A054-E10E-AC77-DBDA22FB0439}"/>
              </a:ext>
            </a:extLst>
          </p:cNvPr>
          <p:cNvCxnSpPr>
            <a:stCxn id="6" idx="2"/>
          </p:cNvCxnSpPr>
          <p:nvPr/>
        </p:nvCxnSpPr>
        <p:spPr>
          <a:xfrm flipH="1">
            <a:off x="6269420" y="3828393"/>
            <a:ext cx="1" cy="1347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320</Words>
  <Application>Microsoft Macintosh PowerPoint</Application>
  <PresentationFormat>Widescreen</PresentationFormat>
  <Paragraphs>80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Wingdings</vt:lpstr>
      <vt:lpstr>Office Theme</vt:lpstr>
      <vt:lpstr>African Centre of Excellence for Genomics of Infectious Diseases (ACEGID): Bioinformatics core facility</vt:lpstr>
      <vt:lpstr>About me: Dr. Javan Okendo</vt:lpstr>
      <vt:lpstr>PowerPoint Presentation</vt:lpstr>
      <vt:lpstr>PowerPoint Presentation</vt:lpstr>
      <vt:lpstr>Bioinformatics in a typical NGS project </vt:lpstr>
      <vt:lpstr>Bioinformatic team focus area at ACEGID</vt:lpstr>
      <vt:lpstr>Role of bioinformatic team</vt:lpstr>
      <vt:lpstr>Open door policy</vt:lpstr>
      <vt:lpstr>Immediate Plan(s)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Centre of Excellence for Genomics of Infectious Diseases (ACEGID): Bioinformatics core facility</dc:title>
  <dc:creator>Okendo, Javan (NIH/NHGRI) [F]</dc:creator>
  <cp:lastModifiedBy>Okendo, Javan (NIH/NHGRI) [F]</cp:lastModifiedBy>
  <cp:revision>18</cp:revision>
  <dcterms:created xsi:type="dcterms:W3CDTF">2023-05-02T16:07:13Z</dcterms:created>
  <dcterms:modified xsi:type="dcterms:W3CDTF">2023-05-09T02:19:24Z</dcterms:modified>
</cp:coreProperties>
</file>