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D99-EC7D-AE45-ACCF-05E112B72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573CB-8855-7DC4-B269-6709A2A68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67F4-CB1A-5ED1-ABCE-49AB7D46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ACBB-D98E-CC75-E22E-489DAB2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1C9F-220C-9E00-6A0B-FB7A53BA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0EE5-7EED-B8CA-E269-684A9A27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2EF83-0EF6-4E26-299F-410EA6F5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0B02-8DD6-3CC9-74AA-94712001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D5E8-9817-0CCC-F3A7-3689D6FB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6673-83B4-29A6-04DD-82BC53CE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D73DF-9B79-C4AD-C4C3-06C623A16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7DE58-8F15-9AA3-3F03-FC0A3F6B0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F1B8-E3B7-3808-FAFF-DEE3C86F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35BC-159C-8C17-EA00-470281D9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10C4-9B82-F677-95CA-F5DD05C8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5E6B-C78F-AB8F-18BC-6096E0C6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FD21-D8D1-A82B-06EA-ACB194DB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FF55-D274-23A6-AAC4-179E45A7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0C01-EBB1-FB6F-43B0-56DD4DD4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4D70-9A03-11EE-A536-316B192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97F6-B833-9DD5-A6DC-1BF260F4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F4341-4CAE-639D-C6DD-A256D5AF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7D12-08D3-FD9D-2BF5-57F3B3AB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6BF8-D035-2793-85A5-AE083D81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96B0-864C-F34F-B06A-7953A031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FCB2-C2B8-5B3F-1179-80D70E19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C878-9D07-0EE8-624C-8A1A9C06C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E8102-D3AA-EDB4-B23A-DCBDD24CD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D55A5-BCFC-C1F8-8FDC-604F6D37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CD5F-C5EA-3D4F-6340-9AF305A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D6BE0-6DB1-40B3-82F7-CC03DEB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7939-B3F7-BA2F-40D9-C123BBD1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74D3-6F05-3F87-CE0D-747D27FE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A9FF-8144-E43B-B7D9-ABAE3C1F3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2BF45-852B-2B02-11DB-903072D67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977A4-854F-BFF0-A49B-B34C791F0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854BB-C7DE-959C-BF4B-52D4658E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D0474-6519-18D0-5590-3BEA9ED9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67E36-094C-A58D-D3B8-6016ED38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A417-5D42-D4BA-4BA9-9F345737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96476-7CD0-05D1-DDC8-85EB4821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B377F-0969-1079-F7AF-E06E46EB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2C572-358A-0A66-C120-C46B07A0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93372-A6EF-3877-15E1-0D2E79E4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A270C-3EC2-45A6-DCE2-F2337734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CC347-2C10-60F1-9474-FC04005F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A86-19AA-A21C-6621-484FEDAF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D52A-6F38-99AC-9F21-04143950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CDB44-9187-59DF-6431-1DBCAB46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07549-5A4D-60AC-A973-5D93C7F3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1E40D-69A4-9C90-2E9E-F7F34713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59BD9-285C-46FA-1B4F-24B33844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1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40-3FE3-4675-6298-AC41AEE4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253C9-2244-0750-0EDF-BD8911895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546E6-2085-414B-5377-85F6AB23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BAFAE-42CA-530D-8EF5-0BE654D9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20A11-E296-6013-0948-D2A72CA4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AAB17-7A34-C537-A8F9-EC007F0D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4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F1360-FC1A-F157-8FEB-E02D1BF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61D1-03AF-3714-B5D8-C72E5D21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3960-3B7E-1B88-E485-A3787BB69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68B-07BA-1B40-8931-364478EA065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889B-841F-C244-429E-A12B03E58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63DF-4DE9-A786-3A35-CF57CFF3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F372-C767-354C-BB2C-5111AA7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E4E8-74FA-D28A-4B2D-7480BF2CF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1" y="1500735"/>
            <a:ext cx="10058400" cy="8325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ACEGID Lab Demographics outlook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54571-0A89-791A-BAD6-663B8AF9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5375"/>
            <a:ext cx="9144000" cy="1655762"/>
          </a:xfrm>
        </p:spPr>
        <p:txBody>
          <a:bodyPr/>
          <a:lstStyle/>
          <a:p>
            <a:r>
              <a:rPr lang="en-US" dirty="0"/>
              <a:t>Bioinformatics core team</a:t>
            </a:r>
          </a:p>
        </p:txBody>
      </p:sp>
    </p:spTree>
    <p:extLst>
      <p:ext uri="{BB962C8B-B14F-4D97-AF65-F5344CB8AC3E}">
        <p14:creationId xmlns:p14="http://schemas.microsoft.com/office/powerpoint/2010/main" val="185900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A890-6E6F-165C-FC4B-1BE4EE33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365125"/>
            <a:ext cx="11845157" cy="7910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64% of the respondents are beginners in R and python programming languages</a:t>
            </a:r>
          </a:p>
        </p:txBody>
      </p:sp>
      <p:pic>
        <p:nvPicPr>
          <p:cNvPr id="9218" name="Picture 2" descr="Forms response chart. Question title: What is your level of proficiency in the above mentioned  programming languages?. Number of responses: 28 responses.">
            <a:extLst>
              <a:ext uri="{FF2B5EF4-FFF2-40B4-BE49-F238E27FC236}">
                <a16:creationId xmlns:a16="http://schemas.microsoft.com/office/drawing/2014/main" id="{479842FA-A213-6E18-78A5-E01FE96224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21329" r="6249" b="9590"/>
          <a:stretch/>
        </p:blipFill>
        <p:spPr bwMode="auto">
          <a:xfrm>
            <a:off x="1404719" y="1456107"/>
            <a:ext cx="9990071" cy="409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01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FBB5-C39F-2EEF-FC83-A3AADADB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B055-68BF-CC21-099E-A4203BD8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design should begin from the introductory level to bioinformatics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F413C-A5F3-5F0C-1962-5F508649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 of the lab members</a:t>
            </a:r>
          </a:p>
        </p:txBody>
      </p:sp>
      <p:pic>
        <p:nvPicPr>
          <p:cNvPr id="1026" name="Picture 2" descr="Forms response chart. Question title: Title. Number of responses: 28 responses.">
            <a:extLst>
              <a:ext uri="{FF2B5EF4-FFF2-40B4-BE49-F238E27FC236}">
                <a16:creationId xmlns:a16="http://schemas.microsoft.com/office/drawing/2014/main" id="{FA8AF328-E382-74A3-EA05-DBFB661407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6" t="22491" r="7414" b="10629"/>
          <a:stretch/>
        </p:blipFill>
        <p:spPr bwMode="auto">
          <a:xfrm>
            <a:off x="4777316" y="2119629"/>
            <a:ext cx="6780700" cy="261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5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D6F9D-E985-48FB-A2D1-6508D327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85" y="1967266"/>
            <a:ext cx="295340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Majority in the lab are MSc graduates/students</a:t>
            </a:r>
          </a:p>
        </p:txBody>
      </p:sp>
      <p:pic>
        <p:nvPicPr>
          <p:cNvPr id="2050" name="Picture 2" descr="Forms response chart. Question title: Please select your educational background&#10;. Number of responses: 28 responses.">
            <a:extLst>
              <a:ext uri="{FF2B5EF4-FFF2-40B4-BE49-F238E27FC236}">
                <a16:creationId xmlns:a16="http://schemas.microsoft.com/office/drawing/2014/main" id="{9CA380D7-B410-BE55-31CD-27569606CA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" t="22605" r="8630" b="7570"/>
          <a:stretch/>
        </p:blipFill>
        <p:spPr bwMode="auto">
          <a:xfrm>
            <a:off x="4374292" y="1967266"/>
            <a:ext cx="7315200" cy="270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75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484E7-6472-BB44-3DFA-65F00358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lab is made up of majority students and researchers</a:t>
            </a:r>
          </a:p>
        </p:txBody>
      </p:sp>
      <p:pic>
        <p:nvPicPr>
          <p:cNvPr id="3074" name="Picture 2" descr="Forms response chart. Question title: What is your current occupation&#10;. Number of responses: 28 responses.">
            <a:extLst>
              <a:ext uri="{FF2B5EF4-FFF2-40B4-BE49-F238E27FC236}">
                <a16:creationId xmlns:a16="http://schemas.microsoft.com/office/drawing/2014/main" id="{2F0813DD-AED0-D1B4-E835-87B16B6C32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t="21211" r="8103" b="8769"/>
          <a:stretch/>
        </p:blipFill>
        <p:spPr bwMode="auto">
          <a:xfrm>
            <a:off x="4777316" y="2159004"/>
            <a:ext cx="6780700" cy="25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2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BDA9-C908-1E9F-2FAB-BCC6DCA2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4" y="365126"/>
            <a:ext cx="11845158" cy="7699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Most of the responders are not working on non-communicable diseases</a:t>
            </a:r>
          </a:p>
        </p:txBody>
      </p:sp>
      <p:pic>
        <p:nvPicPr>
          <p:cNvPr id="4098" name="Picture 2" descr="Forms response chart. Question title: Are you working on Congenital and non-communicable diseases?. Number of responses: 28 responses.">
            <a:extLst>
              <a:ext uri="{FF2B5EF4-FFF2-40B4-BE49-F238E27FC236}">
                <a16:creationId xmlns:a16="http://schemas.microsoft.com/office/drawing/2014/main" id="{255F2460-2763-F99B-2335-25794E446A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18840" b="10145"/>
          <a:stretch/>
        </p:blipFill>
        <p:spPr bwMode="auto">
          <a:xfrm>
            <a:off x="1418897" y="1365495"/>
            <a:ext cx="9861438" cy="43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9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3C8D-989C-EA13-6403-39BF987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Viruses are the most studied pathogens in the lab</a:t>
            </a:r>
          </a:p>
        </p:txBody>
      </p:sp>
      <p:pic>
        <p:nvPicPr>
          <p:cNvPr id="5122" name="Picture 2" descr="Forms response chart. Question title: Are you working on the following Infectious diseases?. Number of responses: 28 responses.">
            <a:extLst>
              <a:ext uri="{FF2B5EF4-FFF2-40B4-BE49-F238E27FC236}">
                <a16:creationId xmlns:a16="http://schemas.microsoft.com/office/drawing/2014/main" id="{8091FE7D-6090-D3FF-875F-377CCA931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r="8193" b="8980"/>
          <a:stretch/>
        </p:blipFill>
        <p:spPr bwMode="auto">
          <a:xfrm>
            <a:off x="337608" y="1928065"/>
            <a:ext cx="11210925" cy="39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18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6543-53FC-330D-B447-C85DB069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There is a high diversity in research theme</a:t>
            </a:r>
          </a:p>
        </p:txBody>
      </p:sp>
      <p:pic>
        <p:nvPicPr>
          <p:cNvPr id="6146" name="Picture 2" descr="Forms response chart. Question title: Research themes&#10;. Number of responses: 28 responses.">
            <a:extLst>
              <a:ext uri="{FF2B5EF4-FFF2-40B4-BE49-F238E27FC236}">
                <a16:creationId xmlns:a16="http://schemas.microsoft.com/office/drawing/2014/main" id="{A3B56DE0-D899-881B-F236-951265D532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1"/>
          <a:stretch/>
        </p:blipFill>
        <p:spPr bwMode="auto">
          <a:xfrm>
            <a:off x="500603" y="1994228"/>
            <a:ext cx="11190794" cy="4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E235-94E1-60F6-5097-2E05EC29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49207"/>
            <a:ext cx="11353800" cy="5387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Lab members desire to learn a broad bioinformatics skills</a:t>
            </a:r>
          </a:p>
        </p:txBody>
      </p:sp>
      <p:pic>
        <p:nvPicPr>
          <p:cNvPr id="7170" name="Picture 2" descr="Forms response chart. Question title: Which Bioinformatics modules/topics would you like to learn?&#10;. Number of responses: 28 responses.">
            <a:extLst>
              <a:ext uri="{FF2B5EF4-FFF2-40B4-BE49-F238E27FC236}">
                <a16:creationId xmlns:a16="http://schemas.microsoft.com/office/drawing/2014/main" id="{F852C5EF-98DC-C82F-0106-025C828995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6"/>
          <a:stretch/>
        </p:blipFill>
        <p:spPr bwMode="auto">
          <a:xfrm>
            <a:off x="744117" y="1715813"/>
            <a:ext cx="11028783" cy="4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39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866A-40D2-8625-F8B9-0D18C3C2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Python and R are the most preferred </a:t>
            </a:r>
          </a:p>
        </p:txBody>
      </p:sp>
      <p:pic>
        <p:nvPicPr>
          <p:cNvPr id="8194" name="Picture 2" descr="Forms response chart. Question title: Which programming languages are you currently using?. Number of responses: 28 responses.">
            <a:extLst>
              <a:ext uri="{FF2B5EF4-FFF2-40B4-BE49-F238E27FC236}">
                <a16:creationId xmlns:a16="http://schemas.microsoft.com/office/drawing/2014/main" id="{89B0D508-F754-6859-01C5-77A5817E28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5"/>
          <a:stretch/>
        </p:blipFill>
        <p:spPr bwMode="auto">
          <a:xfrm>
            <a:off x="570823" y="1587060"/>
            <a:ext cx="10782977" cy="398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4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99</Words>
  <Application>Microsoft Macintosh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ACEGID Lab Demographics outlook</vt:lpstr>
      <vt:lpstr>Title of the lab members</vt:lpstr>
      <vt:lpstr>Majority in the lab are MSc graduates/students</vt:lpstr>
      <vt:lpstr>The lab is made up of majority students and researchers</vt:lpstr>
      <vt:lpstr>Most of the responders are not working on non-communicable diseases</vt:lpstr>
      <vt:lpstr>Viruses are the most studied pathogens in the lab</vt:lpstr>
      <vt:lpstr>There is a high diversity in research theme</vt:lpstr>
      <vt:lpstr>Lab members desire to learn a broad bioinformatics skills</vt:lpstr>
      <vt:lpstr>Python and R are the most preferred </vt:lpstr>
      <vt:lpstr>64% of the respondents are beginners in R and python programming languages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Okendo, Javan (NIH/NHGRI) [F]</dc:creator>
  <cp:lastModifiedBy>Okendo, Javan (NIH/NHGRI) [F]</cp:lastModifiedBy>
  <cp:revision>4</cp:revision>
  <dcterms:created xsi:type="dcterms:W3CDTF">2023-05-29T15:34:54Z</dcterms:created>
  <dcterms:modified xsi:type="dcterms:W3CDTF">2023-05-29T16:07:10Z</dcterms:modified>
</cp:coreProperties>
</file>