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324" r:id="rId3"/>
    <p:sldId id="258" r:id="rId4"/>
    <p:sldId id="326" r:id="rId5"/>
    <p:sldId id="327" r:id="rId6"/>
    <p:sldId id="328" r:id="rId7"/>
    <p:sldId id="330" r:id="rId8"/>
    <p:sldId id="331" r:id="rId9"/>
    <p:sldId id="332" r:id="rId10"/>
    <p:sldId id="267" r:id="rId11"/>
    <p:sldId id="268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512-24D7-485F-B81C-D84151648CA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D709F-9537-4DFE-9B50-6FC47A0E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D709F-9537-4DFE-9B50-6FC47A0E71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9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229" y="-218440"/>
            <a:ext cx="11559540" cy="203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809" y="2397760"/>
            <a:ext cx="11429365" cy="408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2" Type="http://schemas.openxmlformats.org/officeDocument/2006/relationships/image" Target="../media/image5.jp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27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image" Target="../media/image5.jp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7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8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5.jp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24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5.jp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7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6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5.jp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47.png"/><Relationship Id="rId3" Type="http://schemas.openxmlformats.org/officeDocument/2006/relationships/image" Target="../media/image103.png"/><Relationship Id="rId21" Type="http://schemas.openxmlformats.org/officeDocument/2006/relationships/image" Target="../media/image12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24.png"/><Relationship Id="rId25" Type="http://schemas.openxmlformats.org/officeDocument/2006/relationships/image" Target="../media/image146.png"/><Relationship Id="rId2" Type="http://schemas.openxmlformats.org/officeDocument/2006/relationships/image" Target="../media/image5.jpg"/><Relationship Id="rId16" Type="http://schemas.openxmlformats.org/officeDocument/2006/relationships/image" Target="../media/image123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8.png"/><Relationship Id="rId5" Type="http://schemas.openxmlformats.org/officeDocument/2006/relationships/image" Target="../media/image145.png"/><Relationship Id="rId15" Type="http://schemas.openxmlformats.org/officeDocument/2006/relationships/image" Target="../media/image113.png"/><Relationship Id="rId23" Type="http://schemas.openxmlformats.org/officeDocument/2006/relationships/image" Target="../media/image127.png"/><Relationship Id="rId28" Type="http://schemas.openxmlformats.org/officeDocument/2006/relationships/image" Target="../media/image149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44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6.png"/><Relationship Id="rId27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echimusa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ever.com/filename.tx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bio.uct.ac.za/~emile/AGe/sample_sequences.zi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eb.cbio.uct.ac.za/~emile/AGe/mysampledata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bio.uct.ac.za/~emile/AGe/" TargetMode="External"/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://web.cbio.uct.ac.za/~emile/AGe/xxxxxxx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bio.uct.ac.za/~emile/AGe/" TargetMode="External"/><Relationship Id="rId2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bio.uct.ac.za/~emile/A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bio.uct.ac.za/~emile/A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jpg"/><Relationship Id="rId7" Type="http://schemas.openxmlformats.org/officeDocument/2006/relationships/hyperlink" Target="http://www.usna.edu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5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" y="1621790"/>
            <a:ext cx="121183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7460" marR="5080" indent="-1254760" algn="ctr">
              <a:lnSpc>
                <a:spcPct val="100000"/>
              </a:lnSpc>
              <a:spcBef>
                <a:spcPts val="100"/>
              </a:spcBef>
            </a:pPr>
            <a:r>
              <a:rPr sz="6000" spc="585" dirty="0">
                <a:solidFill>
                  <a:srgbClr val="000000"/>
                </a:solidFill>
              </a:rPr>
              <a:t>Introduction</a:t>
            </a:r>
            <a:r>
              <a:rPr sz="6000" spc="235" dirty="0">
                <a:solidFill>
                  <a:srgbClr val="000000"/>
                </a:solidFill>
              </a:rPr>
              <a:t> </a:t>
            </a:r>
            <a:r>
              <a:rPr sz="6000" spc="605" dirty="0">
                <a:solidFill>
                  <a:srgbClr val="000000"/>
                </a:solidFill>
              </a:rPr>
              <a:t>to</a:t>
            </a:r>
            <a:r>
              <a:rPr lang="en-US" sz="6000" spc="250" dirty="0">
                <a:solidFill>
                  <a:srgbClr val="000000"/>
                </a:solidFill>
              </a:rPr>
              <a:t> </a:t>
            </a:r>
            <a:r>
              <a:rPr sz="6000" spc="550" dirty="0">
                <a:solidFill>
                  <a:srgbClr val="000000"/>
                </a:solidFill>
              </a:rPr>
              <a:t>Linux </a:t>
            </a:r>
            <a:r>
              <a:rPr sz="6000" spc="-1789" dirty="0">
                <a:solidFill>
                  <a:srgbClr val="000000"/>
                </a:solidFill>
              </a:rPr>
              <a:t> </a:t>
            </a:r>
            <a:r>
              <a:rPr sz="6000" spc="785" dirty="0">
                <a:solidFill>
                  <a:srgbClr val="000000"/>
                </a:solidFill>
              </a:rPr>
              <a:t>and</a:t>
            </a:r>
            <a:r>
              <a:rPr sz="6000" spc="270" dirty="0">
                <a:solidFill>
                  <a:srgbClr val="000000"/>
                </a:solidFill>
              </a:rPr>
              <a:t> </a:t>
            </a:r>
            <a:r>
              <a:rPr lang="en-US" sz="6000" spc="1030" dirty="0">
                <a:solidFill>
                  <a:srgbClr val="000000"/>
                </a:solidFill>
              </a:rPr>
              <a:t>PBS</a:t>
            </a:r>
            <a:r>
              <a:rPr sz="6000" spc="254" dirty="0">
                <a:solidFill>
                  <a:srgbClr val="000000"/>
                </a:solidFill>
              </a:rPr>
              <a:t> </a:t>
            </a:r>
            <a:r>
              <a:rPr sz="6000" spc="620" dirty="0">
                <a:solidFill>
                  <a:srgbClr val="000000"/>
                </a:solidFill>
              </a:rPr>
              <a:t>server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4601845" y="4343400"/>
            <a:ext cx="2988310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6040" algn="ctr">
              <a:lnSpc>
                <a:spcPct val="99900"/>
              </a:lnSpc>
              <a:spcBef>
                <a:spcPts val="100"/>
              </a:spcBef>
            </a:pPr>
            <a:r>
              <a:rPr lang="en-US" sz="1500" b="1" spc="140" dirty="0">
                <a:solidFill>
                  <a:srgbClr val="0000FF"/>
                </a:solidFill>
                <a:latin typeface="Trebuchet MS"/>
                <a:cs typeface="Trebuchet MS"/>
              </a:rPr>
              <a:t>Javan Ochieng Okendo</a:t>
            </a:r>
            <a:r>
              <a:rPr sz="1500" b="1" spc="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500" b="1" spc="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500" b="1" spc="145" dirty="0">
                <a:solidFill>
                  <a:srgbClr val="0000FF"/>
                </a:solidFill>
                <a:latin typeface="Trebuchet MS"/>
                <a:cs typeface="Trebuchet MS"/>
              </a:rPr>
              <a:t>(</a:t>
            </a:r>
            <a:r>
              <a:rPr lang="en-US" sz="1500" b="1" spc="145" dirty="0">
                <a:solidFill>
                  <a:srgbClr val="0000FF"/>
                </a:solidFill>
                <a:latin typeface="Trebuchet MS"/>
                <a:cs typeface="Trebuchet MS"/>
              </a:rPr>
              <a:t>javanokendo@gmail.com</a:t>
            </a:r>
            <a:r>
              <a:rPr sz="1500" b="1" spc="145" dirty="0">
                <a:solidFill>
                  <a:srgbClr val="0000FF"/>
                </a:solidFill>
                <a:latin typeface="Trebuchet MS"/>
                <a:cs typeface="Trebuchet MS"/>
              </a:rPr>
              <a:t>) </a:t>
            </a:r>
            <a:r>
              <a:rPr sz="1500" b="1" spc="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1500" b="1" spc="155" dirty="0">
                <a:latin typeface="Trebuchet MS"/>
                <a:cs typeface="Trebuchet MS"/>
              </a:rPr>
              <a:t>Chemical and systems biology division</a:t>
            </a:r>
          </a:p>
          <a:p>
            <a:pPr marL="12065" marR="5080" indent="-66040" algn="ctr">
              <a:lnSpc>
                <a:spcPct val="99900"/>
              </a:lnSpc>
              <a:spcBef>
                <a:spcPts val="100"/>
              </a:spcBef>
            </a:pPr>
            <a:r>
              <a:rPr sz="1500" b="1" spc="145" dirty="0">
                <a:latin typeface="Trebuchet MS"/>
                <a:cs typeface="Trebuchet MS"/>
              </a:rPr>
              <a:t>University</a:t>
            </a:r>
            <a:r>
              <a:rPr sz="1500" b="1" spc="60" dirty="0">
                <a:latin typeface="Trebuchet MS"/>
                <a:cs typeface="Trebuchet MS"/>
              </a:rPr>
              <a:t> </a:t>
            </a:r>
            <a:r>
              <a:rPr sz="1500" b="1" spc="135" dirty="0">
                <a:latin typeface="Trebuchet MS"/>
                <a:cs typeface="Trebuchet MS"/>
              </a:rPr>
              <a:t>of</a:t>
            </a:r>
            <a:r>
              <a:rPr sz="1500" b="1" spc="70" dirty="0">
                <a:latin typeface="Trebuchet MS"/>
                <a:cs typeface="Trebuchet MS"/>
              </a:rPr>
              <a:t> </a:t>
            </a:r>
            <a:r>
              <a:rPr sz="1500" b="1" spc="180" dirty="0">
                <a:latin typeface="Trebuchet MS"/>
                <a:cs typeface="Trebuchet MS"/>
              </a:rPr>
              <a:t>Cape</a:t>
            </a:r>
            <a:r>
              <a:rPr sz="1500" b="1" spc="75" dirty="0">
                <a:latin typeface="Trebuchet MS"/>
                <a:cs typeface="Trebuchet MS"/>
              </a:rPr>
              <a:t> </a:t>
            </a:r>
            <a:r>
              <a:rPr sz="1500" b="1" spc="110" dirty="0">
                <a:latin typeface="Trebuchet MS"/>
                <a:cs typeface="Trebuchet MS"/>
              </a:rPr>
              <a:t>Town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pic>
        <p:nvPicPr>
          <p:cNvPr id="1026" name="Picture 2" descr="University of the Free State">
            <a:extLst>
              <a:ext uri="{FF2B5EF4-FFF2-40B4-BE49-F238E27FC236}">
                <a16:creationId xmlns:a16="http://schemas.microsoft.com/office/drawing/2014/main" id="{8BF91C32-6EB1-4030-A0E8-6CC11C43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936932"/>
            <a:ext cx="1381601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2319" y="2885759"/>
            <a:ext cx="448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File-system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under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UNIX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03DD-FD73-4E36-B95E-3AFCFF333EEC}"/>
              </a:ext>
            </a:extLst>
          </p:cNvPr>
          <p:cNvSpPr/>
          <p:nvPr/>
        </p:nvSpPr>
        <p:spPr>
          <a:xfrm>
            <a:off x="8839200" y="152401"/>
            <a:ext cx="1828800" cy="410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F6200-7C23-4205-A8D3-43AC8CA5AB1A}"/>
              </a:ext>
            </a:extLst>
          </p:cNvPr>
          <p:cNvSpPr/>
          <p:nvPr/>
        </p:nvSpPr>
        <p:spPr>
          <a:xfrm>
            <a:off x="1524001" y="6172200"/>
            <a:ext cx="32683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14156" y="590203"/>
            <a:ext cx="4709160" cy="6216650"/>
            <a:chOff x="2290156" y="590203"/>
            <a:chExt cx="4709160" cy="6216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4461" y="6440905"/>
              <a:ext cx="1016318" cy="365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785" y="727362"/>
              <a:ext cx="270163" cy="465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88023" y="759832"/>
              <a:ext cx="144145" cy="360045"/>
            </a:xfrm>
            <a:custGeom>
              <a:avLst/>
              <a:gdLst/>
              <a:ahLst/>
              <a:cxnLst/>
              <a:rect l="l" t="t" r="r" b="b"/>
              <a:pathLst>
                <a:path w="144145" h="360044">
                  <a:moveTo>
                    <a:pt x="144014" y="0"/>
                  </a:moveTo>
                  <a:lnTo>
                    <a:pt x="0" y="36003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992" y="590203"/>
              <a:ext cx="1034934" cy="673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5975" y="615816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80">
                  <a:moveTo>
                    <a:pt x="0" y="0"/>
                  </a:moveTo>
                  <a:lnTo>
                    <a:pt x="936103" y="0"/>
                  </a:lnTo>
                  <a:lnTo>
                    <a:pt x="936103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0156" y="1778923"/>
              <a:ext cx="1109748" cy="6774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9751" y="1808014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79" h="576580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6941" y="1778923"/>
              <a:ext cx="964276" cy="6774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35895" y="1808014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80">
                  <a:moveTo>
                    <a:pt x="0" y="0"/>
                  </a:moveTo>
                  <a:lnTo>
                    <a:pt x="864095" y="0"/>
                  </a:lnTo>
                  <a:lnTo>
                    <a:pt x="864095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8254" y="1778923"/>
              <a:ext cx="989214" cy="6774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88023" y="1808014"/>
              <a:ext cx="889635" cy="576580"/>
            </a:xfrm>
            <a:custGeom>
              <a:avLst/>
              <a:gdLst/>
              <a:ahLst/>
              <a:cxnLst/>
              <a:rect l="l" t="t" r="r" b="b"/>
              <a:pathLst>
                <a:path w="889635" h="576580">
                  <a:moveTo>
                    <a:pt x="0" y="0"/>
                  </a:moveTo>
                  <a:lnTo>
                    <a:pt x="889247" y="0"/>
                  </a:lnTo>
                  <a:lnTo>
                    <a:pt x="88924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0225" y="1778923"/>
              <a:ext cx="1039090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12159" y="1808014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80">
                  <a:moveTo>
                    <a:pt x="0" y="0"/>
                  </a:moveTo>
                  <a:lnTo>
                    <a:pt x="936104" y="0"/>
                  </a:lnTo>
                  <a:lnTo>
                    <a:pt x="936104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14500" y="1872971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0644" y="1872971"/>
            <a:ext cx="4102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dev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8995" y="1913042"/>
            <a:ext cx="172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Configuration</a:t>
            </a:r>
            <a:r>
              <a:rPr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files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3740" y="24085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Device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5686" y="2687939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fil</a:t>
            </a:r>
            <a:r>
              <a:rPr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9898" y="1171630"/>
            <a:ext cx="11328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8580" marR="5080" indent="-56515">
              <a:lnSpc>
                <a:spcPct val="101899"/>
              </a:lnSpc>
              <a:spcBef>
                <a:spcPts val="55"/>
              </a:spcBef>
            </a:pPr>
            <a:r>
              <a:rPr dirty="0">
                <a:solidFill>
                  <a:srgbClr val="1F497D"/>
                </a:solidFill>
                <a:latin typeface="Calibri"/>
                <a:cs typeface="Calibri"/>
              </a:rPr>
              <a:t>Users</a:t>
            </a:r>
            <a:r>
              <a:rPr spc="-1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home </a:t>
            </a:r>
            <a:r>
              <a:rPr spc="-3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directories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03866" y="1155468"/>
            <a:ext cx="3129915" cy="731520"/>
            <a:chOff x="3079865" y="1155468"/>
            <a:chExt cx="3129915" cy="73152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9865" y="1155468"/>
              <a:ext cx="1542011" cy="7315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31839" y="1191880"/>
              <a:ext cx="1440180" cy="616585"/>
            </a:xfrm>
            <a:custGeom>
              <a:avLst/>
              <a:gdLst/>
              <a:ahLst/>
              <a:cxnLst/>
              <a:rect l="l" t="t" r="r" b="b"/>
              <a:pathLst>
                <a:path w="1440179" h="616585">
                  <a:moveTo>
                    <a:pt x="1440159" y="0"/>
                  </a:moveTo>
                  <a:lnTo>
                    <a:pt x="0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6363" y="1159624"/>
              <a:ext cx="615141" cy="7232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11959" y="1191880"/>
              <a:ext cx="504190" cy="616585"/>
            </a:xfrm>
            <a:custGeom>
              <a:avLst/>
              <a:gdLst/>
              <a:ahLst/>
              <a:cxnLst/>
              <a:rect l="l" t="t" r="r" b="b"/>
              <a:pathLst>
                <a:path w="504189" h="616585">
                  <a:moveTo>
                    <a:pt x="504056" y="0"/>
                  </a:moveTo>
                  <a:lnTo>
                    <a:pt x="0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7348" y="1159625"/>
              <a:ext cx="365760" cy="7190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24027" y="1191880"/>
              <a:ext cx="252095" cy="616585"/>
            </a:xfrm>
            <a:custGeom>
              <a:avLst/>
              <a:gdLst/>
              <a:ahLst/>
              <a:cxnLst/>
              <a:rect l="l" t="t" r="r" b="b"/>
              <a:pathLst>
                <a:path w="252095" h="616585">
                  <a:moveTo>
                    <a:pt x="0" y="0"/>
                  </a:moveTo>
                  <a:lnTo>
                    <a:pt x="252028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5043" y="1155468"/>
              <a:ext cx="1184563" cy="7273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76055" y="1191880"/>
              <a:ext cx="1080135" cy="616585"/>
            </a:xfrm>
            <a:custGeom>
              <a:avLst/>
              <a:gdLst/>
              <a:ahLst/>
              <a:cxnLst/>
              <a:rect l="l" t="t" r="r" b="b"/>
              <a:pathLst>
                <a:path w="1080135" h="616585">
                  <a:moveTo>
                    <a:pt x="0" y="0"/>
                  </a:moveTo>
                  <a:lnTo>
                    <a:pt x="1080119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246746" y="1913043"/>
            <a:ext cx="1859914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spcBef>
                <a:spcPts val="100"/>
              </a:spcBef>
              <a:tabLst>
                <a:tab pos="1524635" algn="l"/>
              </a:tabLst>
            </a:pPr>
            <a:r>
              <a:rPr sz="2000" b="1" dirty="0">
                <a:latin typeface="Calibri"/>
                <a:cs typeface="Calibri"/>
              </a:rPr>
              <a:t>bin	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2700" marR="27940">
              <a:lnSpc>
                <a:spcPts val="2100"/>
              </a:lnSpc>
              <a:spcBef>
                <a:spcPts val="1700"/>
              </a:spcBef>
            </a:pP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Essential user </a:t>
            </a:r>
            <a:r>
              <a:rPr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commands</a:t>
            </a:r>
            <a:r>
              <a:rPr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binaries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79881" y="811590"/>
            <a:ext cx="19665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245" marR="5080" indent="-170180">
              <a:lnSpc>
                <a:spcPct val="101899"/>
              </a:lnSpc>
              <a:spcBef>
                <a:spcPts val="55"/>
              </a:spcBef>
            </a:pP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Root directory of </a:t>
            </a:r>
            <a:r>
              <a:rPr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pc="-4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entire</a:t>
            </a:r>
            <a:r>
              <a:rPr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file</a:t>
            </a:r>
            <a:r>
              <a:rPr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95105" y="2859579"/>
            <a:ext cx="2331720" cy="677545"/>
            <a:chOff x="1571105" y="2859578"/>
            <a:chExt cx="2331720" cy="67754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859578"/>
              <a:ext cx="1109748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43806" y="2888133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79" h="576579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1105" y="2859578"/>
              <a:ext cx="1251065" cy="6774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19671" y="2888133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19671" y="2888133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94419" y="3025100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14450" y="2859579"/>
            <a:ext cx="1109980" cy="677545"/>
            <a:chOff x="490450" y="2859578"/>
            <a:chExt cx="1109980" cy="67754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450" y="2859578"/>
              <a:ext cx="1109748" cy="6774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39551" y="2888133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4299" y="3025100"/>
            <a:ext cx="541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Crick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90254" y="2348344"/>
            <a:ext cx="3449954" cy="2269490"/>
            <a:chOff x="166254" y="2348344"/>
            <a:chExt cx="3449954" cy="2269490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9501" y="2348344"/>
              <a:ext cx="1180407" cy="61514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59631" y="2384078"/>
              <a:ext cx="1080135" cy="504190"/>
            </a:xfrm>
            <a:custGeom>
              <a:avLst/>
              <a:gdLst/>
              <a:ahLst/>
              <a:cxnLst/>
              <a:rect l="l" t="t" r="r" b="b"/>
              <a:pathLst>
                <a:path w="1080135" h="504189">
                  <a:moveTo>
                    <a:pt x="1080119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0527" y="2348344"/>
              <a:ext cx="756458" cy="61514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95734" y="2384078"/>
              <a:ext cx="648335" cy="504190"/>
            </a:xfrm>
            <a:custGeom>
              <a:avLst/>
              <a:gdLst/>
              <a:ahLst/>
              <a:cxnLst/>
              <a:rect l="l" t="t" r="r" b="b"/>
              <a:pathLst>
                <a:path w="648335" h="504189">
                  <a:moveTo>
                    <a:pt x="648071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30236" y="2352501"/>
              <a:ext cx="332509" cy="53617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87823" y="2384078"/>
              <a:ext cx="216535" cy="432434"/>
            </a:xfrm>
            <a:custGeom>
              <a:avLst/>
              <a:gdLst/>
              <a:ahLst/>
              <a:cxnLst/>
              <a:rect l="l" t="t" r="r" b="b"/>
              <a:pathLst>
                <a:path w="216535" h="432435">
                  <a:moveTo>
                    <a:pt x="0" y="0"/>
                  </a:moveTo>
                  <a:lnTo>
                    <a:pt x="216023" y="43204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6291" y="3906981"/>
              <a:ext cx="1612668" cy="6774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547663" y="393631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254" y="3940232"/>
              <a:ext cx="1359131" cy="6774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6023" y="3968254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40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9214" y="3429000"/>
              <a:ext cx="897774" cy="61514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43608" y="3464198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49582" y="3433156"/>
              <a:ext cx="403167" cy="57357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907704" y="3464198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60814" y="3424843"/>
              <a:ext cx="1255221" cy="59020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11760" y="3464198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866959" y="4073282"/>
            <a:ext cx="88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63103" y="4073282"/>
            <a:ext cx="1211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18556" y="2993162"/>
            <a:ext cx="746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Sanger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603866" y="3906982"/>
            <a:ext cx="1255395" cy="677545"/>
            <a:chOff x="3079865" y="3906981"/>
            <a:chExt cx="1255395" cy="677545"/>
          </a:xfrm>
        </p:grpSpPr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9865" y="3906981"/>
              <a:ext cx="1255221" cy="67748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131838" y="3936316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747280" y="4073282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397731" y="4804756"/>
            <a:ext cx="1180465" cy="677545"/>
            <a:chOff x="3873730" y="4804755"/>
            <a:chExt cx="1180465" cy="677545"/>
          </a:xfrm>
        </p:grpSpPr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73730" y="4804755"/>
              <a:ext cx="1180407" cy="67748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923927" y="4832349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611376" y="4937377"/>
            <a:ext cx="572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00945" y="5669280"/>
            <a:ext cx="1612900" cy="677545"/>
            <a:chOff x="2576945" y="5669279"/>
            <a:chExt cx="1612900" cy="677545"/>
          </a:xfrm>
        </p:grpSpPr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76945" y="5669279"/>
              <a:ext cx="1612668" cy="67748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27783" y="569644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387241" y="5801473"/>
            <a:ext cx="98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046123" y="5669280"/>
            <a:ext cx="1612900" cy="677545"/>
            <a:chOff x="4522123" y="5669279"/>
            <a:chExt cx="1612900" cy="677545"/>
          </a:xfrm>
        </p:grpSpPr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2123" y="5669279"/>
              <a:ext cx="1612668" cy="67748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71998" y="569644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259447" y="5801473"/>
            <a:ext cx="98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236422" y="4505499"/>
            <a:ext cx="1828800" cy="977265"/>
            <a:chOff x="1712422" y="4505498"/>
            <a:chExt cx="1828800" cy="977265"/>
          </a:xfrm>
        </p:grpSpPr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35628" y="4505498"/>
              <a:ext cx="1105592" cy="4031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483767" y="4544317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12422" y="4804755"/>
              <a:ext cx="1180407" cy="677487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3287688" y="4832351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557251" y="3628505"/>
            <a:ext cx="8766175" cy="2814320"/>
            <a:chOff x="33250" y="3628505"/>
            <a:chExt cx="8766175" cy="2814320"/>
          </a:xfrm>
        </p:grpSpPr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57599" y="4476403"/>
              <a:ext cx="856210" cy="43226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707903" y="4512379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24102" y="5374177"/>
              <a:ext cx="399010" cy="39901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779911" y="54084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14057" y="5370021"/>
              <a:ext cx="714894" cy="40316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463987" y="5408414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250" y="3628505"/>
              <a:ext cx="6483926" cy="281385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07503" y="3680222"/>
              <a:ext cx="6337300" cy="2664460"/>
            </a:xfrm>
            <a:custGeom>
              <a:avLst/>
              <a:gdLst/>
              <a:ahLst/>
              <a:cxnLst/>
              <a:rect l="l" t="t" r="r" b="b"/>
              <a:pathLst>
                <a:path w="6337300" h="2664460">
                  <a:moveTo>
                    <a:pt x="0" y="0"/>
                  </a:moveTo>
                  <a:lnTo>
                    <a:pt x="6336702" y="0"/>
                  </a:lnTo>
                  <a:lnTo>
                    <a:pt x="6336702" y="2664295"/>
                  </a:lnTo>
                  <a:lnTo>
                    <a:pt x="0" y="266429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CD6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24748" y="4010890"/>
              <a:ext cx="1974272" cy="46966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95406" y="4035829"/>
              <a:ext cx="1413163" cy="43226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876255" y="4040262"/>
              <a:ext cx="1872207" cy="369331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8400254" y="4040263"/>
            <a:ext cx="1872614" cy="323165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b="1" spc="-5" dirty="0">
                <a:latin typeface="Calibri"/>
                <a:cs typeface="Calibri"/>
              </a:rPr>
              <a:t>Wastson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ﬁles</a:t>
            </a:r>
            <a:endParaRPr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1371600" y="140941"/>
            <a:ext cx="44721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/>
              <a:t>Linux</a:t>
            </a:r>
            <a:r>
              <a:rPr sz="3200" spc="-30" dirty="0"/>
              <a:t> </a:t>
            </a:r>
            <a:r>
              <a:rPr sz="3200" spc="-5" dirty="0"/>
              <a:t>ﬁles</a:t>
            </a:r>
            <a:r>
              <a:rPr sz="3200" spc="-25" dirty="0"/>
              <a:t> </a:t>
            </a:r>
            <a:r>
              <a:rPr sz="3200" spc="-5" dirty="0"/>
              <a:t>structure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316B62-5075-40E1-9CB4-3DE94BEA2DE0}"/>
              </a:ext>
            </a:extLst>
          </p:cNvPr>
          <p:cNvSpPr/>
          <p:nvPr/>
        </p:nvSpPr>
        <p:spPr>
          <a:xfrm>
            <a:off x="8846475" y="0"/>
            <a:ext cx="1752596" cy="759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4715BC-223A-419C-A89E-42AB72F6EDAD}"/>
              </a:ext>
            </a:extLst>
          </p:cNvPr>
          <p:cNvSpPr/>
          <p:nvPr/>
        </p:nvSpPr>
        <p:spPr>
          <a:xfrm>
            <a:off x="1557250" y="6383502"/>
            <a:ext cx="3098588" cy="422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33206" y="565265"/>
            <a:ext cx="2190750" cy="1292860"/>
            <a:chOff x="3009206" y="565265"/>
            <a:chExt cx="2190750" cy="1292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0312" y="627611"/>
              <a:ext cx="270163" cy="3990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44007" y="663821"/>
              <a:ext cx="144145" cy="288290"/>
            </a:xfrm>
            <a:custGeom>
              <a:avLst/>
              <a:gdLst/>
              <a:ahLst/>
              <a:cxnLst/>
              <a:rect l="l" t="t" r="r" b="b"/>
              <a:pathLst>
                <a:path w="144145" h="288290">
                  <a:moveTo>
                    <a:pt x="144015" y="0"/>
                  </a:moveTo>
                  <a:lnTo>
                    <a:pt x="0" y="28803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992" y="565265"/>
              <a:ext cx="893618" cy="5320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5975" y="591813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0" y="0"/>
                  </a:moveTo>
                  <a:lnTo>
                    <a:pt x="792087" y="0"/>
                  </a:lnTo>
                  <a:lnTo>
                    <a:pt x="792087" y="432047"/>
                  </a:lnTo>
                  <a:lnTo>
                    <a:pt x="0" y="4320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206" y="1396538"/>
              <a:ext cx="1109748" cy="4613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59831" y="1423971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4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62572" y="1416922"/>
            <a:ext cx="85776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/>
              <a:t>home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739342" y="989215"/>
            <a:ext cx="2265680" cy="1837689"/>
            <a:chOff x="2215342" y="989214"/>
            <a:chExt cx="2265680" cy="1837689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8916" y="989214"/>
              <a:ext cx="681643" cy="4696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51919" y="1023861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5342" y="2148839"/>
              <a:ext cx="1255221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7743" y="217599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743" y="2175989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42491" y="23129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47702" y="1749829"/>
            <a:ext cx="3524885" cy="2186305"/>
            <a:chOff x="523701" y="1749828"/>
            <a:chExt cx="3524885" cy="21863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051" y="1749828"/>
              <a:ext cx="610985" cy="502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59832" y="1784012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8552" y="3196243"/>
              <a:ext cx="1612668" cy="6774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79711" y="32241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701" y="3258589"/>
              <a:ext cx="1363287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6063" y="3284984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476" y="2714105"/>
              <a:ext cx="897774" cy="6192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75655" y="2752053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1843" y="2718262"/>
              <a:ext cx="403167" cy="5777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39751" y="2752053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714104"/>
              <a:ext cx="1255221" cy="5860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43807" y="2752054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86307" y="3390012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2451" y="3361137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36127" y="3196244"/>
            <a:ext cx="1180465" cy="677545"/>
            <a:chOff x="3512126" y="3196243"/>
            <a:chExt cx="1180465" cy="67754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2126" y="3196243"/>
              <a:ext cx="1180407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63888" y="3224171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166629" y="3361137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29993" y="4094019"/>
            <a:ext cx="1180465" cy="677545"/>
            <a:chOff x="4305992" y="4094018"/>
            <a:chExt cx="118046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5992" y="4094018"/>
              <a:ext cx="1180407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55975" y="4120205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30724" y="4225232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33206" y="4958542"/>
            <a:ext cx="1612900" cy="673735"/>
            <a:chOff x="3009206" y="4958541"/>
            <a:chExt cx="1612900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09206" y="4958541"/>
              <a:ext cx="1612668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59831" y="498430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806589" y="5089329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78385" y="4958542"/>
            <a:ext cx="1612900" cy="673735"/>
            <a:chOff x="4954385" y="4958541"/>
            <a:chExt cx="1612900" cy="673735"/>
          </a:xfrm>
        </p:grpSpPr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4385" y="4958541"/>
              <a:ext cx="1612668" cy="6733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004047" y="498430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678796" y="5089329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68683" y="3794760"/>
            <a:ext cx="1828800" cy="977265"/>
            <a:chOff x="2144683" y="3794759"/>
            <a:chExt cx="1828800" cy="977265"/>
          </a:xfrm>
        </p:grpSpPr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7891" y="3794759"/>
              <a:ext cx="1105592" cy="4031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915816" y="3832173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44683" y="4094018"/>
              <a:ext cx="1180407" cy="67748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3719737" y="4120206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76454" y="3761509"/>
            <a:ext cx="1508760" cy="1301115"/>
            <a:chOff x="4052454" y="3761508"/>
            <a:chExt cx="1508760" cy="1301115"/>
          </a:xfrm>
        </p:grpSpPr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52454" y="3761508"/>
              <a:ext cx="893618" cy="43641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103946" y="3800235"/>
              <a:ext cx="792480" cy="320040"/>
            </a:xfrm>
            <a:custGeom>
              <a:avLst/>
              <a:gdLst/>
              <a:ahLst/>
              <a:cxnLst/>
              <a:rect l="l" t="t" r="r" b="b"/>
              <a:pathLst>
                <a:path w="792479" h="320039">
                  <a:moveTo>
                    <a:pt x="0" y="0"/>
                  </a:moveTo>
                  <a:lnTo>
                    <a:pt x="792087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56363" y="4663439"/>
              <a:ext cx="399010" cy="39485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11958" y="46962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6320" y="4659283"/>
              <a:ext cx="714894" cy="40316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896035" y="4696269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806589" y="58721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26668" y="5881416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520737" y="4089862"/>
            <a:ext cx="6089650" cy="2277745"/>
            <a:chOff x="2996737" y="4089861"/>
            <a:chExt cx="6089650" cy="2277745"/>
          </a:xfrm>
        </p:grpSpPr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6654" y="5598621"/>
              <a:ext cx="394854" cy="39485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419871" y="56323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8916" y="5598621"/>
              <a:ext cx="394854" cy="39485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851919" y="56323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1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96737" y="5806439"/>
              <a:ext cx="1641763" cy="56110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059831" y="5848396"/>
              <a:ext cx="1512570" cy="432434"/>
            </a:xfrm>
            <a:custGeom>
              <a:avLst/>
              <a:gdLst/>
              <a:ahLst/>
              <a:cxnLst/>
              <a:rect l="l" t="t" r="r" b="b"/>
              <a:pathLst>
                <a:path w="1512570" h="432435">
                  <a:moveTo>
                    <a:pt x="0" y="216023"/>
                  </a:moveTo>
                  <a:lnTo>
                    <a:pt x="13633" y="174974"/>
                  </a:lnTo>
                  <a:lnTo>
                    <a:pt x="52843" y="136524"/>
                  </a:lnTo>
                  <a:lnTo>
                    <a:pt x="115095" y="101399"/>
                  </a:lnTo>
                  <a:lnTo>
                    <a:pt x="154070" y="85310"/>
                  </a:lnTo>
                  <a:lnTo>
                    <a:pt x="197854" y="70323"/>
                  </a:lnTo>
                  <a:lnTo>
                    <a:pt x="246132" y="56529"/>
                  </a:lnTo>
                  <a:lnTo>
                    <a:pt x="298586" y="44020"/>
                  </a:lnTo>
                  <a:lnTo>
                    <a:pt x="354899" y="32884"/>
                  </a:lnTo>
                  <a:lnTo>
                    <a:pt x="414755" y="23213"/>
                  </a:lnTo>
                  <a:lnTo>
                    <a:pt x="477837" y="15098"/>
                  </a:lnTo>
                  <a:lnTo>
                    <a:pt x="543827" y="8628"/>
                  </a:lnTo>
                  <a:lnTo>
                    <a:pt x="612410" y="3895"/>
                  </a:lnTo>
                  <a:lnTo>
                    <a:pt x="683267" y="988"/>
                  </a:lnTo>
                  <a:lnTo>
                    <a:pt x="756083" y="0"/>
                  </a:lnTo>
                  <a:lnTo>
                    <a:pt x="828899" y="988"/>
                  </a:lnTo>
                  <a:lnTo>
                    <a:pt x="899757" y="3895"/>
                  </a:lnTo>
                  <a:lnTo>
                    <a:pt x="968339" y="8628"/>
                  </a:lnTo>
                  <a:lnTo>
                    <a:pt x="1034330" y="15098"/>
                  </a:lnTo>
                  <a:lnTo>
                    <a:pt x="1097411" y="23213"/>
                  </a:lnTo>
                  <a:lnTo>
                    <a:pt x="1157267" y="32884"/>
                  </a:lnTo>
                  <a:lnTo>
                    <a:pt x="1213580" y="44020"/>
                  </a:lnTo>
                  <a:lnTo>
                    <a:pt x="1266034" y="56529"/>
                  </a:lnTo>
                  <a:lnTo>
                    <a:pt x="1314312" y="70323"/>
                  </a:lnTo>
                  <a:lnTo>
                    <a:pt x="1358097" y="85310"/>
                  </a:lnTo>
                  <a:lnTo>
                    <a:pt x="1397072" y="101399"/>
                  </a:lnTo>
                  <a:lnTo>
                    <a:pt x="1459324" y="136524"/>
                  </a:lnTo>
                  <a:lnTo>
                    <a:pt x="1498534" y="174974"/>
                  </a:lnTo>
                  <a:lnTo>
                    <a:pt x="1512167" y="216023"/>
                  </a:lnTo>
                  <a:lnTo>
                    <a:pt x="1508706" y="236828"/>
                  </a:lnTo>
                  <a:lnTo>
                    <a:pt x="1481967" y="276668"/>
                  </a:lnTo>
                  <a:lnTo>
                    <a:pt x="1430919" y="313546"/>
                  </a:lnTo>
                  <a:lnTo>
                    <a:pt x="1358097" y="346737"/>
                  </a:lnTo>
                  <a:lnTo>
                    <a:pt x="1314312" y="361724"/>
                  </a:lnTo>
                  <a:lnTo>
                    <a:pt x="1266034" y="375517"/>
                  </a:lnTo>
                  <a:lnTo>
                    <a:pt x="1213580" y="388027"/>
                  </a:lnTo>
                  <a:lnTo>
                    <a:pt x="1157267" y="399163"/>
                  </a:lnTo>
                  <a:lnTo>
                    <a:pt x="1097411" y="408834"/>
                  </a:lnTo>
                  <a:lnTo>
                    <a:pt x="1034330" y="416949"/>
                  </a:lnTo>
                  <a:lnTo>
                    <a:pt x="968339" y="423419"/>
                  </a:lnTo>
                  <a:lnTo>
                    <a:pt x="899757" y="428152"/>
                  </a:lnTo>
                  <a:lnTo>
                    <a:pt x="828899" y="431058"/>
                  </a:lnTo>
                  <a:lnTo>
                    <a:pt x="756083" y="432047"/>
                  </a:lnTo>
                  <a:lnTo>
                    <a:pt x="683267" y="431058"/>
                  </a:lnTo>
                  <a:lnTo>
                    <a:pt x="612410" y="428152"/>
                  </a:lnTo>
                  <a:lnTo>
                    <a:pt x="543827" y="423419"/>
                  </a:lnTo>
                  <a:lnTo>
                    <a:pt x="477837" y="416949"/>
                  </a:lnTo>
                  <a:lnTo>
                    <a:pt x="414755" y="408834"/>
                  </a:lnTo>
                  <a:lnTo>
                    <a:pt x="354899" y="399163"/>
                  </a:lnTo>
                  <a:lnTo>
                    <a:pt x="298586" y="388027"/>
                  </a:lnTo>
                  <a:lnTo>
                    <a:pt x="246132" y="375517"/>
                  </a:lnTo>
                  <a:lnTo>
                    <a:pt x="197854" y="361724"/>
                  </a:lnTo>
                  <a:lnTo>
                    <a:pt x="154070" y="346737"/>
                  </a:lnTo>
                  <a:lnTo>
                    <a:pt x="115095" y="330647"/>
                  </a:lnTo>
                  <a:lnTo>
                    <a:pt x="52843" y="295522"/>
                  </a:lnTo>
                  <a:lnTo>
                    <a:pt x="13633" y="257073"/>
                  </a:lnTo>
                  <a:lnTo>
                    <a:pt x="0" y="216023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8614" y="4089861"/>
              <a:ext cx="1467196" cy="74814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9272" y="4114800"/>
              <a:ext cx="1184563" cy="70242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68342" y="4120205"/>
              <a:ext cx="1368152" cy="64633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9192343" y="4120205"/>
            <a:ext cx="1368425" cy="600164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231775">
              <a:lnSpc>
                <a:spcPts val="2100"/>
              </a:lnSpc>
              <a:spcBef>
                <a:spcPts val="480"/>
              </a:spcBef>
            </a:pPr>
            <a:r>
              <a:rPr b="1" dirty="0">
                <a:latin typeface="Calibri"/>
                <a:cs typeface="Calibri"/>
              </a:rPr>
              <a:t>D</a:t>
            </a:r>
            <a:r>
              <a:rPr b="1" spc="-5" dirty="0">
                <a:latin typeface="Calibri"/>
                <a:cs typeface="Calibri"/>
              </a:rPr>
              <a:t>irectori</a:t>
            </a:r>
            <a:r>
              <a:rPr b="1" dirty="0">
                <a:latin typeface="Calibri"/>
                <a:cs typeface="Calibri"/>
              </a:rPr>
              <a:t>es  </a:t>
            </a:r>
            <a:r>
              <a:rPr b="1" spc="-5" dirty="0">
                <a:latin typeface="Calibri"/>
                <a:cs typeface="Calibri"/>
              </a:rPr>
              <a:t>ﬁles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276407" y="3287684"/>
            <a:ext cx="1903730" cy="3225800"/>
            <a:chOff x="5752407" y="3287684"/>
            <a:chExt cx="1903730" cy="3225800"/>
          </a:xfrm>
        </p:grpSpPr>
        <p:pic>
          <p:nvPicPr>
            <p:cNvPr id="76" name="object 7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42116" y="3287684"/>
              <a:ext cx="1113905" cy="227768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88223" y="3328117"/>
              <a:ext cx="1008380" cy="2160270"/>
            </a:xfrm>
            <a:custGeom>
              <a:avLst/>
              <a:gdLst/>
              <a:ahLst/>
              <a:cxnLst/>
              <a:rect l="l" t="t" r="r" b="b"/>
              <a:pathLst>
                <a:path w="1008379" h="2160270">
                  <a:moveTo>
                    <a:pt x="0" y="0"/>
                  </a:moveTo>
                  <a:lnTo>
                    <a:pt x="74485" y="910"/>
                  </a:lnTo>
                  <a:lnTo>
                    <a:pt x="145577" y="3556"/>
                  </a:lnTo>
                  <a:lnTo>
                    <a:pt x="212497" y="7807"/>
                  </a:lnTo>
                  <a:lnTo>
                    <a:pt x="274463" y="13533"/>
                  </a:lnTo>
                  <a:lnTo>
                    <a:pt x="330697" y="20605"/>
                  </a:lnTo>
                  <a:lnTo>
                    <a:pt x="380419" y="28891"/>
                  </a:lnTo>
                  <a:lnTo>
                    <a:pt x="422849" y="38263"/>
                  </a:lnTo>
                  <a:lnTo>
                    <a:pt x="482714" y="59744"/>
                  </a:lnTo>
                  <a:lnTo>
                    <a:pt x="504056" y="84006"/>
                  </a:lnTo>
                  <a:lnTo>
                    <a:pt x="504056" y="996113"/>
                  </a:lnTo>
                  <a:lnTo>
                    <a:pt x="509521" y="1008527"/>
                  </a:lnTo>
                  <a:lnTo>
                    <a:pt x="550904" y="1031528"/>
                  </a:lnTo>
                  <a:lnTo>
                    <a:pt x="627692" y="1051227"/>
                  </a:lnTo>
                  <a:lnTo>
                    <a:pt x="677414" y="1059514"/>
                  </a:lnTo>
                  <a:lnTo>
                    <a:pt x="733647" y="1066585"/>
                  </a:lnTo>
                  <a:lnTo>
                    <a:pt x="795614" y="1072311"/>
                  </a:lnTo>
                  <a:lnTo>
                    <a:pt x="862533" y="1076562"/>
                  </a:lnTo>
                  <a:lnTo>
                    <a:pt x="933626" y="1079208"/>
                  </a:lnTo>
                  <a:lnTo>
                    <a:pt x="1008111" y="1080119"/>
                  </a:lnTo>
                  <a:lnTo>
                    <a:pt x="933626" y="1081030"/>
                  </a:lnTo>
                  <a:lnTo>
                    <a:pt x="862533" y="1083676"/>
                  </a:lnTo>
                  <a:lnTo>
                    <a:pt x="795614" y="1087927"/>
                  </a:lnTo>
                  <a:lnTo>
                    <a:pt x="733647" y="1093653"/>
                  </a:lnTo>
                  <a:lnTo>
                    <a:pt x="677414" y="1100724"/>
                  </a:lnTo>
                  <a:lnTo>
                    <a:pt x="627692" y="1109011"/>
                  </a:lnTo>
                  <a:lnTo>
                    <a:pt x="585262" y="1118383"/>
                  </a:lnTo>
                  <a:lnTo>
                    <a:pt x="525397" y="1139863"/>
                  </a:lnTo>
                  <a:lnTo>
                    <a:pt x="504056" y="1164125"/>
                  </a:lnTo>
                  <a:lnTo>
                    <a:pt x="504056" y="2076233"/>
                  </a:lnTo>
                  <a:lnTo>
                    <a:pt x="498590" y="2088647"/>
                  </a:lnTo>
                  <a:lnTo>
                    <a:pt x="457207" y="2111648"/>
                  </a:lnTo>
                  <a:lnTo>
                    <a:pt x="380419" y="2131347"/>
                  </a:lnTo>
                  <a:lnTo>
                    <a:pt x="330697" y="2139633"/>
                  </a:lnTo>
                  <a:lnTo>
                    <a:pt x="274463" y="2146705"/>
                  </a:lnTo>
                  <a:lnTo>
                    <a:pt x="212497" y="2152431"/>
                  </a:lnTo>
                  <a:lnTo>
                    <a:pt x="145577" y="2156682"/>
                  </a:lnTo>
                  <a:lnTo>
                    <a:pt x="74485" y="2159328"/>
                  </a:lnTo>
                  <a:lnTo>
                    <a:pt x="0" y="21602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52407" y="5665123"/>
              <a:ext cx="544483" cy="84789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796135" y="5704380"/>
              <a:ext cx="440690" cy="728980"/>
            </a:xfrm>
            <a:custGeom>
              <a:avLst/>
              <a:gdLst/>
              <a:ahLst/>
              <a:cxnLst/>
              <a:rect l="l" t="t" r="r" b="b"/>
              <a:pathLst>
                <a:path w="440689" h="728979">
                  <a:moveTo>
                    <a:pt x="0" y="0"/>
                  </a:moveTo>
                  <a:lnTo>
                    <a:pt x="69605" y="1871"/>
                  </a:lnTo>
                  <a:lnTo>
                    <a:pt x="130056" y="7081"/>
                  </a:lnTo>
                  <a:lnTo>
                    <a:pt x="177727" y="15025"/>
                  </a:lnTo>
                  <a:lnTo>
                    <a:pt x="220215" y="36700"/>
                  </a:lnTo>
                  <a:lnTo>
                    <a:pt x="220215" y="312589"/>
                  </a:lnTo>
                  <a:lnTo>
                    <a:pt x="231442" y="324190"/>
                  </a:lnTo>
                  <a:lnTo>
                    <a:pt x="262704" y="334265"/>
                  </a:lnTo>
                  <a:lnTo>
                    <a:pt x="310375" y="342209"/>
                  </a:lnTo>
                  <a:lnTo>
                    <a:pt x="370826" y="347419"/>
                  </a:lnTo>
                  <a:lnTo>
                    <a:pt x="440432" y="349290"/>
                  </a:lnTo>
                  <a:lnTo>
                    <a:pt x="370826" y="351161"/>
                  </a:lnTo>
                  <a:lnTo>
                    <a:pt x="310375" y="356372"/>
                  </a:lnTo>
                  <a:lnTo>
                    <a:pt x="262704" y="364316"/>
                  </a:lnTo>
                  <a:lnTo>
                    <a:pt x="231442" y="374391"/>
                  </a:lnTo>
                  <a:lnTo>
                    <a:pt x="220215" y="385991"/>
                  </a:lnTo>
                  <a:lnTo>
                    <a:pt x="220215" y="691762"/>
                  </a:lnTo>
                  <a:lnTo>
                    <a:pt x="208989" y="703363"/>
                  </a:lnTo>
                  <a:lnTo>
                    <a:pt x="177727" y="713437"/>
                  </a:lnTo>
                  <a:lnTo>
                    <a:pt x="130056" y="721382"/>
                  </a:lnTo>
                  <a:lnTo>
                    <a:pt x="69605" y="726592"/>
                  </a:lnTo>
                  <a:lnTo>
                    <a:pt x="0" y="72846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957255" y="6065131"/>
            <a:ext cx="1803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22612" y="4359957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878186" y="3798916"/>
            <a:ext cx="5050155" cy="2677160"/>
            <a:chOff x="3354185" y="3798916"/>
            <a:chExt cx="5050155" cy="2677160"/>
          </a:xfrm>
        </p:grpSpPr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7352" y="3798916"/>
              <a:ext cx="336665" cy="46551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815914" y="3832172"/>
              <a:ext cx="223520" cy="360045"/>
            </a:xfrm>
            <a:custGeom>
              <a:avLst/>
              <a:gdLst/>
              <a:ahLst/>
              <a:cxnLst/>
              <a:rect l="l" t="t" r="r" b="b"/>
              <a:pathLst>
                <a:path w="223520" h="360045">
                  <a:moveTo>
                    <a:pt x="223178" y="0"/>
                  </a:moveTo>
                  <a:lnTo>
                    <a:pt x="0" y="3600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54185" y="4152206"/>
              <a:ext cx="922712" cy="70242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419871" y="4192212"/>
              <a:ext cx="792480" cy="574675"/>
            </a:xfrm>
            <a:custGeom>
              <a:avLst/>
              <a:gdLst/>
              <a:ahLst/>
              <a:cxnLst/>
              <a:rect l="l" t="t" r="r" b="b"/>
              <a:pathLst>
                <a:path w="792479" h="574675">
                  <a:moveTo>
                    <a:pt x="0" y="287161"/>
                  </a:moveTo>
                  <a:lnTo>
                    <a:pt x="3615" y="248195"/>
                  </a:lnTo>
                  <a:lnTo>
                    <a:pt x="14147" y="210822"/>
                  </a:lnTo>
                  <a:lnTo>
                    <a:pt x="31123" y="175385"/>
                  </a:lnTo>
                  <a:lnTo>
                    <a:pt x="54071" y="142225"/>
                  </a:lnTo>
                  <a:lnTo>
                    <a:pt x="82520" y="111685"/>
                  </a:lnTo>
                  <a:lnTo>
                    <a:pt x="115998" y="84107"/>
                  </a:lnTo>
                  <a:lnTo>
                    <a:pt x="154033" y="59833"/>
                  </a:lnTo>
                  <a:lnTo>
                    <a:pt x="196152" y="39206"/>
                  </a:lnTo>
                  <a:lnTo>
                    <a:pt x="241885" y="22566"/>
                  </a:lnTo>
                  <a:lnTo>
                    <a:pt x="290759" y="10257"/>
                  </a:lnTo>
                  <a:lnTo>
                    <a:pt x="342303" y="2621"/>
                  </a:lnTo>
                  <a:lnTo>
                    <a:pt x="396043" y="0"/>
                  </a:lnTo>
                  <a:lnTo>
                    <a:pt x="449784" y="2621"/>
                  </a:lnTo>
                  <a:lnTo>
                    <a:pt x="501328" y="10257"/>
                  </a:lnTo>
                  <a:lnTo>
                    <a:pt x="550202" y="22566"/>
                  </a:lnTo>
                  <a:lnTo>
                    <a:pt x="595934" y="39206"/>
                  </a:lnTo>
                  <a:lnTo>
                    <a:pt x="638054" y="59833"/>
                  </a:lnTo>
                  <a:lnTo>
                    <a:pt x="676089" y="84107"/>
                  </a:lnTo>
                  <a:lnTo>
                    <a:pt x="709566" y="111685"/>
                  </a:lnTo>
                  <a:lnTo>
                    <a:pt x="738016" y="142225"/>
                  </a:lnTo>
                  <a:lnTo>
                    <a:pt x="760964" y="175385"/>
                  </a:lnTo>
                  <a:lnTo>
                    <a:pt x="777940" y="210822"/>
                  </a:lnTo>
                  <a:lnTo>
                    <a:pt x="788472" y="248195"/>
                  </a:lnTo>
                  <a:lnTo>
                    <a:pt x="792087" y="287161"/>
                  </a:lnTo>
                  <a:lnTo>
                    <a:pt x="788472" y="326128"/>
                  </a:lnTo>
                  <a:lnTo>
                    <a:pt x="777940" y="363500"/>
                  </a:lnTo>
                  <a:lnTo>
                    <a:pt x="760964" y="398938"/>
                  </a:lnTo>
                  <a:lnTo>
                    <a:pt x="738016" y="432098"/>
                  </a:lnTo>
                  <a:lnTo>
                    <a:pt x="709566" y="462637"/>
                  </a:lnTo>
                  <a:lnTo>
                    <a:pt x="676089" y="490216"/>
                  </a:lnTo>
                  <a:lnTo>
                    <a:pt x="638054" y="514490"/>
                  </a:lnTo>
                  <a:lnTo>
                    <a:pt x="595934" y="535117"/>
                  </a:lnTo>
                  <a:lnTo>
                    <a:pt x="550202" y="551757"/>
                  </a:lnTo>
                  <a:lnTo>
                    <a:pt x="501328" y="564066"/>
                  </a:lnTo>
                  <a:lnTo>
                    <a:pt x="449784" y="571702"/>
                  </a:lnTo>
                  <a:lnTo>
                    <a:pt x="396043" y="574323"/>
                  </a:lnTo>
                  <a:lnTo>
                    <a:pt x="342303" y="571702"/>
                  </a:lnTo>
                  <a:lnTo>
                    <a:pt x="290759" y="564066"/>
                  </a:lnTo>
                  <a:lnTo>
                    <a:pt x="241885" y="551757"/>
                  </a:lnTo>
                  <a:lnTo>
                    <a:pt x="196152" y="535117"/>
                  </a:lnTo>
                  <a:lnTo>
                    <a:pt x="154033" y="514490"/>
                  </a:lnTo>
                  <a:lnTo>
                    <a:pt x="115998" y="490216"/>
                  </a:lnTo>
                  <a:lnTo>
                    <a:pt x="82520" y="462637"/>
                  </a:lnTo>
                  <a:lnTo>
                    <a:pt x="54071" y="432098"/>
                  </a:lnTo>
                  <a:lnTo>
                    <a:pt x="31123" y="398938"/>
                  </a:lnTo>
                  <a:lnTo>
                    <a:pt x="14147" y="363500"/>
                  </a:lnTo>
                  <a:lnTo>
                    <a:pt x="3615" y="326128"/>
                  </a:lnTo>
                  <a:lnTo>
                    <a:pt x="0" y="287161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37465" y="5773188"/>
              <a:ext cx="1666702" cy="70242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804245" y="5813909"/>
              <a:ext cx="1534795" cy="574675"/>
            </a:xfrm>
            <a:custGeom>
              <a:avLst/>
              <a:gdLst/>
              <a:ahLst/>
              <a:cxnLst/>
              <a:rect l="l" t="t" r="r" b="b"/>
              <a:pathLst>
                <a:path w="1534795" h="574675">
                  <a:moveTo>
                    <a:pt x="0" y="287161"/>
                  </a:moveTo>
                  <a:lnTo>
                    <a:pt x="11110" y="238192"/>
                  </a:lnTo>
                  <a:lnTo>
                    <a:pt x="43215" y="191908"/>
                  </a:lnTo>
                  <a:lnTo>
                    <a:pt x="94471" y="149000"/>
                  </a:lnTo>
                  <a:lnTo>
                    <a:pt x="163036" y="110157"/>
                  </a:lnTo>
                  <a:lnTo>
                    <a:pt x="203233" y="92475"/>
                  </a:lnTo>
                  <a:lnTo>
                    <a:pt x="247067" y="76069"/>
                  </a:lnTo>
                  <a:lnTo>
                    <a:pt x="294307" y="61023"/>
                  </a:lnTo>
                  <a:lnTo>
                    <a:pt x="344722" y="47425"/>
                  </a:lnTo>
                  <a:lnTo>
                    <a:pt x="398084" y="35360"/>
                  </a:lnTo>
                  <a:lnTo>
                    <a:pt x="454160" y="24914"/>
                  </a:lnTo>
                  <a:lnTo>
                    <a:pt x="512721" y="16175"/>
                  </a:lnTo>
                  <a:lnTo>
                    <a:pt x="573537" y="9227"/>
                  </a:lnTo>
                  <a:lnTo>
                    <a:pt x="636377" y="4158"/>
                  </a:lnTo>
                  <a:lnTo>
                    <a:pt x="701011" y="1054"/>
                  </a:lnTo>
                  <a:lnTo>
                    <a:pt x="767208" y="0"/>
                  </a:lnTo>
                  <a:lnTo>
                    <a:pt x="833406" y="1054"/>
                  </a:lnTo>
                  <a:lnTo>
                    <a:pt x="898040" y="4158"/>
                  </a:lnTo>
                  <a:lnTo>
                    <a:pt x="960880" y="9227"/>
                  </a:lnTo>
                  <a:lnTo>
                    <a:pt x="1021696" y="16175"/>
                  </a:lnTo>
                  <a:lnTo>
                    <a:pt x="1080257" y="24914"/>
                  </a:lnTo>
                  <a:lnTo>
                    <a:pt x="1136333" y="35360"/>
                  </a:lnTo>
                  <a:lnTo>
                    <a:pt x="1189694" y="47425"/>
                  </a:lnTo>
                  <a:lnTo>
                    <a:pt x="1240110" y="61023"/>
                  </a:lnTo>
                  <a:lnTo>
                    <a:pt x="1287350" y="76069"/>
                  </a:lnTo>
                  <a:lnTo>
                    <a:pt x="1331184" y="92475"/>
                  </a:lnTo>
                  <a:lnTo>
                    <a:pt x="1371381" y="110157"/>
                  </a:lnTo>
                  <a:lnTo>
                    <a:pt x="1407712" y="129027"/>
                  </a:lnTo>
                  <a:lnTo>
                    <a:pt x="1467853" y="169989"/>
                  </a:lnTo>
                  <a:lnTo>
                    <a:pt x="1509763" y="214671"/>
                  </a:lnTo>
                  <a:lnTo>
                    <a:pt x="1531601" y="262384"/>
                  </a:lnTo>
                  <a:lnTo>
                    <a:pt x="1534417" y="287161"/>
                  </a:lnTo>
                  <a:lnTo>
                    <a:pt x="1531601" y="311939"/>
                  </a:lnTo>
                  <a:lnTo>
                    <a:pt x="1509763" y="359652"/>
                  </a:lnTo>
                  <a:lnTo>
                    <a:pt x="1467853" y="404334"/>
                  </a:lnTo>
                  <a:lnTo>
                    <a:pt x="1407712" y="445296"/>
                  </a:lnTo>
                  <a:lnTo>
                    <a:pt x="1371381" y="464166"/>
                  </a:lnTo>
                  <a:lnTo>
                    <a:pt x="1331184" y="481847"/>
                  </a:lnTo>
                  <a:lnTo>
                    <a:pt x="1287350" y="498254"/>
                  </a:lnTo>
                  <a:lnTo>
                    <a:pt x="1240110" y="513300"/>
                  </a:lnTo>
                  <a:lnTo>
                    <a:pt x="1189694" y="526898"/>
                  </a:lnTo>
                  <a:lnTo>
                    <a:pt x="1136333" y="538963"/>
                  </a:lnTo>
                  <a:lnTo>
                    <a:pt x="1080257" y="549409"/>
                  </a:lnTo>
                  <a:lnTo>
                    <a:pt x="1021696" y="558148"/>
                  </a:lnTo>
                  <a:lnTo>
                    <a:pt x="960880" y="565095"/>
                  </a:lnTo>
                  <a:lnTo>
                    <a:pt x="898040" y="570165"/>
                  </a:lnTo>
                  <a:lnTo>
                    <a:pt x="833406" y="573269"/>
                  </a:lnTo>
                  <a:lnTo>
                    <a:pt x="767208" y="574323"/>
                  </a:lnTo>
                  <a:lnTo>
                    <a:pt x="701011" y="573269"/>
                  </a:lnTo>
                  <a:lnTo>
                    <a:pt x="636377" y="570165"/>
                  </a:lnTo>
                  <a:lnTo>
                    <a:pt x="573537" y="565095"/>
                  </a:lnTo>
                  <a:lnTo>
                    <a:pt x="512721" y="558148"/>
                  </a:lnTo>
                  <a:lnTo>
                    <a:pt x="454160" y="549409"/>
                  </a:lnTo>
                  <a:lnTo>
                    <a:pt x="398084" y="538963"/>
                  </a:lnTo>
                  <a:lnTo>
                    <a:pt x="344722" y="526898"/>
                  </a:lnTo>
                  <a:lnTo>
                    <a:pt x="294307" y="513300"/>
                  </a:lnTo>
                  <a:lnTo>
                    <a:pt x="247067" y="498254"/>
                  </a:lnTo>
                  <a:lnTo>
                    <a:pt x="203233" y="481847"/>
                  </a:lnTo>
                  <a:lnTo>
                    <a:pt x="163036" y="464166"/>
                  </a:lnTo>
                  <a:lnTo>
                    <a:pt x="126705" y="445296"/>
                  </a:lnTo>
                  <a:lnTo>
                    <a:pt x="66564" y="404334"/>
                  </a:lnTo>
                  <a:lnTo>
                    <a:pt x="24654" y="359652"/>
                  </a:lnTo>
                  <a:lnTo>
                    <a:pt x="2816" y="311939"/>
                  </a:lnTo>
                  <a:lnTo>
                    <a:pt x="0" y="287161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468786" y="5946976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Ordinary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files</a:t>
            </a:r>
            <a:endParaRPr>
              <a:latin typeface="Calibri"/>
              <a:cs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89BCAD-BA6A-404D-B8F6-498CD9F41D91}"/>
              </a:ext>
            </a:extLst>
          </p:cNvPr>
          <p:cNvSpPr/>
          <p:nvPr/>
        </p:nvSpPr>
        <p:spPr>
          <a:xfrm>
            <a:off x="8915400" y="76201"/>
            <a:ext cx="1694410" cy="748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A46D62-19FE-457C-B8A6-404930F3F32B}"/>
              </a:ext>
            </a:extLst>
          </p:cNvPr>
          <p:cNvSpPr/>
          <p:nvPr/>
        </p:nvSpPr>
        <p:spPr>
          <a:xfrm>
            <a:off x="1600201" y="6273410"/>
            <a:ext cx="3035457" cy="584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461780"/>
            <a:ext cx="800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/>
              <a:t>Home </a:t>
            </a:r>
            <a:r>
              <a:rPr sz="3200" spc="-5" dirty="0"/>
              <a:t>directory</a:t>
            </a:r>
            <a:r>
              <a:rPr sz="3200" dirty="0"/>
              <a:t> </a:t>
            </a:r>
            <a:r>
              <a:rPr sz="3200" spc="-5" dirty="0"/>
              <a:t>and</a:t>
            </a:r>
            <a:r>
              <a:rPr sz="3200" dirty="0"/>
              <a:t> </a:t>
            </a:r>
            <a:r>
              <a:rPr sz="3200" spc="-5" dirty="0"/>
              <a:t>working</a:t>
            </a:r>
            <a:r>
              <a:rPr sz="3200" dirty="0"/>
              <a:t> </a:t>
            </a:r>
            <a:r>
              <a:rPr sz="3200" spc="-5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9939" y="1195483"/>
            <a:ext cx="8077834" cy="46807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When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first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log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UNIX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system,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working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your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home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Font typeface="Arial MT"/>
              <a:buChar char="•"/>
            </a:pPr>
            <a:endParaRPr sz="335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While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working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will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associated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called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3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  <a:tab pos="861694" algn="l"/>
                <a:tab pos="2753995" algn="l"/>
                <a:tab pos="3167380" algn="l"/>
                <a:tab pos="3760470" algn="l"/>
                <a:tab pos="5010150" algn="l"/>
                <a:tab pos="6402070" algn="l"/>
                <a:tab pos="6742430" algn="l"/>
              </a:tabLst>
            </a:pPr>
            <a:r>
              <a:rPr sz="2700" dirty="0">
                <a:latin typeface="Calibri"/>
                <a:cs typeface="Calibri"/>
              </a:rPr>
              <a:t>An	abb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evi</a:t>
            </a:r>
            <a:r>
              <a:rPr sz="2700" spc="-10" dirty="0">
                <a:latin typeface="Calibri"/>
                <a:cs typeface="Calibri"/>
              </a:rPr>
              <a:t>ati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the	</a:t>
            </a:r>
            <a:r>
              <a:rPr sz="2700" spc="-5" dirty="0">
                <a:latin typeface="Calibri"/>
                <a:cs typeface="Calibri"/>
              </a:rPr>
              <a:t>wor</a:t>
            </a:r>
            <a:r>
              <a:rPr sz="2700" dirty="0">
                <a:latin typeface="Calibri"/>
                <a:cs typeface="Calibri"/>
              </a:rPr>
              <a:t>king	di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ecto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y	is	displa</a:t>
            </a:r>
            <a:r>
              <a:rPr sz="2700" spc="-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ed  as</a:t>
            </a:r>
            <a:r>
              <a:rPr sz="2700" spc="-5" dirty="0">
                <a:latin typeface="Calibri"/>
                <a:cs typeface="Calibri"/>
              </a:rPr>
              <a:t> part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 </a:t>
            </a:r>
            <a:r>
              <a:rPr sz="2700" spc="-5" dirty="0">
                <a:latin typeface="Calibri"/>
                <a:cs typeface="Calibri"/>
              </a:rPr>
              <a:t>prompt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terminal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 MT"/>
              <a:buChar char="•"/>
            </a:pPr>
            <a:endParaRPr sz="335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  <a:tab pos="1051560" algn="l"/>
                <a:tab pos="2628265" algn="l"/>
                <a:tab pos="3412490" algn="l"/>
                <a:tab pos="4290695" algn="l"/>
                <a:tab pos="4934585" algn="l"/>
                <a:tab pos="6316980" algn="l"/>
                <a:tab pos="7134859" algn="l"/>
                <a:tab pos="7599045" algn="l"/>
              </a:tabLst>
            </a:pPr>
            <a:r>
              <a:rPr sz="2700" dirty="0">
                <a:latin typeface="Calibri"/>
                <a:cs typeface="Calibri"/>
              </a:rPr>
              <a:t>The	c</a:t>
            </a:r>
            <a:r>
              <a:rPr sz="2700" spc="-5" dirty="0">
                <a:latin typeface="Calibri"/>
                <a:cs typeface="Calibri"/>
              </a:rPr>
              <a:t>omm</a:t>
            </a:r>
            <a:r>
              <a:rPr sz="2700" dirty="0">
                <a:latin typeface="Calibri"/>
                <a:cs typeface="Calibri"/>
              </a:rPr>
              <a:t>and	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700" dirty="0">
                <a:latin typeface="Calibri"/>
                <a:cs typeface="Calibri"/>
              </a:rPr>
              <a:t>gives	the	abs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lute	path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the  </a:t>
            </a:r>
            <a:r>
              <a:rPr sz="2700" spc="-5" dirty="0">
                <a:latin typeface="Calibri"/>
                <a:cs typeface="Calibri"/>
              </a:rPr>
              <a:t>working directory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DE47D-BB4B-4AC7-BEA5-AC2C7A6236FD}"/>
              </a:ext>
            </a:extLst>
          </p:cNvPr>
          <p:cNvSpPr/>
          <p:nvPr/>
        </p:nvSpPr>
        <p:spPr>
          <a:xfrm>
            <a:off x="8915400" y="152400"/>
            <a:ext cx="1752600" cy="44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A01E6-1052-4113-89E9-4B9D96204676}"/>
              </a:ext>
            </a:extLst>
          </p:cNvPr>
          <p:cNvSpPr/>
          <p:nvPr/>
        </p:nvSpPr>
        <p:spPr>
          <a:xfrm>
            <a:off x="1524000" y="6096000"/>
            <a:ext cx="3214084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1" y="554551"/>
            <a:ext cx="685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/>
              <a:t>What</a:t>
            </a:r>
            <a:r>
              <a:rPr sz="3200" spc="-20" dirty="0"/>
              <a:t> </a:t>
            </a:r>
            <a:r>
              <a:rPr sz="3200" spc="-5" dirty="0"/>
              <a:t>is</a:t>
            </a:r>
            <a:r>
              <a:rPr sz="3200" spc="-10" dirty="0"/>
              <a:t> </a:t>
            </a:r>
            <a:r>
              <a:rPr sz="3200" dirty="0"/>
              <a:t>a</a:t>
            </a:r>
            <a:r>
              <a:rPr sz="3200" spc="-20" dirty="0"/>
              <a:t> </a:t>
            </a:r>
            <a:r>
              <a:rPr sz="3200" spc="-5" dirty="0"/>
              <a:t>path</a:t>
            </a:r>
            <a:r>
              <a:rPr sz="3200" spc="-15" dirty="0"/>
              <a:t> </a:t>
            </a:r>
            <a:r>
              <a:rPr sz="3200" spc="-5" dirty="0"/>
              <a:t>or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20" dirty="0"/>
              <a:t> </a:t>
            </a:r>
            <a:r>
              <a:rPr sz="3200" spc="-5" dirty="0"/>
              <a:t>pathname?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6765" y="1497213"/>
            <a:ext cx="8078470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locates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hierarchy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absolute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file system hierarchy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given </a:t>
            </a:r>
            <a:r>
              <a:rPr sz="3200" spc="-5" dirty="0">
                <a:latin typeface="Calibri"/>
                <a:cs typeface="Calibri"/>
              </a:rPr>
              <a:t>file or folder describes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parents 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way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 to the</a:t>
            </a:r>
            <a:r>
              <a:rPr sz="3200" spc="-5" dirty="0">
                <a:latin typeface="Calibri"/>
                <a:cs typeface="Calibri"/>
              </a:rPr>
              <a:t> root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relative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3200" spc="-5" dirty="0">
                <a:latin typeface="Calibri"/>
                <a:cs typeface="Calibri"/>
              </a:rPr>
              <a:t>describes </a:t>
            </a:r>
            <a:r>
              <a:rPr sz="3200" dirty="0">
                <a:latin typeface="Calibri"/>
                <a:cs typeface="Calibri"/>
              </a:rPr>
              <a:t>the path to 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starting from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1E0D0-F8A1-4A01-B2DC-566F61B52C02}"/>
              </a:ext>
            </a:extLst>
          </p:cNvPr>
          <p:cNvSpPr/>
          <p:nvPr/>
        </p:nvSpPr>
        <p:spPr>
          <a:xfrm>
            <a:off x="8709026" y="228600"/>
            <a:ext cx="1958975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63898-8FC7-48C9-83E5-449F9DAF9EBB}"/>
              </a:ext>
            </a:extLst>
          </p:cNvPr>
          <p:cNvSpPr/>
          <p:nvPr/>
        </p:nvSpPr>
        <p:spPr>
          <a:xfrm>
            <a:off x="1524000" y="6172200"/>
            <a:ext cx="31242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0114" y="554551"/>
            <a:ext cx="40373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(your</a:t>
            </a:r>
            <a:r>
              <a:rPr sz="2800" spc="-15" dirty="0"/>
              <a:t> </a:t>
            </a:r>
            <a:r>
              <a:rPr sz="2800" spc="-5" dirty="0"/>
              <a:t>home</a:t>
            </a:r>
            <a:r>
              <a:rPr sz="2800" spc="-20" dirty="0"/>
              <a:t> </a:t>
            </a:r>
            <a:r>
              <a:rPr sz="2800" spc="-5" dirty="0"/>
              <a:t>directory)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9939" y="1633220"/>
            <a:ext cx="7620000" cy="2062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~ </a:t>
            </a:r>
            <a:r>
              <a:rPr sz="3200" spc="-5" dirty="0">
                <a:latin typeface="Calibri"/>
                <a:cs typeface="Calibri"/>
              </a:rPr>
              <a:t>refers </a:t>
            </a:r>
            <a:r>
              <a:rPr sz="3200" dirty="0">
                <a:latin typeface="Calibri"/>
                <a:cs typeface="Calibri"/>
              </a:rPr>
              <a:t>to the </a:t>
            </a:r>
            <a:r>
              <a:rPr sz="3200" spc="-5" dirty="0">
                <a:latin typeface="Calibri"/>
                <a:cs typeface="Calibri"/>
              </a:rPr>
              <a:t>home directory </a:t>
            </a:r>
            <a:r>
              <a:rPr sz="3200" dirty="0">
                <a:latin typeface="Calibri"/>
                <a:cs typeface="Calibri"/>
              </a:rPr>
              <a:t>in a given </a:t>
            </a:r>
            <a:r>
              <a:rPr sz="3200" spc="-10" dirty="0">
                <a:latin typeface="Calibri"/>
                <a:cs typeface="Calibri"/>
              </a:rPr>
              <a:t>file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  <a:p>
            <a:pPr marL="355600" marR="27305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  <a:tab pos="393446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tilde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~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character	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starting</a:t>
            </a:r>
            <a:r>
              <a:rPr sz="3200" dirty="0">
                <a:latin typeface="Calibri"/>
                <a:cs typeface="Calibri"/>
              </a:rPr>
              <a:t> at</a:t>
            </a:r>
            <a:r>
              <a:rPr sz="3200" spc="-5" dirty="0">
                <a:latin typeface="Calibri"/>
                <a:cs typeface="Calibri"/>
              </a:rPr>
              <a:t> your home directory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66B89-A30A-40F0-8CA1-D45DF7843F8C}"/>
              </a:ext>
            </a:extLst>
          </p:cNvPr>
          <p:cNvSpPr/>
          <p:nvPr/>
        </p:nvSpPr>
        <p:spPr>
          <a:xfrm>
            <a:off x="8763000" y="152400"/>
            <a:ext cx="18288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9FB8E-A998-4539-93EE-5EDDEF408ADD}"/>
              </a:ext>
            </a:extLst>
          </p:cNvPr>
          <p:cNvSpPr/>
          <p:nvPr/>
        </p:nvSpPr>
        <p:spPr>
          <a:xfrm>
            <a:off x="1524000" y="6096000"/>
            <a:ext cx="31242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245756"/>
            <a:ext cx="41562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Absoulte</a:t>
            </a:r>
            <a:r>
              <a:rPr spc="-55" dirty="0"/>
              <a:t> </a:t>
            </a:r>
            <a:r>
              <a:rPr spc="-5" dirty="0"/>
              <a:t>path?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33206" y="810491"/>
            <a:ext cx="1974850" cy="1292860"/>
            <a:chOff x="3009206" y="810491"/>
            <a:chExt cx="1974850" cy="1292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8996" y="872835"/>
              <a:ext cx="266007" cy="399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792087" y="0"/>
                  </a:moveTo>
                  <a:lnTo>
                    <a:pt x="0" y="0"/>
                  </a:lnTo>
                  <a:lnTo>
                    <a:pt x="0" y="432047"/>
                  </a:lnTo>
                  <a:lnTo>
                    <a:pt x="792087" y="432047"/>
                  </a:lnTo>
                  <a:lnTo>
                    <a:pt x="79208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3951" y="836712"/>
            <a:ext cx="792480" cy="402674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spcBef>
                <a:spcPts val="26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2572" y="1661820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39342" y="1230283"/>
            <a:ext cx="2265680" cy="1841500"/>
            <a:chOff x="2215342" y="1230283"/>
            <a:chExt cx="2265680" cy="18415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42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22516" y="1995054"/>
            <a:ext cx="3449954" cy="2157730"/>
            <a:chOff x="598516" y="1995054"/>
            <a:chExt cx="3449954" cy="215773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86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2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36127" y="3441470"/>
            <a:ext cx="1255395" cy="677545"/>
            <a:chOff x="3512126" y="3441469"/>
            <a:chExt cx="125539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87888" y="3469072"/>
            <a:ext cx="1152525" cy="45845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0805">
              <a:spcBef>
                <a:spcPts val="1175"/>
              </a:spcBef>
            </a:pPr>
            <a:r>
              <a:rPr sz="2000" b="1" spc="-5" dirty="0">
                <a:latin typeface="Calibri"/>
                <a:cs typeface="Calibri"/>
              </a:rPr>
              <a:t>IBT2017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29993" y="4339244"/>
            <a:ext cx="1180465" cy="673735"/>
            <a:chOff x="4305992" y="4339243"/>
            <a:chExt cx="1180465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30724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33206" y="5203768"/>
            <a:ext cx="1612900" cy="673735"/>
            <a:chOff x="3009206" y="5203767"/>
            <a:chExt cx="1612900" cy="673735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09206" y="5203767"/>
              <a:ext cx="1612668" cy="6733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059831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583831" y="5229200"/>
            <a:ext cx="1512570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78385" y="5203768"/>
            <a:ext cx="1612900" cy="673735"/>
            <a:chOff x="4954385" y="5203767"/>
            <a:chExt cx="1612900" cy="673735"/>
          </a:xfrm>
        </p:grpSpPr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54385" y="5203767"/>
              <a:ext cx="1612668" cy="6733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004047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78796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668683" y="4039985"/>
            <a:ext cx="1828800" cy="972819"/>
            <a:chOff x="2144683" y="4039984"/>
            <a:chExt cx="1828800" cy="972819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719737" y="4365105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13860" y="4006735"/>
            <a:ext cx="1471930" cy="1301115"/>
            <a:chOff x="4089860" y="4006734"/>
            <a:chExt cx="1471930" cy="1301115"/>
          </a:xfrm>
        </p:grpSpPr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56363" y="4904509"/>
              <a:ext cx="399010" cy="39901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11958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46319" y="4904509"/>
              <a:ext cx="714894" cy="4031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896035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06589" y="612631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32155" algn="l"/>
              </a:tabLst>
            </a:pPr>
            <a:r>
              <a:rPr sz="2700" spc="-7" baseline="1543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z="2700" spc="-15" baseline="1543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700" baseline="1543" dirty="0">
                <a:solidFill>
                  <a:srgbClr val="9BBB59"/>
                </a:solidFill>
                <a:latin typeface="Calibri"/>
                <a:cs typeface="Calibri"/>
              </a:rPr>
              <a:t>1	</a:t>
            </a:r>
            <a:r>
              <a:rPr spc="-5" dirty="0">
                <a:latin typeface="Calibri"/>
                <a:cs typeface="Calibri"/>
              </a:rPr>
              <a:t>fil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90655" y="5843846"/>
            <a:ext cx="827405" cy="394970"/>
            <a:chOff x="3366654" y="5843846"/>
            <a:chExt cx="827405" cy="394970"/>
          </a:xfrm>
        </p:grpSpPr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6654" y="5843846"/>
              <a:ext cx="394854" cy="39485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41987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8916" y="5843846"/>
              <a:ext cx="394854" cy="3948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851920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1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454659" y="2525917"/>
            <a:ext cx="49434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full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path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file1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is:</a:t>
            </a:r>
            <a:endParaRPr>
              <a:latin typeface="Calibri"/>
              <a:cs typeface="Calibri"/>
            </a:endParaRPr>
          </a:p>
          <a:p>
            <a:pPr marL="69850">
              <a:lnSpc>
                <a:spcPts val="2370"/>
              </a:lnSpc>
            </a:pPr>
            <a:r>
              <a:rPr sz="2000" b="1" spc="-5" dirty="0">
                <a:solidFill>
                  <a:srgbClr val="9BBB59"/>
                </a:solidFill>
                <a:latin typeface="Calibri"/>
                <a:cs typeface="Calibri"/>
              </a:rPr>
              <a:t>/home/Watson/IBT2017/Linux/Session1/ﬁle1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4D8D5D-6025-4F4D-947F-DF7EA0F492DD}"/>
              </a:ext>
            </a:extLst>
          </p:cNvPr>
          <p:cNvSpPr/>
          <p:nvPr/>
        </p:nvSpPr>
        <p:spPr>
          <a:xfrm>
            <a:off x="8915401" y="1"/>
            <a:ext cx="1746857" cy="744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CAC132-2B1C-4557-8E18-BD31B48451DC}"/>
              </a:ext>
            </a:extLst>
          </p:cNvPr>
          <p:cNvSpPr/>
          <p:nvPr/>
        </p:nvSpPr>
        <p:spPr>
          <a:xfrm>
            <a:off x="1524001" y="6217026"/>
            <a:ext cx="3129121" cy="58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245756"/>
            <a:ext cx="41562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Absoulte</a:t>
            </a:r>
            <a:r>
              <a:rPr spc="-55" dirty="0"/>
              <a:t> </a:t>
            </a:r>
            <a:r>
              <a:rPr spc="-5" dirty="0"/>
              <a:t>path?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33206" y="810491"/>
            <a:ext cx="1974850" cy="1292860"/>
            <a:chOff x="3009206" y="810491"/>
            <a:chExt cx="1974850" cy="1292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8996" y="872835"/>
              <a:ext cx="266007" cy="399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792087" y="0"/>
                  </a:moveTo>
                  <a:lnTo>
                    <a:pt x="0" y="0"/>
                  </a:lnTo>
                  <a:lnTo>
                    <a:pt x="0" y="432047"/>
                  </a:lnTo>
                  <a:lnTo>
                    <a:pt x="792087" y="432047"/>
                  </a:lnTo>
                  <a:lnTo>
                    <a:pt x="79208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3951" y="836712"/>
            <a:ext cx="792480" cy="402674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spcBef>
                <a:spcPts val="26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2572" y="1661820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39342" y="1230283"/>
            <a:ext cx="2265680" cy="1841500"/>
            <a:chOff x="2215342" y="1230283"/>
            <a:chExt cx="2265680" cy="18415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42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22516" y="1995054"/>
            <a:ext cx="3449954" cy="2157730"/>
            <a:chOff x="598516" y="1995054"/>
            <a:chExt cx="3449954" cy="215773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86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2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36127" y="3441470"/>
            <a:ext cx="1255395" cy="677545"/>
            <a:chOff x="3512126" y="3441469"/>
            <a:chExt cx="125539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87888" y="3469072"/>
            <a:ext cx="1152525" cy="45845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0805">
              <a:spcBef>
                <a:spcPts val="1175"/>
              </a:spcBef>
            </a:pPr>
            <a:r>
              <a:rPr sz="2000" b="1" spc="-5" dirty="0">
                <a:latin typeface="Calibri"/>
                <a:cs typeface="Calibri"/>
              </a:rPr>
              <a:t>IBT2017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29993" y="4339244"/>
            <a:ext cx="1180465" cy="673735"/>
            <a:chOff x="4305992" y="4339243"/>
            <a:chExt cx="1180465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30724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27072" y="5203768"/>
            <a:ext cx="1612900" cy="673735"/>
            <a:chOff x="3803072" y="5203767"/>
            <a:chExt cx="1612900" cy="673735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3072" y="5203767"/>
              <a:ext cx="1612668" cy="6733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51920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375919" y="5229200"/>
            <a:ext cx="1512570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81305" y="5203768"/>
            <a:ext cx="1612900" cy="673735"/>
            <a:chOff x="5457305" y="5203767"/>
            <a:chExt cx="1612900" cy="673735"/>
          </a:xfrm>
        </p:grpSpPr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7305" y="5203767"/>
              <a:ext cx="1612668" cy="6733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508102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6" y="0"/>
                  </a:lnTo>
                  <a:lnTo>
                    <a:pt x="1512166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82851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668683" y="4039985"/>
            <a:ext cx="1828800" cy="972819"/>
            <a:chOff x="2144683" y="4039984"/>
            <a:chExt cx="1828800" cy="972819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719737" y="4365105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13860" y="4006735"/>
            <a:ext cx="1974850" cy="1301115"/>
            <a:chOff x="4089860" y="4006734"/>
            <a:chExt cx="1974850" cy="1301115"/>
          </a:xfrm>
        </p:grpSpPr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9283" y="4904509"/>
              <a:ext cx="399010" cy="39901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716015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49239" y="4904509"/>
              <a:ext cx="714894" cy="4031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00090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7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022612" y="61170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pc="-10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248102" y="5843846"/>
            <a:ext cx="831850" cy="394970"/>
            <a:chOff x="3724102" y="5843846"/>
            <a:chExt cx="831850" cy="394970"/>
          </a:xfrm>
        </p:grpSpPr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24102" y="5843846"/>
              <a:ext cx="399010" cy="39485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77991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56363" y="5843846"/>
              <a:ext cx="399010" cy="3948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11959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2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894818" y="869732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8FA809"/>
                </a:solidFill>
                <a:latin typeface="Calibri"/>
                <a:cs typeface="Calibri"/>
              </a:rPr>
              <a:t>/</a:t>
            </a:r>
            <a:endParaRPr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06788" y="1733828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</a:t>
            </a:r>
            <a:endParaRPr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30724" y="2525917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/home/Watson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06787" y="3534029"/>
            <a:ext cx="230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/home/Watson/IBT2017</a:t>
            </a:r>
            <a:endParaRPr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82851" y="4470131"/>
            <a:ext cx="287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</a:t>
            </a:r>
            <a:endParaRPr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66228" y="5334228"/>
            <a:ext cx="377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/home/Watson/IBT2017/Linux/Session1</a:t>
            </a:r>
            <a:endParaRPr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14698" y="5910292"/>
            <a:ext cx="477012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ts val="1930"/>
              </a:lnSpc>
              <a:spcBef>
                <a:spcPts val="100"/>
              </a:spcBef>
            </a:pP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/home/Watson/IBT2017/Linux/Session1/file1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pc="-5" dirty="0">
                <a:latin typeface="Calibri"/>
                <a:cs typeface="Calibri"/>
              </a:rPr>
              <a:t>file2</a:t>
            </a:r>
            <a:endParaRPr>
              <a:latin typeface="Calibri"/>
              <a:cs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03B9-8F89-46DE-9A35-528BFE4AB256}"/>
              </a:ext>
            </a:extLst>
          </p:cNvPr>
          <p:cNvSpPr/>
          <p:nvPr/>
        </p:nvSpPr>
        <p:spPr>
          <a:xfrm>
            <a:off x="8910568" y="245755"/>
            <a:ext cx="1757433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44C44-B0B2-44A3-AAA6-75ED281E71D5}"/>
              </a:ext>
            </a:extLst>
          </p:cNvPr>
          <p:cNvSpPr/>
          <p:nvPr/>
        </p:nvSpPr>
        <p:spPr>
          <a:xfrm>
            <a:off x="1566227" y="6238700"/>
            <a:ext cx="3092922" cy="567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6059" y="1797716"/>
            <a:ext cx="2790190" cy="1306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Every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special sub-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directories: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6060" y="3677316"/>
            <a:ext cx="3184525" cy="18148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4965" marR="18415" indent="-342900">
              <a:lnSpc>
                <a:spcPts val="3329"/>
              </a:lnSpc>
              <a:spcBef>
                <a:spcPts val="235"/>
              </a:spcBef>
              <a:buSzPct val="96428"/>
              <a:buFont typeface="Wingdings"/>
              <a:buChar char=""/>
              <a:tabLst>
                <a:tab pos="364490" algn="l"/>
              </a:tabLst>
            </a:pPr>
            <a:r>
              <a:rPr sz="2800" dirty="0">
                <a:latin typeface="Calibri"/>
                <a:cs typeface="Calibri"/>
              </a:rPr>
              <a:t>.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(dot):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current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ts val="3329"/>
              </a:lnSpc>
              <a:spcBef>
                <a:spcPts val="730"/>
              </a:spcBef>
              <a:buSzPct val="96428"/>
              <a:buFont typeface="Wingdings"/>
              <a:buChar char=""/>
              <a:tabLst>
                <a:tab pos="370840" algn="l"/>
                <a:tab pos="836930" algn="l"/>
                <a:tab pos="2645410" algn="l"/>
              </a:tabLst>
            </a:pPr>
            <a:r>
              <a:rPr sz="2800" spc="110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.	</a:t>
            </a:r>
            <a:r>
              <a:rPr sz="2800" spc="110" dirty="0">
                <a:latin typeface="Calibri"/>
                <a:cs typeface="Calibri"/>
              </a:rPr>
              <a:t>(dot-dot)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11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parent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81306" y="2074025"/>
            <a:ext cx="1434465" cy="677545"/>
            <a:chOff x="5457305" y="2074024"/>
            <a:chExt cx="1434465" cy="6775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305" y="2074024"/>
              <a:ext cx="1433945" cy="6774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8103" y="2100919"/>
              <a:ext cx="1332230" cy="576580"/>
            </a:xfrm>
            <a:custGeom>
              <a:avLst/>
              <a:gdLst/>
              <a:ahLst/>
              <a:cxnLst/>
              <a:rect l="l" t="t" r="r" b="b"/>
              <a:pathLst>
                <a:path w="1332229" h="576580">
                  <a:moveTo>
                    <a:pt x="1332148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332148" y="576063"/>
                  </a:lnTo>
                  <a:lnTo>
                    <a:pt x="1332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8102" y="2100919"/>
              <a:ext cx="1332230" cy="576580"/>
            </a:xfrm>
            <a:custGeom>
              <a:avLst/>
              <a:gdLst/>
              <a:ahLst/>
              <a:cxnLst/>
              <a:rect l="l" t="t" r="r" b="b"/>
              <a:pathLst>
                <a:path w="1332229" h="576580">
                  <a:moveTo>
                    <a:pt x="0" y="0"/>
                  </a:moveTo>
                  <a:lnTo>
                    <a:pt x="1332147" y="0"/>
                  </a:lnTo>
                  <a:lnTo>
                    <a:pt x="133214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10844" y="2237884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13861" y="2639290"/>
            <a:ext cx="4925695" cy="1870710"/>
            <a:chOff x="4089860" y="2639290"/>
            <a:chExt cx="4925695" cy="18707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8911" y="2672541"/>
              <a:ext cx="1109748" cy="4031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60031" y="2708920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9860" y="2967643"/>
              <a:ext cx="1180407" cy="6774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1169" y="2967643"/>
              <a:ext cx="1180407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00190" y="2996952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4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0190" y="2996952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4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2323" y="2639290"/>
              <a:ext cx="768927" cy="4364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74177" y="2676982"/>
              <a:ext cx="666115" cy="320040"/>
            </a:xfrm>
            <a:custGeom>
              <a:avLst/>
              <a:gdLst/>
              <a:ahLst/>
              <a:cxnLst/>
              <a:rect l="l" t="t" r="r" b="b"/>
              <a:pathLst>
                <a:path w="666115" h="320039">
                  <a:moveTo>
                    <a:pt x="0" y="0"/>
                  </a:moveTo>
                  <a:lnTo>
                    <a:pt x="666073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4094" y="3832167"/>
              <a:ext cx="1612668" cy="6774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96134" y="386104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4460" y="3537065"/>
              <a:ext cx="399010" cy="39901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60230" y="35730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2483" y="3832167"/>
              <a:ext cx="1612668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52319" y="386104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4417" y="3537064"/>
              <a:ext cx="714894" cy="4031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44306" y="3573016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40" h="288289">
                  <a:moveTo>
                    <a:pt x="0" y="0"/>
                  </a:moveTo>
                  <a:lnTo>
                    <a:pt x="612067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3952" y="2996953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46948" y="3101980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55060" y="3966076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0134" y="3861048"/>
            <a:ext cx="1512570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0734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87106" y="3103721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6255" algn="l"/>
              </a:tabLst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	</a:t>
            </a: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..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891549" y="1932710"/>
            <a:ext cx="2502535" cy="1929130"/>
            <a:chOff x="6367548" y="1932710"/>
            <a:chExt cx="2502535" cy="1929130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9931" y="3258588"/>
              <a:ext cx="536170" cy="6026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812359" y="3284984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4" h="504189">
                  <a:moveTo>
                    <a:pt x="0" y="252027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4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6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7" y="252027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6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4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7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7664" y="3258588"/>
              <a:ext cx="532014" cy="6026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88422" y="3284984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4" h="504189">
                  <a:moveTo>
                    <a:pt x="0" y="252027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3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6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8" y="252027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6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3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7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2072" y="2942705"/>
              <a:ext cx="1238596" cy="6192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311" y="3010283"/>
              <a:ext cx="1046564" cy="4372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7548" y="1932710"/>
              <a:ext cx="2381596" cy="15170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16215" y="2002416"/>
              <a:ext cx="2144739" cy="128256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044584" y="339099"/>
            <a:ext cx="5711489" cy="4551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757680" marR="5080" indent="-1745614">
              <a:lnSpc>
                <a:spcPts val="3800"/>
              </a:lnSpc>
              <a:spcBef>
                <a:spcPts val="240"/>
              </a:spcBef>
            </a:pPr>
            <a:r>
              <a:rPr sz="2000" spc="-5" dirty="0"/>
              <a:t>Refer </a:t>
            </a:r>
            <a:r>
              <a:rPr sz="2000" dirty="0"/>
              <a:t>to </a:t>
            </a:r>
            <a:r>
              <a:rPr sz="2000" spc="-5" dirty="0"/>
              <a:t>the parent and current </a:t>
            </a:r>
            <a:r>
              <a:rPr sz="2000" spc="-710" dirty="0"/>
              <a:t> </a:t>
            </a:r>
            <a:r>
              <a:rPr sz="2000" spc="-5" dirty="0"/>
              <a:t>directories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425A72-6E21-4332-B8D6-8382D69BFDAA}"/>
              </a:ext>
            </a:extLst>
          </p:cNvPr>
          <p:cNvSpPr/>
          <p:nvPr/>
        </p:nvSpPr>
        <p:spPr>
          <a:xfrm>
            <a:off x="8926484" y="170416"/>
            <a:ext cx="1741517" cy="602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0736E6-7942-418A-9BFD-C1E585F91E4C}"/>
              </a:ext>
            </a:extLst>
          </p:cNvPr>
          <p:cNvSpPr/>
          <p:nvPr/>
        </p:nvSpPr>
        <p:spPr>
          <a:xfrm>
            <a:off x="1524001" y="6172200"/>
            <a:ext cx="310705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33206" y="810491"/>
            <a:ext cx="1974850" cy="1292860"/>
            <a:chOff x="3009206" y="810491"/>
            <a:chExt cx="1974850" cy="1292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0" y="0"/>
                  </a:moveTo>
                  <a:lnTo>
                    <a:pt x="792087" y="0"/>
                  </a:lnTo>
                  <a:lnTo>
                    <a:pt x="792087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2571" y="857156"/>
            <a:ext cx="147828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/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9342" y="1230283"/>
            <a:ext cx="2265680" cy="1841500"/>
            <a:chOff x="2215342" y="1230283"/>
            <a:chExt cx="2265680" cy="18415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42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22516" y="1995054"/>
            <a:ext cx="3449954" cy="2157730"/>
            <a:chOff x="598516" y="1995054"/>
            <a:chExt cx="3449954" cy="21577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86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2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36127" y="3441470"/>
            <a:ext cx="1255395" cy="677545"/>
            <a:chOff x="3512126" y="3441469"/>
            <a:chExt cx="1255395" cy="67754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3888" y="3469071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66629" y="3606036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29993" y="4339244"/>
            <a:ext cx="1180465" cy="673735"/>
            <a:chOff x="4305992" y="4339243"/>
            <a:chExt cx="1180465" cy="67373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030724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27072" y="5203768"/>
            <a:ext cx="1612900" cy="673735"/>
            <a:chOff x="3803072" y="5203767"/>
            <a:chExt cx="1612900" cy="67373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3072" y="5203767"/>
              <a:ext cx="1612668" cy="6733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51920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5919" y="5229200"/>
            <a:ext cx="1512570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981305" y="5203768"/>
            <a:ext cx="1612900" cy="673735"/>
            <a:chOff x="5457305" y="5203767"/>
            <a:chExt cx="1612900" cy="673735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7305" y="5203767"/>
              <a:ext cx="1612668" cy="67333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08102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6" y="0"/>
                  </a:lnTo>
                  <a:lnTo>
                    <a:pt x="1512166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182851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68683" y="4039985"/>
            <a:ext cx="1828800" cy="972819"/>
            <a:chOff x="2144683" y="4039984"/>
            <a:chExt cx="1828800" cy="972819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719737" y="4365105"/>
            <a:ext cx="1080135" cy="426399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613860" y="4006735"/>
            <a:ext cx="1974850" cy="1301115"/>
            <a:chOff x="4089860" y="4006734"/>
            <a:chExt cx="1974850" cy="1301115"/>
          </a:xfrm>
        </p:grpSpPr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59283" y="4904509"/>
              <a:ext cx="399010" cy="39901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716015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49239" y="4904509"/>
              <a:ext cx="714894" cy="40316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400090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7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022612" y="61170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pc="-10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248102" y="5843846"/>
            <a:ext cx="831850" cy="394970"/>
            <a:chOff x="3724102" y="5843846"/>
            <a:chExt cx="831850" cy="394970"/>
          </a:xfrm>
        </p:grpSpPr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24102" y="5843846"/>
              <a:ext cx="399010" cy="39485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77991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56363" y="5843846"/>
              <a:ext cx="399010" cy="39485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211959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2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82851" y="4326116"/>
            <a:ext cx="71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/Linux</a:t>
            </a:r>
            <a:endParaRPr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2451" y="5118204"/>
            <a:ext cx="161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/Linux/Session1</a:t>
            </a:r>
            <a:endParaRPr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14698" y="5910291"/>
            <a:ext cx="260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7" baseline="3086" dirty="0">
                <a:latin typeface="Calibri"/>
                <a:cs typeface="Calibri"/>
              </a:rPr>
              <a:t>file2</a:t>
            </a:r>
            <a:r>
              <a:rPr sz="2700" spc="525" baseline="3086" dirty="0"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pc="-5" dirty="0">
                <a:solidFill>
                  <a:srgbClr val="8FA809"/>
                </a:solidFill>
                <a:latin typeface="Calibri"/>
                <a:cs typeface="Calibri"/>
              </a:rPr>
              <a:t>/Linux/Session1/file1</a:t>
            </a:r>
            <a:endParaRPr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817524" y="2797232"/>
            <a:ext cx="1068705" cy="1002030"/>
            <a:chOff x="4293523" y="2797232"/>
            <a:chExt cx="1068705" cy="1002030"/>
          </a:xfrm>
        </p:grpSpPr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93523" y="2797232"/>
              <a:ext cx="1068185" cy="10016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700523" y="2852936"/>
              <a:ext cx="591820" cy="526415"/>
            </a:xfrm>
            <a:custGeom>
              <a:avLst/>
              <a:gdLst/>
              <a:ahLst/>
              <a:cxnLst/>
              <a:rect l="l" t="t" r="r" b="b"/>
              <a:pathLst>
                <a:path w="591820" h="526414">
                  <a:moveTo>
                    <a:pt x="591556" y="0"/>
                  </a:moveTo>
                  <a:lnTo>
                    <a:pt x="0" y="525828"/>
                  </a:lnTo>
                </a:path>
              </a:pathLst>
            </a:custGeom>
            <a:ln w="76199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44007" y="3089247"/>
              <a:ext cx="353695" cy="340360"/>
            </a:xfrm>
            <a:custGeom>
              <a:avLst/>
              <a:gdLst/>
              <a:ahLst/>
              <a:cxnLst/>
              <a:rect l="l" t="t" r="r" b="b"/>
              <a:pathLst>
                <a:path w="353695" h="340360">
                  <a:moveTo>
                    <a:pt x="135596" y="0"/>
                  </a:moveTo>
                  <a:lnTo>
                    <a:pt x="121547" y="3996"/>
                  </a:lnTo>
                  <a:lnTo>
                    <a:pt x="110022" y="12968"/>
                  </a:lnTo>
                  <a:lnTo>
                    <a:pt x="102566" y="26133"/>
                  </a:lnTo>
                  <a:lnTo>
                    <a:pt x="0" y="339752"/>
                  </a:lnTo>
                  <a:lnTo>
                    <a:pt x="323481" y="274662"/>
                  </a:lnTo>
                  <a:lnTo>
                    <a:pt x="337428" y="268801"/>
                  </a:lnTo>
                  <a:lnTo>
                    <a:pt x="347691" y="258407"/>
                  </a:lnTo>
                  <a:lnTo>
                    <a:pt x="353307" y="244924"/>
                  </a:lnTo>
                  <a:lnTo>
                    <a:pt x="353310" y="239281"/>
                  </a:lnTo>
                  <a:lnTo>
                    <a:pt x="113030" y="239281"/>
                  </a:lnTo>
                  <a:lnTo>
                    <a:pt x="174992" y="49820"/>
                  </a:lnTo>
                  <a:lnTo>
                    <a:pt x="176755" y="34794"/>
                  </a:lnTo>
                  <a:lnTo>
                    <a:pt x="172759" y="20745"/>
                  </a:lnTo>
                  <a:lnTo>
                    <a:pt x="163787" y="9220"/>
                  </a:lnTo>
                  <a:lnTo>
                    <a:pt x="150622" y="1763"/>
                  </a:lnTo>
                  <a:lnTo>
                    <a:pt x="135596" y="0"/>
                  </a:lnTo>
                  <a:close/>
                </a:path>
                <a:path w="353695" h="340360">
                  <a:moveTo>
                    <a:pt x="308449" y="199960"/>
                  </a:moveTo>
                  <a:lnTo>
                    <a:pt x="113030" y="239281"/>
                  </a:lnTo>
                  <a:lnTo>
                    <a:pt x="353310" y="239281"/>
                  </a:lnTo>
                  <a:lnTo>
                    <a:pt x="353316" y="229794"/>
                  </a:lnTo>
                  <a:lnTo>
                    <a:pt x="347455" y="215846"/>
                  </a:lnTo>
                  <a:lnTo>
                    <a:pt x="337062" y="205584"/>
                  </a:lnTo>
                  <a:lnTo>
                    <a:pt x="323578" y="199969"/>
                  </a:lnTo>
                  <a:lnTo>
                    <a:pt x="308449" y="199960"/>
                  </a:lnTo>
                  <a:close/>
                </a:path>
              </a:pathLst>
            </a:custGeom>
            <a:solidFill>
              <a:srgbClr val="A62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47082" y="2394094"/>
            <a:ext cx="1743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alibri"/>
                <a:cs typeface="Calibri"/>
              </a:rPr>
              <a:t>Current</a:t>
            </a:r>
            <a:r>
              <a:rPr sz="2000" b="1" spc="-7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working </a:t>
            </a:r>
            <a:r>
              <a:rPr sz="2000" b="1" spc="-43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478386" y="3474719"/>
            <a:ext cx="1317625" cy="603250"/>
            <a:chOff x="4954385" y="3474719"/>
            <a:chExt cx="1317625" cy="603250"/>
          </a:xfrm>
        </p:grpSpPr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54385" y="3474719"/>
              <a:ext cx="532014" cy="60267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004047" y="3501008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5" h="504189">
                  <a:moveTo>
                    <a:pt x="0" y="252028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4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5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7" y="252028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5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4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8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32366" y="3661755"/>
              <a:ext cx="839585" cy="29510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80110" y="3730086"/>
              <a:ext cx="115910" cy="117908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6678796" y="3318004"/>
            <a:ext cx="108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50215" algn="l"/>
                <a:tab pos="1073150" algn="l"/>
              </a:tabLst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	</a:t>
            </a:r>
            <a:r>
              <a:rPr sz="3600" u="heavy" dirty="0">
                <a:solidFill>
                  <a:srgbClr val="800000"/>
                </a:solidFill>
                <a:uFill>
                  <a:solidFill>
                    <a:srgbClr val="A62B09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931021" y="3546222"/>
            <a:ext cx="2167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marR="5080" indent="-592455"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alibri"/>
                <a:cs typeface="Calibri"/>
              </a:rPr>
              <a:t>refers</a:t>
            </a:r>
            <a:r>
              <a:rPr sz="2000" b="1" spc="-3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current </a:t>
            </a:r>
            <a:r>
              <a:rPr sz="2000" b="1" spc="-44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1447800" y="94219"/>
            <a:ext cx="43660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Relative</a:t>
            </a:r>
            <a:r>
              <a:rPr spc="-70" dirty="0"/>
              <a:t> </a:t>
            </a:r>
            <a:r>
              <a:rPr spc="-5" dirty="0"/>
              <a:t>path?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96D239-154F-4C0D-8FC2-0BE9AE862173}"/>
              </a:ext>
            </a:extLst>
          </p:cNvPr>
          <p:cNvSpPr/>
          <p:nvPr/>
        </p:nvSpPr>
        <p:spPr>
          <a:xfrm>
            <a:off x="8763000" y="94218"/>
            <a:ext cx="19050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185FAF-0DB2-4E0E-8810-D43D97168972}"/>
              </a:ext>
            </a:extLst>
          </p:cNvPr>
          <p:cNvSpPr/>
          <p:nvPr/>
        </p:nvSpPr>
        <p:spPr>
          <a:xfrm>
            <a:off x="1524001" y="6165562"/>
            <a:ext cx="3135149" cy="69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941" y="331043"/>
            <a:ext cx="623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0" y="1137317"/>
            <a:ext cx="10668000" cy="393761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sz="3200" spc="-5" dirty="0">
                <a:latin typeface="Calibri"/>
                <a:cs typeface="Calibri"/>
              </a:rPr>
              <a:t>①Understand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Unix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520700" marR="219075" indent="-508000">
              <a:spcBef>
                <a:spcPts val="730"/>
              </a:spcBef>
            </a:pPr>
            <a:r>
              <a:rPr sz="3200" spc="-5" dirty="0">
                <a:latin typeface="Calibri"/>
                <a:cs typeface="Calibri"/>
              </a:rPr>
              <a:t>②Understand </a:t>
            </a:r>
            <a:r>
              <a:rPr sz="3200" dirty="0">
                <a:latin typeface="Calibri"/>
                <a:cs typeface="Calibri"/>
              </a:rPr>
              <a:t>full vs </a:t>
            </a:r>
            <a:r>
              <a:rPr sz="3200" spc="-5" dirty="0">
                <a:latin typeface="Calibri"/>
                <a:cs typeface="Calibri"/>
              </a:rPr>
              <a:t>relative paths: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when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to use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</a:p>
          <a:p>
            <a:pPr marL="520700" marR="5080" indent="-508000">
              <a:spcBef>
                <a:spcPts val="720"/>
              </a:spcBef>
            </a:pPr>
            <a:r>
              <a:rPr sz="3200" spc="-5" dirty="0">
                <a:latin typeface="Calibri"/>
                <a:cs typeface="Calibri"/>
              </a:rPr>
              <a:t>③Learn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create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directories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navigate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819"/>
              </a:spcBef>
            </a:pPr>
            <a:r>
              <a:rPr sz="3200" spc="-5" dirty="0">
                <a:latin typeface="Calibri"/>
                <a:cs typeface="Calibri"/>
              </a:rPr>
              <a:t>④Learn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lang="en-US" sz="3200" spc="-5" dirty="0" err="1">
                <a:latin typeface="Calibri"/>
                <a:cs typeface="Calibri"/>
              </a:rPr>
              <a:t>Learn</a:t>
            </a:r>
            <a:r>
              <a:rPr lang="en-US" sz="3200" spc="-5" dirty="0">
                <a:latin typeface="Calibri"/>
                <a:cs typeface="Calibri"/>
              </a:rPr>
              <a:t> how to create a basic bash script</a:t>
            </a:r>
          </a:p>
          <a:p>
            <a:pPr marL="12700">
              <a:spcBef>
                <a:spcPts val="819"/>
              </a:spcBef>
            </a:pPr>
            <a:r>
              <a:rPr lang="en-US" sz="3200" spc="-5" dirty="0">
                <a:latin typeface="Calibri"/>
                <a:cs typeface="Calibri"/>
              </a:rPr>
              <a:t> 5 Learn how to transfer files from PC to the server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1904" y="6404347"/>
            <a:ext cx="1074811" cy="4313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4311" y="267750"/>
            <a:ext cx="1689394" cy="3458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533D9C-2F2E-4406-81DD-0DB7DD9C2CFD}"/>
              </a:ext>
            </a:extLst>
          </p:cNvPr>
          <p:cNvSpPr/>
          <p:nvPr/>
        </p:nvSpPr>
        <p:spPr>
          <a:xfrm>
            <a:off x="8904311" y="0"/>
            <a:ext cx="1689394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263341"/>
            <a:ext cx="66363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First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the terminal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6268" y="1785396"/>
            <a:ext cx="616775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Open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Terminal on your 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shell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prompt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appear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350">
              <a:latin typeface="Calibri"/>
              <a:cs typeface="Calibri"/>
            </a:endParaRPr>
          </a:p>
          <a:p>
            <a:pPr marL="1922145">
              <a:spcBef>
                <a:spcPts val="5"/>
              </a:spcBef>
            </a:pP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Ok,</a:t>
            </a:r>
            <a:r>
              <a:rPr sz="32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let’s try</a:t>
            </a:r>
            <a:r>
              <a:rPr sz="32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some typing </a:t>
            </a: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933F-33C4-42F0-A9F7-AD6274838F59}"/>
              </a:ext>
            </a:extLst>
          </p:cNvPr>
          <p:cNvSpPr/>
          <p:nvPr/>
        </p:nvSpPr>
        <p:spPr>
          <a:xfrm>
            <a:off x="8763000" y="152400"/>
            <a:ext cx="19050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803FA-9821-4CC3-9979-678FD94AC233}"/>
              </a:ext>
            </a:extLst>
          </p:cNvPr>
          <p:cNvSpPr/>
          <p:nvPr/>
        </p:nvSpPr>
        <p:spPr>
          <a:xfrm>
            <a:off x="1524000" y="6172200"/>
            <a:ext cx="3214084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450" y="5687059"/>
            <a:ext cx="450850" cy="4305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1520" y="82550"/>
            <a:ext cx="8953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0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600" spc="395" dirty="0">
                <a:solidFill>
                  <a:srgbClr val="000000"/>
                </a:solidFill>
              </a:rPr>
              <a:t>Ba</a:t>
            </a:r>
            <a:r>
              <a:rPr sz="2600" spc="215" dirty="0">
                <a:solidFill>
                  <a:srgbClr val="000000"/>
                </a:solidFill>
              </a:rPr>
              <a:t>si</a:t>
            </a:r>
            <a:r>
              <a:rPr sz="2600" spc="310" dirty="0">
                <a:solidFill>
                  <a:srgbClr val="000000"/>
                </a:solidFill>
              </a:rPr>
              <a:t>c</a:t>
            </a:r>
            <a:r>
              <a:rPr sz="2600" spc="130" dirty="0">
                <a:solidFill>
                  <a:srgbClr val="000000"/>
                </a:solidFill>
              </a:rPr>
              <a:t> </a:t>
            </a:r>
            <a:r>
              <a:rPr sz="2600" spc="215" dirty="0">
                <a:solidFill>
                  <a:srgbClr val="000000"/>
                </a:solidFill>
              </a:rPr>
              <a:t>c</a:t>
            </a:r>
            <a:r>
              <a:rPr sz="2600" spc="440" dirty="0">
                <a:solidFill>
                  <a:srgbClr val="000000"/>
                </a:solidFill>
              </a:rPr>
              <a:t>omm</a:t>
            </a:r>
            <a:r>
              <a:rPr sz="2600" spc="300" dirty="0">
                <a:solidFill>
                  <a:srgbClr val="000000"/>
                </a:solidFill>
              </a:rPr>
              <a:t>a</a:t>
            </a:r>
            <a:r>
              <a:rPr sz="2600" spc="325" dirty="0">
                <a:solidFill>
                  <a:srgbClr val="000000"/>
                </a:solidFill>
              </a:rPr>
              <a:t>nd</a:t>
            </a:r>
            <a:endParaRPr sz="2600" dirty="0"/>
          </a:p>
        </p:txBody>
      </p:sp>
      <p:sp>
        <p:nvSpPr>
          <p:cNvPr id="8" name="object 8"/>
          <p:cNvSpPr txBox="1"/>
          <p:nvPr/>
        </p:nvSpPr>
        <p:spPr>
          <a:xfrm>
            <a:off x="508000" y="1112520"/>
            <a:ext cx="10751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When you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 in you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located in 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home </a:t>
            </a:r>
            <a:r>
              <a:rPr sz="2400" spc="-15" dirty="0">
                <a:latin typeface="Arial MT"/>
                <a:cs typeface="Arial MT"/>
              </a:rPr>
              <a:t>directory.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90"/>
              </a:lnSpc>
            </a:pPr>
            <a:r>
              <a:rPr sz="2400" spc="-65" dirty="0">
                <a:latin typeface="Arial MT"/>
                <a:cs typeface="Arial MT"/>
              </a:rPr>
              <a:t>To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directory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located 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file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pwd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command: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143759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5239" y="1978660"/>
            <a:ext cx="8280400" cy="684530"/>
          </a:xfrm>
          <a:custGeom>
            <a:avLst/>
            <a:gdLst/>
            <a:ahLst/>
            <a:cxnLst/>
            <a:rect l="l" t="t" r="r" b="b"/>
            <a:pathLst>
              <a:path w="8280400" h="684530">
                <a:moveTo>
                  <a:pt x="8280400" y="0"/>
                </a:moveTo>
                <a:lnTo>
                  <a:pt x="0" y="0"/>
                </a:lnTo>
                <a:lnTo>
                  <a:pt x="0" y="684529"/>
                </a:lnTo>
                <a:lnTo>
                  <a:pt x="4140200" y="684529"/>
                </a:lnTo>
                <a:lnTo>
                  <a:pt x="8280400" y="684529"/>
                </a:lnTo>
                <a:lnTo>
                  <a:pt x="828040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5239" y="1978660"/>
            <a:ext cx="8280400" cy="684530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8120">
              <a:lnSpc>
                <a:spcPts val="2095"/>
              </a:lnSpc>
              <a:spcBef>
                <a:spcPts val="85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echimusa@login2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pwd</a:t>
            </a:r>
            <a:endParaRPr sz="1800">
              <a:latin typeface="Arial"/>
              <a:cs typeface="Arial"/>
            </a:endParaRPr>
          </a:p>
          <a:p>
            <a:pPr marL="198120">
              <a:lnSpc>
                <a:spcPts val="2095"/>
              </a:lnSpc>
            </a:pP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/home/echimusa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69" y="2825750"/>
            <a:ext cx="10713720" cy="735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330"/>
              </a:spcBef>
            </a:pPr>
            <a:r>
              <a:rPr sz="2400" spc="-5" dirty="0">
                <a:latin typeface="Arial MT"/>
                <a:cs typeface="Arial MT"/>
              </a:rPr>
              <a:t>Now you should be in the home </a:t>
            </a:r>
            <a:r>
              <a:rPr sz="2400" spc="-15" dirty="0">
                <a:latin typeface="Arial MT"/>
                <a:cs typeface="Arial MT"/>
              </a:rPr>
              <a:t>directory. </a:t>
            </a:r>
            <a:r>
              <a:rPr sz="2400" spc="-8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see </a:t>
            </a:r>
            <a:r>
              <a:rPr sz="2400" spc="-10" dirty="0">
                <a:latin typeface="Arial MT"/>
                <a:cs typeface="Arial MT"/>
              </a:rPr>
              <a:t>what </a:t>
            </a:r>
            <a:r>
              <a:rPr sz="2400" spc="-5" dirty="0">
                <a:latin typeface="Arial MT"/>
                <a:cs typeface="Arial MT"/>
              </a:rPr>
              <a:t>is inside of this </a:t>
            </a:r>
            <a:r>
              <a:rPr sz="2400" spc="-15" dirty="0">
                <a:latin typeface="Arial MT"/>
                <a:cs typeface="Arial MT"/>
              </a:rPr>
              <a:t>directory,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command </a:t>
            </a:r>
            <a:r>
              <a:rPr sz="2400" spc="5" dirty="0">
                <a:latin typeface="Arial MT"/>
                <a:cs typeface="Arial MT"/>
              </a:rPr>
              <a:t>(</a:t>
            </a:r>
            <a:r>
              <a:rPr sz="2400" b="1" spc="5" dirty="0">
                <a:latin typeface="Arial"/>
                <a:cs typeface="Arial"/>
              </a:rPr>
              <a:t>ls </a:t>
            </a:r>
            <a:r>
              <a:rPr sz="2400" spc="-5" dirty="0">
                <a:latin typeface="Arial MT"/>
                <a:cs typeface="Arial MT"/>
              </a:rPr>
              <a:t>stands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list):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0460" y="3671570"/>
            <a:ext cx="8388350" cy="684530"/>
          </a:xfrm>
          <a:custGeom>
            <a:avLst/>
            <a:gdLst/>
            <a:ahLst/>
            <a:cxnLst/>
            <a:rect l="l" t="t" r="r" b="b"/>
            <a:pathLst>
              <a:path w="8388350" h="684529">
                <a:moveTo>
                  <a:pt x="8388350" y="0"/>
                </a:moveTo>
                <a:lnTo>
                  <a:pt x="0" y="0"/>
                </a:lnTo>
                <a:lnTo>
                  <a:pt x="0" y="684529"/>
                </a:lnTo>
                <a:lnTo>
                  <a:pt x="4194810" y="684529"/>
                </a:lnTo>
                <a:lnTo>
                  <a:pt x="8388350" y="684529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10460" y="4751070"/>
            <a:ext cx="8388350" cy="502920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 </a:t>
            </a:r>
            <a:r>
              <a:rPr sz="1800" b="1" spc="-10" dirty="0">
                <a:latin typeface="Arial"/>
                <a:cs typeface="Arial"/>
              </a:rPr>
              <a:t>cd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/mnt/lustre/users/echimusa/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630" y="4358640"/>
            <a:ext cx="105803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latin typeface="Arial MT"/>
                <a:cs typeface="Arial MT"/>
              </a:rPr>
              <a:t>To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 directory,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5" dirty="0">
                <a:latin typeface="Arial MT"/>
                <a:cs typeface="Arial MT"/>
              </a:rPr>
              <a:t> 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cd </a:t>
            </a:r>
            <a:r>
              <a:rPr sz="2200" spc="-5" dirty="0">
                <a:latin typeface="Arial MT"/>
                <a:cs typeface="Arial MT"/>
              </a:rPr>
              <a:t>command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b="1" dirty="0">
                <a:latin typeface="Arial"/>
                <a:cs typeface="Arial"/>
              </a:rPr>
              <a:t>cd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means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directory):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0460" y="4751070"/>
            <a:ext cx="8388350" cy="502920"/>
          </a:xfrm>
          <a:custGeom>
            <a:avLst/>
            <a:gdLst/>
            <a:ahLst/>
            <a:cxnLst/>
            <a:rect l="l" t="t" r="r" b="b"/>
            <a:pathLst>
              <a:path w="8388350" h="502920">
                <a:moveTo>
                  <a:pt x="8388350" y="0"/>
                </a:moveTo>
                <a:lnTo>
                  <a:pt x="0" y="0"/>
                </a:lnTo>
                <a:lnTo>
                  <a:pt x="0" y="502919"/>
                </a:lnTo>
                <a:lnTo>
                  <a:pt x="4194810" y="502919"/>
                </a:lnTo>
                <a:lnTo>
                  <a:pt x="8388350" y="502919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36700" y="5750559"/>
            <a:ext cx="9011285" cy="9220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60"/>
              </a:spcBef>
              <a:tabLst>
                <a:tab pos="7699375" algn="l"/>
              </a:tabLst>
            </a:pPr>
            <a:r>
              <a:rPr sz="1800" spc="-65" dirty="0">
                <a:latin typeface="Arial MT"/>
                <a:cs typeface="Arial MT"/>
              </a:rPr>
              <a:t>You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cd </a:t>
            </a:r>
            <a:r>
              <a:rPr sz="1800" spc="-5" dirty="0">
                <a:latin typeface="Arial MT"/>
                <a:cs typeface="Arial MT"/>
              </a:rPr>
              <a:t>command.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	</a:t>
            </a:r>
            <a:r>
              <a:rPr sz="1800" dirty="0">
                <a:latin typeface="Arial MT"/>
                <a:cs typeface="Arial MT"/>
              </a:rPr>
              <a:t>̃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character,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represents </a:t>
            </a:r>
            <a:r>
              <a:rPr sz="1800" dirty="0">
                <a:latin typeface="Arial MT"/>
                <a:cs typeface="Arial MT"/>
              </a:rPr>
              <a:t>your </a:t>
            </a:r>
            <a:r>
              <a:rPr sz="1800" spc="-5" dirty="0">
                <a:latin typeface="Arial MT"/>
                <a:cs typeface="Arial MT"/>
              </a:rPr>
              <a:t>home directory (/home/echimusa/). </a:t>
            </a:r>
            <a:r>
              <a:rPr sz="1800" spc="-15" dirty="0">
                <a:latin typeface="Arial MT"/>
                <a:cs typeface="Arial MT"/>
              </a:rPr>
              <a:t>Another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..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which represents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above</a:t>
            </a:r>
            <a:r>
              <a:rPr sz="1800" spc="-5" dirty="0">
                <a:latin typeface="Arial MT"/>
                <a:cs typeface="Arial MT"/>
              </a:rPr>
              <a:t> the current </a:t>
            </a:r>
            <a:r>
              <a:rPr sz="1800" spc="-15" dirty="0">
                <a:latin typeface="Arial MT"/>
                <a:cs typeface="Arial MT"/>
              </a:rPr>
              <a:t>directory.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460" y="3671570"/>
            <a:ext cx="8388350" cy="684530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05104">
              <a:lnSpc>
                <a:spcPts val="2095"/>
              </a:lnSpc>
              <a:spcBef>
                <a:spcPts val="38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ls</a:t>
            </a:r>
            <a:endParaRPr sz="1800">
              <a:latin typeface="Arial"/>
              <a:cs typeface="Arial"/>
            </a:endParaRPr>
          </a:p>
          <a:p>
            <a:pPr marL="205104">
              <a:lnSpc>
                <a:spcPts val="2095"/>
              </a:lnSpc>
              <a:tabLst>
                <a:tab pos="1334135" algn="l"/>
                <a:tab pos="3776979" algn="l"/>
                <a:tab pos="5020310" algn="l"/>
              </a:tabLst>
            </a:pP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get-pip.py	hapfuse</a:t>
            </a:r>
            <a:r>
              <a:rPr sz="1800" spc="50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MarViN1</a:t>
            </a:r>
            <a:r>
              <a:rPr sz="1800" spc="509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soft	supportmix	vcftools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Picture 2" descr="University of the Free State">
            <a:extLst>
              <a:ext uri="{FF2B5EF4-FFF2-40B4-BE49-F238E27FC236}">
                <a16:creationId xmlns:a16="http://schemas.microsoft.com/office/drawing/2014/main" id="{B2FA15C0-1DAE-4EA9-95A7-7BD47155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6222999"/>
            <a:ext cx="9525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6230" y="6568440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2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350" y="101473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492250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85" dirty="0">
                <a:latin typeface="Trebuchet MS"/>
                <a:cs typeface="Trebuchet MS"/>
              </a:rPr>
              <a:t>List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files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current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directory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01472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07" y="952500"/>
                </a:lnTo>
                <a:lnTo>
                  <a:pt x="11424907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3770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3683000"/>
          <a:ext cx="11424285" cy="2256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39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690"/>
                        </a:lnSpc>
                        <a:spcBef>
                          <a:spcPts val="5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85" dirty="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details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160" dirty="0">
                          <a:latin typeface="Trebuchet MS"/>
                          <a:cs typeface="Trebuchet MS"/>
                        </a:rPr>
                        <a:t>Human-readable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0" dirty="0">
                          <a:latin typeface="Trebuchet MS"/>
                          <a:cs typeface="Trebuchet MS"/>
                        </a:rPr>
                        <a:t>sizes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(e.g.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0" dirty="0">
                          <a:latin typeface="Trebuchet MS"/>
                          <a:cs typeface="Trebuchet MS"/>
                        </a:rPr>
                        <a:t>3.3MB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35" dirty="0">
                          <a:latin typeface="Trebuchet MS"/>
                          <a:cs typeface="Trebuchet MS"/>
                        </a:rPr>
                        <a:t>3354123)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125" dirty="0">
                          <a:latin typeface="Trebuchet MS"/>
                          <a:cs typeface="Trebuchet MS"/>
                        </a:rPr>
                        <a:t>Lots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build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sorting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options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75" dirty="0">
                          <a:latin typeface="Trebuchet MS"/>
                          <a:cs typeface="Trebuchet MS"/>
                        </a:rPr>
                        <a:t>(size,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type,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update,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etc.)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2108200"/>
          <a:ext cx="11424285" cy="1429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210248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ls	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files</a:t>
                      </a:r>
                      <a:r>
                        <a:rPr sz="2400" spc="-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directory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ls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*.txt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59889" y="153670"/>
            <a:ext cx="98463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500" dirty="0"/>
              <a:t>a</a:t>
            </a:r>
            <a:r>
              <a:rPr spc="405" dirty="0"/>
              <a:t>r</a:t>
            </a:r>
            <a:r>
              <a:rPr spc="350" dirty="0"/>
              <a:t>t</a:t>
            </a:r>
            <a:r>
              <a:rPr spc="445" dirty="0"/>
              <a:t>e</a:t>
            </a:r>
            <a:r>
              <a:rPr spc="625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600" spc="395" dirty="0">
                <a:solidFill>
                  <a:srgbClr val="000000"/>
                </a:solidFill>
              </a:rPr>
              <a:t>Ba</a:t>
            </a:r>
            <a:r>
              <a:rPr sz="2600" spc="215" dirty="0">
                <a:solidFill>
                  <a:srgbClr val="000000"/>
                </a:solidFill>
              </a:rPr>
              <a:t>si</a:t>
            </a:r>
            <a:r>
              <a:rPr sz="2600" spc="310" dirty="0">
                <a:solidFill>
                  <a:srgbClr val="000000"/>
                </a:solidFill>
              </a:rPr>
              <a:t>c</a:t>
            </a:r>
            <a:r>
              <a:rPr sz="2600" spc="130" dirty="0">
                <a:solidFill>
                  <a:srgbClr val="000000"/>
                </a:solidFill>
              </a:rPr>
              <a:t> </a:t>
            </a:r>
            <a:r>
              <a:rPr sz="2600" spc="335" dirty="0">
                <a:solidFill>
                  <a:srgbClr val="000000"/>
                </a:solidFill>
              </a:rPr>
              <a:t>com</a:t>
            </a:r>
            <a:r>
              <a:rPr sz="2600" spc="455" dirty="0">
                <a:solidFill>
                  <a:srgbClr val="000000"/>
                </a:solidFill>
              </a:rPr>
              <a:t>m</a:t>
            </a:r>
            <a:r>
              <a:rPr sz="2600" spc="360" dirty="0">
                <a:solidFill>
                  <a:srgbClr val="000000"/>
                </a:solidFill>
              </a:rPr>
              <a:t>a</a:t>
            </a:r>
            <a:r>
              <a:rPr sz="2600" spc="325" dirty="0">
                <a:solidFill>
                  <a:srgbClr val="000000"/>
                </a:solidFill>
              </a:rPr>
              <a:t>nd</a:t>
            </a:r>
            <a:endParaRPr sz="2600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8369" y="6012179"/>
            <a:ext cx="1008379" cy="7188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19" y="6118859"/>
            <a:ext cx="793749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1520" y="82550"/>
            <a:ext cx="8953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0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600" spc="395" dirty="0">
                <a:solidFill>
                  <a:srgbClr val="000000"/>
                </a:solidFill>
              </a:rPr>
              <a:t>Ba</a:t>
            </a:r>
            <a:r>
              <a:rPr sz="2600" spc="215" dirty="0">
                <a:solidFill>
                  <a:srgbClr val="000000"/>
                </a:solidFill>
              </a:rPr>
              <a:t>si</a:t>
            </a:r>
            <a:r>
              <a:rPr sz="2600" spc="310" dirty="0">
                <a:solidFill>
                  <a:srgbClr val="000000"/>
                </a:solidFill>
              </a:rPr>
              <a:t>c</a:t>
            </a:r>
            <a:r>
              <a:rPr sz="2600" spc="130" dirty="0">
                <a:solidFill>
                  <a:srgbClr val="000000"/>
                </a:solidFill>
              </a:rPr>
              <a:t> </a:t>
            </a:r>
            <a:r>
              <a:rPr sz="2600" spc="215" dirty="0">
                <a:solidFill>
                  <a:srgbClr val="000000"/>
                </a:solidFill>
              </a:rPr>
              <a:t>c</a:t>
            </a:r>
            <a:r>
              <a:rPr sz="2600" spc="440" dirty="0">
                <a:solidFill>
                  <a:srgbClr val="000000"/>
                </a:solidFill>
              </a:rPr>
              <a:t>omm</a:t>
            </a:r>
            <a:r>
              <a:rPr sz="2600" spc="300" dirty="0">
                <a:solidFill>
                  <a:srgbClr val="000000"/>
                </a:solidFill>
              </a:rPr>
              <a:t>a</a:t>
            </a:r>
            <a:r>
              <a:rPr sz="2600" spc="325" dirty="0">
                <a:solidFill>
                  <a:srgbClr val="000000"/>
                </a:solidFill>
              </a:rPr>
              <a:t>nd</a:t>
            </a:r>
            <a:endParaRPr sz="2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1223010"/>
            <a:ext cx="450850" cy="4305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9609" y="1076959"/>
            <a:ext cx="10109835" cy="22428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23570" marR="5080">
              <a:lnSpc>
                <a:spcPts val="2480"/>
              </a:lnSpc>
              <a:spcBef>
                <a:spcPts val="315"/>
              </a:spcBef>
            </a:pPr>
            <a:r>
              <a:rPr sz="2200" spc="-75" dirty="0">
                <a:latin typeface="Arial MT"/>
                <a:cs typeface="Arial MT"/>
              </a:rPr>
              <a:t>You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 </a:t>
            </a:r>
            <a:r>
              <a:rPr sz="2200" spc="-5" dirty="0">
                <a:latin typeface="Arial MT"/>
                <a:cs typeface="Arial MT"/>
              </a:rPr>
              <a:t>supply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certain alias terms 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cd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command.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character, </a:t>
            </a:r>
            <a:r>
              <a:rPr sz="2200" spc="-5" dirty="0">
                <a:latin typeface="Arial MT"/>
                <a:cs typeface="Arial MT"/>
              </a:rPr>
              <a:t>which represents your home directory (/home/echimusa/). </a:t>
            </a:r>
            <a:r>
              <a:rPr sz="2200" spc="-15" dirty="0">
                <a:latin typeface="Arial MT"/>
                <a:cs typeface="Arial MT"/>
              </a:rPr>
              <a:t>Another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..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represents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directory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current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directory.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Let try this</a:t>
            </a:r>
            <a:endParaRPr sz="2200">
              <a:latin typeface="Arial MT"/>
              <a:cs typeface="Arial MT"/>
            </a:endParaRPr>
          </a:p>
          <a:p>
            <a:pPr marL="739140">
              <a:lnSpc>
                <a:spcPts val="2095"/>
              </a:lnSpc>
              <a:spcBef>
                <a:spcPts val="1015"/>
              </a:spcBef>
            </a:pPr>
            <a:r>
              <a:rPr sz="1800" dirty="0">
                <a:latin typeface="Arial MT"/>
                <a:cs typeface="Arial MT"/>
              </a:rPr>
              <a:t>$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cd</a:t>
            </a:r>
            <a:endParaRPr sz="1800">
              <a:latin typeface="Arial MT"/>
              <a:cs typeface="Arial MT"/>
            </a:endParaRPr>
          </a:p>
          <a:p>
            <a:pPr marL="739140">
              <a:lnSpc>
                <a:spcPts val="2095"/>
              </a:lnSpc>
            </a:pPr>
            <a:r>
              <a:rPr sz="1800" dirty="0">
                <a:latin typeface="Arial MT"/>
                <a:cs typeface="Arial MT"/>
              </a:rPr>
              <a:t>$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1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e </a:t>
            </a:r>
            <a:r>
              <a:rPr sz="2200" spc="-10" dirty="0">
                <a:latin typeface="Arial MT"/>
                <a:cs typeface="Arial MT"/>
              </a:rPr>
              <a:t>w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ic</a:t>
            </a:r>
            <a:r>
              <a:rPr sz="2200" dirty="0">
                <a:latin typeface="Arial MT"/>
                <a:cs typeface="Arial MT"/>
              </a:rPr>
              <a:t>h 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u </a:t>
            </a:r>
            <a:r>
              <a:rPr sz="2200" spc="-5" dirty="0">
                <a:latin typeface="Arial MT"/>
                <a:cs typeface="Arial MT"/>
              </a:rPr>
              <a:t>ar</a:t>
            </a:r>
            <a:r>
              <a:rPr sz="2200" dirty="0">
                <a:latin typeface="Arial MT"/>
                <a:cs typeface="Arial MT"/>
              </a:rPr>
              <a:t>e sig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 </a:t>
            </a:r>
            <a:r>
              <a:rPr sz="2200" spc="-5" dirty="0">
                <a:latin typeface="Arial MT"/>
                <a:cs typeface="Arial MT"/>
              </a:rPr>
              <a:t>th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oa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mi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om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230" y="3526790"/>
            <a:ext cx="8388350" cy="504190"/>
          </a:xfrm>
          <a:custGeom>
            <a:avLst/>
            <a:gdLst/>
            <a:ahLst/>
            <a:cxnLst/>
            <a:rect l="l" t="t" r="r" b="b"/>
            <a:pathLst>
              <a:path w="8388350" h="504189">
                <a:moveTo>
                  <a:pt x="8388350" y="0"/>
                </a:moveTo>
                <a:lnTo>
                  <a:pt x="0" y="0"/>
                </a:lnTo>
                <a:lnTo>
                  <a:pt x="0" y="504190"/>
                </a:lnTo>
                <a:lnTo>
                  <a:pt x="4193540" y="504190"/>
                </a:lnTo>
                <a:lnTo>
                  <a:pt x="8388350" y="50419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2230" y="3526790"/>
            <a:ext cx="8388350" cy="371897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lang="en-US" spc="-10" dirty="0">
                <a:solidFill>
                  <a:srgbClr val="0000FF"/>
                </a:solidFill>
                <a:latin typeface="Arial MT"/>
                <a:cs typeface="Arial MT"/>
              </a:rPr>
              <a:t>okendoj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@login2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whoami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290" y="4075429"/>
            <a:ext cx="9050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e </a:t>
            </a:r>
            <a:r>
              <a:rPr sz="2200" spc="-1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o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se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ig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am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y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te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wh</a:t>
            </a:r>
            <a:r>
              <a:rPr sz="2200" dirty="0">
                <a:latin typeface="Arial MT"/>
                <a:cs typeface="Arial MT"/>
              </a:rPr>
              <a:t>o co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man</a:t>
            </a:r>
            <a:r>
              <a:rPr sz="2200" dirty="0">
                <a:latin typeface="Arial MT"/>
                <a:cs typeface="Arial MT"/>
              </a:rPr>
              <a:t>d: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2230" y="4500879"/>
            <a:ext cx="8388350" cy="1043940"/>
          </a:xfrm>
          <a:custGeom>
            <a:avLst/>
            <a:gdLst/>
            <a:ahLst/>
            <a:cxnLst/>
            <a:rect l="l" t="t" r="r" b="b"/>
            <a:pathLst>
              <a:path w="8388350" h="1043939">
                <a:moveTo>
                  <a:pt x="8388350" y="0"/>
                </a:moveTo>
                <a:lnTo>
                  <a:pt x="0" y="0"/>
                </a:lnTo>
                <a:lnTo>
                  <a:pt x="0" y="1043940"/>
                </a:lnTo>
                <a:lnTo>
                  <a:pt x="4193540" y="1043940"/>
                </a:lnTo>
                <a:lnTo>
                  <a:pt x="8388350" y="104394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2230" y="4500879"/>
            <a:ext cx="8388350" cy="914352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6675">
              <a:lnSpc>
                <a:spcPts val="2105"/>
              </a:lnSpc>
              <a:spcBef>
                <a:spcPts val="229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lang="en-US" spc="-5" dirty="0">
                <a:solidFill>
                  <a:srgbClr val="0000FF"/>
                </a:solidFill>
                <a:latin typeface="Arial MT"/>
                <a:cs typeface="Arial MT"/>
              </a:rPr>
              <a:t>okendoj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@login2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who</a:t>
            </a:r>
            <a:endParaRPr sz="1800" dirty="0">
              <a:latin typeface="Arial"/>
              <a:cs typeface="Arial"/>
            </a:endParaRPr>
          </a:p>
          <a:p>
            <a:pPr marL="66675">
              <a:lnSpc>
                <a:spcPts val="1575"/>
              </a:lnSpc>
              <a:tabLst>
                <a:tab pos="799465" algn="l"/>
                <a:tab pos="1589405" algn="l"/>
              </a:tabLst>
            </a:pP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embele	</a:t>
            </a:r>
            <a:r>
              <a:rPr sz="1400" dirty="0">
                <a:solidFill>
                  <a:srgbClr val="669900"/>
                </a:solidFill>
                <a:latin typeface="Arial MT"/>
                <a:cs typeface="Arial MT"/>
              </a:rPr>
              <a:t>pts/0	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2017-05-04</a:t>
            </a:r>
            <a:r>
              <a:rPr sz="1400" spc="-1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669900"/>
                </a:solidFill>
                <a:latin typeface="Arial MT"/>
                <a:cs typeface="Arial MT"/>
              </a:rPr>
              <a:t>11:10</a:t>
            </a:r>
            <a:r>
              <a:rPr sz="1400" spc="-1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(10.128.23.174)</a:t>
            </a:r>
            <a:endParaRPr sz="1400" dirty="0">
              <a:latin typeface="Arial MT"/>
              <a:cs typeface="Arial MT"/>
            </a:endParaRPr>
          </a:p>
          <a:p>
            <a:pPr marL="66675">
              <a:lnSpc>
                <a:spcPts val="1580"/>
              </a:lnSpc>
              <a:tabLst>
                <a:tab pos="771525" algn="l"/>
                <a:tab pos="1559560" algn="l"/>
              </a:tabLst>
            </a:pP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abarde	</a:t>
            </a:r>
            <a:r>
              <a:rPr sz="1400" dirty="0">
                <a:solidFill>
                  <a:srgbClr val="669900"/>
                </a:solidFill>
                <a:latin typeface="Arial MT"/>
                <a:cs typeface="Arial MT"/>
              </a:rPr>
              <a:t>pts/1	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2017-05-06</a:t>
            </a:r>
            <a:r>
              <a:rPr sz="1400" spc="-1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20:30</a:t>
            </a:r>
            <a:r>
              <a:rPr sz="1400" spc="-1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(146.141.41.149)</a:t>
            </a:r>
            <a:endParaRPr sz="1400" dirty="0">
              <a:latin typeface="Arial MT"/>
              <a:cs typeface="Arial MT"/>
            </a:endParaRPr>
          </a:p>
          <a:p>
            <a:pPr marL="66675">
              <a:lnSpc>
                <a:spcPts val="1630"/>
              </a:lnSpc>
              <a:tabLst>
                <a:tab pos="1542415" algn="l"/>
              </a:tabLst>
            </a:pPr>
            <a:r>
              <a:rPr sz="1400" dirty="0">
                <a:solidFill>
                  <a:srgbClr val="669900"/>
                </a:solidFill>
                <a:latin typeface="Arial MT"/>
                <a:cs typeface="Arial MT"/>
              </a:rPr>
              <a:t>zfakhar</a:t>
            </a:r>
            <a:r>
              <a:rPr sz="1400" spc="40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9900"/>
                </a:solidFill>
                <a:latin typeface="Arial MT"/>
                <a:cs typeface="Arial MT"/>
              </a:rPr>
              <a:t>pts/3	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2017-05-06</a:t>
            </a:r>
            <a:r>
              <a:rPr sz="1400" spc="-1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9900"/>
                </a:solidFill>
                <a:latin typeface="Arial MT"/>
                <a:cs typeface="Arial MT"/>
              </a:rPr>
              <a:t>18:41 (2.146.1.71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2700" y="5588000"/>
            <a:ext cx="2495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e 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urr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dirty="0">
                <a:latin typeface="Arial MT"/>
                <a:cs typeface="Arial MT"/>
              </a:rPr>
              <a:t>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2230" y="5939790"/>
            <a:ext cx="8388350" cy="504190"/>
          </a:xfrm>
          <a:custGeom>
            <a:avLst/>
            <a:gdLst/>
            <a:ahLst/>
            <a:cxnLst/>
            <a:rect l="l" t="t" r="r" b="b"/>
            <a:pathLst>
              <a:path w="8388350" h="504189">
                <a:moveTo>
                  <a:pt x="8388350" y="0"/>
                </a:moveTo>
                <a:lnTo>
                  <a:pt x="0" y="0"/>
                </a:lnTo>
                <a:lnTo>
                  <a:pt x="0" y="504190"/>
                </a:lnTo>
                <a:lnTo>
                  <a:pt x="4193540" y="504190"/>
                </a:lnTo>
                <a:lnTo>
                  <a:pt x="8388350" y="50419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2230" y="5939790"/>
            <a:ext cx="8388350" cy="512961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2055"/>
              </a:lnSpc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lang="en-US" spc="-10" dirty="0">
                <a:solidFill>
                  <a:srgbClr val="0000FF"/>
                </a:solidFill>
                <a:latin typeface="Arial MT"/>
                <a:cs typeface="Arial MT"/>
              </a:rPr>
              <a:t>okendoj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@login2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date</a:t>
            </a:r>
            <a:endParaRPr sz="1800" dirty="0">
              <a:latin typeface="Arial"/>
              <a:cs typeface="Arial"/>
            </a:endParaRPr>
          </a:p>
          <a:p>
            <a:pPr marL="67945">
              <a:lnSpc>
                <a:spcPts val="1914"/>
              </a:lnSpc>
              <a:tabLst>
                <a:tab pos="1033144" algn="l"/>
              </a:tabLst>
            </a:pP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Sat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9900"/>
                </a:solidFill>
                <a:latin typeface="Arial MT"/>
                <a:cs typeface="Arial MT"/>
              </a:rPr>
              <a:t>May	6</a:t>
            </a:r>
            <a:r>
              <a:rPr sz="1800" spc="-2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22:24:28</a:t>
            </a:r>
            <a:r>
              <a:rPr sz="1800" spc="-1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SAST</a:t>
            </a:r>
            <a:r>
              <a:rPr sz="1800" spc="-5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2017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6" name="Picture 2" descr="University of the Free State">
            <a:extLst>
              <a:ext uri="{FF2B5EF4-FFF2-40B4-BE49-F238E27FC236}">
                <a16:creationId xmlns:a16="http://schemas.microsoft.com/office/drawing/2014/main" id="{96DBA5B1-9577-430C-82B7-6CD91552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6222999"/>
            <a:ext cx="9525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1520" y="82550"/>
            <a:ext cx="8953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0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600" spc="395" dirty="0">
                <a:solidFill>
                  <a:srgbClr val="000000"/>
                </a:solidFill>
              </a:rPr>
              <a:t>Ba</a:t>
            </a:r>
            <a:r>
              <a:rPr sz="2600" spc="215" dirty="0">
                <a:solidFill>
                  <a:srgbClr val="000000"/>
                </a:solidFill>
              </a:rPr>
              <a:t>si</a:t>
            </a:r>
            <a:r>
              <a:rPr sz="2600" spc="310" dirty="0">
                <a:solidFill>
                  <a:srgbClr val="000000"/>
                </a:solidFill>
              </a:rPr>
              <a:t>c</a:t>
            </a:r>
            <a:r>
              <a:rPr sz="2600" spc="130" dirty="0">
                <a:solidFill>
                  <a:srgbClr val="000000"/>
                </a:solidFill>
              </a:rPr>
              <a:t> </a:t>
            </a:r>
            <a:r>
              <a:rPr sz="2600" spc="215" dirty="0">
                <a:solidFill>
                  <a:srgbClr val="000000"/>
                </a:solidFill>
              </a:rPr>
              <a:t>c</a:t>
            </a:r>
            <a:r>
              <a:rPr sz="2600" spc="440" dirty="0">
                <a:solidFill>
                  <a:srgbClr val="000000"/>
                </a:solidFill>
              </a:rPr>
              <a:t>omm</a:t>
            </a:r>
            <a:r>
              <a:rPr sz="2600" spc="300" dirty="0">
                <a:solidFill>
                  <a:srgbClr val="000000"/>
                </a:solidFill>
              </a:rPr>
              <a:t>a</a:t>
            </a:r>
            <a:r>
              <a:rPr sz="2600" spc="325" dirty="0">
                <a:solidFill>
                  <a:srgbClr val="000000"/>
                </a:solidFill>
              </a:rPr>
              <a:t>nd</a:t>
            </a:r>
            <a:endParaRPr sz="2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1223010"/>
            <a:ext cx="450850" cy="4305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4919" y="1267459"/>
            <a:ext cx="988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te </a:t>
            </a:r>
            <a:r>
              <a:rPr sz="2400" spc="-10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n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re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spc="1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kd</a:t>
            </a:r>
            <a:r>
              <a:rPr sz="2400" b="1" dirty="0">
                <a:latin typeface="Arial"/>
                <a:cs typeface="Arial"/>
              </a:rPr>
              <a:t>ir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 MT"/>
                <a:cs typeface="Arial MT"/>
              </a:rPr>
              <a:t>(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ctory)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5" dirty="0">
                <a:latin typeface="Arial MT"/>
                <a:cs typeface="Arial MT"/>
              </a:rPr>
              <a:t>m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290" y="4075429"/>
            <a:ext cx="9224010" cy="6756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315"/>
              </a:spcBef>
              <a:tabLst>
                <a:tab pos="5325110" algn="l"/>
              </a:tabLst>
            </a:pPr>
            <a:r>
              <a:rPr sz="2200" spc="-60" dirty="0">
                <a:latin typeface="Arial MT"/>
                <a:cs typeface="Arial MT"/>
              </a:rPr>
              <a:t>To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file, let</a:t>
            </a:r>
            <a:r>
              <a:rPr sz="2200" dirty="0">
                <a:latin typeface="Arial MT"/>
                <a:cs typeface="Arial MT"/>
              </a:rPr>
              <a:t> use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touch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nano	</a:t>
            </a:r>
            <a:r>
              <a:rPr sz="2200" dirty="0">
                <a:latin typeface="Arial MT"/>
                <a:cs typeface="Arial MT"/>
              </a:rPr>
              <a:t>see </a:t>
            </a:r>
            <a:r>
              <a:rPr sz="2200" spc="-5" dirty="0">
                <a:latin typeface="Arial MT"/>
                <a:cs typeface="Arial MT"/>
              </a:rPr>
              <a:t>who else is signed in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same system,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who command: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2230" y="1708150"/>
            <a:ext cx="8388350" cy="1099820"/>
          </a:xfrm>
          <a:custGeom>
            <a:avLst/>
            <a:gdLst/>
            <a:ahLst/>
            <a:cxnLst/>
            <a:rect l="l" t="t" r="r" b="b"/>
            <a:pathLst>
              <a:path w="8388350" h="1099820">
                <a:moveTo>
                  <a:pt x="8388350" y="0"/>
                </a:moveTo>
                <a:lnTo>
                  <a:pt x="0" y="0"/>
                </a:lnTo>
                <a:lnTo>
                  <a:pt x="0" y="1099820"/>
                </a:lnTo>
                <a:lnTo>
                  <a:pt x="4193540" y="1099820"/>
                </a:lnTo>
                <a:lnTo>
                  <a:pt x="8388350" y="109982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2230" y="1708150"/>
            <a:ext cx="8388350" cy="109982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38735" marR="4514215">
              <a:lnSpc>
                <a:spcPts val="2030"/>
              </a:lnSpc>
              <a:spcBef>
                <a:spcPts val="525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 </a:t>
            </a:r>
            <a:r>
              <a:rPr sz="1800" b="1" spc="-5" dirty="0">
                <a:latin typeface="Arial"/>
                <a:cs typeface="Arial"/>
              </a:rPr>
              <a:t>mkdir </a:t>
            </a:r>
            <a:r>
              <a:rPr sz="1800" spc="-5" dirty="0">
                <a:latin typeface="Arial MT"/>
                <a:cs typeface="Arial MT"/>
              </a:rPr>
              <a:t>proteins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[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echimusa@login2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cd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proteins/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[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echimusa@login2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proteins]$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ls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proteins]$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2230" y="3075939"/>
            <a:ext cx="8388350" cy="596900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7145">
              <a:lnSpc>
                <a:spcPts val="2095"/>
              </a:lnSpc>
              <a:spcBef>
                <a:spcPts val="14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proteins]$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pwd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ts val="2095"/>
              </a:lnSpc>
            </a:pP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/home/echimusa/proteins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2230" y="3075939"/>
            <a:ext cx="8388350" cy="596900"/>
          </a:xfrm>
          <a:custGeom>
            <a:avLst/>
            <a:gdLst/>
            <a:ahLst/>
            <a:cxnLst/>
            <a:rect l="l" t="t" r="r" b="b"/>
            <a:pathLst>
              <a:path w="8388350" h="596900">
                <a:moveTo>
                  <a:pt x="8388350" y="0"/>
                </a:moveTo>
                <a:lnTo>
                  <a:pt x="0" y="0"/>
                </a:lnTo>
                <a:lnTo>
                  <a:pt x="0" y="596900"/>
                </a:lnTo>
                <a:lnTo>
                  <a:pt x="4193540" y="596900"/>
                </a:lnTo>
                <a:lnTo>
                  <a:pt x="8388350" y="59690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95400" y="5055870"/>
            <a:ext cx="8388350" cy="110109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1925" marR="2800350">
              <a:lnSpc>
                <a:spcPts val="2030"/>
              </a:lnSpc>
              <a:spcBef>
                <a:spcPts val="434"/>
              </a:spcBef>
            </a:pPr>
            <a:r>
              <a:rPr sz="1800" spc="-10" dirty="0">
                <a:latin typeface="Arial MT"/>
                <a:cs typeface="Arial MT"/>
              </a:rPr>
              <a:t>[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echimusa@login2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proteins]$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touch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my_sequence.sh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proteins]$ </a:t>
            </a:r>
            <a:r>
              <a:rPr sz="1800" spc="-5" dirty="0">
                <a:latin typeface="Arial MT"/>
                <a:cs typeface="Arial MT"/>
              </a:rPr>
              <a:t>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-l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my_sequence.sh</a:t>
            </a:r>
            <a:endParaRPr sz="1800">
              <a:latin typeface="Arial MT"/>
              <a:cs typeface="Arial MT"/>
            </a:endParaRPr>
          </a:p>
          <a:p>
            <a:pPr marL="161925">
              <a:lnSpc>
                <a:spcPts val="1985"/>
              </a:lnSpc>
              <a:tabLst>
                <a:tab pos="4182745" algn="l"/>
              </a:tabLst>
            </a:pP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-rw-rw-r--</a:t>
            </a:r>
            <a:r>
              <a:rPr sz="1800" spc="1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9900"/>
                </a:solidFill>
                <a:latin typeface="Arial MT"/>
                <a:cs typeface="Arial MT"/>
              </a:rPr>
              <a:t>1</a:t>
            </a:r>
            <a:r>
              <a:rPr sz="1800" spc="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echimusa</a:t>
            </a:r>
            <a:r>
              <a:rPr sz="1800" spc="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echimusa</a:t>
            </a:r>
            <a:r>
              <a:rPr sz="1800" spc="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9900"/>
                </a:solidFill>
                <a:latin typeface="Arial MT"/>
                <a:cs typeface="Arial MT"/>
              </a:rPr>
              <a:t>0</a:t>
            </a:r>
            <a:r>
              <a:rPr sz="1800" spc="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9900"/>
                </a:solidFill>
                <a:latin typeface="Arial MT"/>
                <a:cs typeface="Arial MT"/>
              </a:rPr>
              <a:t>May	6</a:t>
            </a:r>
            <a:r>
              <a:rPr sz="1800" spc="-2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9900"/>
                </a:solidFill>
                <a:latin typeface="Arial MT"/>
                <a:cs typeface="Arial MT"/>
              </a:rPr>
              <a:t>22:49</a:t>
            </a:r>
            <a:r>
              <a:rPr sz="1800" spc="-3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Arial MT"/>
                <a:cs typeface="Arial MT"/>
              </a:rPr>
              <a:t>my_sequence.sh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400" y="5055870"/>
            <a:ext cx="8388350" cy="1101090"/>
          </a:xfrm>
          <a:custGeom>
            <a:avLst/>
            <a:gdLst/>
            <a:ahLst/>
            <a:cxnLst/>
            <a:rect l="l" t="t" r="r" b="b"/>
            <a:pathLst>
              <a:path w="8388350" h="1101089">
                <a:moveTo>
                  <a:pt x="8388350" y="0"/>
                </a:moveTo>
                <a:lnTo>
                  <a:pt x="0" y="0"/>
                </a:lnTo>
                <a:lnTo>
                  <a:pt x="0" y="1101089"/>
                </a:lnTo>
                <a:lnTo>
                  <a:pt x="4193540" y="1101089"/>
                </a:lnTo>
                <a:lnTo>
                  <a:pt x="8388350" y="1101089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2" descr="University of the Free State">
            <a:extLst>
              <a:ext uri="{FF2B5EF4-FFF2-40B4-BE49-F238E27FC236}">
                <a16:creationId xmlns:a16="http://schemas.microsoft.com/office/drawing/2014/main" id="{D9557C95-C85A-4363-A582-D1EF5100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1839" y="48259"/>
            <a:ext cx="9148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15" dirty="0"/>
              <a:t>I</a:t>
            </a:r>
            <a:r>
              <a:rPr spc="195" dirty="0"/>
              <a:t>I</a:t>
            </a:r>
            <a:r>
              <a:rPr spc="26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240" dirty="0"/>
              <a:t>i</a:t>
            </a:r>
            <a:r>
              <a:rPr spc="490" dirty="0"/>
              <a:t>n</a:t>
            </a:r>
            <a:r>
              <a:rPr spc="94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0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5" dirty="0"/>
              <a:t>d</a:t>
            </a:r>
            <a:r>
              <a:rPr spc="140" dirty="0"/>
              <a:t>:</a:t>
            </a:r>
            <a:r>
              <a:rPr spc="-360" dirty="0"/>
              <a:t> </a:t>
            </a:r>
            <a:r>
              <a:rPr sz="2600" spc="415" dirty="0">
                <a:solidFill>
                  <a:srgbClr val="000000"/>
                </a:solidFill>
              </a:rPr>
              <a:t>B</a:t>
            </a:r>
            <a:r>
              <a:rPr sz="2600" spc="375" dirty="0">
                <a:solidFill>
                  <a:srgbClr val="000000"/>
                </a:solidFill>
              </a:rPr>
              <a:t>a</a:t>
            </a:r>
            <a:r>
              <a:rPr sz="2600" spc="415" dirty="0">
                <a:solidFill>
                  <a:srgbClr val="000000"/>
                </a:solidFill>
              </a:rPr>
              <a:t>s</a:t>
            </a:r>
            <a:r>
              <a:rPr sz="2600" spc="114" dirty="0">
                <a:solidFill>
                  <a:srgbClr val="000000"/>
                </a:solidFill>
              </a:rPr>
              <a:t>i</a:t>
            </a:r>
            <a:r>
              <a:rPr sz="2600" spc="204" dirty="0">
                <a:solidFill>
                  <a:srgbClr val="000000"/>
                </a:solidFill>
              </a:rPr>
              <a:t>c</a:t>
            </a:r>
            <a:r>
              <a:rPr sz="2600" spc="125" dirty="0">
                <a:solidFill>
                  <a:srgbClr val="000000"/>
                </a:solidFill>
              </a:rPr>
              <a:t> </a:t>
            </a:r>
            <a:r>
              <a:rPr sz="2600" spc="215" dirty="0">
                <a:solidFill>
                  <a:srgbClr val="000000"/>
                </a:solidFill>
              </a:rPr>
              <a:t>c</a:t>
            </a:r>
            <a:r>
              <a:rPr sz="2600" spc="440" dirty="0">
                <a:solidFill>
                  <a:srgbClr val="000000"/>
                </a:solidFill>
              </a:rPr>
              <a:t>omm</a:t>
            </a:r>
            <a:r>
              <a:rPr sz="2600" spc="300" dirty="0">
                <a:solidFill>
                  <a:srgbClr val="000000"/>
                </a:solidFill>
              </a:rPr>
              <a:t>a</a:t>
            </a:r>
            <a:r>
              <a:rPr sz="2600" spc="285" dirty="0">
                <a:solidFill>
                  <a:srgbClr val="000000"/>
                </a:solidFill>
              </a:rPr>
              <a:t>ndc</a:t>
            </a:r>
            <a:endParaRPr sz="26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B0C384-6079-49F4-A5F4-A11295EA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9195901" cy="5170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F1BBD1-BC54-4F6E-AD53-92B52982065A}"/>
              </a:ext>
            </a:extLst>
          </p:cNvPr>
          <p:cNvSpPr txBox="1"/>
          <p:nvPr/>
        </p:nvSpPr>
        <p:spPr>
          <a:xfrm>
            <a:off x="2514600" y="74421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okendoj@logins</a:t>
            </a:r>
            <a:r>
              <a:rPr lang="en-US" dirty="0"/>
              <a:t>$ vim filename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03DFA0-42C6-4D7F-8878-38D21A3D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704" y="5950394"/>
            <a:ext cx="1115665" cy="7437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" y="6592079"/>
            <a:ext cx="4933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17</a:t>
            </a:r>
            <a:r>
              <a:rPr sz="1200" spc="-225" dirty="0">
                <a:solidFill>
                  <a:srgbClr val="8A8A8A"/>
                </a:solidFill>
                <a:latin typeface="Trebuchet MS"/>
                <a:cs typeface="Trebuchet MS"/>
              </a:rPr>
              <a:t>/</a:t>
            </a: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0</a:t>
            </a:r>
            <a:r>
              <a:rPr sz="1200" spc="125" dirty="0">
                <a:solidFill>
                  <a:srgbClr val="8A8A8A"/>
                </a:solidFill>
                <a:latin typeface="Trebuchet MS"/>
                <a:cs typeface="Trebuchet MS"/>
              </a:rPr>
              <a:t>5</a:t>
            </a:r>
            <a:r>
              <a:rPr sz="1200" spc="-225" dirty="0">
                <a:solidFill>
                  <a:srgbClr val="8A8A8A"/>
                </a:solidFill>
                <a:latin typeface="Trebuchet MS"/>
                <a:cs typeface="Trebuchet MS"/>
              </a:rPr>
              <a:t>/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261" y="6568440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0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8930" y="6592079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2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" y="101473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" y="1492250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120" dirty="0">
                <a:latin typeface="Trebuchet MS"/>
                <a:cs typeface="Trebuchet MS"/>
              </a:rPr>
              <a:t>View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file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stream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with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navigation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options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810" y="101472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07" y="952500"/>
                </a:lnTo>
                <a:lnTo>
                  <a:pt x="11424907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3770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79" y="3061970"/>
            <a:ext cx="11424920" cy="826769"/>
          </a:xfrm>
          <a:custGeom>
            <a:avLst/>
            <a:gdLst/>
            <a:ahLst/>
            <a:cxnLst/>
            <a:rect l="l" t="t" r="r" b="b"/>
            <a:pathLst>
              <a:path w="11424920" h="826770">
                <a:moveTo>
                  <a:pt x="11424920" y="0"/>
                </a:moveTo>
                <a:lnTo>
                  <a:pt x="0" y="0"/>
                </a:lnTo>
                <a:lnTo>
                  <a:pt x="0" y="826769"/>
                </a:lnTo>
                <a:lnTo>
                  <a:pt x="11424920" y="826769"/>
                </a:lnTo>
                <a:lnTo>
                  <a:pt x="11424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26755"/>
              </p:ext>
            </p:extLst>
          </p:nvPr>
        </p:nvGraphicFramePr>
        <p:xfrm>
          <a:off x="384809" y="2108200"/>
          <a:ext cx="11424285" cy="464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769">
                <a:tc gridSpan="2">
                  <a:txBody>
                    <a:bodyPr/>
                    <a:lstStyle/>
                    <a:p>
                      <a:pPr marL="91440" marR="900430">
                        <a:lnSpc>
                          <a:spcPts val="27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*.txt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‘less’</a:t>
                      </a:r>
                      <a:r>
                        <a:rPr sz="24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r>
                        <a:rPr sz="24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4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4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2400" spc="-14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chain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endParaRPr lang="en-US" sz="2400" b="1" spc="254" dirty="0">
                        <a:solidFill>
                          <a:srgbClr val="FFFFFF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400" b="1" spc="25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Option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ts val="278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3175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10"/>
                        </a:lnSpc>
                      </a:pPr>
                      <a:endParaRPr lang="en-US" sz="2400" b="1" spc="330" dirty="0">
                        <a:solidFill>
                          <a:srgbClr val="FFFFFF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ts val="1610"/>
                        </a:lnSpc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3175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125" dirty="0">
                          <a:latin typeface="Trebuchet MS"/>
                          <a:cs typeface="Trebuchet MS"/>
                        </a:rPr>
                        <a:t>Don’t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latin typeface="Trebuchet MS"/>
                          <a:cs typeface="Trebuchet MS"/>
                        </a:rPr>
                        <a:t>wrap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lines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←↑→↓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61645">
                        <a:lnSpc>
                          <a:spcPts val="2690"/>
                        </a:lnSpc>
                        <a:spcBef>
                          <a:spcPts val="585"/>
                        </a:spcBef>
                      </a:pPr>
                      <a:r>
                        <a:rPr sz="2400" spc="110" dirty="0">
                          <a:latin typeface="Trebuchet MS"/>
                          <a:cs typeface="Trebuchet MS"/>
                        </a:rPr>
                        <a:t>Arrow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85" dirty="0">
                          <a:latin typeface="Trebuchet MS"/>
                          <a:cs typeface="Trebuchet MS"/>
                        </a:rPr>
                        <a:t>keys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0" dirty="0">
                          <a:latin typeface="Trebuchet MS"/>
                          <a:cs typeface="Trebuchet MS"/>
                        </a:rPr>
                        <a:t>navigate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(PageUp,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PageDown,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latin typeface="Trebuchet MS"/>
                          <a:cs typeface="Trebuchet MS"/>
                        </a:rPr>
                        <a:t>Home,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2400" spc="-7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5" dirty="0"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too)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9584">
                        <a:lnSpc>
                          <a:spcPts val="2690"/>
                        </a:lnSpc>
                        <a:spcBef>
                          <a:spcPts val="585"/>
                        </a:spcBef>
                      </a:pPr>
                      <a:r>
                        <a:rPr sz="2400" spc="80" dirty="0">
                          <a:latin typeface="Trebuchet MS"/>
                          <a:cs typeface="Trebuchet MS"/>
                        </a:rPr>
                        <a:t>[in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program]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75" dirty="0"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text,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400" spc="-6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400" spc="-6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8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next/previous </a:t>
                      </a:r>
                      <a:r>
                        <a:rPr sz="2400" spc="-7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85" dirty="0">
                          <a:latin typeface="Trebuchet MS"/>
                          <a:cs typeface="Trebuchet MS"/>
                        </a:rPr>
                        <a:t>matches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74295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80210" y="119379"/>
            <a:ext cx="8454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15" dirty="0"/>
              <a:t>I</a:t>
            </a:r>
            <a:r>
              <a:rPr spc="195" dirty="0"/>
              <a:t>I</a:t>
            </a:r>
            <a:r>
              <a:rPr spc="265" dirty="0"/>
              <a:t>.</a:t>
            </a:r>
            <a:r>
              <a:rPr spc="220" dirty="0"/>
              <a:t> </a:t>
            </a:r>
            <a:r>
              <a:rPr spc="590" dirty="0"/>
              <a:t>G</a:t>
            </a:r>
            <a:r>
              <a:rPr spc="500" dirty="0"/>
              <a:t>e</a:t>
            </a:r>
            <a:r>
              <a:rPr spc="355" dirty="0"/>
              <a:t>t</a:t>
            </a:r>
            <a:r>
              <a:rPr spc="350" dirty="0"/>
              <a:t>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500" dirty="0"/>
              <a:t>a</a:t>
            </a:r>
            <a:r>
              <a:rPr spc="405" dirty="0"/>
              <a:t>r</a:t>
            </a:r>
            <a:r>
              <a:rPr spc="340" dirty="0"/>
              <a:t>t</a:t>
            </a:r>
            <a:r>
              <a:rPr spc="455" dirty="0"/>
              <a:t>e</a:t>
            </a:r>
            <a:r>
              <a:rPr spc="625" dirty="0"/>
              <a:t>d</a:t>
            </a:r>
            <a:r>
              <a:rPr spc="140" dirty="0"/>
              <a:t>:</a:t>
            </a:r>
            <a:r>
              <a:rPr spc="-360" dirty="0"/>
              <a:t> </a:t>
            </a:r>
            <a:r>
              <a:rPr sz="2400" spc="240" dirty="0">
                <a:solidFill>
                  <a:srgbClr val="000000"/>
                </a:solidFill>
              </a:rPr>
              <a:t>Ut</a:t>
            </a:r>
            <a:r>
              <a:rPr sz="2400" spc="140" dirty="0">
                <a:solidFill>
                  <a:srgbClr val="000000"/>
                </a:solidFill>
              </a:rPr>
              <a:t>i</a:t>
            </a:r>
            <a:r>
              <a:rPr sz="2400" spc="114" dirty="0">
                <a:solidFill>
                  <a:srgbClr val="000000"/>
                </a:solidFill>
              </a:rPr>
              <a:t>l</a:t>
            </a:r>
            <a:r>
              <a:rPr sz="2400" spc="110" dirty="0">
                <a:solidFill>
                  <a:srgbClr val="000000"/>
                </a:solidFill>
              </a:rPr>
              <a:t>i</a:t>
            </a:r>
            <a:r>
              <a:rPr sz="2400" spc="195" dirty="0">
                <a:solidFill>
                  <a:srgbClr val="000000"/>
                </a:solidFill>
              </a:rPr>
              <a:t>t</a:t>
            </a:r>
            <a:r>
              <a:rPr sz="2400" spc="275" dirty="0">
                <a:solidFill>
                  <a:srgbClr val="000000"/>
                </a:solidFill>
              </a:rPr>
              <a:t>y</a:t>
            </a:r>
            <a:r>
              <a:rPr sz="2400" spc="110" dirty="0">
                <a:solidFill>
                  <a:srgbClr val="000000"/>
                </a:solidFill>
              </a:rPr>
              <a:t> </a:t>
            </a:r>
            <a:r>
              <a:rPr sz="2400" spc="114" dirty="0">
                <a:solidFill>
                  <a:srgbClr val="000000"/>
                </a:solidFill>
              </a:rPr>
              <a:t>l</a:t>
            </a:r>
            <a:r>
              <a:rPr sz="2400" spc="360" dirty="0">
                <a:solidFill>
                  <a:srgbClr val="000000"/>
                </a:solidFill>
              </a:rPr>
              <a:t>e</a:t>
            </a:r>
            <a:r>
              <a:rPr sz="2400" spc="265" dirty="0">
                <a:solidFill>
                  <a:srgbClr val="000000"/>
                </a:solidFill>
              </a:rPr>
              <a:t>s</a:t>
            </a:r>
            <a:r>
              <a:rPr sz="2400" spc="390" dirty="0">
                <a:solidFill>
                  <a:srgbClr val="000000"/>
                </a:solidFill>
              </a:rPr>
              <a:t>s</a:t>
            </a:r>
            <a:endParaRPr sz="2400" dirty="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9830" y="6300470"/>
            <a:ext cx="789940" cy="502920"/>
          </a:xfrm>
          <a:prstGeom prst="rect">
            <a:avLst/>
          </a:prstGeom>
        </p:spPr>
      </p:pic>
      <p:pic>
        <p:nvPicPr>
          <p:cNvPr id="14" name="Picture 2" descr="University of the Free State">
            <a:extLst>
              <a:ext uri="{FF2B5EF4-FFF2-40B4-BE49-F238E27FC236}">
                <a16:creationId xmlns:a16="http://schemas.microsoft.com/office/drawing/2014/main" id="{6F9CE561-571A-484B-B86C-E3FF83B3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57661"/>
            <a:ext cx="900506" cy="6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4809" y="869950"/>
          <a:ext cx="11424285" cy="364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5A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280" dirty="0">
                          <a:latin typeface="Trebuchet MS"/>
                          <a:cs typeface="Trebuchet MS"/>
                        </a:rPr>
                        <a:t>Dumps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5" dirty="0">
                          <a:latin typeface="Trebuchet MS"/>
                          <a:cs typeface="Trebuchet MS"/>
                        </a:rPr>
                        <a:t>files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9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latin typeface="Trebuchet MS"/>
                          <a:cs typeface="Trebuchet MS"/>
                        </a:rPr>
                        <a:t>disk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7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20" dirty="0">
                          <a:latin typeface="Trebuchet MS"/>
                          <a:cs typeface="Trebuchet MS"/>
                        </a:rPr>
                        <a:t>STDOUT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(for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5" dirty="0">
                          <a:latin typeface="Trebuchet MS"/>
                          <a:cs typeface="Trebuchet MS"/>
                        </a:rPr>
                        <a:t>feeding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into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another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0" dirty="0">
                          <a:latin typeface="Trebuchet MS"/>
                          <a:cs typeface="Trebuchet MS"/>
                        </a:rPr>
                        <a:t>program)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5A9AD4"/>
                      </a:solidFill>
                      <a:prstDash val="solid"/>
                    </a:lnL>
                    <a:lnR w="6350">
                      <a:solidFill>
                        <a:srgbClr val="5A9AD4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5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3785235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20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latin typeface="Courier New"/>
                          <a:cs typeface="Courier New"/>
                        </a:rPr>
                        <a:t>my_file	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lines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scroll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over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screen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652525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command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latin typeface="Courier New"/>
                          <a:cs typeface="Courier New"/>
                        </a:rPr>
                        <a:t>zcat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latin typeface="Courier New"/>
                          <a:cs typeface="Courier New"/>
                        </a:rPr>
                        <a:t>my_file.gz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3333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CE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5" dirty="0">
                          <a:latin typeface="Courier New"/>
                          <a:cs typeface="Courier New"/>
                        </a:rPr>
                        <a:t>cat my_file</a:t>
                      </a:r>
                      <a:r>
                        <a:rPr sz="20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b="1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i="1" spc="5" dirty="0">
                          <a:solidFill>
                            <a:srgbClr val="FF3333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2000" b="1" i="1" spc="30" dirty="0">
                          <a:solidFill>
                            <a:srgbClr val="FF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lines of file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enter</a:t>
                      </a:r>
                      <a:r>
                        <a:rPr sz="2000" spc="5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i="1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2000" i="1" spc="3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STDIN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447992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*.txt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dirty="0">
                          <a:latin typeface="Courier New"/>
                          <a:cs typeface="Courier New"/>
                        </a:rPr>
                        <a:t>program	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concatenate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2400" spc="-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files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STDIN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0210" y="119379"/>
            <a:ext cx="8973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15" dirty="0"/>
              <a:t>I</a:t>
            </a:r>
            <a:r>
              <a:rPr spc="195" dirty="0"/>
              <a:t>I</a:t>
            </a:r>
            <a:r>
              <a:rPr spc="265" dirty="0"/>
              <a:t>.</a:t>
            </a:r>
            <a:r>
              <a:rPr spc="220" dirty="0"/>
              <a:t> </a:t>
            </a:r>
            <a:r>
              <a:rPr spc="590" dirty="0"/>
              <a:t>G</a:t>
            </a:r>
            <a:r>
              <a:rPr spc="500" dirty="0"/>
              <a:t>e</a:t>
            </a:r>
            <a:r>
              <a:rPr spc="355" dirty="0"/>
              <a:t>t</a:t>
            </a:r>
            <a:r>
              <a:rPr spc="350" dirty="0"/>
              <a:t>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500" dirty="0"/>
              <a:t>a</a:t>
            </a:r>
            <a:r>
              <a:rPr spc="405" dirty="0"/>
              <a:t>r</a:t>
            </a:r>
            <a:r>
              <a:rPr spc="340" dirty="0"/>
              <a:t>t</a:t>
            </a:r>
            <a:r>
              <a:rPr spc="455" dirty="0"/>
              <a:t>e</a:t>
            </a:r>
            <a:r>
              <a:rPr spc="625" dirty="0"/>
              <a:t>d</a:t>
            </a:r>
            <a:r>
              <a:rPr spc="140" dirty="0"/>
              <a:t>:</a:t>
            </a:r>
            <a:r>
              <a:rPr spc="-360" dirty="0"/>
              <a:t> </a:t>
            </a:r>
            <a:r>
              <a:rPr sz="2800" spc="370" dirty="0">
                <a:solidFill>
                  <a:srgbClr val="660066"/>
                </a:solidFill>
              </a:rPr>
              <a:t>U</a:t>
            </a:r>
            <a:r>
              <a:rPr sz="2800" spc="215" dirty="0">
                <a:solidFill>
                  <a:srgbClr val="660066"/>
                </a:solidFill>
              </a:rPr>
              <a:t>t</a:t>
            </a:r>
            <a:r>
              <a:rPr sz="2800" spc="125" dirty="0">
                <a:solidFill>
                  <a:srgbClr val="660066"/>
                </a:solidFill>
              </a:rPr>
              <a:t>i</a:t>
            </a:r>
            <a:r>
              <a:rPr sz="2800" spc="114" dirty="0">
                <a:solidFill>
                  <a:srgbClr val="660066"/>
                </a:solidFill>
              </a:rPr>
              <a:t>l</a:t>
            </a:r>
            <a:r>
              <a:rPr sz="2800" spc="185" dirty="0">
                <a:solidFill>
                  <a:srgbClr val="660066"/>
                </a:solidFill>
              </a:rPr>
              <a:t>it</a:t>
            </a:r>
            <a:r>
              <a:rPr sz="2800" spc="295" dirty="0">
                <a:solidFill>
                  <a:srgbClr val="660066"/>
                </a:solidFill>
              </a:rPr>
              <a:t>y</a:t>
            </a:r>
            <a:r>
              <a:rPr sz="2800" spc="120" dirty="0">
                <a:solidFill>
                  <a:srgbClr val="660066"/>
                </a:solidFill>
              </a:rPr>
              <a:t> </a:t>
            </a:r>
            <a:r>
              <a:rPr sz="2800" spc="300" dirty="0">
                <a:solidFill>
                  <a:srgbClr val="660066"/>
                </a:solidFill>
              </a:rPr>
              <a:t>ca</a:t>
            </a:r>
            <a:r>
              <a:rPr sz="2800" spc="215" dirty="0">
                <a:solidFill>
                  <a:srgbClr val="660066"/>
                </a:solidFill>
              </a:rPr>
              <a:t>t</a:t>
            </a:r>
            <a:r>
              <a:rPr sz="2800" spc="-70" dirty="0">
                <a:solidFill>
                  <a:srgbClr val="660066"/>
                </a:solidFill>
              </a:rPr>
              <a:t>/</a:t>
            </a:r>
            <a:r>
              <a:rPr sz="2800" spc="185" dirty="0">
                <a:solidFill>
                  <a:srgbClr val="660066"/>
                </a:solidFill>
              </a:rPr>
              <a:t>z</a:t>
            </a:r>
            <a:r>
              <a:rPr sz="2800" spc="175" dirty="0">
                <a:solidFill>
                  <a:srgbClr val="660066"/>
                </a:solidFill>
              </a:rPr>
              <a:t>c</a:t>
            </a:r>
            <a:r>
              <a:rPr sz="2800" spc="305" dirty="0">
                <a:solidFill>
                  <a:srgbClr val="660066"/>
                </a:solidFill>
              </a:rPr>
              <a:t>at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97559" y="4856479"/>
            <a:ext cx="1344295" cy="6756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315"/>
              </a:spcBef>
            </a:pPr>
            <a:r>
              <a:rPr sz="2200" spc="-10" dirty="0">
                <a:latin typeface="Arial MT"/>
                <a:cs typeface="Arial MT"/>
              </a:rPr>
              <a:t>Cmd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2200" spc="-5" dirty="0">
                <a:latin typeface="Arial MT"/>
                <a:cs typeface="Arial MT"/>
              </a:rPr>
              <a:t>char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Cmd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chr|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2474" y="4856479"/>
            <a:ext cx="7211059" cy="6756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81280">
              <a:lnSpc>
                <a:spcPts val="2480"/>
              </a:lnSpc>
              <a:spcBef>
                <a:spcPts val="315"/>
              </a:spcBef>
            </a:pPr>
            <a:r>
              <a:rPr sz="2200" spc="-5" dirty="0">
                <a:latin typeface="Arial MT"/>
                <a:cs typeface="Arial MT"/>
              </a:rPr>
              <a:t>Operate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apply </a:t>
            </a:r>
            <a:r>
              <a:rPr sz="2200" dirty="0">
                <a:latin typeface="Arial MT"/>
                <a:cs typeface="Arial MT"/>
              </a:rPr>
              <a:t>on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files/folders 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extension </a:t>
            </a:r>
            <a:r>
              <a:rPr sz="2200" spc="5" dirty="0">
                <a:latin typeface="Arial MT"/>
                <a:cs typeface="Arial MT"/>
              </a:rPr>
              <a:t>“</a:t>
            </a:r>
            <a:r>
              <a:rPr sz="2200" b="1" spc="5" dirty="0">
                <a:latin typeface="Arial"/>
                <a:cs typeface="Arial"/>
              </a:rPr>
              <a:t>char</a:t>
            </a:r>
            <a:r>
              <a:rPr sz="2200" spc="5" dirty="0">
                <a:latin typeface="Arial MT"/>
                <a:cs typeface="Arial MT"/>
              </a:rPr>
              <a:t>”.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Operate</a:t>
            </a:r>
            <a:r>
              <a:rPr sz="2200" dirty="0">
                <a:latin typeface="Arial MT"/>
                <a:cs typeface="Arial MT"/>
              </a:rPr>
              <a:t> or</a:t>
            </a:r>
            <a:r>
              <a:rPr sz="2200" spc="-5" dirty="0">
                <a:latin typeface="Arial MT"/>
                <a:cs typeface="Arial MT"/>
              </a:rPr>
              <a:t> apply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files/folders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prefix</a:t>
            </a:r>
            <a:r>
              <a:rPr sz="2200" dirty="0">
                <a:latin typeface="Arial MT"/>
                <a:cs typeface="Arial MT"/>
              </a:rPr>
              <a:t> “</a:t>
            </a:r>
            <a:r>
              <a:rPr sz="2200" b="1" dirty="0">
                <a:latin typeface="Arial"/>
                <a:cs typeface="Arial"/>
              </a:rPr>
              <a:t>char</a:t>
            </a:r>
            <a:r>
              <a:rPr sz="2200" dirty="0">
                <a:latin typeface="Arial MT"/>
                <a:cs typeface="Arial MT"/>
              </a:rPr>
              <a:t>”.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59" y="5486400"/>
            <a:ext cx="9144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5735" algn="l"/>
              </a:tabLst>
            </a:pPr>
            <a:r>
              <a:rPr sz="2000" dirty="0">
                <a:latin typeface="Arial MT"/>
                <a:cs typeface="Arial MT"/>
              </a:rPr>
              <a:t>Cmd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2200" b="1" spc="-5" dirty="0">
                <a:latin typeface="Arial"/>
                <a:cs typeface="Arial"/>
              </a:rPr>
              <a:t>chr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*	</a:t>
            </a:r>
            <a:r>
              <a:rPr sz="2200" spc="-5" dirty="0">
                <a:latin typeface="Arial MT"/>
                <a:cs typeface="Arial MT"/>
              </a:rPr>
              <a:t>Operate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files/folder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containing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</a:t>
            </a:r>
            <a:r>
              <a:rPr sz="2200" b="1" dirty="0">
                <a:latin typeface="Arial"/>
                <a:cs typeface="Arial"/>
              </a:rPr>
              <a:t>char</a:t>
            </a:r>
            <a:r>
              <a:rPr sz="2200" dirty="0">
                <a:latin typeface="Arial MT"/>
                <a:cs typeface="Arial MT"/>
              </a:rPr>
              <a:t>”.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5350" y="6296659"/>
            <a:ext cx="409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Should be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any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Linux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command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(cmd)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6680" y="5008879"/>
            <a:ext cx="1595120" cy="608330"/>
            <a:chOff x="8996680" y="5008879"/>
            <a:chExt cx="1595120" cy="608330"/>
          </a:xfrm>
        </p:grpSpPr>
        <p:sp>
          <p:nvSpPr>
            <p:cNvPr id="9" name="object 9"/>
            <p:cNvSpPr/>
            <p:nvPr/>
          </p:nvSpPr>
          <p:spPr>
            <a:xfrm>
              <a:off x="9497060" y="5045709"/>
              <a:ext cx="1089660" cy="142240"/>
            </a:xfrm>
            <a:custGeom>
              <a:avLst/>
              <a:gdLst/>
              <a:ahLst/>
              <a:cxnLst/>
              <a:rect l="l" t="t" r="r" b="b"/>
              <a:pathLst>
                <a:path w="1089659" h="142239">
                  <a:moveTo>
                    <a:pt x="1089660" y="14223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27210" y="5008879"/>
              <a:ext cx="80010" cy="74930"/>
            </a:xfrm>
            <a:custGeom>
              <a:avLst/>
              <a:gdLst/>
              <a:ahLst/>
              <a:cxnLst/>
              <a:rect l="l" t="t" r="r" b="b"/>
              <a:pathLst>
                <a:path w="80009" h="74929">
                  <a:moveTo>
                    <a:pt x="80010" y="0"/>
                  </a:moveTo>
                  <a:lnTo>
                    <a:pt x="0" y="27940"/>
                  </a:lnTo>
                  <a:lnTo>
                    <a:pt x="71120" y="7493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530" y="5184139"/>
              <a:ext cx="1520190" cy="207010"/>
            </a:xfrm>
            <a:custGeom>
              <a:avLst/>
              <a:gdLst/>
              <a:ahLst/>
              <a:cxnLst/>
              <a:rect l="l" t="t" r="r" b="b"/>
              <a:pathLst>
                <a:path w="1520190" h="207010">
                  <a:moveTo>
                    <a:pt x="1520190" y="0"/>
                  </a:moveTo>
                  <a:lnTo>
                    <a:pt x="0" y="2070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6680" y="5353049"/>
              <a:ext cx="80010" cy="74930"/>
            </a:xfrm>
            <a:custGeom>
              <a:avLst/>
              <a:gdLst/>
              <a:ahLst/>
              <a:cxnLst/>
              <a:rect l="l" t="t" r="r" b="b"/>
              <a:pathLst>
                <a:path w="80009" h="74929">
                  <a:moveTo>
                    <a:pt x="69850" y="0"/>
                  </a:moveTo>
                  <a:lnTo>
                    <a:pt x="0" y="48259"/>
                  </a:lnTo>
                  <a:lnTo>
                    <a:pt x="80010" y="7493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0270" y="5184139"/>
              <a:ext cx="806450" cy="401320"/>
            </a:xfrm>
            <a:custGeom>
              <a:avLst/>
              <a:gdLst/>
              <a:ahLst/>
              <a:cxnLst/>
              <a:rect l="l" t="t" r="r" b="b"/>
              <a:pathLst>
                <a:path w="806450" h="401320">
                  <a:moveTo>
                    <a:pt x="806450" y="0"/>
                  </a:moveTo>
                  <a:lnTo>
                    <a:pt x="0" y="4013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16770" y="5549899"/>
              <a:ext cx="85090" cy="67310"/>
            </a:xfrm>
            <a:custGeom>
              <a:avLst/>
              <a:gdLst/>
              <a:ahLst/>
              <a:cxnLst/>
              <a:rect l="l" t="t" r="r" b="b"/>
              <a:pathLst>
                <a:path w="85090" h="67310">
                  <a:moveTo>
                    <a:pt x="50800" y="0"/>
                  </a:moveTo>
                  <a:lnTo>
                    <a:pt x="0" y="67309"/>
                  </a:lnTo>
                  <a:lnTo>
                    <a:pt x="85089" y="6730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4275" y="4763308"/>
            <a:ext cx="1874519" cy="1742440"/>
            <a:chOff x="144780" y="4751070"/>
            <a:chExt cx="1874519" cy="1742440"/>
          </a:xfrm>
        </p:grpSpPr>
        <p:sp>
          <p:nvSpPr>
            <p:cNvPr id="16" name="object 16"/>
            <p:cNvSpPr/>
            <p:nvPr/>
          </p:nvSpPr>
          <p:spPr>
            <a:xfrm>
              <a:off x="720089" y="4895850"/>
              <a:ext cx="1299210" cy="1597660"/>
            </a:xfrm>
            <a:custGeom>
              <a:avLst/>
              <a:gdLst/>
              <a:ahLst/>
              <a:cxnLst/>
              <a:rect l="l" t="t" r="r" b="b"/>
              <a:pathLst>
                <a:path w="1299210" h="1597660">
                  <a:moveTo>
                    <a:pt x="323850" y="0"/>
                  </a:moveTo>
                  <a:lnTo>
                    <a:pt x="390636" y="12027"/>
                  </a:lnTo>
                  <a:lnTo>
                    <a:pt x="452139" y="46692"/>
                  </a:lnTo>
                  <a:lnTo>
                    <a:pt x="507243" y="101865"/>
                  </a:lnTo>
                  <a:lnTo>
                    <a:pt x="532046" y="136477"/>
                  </a:lnTo>
                  <a:lnTo>
                    <a:pt x="554831" y="175418"/>
                  </a:lnTo>
                  <a:lnTo>
                    <a:pt x="575457" y="218422"/>
                  </a:lnTo>
                  <a:lnTo>
                    <a:pt x="593787" y="265224"/>
                  </a:lnTo>
                  <a:lnTo>
                    <a:pt x="609679" y="315556"/>
                  </a:lnTo>
                  <a:lnTo>
                    <a:pt x="622994" y="369153"/>
                  </a:lnTo>
                  <a:lnTo>
                    <a:pt x="633593" y="425749"/>
                  </a:lnTo>
                  <a:lnTo>
                    <a:pt x="641337" y="485077"/>
                  </a:lnTo>
                  <a:lnTo>
                    <a:pt x="646086" y="546873"/>
                  </a:lnTo>
                  <a:lnTo>
                    <a:pt x="647700" y="610869"/>
                  </a:lnTo>
                  <a:lnTo>
                    <a:pt x="646086" y="674880"/>
                  </a:lnTo>
                  <a:lnTo>
                    <a:pt x="641337" y="736716"/>
                  </a:lnTo>
                  <a:lnTo>
                    <a:pt x="633593" y="796107"/>
                  </a:lnTo>
                  <a:lnTo>
                    <a:pt x="622994" y="852785"/>
                  </a:lnTo>
                  <a:lnTo>
                    <a:pt x="609679" y="906478"/>
                  </a:lnTo>
                  <a:lnTo>
                    <a:pt x="593787" y="956917"/>
                  </a:lnTo>
                  <a:lnTo>
                    <a:pt x="575457" y="1003833"/>
                  </a:lnTo>
                  <a:lnTo>
                    <a:pt x="554831" y="1046956"/>
                  </a:lnTo>
                  <a:lnTo>
                    <a:pt x="532046" y="1086015"/>
                  </a:lnTo>
                  <a:lnTo>
                    <a:pt x="507243" y="1120742"/>
                  </a:lnTo>
                  <a:lnTo>
                    <a:pt x="480561" y="1150867"/>
                  </a:lnTo>
                  <a:lnTo>
                    <a:pt x="422118" y="1196229"/>
                  </a:lnTo>
                  <a:lnTo>
                    <a:pt x="357833" y="1219944"/>
                  </a:lnTo>
                  <a:lnTo>
                    <a:pt x="323850" y="1223010"/>
                  </a:lnTo>
                  <a:lnTo>
                    <a:pt x="289866" y="1219944"/>
                  </a:lnTo>
                  <a:lnTo>
                    <a:pt x="225581" y="1196229"/>
                  </a:lnTo>
                  <a:lnTo>
                    <a:pt x="167138" y="1150867"/>
                  </a:lnTo>
                  <a:lnTo>
                    <a:pt x="140456" y="1120742"/>
                  </a:lnTo>
                  <a:lnTo>
                    <a:pt x="115653" y="1086015"/>
                  </a:lnTo>
                  <a:lnTo>
                    <a:pt x="92868" y="1046956"/>
                  </a:lnTo>
                  <a:lnTo>
                    <a:pt x="72242" y="1003833"/>
                  </a:lnTo>
                  <a:lnTo>
                    <a:pt x="53912" y="956917"/>
                  </a:lnTo>
                  <a:lnTo>
                    <a:pt x="38020" y="906478"/>
                  </a:lnTo>
                  <a:lnTo>
                    <a:pt x="24705" y="852785"/>
                  </a:lnTo>
                  <a:lnTo>
                    <a:pt x="14106" y="796107"/>
                  </a:lnTo>
                  <a:lnTo>
                    <a:pt x="6362" y="736716"/>
                  </a:lnTo>
                  <a:lnTo>
                    <a:pt x="1613" y="674880"/>
                  </a:lnTo>
                  <a:lnTo>
                    <a:pt x="0" y="610869"/>
                  </a:lnTo>
                  <a:lnTo>
                    <a:pt x="1613" y="546873"/>
                  </a:lnTo>
                  <a:lnTo>
                    <a:pt x="6362" y="485077"/>
                  </a:lnTo>
                  <a:lnTo>
                    <a:pt x="14106" y="425749"/>
                  </a:lnTo>
                  <a:lnTo>
                    <a:pt x="24705" y="369153"/>
                  </a:lnTo>
                  <a:lnTo>
                    <a:pt x="38020" y="315556"/>
                  </a:lnTo>
                  <a:lnTo>
                    <a:pt x="53912" y="265224"/>
                  </a:lnTo>
                  <a:lnTo>
                    <a:pt x="72242" y="218422"/>
                  </a:lnTo>
                  <a:lnTo>
                    <a:pt x="92868" y="175418"/>
                  </a:lnTo>
                  <a:lnTo>
                    <a:pt x="115653" y="136477"/>
                  </a:lnTo>
                  <a:lnTo>
                    <a:pt x="140456" y="101865"/>
                  </a:lnTo>
                  <a:lnTo>
                    <a:pt x="167138" y="71848"/>
                  </a:lnTo>
                  <a:lnTo>
                    <a:pt x="225581" y="26663"/>
                  </a:lnTo>
                  <a:lnTo>
                    <a:pt x="289866" y="3051"/>
                  </a:lnTo>
                  <a:lnTo>
                    <a:pt x="323850" y="0"/>
                  </a:lnTo>
                  <a:close/>
                </a:path>
                <a:path w="1299210" h="1597660">
                  <a:moveTo>
                    <a:pt x="0" y="0"/>
                  </a:moveTo>
                  <a:lnTo>
                    <a:pt x="0" y="0"/>
                  </a:lnTo>
                </a:path>
                <a:path w="1299210" h="1597660">
                  <a:moveTo>
                    <a:pt x="647700" y="1224280"/>
                  </a:moveTo>
                  <a:lnTo>
                    <a:pt x="647700" y="1224280"/>
                  </a:lnTo>
                </a:path>
                <a:path w="1299210" h="1597660">
                  <a:moveTo>
                    <a:pt x="1299210" y="1597660"/>
                  </a:moveTo>
                  <a:lnTo>
                    <a:pt x="585469" y="113284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0469" y="5974080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60960" y="104140"/>
                  </a:lnTo>
                  <a:lnTo>
                    <a:pt x="120650" y="13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" y="4751070"/>
              <a:ext cx="576580" cy="5753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732769" y="4784090"/>
            <a:ext cx="1447800" cy="10718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Any piece of </a:t>
            </a:r>
            <a:r>
              <a:rPr sz="1800" b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sz="18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mainly </a:t>
            </a:r>
            <a:r>
              <a:rPr sz="1800" b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file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folder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1100" y="6300470"/>
            <a:ext cx="789940" cy="5029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677409" y="2861119"/>
            <a:ext cx="2182495" cy="550545"/>
            <a:chOff x="4677409" y="2861119"/>
            <a:chExt cx="2182495" cy="550545"/>
          </a:xfrm>
        </p:grpSpPr>
        <p:sp>
          <p:nvSpPr>
            <p:cNvPr id="24" name="object 24"/>
            <p:cNvSpPr/>
            <p:nvPr/>
          </p:nvSpPr>
          <p:spPr>
            <a:xfrm>
              <a:off x="4776469" y="2879090"/>
              <a:ext cx="2065020" cy="481330"/>
            </a:xfrm>
            <a:custGeom>
              <a:avLst/>
              <a:gdLst/>
              <a:ahLst/>
              <a:cxnLst/>
              <a:rect l="l" t="t" r="r" b="b"/>
              <a:pathLst>
                <a:path w="2065020" h="481329">
                  <a:moveTo>
                    <a:pt x="2065020" y="0"/>
                  </a:moveTo>
                  <a:lnTo>
                    <a:pt x="0" y="481330"/>
                  </a:lnTo>
                </a:path>
              </a:pathLst>
            </a:custGeom>
            <a:ln w="3594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7409" y="3305810"/>
              <a:ext cx="118110" cy="105410"/>
            </a:xfrm>
            <a:custGeom>
              <a:avLst/>
              <a:gdLst/>
              <a:ahLst/>
              <a:cxnLst/>
              <a:rect l="l" t="t" r="r" b="b"/>
              <a:pathLst>
                <a:path w="118110" h="105410">
                  <a:moveTo>
                    <a:pt x="92710" y="0"/>
                  </a:moveTo>
                  <a:lnTo>
                    <a:pt x="0" y="77469"/>
                  </a:lnTo>
                  <a:lnTo>
                    <a:pt x="118110" y="105410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Picture 2" descr="University of the Free State">
            <a:extLst>
              <a:ext uri="{FF2B5EF4-FFF2-40B4-BE49-F238E27FC236}">
                <a16:creationId xmlns:a16="http://schemas.microsoft.com/office/drawing/2014/main" id="{D081655D-8CCB-4BDA-8149-8CFFCA16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11147"/>
            <a:ext cx="970278" cy="64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350" y="2110104"/>
            <a:ext cx="11421110" cy="83629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42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$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firefox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079" y="2946400"/>
            <a:ext cx="11424920" cy="516890"/>
          </a:xfrm>
          <a:custGeom>
            <a:avLst/>
            <a:gdLst/>
            <a:ahLst/>
            <a:cxnLst/>
            <a:rect l="l" t="t" r="r" b="b"/>
            <a:pathLst>
              <a:path w="11424920" h="516889">
                <a:moveTo>
                  <a:pt x="11424920" y="0"/>
                </a:moveTo>
                <a:lnTo>
                  <a:pt x="0" y="0"/>
                </a:lnTo>
                <a:lnTo>
                  <a:pt x="0" y="516889"/>
                </a:lnTo>
                <a:lnTo>
                  <a:pt x="11424920" y="516889"/>
                </a:lnTo>
                <a:lnTo>
                  <a:pt x="11424920" y="0"/>
                </a:lnTo>
                <a:close/>
              </a:path>
            </a:pathLst>
          </a:custGeom>
          <a:solidFill>
            <a:srgbClr val="FA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519" y="3007359"/>
            <a:ext cx="550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machine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19" y="3525520"/>
            <a:ext cx="3968750" cy="157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$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45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$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kill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809" y="2108200"/>
            <a:ext cx="11427460" cy="3573779"/>
            <a:chOff x="384809" y="2108200"/>
            <a:chExt cx="11427460" cy="3573779"/>
          </a:xfrm>
        </p:grpSpPr>
        <p:sp>
          <p:nvSpPr>
            <p:cNvPr id="7" name="object 7"/>
            <p:cNvSpPr/>
            <p:nvPr/>
          </p:nvSpPr>
          <p:spPr>
            <a:xfrm>
              <a:off x="384810" y="2108199"/>
              <a:ext cx="11427460" cy="1357630"/>
            </a:xfrm>
            <a:custGeom>
              <a:avLst/>
              <a:gdLst/>
              <a:ahLst/>
              <a:cxnLst/>
              <a:rect l="l" t="t" r="r" b="b"/>
              <a:pathLst>
                <a:path w="11427460" h="1357629">
                  <a:moveTo>
                    <a:pt x="11427460" y="0"/>
                  </a:moveTo>
                  <a:lnTo>
                    <a:pt x="11426825" y="0"/>
                  </a:lnTo>
                  <a:lnTo>
                    <a:pt x="11426190" y="0"/>
                  </a:lnTo>
                  <a:lnTo>
                    <a:pt x="11426190" y="838200"/>
                  </a:lnTo>
                  <a:lnTo>
                    <a:pt x="11424920" y="838835"/>
                  </a:lnTo>
                  <a:lnTo>
                    <a:pt x="11424920" y="838200"/>
                  </a:lnTo>
                  <a:lnTo>
                    <a:pt x="11426190" y="838200"/>
                  </a:lnTo>
                  <a:lnTo>
                    <a:pt x="11426190" y="0"/>
                  </a:lnTo>
                  <a:lnTo>
                    <a:pt x="11425555" y="0"/>
                  </a:lnTo>
                  <a:lnTo>
                    <a:pt x="11425555" y="1270"/>
                  </a:lnTo>
                  <a:lnTo>
                    <a:pt x="11425555" y="3810"/>
                  </a:lnTo>
                  <a:lnTo>
                    <a:pt x="11424920" y="3810"/>
                  </a:lnTo>
                  <a:lnTo>
                    <a:pt x="11424920" y="1270"/>
                  </a:lnTo>
                  <a:lnTo>
                    <a:pt x="11425555" y="1270"/>
                  </a:lnTo>
                  <a:lnTo>
                    <a:pt x="11425555" y="0"/>
                  </a:lnTo>
                  <a:lnTo>
                    <a:pt x="11423650" y="0"/>
                  </a:lnTo>
                  <a:lnTo>
                    <a:pt x="11423650" y="3810"/>
                  </a:lnTo>
                  <a:lnTo>
                    <a:pt x="11423650" y="835660"/>
                  </a:lnTo>
                  <a:lnTo>
                    <a:pt x="2540" y="835660"/>
                  </a:lnTo>
                  <a:lnTo>
                    <a:pt x="2540" y="3810"/>
                  </a:lnTo>
                  <a:lnTo>
                    <a:pt x="11423650" y="3810"/>
                  </a:lnTo>
                  <a:lnTo>
                    <a:pt x="11423650" y="0"/>
                  </a:lnTo>
                  <a:lnTo>
                    <a:pt x="62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57630"/>
                  </a:lnTo>
                  <a:lnTo>
                    <a:pt x="635" y="1357630"/>
                  </a:lnTo>
                  <a:lnTo>
                    <a:pt x="635" y="1355090"/>
                  </a:lnTo>
                  <a:lnTo>
                    <a:pt x="1905" y="1355090"/>
                  </a:lnTo>
                  <a:lnTo>
                    <a:pt x="1905" y="1353820"/>
                  </a:lnTo>
                  <a:lnTo>
                    <a:pt x="2540" y="1353820"/>
                  </a:lnTo>
                  <a:lnTo>
                    <a:pt x="2540" y="839470"/>
                  </a:lnTo>
                  <a:lnTo>
                    <a:pt x="11423650" y="839470"/>
                  </a:lnTo>
                  <a:lnTo>
                    <a:pt x="11423650" y="1353820"/>
                  </a:lnTo>
                  <a:lnTo>
                    <a:pt x="11426190" y="1355090"/>
                  </a:lnTo>
                  <a:lnTo>
                    <a:pt x="11427460" y="1357630"/>
                  </a:lnTo>
                  <a:lnTo>
                    <a:pt x="11427460" y="839470"/>
                  </a:lnTo>
                  <a:lnTo>
                    <a:pt x="11427460" y="838200"/>
                  </a:lnTo>
                  <a:lnTo>
                    <a:pt x="11427460" y="835660"/>
                  </a:lnTo>
                  <a:lnTo>
                    <a:pt x="11427460" y="3810"/>
                  </a:lnTo>
                  <a:lnTo>
                    <a:pt x="114274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079" y="5253989"/>
              <a:ext cx="11424920" cy="426720"/>
            </a:xfrm>
            <a:custGeom>
              <a:avLst/>
              <a:gdLst/>
              <a:ahLst/>
              <a:cxnLst/>
              <a:rect l="l" t="t" r="r" b="b"/>
              <a:pathLst>
                <a:path w="11424920" h="426720">
                  <a:moveTo>
                    <a:pt x="11424920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11424920" y="426720"/>
                  </a:lnTo>
                  <a:lnTo>
                    <a:pt x="11424920" y="0"/>
                  </a:lnTo>
                  <a:close/>
                </a:path>
              </a:pathLst>
            </a:custGeom>
            <a:solidFill>
              <a:srgbClr val="FA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810" y="3462019"/>
              <a:ext cx="11427460" cy="2219960"/>
            </a:xfrm>
            <a:custGeom>
              <a:avLst/>
              <a:gdLst/>
              <a:ahLst/>
              <a:cxnLst/>
              <a:rect l="l" t="t" r="r" b="b"/>
              <a:pathLst>
                <a:path w="11427460" h="2219960">
                  <a:moveTo>
                    <a:pt x="11427460" y="0"/>
                  </a:moveTo>
                  <a:lnTo>
                    <a:pt x="11426190" y="0"/>
                  </a:lnTo>
                  <a:lnTo>
                    <a:pt x="11426190" y="1791970"/>
                  </a:lnTo>
                  <a:lnTo>
                    <a:pt x="11426190" y="2218690"/>
                  </a:lnTo>
                  <a:lnTo>
                    <a:pt x="11424920" y="2218690"/>
                  </a:lnTo>
                  <a:lnTo>
                    <a:pt x="11424920" y="2218055"/>
                  </a:lnTo>
                  <a:lnTo>
                    <a:pt x="11426190" y="2218690"/>
                  </a:lnTo>
                  <a:lnTo>
                    <a:pt x="11426190" y="1791970"/>
                  </a:lnTo>
                  <a:lnTo>
                    <a:pt x="11424920" y="1792605"/>
                  </a:lnTo>
                  <a:lnTo>
                    <a:pt x="11424920" y="1791970"/>
                  </a:lnTo>
                  <a:lnTo>
                    <a:pt x="11426190" y="1791970"/>
                  </a:lnTo>
                  <a:lnTo>
                    <a:pt x="11426190" y="0"/>
                  </a:lnTo>
                  <a:lnTo>
                    <a:pt x="11425555" y="0"/>
                  </a:lnTo>
                  <a:lnTo>
                    <a:pt x="11425555" y="3810"/>
                  </a:lnTo>
                  <a:lnTo>
                    <a:pt x="11424920" y="3810"/>
                  </a:lnTo>
                  <a:lnTo>
                    <a:pt x="11424920" y="1270"/>
                  </a:lnTo>
                  <a:lnTo>
                    <a:pt x="11424907" y="0"/>
                  </a:lnTo>
                  <a:lnTo>
                    <a:pt x="11423650" y="0"/>
                  </a:lnTo>
                  <a:lnTo>
                    <a:pt x="11423650" y="3810"/>
                  </a:lnTo>
                  <a:lnTo>
                    <a:pt x="11423650" y="1789430"/>
                  </a:lnTo>
                  <a:lnTo>
                    <a:pt x="11423650" y="1793240"/>
                  </a:lnTo>
                  <a:lnTo>
                    <a:pt x="11423650" y="2217420"/>
                  </a:lnTo>
                  <a:lnTo>
                    <a:pt x="2540" y="2217420"/>
                  </a:lnTo>
                  <a:lnTo>
                    <a:pt x="2540" y="1793240"/>
                  </a:lnTo>
                  <a:lnTo>
                    <a:pt x="11423650" y="1793240"/>
                  </a:lnTo>
                  <a:lnTo>
                    <a:pt x="11423650" y="1789430"/>
                  </a:lnTo>
                  <a:lnTo>
                    <a:pt x="2540" y="1789430"/>
                  </a:lnTo>
                  <a:lnTo>
                    <a:pt x="2540" y="3810"/>
                  </a:lnTo>
                  <a:lnTo>
                    <a:pt x="11423650" y="3810"/>
                  </a:lnTo>
                  <a:lnTo>
                    <a:pt x="11423650" y="0"/>
                  </a:lnTo>
                  <a:lnTo>
                    <a:pt x="1905" y="0"/>
                  </a:lnTo>
                  <a:lnTo>
                    <a:pt x="1905" y="1270"/>
                  </a:lnTo>
                  <a:lnTo>
                    <a:pt x="622" y="1270"/>
                  </a:lnTo>
                  <a:lnTo>
                    <a:pt x="622" y="0"/>
                  </a:lnTo>
                  <a:lnTo>
                    <a:pt x="0" y="0"/>
                  </a:lnTo>
                  <a:lnTo>
                    <a:pt x="0" y="2219960"/>
                  </a:lnTo>
                  <a:lnTo>
                    <a:pt x="635" y="2219960"/>
                  </a:lnTo>
                  <a:lnTo>
                    <a:pt x="11426825" y="2219960"/>
                  </a:lnTo>
                  <a:lnTo>
                    <a:pt x="11426825" y="2219325"/>
                  </a:lnTo>
                  <a:lnTo>
                    <a:pt x="11427460" y="2219960"/>
                  </a:lnTo>
                  <a:lnTo>
                    <a:pt x="11427460" y="1793240"/>
                  </a:lnTo>
                  <a:lnTo>
                    <a:pt x="11427460" y="1791970"/>
                  </a:lnTo>
                  <a:lnTo>
                    <a:pt x="11427460" y="1789430"/>
                  </a:lnTo>
                  <a:lnTo>
                    <a:pt x="11427460" y="3810"/>
                  </a:lnTo>
                  <a:lnTo>
                    <a:pt x="114274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80210" y="119379"/>
            <a:ext cx="8797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15" dirty="0"/>
              <a:t>I</a:t>
            </a:r>
            <a:r>
              <a:rPr spc="195" dirty="0"/>
              <a:t>I</a:t>
            </a:r>
            <a:r>
              <a:rPr spc="265" dirty="0"/>
              <a:t>.</a:t>
            </a:r>
            <a:r>
              <a:rPr spc="220" dirty="0"/>
              <a:t> </a:t>
            </a:r>
            <a:r>
              <a:rPr spc="590" dirty="0"/>
              <a:t>G</a:t>
            </a:r>
            <a:r>
              <a:rPr spc="500" dirty="0"/>
              <a:t>e</a:t>
            </a:r>
            <a:r>
              <a:rPr spc="355" dirty="0"/>
              <a:t>t</a:t>
            </a:r>
            <a:r>
              <a:rPr spc="350" dirty="0"/>
              <a:t>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500" dirty="0"/>
              <a:t>a</a:t>
            </a:r>
            <a:r>
              <a:rPr spc="405" dirty="0"/>
              <a:t>r</a:t>
            </a:r>
            <a:r>
              <a:rPr spc="340" dirty="0"/>
              <a:t>t</a:t>
            </a:r>
            <a:r>
              <a:rPr spc="455" dirty="0"/>
              <a:t>e</a:t>
            </a:r>
            <a:r>
              <a:rPr spc="625" dirty="0"/>
              <a:t>d</a:t>
            </a:r>
            <a:r>
              <a:rPr spc="140" dirty="0"/>
              <a:t>:</a:t>
            </a:r>
            <a:r>
              <a:rPr spc="-360" dirty="0"/>
              <a:t> </a:t>
            </a:r>
            <a:r>
              <a:rPr sz="2800" spc="370" dirty="0">
                <a:solidFill>
                  <a:srgbClr val="660066"/>
                </a:solidFill>
              </a:rPr>
              <a:t>U</a:t>
            </a:r>
            <a:r>
              <a:rPr sz="2800" spc="215" dirty="0">
                <a:solidFill>
                  <a:srgbClr val="660066"/>
                </a:solidFill>
              </a:rPr>
              <a:t>t</a:t>
            </a:r>
            <a:r>
              <a:rPr sz="2800" spc="125" dirty="0">
                <a:solidFill>
                  <a:srgbClr val="660066"/>
                </a:solidFill>
              </a:rPr>
              <a:t>i</a:t>
            </a:r>
            <a:r>
              <a:rPr sz="2800" spc="114" dirty="0">
                <a:solidFill>
                  <a:srgbClr val="660066"/>
                </a:solidFill>
              </a:rPr>
              <a:t>l</a:t>
            </a:r>
            <a:r>
              <a:rPr sz="2800" spc="185" dirty="0">
                <a:solidFill>
                  <a:srgbClr val="660066"/>
                </a:solidFill>
              </a:rPr>
              <a:t>it</a:t>
            </a:r>
            <a:r>
              <a:rPr sz="2800" spc="295" dirty="0">
                <a:solidFill>
                  <a:srgbClr val="660066"/>
                </a:solidFill>
              </a:rPr>
              <a:t>y</a:t>
            </a:r>
            <a:r>
              <a:rPr sz="2800" spc="120" dirty="0">
                <a:solidFill>
                  <a:srgbClr val="660066"/>
                </a:solidFill>
              </a:rPr>
              <a:t> </a:t>
            </a:r>
            <a:r>
              <a:rPr sz="2800" spc="215" dirty="0">
                <a:solidFill>
                  <a:srgbClr val="660066"/>
                </a:solidFill>
              </a:rPr>
              <a:t>t</a:t>
            </a:r>
            <a:r>
              <a:rPr sz="2800" spc="330" dirty="0">
                <a:solidFill>
                  <a:srgbClr val="660066"/>
                </a:solidFill>
              </a:rPr>
              <a:t>o</a:t>
            </a:r>
            <a:r>
              <a:rPr sz="2800" spc="370" dirty="0">
                <a:solidFill>
                  <a:srgbClr val="660066"/>
                </a:solidFill>
              </a:rPr>
              <a:t>p</a:t>
            </a:r>
            <a:r>
              <a:rPr sz="2800" spc="-75" dirty="0">
                <a:solidFill>
                  <a:srgbClr val="660066"/>
                </a:solidFill>
              </a:rPr>
              <a:t>/</a:t>
            </a:r>
            <a:r>
              <a:rPr sz="2800" spc="320" dirty="0">
                <a:solidFill>
                  <a:srgbClr val="660066"/>
                </a:solidFill>
              </a:rPr>
              <a:t>k</a:t>
            </a:r>
            <a:r>
              <a:rPr sz="2800" spc="125" dirty="0">
                <a:solidFill>
                  <a:srgbClr val="660066"/>
                </a:solidFill>
              </a:rPr>
              <a:t>ill</a:t>
            </a:r>
            <a:endParaRPr sz="280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1100" y="6300470"/>
            <a:ext cx="789940" cy="5029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8150" y="1256029"/>
            <a:ext cx="1162621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2200" spc="-5" dirty="0">
                <a:latin typeface="Arial MT"/>
                <a:cs typeface="Arial MT"/>
              </a:rPr>
              <a:t>Opening	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job</a:t>
            </a:r>
            <a:r>
              <a:rPr sz="2200" spc="-5" dirty="0">
                <a:latin typeface="Arial MT"/>
                <a:cs typeface="Arial MT"/>
              </a:rPr>
              <a:t> locally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background: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&amp;</a:t>
            </a:r>
            <a:r>
              <a:rPr sz="2400" spc="-1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b="1" spc="-10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6074" y="3056027"/>
            <a:ext cx="8114030" cy="2926715"/>
            <a:chOff x="1106074" y="3056027"/>
            <a:chExt cx="8114030" cy="2926715"/>
          </a:xfrm>
        </p:grpSpPr>
        <p:sp>
          <p:nvSpPr>
            <p:cNvPr id="15" name="object 15"/>
            <p:cNvSpPr/>
            <p:nvPr/>
          </p:nvSpPr>
          <p:spPr>
            <a:xfrm>
              <a:off x="1115059" y="4608829"/>
              <a:ext cx="648970" cy="647700"/>
            </a:xfrm>
            <a:custGeom>
              <a:avLst/>
              <a:gdLst/>
              <a:ahLst/>
              <a:cxnLst/>
              <a:rect l="l" t="t" r="r" b="b"/>
              <a:pathLst>
                <a:path w="648969" h="647700">
                  <a:moveTo>
                    <a:pt x="323850" y="0"/>
                  </a:moveTo>
                  <a:lnTo>
                    <a:pt x="372899" y="3391"/>
                  </a:lnTo>
                  <a:lnTo>
                    <a:pt x="419314" y="13274"/>
                  </a:lnTo>
                  <a:lnTo>
                    <a:pt x="462667" y="29214"/>
                  </a:lnTo>
                  <a:lnTo>
                    <a:pt x="502527" y="50777"/>
                  </a:lnTo>
                  <a:lnTo>
                    <a:pt x="538466" y="77526"/>
                  </a:lnTo>
                  <a:lnTo>
                    <a:pt x="570054" y="109027"/>
                  </a:lnTo>
                  <a:lnTo>
                    <a:pt x="596861" y="144844"/>
                  </a:lnTo>
                  <a:lnTo>
                    <a:pt x="618459" y="184544"/>
                  </a:lnTo>
                  <a:lnTo>
                    <a:pt x="634417" y="227689"/>
                  </a:lnTo>
                  <a:lnTo>
                    <a:pt x="644307" y="273846"/>
                  </a:lnTo>
                  <a:lnTo>
                    <a:pt x="647700" y="322580"/>
                  </a:lnTo>
                  <a:lnTo>
                    <a:pt x="644307" y="371658"/>
                  </a:lnTo>
                  <a:lnTo>
                    <a:pt x="634417" y="418155"/>
                  </a:lnTo>
                  <a:lnTo>
                    <a:pt x="618459" y="461629"/>
                  </a:lnTo>
                  <a:lnTo>
                    <a:pt x="596861" y="501639"/>
                  </a:lnTo>
                  <a:lnTo>
                    <a:pt x="570054" y="537745"/>
                  </a:lnTo>
                  <a:lnTo>
                    <a:pt x="538466" y="569505"/>
                  </a:lnTo>
                  <a:lnTo>
                    <a:pt x="502527" y="596480"/>
                  </a:lnTo>
                  <a:lnTo>
                    <a:pt x="462667" y="618227"/>
                  </a:lnTo>
                  <a:lnTo>
                    <a:pt x="419314" y="634307"/>
                  </a:lnTo>
                  <a:lnTo>
                    <a:pt x="372899" y="644278"/>
                  </a:lnTo>
                  <a:lnTo>
                    <a:pt x="323850" y="647700"/>
                  </a:lnTo>
                  <a:lnTo>
                    <a:pt x="275087" y="644278"/>
                  </a:lnTo>
                  <a:lnTo>
                    <a:pt x="228849" y="634307"/>
                  </a:lnTo>
                  <a:lnTo>
                    <a:pt x="185582" y="618227"/>
                  </a:lnTo>
                  <a:lnTo>
                    <a:pt x="145733" y="596480"/>
                  </a:lnTo>
                  <a:lnTo>
                    <a:pt x="109748" y="569505"/>
                  </a:lnTo>
                  <a:lnTo>
                    <a:pt x="78074" y="537745"/>
                  </a:lnTo>
                  <a:lnTo>
                    <a:pt x="51158" y="501639"/>
                  </a:lnTo>
                  <a:lnTo>
                    <a:pt x="29446" y="461629"/>
                  </a:lnTo>
                  <a:lnTo>
                    <a:pt x="13385" y="418155"/>
                  </a:lnTo>
                  <a:lnTo>
                    <a:pt x="3420" y="371658"/>
                  </a:lnTo>
                  <a:lnTo>
                    <a:pt x="0" y="322580"/>
                  </a:lnTo>
                  <a:lnTo>
                    <a:pt x="3420" y="273846"/>
                  </a:lnTo>
                  <a:lnTo>
                    <a:pt x="13385" y="227689"/>
                  </a:lnTo>
                  <a:lnTo>
                    <a:pt x="29446" y="184544"/>
                  </a:lnTo>
                  <a:lnTo>
                    <a:pt x="51158" y="144844"/>
                  </a:lnTo>
                  <a:lnTo>
                    <a:pt x="78074" y="109027"/>
                  </a:lnTo>
                  <a:lnTo>
                    <a:pt x="109748" y="77526"/>
                  </a:lnTo>
                  <a:lnTo>
                    <a:pt x="145733" y="50777"/>
                  </a:lnTo>
                  <a:lnTo>
                    <a:pt x="185582" y="29214"/>
                  </a:lnTo>
                  <a:lnTo>
                    <a:pt x="228849" y="13274"/>
                  </a:lnTo>
                  <a:lnTo>
                    <a:pt x="275087" y="3391"/>
                  </a:lnTo>
                  <a:lnTo>
                    <a:pt x="323850" y="0"/>
                  </a:lnTo>
                  <a:close/>
                </a:path>
                <a:path w="648969" h="647700">
                  <a:moveTo>
                    <a:pt x="0" y="0"/>
                  </a:moveTo>
                  <a:lnTo>
                    <a:pt x="0" y="0"/>
                  </a:lnTo>
                </a:path>
                <a:path w="648969" h="647700">
                  <a:moveTo>
                    <a:pt x="648970" y="647700"/>
                  </a:moveTo>
                  <a:lnTo>
                    <a:pt x="648970" y="647700"/>
                  </a:lnTo>
                </a:path>
              </a:pathLst>
            </a:custGeom>
            <a:ln w="17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7789" y="5250179"/>
              <a:ext cx="66040" cy="727710"/>
            </a:xfrm>
            <a:custGeom>
              <a:avLst/>
              <a:gdLst/>
              <a:ahLst/>
              <a:cxnLst/>
              <a:rect l="l" t="t" r="r" b="b"/>
              <a:pathLst>
                <a:path w="66040" h="727710">
                  <a:moveTo>
                    <a:pt x="0" y="727710"/>
                  </a:moveTo>
                  <a:lnTo>
                    <a:pt x="6604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5729" y="5180329"/>
              <a:ext cx="74930" cy="78740"/>
            </a:xfrm>
            <a:custGeom>
              <a:avLst/>
              <a:gdLst/>
              <a:ahLst/>
              <a:cxnLst/>
              <a:rect l="l" t="t" r="r" b="b"/>
              <a:pathLst>
                <a:path w="74930" h="78739">
                  <a:moveTo>
                    <a:pt x="44450" y="0"/>
                  </a:moveTo>
                  <a:lnTo>
                    <a:pt x="0" y="71120"/>
                  </a:lnTo>
                  <a:lnTo>
                    <a:pt x="74929" y="7874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3499" y="3060699"/>
              <a:ext cx="7881620" cy="2232660"/>
            </a:xfrm>
            <a:custGeom>
              <a:avLst/>
              <a:gdLst/>
              <a:ahLst/>
              <a:cxnLst/>
              <a:rect l="l" t="t" r="r" b="b"/>
              <a:pathLst>
                <a:path w="7881620" h="2232660">
                  <a:moveTo>
                    <a:pt x="7881620" y="0"/>
                  </a:moveTo>
                  <a:lnTo>
                    <a:pt x="5650230" y="0"/>
                  </a:lnTo>
                  <a:lnTo>
                    <a:pt x="5650230" y="370839"/>
                  </a:lnTo>
                  <a:lnTo>
                    <a:pt x="0" y="584200"/>
                  </a:lnTo>
                  <a:lnTo>
                    <a:pt x="5650230" y="927100"/>
                  </a:lnTo>
                  <a:lnTo>
                    <a:pt x="5650230" y="2232660"/>
                  </a:lnTo>
                  <a:lnTo>
                    <a:pt x="7881620" y="2232660"/>
                  </a:lnTo>
                  <a:lnTo>
                    <a:pt x="788162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499" y="3060699"/>
              <a:ext cx="7881620" cy="2232660"/>
            </a:xfrm>
            <a:custGeom>
              <a:avLst/>
              <a:gdLst/>
              <a:ahLst/>
              <a:cxnLst/>
              <a:rect l="l" t="t" r="r" b="b"/>
              <a:pathLst>
                <a:path w="7881620" h="2232660">
                  <a:moveTo>
                    <a:pt x="5650230" y="0"/>
                  </a:moveTo>
                  <a:lnTo>
                    <a:pt x="5650230" y="370839"/>
                  </a:lnTo>
                  <a:lnTo>
                    <a:pt x="0" y="584200"/>
                  </a:lnTo>
                  <a:lnTo>
                    <a:pt x="5650230" y="927100"/>
                  </a:lnTo>
                  <a:lnTo>
                    <a:pt x="5650230" y="1305560"/>
                  </a:lnTo>
                  <a:lnTo>
                    <a:pt x="5650230" y="1583689"/>
                  </a:lnTo>
                  <a:lnTo>
                    <a:pt x="5650230" y="1861820"/>
                  </a:lnTo>
                  <a:lnTo>
                    <a:pt x="5650230" y="2232660"/>
                  </a:lnTo>
                  <a:lnTo>
                    <a:pt x="6021070" y="2232660"/>
                  </a:lnTo>
                  <a:lnTo>
                    <a:pt x="7881620" y="2232660"/>
                  </a:lnTo>
                  <a:lnTo>
                    <a:pt x="7881620" y="1861820"/>
                  </a:lnTo>
                  <a:lnTo>
                    <a:pt x="7881620" y="0"/>
                  </a:lnTo>
                  <a:lnTo>
                    <a:pt x="7510780" y="0"/>
                  </a:lnTo>
                  <a:lnTo>
                    <a:pt x="5650230" y="0"/>
                  </a:lnTo>
                  <a:close/>
                </a:path>
                <a:path w="7881620" h="2232660">
                  <a:moveTo>
                    <a:pt x="5650230" y="0"/>
                  </a:moveTo>
                  <a:lnTo>
                    <a:pt x="5650230" y="0"/>
                  </a:lnTo>
                </a:path>
                <a:path w="7881620" h="2232660">
                  <a:moveTo>
                    <a:pt x="7881620" y="2232660"/>
                  </a:moveTo>
                  <a:lnTo>
                    <a:pt x="7881620" y="2232660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50462" y="3068817"/>
            <a:ext cx="4748532" cy="29174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620" marR="5080" indent="-7620">
              <a:lnSpc>
                <a:spcPts val="2030"/>
              </a:lnSpc>
              <a:spcBef>
                <a:spcPts val="275"/>
              </a:spcBef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1800" b="1" spc="-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screen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showing</a:t>
            </a:r>
            <a:r>
              <a:rPr sz="1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all </a:t>
            </a:r>
            <a:r>
              <a:rPr sz="1800" b="1" spc="-48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running</a:t>
            </a:r>
            <a:r>
              <a:rPr sz="18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applications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7113" y="3482981"/>
            <a:ext cx="4968239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ctr">
              <a:lnSpc>
                <a:spcPts val="209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will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1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displayed.</a:t>
            </a:r>
            <a:endParaRPr sz="1800" dirty="0">
              <a:latin typeface="Arial"/>
              <a:cs typeface="Arial"/>
            </a:endParaRPr>
          </a:p>
          <a:p>
            <a:pPr marL="12700" marR="5080" algn="ctr">
              <a:lnSpc>
                <a:spcPts val="203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Each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with an id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(PID), </a:t>
            </a:r>
            <a:r>
              <a:rPr sz="1800" b="1" spc="-4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user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names.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Ctrt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+ c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terminate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screen.</a:t>
            </a:r>
            <a:endParaRPr sz="1800" dirty="0">
              <a:latin typeface="Arial"/>
              <a:cs typeface="Arial"/>
            </a:endParaRPr>
          </a:p>
          <a:p>
            <a:pPr marL="280670" marR="271145" indent="-1270" algn="ctr">
              <a:lnSpc>
                <a:spcPts val="203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PID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be used </a:t>
            </a:r>
            <a:r>
              <a:rPr sz="1800" b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force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6969" y="5935979"/>
            <a:ext cx="222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Running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</a:t>
            </a:r>
            <a:r>
              <a:rPr sz="1800" b="1" spc="4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3" name="Picture 2" descr="University of the Free State">
            <a:extLst>
              <a:ext uri="{FF2B5EF4-FFF2-40B4-BE49-F238E27FC236}">
                <a16:creationId xmlns:a16="http://schemas.microsoft.com/office/drawing/2014/main" id="{B7C94DBC-5393-4FA0-AD5D-11174E40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97598"/>
            <a:ext cx="9906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1520" y="82550"/>
            <a:ext cx="9262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0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800" spc="690" dirty="0">
                <a:solidFill>
                  <a:srgbClr val="000000"/>
                </a:solidFill>
              </a:rPr>
              <a:t>M</a:t>
            </a:r>
            <a:r>
              <a:rPr sz="2800" spc="330" dirty="0">
                <a:solidFill>
                  <a:srgbClr val="000000"/>
                </a:solidFill>
              </a:rPr>
              <a:t>o</a:t>
            </a:r>
            <a:r>
              <a:rPr sz="2800" spc="375" dirty="0">
                <a:solidFill>
                  <a:srgbClr val="000000"/>
                </a:solidFill>
              </a:rPr>
              <a:t>d</a:t>
            </a:r>
            <a:r>
              <a:rPr sz="2800" spc="310" dirty="0">
                <a:solidFill>
                  <a:srgbClr val="000000"/>
                </a:solidFill>
              </a:rPr>
              <a:t>ule</a:t>
            </a:r>
            <a:r>
              <a:rPr sz="2800" spc="275" dirty="0">
                <a:solidFill>
                  <a:srgbClr val="000000"/>
                </a:solidFill>
              </a:rPr>
              <a:t>s</a:t>
            </a:r>
            <a:r>
              <a:rPr sz="2800" spc="125" dirty="0">
                <a:solidFill>
                  <a:srgbClr val="000000"/>
                </a:solidFill>
              </a:rPr>
              <a:t> </a:t>
            </a:r>
            <a:r>
              <a:rPr sz="2800" spc="330" dirty="0">
                <a:solidFill>
                  <a:srgbClr val="000000"/>
                </a:solidFill>
              </a:rPr>
              <a:t>o</a:t>
            </a:r>
            <a:r>
              <a:rPr sz="2800" spc="340" dirty="0">
                <a:solidFill>
                  <a:srgbClr val="000000"/>
                </a:solidFill>
              </a:rPr>
              <a:t>n</a:t>
            </a:r>
            <a:r>
              <a:rPr sz="2800" spc="120" dirty="0">
                <a:solidFill>
                  <a:srgbClr val="000000"/>
                </a:solidFill>
              </a:rPr>
              <a:t> </a:t>
            </a:r>
            <a:r>
              <a:rPr sz="2800" spc="430" dirty="0">
                <a:solidFill>
                  <a:srgbClr val="000000"/>
                </a:solidFill>
              </a:rPr>
              <a:t>P</a:t>
            </a:r>
            <a:r>
              <a:rPr sz="2800" spc="440" dirty="0">
                <a:solidFill>
                  <a:srgbClr val="000000"/>
                </a:solidFill>
              </a:rPr>
              <a:t>B</a:t>
            </a:r>
            <a:r>
              <a:rPr sz="2800" spc="585" dirty="0">
                <a:solidFill>
                  <a:srgbClr val="000000"/>
                </a:solidFill>
              </a:rPr>
              <a:t>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539750" y="2355850"/>
            <a:ext cx="8388350" cy="560070"/>
          </a:xfrm>
          <a:custGeom>
            <a:avLst/>
            <a:gdLst/>
            <a:ahLst/>
            <a:cxnLst/>
            <a:rect l="l" t="t" r="r" b="b"/>
            <a:pathLst>
              <a:path w="8388350" h="560069">
                <a:moveTo>
                  <a:pt x="8388350" y="0"/>
                </a:moveTo>
                <a:lnTo>
                  <a:pt x="0" y="0"/>
                </a:lnTo>
                <a:lnTo>
                  <a:pt x="0" y="560070"/>
                </a:lnTo>
                <a:lnTo>
                  <a:pt x="4193540" y="560070"/>
                </a:lnTo>
                <a:lnTo>
                  <a:pt x="8388350" y="560070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0" y="1137920"/>
            <a:ext cx="11804650" cy="78803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490"/>
              </a:lnSpc>
              <a:spcBef>
                <a:spcPts val="305"/>
              </a:spcBef>
            </a:pPr>
            <a:r>
              <a:rPr sz="2200" spc="-5" dirty="0">
                <a:latin typeface="Arial MT"/>
                <a:cs typeface="Arial MT"/>
              </a:rPr>
              <a:t>modules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manipulates</a:t>
            </a:r>
            <a:r>
              <a:rPr sz="2200" dirty="0">
                <a:latin typeface="Arial MT"/>
                <a:cs typeface="Arial MT"/>
              </a:rPr>
              <a:t> your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environment, 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provide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 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supported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 marL="443230">
              <a:lnSpc>
                <a:spcPct val="100000"/>
              </a:lnSpc>
              <a:spcBef>
                <a:spcPts val="655"/>
              </a:spcBef>
            </a:pPr>
            <a:r>
              <a:rPr sz="2200" b="1" spc="-5" dirty="0">
                <a:latin typeface="Arial"/>
                <a:cs typeface="Arial"/>
              </a:rPr>
              <a:t>For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list 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available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modules: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50" y="2355850"/>
            <a:ext cx="8388350" cy="56007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~]$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module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avail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5260" y="5072379"/>
            <a:ext cx="588962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-10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oa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les: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proteins]$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module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load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name_module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240" y="3133090"/>
            <a:ext cx="4126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ren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oa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d 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u</a:t>
            </a:r>
            <a:r>
              <a:rPr sz="2200" spc="-5" dirty="0">
                <a:latin typeface="Arial MT"/>
                <a:cs typeface="Arial MT"/>
              </a:rPr>
              <a:t>le</a:t>
            </a:r>
            <a:r>
              <a:rPr sz="2200" dirty="0">
                <a:latin typeface="Arial MT"/>
                <a:cs typeface="Arial MT"/>
              </a:rPr>
              <a:t>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750" y="3578859"/>
            <a:ext cx="8388350" cy="35306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9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proteins]$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module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" y="3578859"/>
            <a:ext cx="8388350" cy="353060"/>
          </a:xfrm>
          <a:custGeom>
            <a:avLst/>
            <a:gdLst/>
            <a:ahLst/>
            <a:cxnLst/>
            <a:rect l="l" t="t" r="r" b="b"/>
            <a:pathLst>
              <a:path w="8388350" h="353060">
                <a:moveTo>
                  <a:pt x="8388350" y="0"/>
                </a:moveTo>
                <a:lnTo>
                  <a:pt x="0" y="0"/>
                </a:lnTo>
                <a:lnTo>
                  <a:pt x="0" y="353059"/>
                </a:lnTo>
                <a:lnTo>
                  <a:pt x="4193540" y="353059"/>
                </a:lnTo>
                <a:lnTo>
                  <a:pt x="8388350" y="353059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50" y="4408170"/>
            <a:ext cx="8388350" cy="420370"/>
          </a:xfrm>
          <a:custGeom>
            <a:avLst/>
            <a:gdLst/>
            <a:ahLst/>
            <a:cxnLst/>
            <a:rect l="l" t="t" r="r" b="b"/>
            <a:pathLst>
              <a:path w="8388350" h="420370">
                <a:moveTo>
                  <a:pt x="8388350" y="0"/>
                </a:moveTo>
                <a:lnTo>
                  <a:pt x="0" y="0"/>
                </a:lnTo>
                <a:lnTo>
                  <a:pt x="0" y="420369"/>
                </a:lnTo>
                <a:lnTo>
                  <a:pt x="4193540" y="420369"/>
                </a:lnTo>
                <a:lnTo>
                  <a:pt x="8388350" y="420369"/>
                </a:lnTo>
                <a:lnTo>
                  <a:pt x="838835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5619" y="4028440"/>
            <a:ext cx="2898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remo</a:t>
            </a:r>
            <a:r>
              <a:rPr sz="2200" spc="5" dirty="0">
                <a:latin typeface="Arial MT"/>
                <a:cs typeface="Arial MT"/>
              </a:rPr>
              <a:t>v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 mo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ul</a:t>
            </a:r>
            <a:r>
              <a:rPr sz="2200" dirty="0">
                <a:latin typeface="Arial MT"/>
                <a:cs typeface="Arial MT"/>
              </a:rPr>
              <a:t>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750" y="4408170"/>
            <a:ext cx="8388350" cy="42037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[echimusa@login2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proteins]$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module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Picture 2" descr="University of the Free State">
            <a:extLst>
              <a:ext uri="{FF2B5EF4-FFF2-40B4-BE49-F238E27FC236}">
                <a16:creationId xmlns:a16="http://schemas.microsoft.com/office/drawing/2014/main" id="{B61017B4-4164-46B2-A718-51B3E535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7693" y="431454"/>
            <a:ext cx="52232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Learning</a:t>
            </a:r>
            <a:r>
              <a:rPr spc="-6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8420" y="1608505"/>
            <a:ext cx="9543980" cy="2357697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  <a:tabLst>
                <a:tab pos="3916045" algn="l"/>
              </a:tabLst>
            </a:pPr>
            <a:r>
              <a:rPr sz="3200" dirty="0">
                <a:latin typeface="Calibri"/>
                <a:cs typeface="Calibri"/>
              </a:rPr>
              <a:t>① </a:t>
            </a:r>
            <a:r>
              <a:rPr lang="en-US" sz="3200" dirty="0">
                <a:latin typeface="Calibri"/>
                <a:cs typeface="Calibri"/>
              </a:rPr>
              <a:t>Be able to create a bash script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30"/>
              </a:spcBef>
            </a:pPr>
            <a:r>
              <a:rPr sz="3200" spc="-5" dirty="0">
                <a:latin typeface="Calibri"/>
                <a:cs typeface="Calibri"/>
              </a:rPr>
              <a:t>②Be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able to run the jobs in the HPC environments</a:t>
            </a:r>
            <a:endParaRPr sz="3200" dirty="0">
              <a:latin typeface="Calibri"/>
              <a:cs typeface="Calibri"/>
            </a:endParaRPr>
          </a:p>
          <a:p>
            <a:pPr marL="520700" marR="677545" indent="-508000">
              <a:spcBef>
                <a:spcPts val="760"/>
              </a:spcBef>
            </a:pPr>
            <a:r>
              <a:rPr sz="3200" spc="-5" dirty="0">
                <a:latin typeface="Calibri"/>
                <a:cs typeface="Calibri"/>
              </a:rPr>
              <a:t>③Be </a:t>
            </a:r>
            <a:r>
              <a:rPr sz="3200" dirty="0">
                <a:latin typeface="Calibri"/>
                <a:cs typeface="Calibri"/>
              </a:rPr>
              <a:t>able to </a:t>
            </a:r>
            <a:r>
              <a:rPr sz="3200" spc="-5" dirty="0">
                <a:latin typeface="Calibri"/>
                <a:cs typeface="Calibri"/>
              </a:rPr>
              <a:t>create text files </a:t>
            </a:r>
            <a:r>
              <a:rPr sz="3200" dirty="0">
                <a:latin typeface="Calibri"/>
                <a:cs typeface="Calibri"/>
              </a:rPr>
              <a:t>and view their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content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</a:pPr>
            <a:r>
              <a:rPr sz="3200" spc="-5" dirty="0">
                <a:latin typeface="Calibri"/>
                <a:cs typeface="Calibri"/>
              </a:rPr>
              <a:t>④Be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5" dirty="0">
                <a:latin typeface="Calibri"/>
                <a:cs typeface="Calibri"/>
              </a:rPr>
              <a:t> simple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shortcuts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1904" y="6404347"/>
            <a:ext cx="1074811" cy="431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C2B41F-5DA9-42A1-8F9E-DEF24DD7A727}"/>
              </a:ext>
            </a:extLst>
          </p:cNvPr>
          <p:cNvSpPr/>
          <p:nvPr/>
        </p:nvSpPr>
        <p:spPr>
          <a:xfrm>
            <a:off x="8763000" y="190702"/>
            <a:ext cx="1905000" cy="585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2D6D0-9356-4208-A988-48BC9AB3A3F4}"/>
              </a:ext>
            </a:extLst>
          </p:cNvPr>
          <p:cNvSpPr/>
          <p:nvPr/>
        </p:nvSpPr>
        <p:spPr>
          <a:xfrm>
            <a:off x="1524000" y="6096001"/>
            <a:ext cx="3200400" cy="73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4340" y="5247640"/>
            <a:ext cx="1427479" cy="14465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969" y="82550"/>
            <a:ext cx="10387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I</a:t>
            </a:r>
            <a:r>
              <a:rPr spc="415" dirty="0"/>
              <a:t>I</a:t>
            </a:r>
            <a:r>
              <a:rPr spc="55" dirty="0"/>
              <a:t>.</a:t>
            </a:r>
            <a:r>
              <a:rPr spc="210" dirty="0"/>
              <a:t> </a:t>
            </a:r>
            <a:r>
              <a:rPr spc="590" dirty="0"/>
              <a:t>G</a:t>
            </a:r>
            <a:r>
              <a:rPr spc="509" dirty="0"/>
              <a:t>e</a:t>
            </a:r>
            <a:r>
              <a:rPr spc="350" dirty="0"/>
              <a:t>tt</a:t>
            </a:r>
            <a:r>
              <a:rPr spc="525" dirty="0"/>
              <a:t>in</a:t>
            </a:r>
            <a:r>
              <a:rPr spc="600" dirty="0"/>
              <a:t>g</a:t>
            </a:r>
            <a:r>
              <a:rPr spc="-330" dirty="0"/>
              <a:t> </a:t>
            </a:r>
            <a:r>
              <a:rPr spc="710" dirty="0"/>
              <a:t>S</a:t>
            </a:r>
            <a:r>
              <a:rPr spc="545" dirty="0"/>
              <a:t>t</a:t>
            </a:r>
            <a:r>
              <a:rPr spc="630" dirty="0"/>
              <a:t>a</a:t>
            </a:r>
            <a:r>
              <a:rPr spc="330" dirty="0"/>
              <a:t>r</a:t>
            </a:r>
            <a:r>
              <a:rPr spc="300" dirty="0"/>
              <a:t>t</a:t>
            </a:r>
            <a:r>
              <a:rPr spc="455" dirty="0"/>
              <a:t>e</a:t>
            </a:r>
            <a:r>
              <a:rPr spc="610" dirty="0"/>
              <a:t>d</a:t>
            </a:r>
            <a:r>
              <a:rPr spc="140" dirty="0"/>
              <a:t>:</a:t>
            </a:r>
            <a:r>
              <a:rPr spc="-350" dirty="0"/>
              <a:t> </a:t>
            </a:r>
            <a:r>
              <a:rPr sz="2800" spc="-455" dirty="0">
                <a:solidFill>
                  <a:srgbClr val="000000"/>
                </a:solidFill>
              </a:rPr>
              <a:t>J</a:t>
            </a:r>
            <a:r>
              <a:rPr sz="2800" spc="335" dirty="0">
                <a:solidFill>
                  <a:srgbClr val="000000"/>
                </a:solidFill>
              </a:rPr>
              <a:t>o</a:t>
            </a:r>
            <a:r>
              <a:rPr sz="2800" spc="375" dirty="0">
                <a:solidFill>
                  <a:srgbClr val="000000"/>
                </a:solidFill>
              </a:rPr>
              <a:t>b</a:t>
            </a:r>
            <a:r>
              <a:rPr sz="2800" spc="120" dirty="0">
                <a:solidFill>
                  <a:srgbClr val="000000"/>
                </a:solidFill>
              </a:rPr>
              <a:t> </a:t>
            </a:r>
            <a:r>
              <a:rPr sz="2800" spc="305" dirty="0">
                <a:solidFill>
                  <a:srgbClr val="000000"/>
                </a:solidFill>
              </a:rPr>
              <a:t>s</a:t>
            </a:r>
            <a:r>
              <a:rPr sz="2800" spc="360" dirty="0">
                <a:solidFill>
                  <a:srgbClr val="000000"/>
                </a:solidFill>
              </a:rPr>
              <a:t>c</a:t>
            </a:r>
            <a:r>
              <a:rPr sz="2800" spc="175" dirty="0">
                <a:solidFill>
                  <a:srgbClr val="000000"/>
                </a:solidFill>
              </a:rPr>
              <a:t>r</a:t>
            </a:r>
            <a:r>
              <a:rPr sz="2800" spc="130" dirty="0">
                <a:solidFill>
                  <a:srgbClr val="000000"/>
                </a:solidFill>
              </a:rPr>
              <a:t>i</a:t>
            </a:r>
            <a:r>
              <a:rPr sz="2800" spc="360" dirty="0">
                <a:solidFill>
                  <a:srgbClr val="000000"/>
                </a:solidFill>
              </a:rPr>
              <a:t>p</a:t>
            </a:r>
            <a:r>
              <a:rPr sz="2800" spc="225" dirty="0">
                <a:solidFill>
                  <a:srgbClr val="000000"/>
                </a:solidFill>
              </a:rPr>
              <a:t>t</a:t>
            </a:r>
            <a:r>
              <a:rPr sz="2800" spc="114" dirty="0">
                <a:solidFill>
                  <a:srgbClr val="000000"/>
                </a:solidFill>
              </a:rPr>
              <a:t> </a:t>
            </a:r>
            <a:r>
              <a:rPr sz="2800" spc="370" dirty="0">
                <a:solidFill>
                  <a:srgbClr val="000000"/>
                </a:solidFill>
              </a:rPr>
              <a:t>p</a:t>
            </a:r>
            <a:r>
              <a:rPr sz="2800" spc="380" dirty="0">
                <a:solidFill>
                  <a:srgbClr val="000000"/>
                </a:solidFill>
              </a:rPr>
              <a:t>a</a:t>
            </a:r>
            <a:r>
              <a:rPr sz="2800" spc="250" dirty="0">
                <a:solidFill>
                  <a:srgbClr val="000000"/>
                </a:solidFill>
              </a:rPr>
              <a:t>r</a:t>
            </a:r>
            <a:r>
              <a:rPr sz="2800" spc="310" dirty="0">
                <a:solidFill>
                  <a:srgbClr val="000000"/>
                </a:solidFill>
              </a:rPr>
              <a:t>a</a:t>
            </a:r>
            <a:r>
              <a:rPr sz="2800" spc="509" dirty="0">
                <a:solidFill>
                  <a:srgbClr val="000000"/>
                </a:solidFill>
              </a:rPr>
              <a:t>m</a:t>
            </a:r>
            <a:r>
              <a:rPr sz="2800" spc="300" dirty="0">
                <a:solidFill>
                  <a:srgbClr val="000000"/>
                </a:solidFill>
              </a:rPr>
              <a:t>e</a:t>
            </a:r>
            <a:r>
              <a:rPr sz="2800" spc="200" dirty="0">
                <a:solidFill>
                  <a:srgbClr val="000000"/>
                </a:solidFill>
              </a:rPr>
              <a:t>t</a:t>
            </a:r>
            <a:r>
              <a:rPr sz="2800" spc="275" dirty="0">
                <a:solidFill>
                  <a:srgbClr val="000000"/>
                </a:solidFill>
              </a:rPr>
              <a:t>e</a:t>
            </a:r>
            <a:r>
              <a:rPr sz="2800" spc="185" dirty="0">
                <a:solidFill>
                  <a:srgbClr val="000000"/>
                </a:solidFill>
              </a:rPr>
              <a:t>r</a:t>
            </a:r>
            <a:r>
              <a:rPr sz="2800" spc="459" dirty="0">
                <a:solidFill>
                  <a:srgbClr val="000000"/>
                </a:solidFill>
              </a:rPr>
              <a:t>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21309" y="1226819"/>
            <a:ext cx="4429760" cy="2975610"/>
          </a:xfrm>
          <a:prstGeom prst="rect">
            <a:avLst/>
          </a:prstGeom>
          <a:solidFill>
            <a:srgbClr val="000000">
              <a:alpha val="3999"/>
            </a:srgbClr>
          </a:solidFill>
          <a:ln w="35941">
            <a:solidFill>
              <a:srgbClr val="3364A3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89535" marR="2750185">
              <a:lnSpc>
                <a:spcPct val="94000"/>
              </a:lnSpc>
              <a:spcBef>
                <a:spcPts val="505"/>
              </a:spcBef>
            </a:pPr>
            <a:r>
              <a:rPr sz="2000" spc="-5" dirty="0">
                <a:latin typeface="Arial MT"/>
                <a:cs typeface="Arial MT"/>
              </a:rPr>
              <a:t>#!/bin/bash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#PBS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Xchr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#PBS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-q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smp</a:t>
            </a:r>
            <a:endParaRPr sz="2000">
              <a:latin typeface="Arial MT"/>
              <a:cs typeface="Arial MT"/>
            </a:endParaRPr>
          </a:p>
          <a:p>
            <a:pPr marL="89535">
              <a:lnSpc>
                <a:spcPts val="2185"/>
              </a:lnSpc>
            </a:pPr>
            <a:r>
              <a:rPr sz="2000" spc="-5" dirty="0">
                <a:latin typeface="Arial MT"/>
                <a:cs typeface="Arial MT"/>
              </a:rPr>
              <a:t>#PBS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-P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CBBI0818</a:t>
            </a:r>
            <a:endParaRPr sz="2000">
              <a:latin typeface="Arial MT"/>
              <a:cs typeface="Arial MT"/>
            </a:endParaRPr>
          </a:p>
          <a:p>
            <a:pPr marL="89535" marR="739140">
              <a:lnSpc>
                <a:spcPts val="2260"/>
              </a:lnSpc>
              <a:spcBef>
                <a:spcPts val="114"/>
              </a:spcBef>
            </a:pPr>
            <a:r>
              <a:rPr sz="2000" spc="-5" dirty="0">
                <a:latin typeface="Arial MT"/>
                <a:cs typeface="Arial MT"/>
              </a:rPr>
              <a:t>#PBS </a:t>
            </a:r>
            <a:r>
              <a:rPr sz="2000" dirty="0">
                <a:latin typeface="Arial MT"/>
                <a:cs typeface="Arial MT"/>
              </a:rPr>
              <a:t>-l select=1:ncpus=24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#PBS </a:t>
            </a:r>
            <a:r>
              <a:rPr sz="2000" dirty="0">
                <a:latin typeface="Arial MT"/>
                <a:cs typeface="Arial MT"/>
              </a:rPr>
              <a:t>-l </a:t>
            </a:r>
            <a:r>
              <a:rPr sz="2000" spc="-5" dirty="0">
                <a:latin typeface="Arial MT"/>
                <a:cs typeface="Arial MT"/>
              </a:rPr>
              <a:t>walltime=48:00:00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#PBS </a:t>
            </a:r>
            <a:r>
              <a:rPr sz="2000" dirty="0">
                <a:latin typeface="Arial MT"/>
                <a:cs typeface="Arial MT"/>
              </a:rPr>
              <a:t>-M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  <a:hlinkClick r:id="rId3"/>
              </a:rPr>
              <a:t>echimusa@gmail.com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89535" marR="572135">
              <a:lnSpc>
                <a:spcPts val="2260"/>
              </a:lnSpc>
            </a:pPr>
            <a:r>
              <a:rPr sz="2000" dirty="0">
                <a:latin typeface="Arial MT"/>
                <a:cs typeface="Arial MT"/>
              </a:rPr>
              <a:t>module load </a:t>
            </a:r>
            <a:r>
              <a:rPr sz="2000" spc="-5" dirty="0">
                <a:latin typeface="Arial MT"/>
                <a:cs typeface="Arial MT"/>
              </a:rPr>
              <a:t>chpc/BIOMODULES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chpc/python/2.7.11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490" y="824229"/>
            <a:ext cx="186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my_sequence.sh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280" y="4615179"/>
            <a:ext cx="10104755" cy="19354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 marR="30480">
              <a:lnSpc>
                <a:spcPts val="2480"/>
              </a:lnSpc>
              <a:spcBef>
                <a:spcPts val="315"/>
              </a:spcBef>
              <a:buSzPct val="45454"/>
              <a:buFont typeface="MS UI Gothic"/>
              <a:buChar char="➔"/>
              <a:tabLst>
                <a:tab pos="241300" algn="l"/>
                <a:tab pos="4026535" algn="l"/>
              </a:tabLst>
            </a:pPr>
            <a:r>
              <a:rPr sz="2200" spc="-5" dirty="0">
                <a:latin typeface="Arial MT"/>
                <a:cs typeface="Arial MT"/>
              </a:rPr>
              <a:t>q</a:t>
            </a:r>
            <a:r>
              <a:rPr sz="2200" b="1" spc="-5" dirty="0">
                <a:latin typeface="Arial"/>
                <a:cs typeface="Arial"/>
              </a:rPr>
              <a:t>sta</a:t>
            </a:r>
            <a:r>
              <a:rPr sz="2200" spc="-5" dirty="0">
                <a:latin typeface="Arial MT"/>
                <a:cs typeface="Arial MT"/>
              </a:rPr>
              <a:t>t: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View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queued</a:t>
            </a:r>
            <a:r>
              <a:rPr sz="2200" dirty="0">
                <a:latin typeface="Arial MT"/>
                <a:cs typeface="Arial MT"/>
              </a:rPr>
              <a:t> jobs. </a:t>
            </a:r>
            <a:r>
              <a:rPr sz="2200" spc="-5" dirty="0">
                <a:latin typeface="Arial MT"/>
                <a:cs typeface="Arial MT"/>
              </a:rPr>
              <a:t>(eg.	</a:t>
            </a:r>
            <a:r>
              <a:rPr sz="2200" b="1" spc="-5" dirty="0">
                <a:latin typeface="Arial"/>
                <a:cs typeface="Arial"/>
              </a:rPr>
              <a:t>qstat </a:t>
            </a:r>
            <a:r>
              <a:rPr sz="2200" b="1" dirty="0">
                <a:latin typeface="Arial"/>
                <a:cs typeface="Arial"/>
              </a:rPr>
              <a:t>-u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user_name</a:t>
            </a:r>
            <a:r>
              <a:rPr sz="2200" spc="-5" dirty="0">
                <a:latin typeface="Arial MT"/>
                <a:cs typeface="Arial MT"/>
              </a:rPr>
              <a:t>), </a:t>
            </a:r>
            <a:r>
              <a:rPr sz="2200" dirty="0">
                <a:latin typeface="Arial MT"/>
                <a:cs typeface="Arial MT"/>
              </a:rPr>
              <a:t>or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see </a:t>
            </a:r>
            <a:r>
              <a:rPr sz="2200" spc="-5" dirty="0">
                <a:latin typeface="Arial MT"/>
                <a:cs typeface="Arial MT"/>
              </a:rPr>
              <a:t>what are on each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queue (</a:t>
            </a:r>
            <a:r>
              <a:rPr sz="2200" b="1" spc="-5" dirty="0">
                <a:latin typeface="Arial"/>
                <a:cs typeface="Arial"/>
              </a:rPr>
              <a:t>qstat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-Q).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➔"/>
            </a:pPr>
            <a:endParaRPr sz="1950">
              <a:latin typeface="Arial MT"/>
              <a:cs typeface="Arial MT"/>
            </a:endParaRPr>
          </a:p>
          <a:p>
            <a:pPr marL="241300" indent="-203200">
              <a:lnSpc>
                <a:spcPct val="100000"/>
              </a:lnSpc>
              <a:buSzPct val="45454"/>
              <a:buFont typeface="MS UI Gothic"/>
              <a:buChar char="➔"/>
              <a:tabLst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q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b</a:t>
            </a:r>
            <a:r>
              <a:rPr sz="2200" b="1" spc="-39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-10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u</a:t>
            </a: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jo</a:t>
            </a:r>
            <a:r>
              <a:rPr sz="2200" dirty="0">
                <a:latin typeface="Arial MT"/>
                <a:cs typeface="Arial MT"/>
              </a:rPr>
              <a:t>b 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o </a:t>
            </a:r>
            <a:r>
              <a:rPr sz="2200" spc="-5" dirty="0">
                <a:latin typeface="Arial MT"/>
                <a:cs typeface="Arial MT"/>
              </a:rPr>
              <a:t>th</a:t>
            </a:r>
            <a:r>
              <a:rPr sz="2200" dirty="0">
                <a:latin typeface="Arial MT"/>
                <a:cs typeface="Arial MT"/>
              </a:rPr>
              <a:t>e s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ul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6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➔"/>
            </a:pPr>
            <a:endParaRPr sz="2000">
              <a:latin typeface="Arial MT"/>
              <a:cs typeface="Arial MT"/>
            </a:endParaRPr>
          </a:p>
          <a:p>
            <a:pPr marL="241300" indent="-203200">
              <a:lnSpc>
                <a:spcPct val="100000"/>
              </a:lnSpc>
              <a:buSzPct val="45454"/>
              <a:buFont typeface="MS UI Gothic"/>
              <a:buChar char="➔"/>
              <a:tabLst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qdel</a:t>
            </a:r>
            <a:r>
              <a:rPr sz="2200" b="1" spc="33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:Delete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jobs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queue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b="1" dirty="0">
                <a:latin typeface="Arial"/>
                <a:cs typeface="Arial"/>
              </a:rPr>
              <a:t>qdel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ID_of_your_job</a:t>
            </a:r>
            <a:r>
              <a:rPr sz="2200" spc="-5" dirty="0">
                <a:latin typeface="Arial MT"/>
                <a:cs typeface="Arial MT"/>
              </a:rPr>
              <a:t>).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5440" y="4969509"/>
            <a:ext cx="1008379" cy="934719"/>
          </a:xfrm>
          <a:prstGeom prst="rect">
            <a:avLst/>
          </a:prstGeom>
        </p:spPr>
      </p:pic>
      <p:pic>
        <p:nvPicPr>
          <p:cNvPr id="10" name="Picture 2" descr="University of the Free State">
            <a:extLst>
              <a:ext uri="{FF2B5EF4-FFF2-40B4-BE49-F238E27FC236}">
                <a16:creationId xmlns:a16="http://schemas.microsoft.com/office/drawing/2014/main" id="{7E72253D-4660-4064-A2EB-04F0AA39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6083300"/>
            <a:ext cx="789940" cy="7188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9200" y="11429"/>
            <a:ext cx="6432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65" dirty="0"/>
              <a:t> </a:t>
            </a:r>
            <a:r>
              <a:rPr spc="409" dirty="0"/>
              <a:t>Transferring</a:t>
            </a:r>
            <a:r>
              <a:rPr spc="185" dirty="0"/>
              <a:t> </a:t>
            </a:r>
            <a:r>
              <a:rPr spc="340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" y="969009"/>
            <a:ext cx="11521440" cy="9867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53085" marR="5080">
              <a:lnSpc>
                <a:spcPts val="2480"/>
              </a:lnSpc>
              <a:spcBef>
                <a:spcPts val="315"/>
              </a:spcBef>
              <a:tabLst>
                <a:tab pos="6190615" algn="l"/>
              </a:tabLst>
            </a:pPr>
            <a:r>
              <a:rPr sz="2200" spc="-5" dirty="0">
                <a:latin typeface="Arial MT"/>
                <a:cs typeface="Arial MT"/>
              </a:rPr>
              <a:t>From both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Ubuntu, we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 the</a:t>
            </a:r>
            <a:r>
              <a:rPr sz="2200" spc="-5" dirty="0">
                <a:latin typeface="Arial MT"/>
                <a:cs typeface="Arial MT"/>
              </a:rPr>
              <a:t> terminal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local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remote </a:t>
            </a:r>
            <a:r>
              <a:rPr sz="2200" spc="-59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computer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remote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local</a:t>
            </a:r>
            <a:r>
              <a:rPr sz="22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machine</a:t>
            </a:r>
            <a:r>
              <a:rPr sz="2200" spc="-5" dirty="0">
                <a:latin typeface="Arial MT"/>
                <a:cs typeface="Arial MT"/>
              </a:rPr>
              <a:t>.	</a:t>
            </a:r>
            <a:r>
              <a:rPr sz="2200" spc="-15" dirty="0">
                <a:latin typeface="Arial MT"/>
                <a:cs typeface="Arial MT"/>
              </a:rPr>
              <a:t>We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commonly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scp, rsync,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wget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(curl)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Arial MT"/>
                <a:cs typeface="Arial MT"/>
              </a:rPr>
              <a:t>Synthax: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700" y="1913890"/>
            <a:ext cx="587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rsync</a:t>
            </a:r>
            <a:r>
              <a:rPr sz="2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options</a:t>
            </a:r>
            <a:r>
              <a:rPr sz="2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CCCC"/>
                </a:solidFill>
                <a:latin typeface="Courier New"/>
                <a:cs typeface="Courier New"/>
              </a:rPr>
              <a:t>source</a:t>
            </a:r>
            <a:r>
              <a:rPr sz="2400" spc="-35" dirty="0">
                <a:solidFill>
                  <a:srgbClr val="00CCC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Courier New"/>
                <a:cs typeface="Courier New"/>
              </a:rPr>
              <a:t>destination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1747" y="5489347"/>
            <a:ext cx="2673985" cy="1146175"/>
            <a:chOff x="1831747" y="5489347"/>
            <a:chExt cx="2673985" cy="1146175"/>
          </a:xfrm>
        </p:grpSpPr>
        <p:sp>
          <p:nvSpPr>
            <p:cNvPr id="9" name="object 9"/>
            <p:cNvSpPr/>
            <p:nvPr/>
          </p:nvSpPr>
          <p:spPr>
            <a:xfrm>
              <a:off x="1836420" y="5494019"/>
              <a:ext cx="2664460" cy="1136650"/>
            </a:xfrm>
            <a:custGeom>
              <a:avLst/>
              <a:gdLst/>
              <a:ahLst/>
              <a:cxnLst/>
              <a:rect l="l" t="t" r="r" b="b"/>
              <a:pathLst>
                <a:path w="2664460" h="1136650">
                  <a:moveTo>
                    <a:pt x="1075690" y="0"/>
                  </a:moveTo>
                  <a:lnTo>
                    <a:pt x="443230" y="273049"/>
                  </a:lnTo>
                  <a:lnTo>
                    <a:pt x="377121" y="275148"/>
                  </a:lnTo>
                  <a:lnTo>
                    <a:pt x="312277" y="281147"/>
                  </a:lnTo>
                  <a:lnTo>
                    <a:pt x="250040" y="290606"/>
                  </a:lnTo>
                  <a:lnTo>
                    <a:pt x="191749" y="303082"/>
                  </a:lnTo>
                  <a:lnTo>
                    <a:pt x="138747" y="318134"/>
                  </a:lnTo>
                  <a:lnTo>
                    <a:pt x="92374" y="335320"/>
                  </a:lnTo>
                  <a:lnTo>
                    <a:pt x="53972" y="354197"/>
                  </a:lnTo>
                  <a:lnTo>
                    <a:pt x="6443" y="395259"/>
                  </a:lnTo>
                  <a:lnTo>
                    <a:pt x="0" y="416559"/>
                  </a:lnTo>
                  <a:lnTo>
                    <a:pt x="0" y="993139"/>
                  </a:lnTo>
                  <a:lnTo>
                    <a:pt x="24881" y="1035862"/>
                  </a:lnTo>
                  <a:lnTo>
                    <a:pt x="92374" y="1074927"/>
                  </a:lnTo>
                  <a:lnTo>
                    <a:pt x="138747" y="1092041"/>
                  </a:lnTo>
                  <a:lnTo>
                    <a:pt x="191749" y="1106982"/>
                  </a:lnTo>
                  <a:lnTo>
                    <a:pt x="250040" y="1119333"/>
                  </a:lnTo>
                  <a:lnTo>
                    <a:pt x="312277" y="1128674"/>
                  </a:lnTo>
                  <a:lnTo>
                    <a:pt x="377121" y="1134586"/>
                  </a:lnTo>
                  <a:lnTo>
                    <a:pt x="443230" y="1136649"/>
                  </a:lnTo>
                  <a:lnTo>
                    <a:pt x="2221230" y="1136649"/>
                  </a:lnTo>
                  <a:lnTo>
                    <a:pt x="2287647" y="1134586"/>
                  </a:lnTo>
                  <a:lnTo>
                    <a:pt x="2352669" y="1128674"/>
                  </a:lnTo>
                  <a:lnTo>
                    <a:pt x="2414979" y="1119333"/>
                  </a:lnTo>
                  <a:lnTo>
                    <a:pt x="2473258" y="1106982"/>
                  </a:lnTo>
                  <a:lnTo>
                    <a:pt x="2526188" y="1092041"/>
                  </a:lnTo>
                  <a:lnTo>
                    <a:pt x="2572451" y="1074927"/>
                  </a:lnTo>
                  <a:lnTo>
                    <a:pt x="2610727" y="1056062"/>
                  </a:lnTo>
                  <a:lnTo>
                    <a:pt x="2658050" y="1014749"/>
                  </a:lnTo>
                  <a:lnTo>
                    <a:pt x="2664460" y="993139"/>
                  </a:lnTo>
                  <a:lnTo>
                    <a:pt x="2664460" y="416559"/>
                  </a:lnTo>
                  <a:lnTo>
                    <a:pt x="2639700" y="374324"/>
                  </a:lnTo>
                  <a:lnTo>
                    <a:pt x="2572451" y="335320"/>
                  </a:lnTo>
                  <a:lnTo>
                    <a:pt x="2526188" y="318134"/>
                  </a:lnTo>
                  <a:lnTo>
                    <a:pt x="2473258" y="303082"/>
                  </a:lnTo>
                  <a:lnTo>
                    <a:pt x="2414979" y="290606"/>
                  </a:lnTo>
                  <a:lnTo>
                    <a:pt x="2352669" y="281147"/>
                  </a:lnTo>
                  <a:lnTo>
                    <a:pt x="2287647" y="275148"/>
                  </a:lnTo>
                  <a:lnTo>
                    <a:pt x="2221230" y="273049"/>
                  </a:lnTo>
                  <a:lnTo>
                    <a:pt x="1106170" y="273049"/>
                  </a:lnTo>
                  <a:lnTo>
                    <a:pt x="10756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6420" y="5494019"/>
              <a:ext cx="2664460" cy="1136650"/>
            </a:xfrm>
            <a:custGeom>
              <a:avLst/>
              <a:gdLst/>
              <a:ahLst/>
              <a:cxnLst/>
              <a:rect l="l" t="t" r="r" b="b"/>
              <a:pathLst>
                <a:path w="2664460" h="1136650">
                  <a:moveTo>
                    <a:pt x="443230" y="273049"/>
                  </a:moveTo>
                  <a:lnTo>
                    <a:pt x="377121" y="275148"/>
                  </a:lnTo>
                  <a:lnTo>
                    <a:pt x="312277" y="281147"/>
                  </a:lnTo>
                  <a:lnTo>
                    <a:pt x="250040" y="290606"/>
                  </a:lnTo>
                  <a:lnTo>
                    <a:pt x="191749" y="303082"/>
                  </a:lnTo>
                  <a:lnTo>
                    <a:pt x="138747" y="318134"/>
                  </a:lnTo>
                  <a:lnTo>
                    <a:pt x="92374" y="335320"/>
                  </a:lnTo>
                  <a:lnTo>
                    <a:pt x="53972" y="354197"/>
                  </a:lnTo>
                  <a:lnTo>
                    <a:pt x="6443" y="395259"/>
                  </a:lnTo>
                  <a:lnTo>
                    <a:pt x="0" y="416559"/>
                  </a:lnTo>
                  <a:lnTo>
                    <a:pt x="0" y="524509"/>
                  </a:lnTo>
                  <a:lnTo>
                    <a:pt x="0" y="632459"/>
                  </a:lnTo>
                  <a:lnTo>
                    <a:pt x="0" y="778509"/>
                  </a:lnTo>
                  <a:lnTo>
                    <a:pt x="0" y="886459"/>
                  </a:lnTo>
                  <a:lnTo>
                    <a:pt x="0" y="993139"/>
                  </a:lnTo>
                  <a:lnTo>
                    <a:pt x="6443" y="1014749"/>
                  </a:lnTo>
                  <a:lnTo>
                    <a:pt x="53972" y="1056062"/>
                  </a:lnTo>
                  <a:lnTo>
                    <a:pt x="92374" y="1074927"/>
                  </a:lnTo>
                  <a:lnTo>
                    <a:pt x="138747" y="1092041"/>
                  </a:lnTo>
                  <a:lnTo>
                    <a:pt x="191749" y="1106982"/>
                  </a:lnTo>
                  <a:lnTo>
                    <a:pt x="250040" y="1119333"/>
                  </a:lnTo>
                  <a:lnTo>
                    <a:pt x="312277" y="1128674"/>
                  </a:lnTo>
                  <a:lnTo>
                    <a:pt x="377121" y="1134586"/>
                  </a:lnTo>
                  <a:lnTo>
                    <a:pt x="443230" y="1136649"/>
                  </a:lnTo>
                  <a:lnTo>
                    <a:pt x="774700" y="1136649"/>
                  </a:lnTo>
                  <a:lnTo>
                    <a:pt x="1106170" y="1136649"/>
                  </a:lnTo>
                  <a:lnTo>
                    <a:pt x="1558290" y="1136649"/>
                  </a:lnTo>
                  <a:lnTo>
                    <a:pt x="1889759" y="1136649"/>
                  </a:lnTo>
                  <a:lnTo>
                    <a:pt x="2221230" y="1136649"/>
                  </a:lnTo>
                  <a:lnTo>
                    <a:pt x="2287647" y="1134586"/>
                  </a:lnTo>
                  <a:lnTo>
                    <a:pt x="2352669" y="1128674"/>
                  </a:lnTo>
                  <a:lnTo>
                    <a:pt x="2414979" y="1119333"/>
                  </a:lnTo>
                  <a:lnTo>
                    <a:pt x="2473258" y="1106982"/>
                  </a:lnTo>
                  <a:lnTo>
                    <a:pt x="2526188" y="1092041"/>
                  </a:lnTo>
                  <a:lnTo>
                    <a:pt x="2572451" y="1074927"/>
                  </a:lnTo>
                  <a:lnTo>
                    <a:pt x="2610727" y="1056062"/>
                  </a:lnTo>
                  <a:lnTo>
                    <a:pt x="2658050" y="1014749"/>
                  </a:lnTo>
                  <a:lnTo>
                    <a:pt x="2664460" y="993139"/>
                  </a:lnTo>
                  <a:lnTo>
                    <a:pt x="2664460" y="886459"/>
                  </a:lnTo>
                  <a:lnTo>
                    <a:pt x="2664460" y="778509"/>
                  </a:lnTo>
                  <a:lnTo>
                    <a:pt x="2664460" y="632459"/>
                  </a:lnTo>
                  <a:lnTo>
                    <a:pt x="2664460" y="524509"/>
                  </a:lnTo>
                  <a:lnTo>
                    <a:pt x="2664460" y="416559"/>
                  </a:lnTo>
                  <a:lnTo>
                    <a:pt x="2658050" y="395259"/>
                  </a:lnTo>
                  <a:lnTo>
                    <a:pt x="2610727" y="354197"/>
                  </a:lnTo>
                  <a:lnTo>
                    <a:pt x="2572451" y="335320"/>
                  </a:lnTo>
                  <a:lnTo>
                    <a:pt x="2526188" y="318134"/>
                  </a:lnTo>
                  <a:lnTo>
                    <a:pt x="2473258" y="303082"/>
                  </a:lnTo>
                  <a:lnTo>
                    <a:pt x="2414979" y="290606"/>
                  </a:lnTo>
                  <a:lnTo>
                    <a:pt x="2352669" y="281147"/>
                  </a:lnTo>
                  <a:lnTo>
                    <a:pt x="2287647" y="275148"/>
                  </a:lnTo>
                  <a:lnTo>
                    <a:pt x="2221230" y="273049"/>
                  </a:lnTo>
                  <a:lnTo>
                    <a:pt x="1889759" y="273049"/>
                  </a:lnTo>
                  <a:lnTo>
                    <a:pt x="1558290" y="273049"/>
                  </a:lnTo>
                  <a:lnTo>
                    <a:pt x="1106170" y="273049"/>
                  </a:lnTo>
                  <a:lnTo>
                    <a:pt x="1075690" y="0"/>
                  </a:lnTo>
                  <a:lnTo>
                    <a:pt x="443230" y="273049"/>
                  </a:lnTo>
                  <a:close/>
                </a:path>
                <a:path w="2664460" h="1136650">
                  <a:moveTo>
                    <a:pt x="0" y="273049"/>
                  </a:moveTo>
                  <a:lnTo>
                    <a:pt x="0" y="273049"/>
                  </a:lnTo>
                </a:path>
                <a:path w="2664460" h="1136650">
                  <a:moveTo>
                    <a:pt x="2664460" y="1136649"/>
                  </a:moveTo>
                  <a:lnTo>
                    <a:pt x="2664460" y="1136649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12950" y="5880100"/>
            <a:ext cx="229489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-nc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--no-clobber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25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-N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Turn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time-stamping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2950" y="6280150"/>
            <a:ext cx="2625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-r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=&gt;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Turn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recursive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79197" y="5533707"/>
            <a:ext cx="3409315" cy="1022985"/>
            <a:chOff x="6279197" y="5533707"/>
            <a:chExt cx="3409315" cy="1022985"/>
          </a:xfrm>
        </p:grpSpPr>
        <p:sp>
          <p:nvSpPr>
            <p:cNvPr id="14" name="object 14"/>
            <p:cNvSpPr/>
            <p:nvPr/>
          </p:nvSpPr>
          <p:spPr>
            <a:xfrm>
              <a:off x="6283959" y="5538470"/>
              <a:ext cx="3399790" cy="1013460"/>
            </a:xfrm>
            <a:custGeom>
              <a:avLst/>
              <a:gdLst/>
              <a:ahLst/>
              <a:cxnLst/>
              <a:rect l="l" t="t" r="r" b="b"/>
              <a:pathLst>
                <a:path w="3399790" h="1013459">
                  <a:moveTo>
                    <a:pt x="0" y="0"/>
                  </a:moveTo>
                  <a:lnTo>
                    <a:pt x="1384299" y="549909"/>
                  </a:lnTo>
                  <a:lnTo>
                    <a:pt x="1384299" y="1013459"/>
                  </a:lnTo>
                  <a:lnTo>
                    <a:pt x="3399790" y="1013459"/>
                  </a:lnTo>
                  <a:lnTo>
                    <a:pt x="3399790" y="351789"/>
                  </a:lnTo>
                  <a:lnTo>
                    <a:pt x="1384299" y="351789"/>
                  </a:lnTo>
                  <a:lnTo>
                    <a:pt x="0" y="0"/>
                  </a:lnTo>
                  <a:close/>
                </a:path>
                <a:path w="3399790" h="1013459">
                  <a:moveTo>
                    <a:pt x="3399790" y="220979"/>
                  </a:moveTo>
                  <a:lnTo>
                    <a:pt x="1384299" y="220979"/>
                  </a:lnTo>
                  <a:lnTo>
                    <a:pt x="1384299" y="351789"/>
                  </a:lnTo>
                  <a:lnTo>
                    <a:pt x="3399790" y="351789"/>
                  </a:lnTo>
                  <a:lnTo>
                    <a:pt x="3399790" y="220979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3959" y="5538470"/>
              <a:ext cx="3399790" cy="1013460"/>
            </a:xfrm>
            <a:custGeom>
              <a:avLst/>
              <a:gdLst/>
              <a:ahLst/>
              <a:cxnLst/>
              <a:rect l="l" t="t" r="r" b="b"/>
              <a:pathLst>
                <a:path w="3399790" h="1013459">
                  <a:moveTo>
                    <a:pt x="1384299" y="220979"/>
                  </a:moveTo>
                  <a:lnTo>
                    <a:pt x="1384299" y="351789"/>
                  </a:lnTo>
                  <a:lnTo>
                    <a:pt x="0" y="0"/>
                  </a:lnTo>
                  <a:lnTo>
                    <a:pt x="1384299" y="549909"/>
                  </a:lnTo>
                  <a:lnTo>
                    <a:pt x="1384299" y="683259"/>
                  </a:lnTo>
                  <a:lnTo>
                    <a:pt x="1384299" y="782319"/>
                  </a:lnTo>
                  <a:lnTo>
                    <a:pt x="1384299" y="881379"/>
                  </a:lnTo>
                  <a:lnTo>
                    <a:pt x="1384299" y="1013459"/>
                  </a:lnTo>
                  <a:lnTo>
                    <a:pt x="1718310" y="1013459"/>
                  </a:lnTo>
                  <a:lnTo>
                    <a:pt x="3399790" y="1013459"/>
                  </a:lnTo>
                  <a:lnTo>
                    <a:pt x="3399790" y="881379"/>
                  </a:lnTo>
                  <a:lnTo>
                    <a:pt x="3399790" y="220979"/>
                  </a:lnTo>
                  <a:lnTo>
                    <a:pt x="3064510" y="220979"/>
                  </a:lnTo>
                  <a:lnTo>
                    <a:pt x="1384299" y="220979"/>
                  </a:lnTo>
                  <a:close/>
                </a:path>
                <a:path w="3399790" h="1013459">
                  <a:moveTo>
                    <a:pt x="1384299" y="220979"/>
                  </a:moveTo>
                  <a:lnTo>
                    <a:pt x="1384299" y="220979"/>
                  </a:lnTo>
                </a:path>
                <a:path w="3399790" h="1013459">
                  <a:moveTo>
                    <a:pt x="3399790" y="1013459"/>
                  </a:moveTo>
                  <a:lnTo>
                    <a:pt x="3399790" y="1013459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27009" y="5935979"/>
            <a:ext cx="1644014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8270" marR="5080" indent="-115570">
              <a:lnSpc>
                <a:spcPts val="1580"/>
              </a:lnSpc>
              <a:spcBef>
                <a:spcPts val="235"/>
              </a:spcBef>
            </a:pP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optional if copying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current folder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819" y="3605529"/>
            <a:ext cx="551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scp</a:t>
            </a:r>
            <a:r>
              <a:rPr sz="2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options</a:t>
            </a:r>
            <a:r>
              <a:rPr sz="24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CCCC"/>
                </a:solidFill>
                <a:latin typeface="Courier New"/>
                <a:cs typeface="Courier New"/>
              </a:rPr>
              <a:t>source</a:t>
            </a:r>
            <a:r>
              <a:rPr sz="2400" spc="-35" dirty="0">
                <a:solidFill>
                  <a:srgbClr val="00CCC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Courier New"/>
                <a:cs typeface="Courier New"/>
              </a:rPr>
              <a:t>destination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88237" y="3928517"/>
            <a:ext cx="2238375" cy="755015"/>
            <a:chOff x="1688237" y="3928517"/>
            <a:chExt cx="2238375" cy="755015"/>
          </a:xfrm>
        </p:grpSpPr>
        <p:sp>
          <p:nvSpPr>
            <p:cNvPr id="19" name="object 19"/>
            <p:cNvSpPr/>
            <p:nvPr/>
          </p:nvSpPr>
          <p:spPr>
            <a:xfrm>
              <a:off x="1692909" y="3933189"/>
              <a:ext cx="2228850" cy="745490"/>
            </a:xfrm>
            <a:custGeom>
              <a:avLst/>
              <a:gdLst/>
              <a:ahLst/>
              <a:cxnLst/>
              <a:rect l="l" t="t" r="r" b="b"/>
              <a:pathLst>
                <a:path w="2228850" h="745489">
                  <a:moveTo>
                    <a:pt x="1051559" y="0"/>
                  </a:moveTo>
                  <a:lnTo>
                    <a:pt x="900429" y="389890"/>
                  </a:lnTo>
                  <a:lnTo>
                    <a:pt x="847089" y="392430"/>
                  </a:lnTo>
                  <a:lnTo>
                    <a:pt x="792479" y="393700"/>
                  </a:lnTo>
                  <a:lnTo>
                    <a:pt x="740409" y="397510"/>
                  </a:lnTo>
                  <a:lnTo>
                    <a:pt x="688339" y="400050"/>
                  </a:lnTo>
                  <a:lnTo>
                    <a:pt x="539750" y="411480"/>
                  </a:lnTo>
                  <a:lnTo>
                    <a:pt x="447039" y="421640"/>
                  </a:lnTo>
                  <a:lnTo>
                    <a:pt x="403859" y="427990"/>
                  </a:lnTo>
                  <a:lnTo>
                    <a:pt x="361950" y="433070"/>
                  </a:lnTo>
                  <a:lnTo>
                    <a:pt x="321309" y="439420"/>
                  </a:lnTo>
                  <a:lnTo>
                    <a:pt x="283209" y="445770"/>
                  </a:lnTo>
                  <a:lnTo>
                    <a:pt x="247650" y="453390"/>
                  </a:lnTo>
                  <a:lnTo>
                    <a:pt x="213359" y="459740"/>
                  </a:lnTo>
                  <a:lnTo>
                    <a:pt x="152400" y="474980"/>
                  </a:lnTo>
                  <a:lnTo>
                    <a:pt x="101600" y="490220"/>
                  </a:lnTo>
                  <a:lnTo>
                    <a:pt x="43179" y="515620"/>
                  </a:lnTo>
                  <a:lnTo>
                    <a:pt x="8889" y="542290"/>
                  </a:lnTo>
                  <a:lnTo>
                    <a:pt x="0" y="560070"/>
                  </a:lnTo>
                  <a:lnTo>
                    <a:pt x="0" y="568960"/>
                  </a:lnTo>
                  <a:lnTo>
                    <a:pt x="25400" y="604520"/>
                  </a:lnTo>
                  <a:lnTo>
                    <a:pt x="73659" y="629920"/>
                  </a:lnTo>
                  <a:lnTo>
                    <a:pt x="118109" y="646430"/>
                  </a:lnTo>
                  <a:lnTo>
                    <a:pt x="172719" y="661670"/>
                  </a:lnTo>
                  <a:lnTo>
                    <a:pt x="237489" y="676910"/>
                  </a:lnTo>
                  <a:lnTo>
                    <a:pt x="309879" y="689610"/>
                  </a:lnTo>
                  <a:lnTo>
                    <a:pt x="391159" y="702310"/>
                  </a:lnTo>
                  <a:lnTo>
                    <a:pt x="434339" y="707390"/>
                  </a:lnTo>
                  <a:lnTo>
                    <a:pt x="480059" y="713740"/>
                  </a:lnTo>
                  <a:lnTo>
                    <a:pt x="525779" y="717550"/>
                  </a:lnTo>
                  <a:lnTo>
                    <a:pt x="574039" y="722630"/>
                  </a:lnTo>
                  <a:lnTo>
                    <a:pt x="725169" y="734060"/>
                  </a:lnTo>
                  <a:lnTo>
                    <a:pt x="885189" y="741680"/>
                  </a:lnTo>
                  <a:lnTo>
                    <a:pt x="995679" y="744220"/>
                  </a:lnTo>
                  <a:lnTo>
                    <a:pt x="1051559" y="744220"/>
                  </a:lnTo>
                  <a:lnTo>
                    <a:pt x="1107439" y="745490"/>
                  </a:lnTo>
                  <a:lnTo>
                    <a:pt x="1162050" y="745490"/>
                  </a:lnTo>
                  <a:lnTo>
                    <a:pt x="1328420" y="741680"/>
                  </a:lnTo>
                  <a:lnTo>
                    <a:pt x="1381759" y="739140"/>
                  </a:lnTo>
                  <a:lnTo>
                    <a:pt x="1436370" y="737870"/>
                  </a:lnTo>
                  <a:lnTo>
                    <a:pt x="1488439" y="734060"/>
                  </a:lnTo>
                  <a:lnTo>
                    <a:pt x="1540509" y="731520"/>
                  </a:lnTo>
                  <a:lnTo>
                    <a:pt x="1640839" y="723900"/>
                  </a:lnTo>
                  <a:lnTo>
                    <a:pt x="1689100" y="718820"/>
                  </a:lnTo>
                  <a:lnTo>
                    <a:pt x="1736089" y="715010"/>
                  </a:lnTo>
                  <a:lnTo>
                    <a:pt x="1781810" y="709930"/>
                  </a:lnTo>
                  <a:lnTo>
                    <a:pt x="1866900" y="697230"/>
                  </a:lnTo>
                  <a:lnTo>
                    <a:pt x="1907539" y="692150"/>
                  </a:lnTo>
                  <a:lnTo>
                    <a:pt x="1945639" y="685800"/>
                  </a:lnTo>
                  <a:lnTo>
                    <a:pt x="1981200" y="678180"/>
                  </a:lnTo>
                  <a:lnTo>
                    <a:pt x="2015489" y="671830"/>
                  </a:lnTo>
                  <a:lnTo>
                    <a:pt x="2047239" y="664210"/>
                  </a:lnTo>
                  <a:lnTo>
                    <a:pt x="2076450" y="656590"/>
                  </a:lnTo>
                  <a:lnTo>
                    <a:pt x="2103119" y="648970"/>
                  </a:lnTo>
                  <a:lnTo>
                    <a:pt x="2127250" y="640080"/>
                  </a:lnTo>
                  <a:lnTo>
                    <a:pt x="2150110" y="632460"/>
                  </a:lnTo>
                  <a:lnTo>
                    <a:pt x="2185669" y="615950"/>
                  </a:lnTo>
                  <a:lnTo>
                    <a:pt x="2219960" y="589280"/>
                  </a:lnTo>
                  <a:lnTo>
                    <a:pt x="2228850" y="571500"/>
                  </a:lnTo>
                  <a:lnTo>
                    <a:pt x="2228850" y="562610"/>
                  </a:lnTo>
                  <a:lnTo>
                    <a:pt x="2203450" y="527050"/>
                  </a:lnTo>
                  <a:lnTo>
                    <a:pt x="2155190" y="501650"/>
                  </a:lnTo>
                  <a:lnTo>
                    <a:pt x="2110740" y="485140"/>
                  </a:lnTo>
                  <a:lnTo>
                    <a:pt x="2054860" y="469900"/>
                  </a:lnTo>
                  <a:lnTo>
                    <a:pt x="1991360" y="454660"/>
                  </a:lnTo>
                  <a:lnTo>
                    <a:pt x="1837689" y="429260"/>
                  </a:lnTo>
                  <a:lnTo>
                    <a:pt x="1794510" y="422910"/>
                  </a:lnTo>
                  <a:lnTo>
                    <a:pt x="1748789" y="417830"/>
                  </a:lnTo>
                  <a:lnTo>
                    <a:pt x="1703069" y="414020"/>
                  </a:lnTo>
                  <a:lnTo>
                    <a:pt x="1654810" y="408940"/>
                  </a:lnTo>
                  <a:lnTo>
                    <a:pt x="1503679" y="397510"/>
                  </a:lnTo>
                  <a:lnTo>
                    <a:pt x="1342389" y="389890"/>
                  </a:lnTo>
                  <a:lnTo>
                    <a:pt x="1287779" y="388620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1639" y="3933189"/>
              <a:ext cx="2231390" cy="745490"/>
            </a:xfrm>
            <a:custGeom>
              <a:avLst/>
              <a:gdLst/>
              <a:ahLst/>
              <a:cxnLst/>
              <a:rect l="l" t="t" r="r" b="b"/>
              <a:pathLst>
                <a:path w="2231390" h="745489">
                  <a:moveTo>
                    <a:pt x="1289050" y="388620"/>
                  </a:moveTo>
                  <a:lnTo>
                    <a:pt x="1343660" y="389890"/>
                  </a:lnTo>
                  <a:lnTo>
                    <a:pt x="1398270" y="392430"/>
                  </a:lnTo>
                  <a:lnTo>
                    <a:pt x="1451610" y="394970"/>
                  </a:lnTo>
                  <a:lnTo>
                    <a:pt x="1504950" y="397510"/>
                  </a:lnTo>
                  <a:lnTo>
                    <a:pt x="1555750" y="401320"/>
                  </a:lnTo>
                  <a:lnTo>
                    <a:pt x="1606550" y="405130"/>
                  </a:lnTo>
                  <a:lnTo>
                    <a:pt x="1656080" y="408940"/>
                  </a:lnTo>
                  <a:lnTo>
                    <a:pt x="1704339" y="414020"/>
                  </a:lnTo>
                  <a:lnTo>
                    <a:pt x="1750060" y="417830"/>
                  </a:lnTo>
                  <a:lnTo>
                    <a:pt x="1795780" y="422910"/>
                  </a:lnTo>
                  <a:lnTo>
                    <a:pt x="1838960" y="429260"/>
                  </a:lnTo>
                  <a:lnTo>
                    <a:pt x="1879600" y="435610"/>
                  </a:lnTo>
                  <a:lnTo>
                    <a:pt x="1918970" y="441960"/>
                  </a:lnTo>
                  <a:lnTo>
                    <a:pt x="1957070" y="448310"/>
                  </a:lnTo>
                  <a:lnTo>
                    <a:pt x="2025650" y="462280"/>
                  </a:lnTo>
                  <a:lnTo>
                    <a:pt x="2085339" y="477520"/>
                  </a:lnTo>
                  <a:lnTo>
                    <a:pt x="2136140" y="492760"/>
                  </a:lnTo>
                  <a:lnTo>
                    <a:pt x="2175510" y="510540"/>
                  </a:lnTo>
                  <a:lnTo>
                    <a:pt x="2214880" y="535940"/>
                  </a:lnTo>
                  <a:lnTo>
                    <a:pt x="2230120" y="562610"/>
                  </a:lnTo>
                  <a:lnTo>
                    <a:pt x="2230120" y="571500"/>
                  </a:lnTo>
                  <a:lnTo>
                    <a:pt x="2200910" y="607060"/>
                  </a:lnTo>
                  <a:lnTo>
                    <a:pt x="2170430" y="623570"/>
                  </a:lnTo>
                  <a:lnTo>
                    <a:pt x="2151380" y="632460"/>
                  </a:lnTo>
                  <a:lnTo>
                    <a:pt x="2128520" y="640080"/>
                  </a:lnTo>
                  <a:lnTo>
                    <a:pt x="2104390" y="648970"/>
                  </a:lnTo>
                  <a:lnTo>
                    <a:pt x="2077720" y="656590"/>
                  </a:lnTo>
                  <a:lnTo>
                    <a:pt x="2048510" y="664210"/>
                  </a:lnTo>
                  <a:lnTo>
                    <a:pt x="2016760" y="671830"/>
                  </a:lnTo>
                  <a:lnTo>
                    <a:pt x="1982470" y="678180"/>
                  </a:lnTo>
                  <a:lnTo>
                    <a:pt x="1946910" y="685800"/>
                  </a:lnTo>
                  <a:lnTo>
                    <a:pt x="1908810" y="692150"/>
                  </a:lnTo>
                  <a:lnTo>
                    <a:pt x="1868170" y="697230"/>
                  </a:lnTo>
                  <a:lnTo>
                    <a:pt x="1826260" y="703580"/>
                  </a:lnTo>
                  <a:lnTo>
                    <a:pt x="1783080" y="709930"/>
                  </a:lnTo>
                  <a:lnTo>
                    <a:pt x="1737360" y="715010"/>
                  </a:lnTo>
                  <a:lnTo>
                    <a:pt x="1690370" y="718820"/>
                  </a:lnTo>
                  <a:lnTo>
                    <a:pt x="1642110" y="723900"/>
                  </a:lnTo>
                  <a:lnTo>
                    <a:pt x="1592580" y="727710"/>
                  </a:lnTo>
                  <a:lnTo>
                    <a:pt x="1541780" y="731520"/>
                  </a:lnTo>
                  <a:lnTo>
                    <a:pt x="1489710" y="734060"/>
                  </a:lnTo>
                  <a:lnTo>
                    <a:pt x="1437640" y="737870"/>
                  </a:lnTo>
                  <a:lnTo>
                    <a:pt x="1383030" y="739140"/>
                  </a:lnTo>
                  <a:lnTo>
                    <a:pt x="1329690" y="741680"/>
                  </a:lnTo>
                  <a:lnTo>
                    <a:pt x="1273810" y="742950"/>
                  </a:lnTo>
                  <a:lnTo>
                    <a:pt x="1219200" y="744220"/>
                  </a:lnTo>
                  <a:lnTo>
                    <a:pt x="1163320" y="745490"/>
                  </a:lnTo>
                  <a:lnTo>
                    <a:pt x="1108710" y="745490"/>
                  </a:lnTo>
                  <a:lnTo>
                    <a:pt x="1052830" y="744220"/>
                  </a:lnTo>
                  <a:lnTo>
                    <a:pt x="996950" y="744220"/>
                  </a:lnTo>
                  <a:lnTo>
                    <a:pt x="942340" y="742950"/>
                  </a:lnTo>
                  <a:lnTo>
                    <a:pt x="886460" y="741680"/>
                  </a:lnTo>
                  <a:lnTo>
                    <a:pt x="833120" y="739140"/>
                  </a:lnTo>
                  <a:lnTo>
                    <a:pt x="779780" y="736600"/>
                  </a:lnTo>
                  <a:lnTo>
                    <a:pt x="726440" y="734060"/>
                  </a:lnTo>
                  <a:lnTo>
                    <a:pt x="675640" y="730250"/>
                  </a:lnTo>
                  <a:lnTo>
                    <a:pt x="624840" y="726440"/>
                  </a:lnTo>
                  <a:lnTo>
                    <a:pt x="575310" y="722630"/>
                  </a:lnTo>
                  <a:lnTo>
                    <a:pt x="527050" y="717550"/>
                  </a:lnTo>
                  <a:lnTo>
                    <a:pt x="481330" y="713740"/>
                  </a:lnTo>
                  <a:lnTo>
                    <a:pt x="435610" y="707390"/>
                  </a:lnTo>
                  <a:lnTo>
                    <a:pt x="392430" y="702310"/>
                  </a:lnTo>
                  <a:lnTo>
                    <a:pt x="351790" y="695960"/>
                  </a:lnTo>
                  <a:lnTo>
                    <a:pt x="311150" y="689610"/>
                  </a:lnTo>
                  <a:lnTo>
                    <a:pt x="238760" y="676910"/>
                  </a:lnTo>
                  <a:lnTo>
                    <a:pt x="173990" y="661670"/>
                  </a:lnTo>
                  <a:lnTo>
                    <a:pt x="119380" y="646430"/>
                  </a:lnTo>
                  <a:lnTo>
                    <a:pt x="74930" y="629920"/>
                  </a:lnTo>
                  <a:lnTo>
                    <a:pt x="55880" y="621030"/>
                  </a:lnTo>
                  <a:lnTo>
                    <a:pt x="39370" y="613410"/>
                  </a:lnTo>
                  <a:lnTo>
                    <a:pt x="7620" y="586740"/>
                  </a:lnTo>
                  <a:lnTo>
                    <a:pt x="1270" y="568960"/>
                  </a:lnTo>
                  <a:lnTo>
                    <a:pt x="1270" y="560070"/>
                  </a:lnTo>
                  <a:lnTo>
                    <a:pt x="30480" y="524510"/>
                  </a:lnTo>
                  <a:lnTo>
                    <a:pt x="60960" y="508000"/>
                  </a:lnTo>
                  <a:lnTo>
                    <a:pt x="80010" y="499110"/>
                  </a:lnTo>
                  <a:lnTo>
                    <a:pt x="127000" y="482600"/>
                  </a:lnTo>
                  <a:lnTo>
                    <a:pt x="182880" y="467360"/>
                  </a:lnTo>
                  <a:lnTo>
                    <a:pt x="248920" y="453390"/>
                  </a:lnTo>
                  <a:lnTo>
                    <a:pt x="284480" y="445770"/>
                  </a:lnTo>
                  <a:lnTo>
                    <a:pt x="322580" y="439420"/>
                  </a:lnTo>
                  <a:lnTo>
                    <a:pt x="363220" y="433070"/>
                  </a:lnTo>
                  <a:lnTo>
                    <a:pt x="405130" y="427990"/>
                  </a:lnTo>
                  <a:lnTo>
                    <a:pt x="448310" y="421640"/>
                  </a:lnTo>
                  <a:lnTo>
                    <a:pt x="494030" y="416560"/>
                  </a:lnTo>
                  <a:lnTo>
                    <a:pt x="541020" y="411480"/>
                  </a:lnTo>
                  <a:lnTo>
                    <a:pt x="589280" y="407670"/>
                  </a:lnTo>
                  <a:lnTo>
                    <a:pt x="638810" y="403860"/>
                  </a:lnTo>
                  <a:lnTo>
                    <a:pt x="689610" y="400050"/>
                  </a:lnTo>
                  <a:lnTo>
                    <a:pt x="741680" y="397510"/>
                  </a:lnTo>
                  <a:lnTo>
                    <a:pt x="793750" y="393700"/>
                  </a:lnTo>
                  <a:lnTo>
                    <a:pt x="848360" y="392430"/>
                  </a:lnTo>
                  <a:lnTo>
                    <a:pt x="901700" y="389890"/>
                  </a:lnTo>
                  <a:lnTo>
                    <a:pt x="1052830" y="0"/>
                  </a:lnTo>
                  <a:lnTo>
                    <a:pt x="1289050" y="388620"/>
                  </a:lnTo>
                  <a:close/>
                </a:path>
                <a:path w="2231390" h="745489">
                  <a:moveTo>
                    <a:pt x="0" y="386080"/>
                  </a:moveTo>
                  <a:lnTo>
                    <a:pt x="0" y="386080"/>
                  </a:lnTo>
                </a:path>
                <a:path w="2231390" h="745489">
                  <a:moveTo>
                    <a:pt x="2231390" y="745490"/>
                  </a:moveTo>
                  <a:lnTo>
                    <a:pt x="2231390" y="745490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49120" y="4348479"/>
            <a:ext cx="1913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-r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copying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folder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02867" y="2241957"/>
            <a:ext cx="2672715" cy="1144905"/>
            <a:chOff x="1902867" y="2241957"/>
            <a:chExt cx="2672715" cy="1144905"/>
          </a:xfrm>
        </p:grpSpPr>
        <p:sp>
          <p:nvSpPr>
            <p:cNvPr id="23" name="object 23"/>
            <p:cNvSpPr/>
            <p:nvPr/>
          </p:nvSpPr>
          <p:spPr>
            <a:xfrm>
              <a:off x="1907540" y="2246630"/>
              <a:ext cx="2663190" cy="1135380"/>
            </a:xfrm>
            <a:custGeom>
              <a:avLst/>
              <a:gdLst/>
              <a:ahLst/>
              <a:cxnLst/>
              <a:rect l="l" t="t" r="r" b="b"/>
              <a:pathLst>
                <a:path w="2663190" h="1135379">
                  <a:moveTo>
                    <a:pt x="1075690" y="0"/>
                  </a:moveTo>
                  <a:lnTo>
                    <a:pt x="443230" y="271780"/>
                  </a:lnTo>
                  <a:lnTo>
                    <a:pt x="376812" y="273878"/>
                  </a:lnTo>
                  <a:lnTo>
                    <a:pt x="311790" y="279877"/>
                  </a:lnTo>
                  <a:lnTo>
                    <a:pt x="249480" y="289336"/>
                  </a:lnTo>
                  <a:lnTo>
                    <a:pt x="191201" y="301812"/>
                  </a:lnTo>
                  <a:lnTo>
                    <a:pt x="138271" y="316865"/>
                  </a:lnTo>
                  <a:lnTo>
                    <a:pt x="92008" y="334050"/>
                  </a:lnTo>
                  <a:lnTo>
                    <a:pt x="53732" y="352927"/>
                  </a:lnTo>
                  <a:lnTo>
                    <a:pt x="6409" y="393989"/>
                  </a:lnTo>
                  <a:lnTo>
                    <a:pt x="0" y="415290"/>
                  </a:lnTo>
                  <a:lnTo>
                    <a:pt x="0" y="990600"/>
                  </a:lnTo>
                  <a:lnTo>
                    <a:pt x="24759" y="1033454"/>
                  </a:lnTo>
                  <a:lnTo>
                    <a:pt x="92008" y="1072835"/>
                  </a:lnTo>
                  <a:lnTo>
                    <a:pt x="138271" y="1090136"/>
                  </a:lnTo>
                  <a:lnTo>
                    <a:pt x="191201" y="1105265"/>
                  </a:lnTo>
                  <a:lnTo>
                    <a:pt x="249480" y="1117789"/>
                  </a:lnTo>
                  <a:lnTo>
                    <a:pt x="311790" y="1127272"/>
                  </a:lnTo>
                  <a:lnTo>
                    <a:pt x="376812" y="1133280"/>
                  </a:lnTo>
                  <a:lnTo>
                    <a:pt x="443230" y="1135380"/>
                  </a:lnTo>
                  <a:lnTo>
                    <a:pt x="2219960" y="1135380"/>
                  </a:lnTo>
                  <a:lnTo>
                    <a:pt x="2286377" y="1133280"/>
                  </a:lnTo>
                  <a:lnTo>
                    <a:pt x="2351399" y="1127272"/>
                  </a:lnTo>
                  <a:lnTo>
                    <a:pt x="2413709" y="1117789"/>
                  </a:lnTo>
                  <a:lnTo>
                    <a:pt x="2471988" y="1105265"/>
                  </a:lnTo>
                  <a:lnTo>
                    <a:pt x="2524918" y="1090136"/>
                  </a:lnTo>
                  <a:lnTo>
                    <a:pt x="2571181" y="1072835"/>
                  </a:lnTo>
                  <a:lnTo>
                    <a:pt x="2609457" y="1053796"/>
                  </a:lnTo>
                  <a:lnTo>
                    <a:pt x="2656780" y="1012244"/>
                  </a:lnTo>
                  <a:lnTo>
                    <a:pt x="2663190" y="990600"/>
                  </a:lnTo>
                  <a:lnTo>
                    <a:pt x="2663190" y="415290"/>
                  </a:lnTo>
                  <a:lnTo>
                    <a:pt x="2638430" y="373054"/>
                  </a:lnTo>
                  <a:lnTo>
                    <a:pt x="2571181" y="334050"/>
                  </a:lnTo>
                  <a:lnTo>
                    <a:pt x="2524918" y="316865"/>
                  </a:lnTo>
                  <a:lnTo>
                    <a:pt x="2471988" y="301812"/>
                  </a:lnTo>
                  <a:lnTo>
                    <a:pt x="2413709" y="289336"/>
                  </a:lnTo>
                  <a:lnTo>
                    <a:pt x="2351399" y="279877"/>
                  </a:lnTo>
                  <a:lnTo>
                    <a:pt x="2286377" y="273878"/>
                  </a:lnTo>
                  <a:lnTo>
                    <a:pt x="2219960" y="271780"/>
                  </a:lnTo>
                  <a:lnTo>
                    <a:pt x="1106170" y="271780"/>
                  </a:lnTo>
                  <a:lnTo>
                    <a:pt x="10756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7540" y="2246630"/>
              <a:ext cx="2663190" cy="1135380"/>
            </a:xfrm>
            <a:custGeom>
              <a:avLst/>
              <a:gdLst/>
              <a:ahLst/>
              <a:cxnLst/>
              <a:rect l="l" t="t" r="r" b="b"/>
              <a:pathLst>
                <a:path w="2663190" h="1135379">
                  <a:moveTo>
                    <a:pt x="443230" y="271780"/>
                  </a:moveTo>
                  <a:lnTo>
                    <a:pt x="376812" y="273878"/>
                  </a:lnTo>
                  <a:lnTo>
                    <a:pt x="311790" y="279877"/>
                  </a:lnTo>
                  <a:lnTo>
                    <a:pt x="249480" y="289336"/>
                  </a:lnTo>
                  <a:lnTo>
                    <a:pt x="191201" y="301812"/>
                  </a:lnTo>
                  <a:lnTo>
                    <a:pt x="138271" y="316865"/>
                  </a:lnTo>
                  <a:lnTo>
                    <a:pt x="92008" y="334050"/>
                  </a:lnTo>
                  <a:lnTo>
                    <a:pt x="53732" y="352927"/>
                  </a:lnTo>
                  <a:lnTo>
                    <a:pt x="6409" y="393989"/>
                  </a:lnTo>
                  <a:lnTo>
                    <a:pt x="0" y="415290"/>
                  </a:lnTo>
                  <a:lnTo>
                    <a:pt x="0" y="523240"/>
                  </a:lnTo>
                  <a:lnTo>
                    <a:pt x="0" y="629920"/>
                  </a:lnTo>
                  <a:lnTo>
                    <a:pt x="0" y="775970"/>
                  </a:lnTo>
                  <a:lnTo>
                    <a:pt x="0" y="883920"/>
                  </a:lnTo>
                  <a:lnTo>
                    <a:pt x="0" y="990600"/>
                  </a:lnTo>
                  <a:lnTo>
                    <a:pt x="6409" y="1012244"/>
                  </a:lnTo>
                  <a:lnTo>
                    <a:pt x="53732" y="1053796"/>
                  </a:lnTo>
                  <a:lnTo>
                    <a:pt x="92008" y="1072835"/>
                  </a:lnTo>
                  <a:lnTo>
                    <a:pt x="138271" y="1090136"/>
                  </a:lnTo>
                  <a:lnTo>
                    <a:pt x="191201" y="1105265"/>
                  </a:lnTo>
                  <a:lnTo>
                    <a:pt x="249480" y="1117789"/>
                  </a:lnTo>
                  <a:lnTo>
                    <a:pt x="311790" y="1127272"/>
                  </a:lnTo>
                  <a:lnTo>
                    <a:pt x="376812" y="1133280"/>
                  </a:lnTo>
                  <a:lnTo>
                    <a:pt x="443230" y="1135380"/>
                  </a:lnTo>
                  <a:lnTo>
                    <a:pt x="774700" y="1135380"/>
                  </a:lnTo>
                  <a:lnTo>
                    <a:pt x="1106170" y="1135380"/>
                  </a:lnTo>
                  <a:lnTo>
                    <a:pt x="1557020" y="1135380"/>
                  </a:lnTo>
                  <a:lnTo>
                    <a:pt x="1888489" y="1135380"/>
                  </a:lnTo>
                  <a:lnTo>
                    <a:pt x="2219960" y="1135380"/>
                  </a:lnTo>
                  <a:lnTo>
                    <a:pt x="2286377" y="1133280"/>
                  </a:lnTo>
                  <a:lnTo>
                    <a:pt x="2351399" y="1127272"/>
                  </a:lnTo>
                  <a:lnTo>
                    <a:pt x="2413709" y="1117789"/>
                  </a:lnTo>
                  <a:lnTo>
                    <a:pt x="2471988" y="1105265"/>
                  </a:lnTo>
                  <a:lnTo>
                    <a:pt x="2524918" y="1090136"/>
                  </a:lnTo>
                  <a:lnTo>
                    <a:pt x="2571181" y="1072835"/>
                  </a:lnTo>
                  <a:lnTo>
                    <a:pt x="2609457" y="1053796"/>
                  </a:lnTo>
                  <a:lnTo>
                    <a:pt x="2656780" y="1012244"/>
                  </a:lnTo>
                  <a:lnTo>
                    <a:pt x="2663190" y="990600"/>
                  </a:lnTo>
                  <a:lnTo>
                    <a:pt x="2663190" y="883920"/>
                  </a:lnTo>
                  <a:lnTo>
                    <a:pt x="2663190" y="775970"/>
                  </a:lnTo>
                  <a:lnTo>
                    <a:pt x="2663190" y="629920"/>
                  </a:lnTo>
                  <a:lnTo>
                    <a:pt x="2663190" y="523240"/>
                  </a:lnTo>
                  <a:lnTo>
                    <a:pt x="2663190" y="415290"/>
                  </a:lnTo>
                  <a:lnTo>
                    <a:pt x="2656780" y="393989"/>
                  </a:lnTo>
                  <a:lnTo>
                    <a:pt x="2609457" y="352927"/>
                  </a:lnTo>
                  <a:lnTo>
                    <a:pt x="2571181" y="334050"/>
                  </a:lnTo>
                  <a:lnTo>
                    <a:pt x="2524918" y="316864"/>
                  </a:lnTo>
                  <a:lnTo>
                    <a:pt x="2471988" y="301812"/>
                  </a:lnTo>
                  <a:lnTo>
                    <a:pt x="2413709" y="289336"/>
                  </a:lnTo>
                  <a:lnTo>
                    <a:pt x="2351399" y="279877"/>
                  </a:lnTo>
                  <a:lnTo>
                    <a:pt x="2286377" y="273878"/>
                  </a:lnTo>
                  <a:lnTo>
                    <a:pt x="2219960" y="271780"/>
                  </a:lnTo>
                  <a:lnTo>
                    <a:pt x="1888489" y="271780"/>
                  </a:lnTo>
                  <a:lnTo>
                    <a:pt x="1557020" y="271780"/>
                  </a:lnTo>
                  <a:lnTo>
                    <a:pt x="1106170" y="271780"/>
                  </a:lnTo>
                  <a:lnTo>
                    <a:pt x="1075690" y="0"/>
                  </a:lnTo>
                  <a:lnTo>
                    <a:pt x="443230" y="271780"/>
                  </a:lnTo>
                  <a:close/>
                </a:path>
                <a:path w="2663190" h="1135379">
                  <a:moveTo>
                    <a:pt x="0" y="271780"/>
                  </a:moveTo>
                  <a:lnTo>
                    <a:pt x="0" y="271780"/>
                  </a:lnTo>
                </a:path>
                <a:path w="2663190" h="1135379">
                  <a:moveTo>
                    <a:pt x="2663190" y="1135380"/>
                  </a:moveTo>
                  <a:lnTo>
                    <a:pt x="2663190" y="1135380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84070" y="2599690"/>
            <a:ext cx="2051050" cy="7010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94300"/>
              </a:lnSpc>
              <a:spcBef>
                <a:spcPts val="22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-au: </a:t>
            </a:r>
            <a:r>
              <a:rPr sz="1400" spc="-5" dirty="0">
                <a:latin typeface="Arial MT"/>
                <a:cs typeface="Arial MT"/>
              </a:rPr>
              <a:t>update files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-5" dirty="0">
                <a:latin typeface="Arial MT"/>
                <a:cs typeface="Arial MT"/>
              </a:rPr>
              <a:t>are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newer 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latin typeface="Arial MT"/>
                <a:cs typeface="Arial MT"/>
              </a:rPr>
              <a:t>original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directory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0819" y="5118100"/>
            <a:ext cx="715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wget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options</a:t>
            </a:r>
            <a:r>
              <a:rPr sz="2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CCCC"/>
                </a:solidFill>
                <a:latin typeface="Courier New"/>
                <a:cs typeface="Courier New"/>
              </a:rPr>
              <a:t>source</a:t>
            </a:r>
            <a:r>
              <a:rPr sz="2400" spc="-15" dirty="0">
                <a:solidFill>
                  <a:srgbClr val="00CCC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CCFF"/>
                </a:solidFill>
                <a:latin typeface="Courier New"/>
                <a:cs typeface="Courier New"/>
              </a:rPr>
              <a:t>-o</a:t>
            </a:r>
            <a:r>
              <a:rPr sz="2400" spc="-20" dirty="0">
                <a:solidFill>
                  <a:srgbClr val="CC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CCFF"/>
                </a:solidFill>
                <a:latin typeface="Courier New"/>
                <a:cs typeface="Courier New"/>
              </a:rPr>
              <a:t>path</a:t>
            </a:r>
            <a:r>
              <a:rPr sz="2400" spc="-20" dirty="0">
                <a:solidFill>
                  <a:srgbClr val="CC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CCFF"/>
                </a:solidFill>
                <a:latin typeface="Courier New"/>
                <a:cs typeface="Courier New"/>
              </a:rPr>
              <a:t>destination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95267" y="4098697"/>
            <a:ext cx="3075305" cy="1130935"/>
            <a:chOff x="4595267" y="4098697"/>
            <a:chExt cx="3075305" cy="1130935"/>
          </a:xfrm>
        </p:grpSpPr>
        <p:sp>
          <p:nvSpPr>
            <p:cNvPr id="28" name="object 28"/>
            <p:cNvSpPr/>
            <p:nvPr/>
          </p:nvSpPr>
          <p:spPr>
            <a:xfrm>
              <a:off x="4599939" y="4103369"/>
              <a:ext cx="3065780" cy="1121410"/>
            </a:xfrm>
            <a:custGeom>
              <a:avLst/>
              <a:gdLst/>
              <a:ahLst/>
              <a:cxnLst/>
              <a:rect l="l" t="t" r="r" b="b"/>
              <a:pathLst>
                <a:path w="3065779" h="1121410">
                  <a:moveTo>
                    <a:pt x="2683510" y="0"/>
                  </a:moveTo>
                  <a:lnTo>
                    <a:pt x="1146810" y="0"/>
                  </a:lnTo>
                  <a:lnTo>
                    <a:pt x="1089470" y="2613"/>
                  </a:lnTo>
                  <a:lnTo>
                    <a:pt x="1033282" y="10088"/>
                  </a:lnTo>
                  <a:lnTo>
                    <a:pt x="979394" y="21877"/>
                  </a:lnTo>
                  <a:lnTo>
                    <a:pt x="928959" y="37429"/>
                  </a:lnTo>
                  <a:lnTo>
                    <a:pt x="883126" y="56197"/>
                  </a:lnTo>
                  <a:lnTo>
                    <a:pt x="843046" y="77632"/>
                  </a:lnTo>
                  <a:lnTo>
                    <a:pt x="809870" y="101185"/>
                  </a:lnTo>
                  <a:lnTo>
                    <a:pt x="768831" y="152453"/>
                  </a:lnTo>
                  <a:lnTo>
                    <a:pt x="763270" y="179069"/>
                  </a:lnTo>
                  <a:lnTo>
                    <a:pt x="763270" y="631189"/>
                  </a:lnTo>
                  <a:lnTo>
                    <a:pt x="0" y="1121409"/>
                  </a:lnTo>
                  <a:lnTo>
                    <a:pt x="763270" y="899159"/>
                  </a:lnTo>
                  <a:lnTo>
                    <a:pt x="3065780" y="899159"/>
                  </a:lnTo>
                  <a:lnTo>
                    <a:pt x="3065780" y="179069"/>
                  </a:lnTo>
                  <a:lnTo>
                    <a:pt x="3044433" y="126309"/>
                  </a:lnTo>
                  <a:lnTo>
                    <a:pt x="2986450" y="77632"/>
                  </a:lnTo>
                  <a:lnTo>
                    <a:pt x="2946558" y="56197"/>
                  </a:lnTo>
                  <a:lnTo>
                    <a:pt x="2900913" y="37429"/>
                  </a:lnTo>
                  <a:lnTo>
                    <a:pt x="2850650" y="21877"/>
                  </a:lnTo>
                  <a:lnTo>
                    <a:pt x="2796905" y="10088"/>
                  </a:lnTo>
                  <a:lnTo>
                    <a:pt x="2740813" y="2613"/>
                  </a:lnTo>
                  <a:lnTo>
                    <a:pt x="2683510" y="0"/>
                  </a:lnTo>
                  <a:close/>
                </a:path>
                <a:path w="3065779" h="1121410">
                  <a:moveTo>
                    <a:pt x="3065780" y="899159"/>
                  </a:moveTo>
                  <a:lnTo>
                    <a:pt x="763270" y="899159"/>
                  </a:lnTo>
                  <a:lnTo>
                    <a:pt x="768831" y="925776"/>
                  </a:lnTo>
                  <a:lnTo>
                    <a:pt x="809870" y="977044"/>
                  </a:lnTo>
                  <a:lnTo>
                    <a:pt x="843046" y="1000597"/>
                  </a:lnTo>
                  <a:lnTo>
                    <a:pt x="883126" y="1022032"/>
                  </a:lnTo>
                  <a:lnTo>
                    <a:pt x="928959" y="1040800"/>
                  </a:lnTo>
                  <a:lnTo>
                    <a:pt x="979394" y="1056352"/>
                  </a:lnTo>
                  <a:lnTo>
                    <a:pt x="1033282" y="1068141"/>
                  </a:lnTo>
                  <a:lnTo>
                    <a:pt x="1089470" y="1075616"/>
                  </a:lnTo>
                  <a:lnTo>
                    <a:pt x="1146810" y="1078229"/>
                  </a:lnTo>
                  <a:lnTo>
                    <a:pt x="2683510" y="1078229"/>
                  </a:lnTo>
                  <a:lnTo>
                    <a:pt x="2740813" y="1075616"/>
                  </a:lnTo>
                  <a:lnTo>
                    <a:pt x="2796905" y="1068141"/>
                  </a:lnTo>
                  <a:lnTo>
                    <a:pt x="2850650" y="1056352"/>
                  </a:lnTo>
                  <a:lnTo>
                    <a:pt x="2900913" y="1040800"/>
                  </a:lnTo>
                  <a:lnTo>
                    <a:pt x="2946558" y="1022032"/>
                  </a:lnTo>
                  <a:lnTo>
                    <a:pt x="2986450" y="1000597"/>
                  </a:lnTo>
                  <a:lnTo>
                    <a:pt x="3019454" y="977044"/>
                  </a:lnTo>
                  <a:lnTo>
                    <a:pt x="3060254" y="925776"/>
                  </a:lnTo>
                  <a:lnTo>
                    <a:pt x="3065780" y="899159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99939" y="4103369"/>
              <a:ext cx="3065780" cy="1121410"/>
            </a:xfrm>
            <a:custGeom>
              <a:avLst/>
              <a:gdLst/>
              <a:ahLst/>
              <a:cxnLst/>
              <a:rect l="l" t="t" r="r" b="b"/>
              <a:pathLst>
                <a:path w="3065779" h="1121410">
                  <a:moveTo>
                    <a:pt x="1146810" y="0"/>
                  </a:moveTo>
                  <a:lnTo>
                    <a:pt x="1089470" y="2613"/>
                  </a:lnTo>
                  <a:lnTo>
                    <a:pt x="1033282" y="10088"/>
                  </a:lnTo>
                  <a:lnTo>
                    <a:pt x="979394" y="21877"/>
                  </a:lnTo>
                  <a:lnTo>
                    <a:pt x="928959" y="37429"/>
                  </a:lnTo>
                  <a:lnTo>
                    <a:pt x="883126" y="56197"/>
                  </a:lnTo>
                  <a:lnTo>
                    <a:pt x="843046" y="77632"/>
                  </a:lnTo>
                  <a:lnTo>
                    <a:pt x="809870" y="101185"/>
                  </a:lnTo>
                  <a:lnTo>
                    <a:pt x="768831" y="152453"/>
                  </a:lnTo>
                  <a:lnTo>
                    <a:pt x="763270" y="179069"/>
                  </a:lnTo>
                  <a:lnTo>
                    <a:pt x="763270" y="313689"/>
                  </a:lnTo>
                  <a:lnTo>
                    <a:pt x="763270" y="448309"/>
                  </a:lnTo>
                  <a:lnTo>
                    <a:pt x="763270" y="631189"/>
                  </a:lnTo>
                  <a:lnTo>
                    <a:pt x="0" y="1121409"/>
                  </a:lnTo>
                  <a:lnTo>
                    <a:pt x="763270" y="899159"/>
                  </a:lnTo>
                  <a:lnTo>
                    <a:pt x="784748" y="951920"/>
                  </a:lnTo>
                  <a:lnTo>
                    <a:pt x="843046" y="1000597"/>
                  </a:lnTo>
                  <a:lnTo>
                    <a:pt x="883126" y="1022032"/>
                  </a:lnTo>
                  <a:lnTo>
                    <a:pt x="928959" y="1040800"/>
                  </a:lnTo>
                  <a:lnTo>
                    <a:pt x="979394" y="1056352"/>
                  </a:lnTo>
                  <a:lnTo>
                    <a:pt x="1033282" y="1068141"/>
                  </a:lnTo>
                  <a:lnTo>
                    <a:pt x="1089470" y="1075616"/>
                  </a:lnTo>
                  <a:lnTo>
                    <a:pt x="1146810" y="1078229"/>
                  </a:lnTo>
                  <a:lnTo>
                    <a:pt x="1432560" y="1078229"/>
                  </a:lnTo>
                  <a:lnTo>
                    <a:pt x="1719580" y="1078229"/>
                  </a:lnTo>
                  <a:lnTo>
                    <a:pt x="2109469" y="1078229"/>
                  </a:lnTo>
                  <a:lnTo>
                    <a:pt x="2396490" y="1078229"/>
                  </a:lnTo>
                  <a:lnTo>
                    <a:pt x="2683510" y="1078229"/>
                  </a:lnTo>
                  <a:lnTo>
                    <a:pt x="2740813" y="1075616"/>
                  </a:lnTo>
                  <a:lnTo>
                    <a:pt x="2796905" y="1068141"/>
                  </a:lnTo>
                  <a:lnTo>
                    <a:pt x="2850650" y="1056352"/>
                  </a:lnTo>
                  <a:lnTo>
                    <a:pt x="2900913" y="1040800"/>
                  </a:lnTo>
                  <a:lnTo>
                    <a:pt x="2946558" y="1022032"/>
                  </a:lnTo>
                  <a:lnTo>
                    <a:pt x="2986450" y="1000597"/>
                  </a:lnTo>
                  <a:lnTo>
                    <a:pt x="3019454" y="977044"/>
                  </a:lnTo>
                  <a:lnTo>
                    <a:pt x="3060254" y="925776"/>
                  </a:lnTo>
                  <a:lnTo>
                    <a:pt x="3065780" y="899159"/>
                  </a:lnTo>
                  <a:lnTo>
                    <a:pt x="3065780" y="764539"/>
                  </a:lnTo>
                  <a:lnTo>
                    <a:pt x="3065780" y="631189"/>
                  </a:lnTo>
                  <a:lnTo>
                    <a:pt x="3065780" y="448309"/>
                  </a:lnTo>
                  <a:lnTo>
                    <a:pt x="3065780" y="313689"/>
                  </a:lnTo>
                  <a:lnTo>
                    <a:pt x="3065780" y="179069"/>
                  </a:lnTo>
                  <a:lnTo>
                    <a:pt x="3060254" y="152453"/>
                  </a:lnTo>
                  <a:lnTo>
                    <a:pt x="3019454" y="101185"/>
                  </a:lnTo>
                  <a:lnTo>
                    <a:pt x="2986450" y="77632"/>
                  </a:lnTo>
                  <a:lnTo>
                    <a:pt x="2946558" y="56197"/>
                  </a:lnTo>
                  <a:lnTo>
                    <a:pt x="2900913" y="37429"/>
                  </a:lnTo>
                  <a:lnTo>
                    <a:pt x="2850650" y="21877"/>
                  </a:lnTo>
                  <a:lnTo>
                    <a:pt x="2796905" y="10088"/>
                  </a:lnTo>
                  <a:lnTo>
                    <a:pt x="2740813" y="2613"/>
                  </a:lnTo>
                  <a:lnTo>
                    <a:pt x="2683510" y="0"/>
                  </a:lnTo>
                  <a:lnTo>
                    <a:pt x="2396490" y="0"/>
                  </a:lnTo>
                  <a:lnTo>
                    <a:pt x="2109469" y="0"/>
                  </a:lnTo>
                  <a:lnTo>
                    <a:pt x="1719580" y="0"/>
                  </a:lnTo>
                  <a:lnTo>
                    <a:pt x="1432560" y="0"/>
                  </a:lnTo>
                  <a:lnTo>
                    <a:pt x="1146810" y="0"/>
                  </a:lnTo>
                  <a:close/>
                </a:path>
                <a:path w="3065779" h="1121410">
                  <a:moveTo>
                    <a:pt x="763270" y="0"/>
                  </a:moveTo>
                  <a:lnTo>
                    <a:pt x="763270" y="0"/>
                  </a:lnTo>
                </a:path>
                <a:path w="3065779" h="1121410">
                  <a:moveTo>
                    <a:pt x="3065780" y="1078229"/>
                  </a:moveTo>
                  <a:lnTo>
                    <a:pt x="3065780" y="1078229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47970" y="4344670"/>
            <a:ext cx="2331085" cy="5969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31775" marR="276860" algn="ctr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latin typeface="Arial MT"/>
                <a:cs typeface="Arial MT"/>
              </a:rPr>
              <a:t>From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ftp </a:t>
            </a:r>
            <a:r>
              <a:rPr sz="1400" spc="-5" dirty="0">
                <a:latin typeface="Arial MT"/>
                <a:cs typeface="Arial MT"/>
              </a:rPr>
              <a:t>or internet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source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205"/>
              </a:lnSpc>
            </a:pPr>
            <a:r>
              <a:rPr sz="1100" spc="-5" dirty="0">
                <a:latin typeface="Arial MT"/>
                <a:cs typeface="Arial MT"/>
                <a:hlinkClick r:id="rId3"/>
              </a:rPr>
              <a:t>http://www.whatever.com/filename.txt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48579" y="5472429"/>
            <a:ext cx="3383279" cy="68580"/>
          </a:xfrm>
          <a:custGeom>
            <a:avLst/>
            <a:gdLst/>
            <a:ahLst/>
            <a:cxnLst/>
            <a:rect l="l" t="t" r="r" b="b"/>
            <a:pathLst>
              <a:path w="3383279" h="68579">
                <a:moveTo>
                  <a:pt x="0" y="0"/>
                </a:moveTo>
                <a:lnTo>
                  <a:pt x="3383279" y="68580"/>
                </a:lnTo>
              </a:path>
            </a:pathLst>
          </a:custGeom>
          <a:ln w="35940">
            <a:solidFill>
              <a:srgbClr val="E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76630" y="2048509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6630" y="3704590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6630" y="5288279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5" name="Picture 2" descr="University of the Free State">
            <a:extLst>
              <a:ext uri="{FF2B5EF4-FFF2-40B4-BE49-F238E27FC236}">
                <a16:creationId xmlns:a16="http://schemas.microsoft.com/office/drawing/2014/main" id="{AE53B83F-63E8-408C-BC11-D9C0AD3E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39179"/>
            <a:ext cx="1078230" cy="7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9200" y="11429"/>
            <a:ext cx="863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80" dirty="0"/>
              <a:t> </a:t>
            </a:r>
            <a:r>
              <a:rPr spc="409" dirty="0"/>
              <a:t>Transferring</a:t>
            </a:r>
            <a:r>
              <a:rPr spc="195" dirty="0"/>
              <a:t> </a:t>
            </a:r>
            <a:r>
              <a:rPr spc="305" dirty="0"/>
              <a:t>files:</a:t>
            </a:r>
            <a:r>
              <a:rPr spc="260" dirty="0"/>
              <a:t> </a:t>
            </a:r>
            <a:r>
              <a:rPr sz="2600" spc="315" dirty="0">
                <a:solidFill>
                  <a:srgbClr val="000000"/>
                </a:solidFill>
              </a:rPr>
              <a:t>Examples</a:t>
            </a:r>
            <a:endParaRPr sz="2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500" y="5198109"/>
            <a:ext cx="647700" cy="6337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7209" y="824229"/>
            <a:ext cx="10843895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ts val="2565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Example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1:</a:t>
            </a:r>
            <a:endParaRPr sz="2200">
              <a:latin typeface="Arial"/>
              <a:cs typeface="Arial"/>
            </a:endParaRPr>
          </a:p>
          <a:p>
            <a:pPr marL="294005" indent="-281940">
              <a:lnSpc>
                <a:spcPts val="2325"/>
              </a:lnSpc>
              <a:buAutoNum type="arabicPeriod"/>
              <a:tabLst>
                <a:tab pos="294640" algn="l"/>
              </a:tabLst>
            </a:pPr>
            <a:r>
              <a:rPr sz="2000" dirty="0">
                <a:latin typeface="Arial MT"/>
                <a:cs typeface="Arial MT"/>
              </a:rPr>
              <a:t>Launch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Terminal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  <a:tab pos="9176385" algn="l"/>
              </a:tabLst>
            </a:pPr>
            <a:r>
              <a:rPr sz="2000" spc="-5" dirty="0">
                <a:latin typeface="Arial MT"/>
                <a:cs typeface="Arial MT"/>
              </a:rPr>
              <a:t>Switch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home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directory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Mac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Ubuntu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command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cd	</a:t>
            </a:r>
            <a:r>
              <a:rPr sz="2000" dirty="0">
                <a:latin typeface="Arial MT"/>
                <a:cs typeface="Arial MT"/>
              </a:rPr>
              <a:t>̃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94005" indent="-281940">
              <a:lnSpc>
                <a:spcPts val="2565"/>
              </a:lnSpc>
              <a:buAutoNum type="arabicPeriod"/>
              <a:tabLst>
                <a:tab pos="294640" algn="l"/>
                <a:tab pos="7974965" algn="l"/>
              </a:tabLst>
            </a:pP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 </a:t>
            </a:r>
            <a:r>
              <a:rPr sz="2000" spc="-5" dirty="0">
                <a:latin typeface="Arial MT"/>
                <a:cs typeface="Arial MT"/>
              </a:rPr>
              <a:t>file containing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 home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directory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ls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-l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&gt;	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myprotein.txt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000" dirty="0">
                <a:latin typeface="Arial MT"/>
                <a:cs typeface="Arial MT"/>
              </a:rPr>
              <a:t>(you </a:t>
            </a:r>
            <a:r>
              <a:rPr sz="2000" spc="-5" dirty="0">
                <a:latin typeface="Arial MT"/>
                <a:cs typeface="Arial MT"/>
              </a:rPr>
              <a:t>will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dirty="0">
                <a:latin typeface="Arial MT"/>
                <a:cs typeface="Arial MT"/>
              </a:rPr>
              <a:t> about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meaning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later).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ct val="94000"/>
              </a:lnSpc>
              <a:buAutoNum type="arabicPeriod" startAt="4"/>
              <a:tabLst>
                <a:tab pos="294640" algn="l"/>
              </a:tabLst>
            </a:pPr>
            <a:r>
              <a:rPr sz="2000" dirty="0">
                <a:latin typeface="Arial MT"/>
                <a:cs typeface="Arial MT"/>
              </a:rPr>
              <a:t>Now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scp </a:t>
            </a:r>
            <a:r>
              <a:rPr sz="2000" dirty="0">
                <a:latin typeface="Arial MT"/>
                <a:cs typeface="Arial MT"/>
              </a:rPr>
              <a:t>command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dirty="0">
                <a:latin typeface="Arial MT"/>
                <a:cs typeface="Arial MT"/>
              </a:rPr>
              <a:t> your </a:t>
            </a:r>
            <a:r>
              <a:rPr sz="2000" spc="-5" dirty="0">
                <a:latin typeface="Arial MT"/>
                <a:cs typeface="Arial MT"/>
              </a:rPr>
              <a:t>Mac/Ubuntu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transfer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dirty="0">
                <a:latin typeface="Arial MT"/>
                <a:cs typeface="Arial MT"/>
              </a:rPr>
              <a:t> you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your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CHPC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account. </a:t>
            </a:r>
            <a:r>
              <a:rPr sz="2000" spc="-10" dirty="0">
                <a:latin typeface="Arial MT"/>
                <a:cs typeface="Arial MT"/>
              </a:rPr>
              <a:t>This </a:t>
            </a:r>
            <a:r>
              <a:rPr sz="2000" dirty="0">
                <a:latin typeface="Arial MT"/>
                <a:cs typeface="Arial MT"/>
              </a:rPr>
              <a:t>command requires </a:t>
            </a:r>
            <a:r>
              <a:rPr sz="2000" spc="-5" dirty="0">
                <a:latin typeface="Arial MT"/>
                <a:cs typeface="Arial MT"/>
              </a:rPr>
              <a:t>two </a:t>
            </a:r>
            <a:r>
              <a:rPr sz="2000" dirty="0">
                <a:latin typeface="Arial MT"/>
                <a:cs typeface="Arial MT"/>
              </a:rPr>
              <a:t>values: </a:t>
            </a:r>
            <a:r>
              <a:rPr sz="2000" spc="-5" dirty="0">
                <a:latin typeface="Arial MT"/>
                <a:cs typeface="Arial MT"/>
              </a:rPr>
              <a:t>the file </a:t>
            </a:r>
            <a:r>
              <a:rPr sz="2000" dirty="0">
                <a:latin typeface="Arial MT"/>
                <a:cs typeface="Arial MT"/>
              </a:rPr>
              <a:t>you want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transfer and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destination. Be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sure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replace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“user”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dirty="0">
                <a:latin typeface="Arial MT"/>
                <a:cs typeface="Arial MT"/>
              </a:rPr>
              <a:t> your user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name,</a:t>
            </a:r>
            <a:r>
              <a:rPr sz="2000" dirty="0">
                <a:latin typeface="Arial MT"/>
                <a:cs typeface="Arial MT"/>
              </a:rPr>
              <a:t> and replace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hostname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 the</a:t>
            </a:r>
            <a:r>
              <a:rPr sz="2000" dirty="0">
                <a:latin typeface="Arial MT"/>
                <a:cs typeface="Arial MT"/>
              </a:rPr>
              <a:t> real </a:t>
            </a:r>
            <a:r>
              <a:rPr sz="2000" spc="-5" dirty="0">
                <a:latin typeface="Arial MT"/>
                <a:cs typeface="Arial MT"/>
              </a:rPr>
              <a:t>hostname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IP </a:t>
            </a:r>
            <a:r>
              <a:rPr sz="2000" dirty="0">
                <a:latin typeface="Arial MT"/>
                <a:cs typeface="Arial MT"/>
              </a:rPr>
              <a:t> address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the</a:t>
            </a:r>
            <a:r>
              <a:rPr sz="2000" dirty="0">
                <a:latin typeface="Arial MT"/>
                <a:cs typeface="Arial MT"/>
              </a:rPr>
              <a:t> CHCP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 you want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connect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$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myfiles.txt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CCFF"/>
                </a:solidFill>
                <a:latin typeface="Arial MT"/>
                <a:cs typeface="Arial MT"/>
              </a:rPr>
              <a:t>user@hostname</a:t>
            </a:r>
            <a:r>
              <a:rPr sz="2000" dirty="0">
                <a:latin typeface="Arial MT"/>
                <a:cs typeface="Arial MT"/>
              </a:rPr>
              <a:t>:~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 MT"/>
              <a:cs typeface="Arial MT"/>
            </a:endParaRPr>
          </a:p>
          <a:p>
            <a:pPr marL="1261110" marR="404495">
              <a:lnSpc>
                <a:spcPct val="94000"/>
              </a:lnSpc>
            </a:pPr>
            <a:r>
              <a:rPr sz="2000" b="1" spc="-50" dirty="0">
                <a:solidFill>
                  <a:srgbClr val="0066FF"/>
                </a:solidFill>
                <a:latin typeface="Arial"/>
                <a:cs typeface="Arial"/>
              </a:rPr>
              <a:t>You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should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be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prompted for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your user account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password. 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Remember,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the </a:t>
            </a:r>
            <a:r>
              <a:rPr sz="2000" b="1" spc="-5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above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example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you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are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running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000" b="1" spc="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scp ( can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try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rsync)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command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on 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your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Mac/Ubuntu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desktop,</a:t>
            </a:r>
            <a:r>
              <a:rPr sz="2000" b="1" spc="-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not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from</a:t>
            </a: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your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CHPC</a:t>
            </a:r>
            <a:r>
              <a:rPr sz="20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account.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Picture 2" descr="University of the Free State">
            <a:extLst>
              <a:ext uri="{FF2B5EF4-FFF2-40B4-BE49-F238E27FC236}">
                <a16:creationId xmlns:a16="http://schemas.microsoft.com/office/drawing/2014/main" id="{74D8F080-0DA9-4103-9898-BABB27E2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9200" y="11429"/>
            <a:ext cx="863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80" dirty="0"/>
              <a:t> </a:t>
            </a:r>
            <a:r>
              <a:rPr spc="409" dirty="0"/>
              <a:t>Transferring</a:t>
            </a:r>
            <a:r>
              <a:rPr spc="195" dirty="0"/>
              <a:t> </a:t>
            </a:r>
            <a:r>
              <a:rPr spc="305" dirty="0"/>
              <a:t>files:</a:t>
            </a:r>
            <a:r>
              <a:rPr spc="260" dirty="0"/>
              <a:t> </a:t>
            </a:r>
            <a:r>
              <a:rPr sz="2600" spc="315" dirty="0">
                <a:solidFill>
                  <a:srgbClr val="000000"/>
                </a:solidFill>
              </a:rPr>
              <a:t>Examples</a:t>
            </a:r>
            <a:endParaRPr sz="2600"/>
          </a:p>
        </p:txBody>
      </p:sp>
      <p:grpSp>
        <p:nvGrpSpPr>
          <p:cNvPr id="6" name="object 6"/>
          <p:cNvGrpSpPr/>
          <p:nvPr/>
        </p:nvGrpSpPr>
        <p:grpSpPr>
          <a:xfrm>
            <a:off x="5251857" y="4944517"/>
            <a:ext cx="2672715" cy="822325"/>
            <a:chOff x="5251857" y="4944517"/>
            <a:chExt cx="2672715" cy="822325"/>
          </a:xfrm>
        </p:grpSpPr>
        <p:sp>
          <p:nvSpPr>
            <p:cNvPr id="7" name="object 7"/>
            <p:cNvSpPr/>
            <p:nvPr/>
          </p:nvSpPr>
          <p:spPr>
            <a:xfrm>
              <a:off x="5256530" y="4949189"/>
              <a:ext cx="2663190" cy="811530"/>
            </a:xfrm>
            <a:custGeom>
              <a:avLst/>
              <a:gdLst/>
              <a:ahLst/>
              <a:cxnLst/>
              <a:rect l="l" t="t" r="r" b="b"/>
              <a:pathLst>
                <a:path w="2663190" h="811529">
                  <a:moveTo>
                    <a:pt x="106680" y="0"/>
                  </a:moveTo>
                  <a:lnTo>
                    <a:pt x="368300" y="201930"/>
                  </a:lnTo>
                  <a:lnTo>
                    <a:pt x="323850" y="215900"/>
                  </a:lnTo>
                  <a:lnTo>
                    <a:pt x="281940" y="229870"/>
                  </a:lnTo>
                  <a:lnTo>
                    <a:pt x="242570" y="243840"/>
                  </a:lnTo>
                  <a:lnTo>
                    <a:pt x="205740" y="259080"/>
                  </a:lnTo>
                  <a:lnTo>
                    <a:pt x="139700" y="290830"/>
                  </a:lnTo>
                  <a:lnTo>
                    <a:pt x="86360" y="322580"/>
                  </a:lnTo>
                  <a:lnTo>
                    <a:pt x="45720" y="356870"/>
                  </a:lnTo>
                  <a:lnTo>
                    <a:pt x="17780" y="392430"/>
                  </a:lnTo>
                  <a:lnTo>
                    <a:pt x="2540" y="427990"/>
                  </a:lnTo>
                  <a:lnTo>
                    <a:pt x="0" y="445770"/>
                  </a:lnTo>
                  <a:lnTo>
                    <a:pt x="0" y="463550"/>
                  </a:lnTo>
                  <a:lnTo>
                    <a:pt x="11430" y="500380"/>
                  </a:lnTo>
                  <a:lnTo>
                    <a:pt x="35560" y="534670"/>
                  </a:lnTo>
                  <a:lnTo>
                    <a:pt x="72390" y="570230"/>
                  </a:lnTo>
                  <a:lnTo>
                    <a:pt x="123190" y="603250"/>
                  </a:lnTo>
                  <a:lnTo>
                    <a:pt x="184150" y="635000"/>
                  </a:lnTo>
                  <a:lnTo>
                    <a:pt x="219710" y="650240"/>
                  </a:lnTo>
                  <a:lnTo>
                    <a:pt x="298450" y="679450"/>
                  </a:lnTo>
                  <a:lnTo>
                    <a:pt x="341630" y="692150"/>
                  </a:lnTo>
                  <a:lnTo>
                    <a:pt x="387350" y="706120"/>
                  </a:lnTo>
                  <a:lnTo>
                    <a:pt x="435610" y="717550"/>
                  </a:lnTo>
                  <a:lnTo>
                    <a:pt x="485140" y="730250"/>
                  </a:lnTo>
                  <a:lnTo>
                    <a:pt x="537210" y="740410"/>
                  </a:lnTo>
                  <a:lnTo>
                    <a:pt x="647700" y="760730"/>
                  </a:lnTo>
                  <a:lnTo>
                    <a:pt x="706120" y="769620"/>
                  </a:lnTo>
                  <a:lnTo>
                    <a:pt x="825500" y="784860"/>
                  </a:lnTo>
                  <a:lnTo>
                    <a:pt x="887730" y="791210"/>
                  </a:lnTo>
                  <a:lnTo>
                    <a:pt x="1014730" y="801370"/>
                  </a:lnTo>
                  <a:lnTo>
                    <a:pt x="1080770" y="805180"/>
                  </a:lnTo>
                  <a:lnTo>
                    <a:pt x="1211580" y="810260"/>
                  </a:lnTo>
                  <a:lnTo>
                    <a:pt x="1277620" y="811530"/>
                  </a:lnTo>
                  <a:lnTo>
                    <a:pt x="1410970" y="811530"/>
                  </a:lnTo>
                  <a:lnTo>
                    <a:pt x="1477010" y="810260"/>
                  </a:lnTo>
                  <a:lnTo>
                    <a:pt x="1543050" y="807720"/>
                  </a:lnTo>
                  <a:lnTo>
                    <a:pt x="1672590" y="800100"/>
                  </a:lnTo>
                  <a:lnTo>
                    <a:pt x="1736090" y="795020"/>
                  </a:lnTo>
                  <a:lnTo>
                    <a:pt x="1860550" y="782320"/>
                  </a:lnTo>
                  <a:lnTo>
                    <a:pt x="1920240" y="774700"/>
                  </a:lnTo>
                  <a:lnTo>
                    <a:pt x="2037079" y="756920"/>
                  </a:lnTo>
                  <a:lnTo>
                    <a:pt x="2091690" y="748030"/>
                  </a:lnTo>
                  <a:lnTo>
                    <a:pt x="2146300" y="736600"/>
                  </a:lnTo>
                  <a:lnTo>
                    <a:pt x="2246629" y="713740"/>
                  </a:lnTo>
                  <a:lnTo>
                    <a:pt x="2293620" y="701040"/>
                  </a:lnTo>
                  <a:lnTo>
                    <a:pt x="2381250" y="673100"/>
                  </a:lnTo>
                  <a:lnTo>
                    <a:pt x="2420620" y="659130"/>
                  </a:lnTo>
                  <a:lnTo>
                    <a:pt x="2457450" y="643890"/>
                  </a:lnTo>
                  <a:lnTo>
                    <a:pt x="2522220" y="613410"/>
                  </a:lnTo>
                  <a:lnTo>
                    <a:pt x="2575560" y="580390"/>
                  </a:lnTo>
                  <a:lnTo>
                    <a:pt x="2617470" y="546100"/>
                  </a:lnTo>
                  <a:lnTo>
                    <a:pt x="2645410" y="510540"/>
                  </a:lnTo>
                  <a:lnTo>
                    <a:pt x="2660650" y="474980"/>
                  </a:lnTo>
                  <a:lnTo>
                    <a:pt x="2663190" y="457200"/>
                  </a:lnTo>
                  <a:lnTo>
                    <a:pt x="2663190" y="439420"/>
                  </a:lnTo>
                  <a:lnTo>
                    <a:pt x="2641600" y="386080"/>
                  </a:lnTo>
                  <a:lnTo>
                    <a:pt x="2609850" y="350520"/>
                  </a:lnTo>
                  <a:lnTo>
                    <a:pt x="2566670" y="316230"/>
                  </a:lnTo>
                  <a:lnTo>
                    <a:pt x="2479040" y="267970"/>
                  </a:lnTo>
                  <a:lnTo>
                    <a:pt x="2443479" y="252730"/>
                  </a:lnTo>
                  <a:lnTo>
                    <a:pt x="2405379" y="238760"/>
                  </a:lnTo>
                  <a:lnTo>
                    <a:pt x="2364740" y="224790"/>
                  </a:lnTo>
                  <a:lnTo>
                    <a:pt x="2321560" y="210820"/>
                  </a:lnTo>
                  <a:lnTo>
                    <a:pt x="2275840" y="196850"/>
                  </a:lnTo>
                  <a:lnTo>
                    <a:pt x="2178050" y="172720"/>
                  </a:lnTo>
                  <a:lnTo>
                    <a:pt x="2015490" y="142240"/>
                  </a:lnTo>
                  <a:lnTo>
                    <a:pt x="1957070" y="133350"/>
                  </a:lnTo>
                  <a:lnTo>
                    <a:pt x="1918123" y="128270"/>
                  </a:lnTo>
                  <a:lnTo>
                    <a:pt x="741680" y="128270"/>
                  </a:lnTo>
                  <a:lnTo>
                    <a:pt x="106680" y="0"/>
                  </a:lnTo>
                  <a:close/>
                </a:path>
                <a:path w="2663190" h="811529">
                  <a:moveTo>
                    <a:pt x="1385570" y="91440"/>
                  </a:moveTo>
                  <a:lnTo>
                    <a:pt x="1252220" y="91440"/>
                  </a:lnTo>
                  <a:lnTo>
                    <a:pt x="1186180" y="92710"/>
                  </a:lnTo>
                  <a:lnTo>
                    <a:pt x="1120140" y="95250"/>
                  </a:lnTo>
                  <a:lnTo>
                    <a:pt x="990600" y="102870"/>
                  </a:lnTo>
                  <a:lnTo>
                    <a:pt x="927100" y="107950"/>
                  </a:lnTo>
                  <a:lnTo>
                    <a:pt x="802640" y="120650"/>
                  </a:lnTo>
                  <a:lnTo>
                    <a:pt x="741680" y="128270"/>
                  </a:lnTo>
                  <a:lnTo>
                    <a:pt x="1918123" y="128270"/>
                  </a:lnTo>
                  <a:lnTo>
                    <a:pt x="1837690" y="118110"/>
                  </a:lnTo>
                  <a:lnTo>
                    <a:pt x="1775460" y="111760"/>
                  </a:lnTo>
                  <a:lnTo>
                    <a:pt x="1648460" y="101600"/>
                  </a:lnTo>
                  <a:lnTo>
                    <a:pt x="1583690" y="97790"/>
                  </a:lnTo>
                  <a:lnTo>
                    <a:pt x="1451610" y="92710"/>
                  </a:lnTo>
                  <a:lnTo>
                    <a:pt x="1385570" y="9144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6530" y="4949189"/>
              <a:ext cx="2663190" cy="812800"/>
            </a:xfrm>
            <a:custGeom>
              <a:avLst/>
              <a:gdLst/>
              <a:ahLst/>
              <a:cxnLst/>
              <a:rect l="l" t="t" r="r" b="b"/>
              <a:pathLst>
                <a:path w="2663190" h="812800">
                  <a:moveTo>
                    <a:pt x="741680" y="128270"/>
                  </a:moveTo>
                  <a:lnTo>
                    <a:pt x="802640" y="120650"/>
                  </a:lnTo>
                  <a:lnTo>
                    <a:pt x="863600" y="114300"/>
                  </a:lnTo>
                  <a:lnTo>
                    <a:pt x="927100" y="107950"/>
                  </a:lnTo>
                  <a:lnTo>
                    <a:pt x="990600" y="102870"/>
                  </a:lnTo>
                  <a:lnTo>
                    <a:pt x="1055370" y="99060"/>
                  </a:lnTo>
                  <a:lnTo>
                    <a:pt x="1120140" y="95250"/>
                  </a:lnTo>
                  <a:lnTo>
                    <a:pt x="1186180" y="92710"/>
                  </a:lnTo>
                  <a:lnTo>
                    <a:pt x="1252220" y="91440"/>
                  </a:lnTo>
                  <a:lnTo>
                    <a:pt x="1318260" y="91440"/>
                  </a:lnTo>
                  <a:lnTo>
                    <a:pt x="1385570" y="91440"/>
                  </a:lnTo>
                  <a:lnTo>
                    <a:pt x="1451610" y="92710"/>
                  </a:lnTo>
                  <a:lnTo>
                    <a:pt x="1517650" y="95250"/>
                  </a:lnTo>
                  <a:lnTo>
                    <a:pt x="1583690" y="97790"/>
                  </a:lnTo>
                  <a:lnTo>
                    <a:pt x="1648460" y="101600"/>
                  </a:lnTo>
                  <a:lnTo>
                    <a:pt x="1711960" y="106680"/>
                  </a:lnTo>
                  <a:lnTo>
                    <a:pt x="1775460" y="111760"/>
                  </a:lnTo>
                  <a:lnTo>
                    <a:pt x="1837690" y="118110"/>
                  </a:lnTo>
                  <a:lnTo>
                    <a:pt x="1898650" y="125730"/>
                  </a:lnTo>
                  <a:lnTo>
                    <a:pt x="1957070" y="133350"/>
                  </a:lnTo>
                  <a:lnTo>
                    <a:pt x="2015490" y="142240"/>
                  </a:lnTo>
                  <a:lnTo>
                    <a:pt x="2071370" y="152400"/>
                  </a:lnTo>
                  <a:lnTo>
                    <a:pt x="2125979" y="162560"/>
                  </a:lnTo>
                  <a:lnTo>
                    <a:pt x="2178050" y="172720"/>
                  </a:lnTo>
                  <a:lnTo>
                    <a:pt x="2228850" y="185420"/>
                  </a:lnTo>
                  <a:lnTo>
                    <a:pt x="2275840" y="196850"/>
                  </a:lnTo>
                  <a:lnTo>
                    <a:pt x="2321560" y="210820"/>
                  </a:lnTo>
                  <a:lnTo>
                    <a:pt x="2364740" y="224790"/>
                  </a:lnTo>
                  <a:lnTo>
                    <a:pt x="2405379" y="238760"/>
                  </a:lnTo>
                  <a:lnTo>
                    <a:pt x="2443479" y="252730"/>
                  </a:lnTo>
                  <a:lnTo>
                    <a:pt x="2479040" y="267970"/>
                  </a:lnTo>
                  <a:lnTo>
                    <a:pt x="2540000" y="299720"/>
                  </a:lnTo>
                  <a:lnTo>
                    <a:pt x="2589529" y="334010"/>
                  </a:lnTo>
                  <a:lnTo>
                    <a:pt x="2627629" y="368300"/>
                  </a:lnTo>
                  <a:lnTo>
                    <a:pt x="2651760" y="403860"/>
                  </a:lnTo>
                  <a:lnTo>
                    <a:pt x="2663190" y="439420"/>
                  </a:lnTo>
                  <a:lnTo>
                    <a:pt x="2663190" y="457200"/>
                  </a:lnTo>
                  <a:lnTo>
                    <a:pt x="2645410" y="510540"/>
                  </a:lnTo>
                  <a:lnTo>
                    <a:pt x="2617470" y="546100"/>
                  </a:lnTo>
                  <a:lnTo>
                    <a:pt x="2575560" y="580390"/>
                  </a:lnTo>
                  <a:lnTo>
                    <a:pt x="2522220" y="613410"/>
                  </a:lnTo>
                  <a:lnTo>
                    <a:pt x="2457450" y="643890"/>
                  </a:lnTo>
                  <a:lnTo>
                    <a:pt x="2420620" y="659130"/>
                  </a:lnTo>
                  <a:lnTo>
                    <a:pt x="2381250" y="673100"/>
                  </a:lnTo>
                  <a:lnTo>
                    <a:pt x="2338070" y="687070"/>
                  </a:lnTo>
                  <a:lnTo>
                    <a:pt x="2293620" y="701040"/>
                  </a:lnTo>
                  <a:lnTo>
                    <a:pt x="2246629" y="713740"/>
                  </a:lnTo>
                  <a:lnTo>
                    <a:pt x="2197100" y="725170"/>
                  </a:lnTo>
                  <a:lnTo>
                    <a:pt x="2146300" y="736600"/>
                  </a:lnTo>
                  <a:lnTo>
                    <a:pt x="2091690" y="748030"/>
                  </a:lnTo>
                  <a:lnTo>
                    <a:pt x="2037079" y="756920"/>
                  </a:lnTo>
                  <a:lnTo>
                    <a:pt x="1979929" y="765810"/>
                  </a:lnTo>
                  <a:lnTo>
                    <a:pt x="1920240" y="774700"/>
                  </a:lnTo>
                  <a:lnTo>
                    <a:pt x="1860550" y="782320"/>
                  </a:lnTo>
                  <a:lnTo>
                    <a:pt x="1799590" y="788670"/>
                  </a:lnTo>
                  <a:lnTo>
                    <a:pt x="1736090" y="795020"/>
                  </a:lnTo>
                  <a:lnTo>
                    <a:pt x="1672590" y="800100"/>
                  </a:lnTo>
                  <a:lnTo>
                    <a:pt x="1607820" y="803910"/>
                  </a:lnTo>
                  <a:lnTo>
                    <a:pt x="1543050" y="807720"/>
                  </a:lnTo>
                  <a:lnTo>
                    <a:pt x="1477010" y="810260"/>
                  </a:lnTo>
                  <a:lnTo>
                    <a:pt x="1410970" y="811530"/>
                  </a:lnTo>
                  <a:lnTo>
                    <a:pt x="1343660" y="811530"/>
                  </a:lnTo>
                  <a:lnTo>
                    <a:pt x="1277620" y="811530"/>
                  </a:lnTo>
                  <a:lnTo>
                    <a:pt x="1211580" y="810260"/>
                  </a:lnTo>
                  <a:lnTo>
                    <a:pt x="1145540" y="807720"/>
                  </a:lnTo>
                  <a:lnTo>
                    <a:pt x="1080770" y="805180"/>
                  </a:lnTo>
                  <a:lnTo>
                    <a:pt x="1014730" y="801370"/>
                  </a:lnTo>
                  <a:lnTo>
                    <a:pt x="951230" y="796290"/>
                  </a:lnTo>
                  <a:lnTo>
                    <a:pt x="887730" y="791210"/>
                  </a:lnTo>
                  <a:lnTo>
                    <a:pt x="825500" y="784860"/>
                  </a:lnTo>
                  <a:lnTo>
                    <a:pt x="765810" y="777240"/>
                  </a:lnTo>
                  <a:lnTo>
                    <a:pt x="706120" y="769620"/>
                  </a:lnTo>
                  <a:lnTo>
                    <a:pt x="647700" y="760730"/>
                  </a:lnTo>
                  <a:lnTo>
                    <a:pt x="591820" y="750570"/>
                  </a:lnTo>
                  <a:lnTo>
                    <a:pt x="537210" y="740410"/>
                  </a:lnTo>
                  <a:lnTo>
                    <a:pt x="485140" y="730250"/>
                  </a:lnTo>
                  <a:lnTo>
                    <a:pt x="435610" y="717550"/>
                  </a:lnTo>
                  <a:lnTo>
                    <a:pt x="387350" y="706120"/>
                  </a:lnTo>
                  <a:lnTo>
                    <a:pt x="341630" y="692150"/>
                  </a:lnTo>
                  <a:lnTo>
                    <a:pt x="298450" y="679450"/>
                  </a:lnTo>
                  <a:lnTo>
                    <a:pt x="257810" y="664210"/>
                  </a:lnTo>
                  <a:lnTo>
                    <a:pt x="219710" y="650240"/>
                  </a:lnTo>
                  <a:lnTo>
                    <a:pt x="184150" y="635000"/>
                  </a:lnTo>
                  <a:lnTo>
                    <a:pt x="123190" y="603250"/>
                  </a:lnTo>
                  <a:lnTo>
                    <a:pt x="72390" y="570230"/>
                  </a:lnTo>
                  <a:lnTo>
                    <a:pt x="35560" y="534670"/>
                  </a:lnTo>
                  <a:lnTo>
                    <a:pt x="11430" y="500380"/>
                  </a:lnTo>
                  <a:lnTo>
                    <a:pt x="0" y="463550"/>
                  </a:lnTo>
                  <a:lnTo>
                    <a:pt x="0" y="445770"/>
                  </a:lnTo>
                  <a:lnTo>
                    <a:pt x="17780" y="392430"/>
                  </a:lnTo>
                  <a:lnTo>
                    <a:pt x="45720" y="356870"/>
                  </a:lnTo>
                  <a:lnTo>
                    <a:pt x="86360" y="322580"/>
                  </a:lnTo>
                  <a:lnTo>
                    <a:pt x="139700" y="290830"/>
                  </a:lnTo>
                  <a:lnTo>
                    <a:pt x="205740" y="259080"/>
                  </a:lnTo>
                  <a:lnTo>
                    <a:pt x="242570" y="243840"/>
                  </a:lnTo>
                  <a:lnTo>
                    <a:pt x="281940" y="229870"/>
                  </a:lnTo>
                  <a:lnTo>
                    <a:pt x="323850" y="215900"/>
                  </a:lnTo>
                  <a:lnTo>
                    <a:pt x="368300" y="201930"/>
                  </a:lnTo>
                  <a:lnTo>
                    <a:pt x="106680" y="0"/>
                  </a:lnTo>
                  <a:lnTo>
                    <a:pt x="741680" y="128270"/>
                  </a:lnTo>
                  <a:close/>
                </a:path>
                <a:path w="2663190" h="812800">
                  <a:moveTo>
                    <a:pt x="0" y="91440"/>
                  </a:moveTo>
                  <a:lnTo>
                    <a:pt x="0" y="91440"/>
                  </a:lnTo>
                </a:path>
                <a:path w="2663190" h="812800">
                  <a:moveTo>
                    <a:pt x="2663190" y="812800"/>
                  </a:moveTo>
                  <a:lnTo>
                    <a:pt x="2663190" y="812800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4150" y="683259"/>
            <a:ext cx="11497945" cy="48679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697230">
              <a:lnSpc>
                <a:spcPct val="100000"/>
              </a:lnSpc>
              <a:spcBef>
                <a:spcPts val="1210"/>
              </a:spcBef>
            </a:pPr>
            <a:r>
              <a:rPr sz="2200" b="1" spc="-5" dirty="0">
                <a:latin typeface="Arial"/>
                <a:cs typeface="Arial"/>
              </a:rPr>
              <a:t>Example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1:</a:t>
            </a:r>
            <a:endParaRPr sz="2200">
              <a:latin typeface="Arial"/>
              <a:cs typeface="Arial"/>
            </a:endParaRPr>
          </a:p>
          <a:p>
            <a:pPr marL="697230" marR="1286510">
              <a:lnSpc>
                <a:spcPts val="2480"/>
              </a:lnSpc>
              <a:spcBef>
                <a:spcPts val="1325"/>
              </a:spcBef>
              <a:tabLst>
                <a:tab pos="2777490" algn="l"/>
              </a:tabLst>
            </a:pPr>
            <a:r>
              <a:rPr sz="2200" spc="-20" dirty="0">
                <a:latin typeface="Arial MT"/>
                <a:cs typeface="Arial MT"/>
              </a:rPr>
              <a:t>Now,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delete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	myprotein.txt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 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Mac,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 scp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retrieve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file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your Linux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 MT"/>
              <a:cs typeface="Arial MT"/>
            </a:endParaRPr>
          </a:p>
          <a:p>
            <a:pPr marL="360045" indent="-309880">
              <a:lnSpc>
                <a:spcPct val="100000"/>
              </a:lnSpc>
              <a:buAutoNum type="arabicPeriod"/>
              <a:tabLst>
                <a:tab pos="360680" algn="l"/>
                <a:tab pos="889190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terminal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Mac,</a:t>
            </a:r>
            <a:r>
              <a:rPr sz="2200" dirty="0">
                <a:latin typeface="Arial MT"/>
                <a:cs typeface="Arial MT"/>
              </a:rPr>
              <a:t> switch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directory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cd	</a:t>
            </a:r>
            <a:r>
              <a:rPr sz="2200" dirty="0">
                <a:latin typeface="Arial MT"/>
                <a:cs typeface="Arial MT"/>
              </a:rPr>
              <a:t>̃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000">
              <a:latin typeface="Arial MT"/>
              <a:cs typeface="Arial MT"/>
            </a:endParaRPr>
          </a:p>
          <a:p>
            <a:pPr marL="360045" indent="-309880">
              <a:lnSpc>
                <a:spcPct val="100000"/>
              </a:lnSpc>
              <a:buAutoNum type="arabicPeriod"/>
              <a:tabLst>
                <a:tab pos="360680" algn="l"/>
                <a:tab pos="1790064" algn="l"/>
              </a:tabLst>
            </a:pPr>
            <a:r>
              <a:rPr sz="2200" spc="-5" dirty="0">
                <a:latin typeface="Arial MT"/>
                <a:cs typeface="Arial MT"/>
              </a:rPr>
              <a:t>Delete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myprotein.txt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rm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myprotein.txt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2150">
              <a:latin typeface="Arial MT"/>
              <a:cs typeface="Arial MT"/>
            </a:endParaRPr>
          </a:p>
          <a:p>
            <a:pPr marL="50800" marR="43180">
              <a:lnSpc>
                <a:spcPct val="94100"/>
              </a:lnSpc>
              <a:buAutoNum type="arabicPeriod"/>
              <a:tabLst>
                <a:tab pos="360680" algn="l"/>
                <a:tab pos="4275455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scp </a:t>
            </a:r>
            <a:r>
              <a:rPr sz="2200" spc="-5" dirty="0">
                <a:latin typeface="Arial MT"/>
                <a:cs typeface="Arial MT"/>
              </a:rPr>
              <a:t>command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copy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myprotein.txt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 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Linux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 back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Mac.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Remember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replace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“hostname”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“user”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appropriate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command:</a:t>
            </a:r>
            <a:endParaRPr sz="2200">
              <a:latin typeface="Arial MT"/>
              <a:cs typeface="Arial MT"/>
            </a:endParaRPr>
          </a:p>
          <a:p>
            <a:pPr marL="50800">
              <a:lnSpc>
                <a:spcPts val="2480"/>
              </a:lnSpc>
              <a:tabLst>
                <a:tab pos="3082925" algn="l"/>
                <a:tab pos="4918075" algn="l"/>
              </a:tabLst>
            </a:pPr>
            <a:r>
              <a:rPr sz="2200" dirty="0">
                <a:latin typeface="Arial MT"/>
                <a:cs typeface="Arial MT"/>
              </a:rPr>
              <a:t>$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scp</a:t>
            </a:r>
            <a:r>
              <a:rPr sz="22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CCCCFF"/>
                </a:solidFill>
                <a:latin typeface="Arial MT"/>
                <a:cs typeface="Arial MT"/>
              </a:rPr>
              <a:t>user@hostname</a:t>
            </a:r>
            <a:r>
              <a:rPr sz="2200" spc="-5" dirty="0">
                <a:latin typeface="Arial MT"/>
                <a:cs typeface="Arial MT"/>
              </a:rPr>
              <a:t>:	</a:t>
            </a:r>
            <a:r>
              <a:rPr sz="3300" spc="-7" baseline="-20202" dirty="0">
                <a:latin typeface="Arial MT"/>
                <a:cs typeface="Arial MT"/>
              </a:rPr>
              <a:t>̃</a:t>
            </a:r>
            <a:r>
              <a:rPr sz="2200" spc="-5" dirty="0">
                <a:latin typeface="Arial MT"/>
                <a:cs typeface="Arial MT"/>
              </a:rPr>
              <a:t>/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myprotein.txt	</a:t>
            </a:r>
            <a:r>
              <a:rPr sz="2200" spc="-5" dirty="0">
                <a:latin typeface="Arial MT"/>
                <a:cs typeface="Arial MT"/>
              </a:rPr>
              <a:t>./</a:t>
            </a:r>
            <a:endParaRPr sz="2200">
              <a:latin typeface="Arial MT"/>
              <a:cs typeface="Arial MT"/>
            </a:endParaRPr>
          </a:p>
          <a:p>
            <a:pPr marL="1309370" algn="ctr">
              <a:lnSpc>
                <a:spcPct val="100000"/>
              </a:lnSpc>
              <a:spcBef>
                <a:spcPts val="2140"/>
              </a:spcBef>
            </a:pPr>
            <a:r>
              <a:rPr sz="1800" spc="-10" dirty="0">
                <a:latin typeface="Arial MT"/>
                <a:cs typeface="Arial MT"/>
              </a:rPr>
              <a:t>Current </a:t>
            </a:r>
            <a:r>
              <a:rPr sz="1800" spc="-5" dirty="0">
                <a:latin typeface="Arial MT"/>
                <a:cs typeface="Arial MT"/>
              </a:rPr>
              <a:t>directory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(.)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Picture 2" descr="University of the Free State">
            <a:extLst>
              <a:ext uri="{FF2B5EF4-FFF2-40B4-BE49-F238E27FC236}">
                <a16:creationId xmlns:a16="http://schemas.microsoft.com/office/drawing/2014/main" id="{0674F620-54E5-41FB-BE50-448B1CF0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5260" y="11429"/>
            <a:ext cx="928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95" dirty="0"/>
              <a:t> </a:t>
            </a:r>
            <a:r>
              <a:rPr spc="409" dirty="0"/>
              <a:t>Transferring</a:t>
            </a:r>
            <a:r>
              <a:rPr spc="195" dirty="0"/>
              <a:t> </a:t>
            </a:r>
            <a:r>
              <a:rPr spc="305" dirty="0"/>
              <a:t>files:</a:t>
            </a:r>
            <a:r>
              <a:rPr spc="275" dirty="0"/>
              <a:t> </a:t>
            </a:r>
            <a:r>
              <a:rPr sz="2600" spc="340" dirty="0">
                <a:solidFill>
                  <a:srgbClr val="000000"/>
                </a:solidFill>
              </a:rPr>
              <a:t>Assignment</a:t>
            </a:r>
            <a:r>
              <a:rPr sz="2600" spc="120" dirty="0">
                <a:solidFill>
                  <a:srgbClr val="000000"/>
                </a:solidFill>
              </a:rPr>
              <a:t> </a:t>
            </a:r>
            <a:r>
              <a:rPr sz="2600" spc="240" dirty="0">
                <a:solidFill>
                  <a:srgbClr val="000000"/>
                </a:solidFill>
              </a:rPr>
              <a:t>I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797559" y="1760220"/>
            <a:ext cx="10873105" cy="35115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18745">
              <a:lnSpc>
                <a:spcPts val="2480"/>
              </a:lnSpc>
              <a:spcBef>
                <a:spcPts val="315"/>
              </a:spcBef>
            </a:pPr>
            <a:r>
              <a:rPr sz="2200" spc="-60" dirty="0">
                <a:latin typeface="Arial MT"/>
                <a:cs typeface="Arial MT"/>
              </a:rPr>
              <a:t>To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ability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 your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CHPC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download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dirty="0">
                <a:latin typeface="Arial MT"/>
                <a:cs typeface="Arial MT"/>
              </a:rPr>
              <a:t> 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your </a:t>
            </a:r>
            <a:r>
              <a:rPr sz="2200" spc="-5" dirty="0">
                <a:latin typeface="Arial MT"/>
                <a:cs typeface="Arial MT"/>
              </a:rPr>
              <a:t>Mac/Ubuntu/Window local </a:t>
            </a:r>
            <a:r>
              <a:rPr sz="2200" dirty="0">
                <a:latin typeface="Arial MT"/>
                <a:cs typeface="Arial MT"/>
              </a:rPr>
              <a:t>system </a:t>
            </a:r>
            <a:r>
              <a:rPr sz="2200" spc="-5" dirty="0">
                <a:latin typeface="Arial MT"/>
                <a:cs typeface="Arial MT"/>
              </a:rPr>
              <a:t>form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  <a:hlinkClick r:id="rId3"/>
              </a:rPr>
              <a:t>http://web.cbio.uct.ac.za/~emile/AGe/sample_sequences.zip</a:t>
            </a:r>
            <a:endParaRPr sz="2200">
              <a:latin typeface="Arial MT"/>
              <a:cs typeface="Arial MT"/>
            </a:endParaRPr>
          </a:p>
          <a:p>
            <a:pPr marL="12700" marR="73660">
              <a:lnSpc>
                <a:spcPts val="2480"/>
              </a:lnSpc>
            </a:pPr>
            <a:r>
              <a:rPr sz="2200" spc="-5" dirty="0">
                <a:latin typeface="Arial MT"/>
                <a:cs typeface="Arial MT"/>
              </a:rPr>
              <a:t>Once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downloaded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machine, </a:t>
            </a:r>
            <a:r>
              <a:rPr sz="2200" dirty="0">
                <a:latin typeface="Arial MT"/>
                <a:cs typeface="Arial MT"/>
              </a:rPr>
              <a:t>use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outlined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 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folder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protein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425"/>
              </a:lnSpc>
            </a:pPr>
            <a:r>
              <a:rPr sz="2200" dirty="0">
                <a:latin typeface="Arial MT"/>
                <a:cs typeface="Arial MT"/>
              </a:rPr>
              <a:t>(in </a:t>
            </a:r>
            <a:r>
              <a:rPr sz="2200" spc="-5" dirty="0">
                <a:latin typeface="Arial MT"/>
                <a:cs typeface="Arial MT"/>
              </a:rPr>
              <a:t>scratch,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/mnt/lustre/users/username).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 MT"/>
              <a:cs typeface="Arial MT"/>
            </a:endParaRPr>
          </a:p>
          <a:p>
            <a:pPr marL="12700" marR="260985">
              <a:lnSpc>
                <a:spcPts val="2480"/>
              </a:lnSpc>
              <a:tabLst>
                <a:tab pos="6578600" algn="l"/>
              </a:tabLst>
            </a:pPr>
            <a:r>
              <a:rPr sz="2200" spc="-5" dirty="0">
                <a:latin typeface="Arial MT"/>
                <a:cs typeface="Arial MT"/>
              </a:rPr>
              <a:t>Once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CHPC,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unzip</a:t>
            </a:r>
            <a:r>
              <a:rPr sz="2200" dirty="0">
                <a:latin typeface="Arial MT"/>
                <a:cs typeface="Arial MT"/>
              </a:rPr>
              <a:t> it,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folder	and in </a:t>
            </a:r>
            <a:r>
              <a:rPr sz="2200" dirty="0">
                <a:latin typeface="Arial MT"/>
                <a:cs typeface="Arial MT"/>
              </a:rPr>
              <a:t>side </a:t>
            </a:r>
            <a:r>
              <a:rPr sz="2200" spc="-5" dirty="0">
                <a:latin typeface="Arial MT"/>
                <a:cs typeface="Arial MT"/>
              </a:rPr>
              <a:t>contain </a:t>
            </a:r>
            <a:r>
              <a:rPr sz="2200" dirty="0">
                <a:latin typeface="Arial MT"/>
                <a:cs typeface="Arial MT"/>
              </a:rPr>
              <a:t>zip </a:t>
            </a:r>
            <a:r>
              <a:rPr sz="2200" spc="-5" dirty="0">
                <a:latin typeface="Arial MT"/>
                <a:cs typeface="Arial MT"/>
              </a:rPr>
              <a:t>files, thus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unzip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them too.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5" dirty="0">
                <a:latin typeface="Arial MT"/>
                <a:cs typeface="Arial MT"/>
              </a:rPr>
              <a:t>sure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exercise,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sample_sequences.zip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will</a:t>
            </a:r>
            <a:r>
              <a:rPr sz="2200" dirty="0">
                <a:latin typeface="Arial MT"/>
                <a:cs typeface="Arial MT"/>
              </a:rPr>
              <a:t> be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later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79" y="1597660"/>
            <a:ext cx="647700" cy="633729"/>
          </a:xfrm>
          <a:prstGeom prst="rect">
            <a:avLst/>
          </a:prstGeom>
        </p:spPr>
      </p:pic>
      <p:pic>
        <p:nvPicPr>
          <p:cNvPr id="8" name="Picture 2" descr="University of the Free State">
            <a:extLst>
              <a:ext uri="{FF2B5EF4-FFF2-40B4-BE49-F238E27FC236}">
                <a16:creationId xmlns:a16="http://schemas.microsoft.com/office/drawing/2014/main" id="{CAD17798-6ED8-4923-8DEC-B063C15D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7929" y="11429"/>
            <a:ext cx="6431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80" dirty="0"/>
              <a:t> </a:t>
            </a:r>
            <a:r>
              <a:rPr spc="409" dirty="0"/>
              <a:t>Transferring</a:t>
            </a:r>
            <a:r>
              <a:rPr spc="175" dirty="0"/>
              <a:t> </a:t>
            </a:r>
            <a:r>
              <a:rPr spc="335" dirty="0"/>
              <a:t>files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0109" y="1216660"/>
            <a:ext cx="8567420" cy="46151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0979" y="714022"/>
            <a:ext cx="8956040" cy="36703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965"/>
              </a:spcBef>
            </a:pPr>
            <a:r>
              <a:rPr sz="2200" b="1" spc="-15" dirty="0">
                <a:latin typeface="Arial"/>
                <a:cs typeface="Arial"/>
              </a:rPr>
              <a:t>Transferring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from</a:t>
            </a:r>
            <a:r>
              <a:rPr sz="2200" b="1" spc="-10" dirty="0">
                <a:latin typeface="Arial"/>
                <a:cs typeface="Arial"/>
              </a:rPr>
              <a:t> Windows: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winscp </a:t>
            </a:r>
            <a:r>
              <a:rPr sz="2200" b="1" spc="-5" dirty="0">
                <a:latin typeface="Arial"/>
                <a:cs typeface="Arial"/>
              </a:rPr>
              <a:t>software:</a:t>
            </a:r>
            <a:endParaRPr sz="2200">
              <a:latin typeface="Arial"/>
              <a:cs typeface="Arial"/>
            </a:endParaRPr>
          </a:p>
          <a:p>
            <a:pPr marL="12700" marR="6297295" algn="just">
              <a:lnSpc>
                <a:spcPts val="2030"/>
              </a:lnSpc>
              <a:spcBef>
                <a:spcPts val="885"/>
              </a:spcBef>
            </a:pPr>
            <a:r>
              <a:rPr sz="1800" spc="-10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Wi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SC</a:t>
            </a:r>
            <a:r>
              <a:rPr sz="1800" spc="-12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nch  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enter </a:t>
            </a:r>
            <a:r>
              <a:rPr sz="1800" spc="-5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 marR="6144895" algn="just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appropriate </a:t>
            </a:r>
            <a:r>
              <a:rPr sz="1800" spc="-10" dirty="0">
                <a:latin typeface="Arial MT"/>
                <a:cs typeface="Arial MT"/>
              </a:rPr>
              <a:t>information </a:t>
            </a:r>
            <a:r>
              <a:rPr sz="1800" spc="-5" dirty="0">
                <a:latin typeface="Arial MT"/>
                <a:cs typeface="Arial MT"/>
              </a:rPr>
              <a:t>into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Host name, User </a:t>
            </a:r>
            <a:r>
              <a:rPr sz="1800" spc="-10" dirty="0">
                <a:latin typeface="Arial MT"/>
                <a:cs typeface="Arial MT"/>
              </a:rPr>
              <a:t>name,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Password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 </a:t>
            </a:r>
            <a:r>
              <a:rPr sz="1800" spc="-10" dirty="0">
                <a:latin typeface="Arial MT"/>
                <a:cs typeface="Arial MT"/>
              </a:rPr>
              <a:t>areas.</a:t>
            </a:r>
            <a:endParaRPr sz="1800">
              <a:latin typeface="Arial MT"/>
              <a:cs typeface="Arial MT"/>
            </a:endParaRPr>
          </a:p>
          <a:p>
            <a:pPr marL="12700" marR="606933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Click </a:t>
            </a:r>
            <a:r>
              <a:rPr sz="1800" spc="-10" dirty="0">
                <a:latin typeface="Arial MT"/>
                <a:cs typeface="Arial MT"/>
              </a:rPr>
              <a:t>Login </a:t>
            </a:r>
            <a:r>
              <a:rPr sz="1800" spc="-5" dirty="0">
                <a:latin typeface="Arial MT"/>
                <a:cs typeface="Arial MT"/>
              </a:rPr>
              <a:t>to connect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remote system. </a:t>
            </a:r>
            <a:r>
              <a:rPr sz="1800" spc="-5" dirty="0">
                <a:latin typeface="Arial MT"/>
                <a:cs typeface="Arial MT"/>
              </a:rPr>
              <a:t>Once you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connected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should</a:t>
            </a:r>
            <a:endParaRPr sz="1800">
              <a:latin typeface="Arial MT"/>
              <a:cs typeface="Arial MT"/>
            </a:endParaRPr>
          </a:p>
          <a:p>
            <a:pPr marL="12700" marR="6056630">
              <a:lnSpc>
                <a:spcPts val="202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able </a:t>
            </a:r>
            <a:r>
              <a:rPr sz="1800" spc="-5" dirty="0">
                <a:latin typeface="Arial MT"/>
                <a:cs typeface="Arial MT"/>
              </a:rPr>
              <a:t>to transfer </a:t>
            </a:r>
            <a:r>
              <a:rPr sz="1800" spc="-10" dirty="0">
                <a:latin typeface="Arial MT"/>
                <a:cs typeface="Arial MT"/>
              </a:rPr>
              <a:t>files and </a:t>
            </a:r>
            <a:r>
              <a:rPr sz="1800" spc="-5" dirty="0">
                <a:latin typeface="Arial MT"/>
                <a:cs typeface="Arial MT"/>
              </a:rPr>
              <a:t> directories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  <a:p>
            <a:pPr marL="12700" marR="6071235">
              <a:lnSpc>
                <a:spcPts val="2030"/>
              </a:lnSpc>
            </a:pPr>
            <a:r>
              <a:rPr sz="1800" spc="-10" dirty="0">
                <a:latin typeface="Arial MT"/>
                <a:cs typeface="Arial MT"/>
              </a:rPr>
              <a:t>using </a:t>
            </a:r>
            <a:r>
              <a:rPr sz="1800" spc="-5" dirty="0">
                <a:latin typeface="Arial MT"/>
                <a:cs typeface="Arial MT"/>
              </a:rPr>
              <a:t>the simple </a:t>
            </a:r>
            <a:r>
              <a:rPr sz="1800" spc="-10" dirty="0">
                <a:latin typeface="Arial MT"/>
                <a:cs typeface="Arial MT"/>
              </a:rPr>
              <a:t>graphical </a:t>
            </a:r>
            <a:r>
              <a:rPr sz="1800" spc="-5" dirty="0">
                <a:latin typeface="Arial MT"/>
                <a:cs typeface="Arial MT"/>
              </a:rPr>
              <a:t> interface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dragging </a:t>
            </a: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65329" y="1926399"/>
            <a:ext cx="5112385" cy="3996054"/>
            <a:chOff x="6065329" y="1926399"/>
            <a:chExt cx="5112385" cy="3996054"/>
          </a:xfrm>
        </p:grpSpPr>
        <p:sp>
          <p:nvSpPr>
            <p:cNvPr id="9" name="object 9"/>
            <p:cNvSpPr/>
            <p:nvPr/>
          </p:nvSpPr>
          <p:spPr>
            <a:xfrm>
              <a:off x="6118859" y="1944369"/>
              <a:ext cx="2305050" cy="647700"/>
            </a:xfrm>
            <a:custGeom>
              <a:avLst/>
              <a:gdLst/>
              <a:ahLst/>
              <a:cxnLst/>
              <a:rect l="l" t="t" r="r" b="b"/>
              <a:pathLst>
                <a:path w="2305050" h="647700">
                  <a:moveTo>
                    <a:pt x="1151889" y="0"/>
                  </a:moveTo>
                  <a:lnTo>
                    <a:pt x="1223771" y="570"/>
                  </a:lnTo>
                  <a:lnTo>
                    <a:pt x="1294282" y="2260"/>
                  </a:lnTo>
                  <a:lnTo>
                    <a:pt x="1363317" y="5043"/>
                  </a:lnTo>
                  <a:lnTo>
                    <a:pt x="1430773" y="8888"/>
                  </a:lnTo>
                  <a:lnTo>
                    <a:pt x="1496542" y="13767"/>
                  </a:lnTo>
                  <a:lnTo>
                    <a:pt x="1560519" y="19651"/>
                  </a:lnTo>
                  <a:lnTo>
                    <a:pt x="1622601" y="26510"/>
                  </a:lnTo>
                  <a:lnTo>
                    <a:pt x="1682680" y="34315"/>
                  </a:lnTo>
                  <a:lnTo>
                    <a:pt x="1740652" y="43038"/>
                  </a:lnTo>
                  <a:lnTo>
                    <a:pt x="1796412" y="52650"/>
                  </a:lnTo>
                  <a:lnTo>
                    <a:pt x="1849854" y="63121"/>
                  </a:lnTo>
                  <a:lnTo>
                    <a:pt x="1900872" y="74423"/>
                  </a:lnTo>
                  <a:lnTo>
                    <a:pt x="1949363" y="86525"/>
                  </a:lnTo>
                  <a:lnTo>
                    <a:pt x="1995220" y="99401"/>
                  </a:lnTo>
                  <a:lnTo>
                    <a:pt x="2038337" y="113019"/>
                  </a:lnTo>
                  <a:lnTo>
                    <a:pt x="2078611" y="127352"/>
                  </a:lnTo>
                  <a:lnTo>
                    <a:pt x="2115935" y="142370"/>
                  </a:lnTo>
                  <a:lnTo>
                    <a:pt x="2181312" y="174345"/>
                  </a:lnTo>
                  <a:lnTo>
                    <a:pt x="2233628" y="208713"/>
                  </a:lnTo>
                  <a:lnTo>
                    <a:pt x="2272040" y="245242"/>
                  </a:lnTo>
                  <a:lnTo>
                    <a:pt x="2295704" y="283698"/>
                  </a:lnTo>
                  <a:lnTo>
                    <a:pt x="2303780" y="323850"/>
                  </a:lnTo>
                  <a:lnTo>
                    <a:pt x="2301743" y="343992"/>
                  </a:lnTo>
                  <a:lnTo>
                    <a:pt x="2285768" y="383121"/>
                  </a:lnTo>
                  <a:lnTo>
                    <a:pt x="2254625" y="420509"/>
                  </a:lnTo>
                  <a:lnTo>
                    <a:pt x="2209156" y="455912"/>
                  </a:lnTo>
                  <a:lnTo>
                    <a:pt x="2150204" y="489091"/>
                  </a:lnTo>
                  <a:lnTo>
                    <a:pt x="2078611" y="519802"/>
                  </a:lnTo>
                  <a:lnTo>
                    <a:pt x="2038337" y="534157"/>
                  </a:lnTo>
                  <a:lnTo>
                    <a:pt x="1995220" y="547805"/>
                  </a:lnTo>
                  <a:lnTo>
                    <a:pt x="1949363" y="560716"/>
                  </a:lnTo>
                  <a:lnTo>
                    <a:pt x="1900872" y="572858"/>
                  </a:lnTo>
                  <a:lnTo>
                    <a:pt x="1849854" y="584203"/>
                  </a:lnTo>
                  <a:lnTo>
                    <a:pt x="1796412" y="594720"/>
                  </a:lnTo>
                  <a:lnTo>
                    <a:pt x="1740652" y="604378"/>
                  </a:lnTo>
                  <a:lnTo>
                    <a:pt x="1682680" y="613148"/>
                  </a:lnTo>
                  <a:lnTo>
                    <a:pt x="1622601" y="621000"/>
                  </a:lnTo>
                  <a:lnTo>
                    <a:pt x="1560519" y="627902"/>
                  </a:lnTo>
                  <a:lnTo>
                    <a:pt x="1496542" y="633826"/>
                  </a:lnTo>
                  <a:lnTo>
                    <a:pt x="1430773" y="638740"/>
                  </a:lnTo>
                  <a:lnTo>
                    <a:pt x="1363317" y="642614"/>
                  </a:lnTo>
                  <a:lnTo>
                    <a:pt x="1294282" y="645419"/>
                  </a:lnTo>
                  <a:lnTo>
                    <a:pt x="1223771" y="647124"/>
                  </a:lnTo>
                  <a:lnTo>
                    <a:pt x="1151889" y="647700"/>
                  </a:lnTo>
                  <a:lnTo>
                    <a:pt x="1080008" y="647124"/>
                  </a:lnTo>
                  <a:lnTo>
                    <a:pt x="1009497" y="645419"/>
                  </a:lnTo>
                  <a:lnTo>
                    <a:pt x="940462" y="642614"/>
                  </a:lnTo>
                  <a:lnTo>
                    <a:pt x="873006" y="638740"/>
                  </a:lnTo>
                  <a:lnTo>
                    <a:pt x="807237" y="633826"/>
                  </a:lnTo>
                  <a:lnTo>
                    <a:pt x="743260" y="627902"/>
                  </a:lnTo>
                  <a:lnTo>
                    <a:pt x="681178" y="621000"/>
                  </a:lnTo>
                  <a:lnTo>
                    <a:pt x="621099" y="613148"/>
                  </a:lnTo>
                  <a:lnTo>
                    <a:pt x="563127" y="604378"/>
                  </a:lnTo>
                  <a:lnTo>
                    <a:pt x="507367" y="594720"/>
                  </a:lnTo>
                  <a:lnTo>
                    <a:pt x="453925" y="584203"/>
                  </a:lnTo>
                  <a:lnTo>
                    <a:pt x="402907" y="572858"/>
                  </a:lnTo>
                  <a:lnTo>
                    <a:pt x="354416" y="560716"/>
                  </a:lnTo>
                  <a:lnTo>
                    <a:pt x="308559" y="547805"/>
                  </a:lnTo>
                  <a:lnTo>
                    <a:pt x="265442" y="534157"/>
                  </a:lnTo>
                  <a:lnTo>
                    <a:pt x="225168" y="519802"/>
                  </a:lnTo>
                  <a:lnTo>
                    <a:pt x="187844" y="504770"/>
                  </a:lnTo>
                  <a:lnTo>
                    <a:pt x="122467" y="472795"/>
                  </a:lnTo>
                  <a:lnTo>
                    <a:pt x="70151" y="438474"/>
                  </a:lnTo>
                  <a:lnTo>
                    <a:pt x="31739" y="402048"/>
                  </a:lnTo>
                  <a:lnTo>
                    <a:pt x="8075" y="363759"/>
                  </a:lnTo>
                  <a:lnTo>
                    <a:pt x="0" y="323850"/>
                  </a:lnTo>
                  <a:lnTo>
                    <a:pt x="2036" y="303576"/>
                  </a:lnTo>
                  <a:lnTo>
                    <a:pt x="18011" y="264243"/>
                  </a:lnTo>
                  <a:lnTo>
                    <a:pt x="49154" y="226722"/>
                  </a:lnTo>
                  <a:lnTo>
                    <a:pt x="94623" y="191245"/>
                  </a:lnTo>
                  <a:lnTo>
                    <a:pt x="153575" y="158044"/>
                  </a:lnTo>
                  <a:lnTo>
                    <a:pt x="225168" y="127352"/>
                  </a:lnTo>
                  <a:lnTo>
                    <a:pt x="265442" y="113019"/>
                  </a:lnTo>
                  <a:lnTo>
                    <a:pt x="308559" y="99401"/>
                  </a:lnTo>
                  <a:lnTo>
                    <a:pt x="354416" y="86525"/>
                  </a:lnTo>
                  <a:lnTo>
                    <a:pt x="402907" y="74423"/>
                  </a:lnTo>
                  <a:lnTo>
                    <a:pt x="453925" y="63121"/>
                  </a:lnTo>
                  <a:lnTo>
                    <a:pt x="507367" y="52650"/>
                  </a:lnTo>
                  <a:lnTo>
                    <a:pt x="563127" y="43038"/>
                  </a:lnTo>
                  <a:lnTo>
                    <a:pt x="621099" y="34315"/>
                  </a:lnTo>
                  <a:lnTo>
                    <a:pt x="681178" y="26510"/>
                  </a:lnTo>
                  <a:lnTo>
                    <a:pt x="743260" y="19651"/>
                  </a:lnTo>
                  <a:lnTo>
                    <a:pt x="807237" y="13767"/>
                  </a:lnTo>
                  <a:lnTo>
                    <a:pt x="873006" y="8888"/>
                  </a:lnTo>
                  <a:lnTo>
                    <a:pt x="940462" y="5043"/>
                  </a:lnTo>
                  <a:lnTo>
                    <a:pt x="1009497" y="2260"/>
                  </a:lnTo>
                  <a:lnTo>
                    <a:pt x="1080008" y="570"/>
                  </a:lnTo>
                  <a:lnTo>
                    <a:pt x="1151889" y="0"/>
                  </a:lnTo>
                  <a:close/>
                </a:path>
                <a:path w="2305050" h="647700">
                  <a:moveTo>
                    <a:pt x="0" y="0"/>
                  </a:moveTo>
                  <a:lnTo>
                    <a:pt x="0" y="0"/>
                  </a:lnTo>
                </a:path>
                <a:path w="2305050" h="647700">
                  <a:moveTo>
                    <a:pt x="2305049" y="647700"/>
                  </a:moveTo>
                  <a:lnTo>
                    <a:pt x="2305049" y="647700"/>
                  </a:lnTo>
                </a:path>
              </a:pathLst>
            </a:custGeom>
            <a:ln w="35941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3299" y="2734309"/>
              <a:ext cx="2303780" cy="648970"/>
            </a:xfrm>
            <a:custGeom>
              <a:avLst/>
              <a:gdLst/>
              <a:ahLst/>
              <a:cxnLst/>
              <a:rect l="l" t="t" r="r" b="b"/>
              <a:pathLst>
                <a:path w="2303779" h="648970">
                  <a:moveTo>
                    <a:pt x="1151890" y="0"/>
                  </a:moveTo>
                  <a:lnTo>
                    <a:pt x="1223771" y="575"/>
                  </a:lnTo>
                  <a:lnTo>
                    <a:pt x="1294282" y="2280"/>
                  </a:lnTo>
                  <a:lnTo>
                    <a:pt x="1363317" y="5085"/>
                  </a:lnTo>
                  <a:lnTo>
                    <a:pt x="1430773" y="8959"/>
                  </a:lnTo>
                  <a:lnTo>
                    <a:pt x="1496542" y="13873"/>
                  </a:lnTo>
                  <a:lnTo>
                    <a:pt x="1560519" y="19797"/>
                  </a:lnTo>
                  <a:lnTo>
                    <a:pt x="1622601" y="26699"/>
                  </a:lnTo>
                  <a:lnTo>
                    <a:pt x="1682680" y="34551"/>
                  </a:lnTo>
                  <a:lnTo>
                    <a:pt x="1740652" y="43321"/>
                  </a:lnTo>
                  <a:lnTo>
                    <a:pt x="1796412" y="52979"/>
                  </a:lnTo>
                  <a:lnTo>
                    <a:pt x="1849854" y="63496"/>
                  </a:lnTo>
                  <a:lnTo>
                    <a:pt x="1900872" y="74841"/>
                  </a:lnTo>
                  <a:lnTo>
                    <a:pt x="1949363" y="86983"/>
                  </a:lnTo>
                  <a:lnTo>
                    <a:pt x="1995220" y="99894"/>
                  </a:lnTo>
                  <a:lnTo>
                    <a:pt x="2038337" y="113542"/>
                  </a:lnTo>
                  <a:lnTo>
                    <a:pt x="2078611" y="127897"/>
                  </a:lnTo>
                  <a:lnTo>
                    <a:pt x="2115935" y="142929"/>
                  </a:lnTo>
                  <a:lnTo>
                    <a:pt x="2181312" y="174904"/>
                  </a:lnTo>
                  <a:lnTo>
                    <a:pt x="2233628" y="209225"/>
                  </a:lnTo>
                  <a:lnTo>
                    <a:pt x="2272040" y="245651"/>
                  </a:lnTo>
                  <a:lnTo>
                    <a:pt x="2295704" y="283940"/>
                  </a:lnTo>
                  <a:lnTo>
                    <a:pt x="2303779" y="323850"/>
                  </a:lnTo>
                  <a:lnTo>
                    <a:pt x="2301743" y="344123"/>
                  </a:lnTo>
                  <a:lnTo>
                    <a:pt x="2285768" y="383456"/>
                  </a:lnTo>
                  <a:lnTo>
                    <a:pt x="2254625" y="420977"/>
                  </a:lnTo>
                  <a:lnTo>
                    <a:pt x="2209156" y="456454"/>
                  </a:lnTo>
                  <a:lnTo>
                    <a:pt x="2150204" y="489655"/>
                  </a:lnTo>
                  <a:lnTo>
                    <a:pt x="2078611" y="520347"/>
                  </a:lnTo>
                  <a:lnTo>
                    <a:pt x="2038337" y="534680"/>
                  </a:lnTo>
                  <a:lnTo>
                    <a:pt x="1995220" y="548298"/>
                  </a:lnTo>
                  <a:lnTo>
                    <a:pt x="1949363" y="561174"/>
                  </a:lnTo>
                  <a:lnTo>
                    <a:pt x="1900872" y="573276"/>
                  </a:lnTo>
                  <a:lnTo>
                    <a:pt x="1849854" y="584578"/>
                  </a:lnTo>
                  <a:lnTo>
                    <a:pt x="1796412" y="595049"/>
                  </a:lnTo>
                  <a:lnTo>
                    <a:pt x="1740652" y="604661"/>
                  </a:lnTo>
                  <a:lnTo>
                    <a:pt x="1682680" y="613384"/>
                  </a:lnTo>
                  <a:lnTo>
                    <a:pt x="1622601" y="621189"/>
                  </a:lnTo>
                  <a:lnTo>
                    <a:pt x="1560519" y="628048"/>
                  </a:lnTo>
                  <a:lnTo>
                    <a:pt x="1496542" y="633932"/>
                  </a:lnTo>
                  <a:lnTo>
                    <a:pt x="1430773" y="638811"/>
                  </a:lnTo>
                  <a:lnTo>
                    <a:pt x="1363317" y="642656"/>
                  </a:lnTo>
                  <a:lnTo>
                    <a:pt x="1294282" y="645439"/>
                  </a:lnTo>
                  <a:lnTo>
                    <a:pt x="1223771" y="647129"/>
                  </a:lnTo>
                  <a:lnTo>
                    <a:pt x="1151890" y="647700"/>
                  </a:lnTo>
                  <a:lnTo>
                    <a:pt x="1079877" y="647129"/>
                  </a:lnTo>
                  <a:lnTo>
                    <a:pt x="1009255" y="645439"/>
                  </a:lnTo>
                  <a:lnTo>
                    <a:pt x="940127" y="642656"/>
                  </a:lnTo>
                  <a:lnTo>
                    <a:pt x="872597" y="638811"/>
                  </a:lnTo>
                  <a:lnTo>
                    <a:pt x="806769" y="633932"/>
                  </a:lnTo>
                  <a:lnTo>
                    <a:pt x="742747" y="628048"/>
                  </a:lnTo>
                  <a:lnTo>
                    <a:pt x="680636" y="621189"/>
                  </a:lnTo>
                  <a:lnTo>
                    <a:pt x="620540" y="613384"/>
                  </a:lnTo>
                  <a:lnTo>
                    <a:pt x="562562" y="604661"/>
                  </a:lnTo>
                  <a:lnTo>
                    <a:pt x="506808" y="595049"/>
                  </a:lnTo>
                  <a:lnTo>
                    <a:pt x="453380" y="584578"/>
                  </a:lnTo>
                  <a:lnTo>
                    <a:pt x="402384" y="573276"/>
                  </a:lnTo>
                  <a:lnTo>
                    <a:pt x="353923" y="561174"/>
                  </a:lnTo>
                  <a:lnTo>
                    <a:pt x="308101" y="548298"/>
                  </a:lnTo>
                  <a:lnTo>
                    <a:pt x="265024" y="534680"/>
                  </a:lnTo>
                  <a:lnTo>
                    <a:pt x="224794" y="520347"/>
                  </a:lnTo>
                  <a:lnTo>
                    <a:pt x="187515" y="505329"/>
                  </a:lnTo>
                  <a:lnTo>
                    <a:pt x="122231" y="473354"/>
                  </a:lnTo>
                  <a:lnTo>
                    <a:pt x="70005" y="438986"/>
                  </a:lnTo>
                  <a:lnTo>
                    <a:pt x="31668" y="402457"/>
                  </a:lnTo>
                  <a:lnTo>
                    <a:pt x="8056" y="364001"/>
                  </a:lnTo>
                  <a:lnTo>
                    <a:pt x="0" y="323850"/>
                  </a:lnTo>
                  <a:lnTo>
                    <a:pt x="2031" y="303707"/>
                  </a:lnTo>
                  <a:lnTo>
                    <a:pt x="17969" y="264578"/>
                  </a:lnTo>
                  <a:lnTo>
                    <a:pt x="49048" y="227190"/>
                  </a:lnTo>
                  <a:lnTo>
                    <a:pt x="94434" y="191787"/>
                  </a:lnTo>
                  <a:lnTo>
                    <a:pt x="153293" y="158608"/>
                  </a:lnTo>
                  <a:lnTo>
                    <a:pt x="224794" y="127897"/>
                  </a:lnTo>
                  <a:lnTo>
                    <a:pt x="265024" y="113542"/>
                  </a:lnTo>
                  <a:lnTo>
                    <a:pt x="308101" y="99894"/>
                  </a:lnTo>
                  <a:lnTo>
                    <a:pt x="353923" y="86983"/>
                  </a:lnTo>
                  <a:lnTo>
                    <a:pt x="402384" y="74841"/>
                  </a:lnTo>
                  <a:lnTo>
                    <a:pt x="453380" y="63496"/>
                  </a:lnTo>
                  <a:lnTo>
                    <a:pt x="506808" y="52979"/>
                  </a:lnTo>
                  <a:lnTo>
                    <a:pt x="562562" y="43321"/>
                  </a:lnTo>
                  <a:lnTo>
                    <a:pt x="620540" y="34551"/>
                  </a:lnTo>
                  <a:lnTo>
                    <a:pt x="680636" y="26699"/>
                  </a:lnTo>
                  <a:lnTo>
                    <a:pt x="742747" y="19797"/>
                  </a:lnTo>
                  <a:lnTo>
                    <a:pt x="806769" y="13873"/>
                  </a:lnTo>
                  <a:lnTo>
                    <a:pt x="872597" y="8959"/>
                  </a:lnTo>
                  <a:lnTo>
                    <a:pt x="940127" y="5085"/>
                  </a:lnTo>
                  <a:lnTo>
                    <a:pt x="1009255" y="2280"/>
                  </a:lnTo>
                  <a:lnTo>
                    <a:pt x="1079877" y="575"/>
                  </a:lnTo>
                  <a:lnTo>
                    <a:pt x="1151890" y="0"/>
                  </a:lnTo>
                  <a:close/>
                </a:path>
                <a:path w="2303779" h="648970">
                  <a:moveTo>
                    <a:pt x="0" y="0"/>
                  </a:moveTo>
                  <a:lnTo>
                    <a:pt x="0" y="0"/>
                  </a:lnTo>
                </a:path>
                <a:path w="2303779" h="648970">
                  <a:moveTo>
                    <a:pt x="2303779" y="648969"/>
                  </a:moveTo>
                  <a:lnTo>
                    <a:pt x="2303779" y="648969"/>
                  </a:lnTo>
                </a:path>
              </a:pathLst>
            </a:custGeom>
            <a:ln w="35941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6979" y="2734309"/>
              <a:ext cx="2303780" cy="648970"/>
            </a:xfrm>
            <a:custGeom>
              <a:avLst/>
              <a:gdLst/>
              <a:ahLst/>
              <a:cxnLst/>
              <a:rect l="l" t="t" r="r" b="b"/>
              <a:pathLst>
                <a:path w="2303779" h="648970">
                  <a:moveTo>
                    <a:pt x="1151890" y="0"/>
                  </a:moveTo>
                  <a:lnTo>
                    <a:pt x="1223766" y="575"/>
                  </a:lnTo>
                  <a:lnTo>
                    <a:pt x="1294262" y="2280"/>
                  </a:lnTo>
                  <a:lnTo>
                    <a:pt x="1363274" y="5085"/>
                  </a:lnTo>
                  <a:lnTo>
                    <a:pt x="1430697" y="8959"/>
                  </a:lnTo>
                  <a:lnTo>
                    <a:pt x="1496427" y="13873"/>
                  </a:lnTo>
                  <a:lnTo>
                    <a:pt x="1560359" y="19797"/>
                  </a:lnTo>
                  <a:lnTo>
                    <a:pt x="1622389" y="26699"/>
                  </a:lnTo>
                  <a:lnTo>
                    <a:pt x="1682412" y="34551"/>
                  </a:lnTo>
                  <a:lnTo>
                    <a:pt x="1740323" y="43321"/>
                  </a:lnTo>
                  <a:lnTo>
                    <a:pt x="1796018" y="52979"/>
                  </a:lnTo>
                  <a:lnTo>
                    <a:pt x="1849393" y="63496"/>
                  </a:lnTo>
                  <a:lnTo>
                    <a:pt x="1900343" y="74841"/>
                  </a:lnTo>
                  <a:lnTo>
                    <a:pt x="1948763" y="86983"/>
                  </a:lnTo>
                  <a:lnTo>
                    <a:pt x="1994549" y="99894"/>
                  </a:lnTo>
                  <a:lnTo>
                    <a:pt x="2037597" y="113542"/>
                  </a:lnTo>
                  <a:lnTo>
                    <a:pt x="2077801" y="127897"/>
                  </a:lnTo>
                  <a:lnTo>
                    <a:pt x="2115058" y="142929"/>
                  </a:lnTo>
                  <a:lnTo>
                    <a:pt x="2180311" y="174904"/>
                  </a:lnTo>
                  <a:lnTo>
                    <a:pt x="2232518" y="209225"/>
                  </a:lnTo>
                  <a:lnTo>
                    <a:pt x="2270845" y="245651"/>
                  </a:lnTo>
                  <a:lnTo>
                    <a:pt x="2294454" y="283940"/>
                  </a:lnTo>
                  <a:lnTo>
                    <a:pt x="2302510" y="323850"/>
                  </a:lnTo>
                  <a:lnTo>
                    <a:pt x="2300478" y="344123"/>
                  </a:lnTo>
                  <a:lnTo>
                    <a:pt x="2284541" y="383456"/>
                  </a:lnTo>
                  <a:lnTo>
                    <a:pt x="2253469" y="420977"/>
                  </a:lnTo>
                  <a:lnTo>
                    <a:pt x="2208097" y="456454"/>
                  </a:lnTo>
                  <a:lnTo>
                    <a:pt x="2149263" y="489655"/>
                  </a:lnTo>
                  <a:lnTo>
                    <a:pt x="2077801" y="520347"/>
                  </a:lnTo>
                  <a:lnTo>
                    <a:pt x="2037597" y="534680"/>
                  </a:lnTo>
                  <a:lnTo>
                    <a:pt x="1994549" y="548298"/>
                  </a:lnTo>
                  <a:lnTo>
                    <a:pt x="1948763" y="561174"/>
                  </a:lnTo>
                  <a:lnTo>
                    <a:pt x="1900343" y="573276"/>
                  </a:lnTo>
                  <a:lnTo>
                    <a:pt x="1849393" y="584578"/>
                  </a:lnTo>
                  <a:lnTo>
                    <a:pt x="1796018" y="595049"/>
                  </a:lnTo>
                  <a:lnTo>
                    <a:pt x="1740323" y="604661"/>
                  </a:lnTo>
                  <a:lnTo>
                    <a:pt x="1682412" y="613384"/>
                  </a:lnTo>
                  <a:lnTo>
                    <a:pt x="1622389" y="621189"/>
                  </a:lnTo>
                  <a:lnTo>
                    <a:pt x="1560359" y="628048"/>
                  </a:lnTo>
                  <a:lnTo>
                    <a:pt x="1496427" y="633932"/>
                  </a:lnTo>
                  <a:lnTo>
                    <a:pt x="1430697" y="638811"/>
                  </a:lnTo>
                  <a:lnTo>
                    <a:pt x="1363274" y="642656"/>
                  </a:lnTo>
                  <a:lnTo>
                    <a:pt x="1294262" y="645439"/>
                  </a:lnTo>
                  <a:lnTo>
                    <a:pt x="1223766" y="647129"/>
                  </a:lnTo>
                  <a:lnTo>
                    <a:pt x="1151890" y="647700"/>
                  </a:lnTo>
                  <a:lnTo>
                    <a:pt x="1079877" y="647129"/>
                  </a:lnTo>
                  <a:lnTo>
                    <a:pt x="1009255" y="645439"/>
                  </a:lnTo>
                  <a:lnTo>
                    <a:pt x="940127" y="642656"/>
                  </a:lnTo>
                  <a:lnTo>
                    <a:pt x="872597" y="638811"/>
                  </a:lnTo>
                  <a:lnTo>
                    <a:pt x="806769" y="633932"/>
                  </a:lnTo>
                  <a:lnTo>
                    <a:pt x="742747" y="628048"/>
                  </a:lnTo>
                  <a:lnTo>
                    <a:pt x="680636" y="621189"/>
                  </a:lnTo>
                  <a:lnTo>
                    <a:pt x="620540" y="613384"/>
                  </a:lnTo>
                  <a:lnTo>
                    <a:pt x="562562" y="604661"/>
                  </a:lnTo>
                  <a:lnTo>
                    <a:pt x="506808" y="595049"/>
                  </a:lnTo>
                  <a:lnTo>
                    <a:pt x="453380" y="584578"/>
                  </a:lnTo>
                  <a:lnTo>
                    <a:pt x="402384" y="573276"/>
                  </a:lnTo>
                  <a:lnTo>
                    <a:pt x="353923" y="561174"/>
                  </a:lnTo>
                  <a:lnTo>
                    <a:pt x="308101" y="548298"/>
                  </a:lnTo>
                  <a:lnTo>
                    <a:pt x="265024" y="534680"/>
                  </a:lnTo>
                  <a:lnTo>
                    <a:pt x="224794" y="520347"/>
                  </a:lnTo>
                  <a:lnTo>
                    <a:pt x="187515" y="505329"/>
                  </a:lnTo>
                  <a:lnTo>
                    <a:pt x="122231" y="473354"/>
                  </a:lnTo>
                  <a:lnTo>
                    <a:pt x="70005" y="438986"/>
                  </a:lnTo>
                  <a:lnTo>
                    <a:pt x="31668" y="402457"/>
                  </a:lnTo>
                  <a:lnTo>
                    <a:pt x="8056" y="364001"/>
                  </a:lnTo>
                  <a:lnTo>
                    <a:pt x="0" y="323850"/>
                  </a:lnTo>
                  <a:lnTo>
                    <a:pt x="2031" y="303707"/>
                  </a:lnTo>
                  <a:lnTo>
                    <a:pt x="17969" y="264578"/>
                  </a:lnTo>
                  <a:lnTo>
                    <a:pt x="49048" y="227190"/>
                  </a:lnTo>
                  <a:lnTo>
                    <a:pt x="94434" y="191787"/>
                  </a:lnTo>
                  <a:lnTo>
                    <a:pt x="153293" y="158608"/>
                  </a:lnTo>
                  <a:lnTo>
                    <a:pt x="224794" y="127897"/>
                  </a:lnTo>
                  <a:lnTo>
                    <a:pt x="265024" y="113542"/>
                  </a:lnTo>
                  <a:lnTo>
                    <a:pt x="308101" y="99894"/>
                  </a:lnTo>
                  <a:lnTo>
                    <a:pt x="353923" y="86983"/>
                  </a:lnTo>
                  <a:lnTo>
                    <a:pt x="402384" y="74841"/>
                  </a:lnTo>
                  <a:lnTo>
                    <a:pt x="453380" y="63496"/>
                  </a:lnTo>
                  <a:lnTo>
                    <a:pt x="506808" y="52979"/>
                  </a:lnTo>
                  <a:lnTo>
                    <a:pt x="562562" y="43321"/>
                  </a:lnTo>
                  <a:lnTo>
                    <a:pt x="620540" y="34551"/>
                  </a:lnTo>
                  <a:lnTo>
                    <a:pt x="680636" y="26699"/>
                  </a:lnTo>
                  <a:lnTo>
                    <a:pt x="742747" y="19797"/>
                  </a:lnTo>
                  <a:lnTo>
                    <a:pt x="806769" y="13873"/>
                  </a:lnTo>
                  <a:lnTo>
                    <a:pt x="872597" y="8959"/>
                  </a:lnTo>
                  <a:lnTo>
                    <a:pt x="940127" y="5085"/>
                  </a:lnTo>
                  <a:lnTo>
                    <a:pt x="1009255" y="2280"/>
                  </a:lnTo>
                  <a:lnTo>
                    <a:pt x="1079877" y="575"/>
                  </a:lnTo>
                  <a:lnTo>
                    <a:pt x="1151890" y="0"/>
                  </a:lnTo>
                  <a:close/>
                </a:path>
                <a:path w="2303779" h="648970">
                  <a:moveTo>
                    <a:pt x="0" y="0"/>
                  </a:moveTo>
                  <a:lnTo>
                    <a:pt x="0" y="0"/>
                  </a:lnTo>
                </a:path>
                <a:path w="2303779" h="648970">
                  <a:moveTo>
                    <a:pt x="2303779" y="648969"/>
                  </a:moveTo>
                  <a:lnTo>
                    <a:pt x="2303779" y="648969"/>
                  </a:lnTo>
                </a:path>
              </a:pathLst>
            </a:custGeom>
            <a:ln w="3594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4249" y="5256529"/>
              <a:ext cx="2303780" cy="647700"/>
            </a:xfrm>
            <a:custGeom>
              <a:avLst/>
              <a:gdLst/>
              <a:ahLst/>
              <a:cxnLst/>
              <a:rect l="l" t="t" r="r" b="b"/>
              <a:pathLst>
                <a:path w="2303779" h="647700">
                  <a:moveTo>
                    <a:pt x="1151890" y="0"/>
                  </a:moveTo>
                  <a:lnTo>
                    <a:pt x="1223771" y="569"/>
                  </a:lnTo>
                  <a:lnTo>
                    <a:pt x="1294282" y="2260"/>
                  </a:lnTo>
                  <a:lnTo>
                    <a:pt x="1363317" y="5041"/>
                  </a:lnTo>
                  <a:lnTo>
                    <a:pt x="1430773" y="8884"/>
                  </a:lnTo>
                  <a:lnTo>
                    <a:pt x="1496542" y="13759"/>
                  </a:lnTo>
                  <a:lnTo>
                    <a:pt x="1560519" y="19637"/>
                  </a:lnTo>
                  <a:lnTo>
                    <a:pt x="1622601" y="26487"/>
                  </a:lnTo>
                  <a:lnTo>
                    <a:pt x="1682680" y="34282"/>
                  </a:lnTo>
                  <a:lnTo>
                    <a:pt x="1740652" y="42991"/>
                  </a:lnTo>
                  <a:lnTo>
                    <a:pt x="1796412" y="52585"/>
                  </a:lnTo>
                  <a:lnTo>
                    <a:pt x="1849854" y="63035"/>
                  </a:lnTo>
                  <a:lnTo>
                    <a:pt x="1900872" y="74311"/>
                  </a:lnTo>
                  <a:lnTo>
                    <a:pt x="1949363" y="86384"/>
                  </a:lnTo>
                  <a:lnTo>
                    <a:pt x="1995220" y="99224"/>
                  </a:lnTo>
                  <a:lnTo>
                    <a:pt x="2038337" y="112801"/>
                  </a:lnTo>
                  <a:lnTo>
                    <a:pt x="2078611" y="127088"/>
                  </a:lnTo>
                  <a:lnTo>
                    <a:pt x="2115935" y="142053"/>
                  </a:lnTo>
                  <a:lnTo>
                    <a:pt x="2181312" y="173903"/>
                  </a:lnTo>
                  <a:lnTo>
                    <a:pt x="2233628" y="208116"/>
                  </a:lnTo>
                  <a:lnTo>
                    <a:pt x="2272040" y="244456"/>
                  </a:lnTo>
                  <a:lnTo>
                    <a:pt x="2295704" y="282690"/>
                  </a:lnTo>
                  <a:lnTo>
                    <a:pt x="2303779" y="322580"/>
                  </a:lnTo>
                  <a:lnTo>
                    <a:pt x="2301743" y="342858"/>
                  </a:lnTo>
                  <a:lnTo>
                    <a:pt x="2285768" y="382229"/>
                  </a:lnTo>
                  <a:lnTo>
                    <a:pt x="2254625" y="419822"/>
                  </a:lnTo>
                  <a:lnTo>
                    <a:pt x="2209156" y="455396"/>
                  </a:lnTo>
                  <a:lnTo>
                    <a:pt x="2150204" y="488714"/>
                  </a:lnTo>
                  <a:lnTo>
                    <a:pt x="2078611" y="519538"/>
                  </a:lnTo>
                  <a:lnTo>
                    <a:pt x="2038337" y="533940"/>
                  </a:lnTo>
                  <a:lnTo>
                    <a:pt x="1995220" y="547628"/>
                  </a:lnTo>
                  <a:lnTo>
                    <a:pt x="1949363" y="560574"/>
                  </a:lnTo>
                  <a:lnTo>
                    <a:pt x="1900872" y="572747"/>
                  </a:lnTo>
                  <a:lnTo>
                    <a:pt x="1849854" y="584117"/>
                  </a:lnTo>
                  <a:lnTo>
                    <a:pt x="1796412" y="594655"/>
                  </a:lnTo>
                  <a:lnTo>
                    <a:pt x="1740652" y="604331"/>
                  </a:lnTo>
                  <a:lnTo>
                    <a:pt x="1682680" y="613115"/>
                  </a:lnTo>
                  <a:lnTo>
                    <a:pt x="1622601" y="620978"/>
                  </a:lnTo>
                  <a:lnTo>
                    <a:pt x="1560519" y="627888"/>
                  </a:lnTo>
                  <a:lnTo>
                    <a:pt x="1496542" y="633817"/>
                  </a:lnTo>
                  <a:lnTo>
                    <a:pt x="1430773" y="638735"/>
                  </a:lnTo>
                  <a:lnTo>
                    <a:pt x="1363317" y="642613"/>
                  </a:lnTo>
                  <a:lnTo>
                    <a:pt x="1294282" y="645419"/>
                  </a:lnTo>
                  <a:lnTo>
                    <a:pt x="1223771" y="647124"/>
                  </a:lnTo>
                  <a:lnTo>
                    <a:pt x="1151890" y="647700"/>
                  </a:lnTo>
                  <a:lnTo>
                    <a:pt x="1080008" y="647124"/>
                  </a:lnTo>
                  <a:lnTo>
                    <a:pt x="1009497" y="645419"/>
                  </a:lnTo>
                  <a:lnTo>
                    <a:pt x="940462" y="642613"/>
                  </a:lnTo>
                  <a:lnTo>
                    <a:pt x="873006" y="638735"/>
                  </a:lnTo>
                  <a:lnTo>
                    <a:pt x="807237" y="633817"/>
                  </a:lnTo>
                  <a:lnTo>
                    <a:pt x="743260" y="627888"/>
                  </a:lnTo>
                  <a:lnTo>
                    <a:pt x="681178" y="620978"/>
                  </a:lnTo>
                  <a:lnTo>
                    <a:pt x="621099" y="613115"/>
                  </a:lnTo>
                  <a:lnTo>
                    <a:pt x="563127" y="604331"/>
                  </a:lnTo>
                  <a:lnTo>
                    <a:pt x="507367" y="594655"/>
                  </a:lnTo>
                  <a:lnTo>
                    <a:pt x="453925" y="584117"/>
                  </a:lnTo>
                  <a:lnTo>
                    <a:pt x="402907" y="572747"/>
                  </a:lnTo>
                  <a:lnTo>
                    <a:pt x="354416" y="560574"/>
                  </a:lnTo>
                  <a:lnTo>
                    <a:pt x="308559" y="547628"/>
                  </a:lnTo>
                  <a:lnTo>
                    <a:pt x="265442" y="533940"/>
                  </a:lnTo>
                  <a:lnTo>
                    <a:pt x="225168" y="519538"/>
                  </a:lnTo>
                  <a:lnTo>
                    <a:pt x="187844" y="504453"/>
                  </a:lnTo>
                  <a:lnTo>
                    <a:pt x="122467" y="472352"/>
                  </a:lnTo>
                  <a:lnTo>
                    <a:pt x="70151" y="437876"/>
                  </a:lnTo>
                  <a:lnTo>
                    <a:pt x="31739" y="401263"/>
                  </a:lnTo>
                  <a:lnTo>
                    <a:pt x="8075" y="362751"/>
                  </a:lnTo>
                  <a:lnTo>
                    <a:pt x="0" y="322580"/>
                  </a:lnTo>
                  <a:lnTo>
                    <a:pt x="2036" y="302442"/>
                  </a:lnTo>
                  <a:lnTo>
                    <a:pt x="18011" y="263351"/>
                  </a:lnTo>
                  <a:lnTo>
                    <a:pt x="49154" y="226035"/>
                  </a:lnTo>
                  <a:lnTo>
                    <a:pt x="94623" y="190729"/>
                  </a:lnTo>
                  <a:lnTo>
                    <a:pt x="153575" y="157668"/>
                  </a:lnTo>
                  <a:lnTo>
                    <a:pt x="225168" y="127088"/>
                  </a:lnTo>
                  <a:lnTo>
                    <a:pt x="265442" y="112801"/>
                  </a:lnTo>
                  <a:lnTo>
                    <a:pt x="308559" y="99224"/>
                  </a:lnTo>
                  <a:lnTo>
                    <a:pt x="354416" y="86384"/>
                  </a:lnTo>
                  <a:lnTo>
                    <a:pt x="402907" y="74311"/>
                  </a:lnTo>
                  <a:lnTo>
                    <a:pt x="453925" y="63035"/>
                  </a:lnTo>
                  <a:lnTo>
                    <a:pt x="507367" y="52585"/>
                  </a:lnTo>
                  <a:lnTo>
                    <a:pt x="563127" y="42991"/>
                  </a:lnTo>
                  <a:lnTo>
                    <a:pt x="621099" y="34282"/>
                  </a:lnTo>
                  <a:lnTo>
                    <a:pt x="681178" y="26487"/>
                  </a:lnTo>
                  <a:lnTo>
                    <a:pt x="743260" y="19637"/>
                  </a:lnTo>
                  <a:lnTo>
                    <a:pt x="807237" y="13759"/>
                  </a:lnTo>
                  <a:lnTo>
                    <a:pt x="873006" y="8884"/>
                  </a:lnTo>
                  <a:lnTo>
                    <a:pt x="940462" y="5041"/>
                  </a:lnTo>
                  <a:lnTo>
                    <a:pt x="1009497" y="2260"/>
                  </a:lnTo>
                  <a:lnTo>
                    <a:pt x="1080008" y="569"/>
                  </a:lnTo>
                  <a:lnTo>
                    <a:pt x="1151890" y="0"/>
                  </a:lnTo>
                  <a:close/>
                </a:path>
                <a:path w="2303779" h="647700">
                  <a:moveTo>
                    <a:pt x="0" y="0"/>
                  </a:moveTo>
                  <a:lnTo>
                    <a:pt x="0" y="0"/>
                  </a:lnTo>
                </a:path>
                <a:path w="2303779" h="647700">
                  <a:moveTo>
                    <a:pt x="2303779" y="647700"/>
                  </a:moveTo>
                  <a:lnTo>
                    <a:pt x="2303779" y="647700"/>
                  </a:lnTo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2" descr="University of the Free State">
            <a:extLst>
              <a:ext uri="{FF2B5EF4-FFF2-40B4-BE49-F238E27FC236}">
                <a16:creationId xmlns:a16="http://schemas.microsoft.com/office/drawing/2014/main" id="{31606C84-6C6C-42DE-A52D-1A5E676F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188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7929" y="11429"/>
            <a:ext cx="6431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80" dirty="0"/>
              <a:t> </a:t>
            </a:r>
            <a:r>
              <a:rPr spc="409" dirty="0"/>
              <a:t>Transferring</a:t>
            </a:r>
            <a:r>
              <a:rPr spc="175" dirty="0"/>
              <a:t> </a:t>
            </a:r>
            <a:r>
              <a:rPr spc="335" dirty="0"/>
              <a:t>files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8680" y="753109"/>
            <a:ext cx="8308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latin typeface="Arial"/>
                <a:cs typeface="Arial"/>
              </a:rPr>
              <a:t>Transferring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from</a:t>
            </a:r>
            <a:r>
              <a:rPr sz="2200" b="1" spc="-10" dirty="0">
                <a:latin typeface="Arial"/>
                <a:cs typeface="Arial"/>
              </a:rPr>
              <a:t> Windows: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winscp </a:t>
            </a:r>
            <a:r>
              <a:rPr sz="2200" b="1" spc="-5" dirty="0">
                <a:latin typeface="Arial"/>
                <a:cs typeface="Arial"/>
              </a:rPr>
              <a:t>software: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564" y="4814634"/>
            <a:ext cx="2019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216660"/>
            <a:ext cx="11015980" cy="5337810"/>
            <a:chOff x="0" y="1216660"/>
            <a:chExt cx="11015980" cy="53378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29" y="1216660"/>
              <a:ext cx="9290050" cy="53378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7260" y="2376170"/>
              <a:ext cx="1588770" cy="622300"/>
            </a:xfrm>
            <a:custGeom>
              <a:avLst/>
              <a:gdLst/>
              <a:ahLst/>
              <a:cxnLst/>
              <a:rect l="l" t="t" r="r" b="b"/>
              <a:pathLst>
                <a:path w="1588770" h="622300">
                  <a:moveTo>
                    <a:pt x="0" y="0"/>
                  </a:moveTo>
                  <a:lnTo>
                    <a:pt x="1588770" y="6223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23439"/>
              <a:ext cx="2592070" cy="908050"/>
            </a:xfrm>
            <a:custGeom>
              <a:avLst/>
              <a:gdLst/>
              <a:ahLst/>
              <a:cxnLst/>
              <a:rect l="l" t="t" r="r" b="b"/>
              <a:pathLst>
                <a:path w="2592070" h="908050">
                  <a:moveTo>
                    <a:pt x="1584960" y="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1584960" y="303530"/>
                  </a:lnTo>
                  <a:lnTo>
                    <a:pt x="1584960" y="0"/>
                  </a:lnTo>
                  <a:close/>
                </a:path>
                <a:path w="2592070" h="908050">
                  <a:moveTo>
                    <a:pt x="2592070" y="900430"/>
                  </a:moveTo>
                  <a:lnTo>
                    <a:pt x="2536190" y="838200"/>
                  </a:lnTo>
                  <a:lnTo>
                    <a:pt x="2508250" y="908050"/>
                  </a:lnTo>
                  <a:lnTo>
                    <a:pt x="2592070" y="900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469" y="2156459"/>
            <a:ext cx="167640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42240">
              <a:lnSpc>
                <a:spcPts val="2095"/>
              </a:lnSpc>
              <a:spcBef>
                <a:spcPts val="1015"/>
              </a:spcBef>
            </a:pPr>
            <a:r>
              <a:rPr sz="1800" spc="-5" dirty="0">
                <a:latin typeface="Arial MT"/>
                <a:cs typeface="Arial MT"/>
              </a:rPr>
              <a:t>Once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endParaRPr sz="1800">
              <a:latin typeface="Arial MT"/>
              <a:cs typeface="Arial MT"/>
            </a:endParaRPr>
          </a:p>
          <a:p>
            <a:pPr marL="142240" marR="5080">
              <a:lnSpc>
                <a:spcPts val="2030"/>
              </a:lnSpc>
              <a:spcBef>
                <a:spcPts val="110"/>
              </a:spcBef>
            </a:pPr>
            <a:r>
              <a:rPr sz="1800" spc="-5" dirty="0">
                <a:latin typeface="Arial MT"/>
                <a:cs typeface="Arial MT"/>
              </a:rPr>
              <a:t>are connected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 should </a:t>
            </a:r>
            <a:r>
              <a:rPr sz="1800" spc="-10" dirty="0">
                <a:latin typeface="Arial MT"/>
                <a:cs typeface="Arial MT"/>
              </a:rPr>
              <a:t>be </a:t>
            </a:r>
            <a:r>
              <a:rPr sz="1800" spc="-5" dirty="0">
                <a:latin typeface="Arial MT"/>
                <a:cs typeface="Arial MT"/>
              </a:rPr>
              <a:t> able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directories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spc="-5" dirty="0">
                <a:latin typeface="Arial MT"/>
                <a:cs typeface="Arial MT"/>
              </a:rPr>
              <a:t> systems by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dragging files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folder</a:t>
            </a:r>
            <a:r>
              <a:rPr sz="1800" spc="-5" dirty="0">
                <a:latin typeface="Arial MT"/>
                <a:cs typeface="Arial MT"/>
              </a:rPr>
              <a:t>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440180"/>
            <a:ext cx="2910840" cy="401320"/>
            <a:chOff x="0" y="1440180"/>
            <a:chExt cx="2910840" cy="401320"/>
          </a:xfrm>
        </p:grpSpPr>
        <p:sp>
          <p:nvSpPr>
            <p:cNvPr id="14" name="object 14"/>
            <p:cNvSpPr/>
            <p:nvPr/>
          </p:nvSpPr>
          <p:spPr>
            <a:xfrm>
              <a:off x="318770" y="1593850"/>
              <a:ext cx="2522220" cy="209550"/>
            </a:xfrm>
            <a:custGeom>
              <a:avLst/>
              <a:gdLst/>
              <a:ahLst/>
              <a:cxnLst/>
              <a:rect l="l" t="t" r="r" b="b"/>
              <a:pathLst>
                <a:path w="2522220" h="209550">
                  <a:moveTo>
                    <a:pt x="0" y="0"/>
                  </a:moveTo>
                  <a:lnTo>
                    <a:pt x="2522220" y="209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440179"/>
              <a:ext cx="2910840" cy="401320"/>
            </a:xfrm>
            <a:custGeom>
              <a:avLst/>
              <a:gdLst/>
              <a:ahLst/>
              <a:cxnLst/>
              <a:rect l="l" t="t" r="r" b="b"/>
              <a:pathLst>
                <a:path w="2910840" h="401319">
                  <a:moveTo>
                    <a:pt x="1584960" y="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1584960" y="303530"/>
                  </a:lnTo>
                  <a:lnTo>
                    <a:pt x="1584960" y="0"/>
                  </a:lnTo>
                  <a:close/>
                </a:path>
                <a:path w="2910840" h="401319">
                  <a:moveTo>
                    <a:pt x="2910840" y="369570"/>
                  </a:moveTo>
                  <a:lnTo>
                    <a:pt x="2838450" y="325120"/>
                  </a:lnTo>
                  <a:lnTo>
                    <a:pt x="2833370" y="401320"/>
                  </a:lnTo>
                  <a:lnTo>
                    <a:pt x="2910840" y="369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469" y="1471929"/>
            <a:ext cx="1222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Explore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9559" y="1259839"/>
            <a:ext cx="1584960" cy="3035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Explore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15530" y="1363117"/>
            <a:ext cx="1771650" cy="455930"/>
            <a:chOff x="7415530" y="1363117"/>
            <a:chExt cx="1771650" cy="455930"/>
          </a:xfrm>
        </p:grpSpPr>
        <p:sp>
          <p:nvSpPr>
            <p:cNvPr id="19" name="object 19"/>
            <p:cNvSpPr/>
            <p:nvPr/>
          </p:nvSpPr>
          <p:spPr>
            <a:xfrm>
              <a:off x="7484110" y="1367789"/>
              <a:ext cx="1697989" cy="415290"/>
            </a:xfrm>
            <a:custGeom>
              <a:avLst/>
              <a:gdLst/>
              <a:ahLst/>
              <a:cxnLst/>
              <a:rect l="l" t="t" r="r" b="b"/>
              <a:pathLst>
                <a:path w="1697990" h="415289">
                  <a:moveTo>
                    <a:pt x="1697990" y="0"/>
                  </a:moveTo>
                  <a:lnTo>
                    <a:pt x="0" y="4152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15530" y="1746250"/>
              <a:ext cx="82550" cy="72390"/>
            </a:xfrm>
            <a:custGeom>
              <a:avLst/>
              <a:gdLst/>
              <a:ahLst/>
              <a:cxnLst/>
              <a:rect l="l" t="t" r="r" b="b"/>
              <a:pathLst>
                <a:path w="82550" h="72389">
                  <a:moveTo>
                    <a:pt x="64770" y="0"/>
                  </a:moveTo>
                  <a:lnTo>
                    <a:pt x="0" y="54610"/>
                  </a:lnTo>
                  <a:lnTo>
                    <a:pt x="82550" y="7238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" descr="University of the Free State">
            <a:extLst>
              <a:ext uri="{FF2B5EF4-FFF2-40B4-BE49-F238E27FC236}">
                <a16:creationId xmlns:a16="http://schemas.microsoft.com/office/drawing/2014/main" id="{DBB91ECF-D47A-409C-903A-80B0D57E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39180"/>
            <a:ext cx="1078228" cy="71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8769" y="11429"/>
            <a:ext cx="8869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95" dirty="0"/>
              <a:t> </a:t>
            </a:r>
            <a:r>
              <a:rPr spc="409" dirty="0"/>
              <a:t>Transferring</a:t>
            </a:r>
            <a:r>
              <a:rPr spc="204" dirty="0"/>
              <a:t> </a:t>
            </a:r>
            <a:r>
              <a:rPr spc="305" dirty="0"/>
              <a:t>files:</a:t>
            </a:r>
            <a:r>
              <a:rPr spc="260" dirty="0"/>
              <a:t> </a:t>
            </a:r>
            <a:r>
              <a:rPr sz="2600" spc="310" dirty="0">
                <a:solidFill>
                  <a:srgbClr val="000000"/>
                </a:solidFill>
              </a:rPr>
              <a:t>Large</a:t>
            </a:r>
            <a:r>
              <a:rPr sz="2600" spc="110" dirty="0">
                <a:solidFill>
                  <a:srgbClr val="000000"/>
                </a:solidFill>
              </a:rPr>
              <a:t> </a:t>
            </a:r>
            <a:r>
              <a:rPr sz="2600" spc="320" dirty="0">
                <a:solidFill>
                  <a:srgbClr val="000000"/>
                </a:solidFill>
              </a:rPr>
              <a:t>data</a:t>
            </a:r>
            <a:endParaRPr sz="2600"/>
          </a:p>
        </p:txBody>
      </p:sp>
      <p:grpSp>
        <p:nvGrpSpPr>
          <p:cNvPr id="6" name="object 6"/>
          <p:cNvGrpSpPr/>
          <p:nvPr/>
        </p:nvGrpSpPr>
        <p:grpSpPr>
          <a:xfrm>
            <a:off x="1314259" y="2985579"/>
            <a:ext cx="8698230" cy="1557020"/>
            <a:chOff x="1314259" y="2985579"/>
            <a:chExt cx="8698230" cy="1557020"/>
          </a:xfrm>
        </p:grpSpPr>
        <p:sp>
          <p:nvSpPr>
            <p:cNvPr id="7" name="object 7"/>
            <p:cNvSpPr/>
            <p:nvPr/>
          </p:nvSpPr>
          <p:spPr>
            <a:xfrm>
              <a:off x="1332230" y="3003550"/>
              <a:ext cx="8388350" cy="739140"/>
            </a:xfrm>
            <a:custGeom>
              <a:avLst/>
              <a:gdLst/>
              <a:ahLst/>
              <a:cxnLst/>
              <a:rect l="l" t="t" r="r" b="b"/>
              <a:pathLst>
                <a:path w="8388350" h="739139">
                  <a:moveTo>
                    <a:pt x="8388350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4193540" y="739139"/>
                  </a:lnTo>
                  <a:lnTo>
                    <a:pt x="8388350" y="739139"/>
                  </a:lnTo>
                  <a:lnTo>
                    <a:pt x="838835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2230" y="3003550"/>
              <a:ext cx="8388350" cy="739140"/>
            </a:xfrm>
            <a:custGeom>
              <a:avLst/>
              <a:gdLst/>
              <a:ahLst/>
              <a:cxnLst/>
              <a:rect l="l" t="t" r="r" b="b"/>
              <a:pathLst>
                <a:path w="8388350" h="739139">
                  <a:moveTo>
                    <a:pt x="4193540" y="739139"/>
                  </a:moveTo>
                  <a:lnTo>
                    <a:pt x="0" y="739139"/>
                  </a:lnTo>
                  <a:lnTo>
                    <a:pt x="0" y="0"/>
                  </a:lnTo>
                  <a:lnTo>
                    <a:pt x="8388350" y="0"/>
                  </a:lnTo>
                  <a:lnTo>
                    <a:pt x="8388350" y="739139"/>
                  </a:lnTo>
                  <a:lnTo>
                    <a:pt x="4193540" y="739139"/>
                  </a:lnTo>
                  <a:close/>
                </a:path>
              </a:pathLst>
            </a:custGeom>
            <a:ln w="35941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1739" y="3291840"/>
              <a:ext cx="4975860" cy="1245870"/>
            </a:xfrm>
            <a:custGeom>
              <a:avLst/>
              <a:gdLst/>
              <a:ahLst/>
              <a:cxnLst/>
              <a:rect l="l" t="t" r="r" b="b"/>
              <a:pathLst>
                <a:path w="4975859" h="1245870">
                  <a:moveTo>
                    <a:pt x="4975860" y="524510"/>
                  </a:moveTo>
                  <a:lnTo>
                    <a:pt x="872489" y="524510"/>
                  </a:lnTo>
                  <a:lnTo>
                    <a:pt x="872489" y="1245870"/>
                  </a:lnTo>
                  <a:lnTo>
                    <a:pt x="4975860" y="1245870"/>
                  </a:lnTo>
                  <a:lnTo>
                    <a:pt x="4975860" y="524510"/>
                  </a:lnTo>
                  <a:close/>
                </a:path>
                <a:path w="4975859" h="1245870">
                  <a:moveTo>
                    <a:pt x="0" y="0"/>
                  </a:moveTo>
                  <a:lnTo>
                    <a:pt x="1553210" y="524510"/>
                  </a:lnTo>
                  <a:lnTo>
                    <a:pt x="2575560" y="524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739" y="3291840"/>
              <a:ext cx="4975860" cy="1245870"/>
            </a:xfrm>
            <a:custGeom>
              <a:avLst/>
              <a:gdLst/>
              <a:ahLst/>
              <a:cxnLst/>
              <a:rect l="l" t="t" r="r" b="b"/>
              <a:pathLst>
                <a:path w="4975859" h="1245870">
                  <a:moveTo>
                    <a:pt x="872489" y="524510"/>
                  </a:moveTo>
                  <a:lnTo>
                    <a:pt x="872489" y="524510"/>
                  </a:lnTo>
                  <a:lnTo>
                    <a:pt x="872489" y="1245870"/>
                  </a:lnTo>
                  <a:lnTo>
                    <a:pt x="1553210" y="1245870"/>
                  </a:lnTo>
                  <a:lnTo>
                    <a:pt x="4975860" y="1245870"/>
                  </a:lnTo>
                  <a:lnTo>
                    <a:pt x="4975860" y="1125220"/>
                  </a:lnTo>
                  <a:lnTo>
                    <a:pt x="4975860" y="524510"/>
                  </a:lnTo>
                  <a:lnTo>
                    <a:pt x="4293870" y="524510"/>
                  </a:lnTo>
                  <a:lnTo>
                    <a:pt x="3782060" y="524510"/>
                  </a:lnTo>
                  <a:lnTo>
                    <a:pt x="3271519" y="524510"/>
                  </a:lnTo>
                  <a:lnTo>
                    <a:pt x="2575560" y="524510"/>
                  </a:lnTo>
                  <a:lnTo>
                    <a:pt x="0" y="0"/>
                  </a:lnTo>
                  <a:lnTo>
                    <a:pt x="1553210" y="524510"/>
                  </a:lnTo>
                  <a:lnTo>
                    <a:pt x="872489" y="524510"/>
                  </a:lnTo>
                  <a:close/>
                </a:path>
                <a:path w="4975859" h="1245870">
                  <a:moveTo>
                    <a:pt x="872489" y="524510"/>
                  </a:moveTo>
                  <a:lnTo>
                    <a:pt x="872489" y="524510"/>
                  </a:lnTo>
                </a:path>
                <a:path w="4975859" h="1245870">
                  <a:moveTo>
                    <a:pt x="4975860" y="1245870"/>
                  </a:moveTo>
                  <a:lnTo>
                    <a:pt x="4975860" y="1245870"/>
                  </a:lnTo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50" y="5990590"/>
            <a:ext cx="647700" cy="6337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1760" y="1256029"/>
            <a:ext cx="11610340" cy="526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0000FF"/>
                </a:solidFill>
                <a:latin typeface="Arial"/>
                <a:cs typeface="Arial"/>
              </a:rPr>
              <a:t>Transferring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large genomic data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may takes weeks: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Arial"/>
              <a:cs typeface="Arial"/>
            </a:endParaRPr>
          </a:p>
          <a:p>
            <a:pPr marL="12700" marR="5080" algn="just">
              <a:lnSpc>
                <a:spcPts val="2480"/>
              </a:lnSpc>
            </a:pPr>
            <a:r>
              <a:rPr sz="2200" spc="-5" dirty="0">
                <a:latin typeface="Arial MT"/>
                <a:cs typeface="Arial MT"/>
              </a:rPr>
              <a:t>Screen </a:t>
            </a:r>
            <a:r>
              <a:rPr sz="2200" dirty="0">
                <a:latin typeface="Arial MT"/>
                <a:cs typeface="Arial MT"/>
              </a:rPr>
              <a:t>is a </a:t>
            </a:r>
            <a:r>
              <a:rPr sz="2200" spc="-5" dirty="0">
                <a:latin typeface="Arial MT"/>
                <a:cs typeface="Arial MT"/>
              </a:rPr>
              <a:t>full-screen software program </a:t>
            </a:r>
            <a:r>
              <a:rPr sz="2200" dirty="0">
                <a:latin typeface="Arial MT"/>
                <a:cs typeface="Arial MT"/>
              </a:rPr>
              <a:t>that </a:t>
            </a:r>
            <a:r>
              <a:rPr sz="2200" spc="-5" dirty="0">
                <a:latin typeface="Arial MT"/>
                <a:cs typeface="Arial MT"/>
              </a:rPr>
              <a:t>can be </a:t>
            </a:r>
            <a:r>
              <a:rPr sz="2200" dirty="0">
                <a:latin typeface="Arial MT"/>
                <a:cs typeface="Arial MT"/>
              </a:rPr>
              <a:t>used </a:t>
            </a:r>
            <a:r>
              <a:rPr sz="2200" spc="-5" dirty="0">
                <a:latin typeface="Arial MT"/>
                <a:cs typeface="Arial MT"/>
              </a:rPr>
              <a:t>to multiplexes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physical console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</a:t>
            </a:r>
            <a:r>
              <a:rPr sz="2200" spc="5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several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processes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(typically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interactive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shells).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offers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5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open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separate terminal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instances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inside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single terminal window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manager.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 MT"/>
              <a:cs typeface="Arial MT"/>
            </a:endParaRPr>
          </a:p>
          <a:p>
            <a:pPr marL="1311910" marR="6590665">
              <a:lnSpc>
                <a:spcPts val="2030"/>
              </a:lnSpc>
            </a:pPr>
            <a:r>
              <a:rPr sz="1800" spc="-10" dirty="0">
                <a:latin typeface="Arial MT"/>
                <a:cs typeface="Arial MT"/>
              </a:rPr>
              <a:t>[echimusa@login2 </a:t>
            </a:r>
            <a:r>
              <a:rPr sz="1800" dirty="0">
                <a:latin typeface="Arial MT"/>
                <a:cs typeface="Arial MT"/>
              </a:rPr>
              <a:t>~]$ </a:t>
            </a:r>
            <a:r>
              <a:rPr sz="1800" spc="-5" dirty="0">
                <a:solidFill>
                  <a:srgbClr val="FF3333"/>
                </a:solidFill>
                <a:latin typeface="Arial MT"/>
                <a:cs typeface="Arial MT"/>
              </a:rPr>
              <a:t>screen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option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be </a:t>
            </a:r>
            <a:r>
              <a:rPr sz="1800" spc="-5" dirty="0">
                <a:latin typeface="Arial MT"/>
                <a:cs typeface="Arial MT"/>
              </a:rPr>
              <a:t>resumed.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Arial MT"/>
              <a:cs typeface="Arial MT"/>
            </a:endParaRPr>
          </a:p>
          <a:p>
            <a:pPr marL="4074795" algn="ctr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-r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screen.</a:t>
            </a:r>
            <a:endParaRPr sz="1800" dirty="0">
              <a:latin typeface="Arial MT"/>
              <a:cs typeface="Arial MT"/>
            </a:endParaRPr>
          </a:p>
          <a:p>
            <a:pPr marL="4076700" algn="ctr">
              <a:lnSpc>
                <a:spcPts val="2095"/>
              </a:lnSpc>
              <a:tabLst>
                <a:tab pos="4432935" algn="l"/>
              </a:tabLst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	</a:t>
            </a:r>
            <a:r>
              <a:rPr sz="1800" spc="-10" dirty="0">
                <a:latin typeface="Arial MT"/>
                <a:cs typeface="Arial MT"/>
              </a:rPr>
              <a:t>:name_screen: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 </a:t>
            </a:r>
            <a:r>
              <a:rPr sz="1800" spc="-5" dirty="0">
                <a:latin typeface="Arial MT"/>
                <a:cs typeface="Arial MT"/>
              </a:rPr>
              <a:t>screen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Arial MT"/>
              <a:cs typeface="Arial MT"/>
            </a:endParaRPr>
          </a:p>
          <a:p>
            <a:pPr marL="1057910" marR="169545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Once 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ctrl+shift+A+D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you can </a:t>
            </a:r>
            <a:r>
              <a:rPr sz="1800" spc="-10" dirty="0">
                <a:latin typeface="Arial MT"/>
                <a:cs typeface="Arial MT"/>
              </a:rPr>
              <a:t>detach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terminal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stop</a:t>
            </a:r>
            <a:r>
              <a:rPr sz="1800" spc="-5" dirty="0">
                <a:latin typeface="Arial MT"/>
                <a:cs typeface="Arial MT"/>
              </a:rPr>
              <a:t> the process or </a:t>
            </a:r>
            <a:r>
              <a:rPr sz="1800" spc="-10" dirty="0">
                <a:latin typeface="Arial MT"/>
                <a:cs typeface="Arial MT"/>
              </a:rPr>
              <a:t>even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logout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stop the </a:t>
            </a:r>
            <a:r>
              <a:rPr sz="1800" spc="-10" dirty="0">
                <a:latin typeface="Arial MT"/>
                <a:cs typeface="Arial MT"/>
              </a:rPr>
              <a:t>process.</a:t>
            </a:r>
            <a:endParaRPr sz="1800" dirty="0">
              <a:latin typeface="Arial MT"/>
              <a:cs typeface="Arial MT"/>
            </a:endParaRPr>
          </a:p>
          <a:p>
            <a:pPr marL="1057910" marR="1564640">
              <a:lnSpc>
                <a:spcPts val="2030"/>
              </a:lnSpc>
              <a:spcBef>
                <a:spcPts val="1620"/>
              </a:spcBef>
              <a:tabLst>
                <a:tab pos="7768590" algn="l"/>
              </a:tabLst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screen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-r</a:t>
            </a:r>
            <a:r>
              <a:rPr sz="1800" b="1" spc="5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screen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-r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id_screen	allows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Arial MT"/>
              <a:cs typeface="Arial MT"/>
            </a:endParaRPr>
          </a:p>
          <a:p>
            <a:pPr marL="1597660">
              <a:lnSpc>
                <a:spcPct val="100000"/>
              </a:lnSpc>
              <a:tabLst>
                <a:tab pos="7412355" algn="l"/>
              </a:tabLst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Screen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useful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copying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web	or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PBS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server such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CHPC.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Picture 2" descr="University of the Free State">
            <a:extLst>
              <a:ext uri="{FF2B5EF4-FFF2-40B4-BE49-F238E27FC236}">
                <a16:creationId xmlns:a16="http://schemas.microsoft.com/office/drawing/2014/main" id="{AA0DE3CD-A936-4D05-B9DC-787B0270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3"/>
            <a:ext cx="868047" cy="5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8769" y="11429"/>
            <a:ext cx="843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90" dirty="0"/>
              <a:t> </a:t>
            </a:r>
            <a:r>
              <a:rPr spc="409" dirty="0"/>
              <a:t>Transferring</a:t>
            </a:r>
            <a:r>
              <a:rPr spc="204" dirty="0"/>
              <a:t> </a:t>
            </a:r>
            <a:r>
              <a:rPr spc="305" dirty="0"/>
              <a:t>files:</a:t>
            </a:r>
            <a:r>
              <a:rPr spc="254" dirty="0"/>
              <a:t> </a:t>
            </a:r>
            <a:r>
              <a:rPr sz="2600" spc="295" dirty="0">
                <a:solidFill>
                  <a:srgbClr val="000000"/>
                </a:solidFill>
              </a:rPr>
              <a:t>Example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111760" y="1256029"/>
            <a:ext cx="671322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0000FF"/>
                </a:solidFill>
                <a:latin typeface="Arial"/>
                <a:cs typeface="Arial"/>
              </a:rPr>
              <a:t>Transferring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large genomic data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may takes weeks: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your CHPC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tape 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9500" y="2391410"/>
            <a:ext cx="8387080" cy="452120"/>
          </a:xfrm>
          <a:custGeom>
            <a:avLst/>
            <a:gdLst/>
            <a:ahLst/>
            <a:cxnLst/>
            <a:rect l="l" t="t" r="r" b="b"/>
            <a:pathLst>
              <a:path w="8387080" h="452119">
                <a:moveTo>
                  <a:pt x="8387080" y="0"/>
                </a:moveTo>
                <a:lnTo>
                  <a:pt x="0" y="0"/>
                </a:lnTo>
                <a:lnTo>
                  <a:pt x="0" y="452119"/>
                </a:lnTo>
                <a:lnTo>
                  <a:pt x="4193540" y="452119"/>
                </a:lnTo>
                <a:lnTo>
                  <a:pt x="8387080" y="452119"/>
                </a:lnTo>
                <a:lnTo>
                  <a:pt x="838708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9500" y="2391410"/>
            <a:ext cx="8387080" cy="45212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latin typeface="Arial MT"/>
                <a:cs typeface="Arial MT"/>
              </a:rPr>
              <a:t>[echimusa@login2 </a:t>
            </a:r>
            <a:r>
              <a:rPr sz="1800" dirty="0">
                <a:latin typeface="Arial MT"/>
                <a:cs typeface="Arial MT"/>
              </a:rPr>
              <a:t>~]$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33"/>
                </a:solidFill>
                <a:latin typeface="Arial MT"/>
                <a:cs typeface="Arial MT"/>
              </a:rPr>
              <a:t>screen</a:t>
            </a:r>
            <a:r>
              <a:rPr sz="1800" dirty="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-S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jobs1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250" y="3163570"/>
            <a:ext cx="280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open,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40" y="4461509"/>
            <a:ext cx="460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1965" algn="l"/>
              </a:tabLst>
            </a:pPr>
            <a:r>
              <a:rPr sz="1800" spc="-20" dirty="0">
                <a:latin typeface="Arial MT"/>
                <a:cs typeface="Arial MT"/>
              </a:rPr>
              <a:t>Now,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same</a:t>
            </a:r>
            <a:r>
              <a:rPr sz="1800" spc="-5" dirty="0">
                <a:latin typeface="Arial MT"/>
                <a:cs typeface="Arial MT"/>
              </a:rPr>
              <a:t> time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ctrl+shift+A+D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389" y="3714750"/>
            <a:ext cx="8387080" cy="450850"/>
          </a:xfrm>
          <a:custGeom>
            <a:avLst/>
            <a:gdLst/>
            <a:ahLst/>
            <a:cxnLst/>
            <a:rect l="l" t="t" r="r" b="b"/>
            <a:pathLst>
              <a:path w="8387080" h="450850">
                <a:moveTo>
                  <a:pt x="8387080" y="0"/>
                </a:moveTo>
                <a:lnTo>
                  <a:pt x="0" y="0"/>
                </a:lnTo>
                <a:lnTo>
                  <a:pt x="0" y="450850"/>
                </a:lnTo>
                <a:lnTo>
                  <a:pt x="4193540" y="450850"/>
                </a:lnTo>
                <a:lnTo>
                  <a:pt x="8387080" y="450850"/>
                </a:lnTo>
                <a:lnTo>
                  <a:pt x="838708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8389" y="3714750"/>
            <a:ext cx="8387080" cy="45085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latin typeface="Arial MT"/>
                <a:cs typeface="Arial MT"/>
              </a:rPr>
              <a:t>[echimusa@login2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~]$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7280" y="4893309"/>
            <a:ext cx="8387080" cy="452120"/>
          </a:xfrm>
          <a:custGeom>
            <a:avLst/>
            <a:gdLst/>
            <a:ahLst/>
            <a:cxnLst/>
            <a:rect l="l" t="t" r="r" b="b"/>
            <a:pathLst>
              <a:path w="8387080" h="452120">
                <a:moveTo>
                  <a:pt x="8387080" y="0"/>
                </a:moveTo>
                <a:lnTo>
                  <a:pt x="0" y="0"/>
                </a:lnTo>
                <a:lnTo>
                  <a:pt x="0" y="452119"/>
                </a:lnTo>
                <a:lnTo>
                  <a:pt x="4193540" y="452119"/>
                </a:lnTo>
                <a:lnTo>
                  <a:pt x="8387080" y="452119"/>
                </a:lnTo>
                <a:lnTo>
                  <a:pt x="838708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280" y="4893309"/>
            <a:ext cx="8387080" cy="45212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[echimusa@login2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~]$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screen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8072" y="6198552"/>
            <a:ext cx="8423275" cy="487045"/>
            <a:chOff x="1088072" y="6198552"/>
            <a:chExt cx="8423275" cy="487045"/>
          </a:xfrm>
        </p:grpSpPr>
        <p:sp>
          <p:nvSpPr>
            <p:cNvPr id="16" name="object 16"/>
            <p:cNvSpPr/>
            <p:nvPr/>
          </p:nvSpPr>
          <p:spPr>
            <a:xfrm>
              <a:off x="1106170" y="6216650"/>
              <a:ext cx="8387080" cy="450850"/>
            </a:xfrm>
            <a:custGeom>
              <a:avLst/>
              <a:gdLst/>
              <a:ahLst/>
              <a:cxnLst/>
              <a:rect l="l" t="t" r="r" b="b"/>
              <a:pathLst>
                <a:path w="8387080" h="450850">
                  <a:moveTo>
                    <a:pt x="8387080" y="0"/>
                  </a:moveTo>
                  <a:lnTo>
                    <a:pt x="0" y="0"/>
                  </a:lnTo>
                  <a:lnTo>
                    <a:pt x="0" y="450850"/>
                  </a:lnTo>
                  <a:lnTo>
                    <a:pt x="4193540" y="450850"/>
                  </a:lnTo>
                  <a:lnTo>
                    <a:pt x="8387080" y="450850"/>
                  </a:lnTo>
                  <a:lnTo>
                    <a:pt x="838708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70" y="6216650"/>
              <a:ext cx="8387080" cy="450850"/>
            </a:xfrm>
            <a:custGeom>
              <a:avLst/>
              <a:gdLst/>
              <a:ahLst/>
              <a:cxnLst/>
              <a:rect l="l" t="t" r="r" b="b"/>
              <a:pathLst>
                <a:path w="8387080" h="450850">
                  <a:moveTo>
                    <a:pt x="4193540" y="450850"/>
                  </a:moveTo>
                  <a:lnTo>
                    <a:pt x="0" y="450850"/>
                  </a:lnTo>
                  <a:lnTo>
                    <a:pt x="0" y="0"/>
                  </a:lnTo>
                  <a:lnTo>
                    <a:pt x="8387080" y="0"/>
                  </a:lnTo>
                  <a:lnTo>
                    <a:pt x="8387080" y="450850"/>
                  </a:lnTo>
                  <a:lnTo>
                    <a:pt x="4193540" y="450850"/>
                  </a:lnTo>
                  <a:close/>
                </a:path>
              </a:pathLst>
            </a:custGeom>
            <a:ln w="35941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6540" y="5361940"/>
            <a:ext cx="915162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Should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see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can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</a:t>
            </a:r>
            <a:r>
              <a:rPr sz="1800" spc="-5" dirty="0">
                <a:latin typeface="Arial MT"/>
                <a:cs typeface="Arial MT"/>
              </a:rPr>
              <a:t> back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screen </a:t>
            </a:r>
            <a:r>
              <a:rPr sz="1800" spc="-30" dirty="0">
                <a:latin typeface="Arial MT"/>
                <a:cs typeface="Arial MT"/>
              </a:rPr>
              <a:t>by,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 MT"/>
              <a:cs typeface="Arial MT"/>
            </a:endParaRPr>
          </a:p>
          <a:p>
            <a:pPr marL="90424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[echimusa@login2 </a:t>
            </a:r>
            <a:r>
              <a:rPr sz="1800" dirty="0">
                <a:latin typeface="Arial MT"/>
                <a:cs typeface="Arial MT"/>
              </a:rPr>
              <a:t>~]$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screen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-r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xxxx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77429" y="5813869"/>
            <a:ext cx="3402965" cy="559435"/>
            <a:chOff x="1277429" y="5813869"/>
            <a:chExt cx="3402965" cy="559435"/>
          </a:xfrm>
        </p:grpSpPr>
        <p:sp>
          <p:nvSpPr>
            <p:cNvPr id="20" name="object 20"/>
            <p:cNvSpPr/>
            <p:nvPr/>
          </p:nvSpPr>
          <p:spPr>
            <a:xfrm>
              <a:off x="1295399" y="5831840"/>
              <a:ext cx="3285490" cy="488950"/>
            </a:xfrm>
            <a:custGeom>
              <a:avLst/>
              <a:gdLst/>
              <a:ahLst/>
              <a:cxnLst/>
              <a:rect l="l" t="t" r="r" b="b"/>
              <a:pathLst>
                <a:path w="3285490" h="488950">
                  <a:moveTo>
                    <a:pt x="0" y="0"/>
                  </a:moveTo>
                  <a:lnTo>
                    <a:pt x="3285490" y="48895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5650" y="6266180"/>
              <a:ext cx="114300" cy="106680"/>
            </a:xfrm>
            <a:custGeom>
              <a:avLst/>
              <a:gdLst/>
              <a:ahLst/>
              <a:cxnLst/>
              <a:rect l="l" t="t" r="r" b="b"/>
              <a:pathLst>
                <a:path w="114300" h="106679">
                  <a:moveTo>
                    <a:pt x="15239" y="0"/>
                  </a:moveTo>
                  <a:lnTo>
                    <a:pt x="0" y="106680"/>
                  </a:lnTo>
                  <a:lnTo>
                    <a:pt x="114300" y="6985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" descr="University of the Free State">
            <a:extLst>
              <a:ext uri="{FF2B5EF4-FFF2-40B4-BE49-F238E27FC236}">
                <a16:creationId xmlns:a16="http://schemas.microsoft.com/office/drawing/2014/main" id="{63B725F3-D95A-49AC-A8F7-0FB96586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16650"/>
            <a:ext cx="962023" cy="64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5260" y="11429"/>
            <a:ext cx="10288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200" dirty="0"/>
              <a:t> </a:t>
            </a:r>
            <a:r>
              <a:rPr spc="409" dirty="0"/>
              <a:t>Transferring</a:t>
            </a:r>
            <a:r>
              <a:rPr spc="195" dirty="0"/>
              <a:t> </a:t>
            </a:r>
            <a:r>
              <a:rPr spc="305" dirty="0"/>
              <a:t>files:</a:t>
            </a:r>
            <a:r>
              <a:rPr spc="280" dirty="0"/>
              <a:t> </a:t>
            </a:r>
            <a:r>
              <a:rPr sz="2600" spc="280" dirty="0">
                <a:solidFill>
                  <a:srgbClr val="000000"/>
                </a:solidFill>
              </a:rPr>
              <a:t>UCT</a:t>
            </a:r>
            <a:r>
              <a:rPr sz="2600" spc="120" dirty="0">
                <a:solidFill>
                  <a:srgbClr val="000000"/>
                </a:solidFill>
              </a:rPr>
              <a:t> </a:t>
            </a:r>
            <a:r>
              <a:rPr sz="2600" spc="270" dirty="0">
                <a:solidFill>
                  <a:srgbClr val="000000"/>
                </a:solidFill>
              </a:rPr>
              <a:t>research</a:t>
            </a:r>
            <a:r>
              <a:rPr sz="2600" spc="110" dirty="0">
                <a:solidFill>
                  <a:srgbClr val="000000"/>
                </a:solidFill>
              </a:rPr>
              <a:t> </a:t>
            </a:r>
            <a:r>
              <a:rPr sz="2600" spc="320" dirty="0">
                <a:solidFill>
                  <a:srgbClr val="000000"/>
                </a:solidFill>
              </a:rPr>
              <a:t>data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1781810" y="3778250"/>
            <a:ext cx="8387080" cy="450850"/>
          </a:xfrm>
          <a:custGeom>
            <a:avLst/>
            <a:gdLst/>
            <a:ahLst/>
            <a:cxnLst/>
            <a:rect l="l" t="t" r="r" b="b"/>
            <a:pathLst>
              <a:path w="8387080" h="450850">
                <a:moveTo>
                  <a:pt x="8387080" y="0"/>
                </a:moveTo>
                <a:lnTo>
                  <a:pt x="0" y="0"/>
                </a:lnTo>
                <a:lnTo>
                  <a:pt x="0" y="450850"/>
                </a:lnTo>
                <a:lnTo>
                  <a:pt x="4193540" y="450850"/>
                </a:lnTo>
                <a:lnTo>
                  <a:pt x="8387080" y="450850"/>
                </a:lnTo>
                <a:lnTo>
                  <a:pt x="838708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1810" y="3778250"/>
            <a:ext cx="8387080" cy="45085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 MT"/>
                <a:cs typeface="Arial MT"/>
              </a:rPr>
              <a:t>chimusa@chimusa:~$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mkdir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89" y="1184909"/>
            <a:ext cx="11582400" cy="26212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2065" algn="just">
              <a:lnSpc>
                <a:spcPts val="2480"/>
              </a:lnSpc>
              <a:spcBef>
                <a:spcPts val="315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UCT research data </a:t>
            </a:r>
            <a:r>
              <a:rPr sz="2200" b="1" spc="-5" dirty="0">
                <a:latin typeface="Arial"/>
                <a:cs typeface="Arial"/>
              </a:rPr>
              <a:t>is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long term storage </a:t>
            </a:r>
            <a:r>
              <a:rPr sz="2200" b="1" spc="-15" dirty="0">
                <a:latin typeface="Arial"/>
                <a:cs typeface="Arial"/>
              </a:rPr>
              <a:t>server. </a:t>
            </a:r>
            <a:r>
              <a:rPr sz="2200" b="1" spc="-65" dirty="0">
                <a:latin typeface="Arial"/>
                <a:cs typeface="Arial"/>
              </a:rPr>
              <a:t>You </a:t>
            </a:r>
            <a:r>
              <a:rPr sz="2200" b="1" spc="-5" dirty="0">
                <a:latin typeface="Arial"/>
                <a:cs typeface="Arial"/>
              </a:rPr>
              <a:t>cannot perform any data analysis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from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there.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You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will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move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productive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server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such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CHPC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UCT/HPCT.</a:t>
            </a:r>
            <a:endParaRPr sz="2200">
              <a:latin typeface="Arial"/>
              <a:cs typeface="Arial"/>
            </a:endParaRPr>
          </a:p>
          <a:p>
            <a:pPr marL="320040" marR="5080">
              <a:lnSpc>
                <a:spcPts val="2480"/>
              </a:lnSpc>
              <a:spcBef>
                <a:spcPts val="1490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How from your Ubuntu local machine to mount UCT research data,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so that you can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transfer </a:t>
            </a:r>
            <a:r>
              <a:rPr sz="2200" spc="-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them?</a:t>
            </a:r>
            <a:endParaRPr sz="2200">
              <a:latin typeface="Arial MT"/>
              <a:cs typeface="Arial MT"/>
            </a:endParaRPr>
          </a:p>
          <a:p>
            <a:pPr marL="320040">
              <a:lnSpc>
                <a:spcPts val="2425"/>
              </a:lnSpc>
            </a:pPr>
            <a:r>
              <a:rPr sz="2200" b="1" spc="-5" dirty="0">
                <a:latin typeface="Arial"/>
                <a:cs typeface="Arial"/>
              </a:rPr>
              <a:t>Here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5" dirty="0">
                <a:latin typeface="Arial"/>
                <a:cs typeface="Arial"/>
              </a:rPr>
              <a:t> how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you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mount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 driver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Linux,</a:t>
            </a:r>
            <a:endParaRPr sz="22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1750"/>
              </a:spcBef>
            </a:pPr>
            <a:r>
              <a:rPr sz="1800" b="1" spc="-10" dirty="0">
                <a:latin typeface="Arial"/>
                <a:cs typeface="Arial"/>
              </a:rPr>
              <a:t>1.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empty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folder</a:t>
            </a:r>
            <a:r>
              <a:rPr sz="1800" spc="-5" dirty="0">
                <a:latin typeface="Arial MT"/>
                <a:cs typeface="Arial MT"/>
              </a:rPr>
              <a:t> 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20" dirty="0">
                <a:latin typeface="Arial MT"/>
                <a:cs typeface="Arial MT"/>
              </a:rPr>
              <a:t>machine:,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" y="4334509"/>
            <a:ext cx="647699" cy="6337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2950" y="4136390"/>
            <a:ext cx="506857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ts val="2005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LAPTOP/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05"/>
              </a:lnSpc>
              <a:tabLst>
                <a:tab pos="4032250" algn="l"/>
              </a:tabLst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Mo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rchd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.ac.z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</a:t>
            </a:r>
            <a:r>
              <a:rPr sz="1800" dirty="0">
                <a:latin typeface="Arial MT"/>
                <a:cs typeface="Arial MT"/>
              </a:rPr>
              <a:t>o	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2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5" dirty="0">
                <a:latin typeface="Arial MT"/>
                <a:cs typeface="Arial MT"/>
              </a:rPr>
              <a:t>/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2602" y="4724082"/>
            <a:ext cx="10268585" cy="488315"/>
            <a:chOff x="1772602" y="4724082"/>
            <a:chExt cx="10268585" cy="488315"/>
          </a:xfrm>
        </p:grpSpPr>
        <p:sp>
          <p:nvSpPr>
            <p:cNvPr id="12" name="object 12"/>
            <p:cNvSpPr/>
            <p:nvPr/>
          </p:nvSpPr>
          <p:spPr>
            <a:xfrm>
              <a:off x="1790699" y="4742180"/>
              <a:ext cx="10232390" cy="452120"/>
            </a:xfrm>
            <a:custGeom>
              <a:avLst/>
              <a:gdLst/>
              <a:ahLst/>
              <a:cxnLst/>
              <a:rect l="l" t="t" r="r" b="b"/>
              <a:pathLst>
                <a:path w="10232390" h="452120">
                  <a:moveTo>
                    <a:pt x="10232390" y="0"/>
                  </a:moveTo>
                  <a:lnTo>
                    <a:pt x="0" y="0"/>
                  </a:lnTo>
                  <a:lnTo>
                    <a:pt x="0" y="452120"/>
                  </a:lnTo>
                  <a:lnTo>
                    <a:pt x="5116830" y="452120"/>
                  </a:lnTo>
                  <a:lnTo>
                    <a:pt x="10232390" y="452120"/>
                  </a:lnTo>
                  <a:lnTo>
                    <a:pt x="1023239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0699" y="4742180"/>
              <a:ext cx="10232390" cy="452120"/>
            </a:xfrm>
            <a:custGeom>
              <a:avLst/>
              <a:gdLst/>
              <a:ahLst/>
              <a:cxnLst/>
              <a:rect l="l" t="t" r="r" b="b"/>
              <a:pathLst>
                <a:path w="10232390" h="452120">
                  <a:moveTo>
                    <a:pt x="5116830" y="452120"/>
                  </a:moveTo>
                  <a:lnTo>
                    <a:pt x="0" y="452120"/>
                  </a:lnTo>
                  <a:lnTo>
                    <a:pt x="0" y="0"/>
                  </a:lnTo>
                  <a:lnTo>
                    <a:pt x="10232390" y="0"/>
                  </a:lnTo>
                  <a:lnTo>
                    <a:pt x="10232390" y="452120"/>
                  </a:lnTo>
                  <a:lnTo>
                    <a:pt x="5116830" y="452120"/>
                  </a:lnTo>
                  <a:close/>
                </a:path>
              </a:pathLst>
            </a:custGeom>
            <a:ln w="35941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85950" y="4853940"/>
            <a:ext cx="880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chimusa@chimusa:~$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9900FF"/>
                </a:solidFill>
                <a:latin typeface="Arial"/>
                <a:cs typeface="Arial"/>
              </a:rPr>
              <a:t>sudo</a:t>
            </a:r>
            <a:r>
              <a:rPr sz="1400" b="1" spc="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CC"/>
                </a:solidFill>
                <a:latin typeface="Arial"/>
                <a:cs typeface="Arial"/>
              </a:rPr>
              <a:t>mount</a:t>
            </a:r>
            <a:r>
              <a:rPr sz="1400" b="1" spc="15" dirty="0">
                <a:solidFill>
                  <a:srgbClr val="FF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CC"/>
                </a:solidFill>
                <a:latin typeface="Arial"/>
                <a:cs typeface="Arial"/>
              </a:rPr>
              <a:t>-t</a:t>
            </a:r>
            <a:r>
              <a:rPr sz="1400" b="1" spc="10" dirty="0">
                <a:solidFill>
                  <a:srgbClr val="FF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CC"/>
                </a:solidFill>
                <a:latin typeface="Arial"/>
                <a:cs typeface="Arial"/>
              </a:rPr>
              <a:t>cifs</a:t>
            </a:r>
            <a:r>
              <a:rPr sz="1400" b="1" spc="5" dirty="0">
                <a:solidFill>
                  <a:srgbClr val="FF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CC"/>
                </a:solidFill>
                <a:latin typeface="Arial"/>
                <a:cs typeface="Arial"/>
              </a:rPr>
              <a:t>-o</a:t>
            </a:r>
            <a:r>
              <a:rPr sz="1400" b="1" spc="10" dirty="0">
                <a:solidFill>
                  <a:srgbClr val="FF00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CC"/>
                </a:solidFill>
                <a:latin typeface="Arial"/>
                <a:cs typeface="Arial"/>
              </a:rPr>
              <a:t>user=</a:t>
            </a:r>
            <a:r>
              <a:rPr sz="1400" b="1" spc="-5" dirty="0">
                <a:latin typeface="Arial"/>
                <a:cs typeface="Arial"/>
              </a:rPr>
              <a:t>01446524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esearchdata.uct.ac.za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/HumanGenetics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4209" y="4904740"/>
            <a:ext cx="793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6600"/>
                </a:solidFill>
                <a:latin typeface="Arial"/>
                <a:cs typeface="Arial"/>
              </a:rPr>
              <a:t>LAPTOP/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37572" y="5109209"/>
            <a:ext cx="7541895" cy="743585"/>
            <a:chOff x="3437572" y="5109209"/>
            <a:chExt cx="7541895" cy="743585"/>
          </a:xfrm>
        </p:grpSpPr>
        <p:sp>
          <p:nvSpPr>
            <p:cNvPr id="17" name="object 17"/>
            <p:cNvSpPr/>
            <p:nvPr/>
          </p:nvSpPr>
          <p:spPr>
            <a:xfrm>
              <a:off x="3455669" y="5241289"/>
              <a:ext cx="775970" cy="448309"/>
            </a:xfrm>
            <a:custGeom>
              <a:avLst/>
              <a:gdLst/>
              <a:ahLst/>
              <a:cxnLst/>
              <a:rect l="l" t="t" r="r" b="b"/>
              <a:pathLst>
                <a:path w="775970" h="448310">
                  <a:moveTo>
                    <a:pt x="0" y="448310"/>
                  </a:moveTo>
                  <a:lnTo>
                    <a:pt x="775969" y="0"/>
                  </a:lnTo>
                </a:path>
              </a:pathLst>
            </a:custGeom>
            <a:ln w="35941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8619" y="5191759"/>
              <a:ext cx="120650" cy="100330"/>
            </a:xfrm>
            <a:custGeom>
              <a:avLst/>
              <a:gdLst/>
              <a:ahLst/>
              <a:cxnLst/>
              <a:rect l="l" t="t" r="r" b="b"/>
              <a:pathLst>
                <a:path w="120650" h="100329">
                  <a:moveTo>
                    <a:pt x="120650" y="0"/>
                  </a:moveTo>
                  <a:lnTo>
                    <a:pt x="0" y="6350"/>
                  </a:lnTo>
                  <a:lnTo>
                    <a:pt x="54609" y="100329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4909" y="5269229"/>
              <a:ext cx="294640" cy="349250"/>
            </a:xfrm>
            <a:custGeom>
              <a:avLst/>
              <a:gdLst/>
              <a:ahLst/>
              <a:cxnLst/>
              <a:rect l="l" t="t" r="r" b="b"/>
              <a:pathLst>
                <a:path w="294640" h="349250">
                  <a:moveTo>
                    <a:pt x="0" y="349250"/>
                  </a:moveTo>
                  <a:lnTo>
                    <a:pt x="294639" y="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3829" y="5193029"/>
              <a:ext cx="110489" cy="116839"/>
            </a:xfrm>
            <a:custGeom>
              <a:avLst/>
              <a:gdLst/>
              <a:ahLst/>
              <a:cxnLst/>
              <a:rect l="l" t="t" r="r" b="b"/>
              <a:pathLst>
                <a:path w="110490" h="116839">
                  <a:moveTo>
                    <a:pt x="110490" y="0"/>
                  </a:moveTo>
                  <a:lnTo>
                    <a:pt x="0" y="46990"/>
                  </a:lnTo>
                  <a:lnTo>
                    <a:pt x="82550" y="11684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72879" y="5257799"/>
              <a:ext cx="571500" cy="502920"/>
            </a:xfrm>
            <a:custGeom>
              <a:avLst/>
              <a:gdLst/>
              <a:ahLst/>
              <a:cxnLst/>
              <a:rect l="l" t="t" r="r" b="b"/>
              <a:pathLst>
                <a:path w="571500" h="502920">
                  <a:moveTo>
                    <a:pt x="0" y="502919"/>
                  </a:moveTo>
                  <a:lnTo>
                    <a:pt x="571500" y="0"/>
                  </a:lnTo>
                </a:path>
              </a:pathLst>
            </a:custGeom>
            <a:ln w="3594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03739" y="5190489"/>
              <a:ext cx="116839" cy="111760"/>
            </a:xfrm>
            <a:custGeom>
              <a:avLst/>
              <a:gdLst/>
              <a:ahLst/>
              <a:cxnLst/>
              <a:rect l="l" t="t" r="r" b="b"/>
              <a:pathLst>
                <a:path w="116840" h="111760">
                  <a:moveTo>
                    <a:pt x="116839" y="0"/>
                  </a:moveTo>
                  <a:lnTo>
                    <a:pt x="0" y="31750"/>
                  </a:lnTo>
                  <a:lnTo>
                    <a:pt x="71119" y="111760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31450" y="5185409"/>
              <a:ext cx="580390" cy="648970"/>
            </a:xfrm>
            <a:custGeom>
              <a:avLst/>
              <a:gdLst/>
              <a:ahLst/>
              <a:cxnLst/>
              <a:rect l="l" t="t" r="r" b="b"/>
              <a:pathLst>
                <a:path w="580390" h="648970">
                  <a:moveTo>
                    <a:pt x="0" y="648969"/>
                  </a:moveTo>
                  <a:lnTo>
                    <a:pt x="580390" y="0"/>
                  </a:lnTo>
                </a:path>
              </a:pathLst>
            </a:custGeom>
            <a:ln w="35940">
              <a:solidFill>
                <a:srgbClr val="0077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67390" y="5109209"/>
              <a:ext cx="111760" cy="116839"/>
            </a:xfrm>
            <a:custGeom>
              <a:avLst/>
              <a:gdLst/>
              <a:ahLst/>
              <a:cxnLst/>
              <a:rect l="l" t="t" r="r" b="b"/>
              <a:pathLst>
                <a:path w="111759" h="116839">
                  <a:moveTo>
                    <a:pt x="111759" y="0"/>
                  </a:moveTo>
                  <a:lnTo>
                    <a:pt x="0" y="44450"/>
                  </a:lnTo>
                  <a:lnTo>
                    <a:pt x="80009" y="116839"/>
                  </a:lnTo>
                  <a:lnTo>
                    <a:pt x="111759" y="0"/>
                  </a:lnTo>
                  <a:close/>
                </a:path>
              </a:pathLst>
            </a:custGeom>
            <a:solidFill>
              <a:srgbClr val="007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90650" y="5737859"/>
            <a:ext cx="2804160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solidFill>
                  <a:srgbClr val="9900FF"/>
                </a:solidFill>
                <a:latin typeface="Arial MT"/>
                <a:cs typeface="Arial MT"/>
              </a:rPr>
              <a:t>Need</a:t>
            </a:r>
            <a:r>
              <a:rPr sz="1400" spc="-1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900FF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FF"/>
                </a:solidFill>
                <a:latin typeface="Arial MT"/>
                <a:cs typeface="Arial MT"/>
              </a:rPr>
              <a:t>be super user</a:t>
            </a:r>
            <a:r>
              <a:rPr sz="1400" spc="5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FF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900FF"/>
                </a:solidFill>
                <a:latin typeface="Arial MT"/>
                <a:cs typeface="Arial MT"/>
              </a:rPr>
              <a:t>your</a:t>
            </a:r>
            <a:r>
              <a:rPr sz="1400" spc="5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FF"/>
                </a:solidFill>
                <a:latin typeface="Arial MT"/>
                <a:cs typeface="Arial MT"/>
              </a:rPr>
              <a:t>local </a:t>
            </a:r>
            <a:r>
              <a:rPr sz="1400" spc="-375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FF"/>
                </a:solidFill>
                <a:latin typeface="Arial MT"/>
                <a:cs typeface="Arial MT"/>
              </a:rPr>
              <a:t>machine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2900" y="5593079"/>
            <a:ext cx="10267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63509" y="5666740"/>
            <a:ext cx="1809114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Human genetics folder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sz="1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research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60609" y="5737859"/>
            <a:ext cx="1295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00CC00"/>
                </a:solidFill>
                <a:latin typeface="Arial MT"/>
                <a:cs typeface="Arial MT"/>
              </a:rPr>
              <a:t>Your</a:t>
            </a:r>
            <a:r>
              <a:rPr sz="1400" spc="-25" dirty="0">
                <a:solidFill>
                  <a:srgbClr val="00CC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CC00"/>
                </a:solidFill>
                <a:latin typeface="Arial MT"/>
                <a:cs typeface="Arial MT"/>
              </a:rPr>
              <a:t>local</a:t>
            </a:r>
            <a:r>
              <a:rPr sz="1400" spc="-25" dirty="0">
                <a:solidFill>
                  <a:srgbClr val="00CC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CC00"/>
                </a:solidFill>
                <a:latin typeface="Arial MT"/>
                <a:cs typeface="Arial MT"/>
              </a:rPr>
              <a:t>folder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49859" y="5038090"/>
            <a:ext cx="1313815" cy="1245235"/>
            <a:chOff x="6749859" y="5038090"/>
            <a:chExt cx="1313815" cy="1245235"/>
          </a:xfrm>
        </p:grpSpPr>
        <p:sp>
          <p:nvSpPr>
            <p:cNvPr id="30" name="object 30"/>
            <p:cNvSpPr/>
            <p:nvPr/>
          </p:nvSpPr>
          <p:spPr>
            <a:xfrm>
              <a:off x="6767829" y="5107940"/>
              <a:ext cx="1221740" cy="1156970"/>
            </a:xfrm>
            <a:custGeom>
              <a:avLst/>
              <a:gdLst/>
              <a:ahLst/>
              <a:cxnLst/>
              <a:rect l="l" t="t" r="r" b="b"/>
              <a:pathLst>
                <a:path w="1221740" h="1156970">
                  <a:moveTo>
                    <a:pt x="0" y="1156970"/>
                  </a:moveTo>
                  <a:lnTo>
                    <a:pt x="1221740" y="0"/>
                  </a:lnTo>
                </a:path>
              </a:pathLst>
            </a:custGeom>
            <a:ln w="35941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47659" y="5038090"/>
              <a:ext cx="115570" cy="113030"/>
            </a:xfrm>
            <a:custGeom>
              <a:avLst/>
              <a:gdLst/>
              <a:ahLst/>
              <a:cxnLst/>
              <a:rect l="l" t="t" r="r" b="b"/>
              <a:pathLst>
                <a:path w="115570" h="113029">
                  <a:moveTo>
                    <a:pt x="115570" y="0"/>
                  </a:moveTo>
                  <a:lnTo>
                    <a:pt x="0" y="35560"/>
                  </a:lnTo>
                  <a:lnTo>
                    <a:pt x="73660" y="11303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30420" y="6242050"/>
            <a:ext cx="2581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UCT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Hostname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rersearch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3" name="Picture 2" descr="University of the Free State">
            <a:extLst>
              <a:ext uri="{FF2B5EF4-FFF2-40B4-BE49-F238E27FC236}">
                <a16:creationId xmlns:a16="http://schemas.microsoft.com/office/drawing/2014/main" id="{3131AD7B-ABC0-4822-84BA-DB2908A8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72199"/>
            <a:ext cx="1028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1904" y="6404347"/>
            <a:ext cx="1074811" cy="4313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5014" y="384954"/>
            <a:ext cx="43634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-5" dirty="0"/>
              <a:t>Linux?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7714" y="1229995"/>
            <a:ext cx="8077834" cy="3690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UNIX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Operating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(OS)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initially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1960.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495425" algn="l"/>
                <a:tab pos="2154555" algn="l"/>
                <a:tab pos="3144520" algn="l"/>
                <a:tab pos="4592320" algn="l"/>
                <a:tab pos="5975985" algn="l"/>
                <a:tab pos="6459855" algn="l"/>
                <a:tab pos="74688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any	diﬀe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ent	ve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UNIX,	that  </a:t>
            </a:r>
            <a:r>
              <a:rPr sz="2800" spc="-5" dirty="0">
                <a:latin typeface="Calibri"/>
                <a:cs typeface="Calibri"/>
              </a:rPr>
              <a:t>share common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similarities.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varieties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UNIX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Solaris,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Linux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MacOS.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3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UNIX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have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graphical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interface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(GUI)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dirty="0">
                <a:latin typeface="Calibri"/>
                <a:cs typeface="Calibri"/>
              </a:rPr>
              <a:t>them easier 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6937D-AB3C-42F1-B7E1-CE4B5B84A4BF}"/>
              </a:ext>
            </a:extLst>
          </p:cNvPr>
          <p:cNvSpPr/>
          <p:nvPr/>
        </p:nvSpPr>
        <p:spPr>
          <a:xfrm>
            <a:off x="8763000" y="0"/>
            <a:ext cx="1905000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2288C3-A55E-4C3B-A4F8-FD67A4848E63}"/>
              </a:ext>
            </a:extLst>
          </p:cNvPr>
          <p:cNvSpPr/>
          <p:nvPr/>
        </p:nvSpPr>
        <p:spPr>
          <a:xfrm>
            <a:off x="1524000" y="6172200"/>
            <a:ext cx="3124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3229" y="0"/>
            <a:ext cx="9987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200" dirty="0"/>
              <a:t> </a:t>
            </a:r>
            <a:r>
              <a:rPr spc="409" dirty="0"/>
              <a:t>Transferring</a:t>
            </a:r>
            <a:r>
              <a:rPr spc="195" dirty="0"/>
              <a:t> </a:t>
            </a:r>
            <a:r>
              <a:rPr spc="305" dirty="0"/>
              <a:t>files:</a:t>
            </a:r>
            <a:r>
              <a:rPr spc="265" dirty="0"/>
              <a:t> </a:t>
            </a:r>
            <a:r>
              <a:rPr sz="2600" spc="315" dirty="0">
                <a:solidFill>
                  <a:srgbClr val="000000"/>
                </a:solidFill>
              </a:rPr>
              <a:t>Working</a:t>
            </a:r>
            <a:r>
              <a:rPr sz="2600" spc="120" dirty="0">
                <a:solidFill>
                  <a:srgbClr val="000000"/>
                </a:solidFill>
              </a:rPr>
              <a:t> </a:t>
            </a:r>
            <a:r>
              <a:rPr sz="2600" spc="245" dirty="0">
                <a:solidFill>
                  <a:srgbClr val="000000"/>
                </a:solidFill>
              </a:rPr>
              <a:t>with</a:t>
            </a:r>
            <a:r>
              <a:rPr sz="2600" spc="114" dirty="0">
                <a:solidFill>
                  <a:srgbClr val="000000"/>
                </a:solidFill>
              </a:rPr>
              <a:t> </a:t>
            </a:r>
            <a:r>
              <a:rPr sz="2600" spc="250" dirty="0">
                <a:solidFill>
                  <a:srgbClr val="000000"/>
                </a:solidFill>
              </a:rPr>
              <a:t>tar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1277619" y="464820"/>
            <a:ext cx="6464935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b="1" spc="340" dirty="0">
                <a:latin typeface="Trebuchet MS"/>
                <a:cs typeface="Trebuchet MS"/>
              </a:rPr>
              <a:t>and</a:t>
            </a:r>
            <a:r>
              <a:rPr sz="2600" b="1" spc="85" dirty="0">
                <a:latin typeface="Trebuchet MS"/>
                <a:cs typeface="Trebuchet MS"/>
              </a:rPr>
              <a:t> </a:t>
            </a:r>
            <a:r>
              <a:rPr sz="2600" b="1" spc="195" dirty="0">
                <a:latin typeface="Trebuchet MS"/>
                <a:cs typeface="Trebuchet MS"/>
              </a:rPr>
              <a:t>zip</a:t>
            </a:r>
            <a:r>
              <a:rPr sz="2600" b="1" spc="90" dirty="0">
                <a:latin typeface="Trebuchet MS"/>
                <a:cs typeface="Trebuchet MS"/>
              </a:rPr>
              <a:t> </a:t>
            </a:r>
            <a:r>
              <a:rPr sz="2600" b="1" spc="140" dirty="0">
                <a:latin typeface="Trebuchet MS"/>
                <a:cs typeface="Trebuchet MS"/>
              </a:rPr>
              <a:t>file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get</a:t>
            </a:r>
            <a:r>
              <a:rPr sz="1800" dirty="0">
                <a:latin typeface="Arial MT"/>
                <a:cs typeface="Arial MT"/>
              </a:rPr>
              <a:t> zip</a:t>
            </a:r>
            <a:r>
              <a:rPr sz="1800" spc="-10" dirty="0">
                <a:latin typeface="Arial MT"/>
                <a:cs typeface="Arial MT"/>
              </a:rPr>
              <a:t> file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NCBI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database,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10" y="3145789"/>
            <a:ext cx="647700" cy="6337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8469" y="1680210"/>
            <a:ext cx="10232390" cy="453390"/>
          </a:xfrm>
          <a:custGeom>
            <a:avLst/>
            <a:gdLst/>
            <a:ahLst/>
            <a:cxnLst/>
            <a:rect l="l" t="t" r="r" b="b"/>
            <a:pathLst>
              <a:path w="10232390" h="453389">
                <a:moveTo>
                  <a:pt x="10232390" y="0"/>
                </a:moveTo>
                <a:lnTo>
                  <a:pt x="0" y="0"/>
                </a:lnTo>
                <a:lnTo>
                  <a:pt x="0" y="453389"/>
                </a:lnTo>
                <a:lnTo>
                  <a:pt x="5116830" y="453389"/>
                </a:lnTo>
                <a:lnTo>
                  <a:pt x="10232390" y="453389"/>
                </a:lnTo>
                <a:lnTo>
                  <a:pt x="1023239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469" y="1680210"/>
            <a:ext cx="10232390" cy="45339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wget</a:t>
            </a:r>
            <a:r>
              <a:rPr sz="1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ftp://ftp.ncbi.nlm.nih.gov/genomes/H_sapiens/GFF/alt_CHM1_1.1_top_level.gff3.gz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7619" y="2452370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ct</a:t>
            </a:r>
            <a:r>
              <a:rPr sz="1800" spc="5" dirty="0">
                <a:latin typeface="Arial MT"/>
                <a:cs typeface="Arial MT"/>
              </a:rPr>
              <a:t> t</a:t>
            </a:r>
            <a:r>
              <a:rPr sz="1800" spc="-15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469" y="2941320"/>
            <a:ext cx="10232390" cy="45212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310"/>
              </a:spcBef>
              <a:tabLst>
                <a:tab pos="240220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gunzip	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alt_CHM1_1.1_top_level.gff3.gz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7619" y="3712209"/>
            <a:ext cx="803910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Now</a:t>
            </a:r>
            <a:r>
              <a:rPr sz="1800" spc="-10" dirty="0">
                <a:latin typeface="Arial MT"/>
                <a:cs typeface="Arial MT"/>
              </a:rPr>
              <a:t> let</a:t>
            </a:r>
            <a:r>
              <a:rPr sz="1800" dirty="0">
                <a:latin typeface="Arial MT"/>
                <a:cs typeface="Arial MT"/>
              </a:rPr>
              <a:t> zip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tar</a:t>
            </a:r>
            <a:r>
              <a:rPr sz="1800" dirty="0">
                <a:latin typeface="Arial MT"/>
                <a:cs typeface="Arial MT"/>
              </a:rPr>
              <a:t> (to</a:t>
            </a:r>
            <a:r>
              <a:rPr sz="1800" spc="-5" dirty="0">
                <a:latin typeface="Arial MT"/>
                <a:cs typeface="Arial MT"/>
              </a:rPr>
              <a:t> 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zip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format 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.tar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.tar.zip</a:t>
            </a:r>
            <a:endParaRPr sz="1800">
              <a:latin typeface="Arial MT"/>
              <a:cs typeface="Arial MT"/>
            </a:endParaRPr>
          </a:p>
          <a:p>
            <a:pPr marL="714375" indent="-255270">
              <a:lnSpc>
                <a:spcPts val="2039"/>
              </a:lnSpc>
              <a:buAutoNum type="arabicPeriod"/>
              <a:tabLst>
                <a:tab pos="715010" algn="l"/>
                <a:tab pos="1866264" algn="l"/>
              </a:tabLst>
            </a:pPr>
            <a:r>
              <a:rPr sz="1800" spc="-5" dirty="0">
                <a:latin typeface="Arial MT"/>
                <a:cs typeface="Arial MT"/>
              </a:rPr>
              <a:t>&gt;$ tar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-cvf	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alt_CHM1_1.1_top_level.gff3</a:t>
            </a:r>
            <a:endParaRPr sz="1600">
              <a:latin typeface="Arial MT"/>
              <a:cs typeface="Arial MT"/>
            </a:endParaRPr>
          </a:p>
          <a:p>
            <a:pPr marL="685165" indent="-226060">
              <a:lnSpc>
                <a:spcPts val="1864"/>
              </a:lnSpc>
              <a:buAutoNum type="arabicPeriod"/>
              <a:tabLst>
                <a:tab pos="685800" algn="l"/>
              </a:tabLst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6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tar</a:t>
            </a:r>
            <a:r>
              <a:rPr sz="16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-cvzf</a:t>
            </a:r>
            <a:r>
              <a:rPr sz="16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alt_CHM1_1.1_top_level.gff3.tar.zip</a:t>
            </a:r>
            <a:r>
              <a:rPr sz="1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alt_CHM1_1.1_top_level.gff3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MT"/>
              <a:cs typeface="Arial MT"/>
            </a:endParaRPr>
          </a:p>
          <a:p>
            <a:pPr marL="12700" marR="967105">
              <a:lnSpc>
                <a:spcPts val="2030"/>
              </a:lnSpc>
            </a:pPr>
            <a:r>
              <a:rPr sz="1800" spc="-11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ta</a:t>
            </a:r>
            <a:r>
              <a:rPr sz="1800" dirty="0">
                <a:latin typeface="Arial MT"/>
                <a:cs typeface="Arial MT"/>
              </a:rPr>
              <a:t>r </a:t>
            </a:r>
            <a:r>
              <a:rPr sz="1800" spc="-5" dirty="0">
                <a:latin typeface="Arial MT"/>
                <a:cs typeface="Arial MT"/>
              </a:rPr>
              <a:t>fi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us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th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ta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nd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me</a:t>
            </a:r>
            <a:r>
              <a:rPr sz="1800" spc="-5" dirty="0">
                <a:latin typeface="Arial MT"/>
                <a:cs typeface="Arial MT"/>
              </a:rPr>
              <a:t> w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 th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(extract)  </a:t>
            </a:r>
            <a:r>
              <a:rPr sz="1800" spc="-10" dirty="0">
                <a:latin typeface="Arial MT"/>
                <a:cs typeface="Arial MT"/>
              </a:rPr>
              <a:t>option: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1925"/>
              </a:lnSpc>
            </a:pPr>
            <a:r>
              <a:rPr sz="1800" dirty="0">
                <a:latin typeface="Arial MT"/>
                <a:cs typeface="Arial MT"/>
              </a:rPr>
              <a:t>&gt;$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-xvf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alt_CHM1_1.1_top_level.gff3.tar</a:t>
            </a:r>
            <a:endParaRPr sz="1600">
              <a:latin typeface="Arial MT"/>
              <a:cs typeface="Arial MT"/>
            </a:endParaRPr>
          </a:p>
          <a:p>
            <a:pPr marL="459740">
              <a:lnSpc>
                <a:spcPts val="1860"/>
              </a:lnSpc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 tar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-xvzf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alt_CHM1_1.1_top_level.gff3.tar.zip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Arial MT"/>
                <a:cs typeface="Arial MT"/>
              </a:rPr>
              <a:t>Note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compress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folder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using</a:t>
            </a:r>
            <a:r>
              <a:rPr sz="1800" spc="-5" dirty="0">
                <a:latin typeface="Arial MT"/>
                <a:cs typeface="Arial MT"/>
              </a:rPr>
              <a:t> tar/zip/gzip</a:t>
            </a:r>
            <a:r>
              <a:rPr sz="1800" dirty="0">
                <a:latin typeface="Arial MT"/>
                <a:cs typeface="Arial MT"/>
              </a:rPr>
              <a:t> you </a:t>
            </a:r>
            <a:r>
              <a:rPr sz="1800" spc="-10" dirty="0">
                <a:latin typeface="Arial MT"/>
                <a:cs typeface="Arial MT"/>
              </a:rPr>
              <a:t>need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recursive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parameter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zip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my_folder.zip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my_folder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8469" y="2941320"/>
            <a:ext cx="10232390" cy="452120"/>
          </a:xfrm>
          <a:custGeom>
            <a:avLst/>
            <a:gdLst/>
            <a:ahLst/>
            <a:cxnLst/>
            <a:rect l="l" t="t" r="r" b="b"/>
            <a:pathLst>
              <a:path w="10232390" h="452120">
                <a:moveTo>
                  <a:pt x="10232390" y="0"/>
                </a:moveTo>
                <a:lnTo>
                  <a:pt x="0" y="0"/>
                </a:lnTo>
                <a:lnTo>
                  <a:pt x="0" y="452119"/>
                </a:lnTo>
                <a:lnTo>
                  <a:pt x="5116830" y="452119"/>
                </a:lnTo>
                <a:lnTo>
                  <a:pt x="10232390" y="452119"/>
                </a:lnTo>
                <a:lnTo>
                  <a:pt x="10232390" y="0"/>
                </a:lnTo>
                <a:close/>
              </a:path>
            </a:pathLst>
          </a:custGeom>
          <a:solidFill>
            <a:srgbClr val="719ECE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2" descr="University of the Free State">
            <a:extLst>
              <a:ext uri="{FF2B5EF4-FFF2-40B4-BE49-F238E27FC236}">
                <a16:creationId xmlns:a16="http://schemas.microsoft.com/office/drawing/2014/main" id="{25E3BD65-3D73-4691-965D-93ED5FE4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24269"/>
            <a:ext cx="950595" cy="6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5975350"/>
            <a:ext cx="789940" cy="718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4979" y="0"/>
            <a:ext cx="9923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III.</a:t>
            </a:r>
            <a:r>
              <a:rPr spc="195" dirty="0"/>
              <a:t> </a:t>
            </a:r>
            <a:r>
              <a:rPr spc="409" dirty="0"/>
              <a:t>Transferring</a:t>
            </a:r>
            <a:r>
              <a:rPr spc="190" dirty="0"/>
              <a:t> </a:t>
            </a:r>
            <a:r>
              <a:rPr spc="305" dirty="0"/>
              <a:t>files:</a:t>
            </a:r>
            <a:r>
              <a:rPr spc="254" dirty="0"/>
              <a:t> </a:t>
            </a:r>
            <a:r>
              <a:rPr sz="2600" spc="140" dirty="0">
                <a:solidFill>
                  <a:srgbClr val="000000"/>
                </a:solidFill>
              </a:rPr>
              <a:t>file</a:t>
            </a:r>
            <a:r>
              <a:rPr sz="2600" spc="125" dirty="0">
                <a:solidFill>
                  <a:srgbClr val="000000"/>
                </a:solidFill>
              </a:rPr>
              <a:t> </a:t>
            </a:r>
            <a:r>
              <a:rPr sz="2600" spc="280" dirty="0">
                <a:solidFill>
                  <a:srgbClr val="000000"/>
                </a:solidFill>
              </a:rPr>
              <a:t>permissions,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510529" y="464820"/>
            <a:ext cx="2393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340" dirty="0">
                <a:latin typeface="Trebuchet MS"/>
                <a:cs typeface="Trebuchet MS"/>
              </a:rPr>
              <a:t>using</a:t>
            </a:r>
            <a:r>
              <a:rPr sz="2600" b="1" spc="60" dirty="0">
                <a:latin typeface="Trebuchet MS"/>
                <a:cs typeface="Trebuchet MS"/>
              </a:rPr>
              <a:t> </a:t>
            </a:r>
            <a:r>
              <a:rPr sz="2600" b="1" spc="325" dirty="0">
                <a:solidFill>
                  <a:srgbClr val="FF0000"/>
                </a:solidFill>
                <a:latin typeface="Trebuchet MS"/>
                <a:cs typeface="Trebuchet MS"/>
              </a:rPr>
              <a:t>chmod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41320"/>
            <a:ext cx="10690860" cy="838200"/>
            <a:chOff x="0" y="2941320"/>
            <a:chExt cx="10690860" cy="8382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5790"/>
              <a:ext cx="539750" cy="633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8469" y="2941320"/>
              <a:ext cx="10232390" cy="452120"/>
            </a:xfrm>
            <a:custGeom>
              <a:avLst/>
              <a:gdLst/>
              <a:ahLst/>
              <a:cxnLst/>
              <a:rect l="l" t="t" r="r" b="b"/>
              <a:pathLst>
                <a:path w="10232390" h="452120">
                  <a:moveTo>
                    <a:pt x="10232390" y="0"/>
                  </a:moveTo>
                  <a:lnTo>
                    <a:pt x="0" y="0"/>
                  </a:lnTo>
                  <a:lnTo>
                    <a:pt x="0" y="452119"/>
                  </a:lnTo>
                  <a:lnTo>
                    <a:pt x="5116830" y="452119"/>
                  </a:lnTo>
                  <a:lnTo>
                    <a:pt x="10232390" y="452119"/>
                  </a:lnTo>
                  <a:lnTo>
                    <a:pt x="1023239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0499" y="1267269"/>
            <a:ext cx="10268585" cy="489584"/>
            <a:chOff x="440499" y="1267269"/>
            <a:chExt cx="10268585" cy="489584"/>
          </a:xfrm>
        </p:grpSpPr>
        <p:sp>
          <p:nvSpPr>
            <p:cNvPr id="11" name="object 11"/>
            <p:cNvSpPr/>
            <p:nvPr/>
          </p:nvSpPr>
          <p:spPr>
            <a:xfrm>
              <a:off x="458470" y="1285240"/>
              <a:ext cx="10232390" cy="453390"/>
            </a:xfrm>
            <a:custGeom>
              <a:avLst/>
              <a:gdLst/>
              <a:ahLst/>
              <a:cxnLst/>
              <a:rect l="l" t="t" r="r" b="b"/>
              <a:pathLst>
                <a:path w="10232390" h="453389">
                  <a:moveTo>
                    <a:pt x="10232390" y="0"/>
                  </a:moveTo>
                  <a:lnTo>
                    <a:pt x="0" y="0"/>
                  </a:lnTo>
                  <a:lnTo>
                    <a:pt x="0" y="453389"/>
                  </a:lnTo>
                  <a:lnTo>
                    <a:pt x="5116830" y="453389"/>
                  </a:lnTo>
                  <a:lnTo>
                    <a:pt x="10232390" y="453389"/>
                  </a:lnTo>
                  <a:lnTo>
                    <a:pt x="10232390" y="0"/>
                  </a:lnTo>
                  <a:close/>
                </a:path>
              </a:pathLst>
            </a:custGeom>
            <a:solidFill>
              <a:srgbClr val="719ECE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470" y="1285240"/>
              <a:ext cx="10232390" cy="453390"/>
            </a:xfrm>
            <a:custGeom>
              <a:avLst/>
              <a:gdLst/>
              <a:ahLst/>
              <a:cxnLst/>
              <a:rect l="l" t="t" r="r" b="b"/>
              <a:pathLst>
                <a:path w="10232390" h="453389">
                  <a:moveTo>
                    <a:pt x="5116830" y="453389"/>
                  </a:moveTo>
                  <a:lnTo>
                    <a:pt x="0" y="453389"/>
                  </a:lnTo>
                  <a:lnTo>
                    <a:pt x="0" y="0"/>
                  </a:lnTo>
                  <a:lnTo>
                    <a:pt x="10232390" y="0"/>
                  </a:lnTo>
                  <a:lnTo>
                    <a:pt x="10232390" y="453389"/>
                  </a:lnTo>
                  <a:lnTo>
                    <a:pt x="5116830" y="453389"/>
                  </a:lnTo>
                  <a:close/>
                </a:path>
              </a:pathLst>
            </a:custGeom>
            <a:ln w="35941">
              <a:solidFill>
                <a:srgbClr val="F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8850" y="1239520"/>
            <a:ext cx="993330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chmod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go-r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somefile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ls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go-r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portion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above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chmod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(g)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(o)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permission </a:t>
            </a:r>
            <a:r>
              <a:rPr sz="1800" dirty="0">
                <a:latin typeface="Arial MT"/>
                <a:cs typeface="Arial MT"/>
              </a:rPr>
              <a:t>sets </a:t>
            </a:r>
            <a:r>
              <a:rPr sz="1800" spc="-5" dirty="0">
                <a:latin typeface="Arial MT"/>
                <a:cs typeface="Arial MT"/>
              </a:rPr>
              <a:t>take </a:t>
            </a:r>
            <a:r>
              <a:rPr sz="1800" spc="-10" dirty="0">
                <a:latin typeface="Arial MT"/>
                <a:cs typeface="Arial MT"/>
              </a:rPr>
              <a:t>away </a:t>
            </a:r>
            <a:r>
              <a:rPr sz="1800" spc="-5" dirty="0">
                <a:latin typeface="Arial MT"/>
                <a:cs typeface="Arial MT"/>
              </a:rPr>
              <a:t>the read permission </a:t>
            </a:r>
            <a:r>
              <a:rPr sz="1800" dirty="0">
                <a:latin typeface="Arial MT"/>
                <a:cs typeface="Arial MT"/>
              </a:rPr>
              <a:t>(r).” </a:t>
            </a:r>
            <a:r>
              <a:rPr sz="1800" spc="-55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allow </a:t>
            </a:r>
            <a:r>
              <a:rPr sz="1800" spc="-5" dirty="0">
                <a:latin typeface="Arial MT"/>
                <a:cs typeface="Arial MT"/>
              </a:rPr>
              <a:t>everyone to read the file somefile you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modify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permissions </a:t>
            </a:r>
            <a:r>
              <a:rPr sz="1800" spc="-10" dirty="0">
                <a:latin typeface="Arial MT"/>
                <a:cs typeface="Arial MT"/>
              </a:rPr>
              <a:t>using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spc="-10" dirty="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469" y="2941320"/>
            <a:ext cx="10232390" cy="452120"/>
          </a:xfrm>
          <a:prstGeom prst="rect">
            <a:avLst/>
          </a:prstGeom>
          <a:ln w="35940">
            <a:solidFill>
              <a:srgbClr val="FF7F7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chmod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a+r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somefile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850" y="3558540"/>
            <a:ext cx="9162415" cy="1588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z="1800" spc="-5" dirty="0">
                <a:latin typeface="Arial MT"/>
                <a:cs typeface="Arial MT"/>
              </a:rPr>
              <a:t>Th</a:t>
            </a:r>
            <a:r>
              <a:rPr sz="1800" dirty="0">
                <a:latin typeface="Arial MT"/>
                <a:cs typeface="Arial MT"/>
              </a:rPr>
              <a:t>e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th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sers”.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f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 d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20" dirty="0">
                <a:latin typeface="Arial MT"/>
                <a:cs typeface="Arial MT"/>
              </a:rPr>
              <a:t>ff</a:t>
            </a:r>
            <a:r>
              <a:rPr sz="1800" spc="-5" dirty="0">
                <a:latin typeface="Arial MT"/>
                <a:cs typeface="Arial MT"/>
              </a:rPr>
              <a:t>ere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type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5" dirty="0">
                <a:latin typeface="Arial MT"/>
                <a:cs typeface="Arial MT"/>
              </a:rPr>
              <a:t> us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15" dirty="0">
                <a:latin typeface="Arial MT"/>
                <a:cs typeface="Arial MT"/>
              </a:rPr>
              <a:t>separately,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(user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 </a:t>
            </a:r>
            <a:r>
              <a:rPr sz="1800" spc="-10" dirty="0">
                <a:latin typeface="Arial MT"/>
                <a:cs typeface="Arial MT"/>
              </a:rPr>
              <a:t>owns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file),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(group </a:t>
            </a:r>
            <a:r>
              <a:rPr sz="1800" spc="-10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file),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 (other users).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latin typeface="Arial MT"/>
                <a:cs typeface="Arial MT"/>
              </a:rPr>
              <a:t>(read </a:t>
            </a:r>
            <a:r>
              <a:rPr sz="1800" spc="-10" dirty="0">
                <a:latin typeface="Arial MT"/>
                <a:cs typeface="Arial MT"/>
              </a:rPr>
              <a:t>permission)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indicates 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file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be</a:t>
            </a:r>
            <a:r>
              <a:rPr sz="1800" spc="-5" dirty="0">
                <a:latin typeface="Arial MT"/>
                <a:cs typeface="Arial MT"/>
              </a:rPr>
              <a:t> read.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(write permission)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indicates that the file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modified.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(execute </a:t>
            </a:r>
            <a:r>
              <a:rPr sz="1800" spc="-10" dirty="0">
                <a:latin typeface="Arial MT"/>
                <a:cs typeface="Arial MT"/>
              </a:rPr>
              <a:t>permission)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</a:t>
            </a:r>
            <a:r>
              <a:rPr sz="1800" dirty="0">
                <a:latin typeface="Arial MT"/>
                <a:cs typeface="Arial MT"/>
              </a:rPr>
              <a:t> can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program.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Picture 2" descr="University of the Free State">
            <a:extLst>
              <a:ext uri="{FF2B5EF4-FFF2-40B4-BE49-F238E27FC236}">
                <a16:creationId xmlns:a16="http://schemas.microsoft.com/office/drawing/2014/main" id="{6E4A1FA9-B379-4006-9EC5-0FFAC69D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15472"/>
            <a:ext cx="1113790" cy="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29" y="1160779"/>
            <a:ext cx="39230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35" dirty="0">
                <a:latin typeface="Trebuchet MS"/>
                <a:cs typeface="Trebuchet MS"/>
              </a:rPr>
              <a:t>Utilities:</a:t>
            </a:r>
            <a:r>
              <a:rPr sz="4400" b="1" spc="200" dirty="0">
                <a:latin typeface="Trebuchet MS"/>
                <a:cs typeface="Trebuchet MS"/>
              </a:rPr>
              <a:t> </a:t>
            </a:r>
            <a:r>
              <a:rPr sz="4400" b="1" spc="5" dirty="0">
                <a:latin typeface="Courier New"/>
                <a:cs typeface="Courier New"/>
              </a:rPr>
              <a:t>man</a:t>
            </a:r>
            <a:endParaRPr sz="4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4809" y="1878329"/>
          <a:ext cx="11424285" cy="216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5A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91440" marR="173355">
                        <a:lnSpc>
                          <a:spcPts val="2700"/>
                        </a:lnSpc>
                        <a:spcBef>
                          <a:spcPts val="370"/>
                        </a:spcBef>
                      </a:pPr>
                      <a:r>
                        <a:rPr sz="2400" spc="185" dirty="0">
                          <a:latin typeface="Trebuchet MS"/>
                          <a:cs typeface="Trebuchet MS"/>
                        </a:rPr>
                        <a:t>Displays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5" dirty="0">
                          <a:latin typeface="Trebuchet MS"/>
                          <a:cs typeface="Trebuchet MS"/>
                        </a:rPr>
                        <a:t>“manual”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20" dirty="0">
                          <a:latin typeface="Trebuchet MS"/>
                          <a:cs typeface="Trebuchet MS"/>
                        </a:rPr>
                        <a:t>page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another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tool,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0" dirty="0">
                          <a:latin typeface="Trebuchet MS"/>
                          <a:cs typeface="Trebuchet MS"/>
                        </a:rPr>
                        <a:t>detailing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expected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0" dirty="0">
                          <a:latin typeface="Trebuchet MS"/>
                          <a:cs typeface="Trebuchet MS"/>
                        </a:rPr>
                        <a:t>input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5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2400" spc="-7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optional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flags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5A9AD4"/>
                      </a:solidFill>
                      <a:prstDash val="solid"/>
                    </a:lnL>
                    <a:lnR w="6350">
                      <a:solidFill>
                        <a:srgbClr val="5A9AD4"/>
                      </a:solidFill>
                      <a:prstDash val="solid"/>
                    </a:lnR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5A9AD4"/>
                      </a:solidFill>
                      <a:prstDash val="solid"/>
                    </a:lnL>
                    <a:lnR w="3175">
                      <a:solidFill>
                        <a:srgbClr val="5A9AD4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man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less</a:t>
                      </a: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4809" y="4065270"/>
          <a:ext cx="11424285" cy="1304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309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Q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85" dirty="0">
                          <a:latin typeface="Trebuchet MS"/>
                          <a:cs typeface="Trebuchet MS"/>
                        </a:rPr>
                        <a:t>[within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program]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5" dirty="0">
                          <a:latin typeface="Trebuchet MS"/>
                          <a:cs typeface="Trebuchet MS"/>
                        </a:rPr>
                        <a:t>Exits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current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54" dirty="0">
                          <a:latin typeface="Trebuchet MS"/>
                          <a:cs typeface="Trebuchet MS"/>
                        </a:rPr>
                        <a:t>man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20" dirty="0">
                          <a:latin typeface="Trebuchet MS"/>
                          <a:cs typeface="Trebuchet MS"/>
                        </a:rPr>
                        <a:t>page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0978" y="138429"/>
            <a:ext cx="11750043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185" dirty="0">
                <a:solidFill>
                  <a:srgbClr val="0000FF"/>
                </a:solidFill>
                <a:latin typeface="Trebuchet MS"/>
                <a:cs typeface="Trebuchet MS"/>
              </a:rPr>
              <a:t>IV.</a:t>
            </a:r>
            <a:r>
              <a:rPr sz="4000" b="1" spc="1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4000" b="1" spc="500" dirty="0">
                <a:solidFill>
                  <a:srgbClr val="0000FF"/>
                </a:solidFill>
                <a:latin typeface="Trebuchet MS"/>
                <a:cs typeface="Trebuchet MS"/>
              </a:rPr>
              <a:t>Streamlining</a:t>
            </a:r>
            <a:r>
              <a:rPr sz="4000" b="1" spc="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4000" b="1" spc="545" dirty="0">
                <a:solidFill>
                  <a:srgbClr val="0000FF"/>
                </a:solidFill>
                <a:latin typeface="Trebuchet MS"/>
                <a:cs typeface="Trebuchet MS"/>
              </a:rPr>
              <a:t>data</a:t>
            </a:r>
            <a:r>
              <a:rPr lang="en-US" sz="4000" b="1" spc="5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4000" b="1" spc="80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lang="en-US" sz="4000" b="1" spc="530" dirty="0">
                <a:solidFill>
                  <a:srgbClr val="0000FF"/>
                </a:solidFill>
                <a:latin typeface="Trebuchet MS"/>
                <a:cs typeface="Trebuchet MS"/>
              </a:rPr>
              <a:t>an</a:t>
            </a:r>
            <a:r>
              <a:rPr lang="en-US" sz="4000" b="1" spc="28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lang="en-US" sz="4000" b="1" spc="550" dirty="0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lang="en-US" sz="4000" b="1" spc="56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lang="en-US" sz="4000" b="1" spc="395" dirty="0">
                <a:solidFill>
                  <a:srgbClr val="0000FF"/>
                </a:solidFill>
                <a:latin typeface="Trebuchet MS"/>
                <a:cs typeface="Trebuchet MS"/>
              </a:rPr>
              <a:t>la</a:t>
            </a:r>
            <a:r>
              <a:rPr lang="en-US" sz="4000" b="1" spc="37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lang="en-US" sz="4000" b="1" spc="24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lang="en-US" sz="4000" b="1" spc="47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lang="en-US" sz="4000" b="1" spc="440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390" y="6120129"/>
            <a:ext cx="789940" cy="7188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29" y="226059"/>
            <a:ext cx="11182350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85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</a:t>
            </a: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" y="2239010"/>
            <a:ext cx="11421110" cy="47625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715260"/>
            <a:ext cx="11421110" cy="47498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spc="150" dirty="0">
                <a:latin typeface="Trebuchet MS"/>
                <a:cs typeface="Trebuchet MS"/>
              </a:rPr>
              <a:t>Deletes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(removes)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file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b="1" spc="290" dirty="0">
                <a:latin typeface="Trebuchet MS"/>
                <a:cs typeface="Trebuchet MS"/>
              </a:rPr>
              <a:t>PERMANENTLY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223900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69">
                <a:moveTo>
                  <a:pt x="11427460" y="0"/>
                </a:moveTo>
                <a:lnTo>
                  <a:pt x="11426190" y="1270"/>
                </a:lnTo>
                <a:lnTo>
                  <a:pt x="11423650" y="2540"/>
                </a:lnTo>
                <a:lnTo>
                  <a:pt x="11423650" y="474980"/>
                </a:lnTo>
                <a:lnTo>
                  <a:pt x="11425542" y="475932"/>
                </a:lnTo>
                <a:lnTo>
                  <a:pt x="11425542" y="47879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892" y="478790"/>
                </a:lnTo>
                <a:lnTo>
                  <a:pt x="1892" y="47625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2540"/>
                </a:lnTo>
                <a:lnTo>
                  <a:pt x="0" y="474980"/>
                </a:lnTo>
                <a:lnTo>
                  <a:pt x="0" y="953770"/>
                </a:lnTo>
                <a:lnTo>
                  <a:pt x="622" y="953770"/>
                </a:lnTo>
                <a:lnTo>
                  <a:pt x="11426825" y="953770"/>
                </a:lnTo>
                <a:lnTo>
                  <a:pt x="11427460" y="953770"/>
                </a:lnTo>
                <a:lnTo>
                  <a:pt x="11427460" y="952500"/>
                </a:lnTo>
                <a:lnTo>
                  <a:pt x="11427460" y="951230"/>
                </a:lnTo>
                <a:lnTo>
                  <a:pt x="11427460" y="478790"/>
                </a:lnTo>
                <a:lnTo>
                  <a:pt x="11427460" y="474980"/>
                </a:lnTo>
                <a:lnTo>
                  <a:pt x="114274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4450079"/>
          <a:ext cx="11424285" cy="17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690"/>
                        </a:lnSpc>
                        <a:spcBef>
                          <a:spcPts val="5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125" dirty="0">
                          <a:latin typeface="Trebuchet MS"/>
                          <a:cs typeface="Trebuchet MS"/>
                        </a:rPr>
                        <a:t>Force-remove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directory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(will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fail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default)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125" dirty="0">
                          <a:latin typeface="Trebuchet MS"/>
                          <a:cs typeface="Trebuchet MS"/>
                        </a:rPr>
                        <a:t>Confirm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75" dirty="0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deletion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0" dirty="0">
                          <a:latin typeface="Trebuchet MS"/>
                          <a:cs typeface="Trebuchet MS"/>
                        </a:rPr>
                        <a:t>event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86079" y="3333750"/>
            <a:ext cx="11424920" cy="951230"/>
            <a:chOff x="386079" y="3333750"/>
            <a:chExt cx="11424920" cy="951230"/>
          </a:xfrm>
        </p:grpSpPr>
        <p:sp>
          <p:nvSpPr>
            <p:cNvPr id="8" name="object 8"/>
            <p:cNvSpPr/>
            <p:nvPr/>
          </p:nvSpPr>
          <p:spPr>
            <a:xfrm>
              <a:off x="386079" y="3333750"/>
              <a:ext cx="11424920" cy="476250"/>
            </a:xfrm>
            <a:custGeom>
              <a:avLst/>
              <a:gdLst/>
              <a:ahLst/>
              <a:cxnLst/>
              <a:rect l="l" t="t" r="r" b="b"/>
              <a:pathLst>
                <a:path w="11424920" h="476250">
                  <a:moveTo>
                    <a:pt x="114249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11424920" y="476250"/>
                  </a:lnTo>
                  <a:lnTo>
                    <a:pt x="1142492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079" y="3810000"/>
              <a:ext cx="11424920" cy="474980"/>
            </a:xfrm>
            <a:custGeom>
              <a:avLst/>
              <a:gdLst/>
              <a:ahLst/>
              <a:cxnLst/>
              <a:rect l="l" t="t" r="r" b="b"/>
              <a:pathLst>
                <a:path w="11424920" h="474979">
                  <a:moveTo>
                    <a:pt x="11424920" y="0"/>
                  </a:moveTo>
                  <a:lnTo>
                    <a:pt x="0" y="0"/>
                  </a:lnTo>
                  <a:lnTo>
                    <a:pt x="0" y="474980"/>
                  </a:lnTo>
                  <a:lnTo>
                    <a:pt x="11424920" y="474980"/>
                  </a:lnTo>
                  <a:lnTo>
                    <a:pt x="11424920" y="0"/>
                  </a:lnTo>
                  <a:close/>
                </a:path>
              </a:pathLst>
            </a:custGeom>
            <a:solidFill>
              <a:srgbClr val="FA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7350" y="3252470"/>
            <a:ext cx="11423015" cy="9779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70"/>
              </a:spcBef>
            </a:pPr>
            <a:r>
              <a:rPr sz="2400" b="1" spc="360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24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Courier New"/>
                <a:cs typeface="Courier New"/>
              </a:rPr>
              <a:t>$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rm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810" y="333247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70">
                <a:moveTo>
                  <a:pt x="11427460" y="0"/>
                </a:moveTo>
                <a:lnTo>
                  <a:pt x="11426825" y="635"/>
                </a:lnTo>
                <a:lnTo>
                  <a:pt x="11426825" y="0"/>
                </a:lnTo>
                <a:lnTo>
                  <a:pt x="11426190" y="0"/>
                </a:lnTo>
                <a:lnTo>
                  <a:pt x="11426190" y="1270"/>
                </a:lnTo>
                <a:lnTo>
                  <a:pt x="11426190" y="477520"/>
                </a:lnTo>
                <a:lnTo>
                  <a:pt x="11426190" y="952500"/>
                </a:lnTo>
                <a:lnTo>
                  <a:pt x="11424907" y="952500"/>
                </a:lnTo>
                <a:lnTo>
                  <a:pt x="11424907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4920" y="478155"/>
                </a:lnTo>
                <a:lnTo>
                  <a:pt x="11424920" y="477520"/>
                </a:lnTo>
                <a:lnTo>
                  <a:pt x="11424920" y="476250"/>
                </a:lnTo>
                <a:lnTo>
                  <a:pt x="11426190" y="477520"/>
                </a:lnTo>
                <a:lnTo>
                  <a:pt x="11426190" y="1270"/>
                </a:lnTo>
                <a:lnTo>
                  <a:pt x="11424920" y="1905"/>
                </a:lnTo>
                <a:lnTo>
                  <a:pt x="11424920" y="1270"/>
                </a:lnTo>
                <a:lnTo>
                  <a:pt x="11426190" y="1270"/>
                </a:lnTo>
                <a:lnTo>
                  <a:pt x="11426190" y="0"/>
                </a:lnTo>
                <a:lnTo>
                  <a:pt x="11423650" y="0"/>
                </a:lnTo>
                <a:lnTo>
                  <a:pt x="11423650" y="2540"/>
                </a:lnTo>
                <a:lnTo>
                  <a:pt x="11423650" y="47498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1423650" y="478790"/>
                </a:lnTo>
                <a:lnTo>
                  <a:pt x="11423650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1423650" y="2540"/>
                </a:lnTo>
                <a:lnTo>
                  <a:pt x="11423650" y="0"/>
                </a:lnTo>
                <a:lnTo>
                  <a:pt x="1892" y="0"/>
                </a:lnTo>
                <a:lnTo>
                  <a:pt x="1892" y="1270"/>
                </a:lnTo>
                <a:lnTo>
                  <a:pt x="1892" y="2540"/>
                </a:lnTo>
                <a:lnTo>
                  <a:pt x="1270" y="2540"/>
                </a:lnTo>
                <a:lnTo>
                  <a:pt x="1270" y="1270"/>
                </a:lnTo>
                <a:lnTo>
                  <a:pt x="1892" y="1270"/>
                </a:lnTo>
                <a:lnTo>
                  <a:pt x="1892" y="0"/>
                </a:lnTo>
                <a:lnTo>
                  <a:pt x="1270" y="0"/>
                </a:lnTo>
                <a:lnTo>
                  <a:pt x="635" y="0"/>
                </a:lnTo>
                <a:lnTo>
                  <a:pt x="0" y="0"/>
                </a:lnTo>
                <a:lnTo>
                  <a:pt x="0" y="2540"/>
                </a:lnTo>
                <a:lnTo>
                  <a:pt x="0" y="953770"/>
                </a:lnTo>
                <a:lnTo>
                  <a:pt x="635" y="953770"/>
                </a:lnTo>
                <a:lnTo>
                  <a:pt x="11426825" y="953770"/>
                </a:lnTo>
                <a:lnTo>
                  <a:pt x="11426825" y="953135"/>
                </a:lnTo>
                <a:lnTo>
                  <a:pt x="11427460" y="953770"/>
                </a:lnTo>
                <a:lnTo>
                  <a:pt x="11427460" y="478790"/>
                </a:lnTo>
                <a:lnTo>
                  <a:pt x="11427460" y="47498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79" y="3333750"/>
            <a:ext cx="3168650" cy="1116330"/>
          </a:xfrm>
          <a:custGeom>
            <a:avLst/>
            <a:gdLst/>
            <a:ahLst/>
            <a:cxnLst/>
            <a:rect l="l" t="t" r="r" b="b"/>
            <a:pathLst>
              <a:path w="3168650" h="1116329">
                <a:moveTo>
                  <a:pt x="1583689" y="0"/>
                </a:moveTo>
                <a:lnTo>
                  <a:pt x="1654129" y="498"/>
                </a:lnTo>
                <a:lnTo>
                  <a:pt x="1723640" y="1981"/>
                </a:lnTo>
                <a:lnTo>
                  <a:pt x="1792171" y="4430"/>
                </a:lnTo>
                <a:lnTo>
                  <a:pt x="1859670" y="7828"/>
                </a:lnTo>
                <a:lnTo>
                  <a:pt x="1926085" y="12156"/>
                </a:lnTo>
                <a:lnTo>
                  <a:pt x="1991363" y="17397"/>
                </a:lnTo>
                <a:lnTo>
                  <a:pt x="2055453" y="23532"/>
                </a:lnTo>
                <a:lnTo>
                  <a:pt x="2118303" y="30543"/>
                </a:lnTo>
                <a:lnTo>
                  <a:pt x="2179859" y="38413"/>
                </a:lnTo>
                <a:lnTo>
                  <a:pt x="2240072" y="47122"/>
                </a:lnTo>
                <a:lnTo>
                  <a:pt x="2298887" y="56654"/>
                </a:lnTo>
                <a:lnTo>
                  <a:pt x="2356254" y="66990"/>
                </a:lnTo>
                <a:lnTo>
                  <a:pt x="2412119" y="78111"/>
                </a:lnTo>
                <a:lnTo>
                  <a:pt x="2466432" y="90001"/>
                </a:lnTo>
                <a:lnTo>
                  <a:pt x="2519140" y="102641"/>
                </a:lnTo>
                <a:lnTo>
                  <a:pt x="2570190" y="116012"/>
                </a:lnTo>
                <a:lnTo>
                  <a:pt x="2619531" y="130097"/>
                </a:lnTo>
                <a:lnTo>
                  <a:pt x="2667112" y="144878"/>
                </a:lnTo>
                <a:lnTo>
                  <a:pt x="2712878" y="160337"/>
                </a:lnTo>
                <a:lnTo>
                  <a:pt x="2756780" y="176455"/>
                </a:lnTo>
                <a:lnTo>
                  <a:pt x="2798763" y="193215"/>
                </a:lnTo>
                <a:lnTo>
                  <a:pt x="2838778" y="210598"/>
                </a:lnTo>
                <a:lnTo>
                  <a:pt x="2876770" y="228587"/>
                </a:lnTo>
                <a:lnTo>
                  <a:pt x="2912689" y="247163"/>
                </a:lnTo>
                <a:lnTo>
                  <a:pt x="2946482" y="266309"/>
                </a:lnTo>
                <a:lnTo>
                  <a:pt x="3007483" y="306236"/>
                </a:lnTo>
                <a:lnTo>
                  <a:pt x="3059355" y="348224"/>
                </a:lnTo>
                <a:lnTo>
                  <a:pt x="3101682" y="392128"/>
                </a:lnTo>
                <a:lnTo>
                  <a:pt x="3134049" y="437804"/>
                </a:lnTo>
                <a:lnTo>
                  <a:pt x="3156037" y="485108"/>
                </a:lnTo>
                <a:lnTo>
                  <a:pt x="3167231" y="533895"/>
                </a:lnTo>
                <a:lnTo>
                  <a:pt x="3168649" y="558800"/>
                </a:lnTo>
                <a:lnTo>
                  <a:pt x="3167231" y="583606"/>
                </a:lnTo>
                <a:lnTo>
                  <a:pt x="3156037" y="632213"/>
                </a:lnTo>
                <a:lnTo>
                  <a:pt x="3134049" y="679356"/>
                </a:lnTo>
                <a:lnTo>
                  <a:pt x="3101682" y="724890"/>
                </a:lnTo>
                <a:lnTo>
                  <a:pt x="3059355" y="768670"/>
                </a:lnTo>
                <a:lnTo>
                  <a:pt x="3007483" y="810548"/>
                </a:lnTo>
                <a:lnTo>
                  <a:pt x="2946482" y="850382"/>
                </a:lnTo>
                <a:lnTo>
                  <a:pt x="2912689" y="869485"/>
                </a:lnTo>
                <a:lnTo>
                  <a:pt x="2876770" y="888023"/>
                </a:lnTo>
                <a:lnTo>
                  <a:pt x="2838778" y="905977"/>
                </a:lnTo>
                <a:lnTo>
                  <a:pt x="2798763" y="923328"/>
                </a:lnTo>
                <a:lnTo>
                  <a:pt x="2756780" y="940059"/>
                </a:lnTo>
                <a:lnTo>
                  <a:pt x="2712878" y="956151"/>
                </a:lnTo>
                <a:lnTo>
                  <a:pt x="2667112" y="971586"/>
                </a:lnTo>
                <a:lnTo>
                  <a:pt x="2619531" y="986345"/>
                </a:lnTo>
                <a:lnTo>
                  <a:pt x="2570190" y="1000412"/>
                </a:lnTo>
                <a:lnTo>
                  <a:pt x="2519140" y="1013766"/>
                </a:lnTo>
                <a:lnTo>
                  <a:pt x="2466432" y="1026391"/>
                </a:lnTo>
                <a:lnTo>
                  <a:pt x="2412119" y="1038268"/>
                </a:lnTo>
                <a:lnTo>
                  <a:pt x="2356254" y="1049379"/>
                </a:lnTo>
                <a:lnTo>
                  <a:pt x="2298887" y="1059706"/>
                </a:lnTo>
                <a:lnTo>
                  <a:pt x="2240072" y="1069230"/>
                </a:lnTo>
                <a:lnTo>
                  <a:pt x="2179859" y="1077933"/>
                </a:lnTo>
                <a:lnTo>
                  <a:pt x="2118303" y="1085798"/>
                </a:lnTo>
                <a:lnTo>
                  <a:pt x="2055453" y="1092805"/>
                </a:lnTo>
                <a:lnTo>
                  <a:pt x="1991363" y="1098937"/>
                </a:lnTo>
                <a:lnTo>
                  <a:pt x="1926085" y="1104176"/>
                </a:lnTo>
                <a:lnTo>
                  <a:pt x="1859670" y="1108502"/>
                </a:lnTo>
                <a:lnTo>
                  <a:pt x="1792171" y="1111900"/>
                </a:lnTo>
                <a:lnTo>
                  <a:pt x="1723640" y="1114348"/>
                </a:lnTo>
                <a:lnTo>
                  <a:pt x="1654129" y="1115831"/>
                </a:lnTo>
                <a:lnTo>
                  <a:pt x="1583689" y="1116330"/>
                </a:lnTo>
                <a:lnTo>
                  <a:pt x="1513253" y="1115831"/>
                </a:lnTo>
                <a:lnTo>
                  <a:pt x="1443749" y="1114348"/>
                </a:lnTo>
                <a:lnTo>
                  <a:pt x="1375230" y="1111900"/>
                </a:lnTo>
                <a:lnTo>
                  <a:pt x="1307748" y="1108502"/>
                </a:lnTo>
                <a:lnTo>
                  <a:pt x="1241354" y="1104176"/>
                </a:lnTo>
                <a:lnTo>
                  <a:pt x="1176101" y="1098937"/>
                </a:lnTo>
                <a:lnTo>
                  <a:pt x="1112039" y="1092805"/>
                </a:lnTo>
                <a:lnTo>
                  <a:pt x="1049222" y="1085798"/>
                </a:lnTo>
                <a:lnTo>
                  <a:pt x="987700" y="1077933"/>
                </a:lnTo>
                <a:lnTo>
                  <a:pt x="927525" y="1069230"/>
                </a:lnTo>
                <a:lnTo>
                  <a:pt x="868750" y="1059706"/>
                </a:lnTo>
                <a:lnTo>
                  <a:pt x="811425" y="1049379"/>
                </a:lnTo>
                <a:lnTo>
                  <a:pt x="755604" y="1038268"/>
                </a:lnTo>
                <a:lnTo>
                  <a:pt x="701337" y="1026391"/>
                </a:lnTo>
                <a:lnTo>
                  <a:pt x="648677" y="1013766"/>
                </a:lnTo>
                <a:lnTo>
                  <a:pt x="597675" y="1000412"/>
                </a:lnTo>
                <a:lnTo>
                  <a:pt x="548383" y="986345"/>
                </a:lnTo>
                <a:lnTo>
                  <a:pt x="500852" y="971586"/>
                </a:lnTo>
                <a:lnTo>
                  <a:pt x="455136" y="956151"/>
                </a:lnTo>
                <a:lnTo>
                  <a:pt x="411285" y="940059"/>
                </a:lnTo>
                <a:lnTo>
                  <a:pt x="369351" y="923328"/>
                </a:lnTo>
                <a:lnTo>
                  <a:pt x="329386" y="905977"/>
                </a:lnTo>
                <a:lnTo>
                  <a:pt x="291441" y="888023"/>
                </a:lnTo>
                <a:lnTo>
                  <a:pt x="255570" y="869485"/>
                </a:lnTo>
                <a:lnTo>
                  <a:pt x="221823" y="850382"/>
                </a:lnTo>
                <a:lnTo>
                  <a:pt x="160909" y="810548"/>
                </a:lnTo>
                <a:lnTo>
                  <a:pt x="109114" y="768670"/>
                </a:lnTo>
                <a:lnTo>
                  <a:pt x="66853" y="724890"/>
                </a:lnTo>
                <a:lnTo>
                  <a:pt x="34540" y="679356"/>
                </a:lnTo>
                <a:lnTo>
                  <a:pt x="12590" y="632213"/>
                </a:lnTo>
                <a:lnTo>
                  <a:pt x="1416" y="583606"/>
                </a:lnTo>
                <a:lnTo>
                  <a:pt x="0" y="558800"/>
                </a:lnTo>
                <a:lnTo>
                  <a:pt x="1416" y="533895"/>
                </a:lnTo>
                <a:lnTo>
                  <a:pt x="12590" y="485108"/>
                </a:lnTo>
                <a:lnTo>
                  <a:pt x="34540" y="437804"/>
                </a:lnTo>
                <a:lnTo>
                  <a:pt x="66853" y="392128"/>
                </a:lnTo>
                <a:lnTo>
                  <a:pt x="109114" y="348224"/>
                </a:lnTo>
                <a:lnTo>
                  <a:pt x="160909" y="306236"/>
                </a:lnTo>
                <a:lnTo>
                  <a:pt x="221823" y="266309"/>
                </a:lnTo>
                <a:lnTo>
                  <a:pt x="255570" y="247163"/>
                </a:lnTo>
                <a:lnTo>
                  <a:pt x="291441" y="228587"/>
                </a:lnTo>
                <a:lnTo>
                  <a:pt x="329386" y="210598"/>
                </a:lnTo>
                <a:lnTo>
                  <a:pt x="369351" y="193215"/>
                </a:lnTo>
                <a:lnTo>
                  <a:pt x="411285" y="176455"/>
                </a:lnTo>
                <a:lnTo>
                  <a:pt x="455136" y="160337"/>
                </a:lnTo>
                <a:lnTo>
                  <a:pt x="500852" y="144878"/>
                </a:lnTo>
                <a:lnTo>
                  <a:pt x="548383" y="130097"/>
                </a:lnTo>
                <a:lnTo>
                  <a:pt x="597675" y="116012"/>
                </a:lnTo>
                <a:lnTo>
                  <a:pt x="648677" y="102641"/>
                </a:lnTo>
                <a:lnTo>
                  <a:pt x="701337" y="90001"/>
                </a:lnTo>
                <a:lnTo>
                  <a:pt x="755604" y="78111"/>
                </a:lnTo>
                <a:lnTo>
                  <a:pt x="811425" y="66990"/>
                </a:lnTo>
                <a:lnTo>
                  <a:pt x="868750" y="56654"/>
                </a:lnTo>
                <a:lnTo>
                  <a:pt x="927525" y="47122"/>
                </a:lnTo>
                <a:lnTo>
                  <a:pt x="987700" y="38413"/>
                </a:lnTo>
                <a:lnTo>
                  <a:pt x="1049222" y="30543"/>
                </a:lnTo>
                <a:lnTo>
                  <a:pt x="1112039" y="23532"/>
                </a:lnTo>
                <a:lnTo>
                  <a:pt x="1176101" y="17397"/>
                </a:lnTo>
                <a:lnTo>
                  <a:pt x="1241354" y="12156"/>
                </a:lnTo>
                <a:lnTo>
                  <a:pt x="1307748" y="7828"/>
                </a:lnTo>
                <a:lnTo>
                  <a:pt x="1375230" y="4430"/>
                </a:lnTo>
                <a:lnTo>
                  <a:pt x="1443749" y="1981"/>
                </a:lnTo>
                <a:lnTo>
                  <a:pt x="1513253" y="498"/>
                </a:lnTo>
                <a:lnTo>
                  <a:pt x="1583689" y="0"/>
                </a:lnTo>
                <a:close/>
              </a:path>
            </a:pathLst>
          </a:custGeom>
          <a:ln w="35941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7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3429" y="445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17" name="Picture 2" descr="University of the Free State">
            <a:extLst>
              <a:ext uri="{FF2B5EF4-FFF2-40B4-BE49-F238E27FC236}">
                <a16:creationId xmlns:a16="http://schemas.microsoft.com/office/drawing/2014/main" id="{B856507D-6C80-4788-A4B4-0631A38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324599"/>
            <a:ext cx="8001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29" y="152400"/>
            <a:ext cx="11398250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85" dirty="0"/>
              <a:t> </a:t>
            </a:r>
            <a:r>
              <a:rPr spc="545" dirty="0"/>
              <a:t>data</a:t>
            </a:r>
            <a:r>
              <a:rPr spc="200" dirty="0"/>
              <a:t> </a:t>
            </a:r>
            <a:r>
              <a:rPr spc="475" dirty="0"/>
              <a:t>manipulation</a:t>
            </a:r>
          </a:p>
          <a:p>
            <a:pPr marL="12700">
              <a:lnSpc>
                <a:spcPct val="100000"/>
              </a:lnSpc>
              <a:spcBef>
                <a:spcPts val="3509"/>
              </a:spcBef>
            </a:pP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1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" y="2382520"/>
            <a:ext cx="11421110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860039"/>
            <a:ext cx="11421110" cy="47498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spc="204" dirty="0">
                <a:latin typeface="Trebuchet MS"/>
                <a:cs typeface="Trebuchet MS"/>
              </a:rPr>
              <a:t>Copy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238251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0"/>
                </a:moveTo>
                <a:lnTo>
                  <a:pt x="11425555" y="0"/>
                </a:lnTo>
                <a:lnTo>
                  <a:pt x="11425555" y="3810"/>
                </a:lnTo>
                <a:lnTo>
                  <a:pt x="11423650" y="3810"/>
                </a:lnTo>
                <a:lnTo>
                  <a:pt x="11423650" y="476250"/>
                </a:lnTo>
                <a:lnTo>
                  <a:pt x="11424907" y="476250"/>
                </a:lnTo>
                <a:lnTo>
                  <a:pt x="11424907" y="477520"/>
                </a:lnTo>
                <a:lnTo>
                  <a:pt x="11426190" y="477520"/>
                </a:lnTo>
                <a:lnTo>
                  <a:pt x="11426190" y="953770"/>
                </a:lnTo>
                <a:lnTo>
                  <a:pt x="11424907" y="953770"/>
                </a:lnTo>
                <a:lnTo>
                  <a:pt x="11424907" y="953135"/>
                </a:lnTo>
                <a:lnTo>
                  <a:pt x="11426190" y="95377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2500"/>
                </a:lnTo>
                <a:lnTo>
                  <a:pt x="2540" y="952500"/>
                </a:lnTo>
                <a:lnTo>
                  <a:pt x="2540" y="478790"/>
                </a:lnTo>
                <a:lnTo>
                  <a:pt x="1257" y="478790"/>
                </a:lnTo>
                <a:lnTo>
                  <a:pt x="1257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3810"/>
                </a:lnTo>
                <a:lnTo>
                  <a:pt x="1892" y="3810"/>
                </a:lnTo>
                <a:lnTo>
                  <a:pt x="1892" y="1270"/>
                </a:lnTo>
                <a:lnTo>
                  <a:pt x="622" y="1270"/>
                </a:lnTo>
                <a:lnTo>
                  <a:pt x="622" y="0"/>
                </a:lnTo>
                <a:lnTo>
                  <a:pt x="0" y="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4405"/>
                </a:lnTo>
                <a:lnTo>
                  <a:pt x="11427460" y="955040"/>
                </a:lnTo>
                <a:lnTo>
                  <a:pt x="11427460" y="477520"/>
                </a:lnTo>
                <a:lnTo>
                  <a:pt x="11427460" y="476250"/>
                </a:lnTo>
                <a:lnTo>
                  <a:pt x="11427460" y="3810"/>
                </a:lnTo>
                <a:lnTo>
                  <a:pt x="114274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4594859"/>
          <a:ext cx="11424285" cy="1779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5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366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145" dirty="0">
                          <a:latin typeface="Trebuchet MS"/>
                          <a:cs typeface="Trebuchet MS"/>
                        </a:rPr>
                        <a:t>Warn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0" dirty="0">
                          <a:latin typeface="Trebuchet MS"/>
                          <a:cs typeface="Trebuchet MS"/>
                        </a:rPr>
                        <a:t>overwriting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file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4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spc="204" dirty="0">
                          <a:latin typeface="Trebuchet MS"/>
                          <a:cs typeface="Trebuchet MS"/>
                        </a:rPr>
                        <a:t>Copy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recursively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0" dirty="0">
                          <a:latin typeface="Trebuchet MS"/>
                          <a:cs typeface="Trebuchet MS"/>
                        </a:rPr>
                        <a:t>(needed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75" dirty="0">
                          <a:latin typeface="Trebuchet MS"/>
                          <a:cs typeface="Trebuchet MS"/>
                        </a:rPr>
                        <a:t>copying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0" dirty="0">
                          <a:latin typeface="Trebuchet MS"/>
                          <a:cs typeface="Trebuchet MS"/>
                        </a:rPr>
                        <a:t>directories)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2544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350" y="3477259"/>
            <a:ext cx="11421110" cy="47752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60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350" y="3954779"/>
            <a:ext cx="11421110" cy="473709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Courier New"/>
                <a:cs typeface="Courier New"/>
              </a:rPr>
              <a:t>$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cp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my_file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my_copy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810" y="347725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70">
                <a:moveTo>
                  <a:pt x="11427460" y="1270"/>
                </a:moveTo>
                <a:lnTo>
                  <a:pt x="11424920" y="1270"/>
                </a:lnTo>
                <a:lnTo>
                  <a:pt x="11424920" y="2540"/>
                </a:lnTo>
                <a:lnTo>
                  <a:pt x="11423650" y="2540"/>
                </a:lnTo>
                <a:lnTo>
                  <a:pt x="11423650" y="474980"/>
                </a:lnTo>
                <a:lnTo>
                  <a:pt x="11424920" y="474980"/>
                </a:lnTo>
                <a:lnTo>
                  <a:pt x="11424920" y="477520"/>
                </a:lnTo>
                <a:lnTo>
                  <a:pt x="11426190" y="477520"/>
                </a:lnTo>
                <a:lnTo>
                  <a:pt x="11426190" y="952500"/>
                </a:lnTo>
                <a:lnTo>
                  <a:pt x="11424920" y="952500"/>
                </a:lnTo>
                <a:lnTo>
                  <a:pt x="11424920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892" y="478790"/>
                </a:lnTo>
                <a:lnTo>
                  <a:pt x="1892" y="47752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2540"/>
                </a:lnTo>
                <a:lnTo>
                  <a:pt x="0" y="474980"/>
                </a:lnTo>
                <a:lnTo>
                  <a:pt x="0" y="953770"/>
                </a:lnTo>
                <a:lnTo>
                  <a:pt x="635" y="953770"/>
                </a:lnTo>
                <a:lnTo>
                  <a:pt x="11426825" y="953770"/>
                </a:lnTo>
                <a:lnTo>
                  <a:pt x="11426825" y="953135"/>
                </a:lnTo>
                <a:lnTo>
                  <a:pt x="11427460" y="953770"/>
                </a:lnTo>
                <a:lnTo>
                  <a:pt x="11427460" y="477520"/>
                </a:lnTo>
                <a:lnTo>
                  <a:pt x="11427460" y="474980"/>
                </a:lnTo>
                <a:lnTo>
                  <a:pt x="11427460" y="2540"/>
                </a:lnTo>
                <a:lnTo>
                  <a:pt x="11427460" y="127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36029"/>
            <a:ext cx="576580" cy="5219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4950" y="6334759"/>
            <a:ext cx="501650" cy="46735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 marR="5080" indent="130810">
              <a:lnSpc>
                <a:spcPct val="1233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0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mv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" y="2094229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571750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235" dirty="0">
                <a:latin typeface="Trebuchet MS"/>
                <a:cs typeface="Trebuchet MS"/>
              </a:rPr>
              <a:t>Move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file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new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location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(or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rename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file)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209422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1905" y="952500"/>
                </a:lnTo>
                <a:lnTo>
                  <a:pt x="1905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953770"/>
                </a:lnTo>
                <a:lnTo>
                  <a:pt x="635" y="954405"/>
                </a:lnTo>
                <a:lnTo>
                  <a:pt x="635" y="953770"/>
                </a:lnTo>
                <a:lnTo>
                  <a:pt x="1270" y="95377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4745990"/>
          <a:ext cx="11424285" cy="130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31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145" dirty="0">
                          <a:latin typeface="Trebuchet MS"/>
                          <a:cs typeface="Trebuchet MS"/>
                        </a:rPr>
                        <a:t>Warn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0" dirty="0">
                          <a:latin typeface="Trebuchet MS"/>
                          <a:cs typeface="Trebuchet MS"/>
                        </a:rPr>
                        <a:t>overwriting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file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3187700"/>
          <a:ext cx="11424285" cy="1429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429704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mv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	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3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rename</a:t>
                      </a:r>
                      <a:r>
                        <a:rPr sz="2400" spc="-3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my_file</a:t>
                      </a:r>
                      <a:r>
                        <a:rPr sz="2400" spc="-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2400" spc="-3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MY_FILE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/my_dir/my_file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move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“here”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(.)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950" y="6334759"/>
            <a:ext cx="501650" cy="467359"/>
          </a:xfrm>
          <a:prstGeom prst="rect">
            <a:avLst/>
          </a:prstGeom>
        </p:spPr>
      </p:pic>
      <p:pic>
        <p:nvPicPr>
          <p:cNvPr id="10" name="Picture 2" descr="University of the Free State">
            <a:extLst>
              <a:ext uri="{FF2B5EF4-FFF2-40B4-BE49-F238E27FC236}">
                <a16:creationId xmlns:a16="http://schemas.microsoft.com/office/drawing/2014/main" id="{4B8D3229-467D-4D9F-A722-C474CEBB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324599"/>
            <a:ext cx="8001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31387"/>
            <a:ext cx="3753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5" dirty="0">
                <a:solidFill>
                  <a:srgbClr val="000000"/>
                </a:solidFill>
              </a:rPr>
              <a:t>Path</a:t>
            </a:r>
            <a:r>
              <a:rPr spc="145" dirty="0">
                <a:solidFill>
                  <a:srgbClr val="000000"/>
                </a:solidFill>
              </a:rPr>
              <a:t> </a:t>
            </a:r>
            <a:r>
              <a:rPr spc="520" dirty="0">
                <a:solidFill>
                  <a:srgbClr val="000000"/>
                </a:solidFill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033780"/>
            <a:ext cx="11422380" cy="3797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$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indicate</a:t>
            </a:r>
            <a:r>
              <a:rPr sz="1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4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(your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sz="1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different)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413510"/>
            <a:ext cx="11422380" cy="37846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Courier New"/>
                <a:cs typeface="Courier New"/>
              </a:rPr>
              <a:t>command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050" y="1032509"/>
            <a:ext cx="11427460" cy="762000"/>
          </a:xfrm>
          <a:custGeom>
            <a:avLst/>
            <a:gdLst/>
            <a:ahLst/>
            <a:cxnLst/>
            <a:rect l="l" t="t" r="r" b="b"/>
            <a:pathLst>
              <a:path w="11427460" h="762000">
                <a:moveTo>
                  <a:pt x="11427460" y="0"/>
                </a:moveTo>
                <a:lnTo>
                  <a:pt x="11426825" y="0"/>
                </a:lnTo>
                <a:lnTo>
                  <a:pt x="11426190" y="0"/>
                </a:lnTo>
                <a:lnTo>
                  <a:pt x="11426190" y="1270"/>
                </a:lnTo>
                <a:lnTo>
                  <a:pt x="11426190" y="2540"/>
                </a:lnTo>
                <a:lnTo>
                  <a:pt x="11426190" y="381000"/>
                </a:lnTo>
                <a:lnTo>
                  <a:pt x="11426190" y="382270"/>
                </a:lnTo>
                <a:lnTo>
                  <a:pt x="11424920" y="382270"/>
                </a:lnTo>
                <a:lnTo>
                  <a:pt x="11424920" y="759460"/>
                </a:lnTo>
                <a:lnTo>
                  <a:pt x="2540" y="759460"/>
                </a:lnTo>
                <a:lnTo>
                  <a:pt x="2540" y="382270"/>
                </a:lnTo>
                <a:lnTo>
                  <a:pt x="1257" y="382270"/>
                </a:lnTo>
                <a:lnTo>
                  <a:pt x="1257" y="381000"/>
                </a:lnTo>
                <a:lnTo>
                  <a:pt x="1905" y="381000"/>
                </a:lnTo>
                <a:lnTo>
                  <a:pt x="1905" y="379730"/>
                </a:lnTo>
                <a:lnTo>
                  <a:pt x="2540" y="379730"/>
                </a:lnTo>
                <a:lnTo>
                  <a:pt x="2540" y="2540"/>
                </a:lnTo>
                <a:lnTo>
                  <a:pt x="11424920" y="2540"/>
                </a:lnTo>
                <a:lnTo>
                  <a:pt x="11424920" y="379730"/>
                </a:lnTo>
                <a:lnTo>
                  <a:pt x="11425555" y="379730"/>
                </a:lnTo>
                <a:lnTo>
                  <a:pt x="11425555" y="381000"/>
                </a:lnTo>
                <a:lnTo>
                  <a:pt x="11426190" y="381000"/>
                </a:lnTo>
                <a:lnTo>
                  <a:pt x="11426190" y="2540"/>
                </a:lnTo>
                <a:lnTo>
                  <a:pt x="11425555" y="2540"/>
                </a:lnTo>
                <a:lnTo>
                  <a:pt x="11425555" y="1270"/>
                </a:lnTo>
                <a:lnTo>
                  <a:pt x="11426190" y="1270"/>
                </a:lnTo>
                <a:lnTo>
                  <a:pt x="11426190" y="0"/>
                </a:lnTo>
                <a:lnTo>
                  <a:pt x="1892" y="0"/>
                </a:lnTo>
                <a:lnTo>
                  <a:pt x="1892" y="1270"/>
                </a:lnTo>
                <a:lnTo>
                  <a:pt x="1892" y="2540"/>
                </a:lnTo>
                <a:lnTo>
                  <a:pt x="1257" y="2540"/>
                </a:lnTo>
                <a:lnTo>
                  <a:pt x="1257" y="1270"/>
                </a:lnTo>
                <a:lnTo>
                  <a:pt x="1892" y="1270"/>
                </a:lnTo>
                <a:lnTo>
                  <a:pt x="1892" y="0"/>
                </a:lnTo>
                <a:lnTo>
                  <a:pt x="1257" y="0"/>
                </a:lnTo>
                <a:lnTo>
                  <a:pt x="622" y="0"/>
                </a:lnTo>
                <a:lnTo>
                  <a:pt x="0" y="0"/>
                </a:lnTo>
                <a:lnTo>
                  <a:pt x="0" y="2540"/>
                </a:lnTo>
                <a:lnTo>
                  <a:pt x="0" y="762000"/>
                </a:lnTo>
                <a:lnTo>
                  <a:pt x="635" y="762000"/>
                </a:lnTo>
                <a:lnTo>
                  <a:pt x="11426825" y="762000"/>
                </a:lnTo>
                <a:lnTo>
                  <a:pt x="11427460" y="762000"/>
                </a:lnTo>
                <a:lnTo>
                  <a:pt x="11427460" y="760730"/>
                </a:lnTo>
                <a:lnTo>
                  <a:pt x="11427460" y="254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590" y="2019300"/>
            <a:ext cx="11422380" cy="3797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b="1" spc="45" dirty="0">
                <a:solidFill>
                  <a:srgbClr val="FFFFFF"/>
                </a:solidFill>
                <a:latin typeface="Courier New"/>
                <a:cs typeface="Courier New"/>
              </a:rPr>
              <a:t>C:\</a:t>
            </a:r>
            <a:r>
              <a:rPr sz="1800" b="1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Windows,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typically;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backslash)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2399029"/>
            <a:ext cx="11422380" cy="37846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050" y="2018029"/>
            <a:ext cx="11427460" cy="762000"/>
          </a:xfrm>
          <a:custGeom>
            <a:avLst/>
            <a:gdLst/>
            <a:ahLst/>
            <a:cxnLst/>
            <a:rect l="l" t="t" r="r" b="b"/>
            <a:pathLst>
              <a:path w="11427460" h="762000">
                <a:moveTo>
                  <a:pt x="11427460" y="0"/>
                </a:moveTo>
                <a:lnTo>
                  <a:pt x="11426825" y="0"/>
                </a:lnTo>
                <a:lnTo>
                  <a:pt x="11426190" y="0"/>
                </a:lnTo>
                <a:lnTo>
                  <a:pt x="11426190" y="381000"/>
                </a:lnTo>
                <a:lnTo>
                  <a:pt x="11426190" y="382270"/>
                </a:lnTo>
                <a:lnTo>
                  <a:pt x="11424920" y="382270"/>
                </a:lnTo>
                <a:lnTo>
                  <a:pt x="11424920" y="759460"/>
                </a:lnTo>
                <a:lnTo>
                  <a:pt x="2540" y="759460"/>
                </a:lnTo>
                <a:lnTo>
                  <a:pt x="2540" y="382270"/>
                </a:lnTo>
                <a:lnTo>
                  <a:pt x="1257" y="382270"/>
                </a:lnTo>
                <a:lnTo>
                  <a:pt x="1257" y="381000"/>
                </a:lnTo>
                <a:lnTo>
                  <a:pt x="1905" y="381000"/>
                </a:lnTo>
                <a:lnTo>
                  <a:pt x="1905" y="379730"/>
                </a:lnTo>
                <a:lnTo>
                  <a:pt x="2540" y="379730"/>
                </a:lnTo>
                <a:lnTo>
                  <a:pt x="2540" y="2540"/>
                </a:lnTo>
                <a:lnTo>
                  <a:pt x="11424920" y="2540"/>
                </a:lnTo>
                <a:lnTo>
                  <a:pt x="11424920" y="379730"/>
                </a:lnTo>
                <a:lnTo>
                  <a:pt x="11425555" y="379730"/>
                </a:lnTo>
                <a:lnTo>
                  <a:pt x="11425555" y="381000"/>
                </a:lnTo>
                <a:lnTo>
                  <a:pt x="11426190" y="381000"/>
                </a:lnTo>
                <a:lnTo>
                  <a:pt x="11426190" y="0"/>
                </a:lnTo>
                <a:lnTo>
                  <a:pt x="11426177" y="1270"/>
                </a:lnTo>
                <a:lnTo>
                  <a:pt x="11426177" y="2540"/>
                </a:lnTo>
                <a:lnTo>
                  <a:pt x="11425555" y="2540"/>
                </a:lnTo>
                <a:lnTo>
                  <a:pt x="11425555" y="1270"/>
                </a:lnTo>
                <a:lnTo>
                  <a:pt x="11426177" y="1270"/>
                </a:lnTo>
                <a:lnTo>
                  <a:pt x="11426177" y="0"/>
                </a:lnTo>
                <a:lnTo>
                  <a:pt x="1892" y="0"/>
                </a:lnTo>
                <a:lnTo>
                  <a:pt x="1892" y="1270"/>
                </a:lnTo>
                <a:lnTo>
                  <a:pt x="1892" y="2540"/>
                </a:lnTo>
                <a:lnTo>
                  <a:pt x="1270" y="2540"/>
                </a:lnTo>
                <a:lnTo>
                  <a:pt x="1270" y="1270"/>
                </a:lnTo>
                <a:lnTo>
                  <a:pt x="1892" y="1270"/>
                </a:lnTo>
                <a:lnTo>
                  <a:pt x="1892" y="0"/>
                </a:lnTo>
                <a:lnTo>
                  <a:pt x="1270" y="0"/>
                </a:lnTo>
                <a:lnTo>
                  <a:pt x="635" y="0"/>
                </a:lnTo>
                <a:lnTo>
                  <a:pt x="0" y="0"/>
                </a:lnTo>
                <a:lnTo>
                  <a:pt x="0" y="2540"/>
                </a:lnTo>
                <a:lnTo>
                  <a:pt x="0" y="762000"/>
                </a:lnTo>
                <a:lnTo>
                  <a:pt x="635" y="762000"/>
                </a:lnTo>
                <a:lnTo>
                  <a:pt x="11426825" y="762000"/>
                </a:lnTo>
                <a:lnTo>
                  <a:pt x="11427460" y="762000"/>
                </a:lnTo>
                <a:lnTo>
                  <a:pt x="11427460" y="760730"/>
                </a:lnTo>
                <a:lnTo>
                  <a:pt x="11427460" y="254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590" y="3003550"/>
            <a:ext cx="11422380" cy="3797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subdirectory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590" y="3383279"/>
            <a:ext cx="11422380" cy="37846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/my_dir/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050" y="3002279"/>
            <a:ext cx="11427460" cy="762000"/>
          </a:xfrm>
          <a:custGeom>
            <a:avLst/>
            <a:gdLst/>
            <a:ahLst/>
            <a:cxnLst/>
            <a:rect l="l" t="t" r="r" b="b"/>
            <a:pathLst>
              <a:path w="11427460" h="762000">
                <a:moveTo>
                  <a:pt x="11427460" y="0"/>
                </a:moveTo>
                <a:lnTo>
                  <a:pt x="11426825" y="0"/>
                </a:lnTo>
                <a:lnTo>
                  <a:pt x="11426190" y="0"/>
                </a:lnTo>
                <a:lnTo>
                  <a:pt x="11426190" y="381000"/>
                </a:lnTo>
                <a:lnTo>
                  <a:pt x="11426190" y="382270"/>
                </a:lnTo>
                <a:lnTo>
                  <a:pt x="11424920" y="382270"/>
                </a:lnTo>
                <a:lnTo>
                  <a:pt x="11424920" y="759460"/>
                </a:lnTo>
                <a:lnTo>
                  <a:pt x="2540" y="759460"/>
                </a:lnTo>
                <a:lnTo>
                  <a:pt x="2540" y="382270"/>
                </a:lnTo>
                <a:lnTo>
                  <a:pt x="1257" y="382270"/>
                </a:lnTo>
                <a:lnTo>
                  <a:pt x="1257" y="381000"/>
                </a:lnTo>
                <a:lnTo>
                  <a:pt x="1892" y="381000"/>
                </a:lnTo>
                <a:lnTo>
                  <a:pt x="1892" y="379730"/>
                </a:lnTo>
                <a:lnTo>
                  <a:pt x="2540" y="379730"/>
                </a:lnTo>
                <a:lnTo>
                  <a:pt x="2540" y="2540"/>
                </a:lnTo>
                <a:lnTo>
                  <a:pt x="11424920" y="2540"/>
                </a:lnTo>
                <a:lnTo>
                  <a:pt x="11424920" y="379730"/>
                </a:lnTo>
                <a:lnTo>
                  <a:pt x="11425555" y="379730"/>
                </a:lnTo>
                <a:lnTo>
                  <a:pt x="11425555" y="381000"/>
                </a:lnTo>
                <a:lnTo>
                  <a:pt x="11426190" y="381000"/>
                </a:lnTo>
                <a:lnTo>
                  <a:pt x="11426190" y="0"/>
                </a:lnTo>
                <a:lnTo>
                  <a:pt x="11426177" y="1270"/>
                </a:lnTo>
                <a:lnTo>
                  <a:pt x="11426177" y="2540"/>
                </a:lnTo>
                <a:lnTo>
                  <a:pt x="11425555" y="2540"/>
                </a:lnTo>
                <a:lnTo>
                  <a:pt x="11425555" y="1270"/>
                </a:lnTo>
                <a:lnTo>
                  <a:pt x="11426177" y="1270"/>
                </a:lnTo>
                <a:lnTo>
                  <a:pt x="11426177" y="0"/>
                </a:lnTo>
                <a:lnTo>
                  <a:pt x="1892" y="0"/>
                </a:lnTo>
                <a:lnTo>
                  <a:pt x="1892" y="1270"/>
                </a:lnTo>
                <a:lnTo>
                  <a:pt x="1892" y="2540"/>
                </a:lnTo>
                <a:lnTo>
                  <a:pt x="1270" y="2540"/>
                </a:lnTo>
                <a:lnTo>
                  <a:pt x="1270" y="1270"/>
                </a:lnTo>
                <a:lnTo>
                  <a:pt x="1892" y="1270"/>
                </a:lnTo>
                <a:lnTo>
                  <a:pt x="1892" y="0"/>
                </a:lnTo>
                <a:lnTo>
                  <a:pt x="1270" y="0"/>
                </a:lnTo>
                <a:lnTo>
                  <a:pt x="635" y="0"/>
                </a:lnTo>
                <a:lnTo>
                  <a:pt x="0" y="0"/>
                </a:lnTo>
                <a:lnTo>
                  <a:pt x="0" y="2540"/>
                </a:lnTo>
                <a:lnTo>
                  <a:pt x="0" y="762000"/>
                </a:lnTo>
                <a:lnTo>
                  <a:pt x="635" y="762000"/>
                </a:lnTo>
                <a:lnTo>
                  <a:pt x="11426825" y="762000"/>
                </a:lnTo>
                <a:lnTo>
                  <a:pt x="11427460" y="762000"/>
                </a:lnTo>
                <a:lnTo>
                  <a:pt x="11427460" y="760730"/>
                </a:lnTo>
                <a:lnTo>
                  <a:pt x="11427460" y="254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590" y="5240020"/>
            <a:ext cx="11422380" cy="3822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b="1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800" b="1" spc="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590" y="5622290"/>
            <a:ext cx="11422380" cy="37846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mv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../my_file.txt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0050" y="5240020"/>
            <a:ext cx="11427460" cy="763270"/>
          </a:xfrm>
          <a:custGeom>
            <a:avLst/>
            <a:gdLst/>
            <a:ahLst/>
            <a:cxnLst/>
            <a:rect l="l" t="t" r="r" b="b"/>
            <a:pathLst>
              <a:path w="11427460" h="763270">
                <a:moveTo>
                  <a:pt x="11427460" y="0"/>
                </a:moveTo>
                <a:lnTo>
                  <a:pt x="11426825" y="0"/>
                </a:lnTo>
                <a:lnTo>
                  <a:pt x="11426825" y="2540"/>
                </a:lnTo>
                <a:lnTo>
                  <a:pt x="11425555" y="2540"/>
                </a:lnTo>
                <a:lnTo>
                  <a:pt x="11425555" y="3810"/>
                </a:lnTo>
                <a:lnTo>
                  <a:pt x="11424920" y="3810"/>
                </a:lnTo>
                <a:lnTo>
                  <a:pt x="11424920" y="379730"/>
                </a:lnTo>
                <a:lnTo>
                  <a:pt x="11425555" y="379730"/>
                </a:lnTo>
                <a:lnTo>
                  <a:pt x="11425555" y="382270"/>
                </a:lnTo>
                <a:lnTo>
                  <a:pt x="11425555" y="383540"/>
                </a:lnTo>
                <a:lnTo>
                  <a:pt x="11424920" y="383540"/>
                </a:lnTo>
                <a:lnTo>
                  <a:pt x="11424920" y="760730"/>
                </a:lnTo>
                <a:lnTo>
                  <a:pt x="2540" y="760730"/>
                </a:lnTo>
                <a:lnTo>
                  <a:pt x="2540" y="383540"/>
                </a:lnTo>
                <a:lnTo>
                  <a:pt x="1905" y="382905"/>
                </a:lnTo>
                <a:lnTo>
                  <a:pt x="1905" y="761365"/>
                </a:lnTo>
                <a:lnTo>
                  <a:pt x="1905" y="762000"/>
                </a:lnTo>
                <a:lnTo>
                  <a:pt x="1270" y="762000"/>
                </a:lnTo>
                <a:lnTo>
                  <a:pt x="1905" y="761365"/>
                </a:lnTo>
                <a:lnTo>
                  <a:pt x="1905" y="382905"/>
                </a:lnTo>
                <a:lnTo>
                  <a:pt x="1270" y="382270"/>
                </a:lnTo>
                <a:lnTo>
                  <a:pt x="1905" y="382270"/>
                </a:lnTo>
                <a:lnTo>
                  <a:pt x="1905" y="379730"/>
                </a:lnTo>
                <a:lnTo>
                  <a:pt x="2540" y="379730"/>
                </a:lnTo>
                <a:lnTo>
                  <a:pt x="2540" y="3810"/>
                </a:lnTo>
                <a:lnTo>
                  <a:pt x="1892" y="3810"/>
                </a:lnTo>
                <a:lnTo>
                  <a:pt x="1892" y="2540"/>
                </a:lnTo>
                <a:lnTo>
                  <a:pt x="622" y="2540"/>
                </a:lnTo>
                <a:lnTo>
                  <a:pt x="622" y="0"/>
                </a:lnTo>
                <a:lnTo>
                  <a:pt x="0" y="0"/>
                </a:lnTo>
                <a:lnTo>
                  <a:pt x="0" y="763270"/>
                </a:lnTo>
                <a:lnTo>
                  <a:pt x="622" y="762647"/>
                </a:lnTo>
                <a:lnTo>
                  <a:pt x="622" y="763270"/>
                </a:lnTo>
                <a:lnTo>
                  <a:pt x="11426825" y="763270"/>
                </a:lnTo>
                <a:lnTo>
                  <a:pt x="11427460" y="763270"/>
                </a:lnTo>
                <a:lnTo>
                  <a:pt x="11427460" y="254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590" y="3987800"/>
            <a:ext cx="11422380" cy="3797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b="1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b="1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2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spc="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590" y="4367529"/>
            <a:ext cx="11422380" cy="64135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ts val="2095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-l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./my_file.txt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ts val="2095"/>
              </a:lnSpc>
            </a:pPr>
            <a:r>
              <a:rPr sz="1800" dirty="0">
                <a:latin typeface="Courier New"/>
                <a:cs typeface="Courier New"/>
              </a:rPr>
              <a:t>$ cp </a:t>
            </a:r>
            <a:r>
              <a:rPr sz="1800" spc="-5" dirty="0">
                <a:latin typeface="Courier New"/>
                <a:cs typeface="Courier New"/>
              </a:rPr>
              <a:t>/my_dir/my_file.txt</a:t>
            </a:r>
            <a:r>
              <a:rPr sz="1800" dirty="0">
                <a:latin typeface="Courier New"/>
                <a:cs typeface="Courier New"/>
              </a:rPr>
              <a:t> .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5A5A5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A5A5A5"/>
                </a:solidFill>
                <a:latin typeface="Courier New"/>
                <a:cs typeface="Courier New"/>
              </a:rPr>
              <a:t>copy</a:t>
            </a:r>
            <a:r>
              <a:rPr sz="1800" dirty="0">
                <a:solidFill>
                  <a:srgbClr val="A5A5A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Courier New"/>
                <a:cs typeface="Courier New"/>
              </a:rPr>
              <a:t>file</a:t>
            </a:r>
            <a:r>
              <a:rPr sz="1800" dirty="0">
                <a:solidFill>
                  <a:srgbClr val="A5A5A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Courier New"/>
                <a:cs typeface="Courier New"/>
              </a:rPr>
              <a:t>“here”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050" y="3986529"/>
            <a:ext cx="11427460" cy="1024890"/>
          </a:xfrm>
          <a:custGeom>
            <a:avLst/>
            <a:gdLst/>
            <a:ahLst/>
            <a:cxnLst/>
            <a:rect l="l" t="t" r="r" b="b"/>
            <a:pathLst>
              <a:path w="11427460" h="1024889">
                <a:moveTo>
                  <a:pt x="11427460" y="0"/>
                </a:moveTo>
                <a:lnTo>
                  <a:pt x="11426825" y="0"/>
                </a:lnTo>
                <a:lnTo>
                  <a:pt x="11426190" y="0"/>
                </a:lnTo>
                <a:lnTo>
                  <a:pt x="11426190" y="1270"/>
                </a:lnTo>
                <a:lnTo>
                  <a:pt x="11426190" y="2540"/>
                </a:lnTo>
                <a:lnTo>
                  <a:pt x="11426190" y="381000"/>
                </a:lnTo>
                <a:lnTo>
                  <a:pt x="11426190" y="382270"/>
                </a:lnTo>
                <a:lnTo>
                  <a:pt x="11424920" y="382270"/>
                </a:lnTo>
                <a:lnTo>
                  <a:pt x="11424920" y="1022350"/>
                </a:lnTo>
                <a:lnTo>
                  <a:pt x="2540" y="1022350"/>
                </a:lnTo>
                <a:lnTo>
                  <a:pt x="2540" y="382270"/>
                </a:lnTo>
                <a:lnTo>
                  <a:pt x="1257" y="382270"/>
                </a:lnTo>
                <a:lnTo>
                  <a:pt x="1257" y="381000"/>
                </a:lnTo>
                <a:lnTo>
                  <a:pt x="1905" y="381000"/>
                </a:lnTo>
                <a:lnTo>
                  <a:pt x="1905" y="379730"/>
                </a:lnTo>
                <a:lnTo>
                  <a:pt x="2540" y="379730"/>
                </a:lnTo>
                <a:lnTo>
                  <a:pt x="2540" y="2540"/>
                </a:lnTo>
                <a:lnTo>
                  <a:pt x="11424920" y="2540"/>
                </a:lnTo>
                <a:lnTo>
                  <a:pt x="11424920" y="379730"/>
                </a:lnTo>
                <a:lnTo>
                  <a:pt x="11425555" y="379730"/>
                </a:lnTo>
                <a:lnTo>
                  <a:pt x="11425555" y="381000"/>
                </a:lnTo>
                <a:lnTo>
                  <a:pt x="11426190" y="381000"/>
                </a:lnTo>
                <a:lnTo>
                  <a:pt x="11426190" y="2540"/>
                </a:lnTo>
                <a:lnTo>
                  <a:pt x="11425555" y="2540"/>
                </a:lnTo>
                <a:lnTo>
                  <a:pt x="11425555" y="1270"/>
                </a:lnTo>
                <a:lnTo>
                  <a:pt x="11426190" y="1270"/>
                </a:lnTo>
                <a:lnTo>
                  <a:pt x="11426190" y="0"/>
                </a:lnTo>
                <a:lnTo>
                  <a:pt x="1905" y="0"/>
                </a:lnTo>
                <a:lnTo>
                  <a:pt x="1905" y="1270"/>
                </a:lnTo>
                <a:lnTo>
                  <a:pt x="1905" y="2540"/>
                </a:lnTo>
                <a:lnTo>
                  <a:pt x="1270" y="2540"/>
                </a:lnTo>
                <a:lnTo>
                  <a:pt x="1270" y="1270"/>
                </a:lnTo>
                <a:lnTo>
                  <a:pt x="1905" y="1270"/>
                </a:lnTo>
                <a:lnTo>
                  <a:pt x="1905" y="0"/>
                </a:lnTo>
                <a:lnTo>
                  <a:pt x="1270" y="0"/>
                </a:lnTo>
                <a:lnTo>
                  <a:pt x="622" y="0"/>
                </a:lnTo>
                <a:lnTo>
                  <a:pt x="0" y="0"/>
                </a:lnTo>
                <a:lnTo>
                  <a:pt x="0" y="2540"/>
                </a:lnTo>
                <a:lnTo>
                  <a:pt x="0" y="1024890"/>
                </a:lnTo>
                <a:lnTo>
                  <a:pt x="622" y="1024890"/>
                </a:lnTo>
                <a:lnTo>
                  <a:pt x="11426825" y="1024890"/>
                </a:lnTo>
                <a:lnTo>
                  <a:pt x="11427460" y="1024890"/>
                </a:lnTo>
                <a:lnTo>
                  <a:pt x="11427460" y="1023620"/>
                </a:lnTo>
                <a:lnTo>
                  <a:pt x="11427460" y="254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950" y="6334759"/>
            <a:ext cx="501650" cy="467359"/>
          </a:xfrm>
          <a:prstGeom prst="rect">
            <a:avLst/>
          </a:prstGeom>
        </p:spPr>
      </p:pic>
      <p:pic>
        <p:nvPicPr>
          <p:cNvPr id="20" name="Picture 2" descr="University of the Free State">
            <a:extLst>
              <a:ext uri="{FF2B5EF4-FFF2-40B4-BE49-F238E27FC236}">
                <a16:creationId xmlns:a16="http://schemas.microsoft.com/office/drawing/2014/main" id="{1A46F4F4-83A2-4345-B7E0-9F912399A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62039"/>
            <a:ext cx="1043940" cy="69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29" y="746759"/>
            <a:ext cx="425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35" dirty="0">
                <a:latin typeface="Trebuchet MS"/>
                <a:cs typeface="Trebuchet MS"/>
              </a:rPr>
              <a:t>Utilities:</a:t>
            </a:r>
            <a:r>
              <a:rPr sz="4400" b="1" spc="200" dirty="0">
                <a:latin typeface="Trebuchet MS"/>
                <a:cs typeface="Trebuchet MS"/>
              </a:rPr>
              <a:t> </a:t>
            </a:r>
            <a:r>
              <a:rPr sz="4400" b="1" spc="5" dirty="0">
                <a:latin typeface="Courier New"/>
                <a:cs typeface="Courier New"/>
              </a:rPr>
              <a:t>grep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350" y="140970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887220"/>
            <a:ext cx="11421110" cy="44704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000" spc="90" dirty="0">
                <a:latin typeface="Trebuchet MS"/>
                <a:cs typeface="Trebuchet MS"/>
              </a:rPr>
              <a:t>Isolate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lines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data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stream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(file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STDIN)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that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b="1" spc="240" dirty="0">
                <a:latin typeface="Trebuchet MS"/>
                <a:cs typeface="Trebuchet MS"/>
              </a:rPr>
              <a:t>match</a:t>
            </a:r>
            <a:r>
              <a:rPr sz="2000" b="1" spc="95" dirty="0">
                <a:latin typeface="Trebuchet MS"/>
                <a:cs typeface="Trebuchet MS"/>
              </a:rPr>
              <a:t> </a:t>
            </a:r>
            <a:r>
              <a:rPr sz="2000" b="1" spc="280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rebuchet MS"/>
                <a:cs typeface="Trebuchet MS"/>
              </a:rPr>
              <a:t> </a:t>
            </a:r>
            <a:r>
              <a:rPr sz="2000" b="1" spc="204" dirty="0">
                <a:latin typeface="Trebuchet MS"/>
                <a:cs typeface="Trebuchet MS"/>
              </a:rPr>
              <a:t>pattern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409699"/>
            <a:ext cx="11427460" cy="928369"/>
          </a:xfrm>
          <a:custGeom>
            <a:avLst/>
            <a:gdLst/>
            <a:ahLst/>
            <a:cxnLst/>
            <a:rect l="l" t="t" r="r" b="b"/>
            <a:pathLst>
              <a:path w="11427460" h="928369">
                <a:moveTo>
                  <a:pt x="11427460" y="476250"/>
                </a:moveTo>
                <a:lnTo>
                  <a:pt x="11426190" y="477520"/>
                </a:lnTo>
                <a:lnTo>
                  <a:pt x="11426190" y="925830"/>
                </a:lnTo>
                <a:lnTo>
                  <a:pt x="11424907" y="925830"/>
                </a:lnTo>
                <a:lnTo>
                  <a:pt x="11424907" y="925195"/>
                </a:lnTo>
                <a:lnTo>
                  <a:pt x="11426190" y="92583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24560"/>
                </a:lnTo>
                <a:lnTo>
                  <a:pt x="2540" y="92456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28370"/>
                </a:lnTo>
                <a:lnTo>
                  <a:pt x="635" y="928370"/>
                </a:lnTo>
                <a:lnTo>
                  <a:pt x="11426825" y="928370"/>
                </a:lnTo>
                <a:lnTo>
                  <a:pt x="11426825" y="927100"/>
                </a:lnTo>
                <a:lnTo>
                  <a:pt x="11427460" y="92837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3790950"/>
          <a:ext cx="11424285" cy="266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2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110" dirty="0">
                          <a:latin typeface="Trebuchet MS"/>
                          <a:cs typeface="Trebuchet MS"/>
                        </a:rPr>
                        <a:t>Richer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pattern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options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95" dirty="0">
                          <a:latin typeface="Trebuchet MS"/>
                          <a:cs typeface="Trebuchet MS"/>
                        </a:rPr>
                        <a:t>(regular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expressions);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0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6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35" dirty="0"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7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later</a:t>
                      </a:r>
                      <a:r>
                        <a:rPr sz="20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70" dirty="0">
                          <a:latin typeface="Trebuchet MS"/>
                          <a:cs typeface="Trebuchet MS"/>
                        </a:rPr>
                        <a:t>lecture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-v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90" dirty="0">
                          <a:latin typeface="Trebuchet MS"/>
                          <a:cs typeface="Trebuchet MS"/>
                        </a:rPr>
                        <a:t>Isolate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95" dirty="0">
                          <a:latin typeface="Trebuchet MS"/>
                          <a:cs typeface="Trebuchet MS"/>
                        </a:rPr>
                        <a:t>lines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7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270" dirty="0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6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0" dirty="0">
                          <a:latin typeface="Trebuchet MS"/>
                          <a:cs typeface="Trebuchet MS"/>
                        </a:rPr>
                        <a:t>match</a:t>
                      </a:r>
                      <a:r>
                        <a:rPr sz="2000" spc="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pattern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0" dirty="0">
                          <a:latin typeface="Trebuchet MS"/>
                          <a:cs typeface="Trebuchet MS"/>
                        </a:rPr>
                        <a:t>(invert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25" dirty="0">
                          <a:latin typeface="Trebuchet MS"/>
                          <a:cs typeface="Trebuchet MS"/>
                        </a:rPr>
                        <a:t>match)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120" dirty="0">
                          <a:latin typeface="Trebuchet MS"/>
                          <a:cs typeface="Trebuchet MS"/>
                        </a:rPr>
                        <a:t>Case-insensitive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5" dirty="0">
                          <a:latin typeface="Trebuchet MS"/>
                          <a:cs typeface="Trebuchet MS"/>
                        </a:rPr>
                        <a:t>match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114" dirty="0">
                          <a:latin typeface="Trebuchet MS"/>
                          <a:cs typeface="Trebuchet MS"/>
                        </a:rPr>
                        <a:t>Specify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5" dirty="0">
                          <a:latin typeface="Trebuchet MS"/>
                          <a:cs typeface="Trebuchet MS"/>
                        </a:rPr>
                        <a:t>patterns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6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0" dirty="0">
                          <a:latin typeface="Trebuchet MS"/>
                          <a:cs typeface="Trebuchet MS"/>
                        </a:rPr>
                        <a:t>match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5" dirty="0">
                          <a:latin typeface="Trebuchet MS"/>
                          <a:cs typeface="Trebuchet MS"/>
                        </a:rPr>
                        <a:t>(slow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0" dirty="0">
                          <a:latin typeface="Trebuchet MS"/>
                          <a:cs typeface="Trebuchet MS"/>
                        </a:rPr>
                        <a:t>lots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5" dirty="0">
                          <a:latin typeface="Trebuchet MS"/>
                          <a:cs typeface="Trebuchet MS"/>
                        </a:rPr>
                        <a:t>options)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2505710"/>
          <a:ext cx="11424285" cy="1220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r>
                        <a:rPr sz="20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2000" b="1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egrep</a:t>
                      </a:r>
                      <a:r>
                        <a:rPr sz="2000" b="1" spc="10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8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(or</a:t>
                      </a:r>
                      <a:r>
                        <a:rPr sz="2000" b="1" spc="9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grep)</a:t>
                      </a:r>
                      <a:r>
                        <a:rPr sz="2000" b="1" spc="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[command</a:t>
                      </a:r>
                      <a:r>
                        <a:rPr sz="2000" b="1" spc="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2000" b="1" spc="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0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options]</a:t>
                      </a:r>
                      <a:r>
                        <a:rPr sz="2000" b="1" spc="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&lt;pattern&gt;</a:t>
                      </a:r>
                      <a:r>
                        <a:rPr sz="2000" b="1" spc="9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[path]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grep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i="1" spc="5" dirty="0">
                          <a:latin typeface="Courier New"/>
                          <a:cs typeface="Courier New"/>
                        </a:rPr>
                        <a:t>pattern</a:t>
                      </a:r>
                      <a:r>
                        <a:rPr sz="2000" i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my_file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*.txt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|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grep</a:t>
                      </a:r>
                      <a:r>
                        <a:rPr sz="20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i="1" spc="5" dirty="0">
                          <a:latin typeface="Courier New"/>
                          <a:cs typeface="Courier New"/>
                        </a:rPr>
                        <a:t>pattern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690" y="44450"/>
            <a:ext cx="11014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80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2065" marR="5080" indent="-2540">
              <a:lnSpc>
                <a:spcPts val="5530"/>
              </a:lnSpc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80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grep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1791970"/>
            <a:ext cx="10581005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000" b="1" dirty="0">
                <a:solidFill>
                  <a:srgbClr val="FF3333"/>
                </a:solidFill>
                <a:latin typeface="Arial"/>
                <a:cs typeface="Arial"/>
              </a:rPr>
              <a:t>.</a:t>
            </a:r>
            <a:r>
              <a:rPr sz="2000" b="1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33"/>
                </a:solidFill>
                <a:latin typeface="Arial"/>
                <a:cs typeface="Arial"/>
              </a:rPr>
              <a:t>(dot)</a:t>
            </a:r>
            <a:r>
              <a:rPr sz="2000" b="1" spc="-1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333"/>
                </a:solidFill>
                <a:latin typeface="Arial"/>
                <a:cs typeface="Arial"/>
              </a:rPr>
              <a:t>:</a:t>
            </a:r>
            <a:r>
              <a:rPr sz="2000" b="1" spc="-1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single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character.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55"/>
              </a:lnSpc>
              <a:tabLst>
                <a:tab pos="45910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?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preceding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 </a:t>
            </a:r>
            <a:r>
              <a:rPr sz="2000" spc="-5" dirty="0">
                <a:latin typeface="Arial MT"/>
                <a:cs typeface="Arial MT"/>
              </a:rPr>
              <a:t>matches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 times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only.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55"/>
              </a:lnSpc>
              <a:tabLst>
                <a:tab pos="45910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*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preceding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 </a:t>
            </a:r>
            <a:r>
              <a:rPr sz="2000" spc="-5" dirty="0">
                <a:latin typeface="Arial MT"/>
                <a:cs typeface="Arial MT"/>
              </a:rPr>
              <a:t>matches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 </a:t>
            </a:r>
            <a:r>
              <a:rPr sz="2000" spc="-5" dirty="0">
                <a:latin typeface="Arial MT"/>
                <a:cs typeface="Arial MT"/>
              </a:rPr>
              <a:t>times.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55"/>
              </a:lnSpc>
              <a:tabLst>
                <a:tab pos="45910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+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preceding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 </a:t>
            </a:r>
            <a:r>
              <a:rPr sz="2000" spc="-5" dirty="0">
                <a:latin typeface="Arial MT"/>
                <a:cs typeface="Arial MT"/>
              </a:rPr>
              <a:t>matches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 </a:t>
            </a:r>
            <a:r>
              <a:rPr sz="2000" spc="-5" dirty="0">
                <a:latin typeface="Arial MT"/>
                <a:cs typeface="Arial MT"/>
              </a:rPr>
              <a:t>times.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60"/>
              </a:lnSpc>
              <a:tabLst>
                <a:tab pos="53403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{n}	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preceding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matches</a:t>
            </a:r>
            <a:r>
              <a:rPr sz="2000" spc="-5" dirty="0">
                <a:latin typeface="Arial MT"/>
                <a:cs typeface="Arial MT"/>
              </a:rPr>
              <a:t> exactly </a:t>
            </a:r>
            <a:r>
              <a:rPr sz="2000" dirty="0">
                <a:latin typeface="Arial MT"/>
                <a:cs typeface="Arial MT"/>
              </a:rPr>
              <a:t>n </a:t>
            </a:r>
            <a:r>
              <a:rPr sz="2000" spc="-5" dirty="0">
                <a:latin typeface="Arial MT"/>
                <a:cs typeface="Arial MT"/>
              </a:rPr>
              <a:t>times.</a:t>
            </a:r>
            <a:endParaRPr sz="2000">
              <a:latin typeface="Arial MT"/>
              <a:cs typeface="Arial MT"/>
            </a:endParaRPr>
          </a:p>
          <a:p>
            <a:pPr marL="12700" marR="1108710">
              <a:lnSpc>
                <a:spcPts val="2250"/>
              </a:lnSpc>
              <a:spcBef>
                <a:spcPts val="130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{n,m} 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preceding character </a:t>
            </a:r>
            <a:r>
              <a:rPr sz="2000" spc="-5" dirty="0">
                <a:latin typeface="Arial MT"/>
                <a:cs typeface="Arial MT"/>
              </a:rPr>
              <a:t>matches </a:t>
            </a:r>
            <a:r>
              <a:rPr sz="2000" dirty="0">
                <a:latin typeface="Arial MT"/>
                <a:cs typeface="Arial MT"/>
              </a:rPr>
              <a:t>at least n </a:t>
            </a:r>
            <a:r>
              <a:rPr sz="2000" spc="-5" dirty="0">
                <a:latin typeface="Arial MT"/>
                <a:cs typeface="Arial MT"/>
              </a:rPr>
              <a:t>times </a:t>
            </a:r>
            <a:r>
              <a:rPr sz="2000" dirty="0">
                <a:latin typeface="Arial MT"/>
                <a:cs typeface="Arial MT"/>
              </a:rPr>
              <a:t>and not more </a:t>
            </a:r>
            <a:r>
              <a:rPr sz="2000" spc="-5" dirty="0">
                <a:latin typeface="Arial MT"/>
                <a:cs typeface="Arial MT"/>
              </a:rPr>
              <a:t>than </a:t>
            </a:r>
            <a:r>
              <a:rPr sz="2000" dirty="0">
                <a:latin typeface="Arial MT"/>
                <a:cs typeface="Arial MT"/>
              </a:rPr>
              <a:t>m </a:t>
            </a:r>
            <a:r>
              <a:rPr sz="2000" spc="-5" dirty="0">
                <a:latin typeface="Arial MT"/>
                <a:cs typeface="Arial MT"/>
              </a:rPr>
              <a:t>times.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[agd]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character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one 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included </a:t>
            </a:r>
            <a:r>
              <a:rPr sz="2000" spc="-5" dirty="0">
                <a:latin typeface="Arial MT"/>
                <a:cs typeface="Arial MT"/>
              </a:rPr>
              <a:t>within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 brackets.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[^agd]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character is not 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those included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brackets.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50"/>
              </a:lnSpc>
              <a:spcBef>
                <a:spcPts val="130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[c-f]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square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brackets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operates</a:t>
            </a:r>
            <a:r>
              <a:rPr sz="2000" dirty="0">
                <a:latin typeface="Arial MT"/>
                <a:cs typeface="Arial MT"/>
              </a:rPr>
              <a:t> 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range.</a:t>
            </a:r>
            <a:r>
              <a:rPr sz="2000" spc="-5" dirty="0">
                <a:latin typeface="Arial MT"/>
                <a:cs typeface="Arial MT"/>
              </a:rPr>
              <a:t> 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case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means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either</a:t>
            </a:r>
            <a:r>
              <a:rPr sz="2000" spc="-5" dirty="0">
                <a:latin typeface="Arial MT"/>
                <a:cs typeface="Arial MT"/>
              </a:rPr>
              <a:t> 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letters </a:t>
            </a:r>
            <a:r>
              <a:rPr sz="2000" dirty="0">
                <a:latin typeface="Arial MT"/>
                <a:cs typeface="Arial MT"/>
              </a:rPr>
              <a:t>c,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()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allows </a:t>
            </a:r>
            <a:r>
              <a:rPr sz="2000" spc="-5" dirty="0">
                <a:latin typeface="Arial MT"/>
                <a:cs typeface="Arial MT"/>
              </a:rPr>
              <a:t>us to </a:t>
            </a:r>
            <a:r>
              <a:rPr sz="2000" dirty="0">
                <a:latin typeface="Arial MT"/>
                <a:cs typeface="Arial MT"/>
              </a:rPr>
              <a:t>group several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characters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dirty="0">
                <a:latin typeface="Arial MT"/>
                <a:cs typeface="Arial MT"/>
              </a:rPr>
              <a:t> behave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55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(pipe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symbol)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logical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55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^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" dirty="0">
                <a:latin typeface="Arial MT"/>
                <a:cs typeface="Arial MT"/>
              </a:rPr>
              <a:t> matches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beginning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line.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matches the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line.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6" name="Picture 2" descr="University of the Free State">
            <a:extLst>
              <a:ext uri="{FF2B5EF4-FFF2-40B4-BE49-F238E27FC236}">
                <a16:creationId xmlns:a16="http://schemas.microsoft.com/office/drawing/2014/main" id="{8D9D46CD-78C8-4201-9BDF-626651AD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72199"/>
            <a:ext cx="1028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1430" marR="5080" indent="-1270">
              <a:lnSpc>
                <a:spcPts val="5500"/>
              </a:lnSpc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85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 </a:t>
            </a:r>
            <a:r>
              <a:rPr spc="-1310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5" dirty="0">
                <a:solidFill>
                  <a:srgbClr val="000000"/>
                </a:solidFill>
              </a:rPr>
              <a:t> </a:t>
            </a:r>
            <a:r>
              <a:rPr sz="2600" spc="5" dirty="0">
                <a:solidFill>
                  <a:srgbClr val="000000"/>
                </a:solidFill>
                <a:latin typeface="Courier New"/>
                <a:cs typeface="Courier New"/>
              </a:rPr>
              <a:t>grep</a:t>
            </a:r>
            <a:r>
              <a:rPr sz="26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Courier New"/>
                <a:cs typeface="Courier New"/>
              </a:rPr>
              <a:t>(or</a:t>
            </a:r>
            <a:r>
              <a:rPr sz="26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Courier New"/>
                <a:cs typeface="Courier New"/>
              </a:rPr>
              <a:t>egrep)</a:t>
            </a:r>
            <a:r>
              <a:rPr sz="26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Courier New"/>
                <a:cs typeface="Courier New"/>
              </a:rPr>
              <a:t>some</a:t>
            </a:r>
            <a:r>
              <a:rPr sz="26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Courier New"/>
                <a:cs typeface="Courier New"/>
              </a:rPr>
              <a:t>Examples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" y="1385569"/>
            <a:ext cx="9215755" cy="516382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11785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mysamples.txt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@	: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http://web.cbio.uct.ac.za/~emile/AGe/mysampledata.txt</a:t>
            </a:r>
            <a:endParaRPr sz="1800">
              <a:latin typeface="Arial"/>
              <a:cs typeface="Arial"/>
            </a:endParaRPr>
          </a:p>
          <a:p>
            <a:pPr marL="1824355" marR="750570" indent="-1825625">
              <a:lnSpc>
                <a:spcPts val="2090"/>
              </a:lnSpc>
              <a:spcBef>
                <a:spcPts val="819"/>
              </a:spcBef>
              <a:buSzPct val="94444"/>
              <a:buAutoNum type="arabicPeriod"/>
              <a:tabLst>
                <a:tab pos="1824989" algn="l"/>
              </a:tabLst>
            </a:pP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spc="-10" dirty="0">
                <a:latin typeface="Arial MT"/>
                <a:cs typeface="Arial MT"/>
              </a:rPr>
              <a:t> 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</a:t>
            </a:r>
            <a:r>
              <a:rPr sz="1800" spc="-5" dirty="0">
                <a:latin typeface="Arial MT"/>
                <a:cs typeface="Arial MT"/>
              </a:rPr>
              <a:t> 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 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vowels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row.</a:t>
            </a:r>
            <a:endParaRPr sz="1800">
              <a:latin typeface="Arial MT"/>
              <a:cs typeface="Arial MT"/>
            </a:endParaRPr>
          </a:p>
          <a:p>
            <a:pPr marR="1216660" algn="ctr">
              <a:lnSpc>
                <a:spcPts val="202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grep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'[aeiou]{2,}'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mysampledata.txt</a:t>
            </a:r>
            <a:endParaRPr sz="1800">
              <a:latin typeface="Arial MT"/>
              <a:cs typeface="Arial MT"/>
            </a:endParaRPr>
          </a:p>
          <a:p>
            <a:pPr marL="1824355" indent="-1347470">
              <a:lnSpc>
                <a:spcPts val="2095"/>
              </a:lnSpc>
              <a:buSzPct val="94444"/>
              <a:buAutoNum type="arabicPeriod" startAt="2"/>
              <a:tabLst>
                <a:tab pos="1824989" algn="l"/>
              </a:tabLst>
            </a:pPr>
            <a:r>
              <a:rPr sz="1800" spc="-10" dirty="0">
                <a:latin typeface="Arial MT"/>
                <a:cs typeface="Arial MT"/>
              </a:rPr>
              <a:t>Print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</a:t>
            </a:r>
            <a:r>
              <a:rPr sz="1800" spc="-5" dirty="0">
                <a:latin typeface="Arial MT"/>
                <a:cs typeface="Arial MT"/>
              </a:rPr>
              <a:t> with </a:t>
            </a:r>
            <a:r>
              <a:rPr sz="1800" dirty="0">
                <a:latin typeface="Arial MT"/>
                <a:cs typeface="Arial MT"/>
              </a:rPr>
              <a:t>a 2</a:t>
            </a:r>
            <a:r>
              <a:rPr sz="1800" spc="-5" dirty="0">
                <a:latin typeface="Arial MT"/>
                <a:cs typeface="Arial MT"/>
              </a:rPr>
              <a:t> on 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-5" dirty="0">
                <a:latin typeface="Arial MT"/>
                <a:cs typeface="Arial MT"/>
              </a:rPr>
              <a:t> is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end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20904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egrep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'2.+'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mysampledata.txt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824355" marR="355600" indent="-1825625">
              <a:lnSpc>
                <a:spcPts val="2095"/>
              </a:lnSpc>
              <a:buSzPct val="94444"/>
              <a:buAutoNum type="arabicPeriod"/>
              <a:tabLst>
                <a:tab pos="1824989" algn="l"/>
              </a:tabLst>
            </a:pPr>
            <a:r>
              <a:rPr sz="1800" spc="-10" dirty="0">
                <a:latin typeface="Arial MT"/>
                <a:cs typeface="Arial MT"/>
              </a:rPr>
              <a:t>Print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"Lerato"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R="1192530" algn="ctr">
              <a:lnSpc>
                <a:spcPts val="2030"/>
              </a:lnSpc>
              <a:tabLst>
                <a:tab pos="204533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grep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-n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"Lerato"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mysampledata.txt</a:t>
            </a:r>
            <a:endParaRPr sz="1800">
              <a:latin typeface="Arial MT"/>
              <a:cs typeface="Arial MT"/>
            </a:endParaRPr>
          </a:p>
          <a:p>
            <a:pPr marL="1824355" indent="-1106805">
              <a:lnSpc>
                <a:spcPts val="2095"/>
              </a:lnSpc>
              <a:buSzPct val="94444"/>
              <a:buAutoNum type="arabicPeriod" startAt="2"/>
              <a:tabLst>
                <a:tab pos="1824989" algn="l"/>
              </a:tabLst>
            </a:pPr>
            <a:r>
              <a:rPr sz="1800" spc="-10" dirty="0">
                <a:latin typeface="Arial MT"/>
                <a:cs typeface="Arial MT"/>
              </a:rPr>
              <a:t>Print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2</a:t>
            </a:r>
            <a:r>
              <a:rPr sz="1800" spc="-5" dirty="0">
                <a:latin typeface="Arial MT"/>
                <a:cs typeface="Arial MT"/>
              </a:rPr>
              <a:t> 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209042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egrep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'2017$'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mysampledata.txt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63322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1.Print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 which </a:t>
            </a:r>
            <a:r>
              <a:rPr sz="1800" spc="-10" dirty="0">
                <a:latin typeface="Arial MT"/>
                <a:cs typeface="Arial MT"/>
              </a:rPr>
              <a:t>contains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either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'Raj'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'Clinical'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'Genetics'.</a:t>
            </a:r>
            <a:endParaRPr sz="1800">
              <a:latin typeface="Arial MT"/>
              <a:cs typeface="Arial MT"/>
            </a:endParaRPr>
          </a:p>
          <a:p>
            <a:pPr marL="1633220" marR="2113280" indent="457200">
              <a:lnSpc>
                <a:spcPct val="188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egrep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'Raj|Clinical|Genetics'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mysampledata.txt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1.Pri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rn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K.</a:t>
            </a:r>
            <a:endParaRPr sz="1800">
              <a:latin typeface="Arial MT"/>
              <a:cs typeface="Arial MT"/>
            </a:endParaRPr>
          </a:p>
          <a:p>
            <a:pPr marL="2090420">
              <a:lnSpc>
                <a:spcPts val="203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egrep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'^[A-K]'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mysampledata.txt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6" name="Picture 2" descr="University of the Free State">
            <a:extLst>
              <a:ext uri="{FF2B5EF4-FFF2-40B4-BE49-F238E27FC236}">
                <a16:creationId xmlns:a16="http://schemas.microsoft.com/office/drawing/2014/main" id="{A3D9C432-9C0B-4E73-A718-018BE07A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22999"/>
            <a:ext cx="9525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1904" y="6404347"/>
            <a:ext cx="1074811" cy="4313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9002" y="655295"/>
            <a:ext cx="37617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Linux</a:t>
            </a:r>
            <a:r>
              <a:rPr spc="-45" dirty="0"/>
              <a:t> </a:t>
            </a:r>
            <a:r>
              <a:rPr spc="-5" dirty="0"/>
              <a:t>vs</a:t>
            </a:r>
            <a:r>
              <a:rPr spc="-50" dirty="0"/>
              <a:t> </a:t>
            </a:r>
            <a:r>
              <a:rPr dirty="0"/>
              <a:t>Unix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7714" y="2073408"/>
            <a:ext cx="8077834" cy="23285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370330" algn="l"/>
                <a:tab pos="1732280" algn="l"/>
                <a:tab pos="2044700" algn="l"/>
                <a:tab pos="3267075" algn="l"/>
                <a:tab pos="3705225" algn="l"/>
                <a:tab pos="4330065" algn="l"/>
                <a:tab pos="5552440" algn="l"/>
                <a:tab pos="6344920" algn="l"/>
                <a:tab pos="6979284" algn="l"/>
              </a:tabLst>
            </a:pPr>
            <a:r>
              <a:rPr sz="2800" dirty="0">
                <a:latin typeface="Calibri"/>
                <a:cs typeface="Calibri"/>
              </a:rPr>
              <a:t>Linux	is	a	“cl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ne”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the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iginal	Unix	but	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esn’t  </a:t>
            </a:r>
            <a:r>
              <a:rPr sz="2800" spc="-5" dirty="0">
                <a:latin typeface="Calibri"/>
                <a:cs typeface="Calibri"/>
              </a:rPr>
              <a:t>contain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367790" algn="l"/>
                <a:tab pos="1728470" algn="l"/>
                <a:tab pos="2454910" algn="l"/>
                <a:tab pos="3138805" algn="l"/>
                <a:tab pos="4016375" algn="l"/>
                <a:tab pos="5209540" algn="l"/>
                <a:tab pos="5832475" algn="l"/>
                <a:tab pos="7053580" algn="l"/>
                <a:tab pos="7843520" algn="l"/>
              </a:tabLst>
            </a:pPr>
            <a:r>
              <a:rPr sz="2800" dirty="0">
                <a:latin typeface="Calibri"/>
                <a:cs typeface="Calibri"/>
              </a:rPr>
              <a:t>Linux	is	f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ee	and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pen	s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ce,	the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iginal	Unix	is  </a:t>
            </a:r>
            <a:r>
              <a:rPr sz="2800" spc="-5" dirty="0">
                <a:latin typeface="Calibri"/>
                <a:cs typeface="Calibri"/>
              </a:rPr>
              <a:t>not (but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its </a:t>
            </a:r>
            <a:r>
              <a:rPr sz="2800" spc="-5" dirty="0">
                <a:latin typeface="Calibri"/>
                <a:cs typeface="Calibri"/>
              </a:rPr>
              <a:t>derivatives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are)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spcBef>
                <a:spcPts val="60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command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5" dirty="0">
                <a:latin typeface="Calibri"/>
                <a:cs typeface="Calibri"/>
              </a:rPr>
              <a:t> work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same on both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EAAC7-F0F6-4E91-BAD8-FCC82C32A825}"/>
              </a:ext>
            </a:extLst>
          </p:cNvPr>
          <p:cNvSpPr/>
          <p:nvPr/>
        </p:nvSpPr>
        <p:spPr>
          <a:xfrm>
            <a:off x="8763000" y="76200"/>
            <a:ext cx="1905000" cy="70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FD23D-AC1F-4E7B-BE0B-8E5523F9F370}"/>
              </a:ext>
            </a:extLst>
          </p:cNvPr>
          <p:cNvSpPr/>
          <p:nvPr/>
        </p:nvSpPr>
        <p:spPr>
          <a:xfrm>
            <a:off x="1524000" y="6019800"/>
            <a:ext cx="3276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109" y="623570"/>
            <a:ext cx="2328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95" dirty="0">
                <a:latin typeface="Trebuchet MS"/>
                <a:cs typeface="Trebuchet MS"/>
              </a:rPr>
              <a:t>Utilities:</a:t>
            </a:r>
            <a:r>
              <a:rPr sz="2600" b="1" spc="95" dirty="0">
                <a:latin typeface="Trebuchet MS"/>
                <a:cs typeface="Trebuchet MS"/>
              </a:rPr>
              <a:t> </a:t>
            </a:r>
            <a:r>
              <a:rPr sz="2600" b="1" spc="5" dirty="0">
                <a:latin typeface="Courier New"/>
                <a:cs typeface="Courier New"/>
              </a:rPr>
              <a:t>cut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4809" y="1014730"/>
          <a:ext cx="11424285" cy="5439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5A9A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 gridSpan="2">
                  <a:txBody>
                    <a:bodyPr/>
                    <a:lstStyle/>
                    <a:p>
                      <a:pPr marL="91440" marR="1185545">
                        <a:lnSpc>
                          <a:spcPts val="2250"/>
                        </a:lnSpc>
                        <a:spcBef>
                          <a:spcPts val="360"/>
                        </a:spcBef>
                      </a:pPr>
                      <a:r>
                        <a:rPr sz="2000" spc="90" dirty="0">
                          <a:latin typeface="Trebuchet MS"/>
                          <a:cs typeface="Trebuchet MS"/>
                        </a:rPr>
                        <a:t>Isolate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0" dirty="0">
                          <a:latin typeface="Trebuchet MS"/>
                          <a:cs typeface="Trebuchet MS"/>
                        </a:rPr>
                        <a:t>tab-delimited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5" dirty="0">
                          <a:latin typeface="Trebuchet MS"/>
                          <a:cs typeface="Trebuchet MS"/>
                        </a:rPr>
                        <a:t>columns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2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stream.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0" dirty="0"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425" dirty="0">
                          <a:latin typeface="Trebuchet MS"/>
                          <a:cs typeface="Trebuchet MS"/>
                        </a:rPr>
                        <a:t>#1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(not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425" dirty="0">
                          <a:latin typeface="Trebuchet MS"/>
                          <a:cs typeface="Trebuchet MS"/>
                        </a:rPr>
                        <a:t>#0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2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75" dirty="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2000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Python).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175">
                      <a:solidFill>
                        <a:srgbClr val="5A9AD4"/>
                      </a:solidFill>
                      <a:prstDash val="solid"/>
                    </a:lnL>
                    <a:lnR w="6350">
                      <a:solidFill>
                        <a:srgbClr val="5A9AD4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1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175">
                      <a:solidFill>
                        <a:srgbClr val="5A9AD4"/>
                      </a:solidFill>
                      <a:prstDash val="solid"/>
                    </a:lnL>
                    <a:lnR w="3175">
                      <a:solidFill>
                        <a:srgbClr val="5A9AD4"/>
                      </a:solidFill>
                      <a:prstDash val="solid"/>
                    </a:lnR>
                    <a:lnT w="635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3198495" algn="l"/>
                          <a:tab pos="583755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cut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-f2</a:t>
                      </a:r>
                      <a:r>
                        <a:rPr sz="2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my_file	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isolate</a:t>
                      </a:r>
                      <a:r>
                        <a:rPr sz="2000" spc="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2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25" spc="22" baseline="2898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nd	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of</a:t>
                      </a:r>
                      <a:r>
                        <a:rPr sz="2000" spc="-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cut -f2,3 my_file</a:t>
                      </a:r>
                      <a:r>
                        <a:rPr sz="20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isolate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columns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cut -f2-5 my_file</a:t>
                      </a:r>
                      <a:r>
                        <a:rPr sz="20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isolate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columns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THROUGH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614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322643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cut</a:t>
                      </a:r>
                      <a:r>
                        <a:rPr sz="2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-f3-</a:t>
                      </a:r>
                      <a:r>
                        <a:rPr sz="2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my_file	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000" spc="1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isolate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columns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(python</a:t>
                      </a:r>
                      <a:r>
                        <a:rPr sz="20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[2:]</a:t>
                      </a:r>
                      <a:r>
                        <a:rPr sz="2000" spc="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slice)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2245" marB="0">
                    <a:lnT w="6350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2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2245" marB="0">
                    <a:lnT w="6350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105" dirty="0">
                          <a:latin typeface="Trebuchet MS"/>
                          <a:cs typeface="Trebuchet MS"/>
                        </a:rPr>
                        <a:t>Select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5" dirty="0">
                          <a:latin typeface="Trebuchet MS"/>
                          <a:cs typeface="Trebuchet MS"/>
                        </a:rPr>
                        <a:t>columns</a:t>
                      </a:r>
                      <a:r>
                        <a:rPr sz="2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60" dirty="0">
                          <a:latin typeface="Trebuchet MS"/>
                          <a:cs typeface="Trebuchet MS"/>
                        </a:rPr>
                        <a:t>(fields)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600" spc="45" dirty="0">
                          <a:latin typeface="Courier New"/>
                          <a:cs typeface="Courier New"/>
                        </a:rPr>
                        <a:t>-t‘</a:t>
                      </a:r>
                      <a:r>
                        <a:rPr sz="1600" i="1" spc="45" dirty="0">
                          <a:latin typeface="Trebuchet MS"/>
                          <a:cs typeface="Trebuchet MS"/>
                        </a:rPr>
                        <a:t>char</a:t>
                      </a:r>
                      <a:r>
                        <a:rPr sz="1600" spc="45" dirty="0">
                          <a:latin typeface="Courier New"/>
                          <a:cs typeface="Courier New"/>
                        </a:rPr>
                        <a:t>’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3210">
                        <a:lnSpc>
                          <a:spcPts val="2260"/>
                        </a:lnSpc>
                        <a:spcBef>
                          <a:spcPts val="960"/>
                        </a:spcBef>
                      </a:pPr>
                      <a:r>
                        <a:rPr sz="2000" spc="140" dirty="0">
                          <a:latin typeface="Trebuchet MS"/>
                          <a:cs typeface="Trebuchet MS"/>
                        </a:rPr>
                        <a:t>Break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5" dirty="0">
                          <a:latin typeface="Trebuchet MS"/>
                          <a:cs typeface="Trebuchet MS"/>
                        </a:rPr>
                        <a:t>columns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6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90" dirty="0">
                          <a:latin typeface="Trebuchet MS"/>
                          <a:cs typeface="Trebuchet MS"/>
                        </a:rPr>
                        <a:t>specified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character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instead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0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0" dirty="0">
                          <a:latin typeface="Trebuchet MS"/>
                          <a:cs typeface="Trebuchet MS"/>
                        </a:rPr>
                        <a:t>tab,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-t‘,’</a:t>
                      </a:r>
                      <a:r>
                        <a:rPr sz="2000" spc="-5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0" dirty="0">
                          <a:latin typeface="Trebuchet MS"/>
                          <a:cs typeface="Trebuchet MS"/>
                        </a:rPr>
                        <a:t>.csv </a:t>
                      </a:r>
                      <a:r>
                        <a:rPr sz="2000" spc="-5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file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260" y="0"/>
            <a:ext cx="11014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75" dirty="0"/>
              <a:t> </a:t>
            </a:r>
            <a:r>
              <a:rPr spc="500" dirty="0"/>
              <a:t>Streamlining</a:t>
            </a:r>
            <a:r>
              <a:rPr spc="185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7" name="Picture 2" descr="University of the Free State">
            <a:extLst>
              <a:ext uri="{FF2B5EF4-FFF2-40B4-BE49-F238E27FC236}">
                <a16:creationId xmlns:a16="http://schemas.microsoft.com/office/drawing/2014/main" id="{2F256631-8BC4-4861-8282-A1B6B7E1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426199"/>
            <a:ext cx="6477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260" y="0"/>
            <a:ext cx="11014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75" dirty="0"/>
              <a:t> </a:t>
            </a:r>
            <a:r>
              <a:rPr spc="500" dirty="0"/>
              <a:t>Streamlining</a:t>
            </a:r>
            <a:r>
              <a:rPr spc="185" dirty="0"/>
              <a:t> </a:t>
            </a:r>
            <a:r>
              <a:rPr spc="545" dirty="0"/>
              <a:t>data</a:t>
            </a:r>
            <a:r>
              <a:rPr spc="195" dirty="0"/>
              <a:t> </a:t>
            </a:r>
            <a:r>
              <a:rPr spc="475" dirty="0"/>
              <a:t>manipulation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19" y="5414009"/>
            <a:ext cx="647700" cy="6337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5109" y="623570"/>
            <a:ext cx="11195685" cy="538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95" dirty="0">
                <a:latin typeface="Trebuchet MS"/>
                <a:cs typeface="Trebuchet MS"/>
              </a:rPr>
              <a:t>Utilities:</a:t>
            </a:r>
            <a:r>
              <a:rPr sz="2600" b="1" spc="114" dirty="0">
                <a:latin typeface="Trebuchet MS"/>
                <a:cs typeface="Trebuchet MS"/>
              </a:rPr>
              <a:t> </a:t>
            </a:r>
            <a:r>
              <a:rPr sz="2600" b="1" spc="5" dirty="0">
                <a:latin typeface="Courier New"/>
                <a:cs typeface="Courier New"/>
              </a:rPr>
              <a:t>cut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ourier New"/>
              <a:cs typeface="Courier New"/>
            </a:endParaRPr>
          </a:p>
          <a:p>
            <a:pPr marL="78105" marR="5080">
              <a:lnSpc>
                <a:spcPct val="939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GIANT_BMI.EUR.gwas.assoc.txt.zip,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GIANT_BMI.EUR.gwas.assoc.txt.gzip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 </a:t>
            </a:r>
            <a:r>
              <a:rPr sz="2000" spc="-5" dirty="0">
                <a:latin typeface="Arial MT"/>
                <a:cs typeface="Arial MT"/>
              </a:rPr>
              <a:t>tab </a:t>
            </a:r>
            <a:r>
              <a:rPr sz="2000" dirty="0">
                <a:latin typeface="Arial MT"/>
                <a:cs typeface="Arial MT"/>
              </a:rPr>
              <a:t>separation </a:t>
            </a:r>
            <a:r>
              <a:rPr sz="2000" spc="-5" dirty="0">
                <a:latin typeface="Arial MT"/>
                <a:cs typeface="Arial MT"/>
              </a:rPr>
              <a:t>file hmp2012_metadata.tsv. </a:t>
            </a:r>
            <a:r>
              <a:rPr sz="2000" spc="-20" dirty="0">
                <a:latin typeface="Arial MT"/>
                <a:cs typeface="Arial MT"/>
              </a:rPr>
              <a:t>All </a:t>
            </a:r>
            <a:r>
              <a:rPr sz="2000" spc="-5" dirty="0">
                <a:latin typeface="Arial MT"/>
                <a:cs typeface="Arial MT"/>
              </a:rPr>
              <a:t>these files </a:t>
            </a:r>
            <a:r>
              <a:rPr sz="2000" dirty="0">
                <a:latin typeface="Arial MT"/>
                <a:cs typeface="Arial MT"/>
              </a:rPr>
              <a:t>are </a:t>
            </a:r>
            <a:r>
              <a:rPr sz="2000" spc="-5" dirty="0">
                <a:latin typeface="Arial MT"/>
                <a:cs typeface="Arial MT"/>
              </a:rPr>
              <a:t>located at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  <a:hlinkClick r:id="rId3"/>
              </a:rPr>
              <a:t>http://web.cbio.uct.ac.za/~emile/AGe/</a:t>
            </a:r>
            <a:endParaRPr sz="1800">
              <a:latin typeface="Arial"/>
              <a:cs typeface="Arial"/>
            </a:endParaRPr>
          </a:p>
          <a:p>
            <a:pPr marL="548640" indent="-254000">
              <a:lnSpc>
                <a:spcPts val="2095"/>
              </a:lnSpc>
              <a:spcBef>
                <a:spcPts val="1250"/>
              </a:spcBef>
              <a:buFont typeface="Arial"/>
              <a:buAutoNum type="arabicPeriod"/>
              <a:tabLst>
                <a:tab pos="548640" algn="l"/>
              </a:tabLst>
            </a:pPr>
            <a:r>
              <a:rPr sz="1800" spc="-10" dirty="0">
                <a:latin typeface="Arial MT"/>
                <a:cs typeface="Arial MT"/>
              </a:rPr>
              <a:t>Download </a:t>
            </a:r>
            <a:r>
              <a:rPr sz="1800" spc="-5" dirty="0">
                <a:latin typeface="Arial MT"/>
                <a:cs typeface="Arial MT"/>
              </a:rPr>
              <a:t>these </a:t>
            </a:r>
            <a:r>
              <a:rPr sz="1800" spc="-10" dirty="0">
                <a:latin typeface="Arial MT"/>
                <a:cs typeface="Arial MT"/>
              </a:rPr>
              <a:t>file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CHPC account,</a:t>
            </a:r>
            <a:r>
              <a:rPr sz="1800" spc="-10" dirty="0">
                <a:latin typeface="Arial MT"/>
                <a:cs typeface="Arial MT"/>
              </a:rPr>
              <a:t> using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wget</a:t>
            </a:r>
            <a:endParaRPr sz="1800">
              <a:latin typeface="Arial"/>
              <a:cs typeface="Arial"/>
            </a:endParaRPr>
          </a:p>
          <a:p>
            <a:pPr marL="741680">
              <a:lnSpc>
                <a:spcPts val="2095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wget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http://web.cbio.uct.ac.za/~emile/AGe/xxxxxxx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544195" indent="-250190">
              <a:lnSpc>
                <a:spcPts val="2090"/>
              </a:lnSpc>
              <a:buFont typeface="Arial"/>
              <a:buAutoNum type="arabicPeriod" startAt="2"/>
              <a:tabLst>
                <a:tab pos="544830" algn="l"/>
              </a:tabLst>
            </a:pPr>
            <a:r>
              <a:rPr sz="1800" spc="-55" dirty="0">
                <a:latin typeface="Arial MT"/>
                <a:cs typeface="Arial MT"/>
              </a:rPr>
              <a:t>To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first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 </a:t>
            </a:r>
            <a:r>
              <a:rPr sz="1800" spc="-5" dirty="0">
                <a:latin typeface="Arial MT"/>
                <a:cs typeface="Arial MT"/>
              </a:rPr>
              <a:t>lines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zip </a:t>
            </a:r>
            <a:r>
              <a:rPr sz="1800" spc="-10" dirty="0">
                <a:latin typeface="Arial MT"/>
                <a:cs typeface="Arial MT"/>
              </a:rPr>
              <a:t>file,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zcat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(for</a:t>
            </a:r>
            <a:r>
              <a:rPr sz="1800" spc="-5" dirty="0">
                <a:latin typeface="Arial MT"/>
                <a:cs typeface="Arial MT"/>
              </a:rPr>
              <a:t> .gzip)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unzip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(.zip),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</a:t>
            </a:r>
            <a:r>
              <a:rPr sz="1800" dirty="0">
                <a:latin typeface="Arial MT"/>
                <a:cs typeface="Arial MT"/>
              </a:rPr>
              <a:t> (|),</a:t>
            </a:r>
            <a:endParaRPr sz="1800">
              <a:latin typeface="Arial MT"/>
              <a:cs typeface="Arial MT"/>
            </a:endParaRPr>
          </a:p>
          <a:p>
            <a:pPr marL="741680">
              <a:lnSpc>
                <a:spcPts val="2260"/>
              </a:lnSpc>
            </a:pPr>
            <a:r>
              <a:rPr sz="1800" dirty="0">
                <a:latin typeface="Arial MT"/>
                <a:cs typeface="Arial MT"/>
              </a:rPr>
              <a:t>$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zcat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GIANT_BMI.EUR.gwas.assoc.txt.gzip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|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head -n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 marL="741680">
              <a:lnSpc>
                <a:spcPts val="2255"/>
              </a:lnSpc>
            </a:pPr>
            <a:r>
              <a:rPr sz="1800" dirty="0">
                <a:latin typeface="Arial MT"/>
                <a:cs typeface="Arial MT"/>
              </a:rPr>
              <a:t>$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unzip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GIANT_BMI.EUR.gwas.assoc.txt.zip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head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-n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 marL="741680">
              <a:lnSpc>
                <a:spcPts val="2325"/>
              </a:lnSpc>
            </a:pPr>
            <a:r>
              <a:rPr sz="2000" dirty="0">
                <a:latin typeface="Arial MT"/>
                <a:cs typeface="Arial MT"/>
              </a:rPr>
              <a:t>$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cat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hmp2012_metadata.tsv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|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head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-n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294640" marR="48260">
              <a:lnSpc>
                <a:spcPts val="2250"/>
              </a:lnSpc>
              <a:buAutoNum type="arabicPeriod" startAt="3"/>
              <a:tabLst>
                <a:tab pos="572770" algn="l"/>
              </a:tabLst>
            </a:pPr>
            <a:r>
              <a:rPr sz="2000" spc="-70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 use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grep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search </a:t>
            </a:r>
            <a:r>
              <a:rPr sz="2000" spc="-5" dirty="0">
                <a:latin typeface="Arial MT"/>
                <a:cs typeface="Arial MT"/>
              </a:rPr>
              <a:t>pattern,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extract</a:t>
            </a:r>
            <a:r>
              <a:rPr sz="2000" spc="-5" dirty="0">
                <a:latin typeface="Arial MT"/>
                <a:cs typeface="Arial MT"/>
              </a:rPr>
              <a:t> columns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interest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use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&gt;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redirect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a new</a:t>
            </a:r>
            <a:r>
              <a:rPr sz="2000" spc="-5" dirty="0">
                <a:latin typeface="Arial MT"/>
                <a:cs typeface="Arial MT"/>
              </a:rPr>
              <a:t> file.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294640">
              <a:lnSpc>
                <a:spcPts val="2325"/>
              </a:lnSpc>
            </a:pPr>
            <a:r>
              <a:rPr sz="2000" dirty="0">
                <a:latin typeface="Arial MT"/>
                <a:cs typeface="Arial MT"/>
              </a:rPr>
              <a:t>Example:</a:t>
            </a:r>
            <a:endParaRPr sz="2000">
              <a:latin typeface="Arial MT"/>
              <a:cs typeface="Arial MT"/>
            </a:endParaRPr>
          </a:p>
          <a:p>
            <a:pPr marL="741680">
              <a:lnSpc>
                <a:spcPts val="2325"/>
              </a:lnSpc>
              <a:tabLst>
                <a:tab pos="789114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zcat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GIANT_BMI.EUR.gwas.assoc.txt.gzip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cut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-f1,3,4</a:t>
            </a:r>
            <a:r>
              <a:rPr sz="20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gzip	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-c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emile.txt.gz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7" name="Picture 2" descr="University of the Free State">
            <a:extLst>
              <a:ext uri="{FF2B5EF4-FFF2-40B4-BE49-F238E27FC236}">
                <a16:creationId xmlns:a16="http://schemas.microsoft.com/office/drawing/2014/main" id="{5D1DED48-A6A6-43FE-971F-75177001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58559"/>
            <a:ext cx="899160" cy="5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 indent="270510">
              <a:lnSpc>
                <a:spcPct val="1233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95" dirty="0"/>
              <a:t> </a:t>
            </a:r>
            <a:r>
              <a:rPr spc="500" dirty="0"/>
              <a:t>Streamlining</a:t>
            </a:r>
            <a:r>
              <a:rPr spc="210" dirty="0"/>
              <a:t> </a:t>
            </a:r>
            <a:r>
              <a:rPr spc="545" dirty="0"/>
              <a:t>data</a:t>
            </a:r>
            <a:r>
              <a:rPr spc="215" dirty="0"/>
              <a:t> </a:t>
            </a:r>
            <a:r>
              <a:rPr spc="470" dirty="0"/>
              <a:t>manipulation </a:t>
            </a:r>
            <a:r>
              <a:rPr spc="-1310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" y="169926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176779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140" dirty="0">
                <a:latin typeface="Trebuchet MS"/>
                <a:cs typeface="Trebuchet MS"/>
              </a:rPr>
              <a:t>Sort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stream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(alphabetically)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69925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69">
                <a:moveTo>
                  <a:pt x="11427460" y="47498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20" y="952500"/>
                </a:lnTo>
                <a:lnTo>
                  <a:pt x="11424920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905" y="478790"/>
                </a:lnTo>
                <a:lnTo>
                  <a:pt x="1905" y="47752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953770"/>
                </a:lnTo>
                <a:lnTo>
                  <a:pt x="635" y="953770"/>
                </a:lnTo>
                <a:lnTo>
                  <a:pt x="11426825" y="953770"/>
                </a:lnTo>
                <a:lnTo>
                  <a:pt x="11426825" y="953135"/>
                </a:lnTo>
                <a:lnTo>
                  <a:pt x="11427460" y="953770"/>
                </a:lnTo>
                <a:lnTo>
                  <a:pt x="11427460" y="47498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3849370"/>
          <a:ext cx="11424285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000" b="1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3495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000" b="1" spc="2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3495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170" dirty="0">
                          <a:latin typeface="Trebuchet MS"/>
                          <a:cs typeface="Trebuchet MS"/>
                        </a:rPr>
                        <a:t>Reverse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0" dirty="0">
                          <a:latin typeface="Trebuchet MS"/>
                          <a:cs typeface="Trebuchet MS"/>
                        </a:rPr>
                        <a:t>sort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-k</a:t>
                      </a:r>
                      <a:r>
                        <a:rPr sz="2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260" dirty="0">
                          <a:latin typeface="Trebuchet MS"/>
                          <a:cs typeface="Trebuchet MS"/>
                        </a:rPr>
                        <a:t>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20" dirty="0">
                          <a:latin typeface="Trebuchet MS"/>
                          <a:cs typeface="Trebuchet MS"/>
                        </a:rPr>
                        <a:t>Sort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6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25" dirty="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2000" b="1" spc="165" dirty="0">
                          <a:latin typeface="Trebuchet MS"/>
                          <a:cs typeface="Trebuchet MS"/>
                        </a:rPr>
                        <a:t>WHITESPACE</a:t>
                      </a:r>
                      <a:r>
                        <a:rPr sz="2000" spc="165" dirty="0">
                          <a:latin typeface="Trebuchet MS"/>
                          <a:cs typeface="Trebuchet MS"/>
                        </a:rPr>
                        <a:t>-delimited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40" dirty="0"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sz="20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215" dirty="0">
                          <a:latin typeface="Trebuchet MS"/>
                          <a:cs typeface="Trebuchet MS"/>
                        </a:rPr>
                        <a:t>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spc="65" dirty="0">
                          <a:latin typeface="Courier New"/>
                          <a:cs typeface="Courier New"/>
                        </a:rPr>
                        <a:t>-t‘</a:t>
                      </a:r>
                      <a:r>
                        <a:rPr sz="2000" i="1" spc="65" dirty="0">
                          <a:latin typeface="Trebuchet MS"/>
                          <a:cs typeface="Trebuchet MS"/>
                        </a:rPr>
                        <a:t>char</a:t>
                      </a:r>
                      <a:r>
                        <a:rPr sz="2000" spc="65" dirty="0">
                          <a:latin typeface="Courier New"/>
                          <a:cs typeface="Courier New"/>
                        </a:rPr>
                        <a:t>’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2229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114" dirty="0">
                          <a:latin typeface="Trebuchet MS"/>
                          <a:cs typeface="Trebuchet MS"/>
                        </a:rPr>
                        <a:t>Specify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70" dirty="0">
                          <a:latin typeface="Trebuchet MS"/>
                          <a:cs typeface="Trebuchet MS"/>
                        </a:rPr>
                        <a:t>delimiter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character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45" dirty="0">
                          <a:latin typeface="Trebuchet MS"/>
                          <a:cs typeface="Trebuchet MS"/>
                        </a:rPr>
                        <a:t>(e.g.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-t‘\t’</a:t>
                      </a:r>
                      <a:r>
                        <a:rPr sz="20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5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85" dirty="0">
                          <a:latin typeface="Trebuchet MS"/>
                          <a:cs typeface="Trebuchet MS"/>
                        </a:rPr>
                        <a:t>tab)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85" dirty="0">
                          <a:latin typeface="Trebuchet MS"/>
                          <a:cs typeface="Trebuchet MS"/>
                        </a:rPr>
                        <a:t>Perform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30" dirty="0">
                          <a:latin typeface="Trebuchet MS"/>
                          <a:cs typeface="Trebuchet MS"/>
                        </a:rPr>
                        <a:t>numeric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sort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00" dirty="0">
                          <a:latin typeface="Trebuchet MS"/>
                          <a:cs typeface="Trebuchet MS"/>
                        </a:rPr>
                        <a:t>(otherwise</a:t>
                      </a:r>
                      <a:r>
                        <a:rPr sz="20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000" spc="-5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180" dirty="0">
                          <a:latin typeface="Trebuchet MS"/>
                          <a:cs typeface="Trebuchet MS"/>
                        </a:rPr>
                        <a:t>comes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90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200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2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spc="25" dirty="0">
                          <a:latin typeface="Trebuchet MS"/>
                          <a:cs typeface="Trebuchet MS"/>
                        </a:rPr>
                        <a:t>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350" y="2792729"/>
            <a:ext cx="11423015" cy="47752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60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350" y="3270250"/>
            <a:ext cx="11421110" cy="473709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Courier New"/>
                <a:cs typeface="Courier New"/>
              </a:rPr>
              <a:t>$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sort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810" y="279272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07" y="952500"/>
                </a:lnTo>
                <a:lnTo>
                  <a:pt x="11424907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3770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9540"/>
            <a:ext cx="431800" cy="3784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29" y="0"/>
            <a:ext cx="11500485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200" dirty="0"/>
              <a:t> </a:t>
            </a:r>
            <a:r>
              <a:rPr spc="500" dirty="0"/>
              <a:t>Streamlining</a:t>
            </a:r>
            <a:r>
              <a:rPr spc="200" dirty="0"/>
              <a:t> </a:t>
            </a:r>
            <a:r>
              <a:rPr spc="545" dirty="0"/>
              <a:t>data</a:t>
            </a:r>
            <a:r>
              <a:rPr spc="200" dirty="0"/>
              <a:t> </a:t>
            </a:r>
            <a:r>
              <a:rPr spc="470" dirty="0"/>
              <a:t>manipulation</a:t>
            </a: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2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uniq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6230" y="6568440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5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239010"/>
            <a:ext cx="11421110" cy="47625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" y="2715260"/>
            <a:ext cx="11421110" cy="47498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spc="114" dirty="0">
                <a:latin typeface="Trebuchet MS"/>
                <a:cs typeface="Trebuchet MS"/>
              </a:rPr>
              <a:t>Isolate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unique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b="1" spc="229" dirty="0">
                <a:latin typeface="Trebuchet MS"/>
                <a:cs typeface="Trebuchet MS"/>
              </a:rPr>
              <a:t>ADJACENT</a:t>
            </a:r>
            <a:r>
              <a:rPr sz="2400" b="1" spc="3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lines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810" y="223900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69">
                <a:moveTo>
                  <a:pt x="11427460" y="0"/>
                </a:moveTo>
                <a:lnTo>
                  <a:pt x="11426190" y="1270"/>
                </a:lnTo>
                <a:lnTo>
                  <a:pt x="11423650" y="2540"/>
                </a:lnTo>
                <a:lnTo>
                  <a:pt x="11423650" y="474980"/>
                </a:lnTo>
                <a:lnTo>
                  <a:pt x="11425542" y="475932"/>
                </a:lnTo>
                <a:lnTo>
                  <a:pt x="11425542" y="47879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892" y="478790"/>
                </a:lnTo>
                <a:lnTo>
                  <a:pt x="1892" y="47625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2540"/>
                </a:lnTo>
                <a:lnTo>
                  <a:pt x="0" y="474980"/>
                </a:lnTo>
                <a:lnTo>
                  <a:pt x="0" y="953770"/>
                </a:lnTo>
                <a:lnTo>
                  <a:pt x="622" y="953770"/>
                </a:lnTo>
                <a:lnTo>
                  <a:pt x="11426825" y="953770"/>
                </a:lnTo>
                <a:lnTo>
                  <a:pt x="11427460" y="953770"/>
                </a:lnTo>
                <a:lnTo>
                  <a:pt x="11427460" y="952500"/>
                </a:lnTo>
                <a:lnTo>
                  <a:pt x="11427460" y="951230"/>
                </a:lnTo>
                <a:lnTo>
                  <a:pt x="11427460" y="478790"/>
                </a:lnTo>
                <a:lnTo>
                  <a:pt x="11427460" y="474980"/>
                </a:lnTo>
                <a:lnTo>
                  <a:pt x="114274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3332479"/>
          <a:ext cx="11424285" cy="2468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69">
                <a:tc gridSpan="2">
                  <a:txBody>
                    <a:bodyPr/>
                    <a:lstStyle/>
                    <a:p>
                      <a:pPr marL="91440" marR="900430">
                        <a:lnSpc>
                          <a:spcPts val="27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sort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uniq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w/o</a:t>
                      </a:r>
                      <a:r>
                        <a:rPr sz="2400" spc="-2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sorting,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non-adjacent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repeats </a:t>
                      </a:r>
                      <a:r>
                        <a:rPr sz="2400" spc="-143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missed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2400" b="1" spc="25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635" algn="ctr">
                        <a:lnSpc>
                          <a:spcPts val="279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3175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T w="3175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160" dirty="0">
                          <a:latin typeface="Trebuchet MS"/>
                          <a:cs typeface="Trebuchet MS"/>
                        </a:rPr>
                        <a:t>Count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occurrence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75" dirty="0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0" dirty="0">
                          <a:latin typeface="Trebuchet MS"/>
                          <a:cs typeface="Trebuchet MS"/>
                        </a:rPr>
                        <a:t>unique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0" dirty="0">
                          <a:latin typeface="Trebuchet MS"/>
                          <a:cs typeface="Trebuchet MS"/>
                        </a:rPr>
                        <a:t>line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9540"/>
            <a:ext cx="431800" cy="3784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" y="48259"/>
            <a:ext cx="11015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95" dirty="0"/>
              <a:t> </a:t>
            </a:r>
            <a:r>
              <a:rPr spc="500" dirty="0"/>
              <a:t>Streamlining</a:t>
            </a:r>
            <a:r>
              <a:rPr spc="210" dirty="0"/>
              <a:t> </a:t>
            </a:r>
            <a:r>
              <a:rPr spc="545" dirty="0"/>
              <a:t>data</a:t>
            </a:r>
            <a:r>
              <a:rPr spc="215" dirty="0"/>
              <a:t> </a:t>
            </a:r>
            <a:r>
              <a:rPr spc="470" dirty="0"/>
              <a:t>manipulation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4679"/>
            <a:ext cx="646430" cy="6337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90" y="2066290"/>
            <a:ext cx="11057890" cy="245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Excise: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10"/>
              </a:lnSpc>
            </a:pP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hmp2012_metadata.tsv</a:t>
            </a:r>
            <a:r>
              <a:rPr sz="2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  <a:hlinkClick r:id="rId3"/>
              </a:rPr>
              <a:t>http://web.cbio.uct.ac.za/~emile/AGe/</a:t>
            </a:r>
            <a:endParaRPr sz="1800">
              <a:latin typeface="Arial"/>
              <a:cs typeface="Arial"/>
            </a:endParaRPr>
          </a:p>
          <a:p>
            <a:pPr marL="368935" indent="-356870">
              <a:lnSpc>
                <a:spcPts val="2705"/>
              </a:lnSpc>
              <a:buFont typeface="Arial"/>
              <a:buAutoNum type="arabicParenR"/>
              <a:tabLst>
                <a:tab pos="369570" algn="l"/>
              </a:tabLst>
            </a:pPr>
            <a:r>
              <a:rPr sz="2400" spc="-5" dirty="0">
                <a:latin typeface="Arial MT"/>
                <a:cs typeface="Arial MT"/>
              </a:rPr>
              <a:t>gzip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file.</a:t>
            </a:r>
            <a:endParaRPr sz="2400">
              <a:latin typeface="Arial MT"/>
              <a:cs typeface="Arial MT"/>
            </a:endParaRPr>
          </a:p>
          <a:p>
            <a:pPr marL="368935" indent="-356870">
              <a:lnSpc>
                <a:spcPts val="2705"/>
              </a:lnSpc>
              <a:buFont typeface="Arial"/>
              <a:buAutoNum type="arabicParenR"/>
              <a:tabLst>
                <a:tab pos="369570" algn="l"/>
              </a:tabLst>
            </a:pPr>
            <a:r>
              <a:rPr sz="2400" spc="-5" dirty="0">
                <a:latin typeface="Arial MT"/>
                <a:cs typeface="Arial MT"/>
              </a:rPr>
              <a:t>delete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hmp2012_metadata.tsv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93900"/>
              </a:lnSpc>
              <a:spcBef>
                <a:spcPts val="90"/>
              </a:spcBef>
              <a:buFont typeface="Arial"/>
              <a:buAutoNum type="arabicParenR"/>
              <a:tabLst>
                <a:tab pos="369570" algn="l"/>
              </a:tabLst>
            </a:pPr>
            <a:r>
              <a:rPr sz="2400" spc="-5" dirty="0">
                <a:latin typeface="Arial MT"/>
                <a:cs typeface="Arial MT"/>
              </a:rPr>
              <a:t>How many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patients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BODY_SITE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Stool,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rewrite these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patients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sorted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 retain </a:t>
            </a:r>
            <a:r>
              <a:rPr sz="2400" spc="-10" dirty="0">
                <a:latin typeface="Arial MT"/>
                <a:cs typeface="Arial MT"/>
              </a:rPr>
              <a:t>only </a:t>
            </a:r>
            <a:r>
              <a:rPr sz="2400" spc="-5" dirty="0">
                <a:latin typeface="Arial MT"/>
                <a:cs typeface="Arial MT"/>
              </a:rPr>
              <a:t>column </a:t>
            </a:r>
            <a:r>
              <a:rPr sz="2400" spc="-10" dirty="0">
                <a:latin typeface="Arial MT"/>
                <a:cs typeface="Arial MT"/>
              </a:rPr>
              <a:t>SAMPLE_ID, </a:t>
            </a:r>
            <a:r>
              <a:rPr sz="2400" spc="-5" dirty="0">
                <a:latin typeface="Arial MT"/>
                <a:cs typeface="Arial MT"/>
              </a:rPr>
              <a:t>VISIT and BODY_SITE into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new </a:t>
            </a:r>
            <a:r>
              <a:rPr sz="2400" spc="-10" dirty="0">
                <a:latin typeface="Arial MT"/>
                <a:cs typeface="Arial MT"/>
              </a:rPr>
              <a:t>gzipped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7" name="Picture 2" descr="University of the Free State">
            <a:extLst>
              <a:ext uri="{FF2B5EF4-FFF2-40B4-BE49-F238E27FC236}">
                <a16:creationId xmlns:a16="http://schemas.microsoft.com/office/drawing/2014/main" id="{51DAAAF7-EDF7-4BE2-AC97-D7E2A79C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22999"/>
            <a:ext cx="9525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indent="20320">
              <a:lnSpc>
                <a:spcPct val="1235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wc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8930" y="6592079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5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662429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" y="2139950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180" dirty="0">
                <a:latin typeface="Trebuchet MS"/>
                <a:cs typeface="Trebuchet MS"/>
              </a:rPr>
              <a:t>Counts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lines,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words,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characters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810" y="166242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498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07" y="952500"/>
                </a:lnTo>
                <a:lnTo>
                  <a:pt x="11424907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892" y="478790"/>
                </a:lnTo>
                <a:lnTo>
                  <a:pt x="1892" y="47752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498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3770"/>
                </a:lnTo>
                <a:lnTo>
                  <a:pt x="11427460" y="955040"/>
                </a:lnTo>
                <a:lnTo>
                  <a:pt x="11427460" y="47498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3920490"/>
          <a:ext cx="11424285" cy="225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31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66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2479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165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0" dirty="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0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count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5" dirty="0">
                          <a:latin typeface="Trebuchet MS"/>
                          <a:cs typeface="Trebuchet MS"/>
                        </a:rPr>
                        <a:t>(faster,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often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want)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165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0" dirty="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sz="2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5" dirty="0">
                          <a:latin typeface="Trebuchet MS"/>
                          <a:cs typeface="Trebuchet MS"/>
                        </a:rPr>
                        <a:t>word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count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165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0" dirty="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character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count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87350" y="2755900"/>
            <a:ext cx="11423015" cy="47752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60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350" y="3233420"/>
            <a:ext cx="11421110" cy="47498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Courier New"/>
                <a:cs typeface="Courier New"/>
              </a:rPr>
              <a:t>$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wc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810" y="275589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6190" y="953770"/>
                </a:lnTo>
                <a:lnTo>
                  <a:pt x="11424920" y="953770"/>
                </a:lnTo>
                <a:lnTo>
                  <a:pt x="11424920" y="953135"/>
                </a:lnTo>
                <a:lnTo>
                  <a:pt x="11426190" y="95377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2500"/>
                </a:lnTo>
                <a:lnTo>
                  <a:pt x="2540" y="95250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4405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13" name="Picture 2" descr="University of the Free State">
            <a:extLst>
              <a:ext uri="{FF2B5EF4-FFF2-40B4-BE49-F238E27FC236}">
                <a16:creationId xmlns:a16="http://schemas.microsoft.com/office/drawing/2014/main" id="{A1F5CE83-6DD3-4437-B0FD-D6086932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324599"/>
            <a:ext cx="8001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 marR="5080" indent="20320">
              <a:lnSpc>
                <a:spcPct val="118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head/tail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8930" y="6592079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135" dirty="0">
                <a:solidFill>
                  <a:srgbClr val="8A8A8A"/>
                </a:solidFill>
                <a:latin typeface="Trebuchet MS"/>
                <a:cs typeface="Trebuchet MS"/>
              </a:rPr>
              <a:t>5</a:t>
            </a:r>
            <a:r>
              <a:rPr sz="1200" spc="130" dirty="0">
                <a:solidFill>
                  <a:srgbClr val="8A8A8A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69926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" y="2176779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175" dirty="0">
                <a:latin typeface="Trebuchet MS"/>
                <a:cs typeface="Trebuchet MS"/>
              </a:rPr>
              <a:t>Stream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first/last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(</a:t>
            </a:r>
            <a:r>
              <a:rPr sz="2400" spc="-30" dirty="0">
                <a:latin typeface="Courier New"/>
                <a:cs typeface="Courier New"/>
              </a:rPr>
              <a:t>tail</a:t>
            </a:r>
            <a:r>
              <a:rPr sz="2400" spc="-30" dirty="0">
                <a:latin typeface="Trebuchet MS"/>
                <a:cs typeface="Trebuchet MS"/>
              </a:rPr>
              <a:t>/</a:t>
            </a:r>
            <a:r>
              <a:rPr sz="2400" spc="-30" dirty="0">
                <a:latin typeface="Courier New"/>
                <a:cs typeface="Courier New"/>
              </a:rPr>
              <a:t>head</a:t>
            </a:r>
            <a:r>
              <a:rPr sz="2400" spc="-30" dirty="0">
                <a:latin typeface="Trebuchet MS"/>
                <a:cs typeface="Trebuchet MS"/>
              </a:rPr>
              <a:t>)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stream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(default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10)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810" y="169925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69">
                <a:moveTo>
                  <a:pt x="11427460" y="474980"/>
                </a:moveTo>
                <a:lnTo>
                  <a:pt x="11426190" y="477520"/>
                </a:lnTo>
                <a:lnTo>
                  <a:pt x="11426190" y="952500"/>
                </a:lnTo>
                <a:lnTo>
                  <a:pt x="11424920" y="952500"/>
                </a:lnTo>
                <a:lnTo>
                  <a:pt x="11424920" y="951865"/>
                </a:lnTo>
                <a:lnTo>
                  <a:pt x="11426190" y="95250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905" y="478790"/>
                </a:lnTo>
                <a:lnTo>
                  <a:pt x="1905" y="47752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953770"/>
                </a:lnTo>
                <a:lnTo>
                  <a:pt x="635" y="953770"/>
                </a:lnTo>
                <a:lnTo>
                  <a:pt x="11426825" y="953770"/>
                </a:lnTo>
                <a:lnTo>
                  <a:pt x="11426825" y="953135"/>
                </a:lnTo>
                <a:lnTo>
                  <a:pt x="11427460" y="953770"/>
                </a:lnTo>
                <a:lnTo>
                  <a:pt x="11427460" y="47498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4809" y="4398009"/>
          <a:ext cx="11424285" cy="130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6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2352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-n</a:t>
                      </a:r>
                      <a:r>
                        <a:rPr sz="2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260" dirty="0">
                          <a:latin typeface="Trebuchet MS"/>
                          <a:cs typeface="Trebuchet MS"/>
                        </a:rPr>
                        <a:t>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175" dirty="0">
                          <a:latin typeface="Trebuchet MS"/>
                          <a:cs typeface="Trebuchet MS"/>
                        </a:rPr>
                        <a:t>Stream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 spc="26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i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0" dirty="0">
                          <a:latin typeface="Trebuchet MS"/>
                          <a:cs typeface="Trebuchet MS"/>
                        </a:rPr>
                        <a:t>lines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0" dirty="0">
                          <a:latin typeface="Trebuchet MS"/>
                          <a:cs typeface="Trebuchet MS"/>
                        </a:rPr>
                        <a:t>instead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default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60" dirty="0">
                          <a:latin typeface="Trebuchet MS"/>
                          <a:cs typeface="Trebuchet MS"/>
                        </a:rPr>
                        <a:t>10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809" y="2792729"/>
          <a:ext cx="11424285" cy="1428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head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head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-n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tail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Stream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lines</a:t>
                      </a:r>
                      <a:r>
                        <a:rPr sz="2400" spc="-1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91-100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2545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31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11" name="Picture 2" descr="University of the Free State">
            <a:extLst>
              <a:ext uri="{FF2B5EF4-FFF2-40B4-BE49-F238E27FC236}">
                <a16:creationId xmlns:a16="http://schemas.microsoft.com/office/drawing/2014/main" id="{86803107-2E13-49FB-B330-944AAB40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72199"/>
            <a:ext cx="1028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502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4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350" y="1842770"/>
            <a:ext cx="11421110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2320289"/>
            <a:ext cx="11421110" cy="47498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spc="105" dirty="0">
                <a:latin typeface="Trebuchet MS"/>
                <a:cs typeface="Trebuchet MS"/>
              </a:rPr>
              <a:t>“Normalize”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widths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column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entries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(Excel</a:t>
            </a:r>
            <a:r>
              <a:rPr sz="2400" i="1" spc="85" dirty="0">
                <a:latin typeface="Trebuchet MS"/>
                <a:cs typeface="Trebuchet MS"/>
              </a:rPr>
              <a:t>ify</a:t>
            </a:r>
            <a:r>
              <a:rPr sz="2400" i="1" spc="4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your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data)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84276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0"/>
                </a:moveTo>
                <a:lnTo>
                  <a:pt x="11425555" y="0"/>
                </a:lnTo>
                <a:lnTo>
                  <a:pt x="11425555" y="3810"/>
                </a:lnTo>
                <a:lnTo>
                  <a:pt x="11423650" y="3810"/>
                </a:lnTo>
                <a:lnTo>
                  <a:pt x="11423650" y="476250"/>
                </a:lnTo>
                <a:lnTo>
                  <a:pt x="11424907" y="476250"/>
                </a:lnTo>
                <a:lnTo>
                  <a:pt x="11424907" y="477520"/>
                </a:lnTo>
                <a:lnTo>
                  <a:pt x="11426190" y="477520"/>
                </a:lnTo>
                <a:lnTo>
                  <a:pt x="11426190" y="953770"/>
                </a:lnTo>
                <a:lnTo>
                  <a:pt x="11424907" y="953770"/>
                </a:lnTo>
                <a:lnTo>
                  <a:pt x="11424907" y="953135"/>
                </a:lnTo>
                <a:lnTo>
                  <a:pt x="11426190" y="95377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52500"/>
                </a:lnTo>
                <a:lnTo>
                  <a:pt x="2540" y="952500"/>
                </a:lnTo>
                <a:lnTo>
                  <a:pt x="2540" y="478790"/>
                </a:lnTo>
                <a:lnTo>
                  <a:pt x="1257" y="478790"/>
                </a:lnTo>
                <a:lnTo>
                  <a:pt x="1257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3810"/>
                </a:lnTo>
                <a:lnTo>
                  <a:pt x="1892" y="3810"/>
                </a:lnTo>
                <a:lnTo>
                  <a:pt x="1892" y="1270"/>
                </a:lnTo>
                <a:lnTo>
                  <a:pt x="622" y="1270"/>
                </a:lnTo>
                <a:lnTo>
                  <a:pt x="622" y="0"/>
                </a:lnTo>
                <a:lnTo>
                  <a:pt x="0" y="0"/>
                </a:lnTo>
                <a:lnTo>
                  <a:pt x="0" y="955040"/>
                </a:lnTo>
                <a:lnTo>
                  <a:pt x="635" y="955040"/>
                </a:lnTo>
                <a:lnTo>
                  <a:pt x="11426825" y="955040"/>
                </a:lnTo>
                <a:lnTo>
                  <a:pt x="11426825" y="954405"/>
                </a:lnTo>
                <a:lnTo>
                  <a:pt x="11427460" y="955040"/>
                </a:lnTo>
                <a:lnTo>
                  <a:pt x="11427460" y="477520"/>
                </a:lnTo>
                <a:lnTo>
                  <a:pt x="11427460" y="476250"/>
                </a:lnTo>
                <a:lnTo>
                  <a:pt x="11427460" y="3810"/>
                </a:lnTo>
                <a:lnTo>
                  <a:pt x="114274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4109720"/>
          <a:ext cx="11424285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310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700"/>
                        </a:lnSpc>
                        <a:spcBef>
                          <a:spcPts val="66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24790" marB="0"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spc="65" dirty="0">
                          <a:latin typeface="Courier New"/>
                          <a:cs typeface="Courier New"/>
                        </a:rPr>
                        <a:t>-s‘</a:t>
                      </a:r>
                      <a:r>
                        <a:rPr sz="2000" i="1" spc="65" dirty="0">
                          <a:latin typeface="Trebuchet MS"/>
                          <a:cs typeface="Trebuchet MS"/>
                        </a:rPr>
                        <a:t>char</a:t>
                      </a:r>
                      <a:r>
                        <a:rPr sz="2000" spc="65" dirty="0">
                          <a:latin typeface="Courier New"/>
                          <a:cs typeface="Courier New"/>
                        </a:rPr>
                        <a:t>’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65760">
                        <a:lnSpc>
                          <a:spcPts val="2700"/>
                        </a:lnSpc>
                        <a:spcBef>
                          <a:spcPts val="640"/>
                        </a:spcBef>
                      </a:pPr>
                      <a:r>
                        <a:rPr sz="2400" spc="135" dirty="0">
                          <a:latin typeface="Trebuchet MS"/>
                          <a:cs typeface="Trebuchet MS"/>
                        </a:rPr>
                        <a:t>Specify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delimiter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character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(e.g.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-s‘\t’</a:t>
                      </a:r>
                      <a:r>
                        <a:rPr sz="2400" spc="-6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70" dirty="0">
                          <a:latin typeface="Trebuchet MS"/>
                          <a:cs typeface="Trebuchet MS"/>
                        </a:rPr>
                        <a:t>tab);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default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750" dirty="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400" spc="-7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5" dirty="0">
                          <a:latin typeface="Trebuchet MS"/>
                          <a:cs typeface="Trebuchet MS"/>
                        </a:rPr>
                        <a:t>any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5" dirty="0">
                          <a:latin typeface="Trebuchet MS"/>
                          <a:cs typeface="Trebuchet MS"/>
                        </a:rPr>
                        <a:t>whitespace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350" y="2937510"/>
            <a:ext cx="11421110" cy="47625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b="1" spc="360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350" y="3413759"/>
            <a:ext cx="11421110" cy="474980"/>
          </a:xfrm>
          <a:prstGeom prst="rect">
            <a:avLst/>
          </a:prstGeom>
          <a:solidFill>
            <a:srgbClr val="FAEBE6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Courier New"/>
                <a:cs typeface="Courier New"/>
              </a:rPr>
              <a:t>$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column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my_file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810" y="2937509"/>
            <a:ext cx="11427460" cy="953769"/>
          </a:xfrm>
          <a:custGeom>
            <a:avLst/>
            <a:gdLst/>
            <a:ahLst/>
            <a:cxnLst/>
            <a:rect l="l" t="t" r="r" b="b"/>
            <a:pathLst>
              <a:path w="11427460" h="953770">
                <a:moveTo>
                  <a:pt x="11427460" y="0"/>
                </a:moveTo>
                <a:lnTo>
                  <a:pt x="11426190" y="1270"/>
                </a:lnTo>
                <a:lnTo>
                  <a:pt x="11423650" y="2540"/>
                </a:lnTo>
                <a:lnTo>
                  <a:pt x="11423650" y="474980"/>
                </a:lnTo>
                <a:lnTo>
                  <a:pt x="11425542" y="475932"/>
                </a:lnTo>
                <a:lnTo>
                  <a:pt x="11425542" y="47879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892" y="478790"/>
                </a:lnTo>
                <a:lnTo>
                  <a:pt x="1892" y="476250"/>
                </a:lnTo>
                <a:lnTo>
                  <a:pt x="1905" y="474980"/>
                </a:lnTo>
                <a:lnTo>
                  <a:pt x="2540" y="474980"/>
                </a:lnTo>
                <a:lnTo>
                  <a:pt x="2540" y="2540"/>
                </a:lnTo>
                <a:lnTo>
                  <a:pt x="1257" y="2540"/>
                </a:lnTo>
                <a:lnTo>
                  <a:pt x="1257" y="0"/>
                </a:lnTo>
                <a:lnTo>
                  <a:pt x="0" y="0"/>
                </a:lnTo>
                <a:lnTo>
                  <a:pt x="0" y="2540"/>
                </a:lnTo>
                <a:lnTo>
                  <a:pt x="0" y="474980"/>
                </a:lnTo>
                <a:lnTo>
                  <a:pt x="0" y="953770"/>
                </a:lnTo>
                <a:lnTo>
                  <a:pt x="635" y="953770"/>
                </a:lnTo>
                <a:lnTo>
                  <a:pt x="11426825" y="953770"/>
                </a:lnTo>
                <a:lnTo>
                  <a:pt x="11427460" y="953770"/>
                </a:lnTo>
                <a:lnTo>
                  <a:pt x="11427460" y="952500"/>
                </a:lnTo>
                <a:lnTo>
                  <a:pt x="11427460" y="951230"/>
                </a:lnTo>
                <a:lnTo>
                  <a:pt x="11427460" y="478790"/>
                </a:lnTo>
                <a:lnTo>
                  <a:pt x="11427460" y="474980"/>
                </a:lnTo>
                <a:lnTo>
                  <a:pt x="114274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12" name="Picture 2" descr="University of the Free State">
            <a:extLst>
              <a:ext uri="{FF2B5EF4-FFF2-40B4-BE49-F238E27FC236}">
                <a16:creationId xmlns:a16="http://schemas.microsoft.com/office/drawing/2014/main" id="{CB22C069-E642-4D64-A16F-C6FF6B14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222999"/>
            <a:ext cx="9525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29" y="656590"/>
            <a:ext cx="39230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35" dirty="0">
                <a:latin typeface="Trebuchet MS"/>
                <a:cs typeface="Trebuchet MS"/>
              </a:rPr>
              <a:t>Utilities:</a:t>
            </a:r>
            <a:r>
              <a:rPr sz="4400" b="1" spc="200" dirty="0">
                <a:latin typeface="Trebuchet MS"/>
                <a:cs typeface="Trebuchet MS"/>
              </a:rPr>
              <a:t> </a:t>
            </a:r>
            <a:r>
              <a:rPr sz="4400" b="1" spc="5" dirty="0">
                <a:latin typeface="Courier New"/>
                <a:cs typeface="Courier New"/>
              </a:rPr>
              <a:t>sed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350" y="130175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779270"/>
            <a:ext cx="11421110" cy="473709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2400" spc="95" dirty="0">
                <a:latin typeface="Trebuchet MS"/>
                <a:cs typeface="Trebuchet MS"/>
              </a:rPr>
              <a:t>Edit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stream,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most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often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used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for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find/replace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operations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301749"/>
            <a:ext cx="11427460" cy="955040"/>
          </a:xfrm>
          <a:custGeom>
            <a:avLst/>
            <a:gdLst/>
            <a:ahLst/>
            <a:cxnLst/>
            <a:rect l="l" t="t" r="r" b="b"/>
            <a:pathLst>
              <a:path w="11427460" h="955039">
                <a:moveTo>
                  <a:pt x="11427460" y="476250"/>
                </a:moveTo>
                <a:lnTo>
                  <a:pt x="11426190" y="477520"/>
                </a:lnTo>
                <a:lnTo>
                  <a:pt x="11423650" y="478790"/>
                </a:lnTo>
                <a:lnTo>
                  <a:pt x="11423650" y="951230"/>
                </a:lnTo>
                <a:lnTo>
                  <a:pt x="2540" y="951230"/>
                </a:lnTo>
                <a:lnTo>
                  <a:pt x="1905" y="952500"/>
                </a:lnTo>
                <a:lnTo>
                  <a:pt x="1905" y="951230"/>
                </a:lnTo>
                <a:lnTo>
                  <a:pt x="2540" y="95123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953770"/>
                </a:lnTo>
                <a:lnTo>
                  <a:pt x="635" y="954405"/>
                </a:lnTo>
                <a:lnTo>
                  <a:pt x="635" y="953770"/>
                </a:lnTo>
                <a:lnTo>
                  <a:pt x="1270" y="95377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55040"/>
                </a:lnTo>
                <a:lnTo>
                  <a:pt x="635" y="955040"/>
                </a:lnTo>
                <a:lnTo>
                  <a:pt x="11427460" y="95504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2397760"/>
          <a:ext cx="11424285" cy="4084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sed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60" dirty="0">
                          <a:latin typeface="Courier New"/>
                          <a:cs typeface="Courier New"/>
                        </a:rPr>
                        <a:t>“s/</a:t>
                      </a:r>
                      <a:r>
                        <a:rPr sz="2400" i="1" spc="60" dirty="0">
                          <a:latin typeface="Trebuchet MS"/>
                          <a:cs typeface="Trebuchet MS"/>
                        </a:rPr>
                        <a:t>find</a:t>
                      </a:r>
                      <a:r>
                        <a:rPr sz="2400" spc="6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400" i="1" spc="60" dirty="0">
                          <a:latin typeface="Trebuchet MS"/>
                          <a:cs typeface="Trebuchet MS"/>
                        </a:rPr>
                        <a:t>replace</a:t>
                      </a:r>
                      <a:r>
                        <a:rPr sz="2400" spc="60" dirty="0">
                          <a:latin typeface="Courier New"/>
                          <a:cs typeface="Courier New"/>
                        </a:rPr>
                        <a:t>/g”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my_file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95">
                <a:tc gridSpan="2">
                  <a:txBody>
                    <a:bodyPr/>
                    <a:lstStyle/>
                    <a:p>
                      <a:pPr marL="91440" marR="534670">
                        <a:lnSpc>
                          <a:spcPct val="95700"/>
                        </a:lnSpc>
                        <a:spcBef>
                          <a:spcPts val="459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 sed “s/apple/banana/g” my_file 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replace all instances 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“apple” with </a:t>
                      </a:r>
                      <a:r>
                        <a:rPr sz="1600" spc="-95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“banana”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84">
                <a:tc>
                  <a:txBody>
                    <a:bodyPr/>
                    <a:lstStyle/>
                    <a:p>
                      <a:pPr marL="605155" marR="111125" indent="-486409">
                        <a:lnSpc>
                          <a:spcPts val="269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400" b="1" spc="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T w="6350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400" b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do?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65735" marB="0">
                    <a:lnT w="6350">
                      <a:solidFill>
                        <a:srgbClr val="EC7C3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-i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95" dirty="0">
                          <a:latin typeface="Trebuchet MS"/>
                          <a:cs typeface="Trebuchet MS"/>
                        </a:rPr>
                        <a:t>Edit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“in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place”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70" dirty="0">
                          <a:latin typeface="Trebuchet MS"/>
                          <a:cs typeface="Trebuchet MS"/>
                        </a:rPr>
                        <a:t>(use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8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caution)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B w="3175">
                      <a:solidFill>
                        <a:srgbClr val="6FAC46"/>
                      </a:solidFill>
                      <a:prstDash val="solid"/>
                    </a:lnB>
                    <a:solidFill>
                      <a:srgbClr val="EA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AC46"/>
                      </a:solidFill>
                      <a:prstDash val="solid"/>
                    </a:lnL>
                    <a:lnR w="3175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687705">
                        <a:lnSpc>
                          <a:spcPct val="93600"/>
                        </a:lnSpc>
                        <a:spcBef>
                          <a:spcPts val="625"/>
                        </a:spcBef>
                      </a:pPr>
                      <a:r>
                        <a:rPr sz="2400" spc="30" dirty="0">
                          <a:latin typeface="Trebuchet MS"/>
                          <a:cs typeface="Trebuchet MS"/>
                        </a:rPr>
                        <a:t>“</a:t>
                      </a:r>
                      <a:r>
                        <a:rPr sz="2400" i="1" spc="30" dirty="0">
                          <a:latin typeface="Trebuchet MS"/>
                          <a:cs typeface="Trebuchet MS"/>
                        </a:rPr>
                        <a:t>find</a:t>
                      </a:r>
                      <a:r>
                        <a:rPr sz="2400" spc="30" dirty="0">
                          <a:latin typeface="Trebuchet MS"/>
                          <a:cs typeface="Trebuchet MS"/>
                        </a:rPr>
                        <a:t>” </a:t>
                      </a:r>
                      <a:r>
                        <a:rPr sz="2400" spc="18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2400" spc="170" dirty="0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regular </a:t>
                      </a:r>
                      <a:r>
                        <a:rPr sz="2400" spc="130" dirty="0">
                          <a:latin typeface="Trebuchet MS"/>
                          <a:cs typeface="Trebuchet MS"/>
                        </a:rPr>
                        <a:t>expression,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“</a:t>
                      </a:r>
                      <a:r>
                        <a:rPr sz="2400" i="1" spc="95" dirty="0">
                          <a:latin typeface="Trebuchet MS"/>
                          <a:cs typeface="Trebuchet MS"/>
                        </a:rPr>
                        <a:t>replace</a:t>
                      </a:r>
                      <a:r>
                        <a:rPr sz="2400" spc="95" dirty="0">
                          <a:latin typeface="Trebuchet MS"/>
                          <a:cs typeface="Trebuchet MS"/>
                        </a:rPr>
                        <a:t>” </a:t>
                      </a:r>
                      <a:r>
                        <a:rPr sz="2400" spc="18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2400" spc="210" dirty="0"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2400" spc="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30" dirty="0">
                          <a:latin typeface="Trebuchet MS"/>
                          <a:cs typeface="Trebuchet MS"/>
                        </a:rPr>
                        <a:t>captured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55" dirty="0">
                          <a:latin typeface="Trebuchet MS"/>
                          <a:cs typeface="Trebuchet MS"/>
                        </a:rPr>
                        <a:t>elements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5" dirty="0">
                          <a:latin typeface="Trebuchet MS"/>
                          <a:cs typeface="Trebuchet MS"/>
                        </a:rPr>
                        <a:t>pattern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00" dirty="0">
                          <a:latin typeface="Trebuchet MS"/>
                          <a:cs typeface="Trebuchet MS"/>
                        </a:rPr>
                        <a:t>(this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0" dirty="0">
                          <a:latin typeface="Trebuchet MS"/>
                          <a:cs typeface="Trebuchet MS"/>
                        </a:rPr>
                        <a:t>make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5" dirty="0">
                          <a:latin typeface="Trebuchet MS"/>
                          <a:cs typeface="Trebuchet MS"/>
                        </a:rPr>
                        <a:t>sense </a:t>
                      </a:r>
                      <a:r>
                        <a:rPr sz="2400" spc="-7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45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25" dirty="0">
                          <a:latin typeface="Trebuchet MS"/>
                          <a:cs typeface="Trebuchet MS"/>
                        </a:rPr>
                        <a:t>regular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65" dirty="0">
                          <a:latin typeface="Trebuchet MS"/>
                          <a:cs typeface="Trebuchet MS"/>
                        </a:rPr>
                        <a:t>expressions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latin typeface="Trebuchet MS"/>
                          <a:cs typeface="Trebuchet MS"/>
                        </a:rPr>
                        <a:t>lecture).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3175">
                      <a:solidFill>
                        <a:srgbClr val="6FAC46"/>
                      </a:solidFill>
                      <a:prstDash val="solid"/>
                    </a:lnL>
                    <a:lnR w="6350">
                      <a:solidFill>
                        <a:srgbClr val="6FAC46"/>
                      </a:solidFill>
                      <a:prstDash val="solid"/>
                    </a:lnR>
                    <a:lnT w="3175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11015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29" y="656590"/>
            <a:ext cx="41738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35" dirty="0">
                <a:latin typeface="Trebuchet MS"/>
                <a:cs typeface="Trebuchet MS"/>
              </a:rPr>
              <a:t>Utilities:</a:t>
            </a:r>
            <a:r>
              <a:rPr sz="4400" b="1" spc="165" dirty="0">
                <a:latin typeface="Trebuchet MS"/>
                <a:cs typeface="Trebuchet MS"/>
              </a:rPr>
              <a:t> </a:t>
            </a:r>
            <a:r>
              <a:rPr sz="4400" b="1" spc="585" dirty="0">
                <a:latin typeface="Trebuchet MS"/>
                <a:cs typeface="Trebuchet MS"/>
              </a:rPr>
              <a:t>awk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350" y="1301750"/>
            <a:ext cx="11423015" cy="477520"/>
          </a:xfrm>
          <a:prstGeom prst="rect">
            <a:avLst/>
          </a:prstGeom>
          <a:solidFill>
            <a:srgbClr val="5A9AD4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400" b="1" spc="33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0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1779270"/>
            <a:ext cx="11421110" cy="447040"/>
          </a:xfrm>
          <a:prstGeom prst="rect">
            <a:avLst/>
          </a:prstGeom>
          <a:solidFill>
            <a:srgbClr val="E8EEF6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spc="114" dirty="0">
                <a:latin typeface="Trebuchet MS"/>
                <a:cs typeface="Trebuchet MS"/>
              </a:rPr>
              <a:t>Is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specifically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designed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for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quickly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manipulating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space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delimited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810" y="1301749"/>
            <a:ext cx="11427460" cy="927100"/>
          </a:xfrm>
          <a:custGeom>
            <a:avLst/>
            <a:gdLst/>
            <a:ahLst/>
            <a:cxnLst/>
            <a:rect l="l" t="t" r="r" b="b"/>
            <a:pathLst>
              <a:path w="11427460" h="927100">
                <a:moveTo>
                  <a:pt x="11427460" y="476250"/>
                </a:moveTo>
                <a:lnTo>
                  <a:pt x="11426190" y="477520"/>
                </a:lnTo>
                <a:lnTo>
                  <a:pt x="11426190" y="925830"/>
                </a:lnTo>
                <a:lnTo>
                  <a:pt x="11424907" y="925830"/>
                </a:lnTo>
                <a:lnTo>
                  <a:pt x="11424907" y="925195"/>
                </a:lnTo>
                <a:lnTo>
                  <a:pt x="11426190" y="925830"/>
                </a:lnTo>
                <a:lnTo>
                  <a:pt x="11426190" y="477520"/>
                </a:lnTo>
                <a:lnTo>
                  <a:pt x="11423650" y="478790"/>
                </a:lnTo>
                <a:lnTo>
                  <a:pt x="11423650" y="924560"/>
                </a:lnTo>
                <a:lnTo>
                  <a:pt x="2540" y="924560"/>
                </a:lnTo>
                <a:lnTo>
                  <a:pt x="2540" y="478790"/>
                </a:lnTo>
                <a:lnTo>
                  <a:pt x="1270" y="478790"/>
                </a:lnTo>
                <a:lnTo>
                  <a:pt x="1270" y="477520"/>
                </a:lnTo>
                <a:lnTo>
                  <a:pt x="1905" y="477520"/>
                </a:lnTo>
                <a:lnTo>
                  <a:pt x="1905" y="476250"/>
                </a:lnTo>
                <a:lnTo>
                  <a:pt x="2540" y="476250"/>
                </a:lnTo>
                <a:lnTo>
                  <a:pt x="2540" y="2540"/>
                </a:lnTo>
                <a:lnTo>
                  <a:pt x="1270" y="2540"/>
                </a:lnTo>
                <a:lnTo>
                  <a:pt x="1270" y="0"/>
                </a:lnTo>
                <a:lnTo>
                  <a:pt x="0" y="0"/>
                </a:lnTo>
                <a:lnTo>
                  <a:pt x="0" y="2540"/>
                </a:lnTo>
                <a:lnTo>
                  <a:pt x="0" y="476250"/>
                </a:lnTo>
                <a:lnTo>
                  <a:pt x="0" y="927100"/>
                </a:lnTo>
                <a:lnTo>
                  <a:pt x="635" y="927100"/>
                </a:lnTo>
                <a:lnTo>
                  <a:pt x="11426825" y="927100"/>
                </a:lnTo>
                <a:lnTo>
                  <a:pt x="11426825" y="926465"/>
                </a:lnTo>
                <a:lnTo>
                  <a:pt x="11427460" y="927100"/>
                </a:lnTo>
                <a:lnTo>
                  <a:pt x="11427460" y="47625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809" y="2397760"/>
          <a:ext cx="11424285" cy="166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awk ‘/&lt;pattern&gt;/’ file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#search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match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pattern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3175">
                      <a:solidFill>
                        <a:srgbClr val="EC7C30"/>
                      </a:solidFill>
                      <a:prstDash val="solid"/>
                    </a:lnB>
                    <a:solidFill>
                      <a:srgbClr val="FA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awk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‘{&lt;code&gt;}’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put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little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awk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in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the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curly</a:t>
                      </a:r>
                      <a:r>
                        <a:rPr sz="1600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5A5A5"/>
                          </a:solidFill>
                          <a:latin typeface="Courier New"/>
                          <a:cs typeface="Courier New"/>
                        </a:rPr>
                        <a:t>braces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lnL w="3175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3175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11015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330" y="4009390"/>
            <a:ext cx="1017460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/>
                <a:cs typeface="Arial"/>
              </a:rPr>
              <a:t>Let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download data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NCBI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16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wget</a:t>
            </a:r>
            <a:r>
              <a:rPr sz="16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ftp://ftp.ncbi.nlm.nih.gov/genomes/H_sapiens/GFF/alt_CHM1_1.1_top_level.gff3.gz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1600" b="1" spc="4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zcat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alt_CHM1_1.1_top_level.gff3.gz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awk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'{if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($3=="gene") &amp;&amp;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($4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10000) &amp;&amp;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($4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&lt;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20000)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print $0}'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600" y="1579641"/>
            <a:ext cx="9525000" cy="393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Linux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free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distributions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Ubuntu,</a:t>
            </a:r>
            <a:r>
              <a:rPr sz="2800" spc="-5" dirty="0">
                <a:latin typeface="Calibri"/>
                <a:cs typeface="Calibri"/>
              </a:rPr>
              <a:t> Fedora/Red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Hat, Mandriva,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270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Low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cost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very </a:t>
            </a:r>
            <a:r>
              <a:rPr sz="2800" dirty="0">
                <a:latin typeface="Calibri"/>
                <a:cs typeface="Calibri"/>
              </a:rPr>
              <a:t>stable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329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secure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</a:p>
          <a:p>
            <a:pPr marL="469900" indent="-457200">
              <a:spcBef>
                <a:spcPts val="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Best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multi-user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 </a:t>
            </a:r>
            <a:r>
              <a:rPr sz="2800" dirty="0">
                <a:latin typeface="Calibri"/>
                <a:cs typeface="Calibri"/>
              </a:rPr>
              <a:t>tasking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</a:p>
          <a:p>
            <a:pPr marL="469900" indent="-457200">
              <a:lnSpc>
                <a:spcPts val="3329"/>
              </a:lnSpc>
              <a:spcBef>
                <a:spcPts val="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world’s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fastest </a:t>
            </a:r>
            <a:r>
              <a:rPr sz="2800" dirty="0">
                <a:latin typeface="Calibri"/>
                <a:cs typeface="Calibri"/>
              </a:rPr>
              <a:t>super </a:t>
            </a:r>
            <a:r>
              <a:rPr sz="2800" spc="-5" dirty="0">
                <a:latin typeface="Calibri"/>
                <a:cs typeface="Calibri"/>
              </a:rPr>
              <a:t>computers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 </a:t>
            </a:r>
            <a:r>
              <a:rPr sz="2800" dirty="0">
                <a:latin typeface="Calibri"/>
                <a:cs typeface="Calibri"/>
              </a:rPr>
              <a:t>Linux</a:t>
            </a:r>
          </a:p>
          <a:p>
            <a:pPr marL="469900" indent="-457200">
              <a:lnSpc>
                <a:spcPts val="3329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developing</a:t>
            </a:r>
            <a:r>
              <a:rPr sz="2800" dirty="0">
                <a:latin typeface="Calibri"/>
                <a:cs typeface="Calibri"/>
              </a:rPr>
              <a:t> OS </a:t>
            </a:r>
            <a:r>
              <a:rPr sz="2800" spc="-5" dirty="0">
                <a:latin typeface="Calibri"/>
                <a:cs typeface="Calibri"/>
              </a:rPr>
              <a:t>(many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developers)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700" dirty="0">
              <a:latin typeface="Calibri"/>
              <a:cs typeface="Calibri"/>
            </a:endParaRPr>
          </a:p>
          <a:p>
            <a:pPr marL="424815" algn="ctr">
              <a:spcBef>
                <a:spcPts val="5"/>
              </a:spcBef>
            </a:pP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Very</a:t>
            </a:r>
            <a:r>
              <a:rPr sz="3300" b="1" spc="-25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275D90"/>
                </a:solidFill>
                <a:latin typeface="Calibri"/>
                <a:cs typeface="Calibri"/>
              </a:rPr>
              <a:t>popular</a:t>
            </a:r>
            <a:r>
              <a:rPr sz="3300" b="1" spc="-20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275D90"/>
                </a:solidFill>
                <a:latin typeface="Calibri"/>
                <a:cs typeface="Calibri"/>
              </a:rPr>
              <a:t>as</a:t>
            </a:r>
            <a:r>
              <a:rPr sz="3300" b="1" spc="-15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servers</a:t>
            </a:r>
            <a:r>
              <a:rPr sz="3300" b="1" spc="-20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OS</a:t>
            </a:r>
            <a:endParaRPr sz="33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83815" y="4940465"/>
            <a:ext cx="1080770" cy="598805"/>
            <a:chOff x="1571105" y="5049981"/>
            <a:chExt cx="1080770" cy="598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105" y="5049981"/>
              <a:ext cx="1080654" cy="5985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671" y="5085184"/>
              <a:ext cx="978408" cy="484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9671" y="5085184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1" y="121157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3672" y="314432"/>
            <a:ext cx="3942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Why</a:t>
            </a:r>
            <a:r>
              <a:rPr spc="-80" dirty="0"/>
              <a:t> </a:t>
            </a:r>
            <a:r>
              <a:rPr spc="-5" dirty="0"/>
              <a:t>Linux?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19E0A-F0BD-4637-B3D7-EF152E1AC2BF}"/>
              </a:ext>
            </a:extLst>
          </p:cNvPr>
          <p:cNvSpPr/>
          <p:nvPr/>
        </p:nvSpPr>
        <p:spPr>
          <a:xfrm>
            <a:off x="8839200" y="190702"/>
            <a:ext cx="18288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B6119-F607-48FE-B86D-13B3A1EE914F}"/>
              </a:ext>
            </a:extLst>
          </p:cNvPr>
          <p:cNvSpPr/>
          <p:nvPr/>
        </p:nvSpPr>
        <p:spPr>
          <a:xfrm>
            <a:off x="1524000" y="6096000"/>
            <a:ext cx="32004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885" rIns="0" bIns="0" rtlCol="0">
            <a:spAutoFit/>
          </a:bodyPr>
          <a:lstStyle/>
          <a:p>
            <a:pPr marL="12700" marR="5080" indent="20320">
              <a:lnSpc>
                <a:spcPts val="4240"/>
              </a:lnSpc>
              <a:spcBef>
                <a:spcPts val="1105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585" dirty="0">
                <a:solidFill>
                  <a:srgbClr val="000000"/>
                </a:solidFill>
              </a:rPr>
              <a:t>awk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1150" y="1700529"/>
            <a:ext cx="11762105" cy="382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1600" b="1" spc="4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zcat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alt_CHM1_1.1_top_level.gff3.gz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awk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'{if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(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($3=="gene")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&amp;&amp;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($4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&gt;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10000)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&amp;&amp; ($4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&lt;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20000)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print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$0}'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In the </a:t>
            </a:r>
            <a:r>
              <a:rPr sz="1800" spc="-10" dirty="0">
                <a:latin typeface="Arial MT"/>
                <a:cs typeface="Arial MT"/>
              </a:rPr>
              <a:t>previous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code, $3==”gene”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entry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third </a:t>
            </a:r>
            <a:r>
              <a:rPr sz="1800" spc="-10" dirty="0">
                <a:latin typeface="Arial MT"/>
                <a:cs typeface="Arial MT"/>
              </a:rPr>
              <a:t>field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“gene.”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fragments request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fourth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field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(i.e.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$4)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10000</a:t>
            </a:r>
            <a:r>
              <a:rPr sz="1800" dirty="0">
                <a:latin typeface="Arial MT"/>
                <a:cs typeface="Arial MT"/>
              </a:rPr>
              <a:t> &amp;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20000.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features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annotate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10000bp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region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genome.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Notice </a:t>
            </a:r>
            <a:r>
              <a:rPr sz="1800" spc="-10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three</a:t>
            </a:r>
            <a:r>
              <a:rPr sz="1800" spc="-5" dirty="0">
                <a:latin typeface="Arial MT"/>
                <a:cs typeface="Arial MT"/>
              </a:rPr>
              <a:t> commands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were enclosed in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pair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brackets within an </a:t>
            </a:r>
            <a:r>
              <a:rPr sz="1800" spc="-10" dirty="0">
                <a:latin typeface="Arial MT"/>
                <a:cs typeface="Arial MT"/>
              </a:rPr>
              <a:t>outer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brackets.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gave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command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form: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 (Condition1) </a:t>
            </a:r>
            <a:r>
              <a:rPr sz="1800" dirty="0">
                <a:latin typeface="Arial MT"/>
                <a:cs typeface="Arial MT"/>
              </a:rPr>
              <a:t>&amp;&amp;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(Condition2)</a:t>
            </a:r>
            <a:r>
              <a:rPr sz="1800" spc="-5" dirty="0">
                <a:latin typeface="Arial MT"/>
                <a:cs typeface="Arial MT"/>
              </a:rPr>
              <a:t> &amp;&amp;</a:t>
            </a:r>
            <a:r>
              <a:rPr sz="1800" spc="-10" dirty="0">
                <a:latin typeface="Arial MT"/>
                <a:cs typeface="Arial MT"/>
              </a:rPr>
              <a:t> (Condition3)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fragment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print $0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asked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awk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print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entire</a:t>
            </a:r>
            <a:r>
              <a:rPr sz="1800" spc="-5" dirty="0">
                <a:latin typeface="Arial MT"/>
                <a:cs typeface="Arial MT"/>
              </a:rPr>
              <a:t> line if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5" dirty="0">
                <a:latin typeface="Arial MT"/>
                <a:cs typeface="Arial MT"/>
              </a:rPr>
              <a:t> conditions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true.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56845">
              <a:lnSpc>
                <a:spcPts val="2095"/>
              </a:lnSpc>
            </a:pPr>
            <a:r>
              <a:rPr sz="1800" spc="-10" dirty="0">
                <a:latin typeface="Arial MT"/>
                <a:cs typeface="Arial MT"/>
              </a:rPr>
              <a:t>Another </a:t>
            </a: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(what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does</a:t>
            </a:r>
            <a:r>
              <a:rPr sz="1800" spc="-5" dirty="0">
                <a:latin typeface="Arial MT"/>
                <a:cs typeface="Arial MT"/>
              </a:rPr>
              <a:t> this</a:t>
            </a:r>
            <a:r>
              <a:rPr sz="1800" spc="-10" dirty="0">
                <a:latin typeface="Arial MT"/>
                <a:cs typeface="Arial MT"/>
              </a:rPr>
              <a:t> do?):</a:t>
            </a:r>
            <a:endParaRPr sz="1800">
              <a:latin typeface="Arial MT"/>
              <a:cs typeface="Arial MT"/>
            </a:endParaRPr>
          </a:p>
          <a:p>
            <a:pPr marL="156845">
              <a:lnSpc>
                <a:spcPts val="203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gzip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alt_CHM1_1.1_top_level.gff3.gz</a:t>
            </a:r>
            <a:endParaRPr sz="1600">
              <a:latin typeface="Arial"/>
              <a:cs typeface="Arial"/>
            </a:endParaRPr>
          </a:p>
          <a:p>
            <a:pPr marL="156845">
              <a:lnSpc>
                <a:spcPts val="203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awk '{if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(($5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$4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1000)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&amp;&amp;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($3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==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"gene"))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print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$1,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$2,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$4,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$5,</a:t>
            </a:r>
            <a:r>
              <a:rPr sz="1800" spc="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\</a:t>
            </a:r>
            <a:endParaRPr sz="1800">
              <a:latin typeface="Arial"/>
              <a:cs typeface="Arial"/>
            </a:endParaRPr>
          </a:p>
          <a:p>
            <a:pPr marL="156845">
              <a:lnSpc>
                <a:spcPts val="2095"/>
              </a:lnSpc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$9}'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alt_CHM1_1.1_top_level.gff3</a:t>
            </a:r>
            <a:r>
              <a:rPr sz="16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myoutput.gff3}</a:t>
            </a:r>
            <a:endParaRPr sz="1800">
              <a:latin typeface="Arial MT"/>
              <a:cs typeface="Arial MT"/>
            </a:endParaRPr>
          </a:p>
          <a:p>
            <a:pPr marL="156845">
              <a:lnSpc>
                <a:spcPct val="100000"/>
              </a:lnSpc>
              <a:spcBef>
                <a:spcPts val="1310"/>
              </a:spcBef>
            </a:pPr>
            <a:r>
              <a:rPr sz="1800" spc="-10" dirty="0">
                <a:latin typeface="Arial MT"/>
                <a:cs typeface="Arial MT"/>
              </a:rPr>
              <a:t>Above</a:t>
            </a:r>
            <a:r>
              <a:rPr sz="1800" spc="-5" dirty="0">
                <a:latin typeface="Arial MT"/>
                <a:cs typeface="Arial MT"/>
              </a:rPr>
              <a:t> we specify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columns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885" rIns="0" bIns="0" rtlCol="0">
            <a:spAutoFit/>
          </a:bodyPr>
          <a:lstStyle/>
          <a:p>
            <a:pPr marL="12700" marR="5080" indent="20320">
              <a:lnSpc>
                <a:spcPts val="4240"/>
              </a:lnSpc>
              <a:spcBef>
                <a:spcPts val="1105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585" dirty="0">
                <a:solidFill>
                  <a:srgbClr val="000000"/>
                </a:solidFill>
              </a:rPr>
              <a:t>awk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1950" y="1467311"/>
            <a:ext cx="8329930" cy="41948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GIANT_BMI.EUR.gwas.assoc.txt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  <a:p>
            <a:pPr marL="323215" indent="-311150">
              <a:lnSpc>
                <a:spcPts val="2575"/>
              </a:lnSpc>
              <a:spcBef>
                <a:spcPts val="90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rows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 column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&gt;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0.05 </a:t>
            </a:r>
            <a:r>
              <a:rPr sz="220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awk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'$4&gt;0.05'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output.cSNP.txt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266065" indent="-254000">
              <a:lnSpc>
                <a:spcPts val="2095"/>
              </a:lnSpc>
              <a:spcBef>
                <a:spcPts val="5"/>
              </a:spcBef>
              <a:buAutoNum type="arabicPeriod" startAt="2"/>
              <a:tabLst>
                <a:tab pos="266700" algn="l"/>
              </a:tabLst>
            </a:pPr>
            <a:r>
              <a:rPr sz="1800" spc="-5" dirty="0">
                <a:latin typeface="Arial MT"/>
                <a:cs typeface="Arial MT"/>
              </a:rPr>
              <a:t>Extract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column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SNP,MAF,PVALUE: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awk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'{print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$1,$4,$7}'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output.PV.txt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b="1" spc="-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awk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'BEGIN{OFS="\t"}{print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$2,$4,$5}'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266065" indent="-254000">
              <a:lnSpc>
                <a:spcPts val="2095"/>
              </a:lnSpc>
              <a:spcBef>
                <a:spcPts val="5"/>
              </a:spcBef>
              <a:buAutoNum type="arabicPeriod" startAt="3"/>
              <a:tabLst>
                <a:tab pos="266700" algn="l"/>
              </a:tabLst>
            </a:pPr>
            <a:r>
              <a:rPr sz="1800" spc="-10" dirty="0">
                <a:latin typeface="Arial MT"/>
                <a:cs typeface="Arial MT"/>
              </a:rPr>
              <a:t>Show </a:t>
            </a:r>
            <a:r>
              <a:rPr sz="1800" dirty="0">
                <a:latin typeface="Arial MT"/>
                <a:cs typeface="Arial MT"/>
              </a:rPr>
              <a:t>rows</a:t>
            </a:r>
            <a:r>
              <a:rPr sz="1800" spc="-10" dirty="0">
                <a:latin typeface="Arial MT"/>
                <a:cs typeface="Arial MT"/>
              </a:rPr>
              <a:t> between </a:t>
            </a:r>
            <a:r>
              <a:rPr sz="1800" spc="-5" dirty="0">
                <a:latin typeface="Arial MT"/>
                <a:cs typeface="Arial MT"/>
              </a:rPr>
              <a:t>20th</a:t>
            </a:r>
            <a:r>
              <a:rPr sz="1800" spc="-10" dirty="0">
                <a:latin typeface="Arial MT"/>
                <a:cs typeface="Arial MT"/>
              </a:rPr>
              <a:t> and 80th: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awk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'NR&gt;=20&amp;&amp;NR&lt;=80'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GIANT_BMI.EUR.gwas.assoc.txt&gt;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output.sub.txt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202565" indent="-190500">
              <a:lnSpc>
                <a:spcPts val="2095"/>
              </a:lnSpc>
              <a:buSzPct val="94444"/>
              <a:buAutoNum type="arabicPeriod" startAt="4"/>
              <a:tabLst>
                <a:tab pos="203200" algn="l"/>
              </a:tabLst>
            </a:pPr>
            <a:r>
              <a:rPr sz="1800" spc="-10" dirty="0">
                <a:latin typeface="Arial MT"/>
                <a:cs typeface="Arial MT"/>
              </a:rPr>
              <a:t>calculate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average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PVALUE: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209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&gt;$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awk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'{x+=$7}END{print x/NR}'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input.avP.txt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885" rIns="0" bIns="0" rtlCol="0">
            <a:spAutoFit/>
          </a:bodyPr>
          <a:lstStyle/>
          <a:p>
            <a:pPr marL="12700" marR="5080" indent="20320">
              <a:lnSpc>
                <a:spcPts val="4240"/>
              </a:lnSpc>
              <a:spcBef>
                <a:spcPts val="1105"/>
              </a:spcBef>
            </a:pPr>
            <a:r>
              <a:rPr spc="185" dirty="0"/>
              <a:t>IV.</a:t>
            </a:r>
            <a:r>
              <a:rPr spc="180" dirty="0"/>
              <a:t> </a:t>
            </a:r>
            <a:r>
              <a:rPr spc="500" dirty="0"/>
              <a:t>Streamlining</a:t>
            </a:r>
            <a:r>
              <a:rPr spc="195" dirty="0"/>
              <a:t> </a:t>
            </a:r>
            <a:r>
              <a:rPr spc="545" dirty="0"/>
              <a:t>data</a:t>
            </a:r>
            <a:r>
              <a:rPr spc="185" dirty="0"/>
              <a:t> </a:t>
            </a:r>
            <a:r>
              <a:rPr spc="475" dirty="0"/>
              <a:t>manipulation </a:t>
            </a:r>
            <a:r>
              <a:rPr spc="-1315" dirty="0"/>
              <a:t> </a:t>
            </a:r>
            <a:r>
              <a:rPr spc="335" dirty="0">
                <a:solidFill>
                  <a:srgbClr val="000000"/>
                </a:solidFill>
              </a:rPr>
              <a:t>Utilities: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585" dirty="0">
                <a:solidFill>
                  <a:srgbClr val="000000"/>
                </a:solidFill>
              </a:rPr>
              <a:t>awk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36159"/>
            <a:ext cx="646430" cy="6337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1950" y="1466272"/>
            <a:ext cx="10723880" cy="38512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845"/>
              </a:spcBef>
            </a:pP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GIANT_BMI.EUR.gwas.assoc.txt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480"/>
              </a:lnSpc>
              <a:spcBef>
                <a:spcPts val="1125"/>
              </a:spcBef>
            </a:pPr>
            <a:r>
              <a:rPr sz="2200" spc="-5" dirty="0">
                <a:latin typeface="Arial MT"/>
                <a:cs typeface="Arial MT"/>
              </a:rPr>
              <a:t>5.Calculate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sum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column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5" dirty="0">
                <a:latin typeface="Arial MT"/>
                <a:cs typeface="Arial MT"/>
              </a:rPr>
              <a:t>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5" dirty="0">
                <a:latin typeface="Arial MT"/>
                <a:cs typeface="Arial MT"/>
              </a:rPr>
              <a:t>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row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replace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column: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45"/>
              </a:lnSpc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&gt;$ awk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'{print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$0,$5+$6}'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GIANT_BMI.EUR.gwas.assoc.txt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560"/>
              </a:lnSpc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&gt;$ awk '{$1=$5+$6;print}' GIANT_BMI.EUR.gwas.assoc.txt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 MT"/>
              <a:cs typeface="Arial MT"/>
            </a:endParaRPr>
          </a:p>
          <a:p>
            <a:pPr marL="1778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How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join</a:t>
            </a:r>
            <a:r>
              <a:rPr sz="1800" spc="-5" dirty="0">
                <a:latin typeface="Arial MT"/>
                <a:cs typeface="Arial MT"/>
              </a:rPr>
              <a:t> two files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 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common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column,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support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the column </a:t>
            </a:r>
            <a:r>
              <a:rPr sz="1800" spc="-10" dirty="0">
                <a:latin typeface="Arial MT"/>
                <a:cs typeface="Arial MT"/>
              </a:rPr>
              <a:t>1: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265430" marR="1894205">
              <a:lnSpc>
                <a:spcPts val="2030"/>
              </a:lnSpc>
            </a:pPr>
            <a:r>
              <a:rPr sz="1800" dirty="0">
                <a:latin typeface="Arial MT"/>
                <a:cs typeface="Arial MT"/>
              </a:rPr>
              <a:t>&gt;$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awk 'BEGIN{while((getline&lt;"file1.txt")&gt;0)l[$1]=$0}$1 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l{print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$0"\t"l[$1]}'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file2.txt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output.txt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More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tutorials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onlines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540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V.</a:t>
            </a:r>
            <a:r>
              <a:rPr spc="160" dirty="0"/>
              <a:t> </a:t>
            </a:r>
            <a:r>
              <a:rPr spc="459" dirty="0"/>
              <a:t>Shell</a:t>
            </a:r>
            <a:r>
              <a:rPr spc="180" dirty="0"/>
              <a:t> </a:t>
            </a:r>
            <a:r>
              <a:rPr spc="48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950" y="986790"/>
            <a:ext cx="8030209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V.1:</a:t>
            </a:r>
            <a:r>
              <a:rPr sz="18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The shell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simple </a:t>
            </a:r>
            <a:r>
              <a:rPr sz="1800" spc="-10" dirty="0">
                <a:latin typeface="Arial MT"/>
                <a:cs typeface="Arial MT"/>
              </a:rPr>
              <a:t>assignment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 to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variable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by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eg.</a:t>
            </a:r>
            <a:endParaRPr sz="1800">
              <a:latin typeface="Arial MT"/>
              <a:cs typeface="Arial MT"/>
            </a:endParaRPr>
          </a:p>
          <a:p>
            <a:pPr marL="12700" marR="2438400">
              <a:lnSpc>
                <a:spcPts val="4060"/>
              </a:lnSpc>
              <a:spcBef>
                <a:spcPts val="204"/>
              </a:spcBef>
            </a:pPr>
            <a:r>
              <a:rPr sz="1800" spc="-5" dirty="0">
                <a:latin typeface="Arial MT"/>
                <a:cs typeface="Arial MT"/>
              </a:rPr>
              <a:t>exe_plink=”/mnt/lustre/users/echimusa/myprotein/plink”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ab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50" y="3307079"/>
            <a:ext cx="287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</a:tabLst>
            </a:pPr>
            <a:r>
              <a:rPr sz="1800" spc="-10" dirty="0">
                <a:latin typeface="Arial MT"/>
                <a:cs typeface="Arial MT"/>
              </a:rPr>
              <a:t>$exe_plink	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${exee_plink}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950" y="3821429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V.2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statement: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4990" y="3310889"/>
            <a:ext cx="1382395" cy="323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0">
              <a:lnSpc>
                <a:spcPct val="115500"/>
              </a:lnSpc>
              <a:spcBef>
                <a:spcPts val="100"/>
              </a:spcBef>
            </a:pP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1400" b="1" i="1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statement </a:t>
            </a:r>
            <a:r>
              <a:rPr sz="1400" b="1" i="1" spc="-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Type 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5500"/>
              </a:lnSpc>
              <a:spcBef>
                <a:spcPts val="10"/>
              </a:spcBef>
            </a:pPr>
            <a:r>
              <a:rPr sz="1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r>
              <a:rPr sz="1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true </a:t>
            </a:r>
            <a:r>
              <a:rPr sz="1400" b="1" i="1" spc="-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70"/>
              </a:spcBef>
            </a:pP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endParaRPr sz="1400">
              <a:latin typeface="Times New Roman"/>
              <a:cs typeface="Times New Roman"/>
            </a:endParaRPr>
          </a:p>
          <a:p>
            <a:pPr marL="12700" marR="817880">
              <a:lnSpc>
                <a:spcPts val="1950"/>
              </a:lnSpc>
              <a:spcBef>
                <a:spcPts val="100"/>
              </a:spcBef>
            </a:pPr>
            <a:r>
              <a:rPr sz="1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1400" b="1" i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Ty</a:t>
            </a:r>
            <a:r>
              <a:rPr sz="1400" b="1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i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r>
              <a:rPr sz="1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70"/>
              </a:spcBef>
            </a:pP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endParaRPr sz="1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70"/>
              </a:spcBef>
            </a:pP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540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V.</a:t>
            </a:r>
            <a:r>
              <a:rPr spc="160" dirty="0"/>
              <a:t> </a:t>
            </a:r>
            <a:r>
              <a:rPr spc="459" dirty="0"/>
              <a:t>Shell</a:t>
            </a:r>
            <a:r>
              <a:rPr spc="180" dirty="0"/>
              <a:t> </a:t>
            </a:r>
            <a:r>
              <a:rPr spc="48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950" y="986790"/>
            <a:ext cx="55987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00FF"/>
                </a:solidFill>
                <a:latin typeface="Arial"/>
                <a:cs typeface="Arial"/>
              </a:rPr>
              <a:t>V.2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statement: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  <a:spcBef>
                <a:spcPts val="1585"/>
              </a:spcBef>
            </a:pPr>
            <a:r>
              <a:rPr sz="1800" spc="-5" dirty="0">
                <a:latin typeface="Arial MT"/>
                <a:cs typeface="Arial MT"/>
              </a:rPr>
              <a:t>exe_plink=”/mnt/lustre/users/echimusa/myprotein/plink”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path=”/mnt/lustre/users/echimusa/myprotein/”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50" y="2213609"/>
            <a:ext cx="4782185" cy="46101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24510" marR="1857375" indent="-511809">
              <a:lnSpc>
                <a:spcPts val="2030"/>
              </a:lnSpc>
              <a:spcBef>
                <a:spcPts val="275"/>
              </a:spcBef>
              <a:tabLst>
                <a:tab pos="1209675" algn="l"/>
              </a:tabLst>
            </a:pPr>
            <a:r>
              <a:rPr sz="1800" spc="-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[ ! -d </a:t>
            </a:r>
            <a:r>
              <a:rPr sz="1800" spc="-10" dirty="0">
                <a:latin typeface="Arial MT"/>
                <a:cs typeface="Arial MT"/>
              </a:rPr>
              <a:t>"${exe_plink}" </a:t>
            </a:r>
            <a:r>
              <a:rPr sz="1800" spc="-5" dirty="0">
                <a:latin typeface="Arial MT"/>
                <a:cs typeface="Arial MT"/>
              </a:rPr>
              <a:t>];then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mkdir	</a:t>
            </a:r>
            <a:r>
              <a:rPr sz="1800" spc="-10" dirty="0">
                <a:latin typeface="Arial MT"/>
                <a:cs typeface="Arial MT"/>
              </a:rPr>
              <a:t>${path}MAF </a:t>
            </a:r>
            <a:r>
              <a:rPr sz="1800" spc="-5" dirty="0">
                <a:latin typeface="Arial MT"/>
                <a:cs typeface="Arial MT"/>
              </a:rPr>
              <a:t> chmod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+rw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${path}MAF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800" spc="-10" dirty="0">
                <a:latin typeface="Arial MT"/>
                <a:cs typeface="Arial MT"/>
              </a:rPr>
              <a:t>else</a:t>
            </a:r>
            <a:endParaRPr sz="1800">
              <a:latin typeface="Arial MT"/>
              <a:cs typeface="Arial MT"/>
            </a:endParaRPr>
          </a:p>
          <a:p>
            <a:pPr marL="459740">
              <a:lnSpc>
                <a:spcPts val="2030"/>
              </a:lnSpc>
            </a:pPr>
            <a:r>
              <a:rPr sz="1800" spc="-10" dirty="0">
                <a:latin typeface="Arial MT"/>
                <a:cs typeface="Arial MT"/>
              </a:rPr>
              <a:t>${exe_plin}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--help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80"/>
              </a:lnSpc>
            </a:pPr>
            <a:r>
              <a:rPr sz="1800" spc="-5" dirty="0">
                <a:latin typeface="Arial MT"/>
                <a:cs typeface="Arial MT"/>
              </a:rPr>
              <a:t>fi</a:t>
            </a:r>
            <a:endParaRPr sz="1800">
              <a:latin typeface="Arial MT"/>
              <a:cs typeface="Arial MT"/>
            </a:endParaRPr>
          </a:p>
          <a:p>
            <a:pPr marL="2749550">
              <a:lnSpc>
                <a:spcPts val="1655"/>
              </a:lnSpc>
            </a:pP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V.3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Iteration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  <a:p>
            <a:pPr marL="281940">
              <a:lnSpc>
                <a:spcPts val="2350"/>
              </a:lnSpc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#simple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endParaRPr sz="2200">
              <a:latin typeface="Times New Roman"/>
              <a:cs typeface="Times New Roman"/>
            </a:endParaRPr>
          </a:p>
          <a:p>
            <a:pPr marL="281940" marR="3460750">
              <a:lnSpc>
                <a:spcPct val="115599"/>
              </a:lnSpc>
              <a:spcBef>
                <a:spcPts val="10"/>
              </a:spcBef>
            </a:pP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1600" b="1" i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281940" marR="3064510" indent="251460">
              <a:lnSpc>
                <a:spcPct val="115599"/>
              </a:lnSpc>
            </a:pPr>
            <a:r>
              <a:rPr sz="1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echo</a:t>
            </a:r>
            <a:r>
              <a:rPr sz="1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"==&gt;$i" </a:t>
            </a:r>
            <a:r>
              <a:rPr sz="1600" b="1" i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300"/>
              </a:spcBef>
            </a:pP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281940" marR="3026410">
              <a:lnSpc>
                <a:spcPct val="115599"/>
              </a:lnSpc>
              <a:spcBef>
                <a:spcPts val="10"/>
              </a:spcBef>
            </a:pP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chr</a:t>
            </a:r>
            <a:r>
              <a:rPr sz="16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{1..22} </a:t>
            </a:r>
            <a:r>
              <a:rPr sz="1600" b="1" i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281940" marR="1902460" indent="300990">
              <a:lnSpc>
                <a:spcPct val="115599"/>
              </a:lnSpc>
            </a:pP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echo “this chromose ${chr} </a:t>
            </a:r>
            <a:r>
              <a:rPr sz="1600" b="1" i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009" y="4135120"/>
            <a:ext cx="2299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7009" y="4787900"/>
            <a:ext cx="1576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]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4519" y="5318759"/>
            <a:ext cx="855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7009" y="5848350"/>
            <a:ext cx="373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do</a:t>
            </a:r>
            <a:r>
              <a:rPr sz="1400" dirty="0">
                <a:latin typeface="Times New Roman"/>
                <a:cs typeface="Times New Roman"/>
              </a:rPr>
              <a:t>ne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540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V.</a:t>
            </a:r>
            <a:r>
              <a:rPr spc="160" dirty="0"/>
              <a:t> </a:t>
            </a:r>
            <a:r>
              <a:rPr spc="459" dirty="0"/>
              <a:t>Shell</a:t>
            </a:r>
            <a:r>
              <a:rPr spc="180" dirty="0"/>
              <a:t> </a:t>
            </a:r>
            <a:r>
              <a:rPr spc="48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9780" y="1094740"/>
            <a:ext cx="11098530" cy="547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V.3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Iteration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48895" marR="2035175">
              <a:lnSpc>
                <a:spcPts val="2030"/>
              </a:lnSpc>
            </a:pP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download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GWAS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GWAStutorial.bed,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GWAStutorial.fam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GWAStutorial.bim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http://web.cbio.uct.ac.za/~emile/Age/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8895" marR="508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download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whole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genome.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chromosemes, convert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VCF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after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job </a:t>
            </a:r>
            <a:r>
              <a:rPr sz="1800" spc="-1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CHPC.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302260" indent="-254000">
              <a:lnSpc>
                <a:spcPts val="2095"/>
              </a:lnSpc>
              <a:buAutoNum type="arabicPeriod"/>
              <a:tabLst>
                <a:tab pos="302895" algn="l"/>
              </a:tabLst>
            </a:pP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text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</a:t>
            </a:r>
            <a:r>
              <a:rPr sz="1800" spc="-5" dirty="0">
                <a:latin typeface="Arial MT"/>
                <a:cs typeface="Arial MT"/>
              </a:rPr>
              <a:t> call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emile_vcf.sh</a:t>
            </a:r>
            <a:endParaRPr sz="1800">
              <a:latin typeface="Arial MT"/>
              <a:cs typeface="Arial MT"/>
            </a:endParaRPr>
          </a:p>
          <a:p>
            <a:pPr marL="48895" marR="80645">
              <a:lnSpc>
                <a:spcPts val="2030"/>
              </a:lnSpc>
              <a:spcBef>
                <a:spcPts val="110"/>
              </a:spcBef>
              <a:buAutoNum type="arabicPeriod"/>
              <a:tabLst>
                <a:tab pos="302895" algn="l"/>
                <a:tab pos="7232015" algn="l"/>
              </a:tabLst>
            </a:pPr>
            <a:r>
              <a:rPr sz="1800" spc="-1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wish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qsub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node,	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</a:t>
            </a:r>
            <a:r>
              <a:rPr sz="1800" spc="-5" dirty="0">
                <a:latin typeface="Arial MT"/>
                <a:cs typeface="Arial MT"/>
              </a:rPr>
              <a:t> PBS </a:t>
            </a:r>
            <a:r>
              <a:rPr sz="1800" spc="-10" dirty="0">
                <a:latin typeface="Arial MT"/>
                <a:cs typeface="Arial MT"/>
              </a:rPr>
              <a:t>headers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top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the created file</a:t>
            </a:r>
            <a:endParaRPr sz="1800">
              <a:latin typeface="Arial MT"/>
              <a:cs typeface="Arial MT"/>
            </a:endParaRPr>
          </a:p>
          <a:p>
            <a:pPr marL="48895">
              <a:lnSpc>
                <a:spcPts val="1910"/>
              </a:lnSpc>
            </a:pP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#!/bin/bash</a:t>
            </a:r>
            <a:endParaRPr sz="1800">
              <a:latin typeface="Arial MT"/>
              <a:cs typeface="Arial MT"/>
            </a:endParaRPr>
          </a:p>
          <a:p>
            <a:pPr marL="48895" marR="9695815">
              <a:lnSpc>
                <a:spcPts val="2030"/>
              </a:lnSpc>
              <a:spcBef>
                <a:spcPts val="110"/>
              </a:spcBef>
            </a:pP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#PBS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-N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test </a:t>
            </a:r>
            <a:r>
              <a:rPr sz="1800" spc="-49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#PBS</a:t>
            </a:r>
            <a:r>
              <a:rPr sz="18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-q</a:t>
            </a:r>
            <a:r>
              <a:rPr sz="18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smp</a:t>
            </a:r>
            <a:endParaRPr sz="1800">
              <a:latin typeface="Arial MT"/>
              <a:cs typeface="Arial MT"/>
            </a:endParaRPr>
          </a:p>
          <a:p>
            <a:pPr marL="48895">
              <a:lnSpc>
                <a:spcPts val="1920"/>
              </a:lnSpc>
            </a:pP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#PBS</a:t>
            </a:r>
            <a:r>
              <a:rPr sz="18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-P</a:t>
            </a:r>
            <a:r>
              <a:rPr sz="1800" spc="-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CBBI0818</a:t>
            </a:r>
            <a:endParaRPr sz="1800">
              <a:latin typeface="Arial MT"/>
              <a:cs typeface="Arial MT"/>
            </a:endParaRPr>
          </a:p>
          <a:p>
            <a:pPr marL="48895" marR="8289925">
              <a:lnSpc>
                <a:spcPts val="2030"/>
              </a:lnSpc>
              <a:spcBef>
                <a:spcPts val="110"/>
              </a:spcBef>
            </a:pP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#PBS</a:t>
            </a:r>
            <a:r>
              <a:rPr sz="18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-l</a:t>
            </a:r>
            <a:r>
              <a:rPr sz="18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select=1:ncpus=24 </a:t>
            </a:r>
            <a:r>
              <a:rPr sz="1800" spc="-484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#PBS</a:t>
            </a:r>
            <a:r>
              <a:rPr sz="18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-l</a:t>
            </a:r>
            <a:r>
              <a:rPr sz="18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walltime=48:00:00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8895" marR="6974205">
              <a:lnSpc>
                <a:spcPts val="2030"/>
              </a:lnSpc>
              <a:buAutoNum type="arabicPeriod" startAt="3"/>
              <a:tabLst>
                <a:tab pos="302895" algn="l"/>
              </a:tabLst>
            </a:pP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Now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let load potential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module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needed </a:t>
            </a:r>
            <a:r>
              <a:rPr sz="1800" spc="-49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module</a:t>
            </a:r>
            <a:r>
              <a:rPr sz="1800" spc="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add</a:t>
            </a:r>
            <a:r>
              <a:rPr sz="1800" spc="7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chpc/BIOMODULES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module</a:t>
            </a:r>
            <a:r>
              <a:rPr sz="18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add</a:t>
            </a:r>
            <a:r>
              <a:rPr sz="18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chpc/gnu/parallel-20160422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540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V.</a:t>
            </a:r>
            <a:r>
              <a:rPr spc="160" dirty="0"/>
              <a:t> </a:t>
            </a:r>
            <a:r>
              <a:rPr spc="459" dirty="0"/>
              <a:t>Shell</a:t>
            </a:r>
            <a:r>
              <a:rPr spc="180" dirty="0"/>
              <a:t> </a:t>
            </a:r>
            <a:r>
              <a:rPr spc="48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9780" y="1094740"/>
            <a:ext cx="10934700" cy="568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V.3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Iteration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48895" marR="1871345">
              <a:lnSpc>
                <a:spcPts val="2030"/>
              </a:lnSpc>
            </a:pP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download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GWAS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GWAStutorial.bed,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GWAStutorial.fam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GWAStutorial.bim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http://web.cbio.uct.ac.za/~emile/Age/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8895" marR="36830">
              <a:lnSpc>
                <a:spcPts val="2030"/>
              </a:lnSpc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download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whole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genome.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chromosemes,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VCF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running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-10" dirty="0">
                <a:latin typeface="Arial MT"/>
                <a:cs typeface="Arial MT"/>
              </a:rPr>
              <a:t> 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CHPC </a:t>
            </a:r>
            <a:r>
              <a:rPr sz="1800" spc="-10" dirty="0">
                <a:latin typeface="Arial MT"/>
                <a:cs typeface="Arial MT"/>
              </a:rPr>
              <a:t>cluster.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48895" marR="5080">
              <a:lnSpc>
                <a:spcPts val="2030"/>
              </a:lnSpc>
              <a:spcBef>
                <a:spcPts val="5"/>
              </a:spcBef>
              <a:tabLst>
                <a:tab pos="366395" algn="l"/>
              </a:tabLst>
            </a:pPr>
            <a:r>
              <a:rPr sz="1800" spc="-10" dirty="0">
                <a:latin typeface="Arial MT"/>
                <a:cs typeface="Arial MT"/>
              </a:rPr>
              <a:t>4.	</a:t>
            </a:r>
            <a:r>
              <a:rPr sz="1800" spc="-5" dirty="0">
                <a:latin typeface="Arial MT"/>
                <a:cs typeface="Arial MT"/>
              </a:rPr>
              <a:t>Let declare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setup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directory,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where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where</a:t>
            </a:r>
            <a:r>
              <a:rPr sz="1800" spc="-5" dirty="0">
                <a:latin typeface="Arial MT"/>
                <a:cs typeface="Arial MT"/>
              </a:rPr>
              <a:t>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write the </a:t>
            </a:r>
            <a:r>
              <a:rPr sz="1800" spc="-10" dirty="0"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48895" marR="5523230">
              <a:lnSpc>
                <a:spcPct val="93700"/>
              </a:lnSpc>
            </a:pP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exe_plink=”/mnt/lustre/users/echimusa/myprotein/plink” </a:t>
            </a:r>
            <a:r>
              <a:rPr sz="15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path=”/mnt/lustre/users/echimusa/myprotein/” </a:t>
            </a:r>
            <a:r>
              <a:rPr sz="15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out=”/mnt/lustre/users/echimusa/myprotein/” </a:t>
            </a:r>
            <a:r>
              <a:rPr sz="15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0066"/>
                </a:solidFill>
                <a:latin typeface="Arial MT"/>
                <a:cs typeface="Arial MT"/>
              </a:rPr>
              <a:t>inputbed=”/mnt/lustre/users/echimusa/myprotein/GWAStutorial”</a:t>
            </a:r>
            <a:endParaRPr sz="1500">
              <a:latin typeface="Arial MT"/>
              <a:cs typeface="Arial MT"/>
            </a:endParaRPr>
          </a:p>
          <a:p>
            <a:pPr marL="48895">
              <a:lnSpc>
                <a:spcPts val="1680"/>
              </a:lnSpc>
            </a:pPr>
            <a:r>
              <a:rPr sz="1500" spc="-5" dirty="0">
                <a:solidFill>
                  <a:srgbClr val="FF0066"/>
                </a:solidFill>
                <a:latin typeface="Arial MT"/>
                <a:cs typeface="Arial MT"/>
              </a:rPr>
              <a:t>CHR=22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 MT"/>
              <a:cs typeface="Arial MT"/>
            </a:endParaRPr>
          </a:p>
          <a:p>
            <a:pPr marL="48895">
              <a:lnSpc>
                <a:spcPts val="1739"/>
              </a:lnSpc>
              <a:spcBef>
                <a:spcPts val="5"/>
              </a:spcBef>
            </a:pPr>
            <a:r>
              <a:rPr sz="1500" spc="-5" dirty="0">
                <a:solidFill>
                  <a:srgbClr val="FF0066"/>
                </a:solidFill>
                <a:latin typeface="Arial MT"/>
                <a:cs typeface="Arial MT"/>
              </a:rPr>
              <a:t>if</a:t>
            </a:r>
            <a:r>
              <a:rPr sz="15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[</a:t>
            </a:r>
            <a:r>
              <a:rPr sz="15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-f</a:t>
            </a:r>
            <a:r>
              <a:rPr sz="15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"${exe_plink}"</a:t>
            </a:r>
            <a:r>
              <a:rPr sz="15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66"/>
                </a:solidFill>
                <a:latin typeface="Arial MT"/>
                <a:cs typeface="Arial MT"/>
              </a:rPr>
              <a:t>];then</a:t>
            </a:r>
            <a:endParaRPr sz="1500">
              <a:latin typeface="Arial MT"/>
              <a:cs typeface="Arial MT"/>
            </a:endParaRPr>
          </a:p>
          <a:p>
            <a:pPr marL="421005">
              <a:lnSpc>
                <a:spcPts val="1685"/>
              </a:lnSpc>
            </a:pPr>
            <a:r>
              <a:rPr sz="1500" dirty="0">
                <a:latin typeface="Arial MT"/>
                <a:cs typeface="Arial MT"/>
              </a:rPr>
              <a:t>echo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“Plink </a:t>
            </a:r>
            <a:r>
              <a:rPr sz="1500" dirty="0">
                <a:latin typeface="Arial MT"/>
                <a:cs typeface="Arial MT"/>
              </a:rPr>
              <a:t>software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exists”</a:t>
            </a:r>
            <a:endParaRPr sz="1500">
              <a:latin typeface="Arial MT"/>
              <a:cs typeface="Arial MT"/>
            </a:endParaRPr>
          </a:p>
          <a:p>
            <a:pPr marL="48895">
              <a:lnSpc>
                <a:spcPts val="1689"/>
              </a:lnSpc>
            </a:pPr>
            <a:r>
              <a:rPr sz="1500" spc="-5" dirty="0">
                <a:latin typeface="Arial MT"/>
                <a:cs typeface="Arial MT"/>
              </a:rPr>
              <a:t>fi</a:t>
            </a:r>
            <a:endParaRPr sz="1500">
              <a:latin typeface="Arial MT"/>
              <a:cs typeface="Arial MT"/>
            </a:endParaRPr>
          </a:p>
          <a:p>
            <a:pPr marL="496570" marR="8610600" indent="-447040">
              <a:lnSpc>
                <a:spcPts val="168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if </a:t>
            </a:r>
            <a:r>
              <a:rPr sz="1500" dirty="0">
                <a:latin typeface="Arial MT"/>
                <a:cs typeface="Arial MT"/>
              </a:rPr>
              <a:t>[ -f “{inputbed}.bed”];then </a:t>
            </a:r>
            <a:r>
              <a:rPr sz="1500" spc="-40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mkdir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${out}</a:t>
            </a:r>
            <a:endParaRPr sz="1500">
              <a:latin typeface="Arial MT"/>
              <a:cs typeface="Arial MT"/>
            </a:endParaRPr>
          </a:p>
          <a:p>
            <a:pPr marL="496570">
              <a:lnSpc>
                <a:spcPts val="1600"/>
              </a:lnSpc>
            </a:pPr>
            <a:r>
              <a:rPr sz="1500" dirty="0">
                <a:latin typeface="Arial MT"/>
                <a:cs typeface="Arial MT"/>
              </a:rPr>
              <a:t>chmod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+rw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${out}</a:t>
            </a:r>
            <a:endParaRPr sz="1500">
              <a:latin typeface="Arial MT"/>
              <a:cs typeface="Arial MT"/>
            </a:endParaRPr>
          </a:p>
          <a:p>
            <a:pPr marL="48895">
              <a:lnSpc>
                <a:spcPts val="1745"/>
              </a:lnSpc>
            </a:pPr>
            <a:r>
              <a:rPr sz="1500" spc="-5" dirty="0">
                <a:latin typeface="Arial MT"/>
                <a:cs typeface="Arial MT"/>
              </a:rPr>
              <a:t>fi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3680" y="6334759"/>
            <a:ext cx="501650" cy="467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550" y="118109"/>
            <a:ext cx="5403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V.</a:t>
            </a:r>
            <a:r>
              <a:rPr spc="160" dirty="0"/>
              <a:t> </a:t>
            </a:r>
            <a:r>
              <a:rPr spc="459" dirty="0"/>
              <a:t>Shell</a:t>
            </a:r>
            <a:r>
              <a:rPr spc="180" dirty="0"/>
              <a:t> </a:t>
            </a:r>
            <a:r>
              <a:rPr spc="48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9780" y="1094740"/>
            <a:ext cx="2044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V.3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Iteration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610" y="2364740"/>
            <a:ext cx="9041765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plink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10" dirty="0">
                <a:latin typeface="Arial MT"/>
                <a:cs typeface="Arial MT"/>
              </a:rPr>
              <a:t>${exe_plink}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–bfile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${inputbed}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–chr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${CHR}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–recode</a:t>
            </a:r>
            <a:r>
              <a:rPr sz="1800" dirty="0">
                <a:latin typeface="Arial MT"/>
                <a:cs typeface="Arial MT"/>
              </a:rPr>
              <a:t> vcf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${out}GWAS.${CHR}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10" dirty="0">
                <a:latin typeface="Arial MT"/>
                <a:cs typeface="Arial MT"/>
              </a:rPr>
              <a:t>${exe_plink}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–bfile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${inputbed}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–chr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${CHR}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–freq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–out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${out}GWAS.${CHR}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Let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discuss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shell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qsub_emile_vcf.sh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emile_vcf.sh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829" y="2934970"/>
            <a:ext cx="407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 MT"/>
                <a:cs typeface="Arial MT"/>
              </a:rPr>
              <a:t>?</a:t>
            </a:r>
            <a:endParaRPr sz="5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47600" y="1121484"/>
            <a:ext cx="6229985" cy="4434840"/>
            <a:chOff x="2423599" y="1121484"/>
            <a:chExt cx="6229985" cy="4434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599" y="1121484"/>
              <a:ext cx="4308258" cy="44342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0220" y="3686694"/>
              <a:ext cx="1683327" cy="748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880" y="3711632"/>
              <a:ext cx="1438102" cy="702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272" y="3717032"/>
              <a:ext cx="1584175" cy="646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20271" y="3717032"/>
              <a:ext cx="1584325" cy="646430"/>
            </a:xfrm>
            <a:custGeom>
              <a:avLst/>
              <a:gdLst/>
              <a:ahLst/>
              <a:cxnLst/>
              <a:rect l="l" t="t" r="r" b="b"/>
              <a:pathLst>
                <a:path w="1584325" h="646429">
                  <a:moveTo>
                    <a:pt x="0" y="0"/>
                  </a:moveTo>
                  <a:lnTo>
                    <a:pt x="1584175" y="0"/>
                  </a:lnTo>
                  <a:lnTo>
                    <a:pt x="1584175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38835" y="5602514"/>
            <a:ext cx="2209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</a:rPr>
              <a:t>Adapted</a:t>
            </a:r>
            <a:r>
              <a:rPr sz="1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</a:rPr>
              <a:t>from:</a:t>
            </a:r>
            <a:r>
              <a:rPr sz="1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  <a:hlinkClick r:id="rId7"/>
              </a:rPr>
              <a:t>www.usna.edu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3010" y="3750052"/>
            <a:ext cx="133223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b="1" dirty="0">
                <a:latin typeface="Calibri"/>
                <a:cs typeface="Calibri"/>
              </a:rPr>
              <a:t>Accessible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via </a:t>
            </a:r>
            <a:r>
              <a:rPr b="1" spc="-3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Terminal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32617" y="2173778"/>
            <a:ext cx="1974850" cy="748665"/>
            <a:chOff x="6608617" y="2173777"/>
            <a:chExt cx="1974850" cy="74866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8617" y="2173777"/>
              <a:ext cx="1974272" cy="748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9275" y="2198715"/>
              <a:ext cx="1783079" cy="702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0230" y="2204864"/>
              <a:ext cx="1872207" cy="6463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60230" y="2204864"/>
              <a:ext cx="1872614" cy="646430"/>
            </a:xfrm>
            <a:custGeom>
              <a:avLst/>
              <a:gdLst/>
              <a:ahLst/>
              <a:cxnLst/>
              <a:rect l="l" t="t" r="r" b="b"/>
              <a:pathLst>
                <a:path w="1872615" h="646430">
                  <a:moveTo>
                    <a:pt x="0" y="0"/>
                  </a:moveTo>
                  <a:lnTo>
                    <a:pt x="1872206" y="0"/>
                  </a:lnTo>
                  <a:lnTo>
                    <a:pt x="1872206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62970" y="2237885"/>
            <a:ext cx="1668780" cy="8361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/>
              <a:t>The core </a:t>
            </a:r>
            <a:r>
              <a:rPr sz="1800" dirty="0"/>
              <a:t> </a:t>
            </a:r>
            <a:r>
              <a:rPr sz="1800" spc="-5" dirty="0"/>
              <a:t>operating</a:t>
            </a:r>
            <a:r>
              <a:rPr sz="1800" spc="-65" dirty="0"/>
              <a:t> </a:t>
            </a:r>
            <a:r>
              <a:rPr sz="1800" spc="-5" dirty="0"/>
              <a:t>system</a:t>
            </a:r>
            <a:endParaRPr sz="1800"/>
          </a:p>
        </p:txBody>
      </p:sp>
      <p:grpSp>
        <p:nvGrpSpPr>
          <p:cNvPr id="18" name="object 18"/>
          <p:cNvGrpSpPr/>
          <p:nvPr/>
        </p:nvGrpSpPr>
        <p:grpSpPr>
          <a:xfrm>
            <a:off x="6332912" y="2427315"/>
            <a:ext cx="3774440" cy="3088640"/>
            <a:chOff x="4808912" y="2427315"/>
            <a:chExt cx="3774440" cy="30886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8912" y="2427315"/>
              <a:ext cx="1936865" cy="10099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60032" y="2576646"/>
              <a:ext cx="1702435" cy="780415"/>
            </a:xfrm>
            <a:custGeom>
              <a:avLst/>
              <a:gdLst/>
              <a:ahLst/>
              <a:cxnLst/>
              <a:rect l="l" t="t" r="r" b="b"/>
              <a:pathLst>
                <a:path w="1702434" h="780414">
                  <a:moveTo>
                    <a:pt x="0" y="780346"/>
                  </a:moveTo>
                  <a:lnTo>
                    <a:pt x="1702217" y="0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8491" y="2551920"/>
              <a:ext cx="139533" cy="1221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7963" y="3532908"/>
              <a:ext cx="1650076" cy="685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80110" y="3573016"/>
              <a:ext cx="1413510" cy="459105"/>
            </a:xfrm>
            <a:custGeom>
              <a:avLst/>
              <a:gdLst/>
              <a:ahLst/>
              <a:cxnLst/>
              <a:rect l="l" t="t" r="r" b="b"/>
              <a:pathLst>
                <a:path w="1413509" h="459104">
                  <a:moveTo>
                    <a:pt x="0" y="0"/>
                  </a:moveTo>
                  <a:lnTo>
                    <a:pt x="1412892" y="458761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0388" y="3941828"/>
              <a:ext cx="139584" cy="126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8617" y="4767348"/>
              <a:ext cx="1974272" cy="7481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9275" y="4792286"/>
              <a:ext cx="1450571" cy="7024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0230" y="4797151"/>
              <a:ext cx="1872207" cy="64633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184229" y="4797152"/>
            <a:ext cx="1872614" cy="600164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458470">
              <a:lnSpc>
                <a:spcPts val="2100"/>
              </a:lnSpc>
              <a:spcBef>
                <a:spcPts val="480"/>
              </a:spcBef>
            </a:pPr>
            <a:r>
              <a:rPr b="1" spc="-5" dirty="0">
                <a:latin typeface="Calibri"/>
                <a:cs typeface="Calibri"/>
              </a:rPr>
              <a:t>Programs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and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softwares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56120" y="4759037"/>
            <a:ext cx="1289050" cy="540385"/>
            <a:chOff x="5532120" y="4759036"/>
            <a:chExt cx="1289050" cy="54038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2120" y="4759036"/>
              <a:ext cx="1288472" cy="5403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80110" y="4797152"/>
              <a:ext cx="1053465" cy="314960"/>
            </a:xfrm>
            <a:custGeom>
              <a:avLst/>
              <a:gdLst/>
              <a:ahLst/>
              <a:cxnLst/>
              <a:rect l="l" t="t" r="r" b="b"/>
              <a:pathLst>
                <a:path w="1053465" h="314960">
                  <a:moveTo>
                    <a:pt x="0" y="0"/>
                  </a:moveTo>
                  <a:lnTo>
                    <a:pt x="1053127" y="314932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045038" y="5023789"/>
            <a:ext cx="139367" cy="1273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A32201-82C1-4F4F-82E6-0A0B4BC9FA1B}"/>
              </a:ext>
            </a:extLst>
          </p:cNvPr>
          <p:cNvSpPr/>
          <p:nvPr/>
        </p:nvSpPr>
        <p:spPr>
          <a:xfrm>
            <a:off x="8839201" y="152401"/>
            <a:ext cx="1823057" cy="693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492806-BB84-48A6-BC02-6FB80D3C1D66}"/>
              </a:ext>
            </a:extLst>
          </p:cNvPr>
          <p:cNvSpPr/>
          <p:nvPr/>
        </p:nvSpPr>
        <p:spPr>
          <a:xfrm>
            <a:off x="1524000" y="6096000"/>
            <a:ext cx="31242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50073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The</a:t>
            </a:r>
            <a:r>
              <a:rPr spc="-80" dirty="0"/>
              <a:t> </a:t>
            </a:r>
            <a:r>
              <a:rPr spc="-5" dirty="0"/>
              <a:t>Terminal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9939" y="1229772"/>
            <a:ext cx="8077834" cy="3141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 algn="just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terminal </a:t>
            </a:r>
            <a:r>
              <a:rPr sz="3200" spc="-5" dirty="0">
                <a:latin typeface="Calibri"/>
                <a:cs typeface="Calibri"/>
              </a:rPr>
              <a:t>refers </a:t>
            </a:r>
            <a:r>
              <a:rPr sz="3200" dirty="0">
                <a:latin typeface="Calibri"/>
                <a:cs typeface="Calibri"/>
              </a:rPr>
              <a:t>to a </a:t>
            </a:r>
            <a:r>
              <a:rPr sz="3200" spc="-5" dirty="0">
                <a:latin typeface="Calibri"/>
                <a:cs typeface="Calibri"/>
              </a:rPr>
              <a:t>wrapper program 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shell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There are many diﬀerent Unix shells,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most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popular shell for interactive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include </a:t>
            </a:r>
            <a:r>
              <a:rPr sz="3200" spc="-5" dirty="0">
                <a:solidFill>
                  <a:srgbClr val="C0504D"/>
                </a:solidFill>
                <a:latin typeface="Calibri"/>
                <a:cs typeface="Calibri"/>
              </a:rPr>
              <a:t>Bash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default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most </a:t>
            </a:r>
            <a:r>
              <a:rPr sz="3200" dirty="0">
                <a:latin typeface="Calibri"/>
                <a:cs typeface="Calibri"/>
              </a:rPr>
              <a:t>Linux</a:t>
            </a:r>
            <a:r>
              <a:rPr sz="3200" spc="-5" dirty="0">
                <a:latin typeface="Calibri"/>
                <a:cs typeface="Calibri"/>
              </a:rPr>
              <a:t> installations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4D0CD-6D1D-4DC4-AA68-BE0987140562}"/>
              </a:ext>
            </a:extLst>
          </p:cNvPr>
          <p:cNvSpPr/>
          <p:nvPr/>
        </p:nvSpPr>
        <p:spPr>
          <a:xfrm>
            <a:off x="8839200" y="95230"/>
            <a:ext cx="1828800" cy="666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D4767-1D65-413D-8AFB-6145BB358F50}"/>
              </a:ext>
            </a:extLst>
          </p:cNvPr>
          <p:cNvSpPr/>
          <p:nvPr/>
        </p:nvSpPr>
        <p:spPr>
          <a:xfrm>
            <a:off x="1600200" y="61722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1" y="6440906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17371" y="1803861"/>
            <a:ext cx="6134735" cy="3785870"/>
            <a:chOff x="993370" y="1803861"/>
            <a:chExt cx="6134735" cy="37858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3728" y="3469882"/>
              <a:ext cx="5004046" cy="2119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370" y="1803861"/>
              <a:ext cx="1974272" cy="4696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028" y="1828799"/>
              <a:ext cx="1363287" cy="436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607" y="1835532"/>
              <a:ext cx="1872208" cy="3693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67607" y="1835532"/>
            <a:ext cx="1872614" cy="323164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b="1" dirty="0">
                <a:latin typeface="Calibri"/>
                <a:cs typeface="Calibri"/>
              </a:rPr>
              <a:t>Shell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prompt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2924" y="2028306"/>
            <a:ext cx="3707765" cy="1712595"/>
            <a:chOff x="1778923" y="2028305"/>
            <a:chExt cx="3707765" cy="17125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8923" y="2173777"/>
              <a:ext cx="997527" cy="15669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35695" y="2204864"/>
              <a:ext cx="779780" cy="1346835"/>
            </a:xfrm>
            <a:custGeom>
              <a:avLst/>
              <a:gdLst/>
              <a:ahLst/>
              <a:cxnLst/>
              <a:rect l="l" t="t" r="r" b="b"/>
              <a:pathLst>
                <a:path w="779780" h="1346835">
                  <a:moveTo>
                    <a:pt x="0" y="0"/>
                  </a:moveTo>
                  <a:lnTo>
                    <a:pt x="779534" y="134661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4079" y="3450535"/>
              <a:ext cx="104084" cy="1227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2126" y="2028305"/>
              <a:ext cx="1974272" cy="473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2785" y="2057399"/>
              <a:ext cx="1554479" cy="4322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887" y="2060847"/>
              <a:ext cx="1872207" cy="3693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87887" y="2060847"/>
            <a:ext cx="1872614" cy="323164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b="1" spc="-5" dirty="0">
                <a:latin typeface="Calibri"/>
                <a:cs typeface="Calibri"/>
              </a:rPr>
              <a:t>Machine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name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36126" y="1525385"/>
            <a:ext cx="1974850" cy="469900"/>
            <a:chOff x="3512126" y="1525385"/>
            <a:chExt cx="1974850" cy="46990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2126" y="1525385"/>
              <a:ext cx="1974272" cy="4696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2785" y="1550322"/>
              <a:ext cx="1172094" cy="4364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888" y="1556792"/>
              <a:ext cx="1872207" cy="3693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87887" y="1556792"/>
            <a:ext cx="1872614" cy="323164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b="1" spc="-5" dirty="0">
                <a:latin typeface="Calibri"/>
                <a:cs typeface="Calibri"/>
              </a:rPr>
              <a:t>User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name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41521" y="1296785"/>
            <a:ext cx="415925" cy="1367790"/>
            <a:chOff x="3017520" y="1296785"/>
            <a:chExt cx="415925" cy="136779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7520" y="1296785"/>
              <a:ext cx="415636" cy="13674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1" y="1340768"/>
              <a:ext cx="288290" cy="1224280"/>
            </a:xfrm>
            <a:custGeom>
              <a:avLst/>
              <a:gdLst/>
              <a:ahLst/>
              <a:cxnLst/>
              <a:rect l="l" t="t" r="r" b="b"/>
              <a:pathLst>
                <a:path w="288289" h="1224280">
                  <a:moveTo>
                    <a:pt x="288031" y="1224135"/>
                  </a:moveTo>
                  <a:lnTo>
                    <a:pt x="231974" y="1222249"/>
                  </a:lnTo>
                  <a:lnTo>
                    <a:pt x="186197" y="1217105"/>
                  </a:lnTo>
                  <a:lnTo>
                    <a:pt x="155333" y="1209476"/>
                  </a:lnTo>
                  <a:lnTo>
                    <a:pt x="144015" y="1200133"/>
                  </a:lnTo>
                  <a:lnTo>
                    <a:pt x="144015" y="636069"/>
                  </a:lnTo>
                  <a:lnTo>
                    <a:pt x="132698" y="626727"/>
                  </a:lnTo>
                  <a:lnTo>
                    <a:pt x="101834" y="619097"/>
                  </a:lnTo>
                  <a:lnTo>
                    <a:pt x="56057" y="613954"/>
                  </a:lnTo>
                  <a:lnTo>
                    <a:pt x="0" y="612068"/>
                  </a:lnTo>
                  <a:lnTo>
                    <a:pt x="56057" y="610181"/>
                  </a:lnTo>
                  <a:lnTo>
                    <a:pt x="101834" y="605037"/>
                  </a:lnTo>
                  <a:lnTo>
                    <a:pt x="132698" y="597408"/>
                  </a:lnTo>
                  <a:lnTo>
                    <a:pt x="144015" y="588065"/>
                  </a:lnTo>
                  <a:lnTo>
                    <a:pt x="144015" y="24002"/>
                  </a:lnTo>
                  <a:lnTo>
                    <a:pt x="155333" y="14659"/>
                  </a:lnTo>
                  <a:lnTo>
                    <a:pt x="186197" y="7030"/>
                  </a:lnTo>
                  <a:lnTo>
                    <a:pt x="231974" y="1886"/>
                  </a:lnTo>
                  <a:lnTo>
                    <a:pt x="2880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8876" y="1685628"/>
            <a:ext cx="29127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Even </a:t>
            </a:r>
            <a:r>
              <a:rPr spc="-5" dirty="0">
                <a:latin typeface="Calibri"/>
                <a:cs typeface="Calibri"/>
              </a:rPr>
              <a:t>though </a:t>
            </a:r>
            <a:r>
              <a:rPr dirty="0">
                <a:latin typeface="Calibri"/>
                <a:cs typeface="Calibri"/>
              </a:rPr>
              <a:t>it is a </a:t>
            </a:r>
            <a:r>
              <a:rPr spc="-5" dirty="0">
                <a:latin typeface="Calibri"/>
                <a:cs typeface="Calibri"/>
              </a:rPr>
              <a:t>command </a:t>
            </a:r>
            <a:r>
              <a:rPr dirty="0">
                <a:latin typeface="Calibri"/>
                <a:cs typeface="Calibri"/>
              </a:rPr>
              <a:t> line </a:t>
            </a:r>
            <a:r>
              <a:rPr spc="-5" dirty="0">
                <a:latin typeface="Calibri"/>
                <a:cs typeface="Calibri"/>
              </a:rPr>
              <a:t>interface,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mouse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still </a:t>
            </a:r>
            <a:r>
              <a:rPr spc="-4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handy</a:t>
            </a:r>
            <a:r>
              <a:rPr spc="-5" dirty="0">
                <a:latin typeface="Calibri"/>
                <a:cs typeface="Calibri"/>
              </a:rPr>
              <a:t> (scroll, copy, paste,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etc.)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139476" y="289570"/>
            <a:ext cx="38616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The</a:t>
            </a:r>
            <a:r>
              <a:rPr spc="-80" dirty="0"/>
              <a:t> </a:t>
            </a:r>
            <a:r>
              <a:rPr spc="-5" dirty="0"/>
              <a:t>Terminal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7E0B6-A373-477E-8747-7B2216EFA960}"/>
              </a:ext>
            </a:extLst>
          </p:cNvPr>
          <p:cNvSpPr/>
          <p:nvPr/>
        </p:nvSpPr>
        <p:spPr>
          <a:xfrm>
            <a:off x="8839201" y="95229"/>
            <a:ext cx="1759871" cy="65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B4AABC-6B48-4303-B309-B7D78FD248F2}"/>
              </a:ext>
            </a:extLst>
          </p:cNvPr>
          <p:cNvSpPr/>
          <p:nvPr/>
        </p:nvSpPr>
        <p:spPr>
          <a:xfrm>
            <a:off x="1600200" y="6172200"/>
            <a:ext cx="31242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6553</Words>
  <Application>Microsoft Office PowerPoint</Application>
  <PresentationFormat>Widescreen</PresentationFormat>
  <Paragraphs>766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MS UI Gothic</vt:lpstr>
      <vt:lpstr>Arial</vt:lpstr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Introduction to Linux  and PBS server</vt:lpstr>
      <vt:lpstr>Learning Objectives</vt:lpstr>
      <vt:lpstr>Learning Outcomes</vt:lpstr>
      <vt:lpstr>What is Linux?</vt:lpstr>
      <vt:lpstr>Linux vs Unix</vt:lpstr>
      <vt:lpstr>Why Linux?</vt:lpstr>
      <vt:lpstr>The core  operating system</vt:lpstr>
      <vt:lpstr>The Terminal</vt:lpstr>
      <vt:lpstr>The Terminal</vt:lpstr>
      <vt:lpstr>PowerPoint Presentation</vt:lpstr>
      <vt:lpstr>Linux ﬁles structure</vt:lpstr>
      <vt:lpstr>home</vt:lpstr>
      <vt:lpstr>Home directory and working directory</vt:lpstr>
      <vt:lpstr>What is a path or a pathname?</vt:lpstr>
      <vt:lpstr>(your home directory)</vt:lpstr>
      <vt:lpstr>Absoulte path?</vt:lpstr>
      <vt:lpstr>Absoulte path?</vt:lpstr>
      <vt:lpstr>Refer to the parent and current  directories</vt:lpstr>
      <vt:lpstr>Relative path?</vt:lpstr>
      <vt:lpstr>First test of the terminal</vt:lpstr>
      <vt:lpstr>II. Getting Started: Basic command</vt:lpstr>
      <vt:lpstr>II. Getting Started: Basic command</vt:lpstr>
      <vt:lpstr>II. Getting Started: Basic command</vt:lpstr>
      <vt:lpstr>II. Getting Started: Basic command</vt:lpstr>
      <vt:lpstr>II. Getting Started: Basic commandc</vt:lpstr>
      <vt:lpstr>II. Getting Started: Utility less</vt:lpstr>
      <vt:lpstr>II. Getting Started: Utility cat/zcat</vt:lpstr>
      <vt:lpstr>II. Getting Started: Utility top/kill</vt:lpstr>
      <vt:lpstr>II. Getting Started: Modules on PBS</vt:lpstr>
      <vt:lpstr>II. Getting Started: Job script parameters</vt:lpstr>
      <vt:lpstr>III. Transferring files</vt:lpstr>
      <vt:lpstr>III. Transferring files: Examples</vt:lpstr>
      <vt:lpstr>III. Transferring files: Examples</vt:lpstr>
      <vt:lpstr>III. Transferring files: Assignment I</vt:lpstr>
      <vt:lpstr>III. Transferring files</vt:lpstr>
      <vt:lpstr>III. Transferring files</vt:lpstr>
      <vt:lpstr>III. Transferring files: Large data</vt:lpstr>
      <vt:lpstr>III. Transferring files: Example</vt:lpstr>
      <vt:lpstr>III. Transferring files: UCT research data</vt:lpstr>
      <vt:lpstr>III. Transferring files: Working with tar</vt:lpstr>
      <vt:lpstr>III. Transferring files: file permissions,</vt:lpstr>
      <vt:lpstr>PowerPoint Presentation</vt:lpstr>
      <vt:lpstr>IV. Streamlining data manipulation Utilities: rm</vt:lpstr>
      <vt:lpstr>IV. Streamlining data manipulation Utilities: cp</vt:lpstr>
      <vt:lpstr>IV. Streamlining data manipulation  Utilities: mv</vt:lpstr>
      <vt:lpstr>Path syntax</vt:lpstr>
      <vt:lpstr>IV. Streamlining data manipulation</vt:lpstr>
      <vt:lpstr>IV. Streamlining data manipulation  Utilities: grep</vt:lpstr>
      <vt:lpstr>IV. Streamlining data manipulation  Utilities: grep (or egrep) some Examples</vt:lpstr>
      <vt:lpstr>IV. Streamlining data manipulation</vt:lpstr>
      <vt:lpstr>IV. Streamlining data manipulation</vt:lpstr>
      <vt:lpstr>IV. Streamlining data manipulation  Utilities: sort</vt:lpstr>
      <vt:lpstr>IV. Streamlining data manipulation Utilities: uniq</vt:lpstr>
      <vt:lpstr>IV. Streamlining data manipulation</vt:lpstr>
      <vt:lpstr>IV. Streamlining data manipulation  Utilities: wc</vt:lpstr>
      <vt:lpstr>IV. Streamlining data manipulation  Utilities: head/tail</vt:lpstr>
      <vt:lpstr>IV. Streamlining data manipulation  Utilities: column</vt:lpstr>
      <vt:lpstr>IV. Streamlining data manipulation</vt:lpstr>
      <vt:lpstr>IV. Streamlining data manipulation</vt:lpstr>
      <vt:lpstr>IV. Streamlining data manipulation  Utilities: awk</vt:lpstr>
      <vt:lpstr>IV. Streamlining data manipulation  Utilities: awk</vt:lpstr>
      <vt:lpstr>IV. Streamlining data manipulation  Utilities: awk</vt:lpstr>
      <vt:lpstr>V. Shell Scripting</vt:lpstr>
      <vt:lpstr>V. Shell Scripting</vt:lpstr>
      <vt:lpstr>V. Shell Scripting</vt:lpstr>
      <vt:lpstr>V. Shell Scripting</vt:lpstr>
      <vt:lpstr>V. Shell Scripting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 and PBS server</dc:title>
  <cp:lastModifiedBy>Javan Okendo</cp:lastModifiedBy>
  <cp:revision>10</cp:revision>
  <dcterms:created xsi:type="dcterms:W3CDTF">2021-09-23T06:43:20Z</dcterms:created>
  <dcterms:modified xsi:type="dcterms:W3CDTF">2021-10-03T09:59:07Z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2017-05-08T00:00:00Z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2017-05-08T00:00:00Z</vt:filetime>
  </property>
</Properties>
</file>