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8522" y="1218739"/>
            <a:ext cx="744695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5" dirty="0"/>
              <a:t> </a:t>
            </a:r>
            <a:r>
              <a:rPr spc="-5" dirty="0"/>
              <a:t>course:</a:t>
            </a:r>
            <a:r>
              <a:rPr spc="5" dirty="0"/>
              <a:t> </a:t>
            </a:r>
            <a:r>
              <a:rPr dirty="0"/>
              <a:t>IBT</a:t>
            </a:r>
          </a:p>
          <a:p>
            <a:pPr marR="273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431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15" dirty="0"/>
              <a:t> </a:t>
            </a:r>
            <a:r>
              <a:rPr spc="-100" dirty="0"/>
              <a:t>co</a:t>
            </a:r>
            <a:r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1200" spc="-100" dirty="0"/>
              <a:t>u</a:t>
            </a:r>
            <a:fld id="{81D60167-4931-47E6-BA6A-407CBD079E47}" type="slidenum"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r>
              <a:rPr sz="1200" spc="-100" dirty="0"/>
              <a:t>rse:</a:t>
            </a:r>
            <a:r>
              <a:rPr sz="1200" spc="10" dirty="0"/>
              <a:t> </a:t>
            </a:r>
            <a:r>
              <a:rPr sz="1200" spc="-95" dirty="0"/>
              <a:t>IBT</a:t>
            </a:r>
            <a:endParaRPr sz="1200">
              <a:latin typeface="Calibri"/>
              <a:cs typeface="Calibri"/>
            </a:endParaRPr>
          </a:p>
          <a:p>
            <a:pPr marR="654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5" dirty="0"/>
              <a:t> </a:t>
            </a:r>
            <a:r>
              <a:rPr spc="-5" dirty="0"/>
              <a:t>course:</a:t>
            </a:r>
            <a:r>
              <a:rPr spc="5" dirty="0"/>
              <a:t> </a:t>
            </a:r>
            <a:r>
              <a:rPr dirty="0"/>
              <a:t>IBT</a:t>
            </a:r>
          </a:p>
          <a:p>
            <a:pPr marR="273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431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15" dirty="0"/>
              <a:t> </a:t>
            </a:r>
            <a:r>
              <a:rPr spc="-100" dirty="0"/>
              <a:t>co</a:t>
            </a:r>
            <a:r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1200" spc="-100" dirty="0"/>
              <a:t>u</a:t>
            </a:r>
            <a:fld id="{81D60167-4931-47E6-BA6A-407CBD079E47}" type="slidenum"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r>
              <a:rPr sz="1200" spc="-100" dirty="0"/>
              <a:t>rse:</a:t>
            </a:r>
            <a:r>
              <a:rPr sz="1200" spc="10" dirty="0"/>
              <a:t> </a:t>
            </a:r>
            <a:r>
              <a:rPr sz="1200" spc="-95" dirty="0"/>
              <a:t>IBT</a:t>
            </a:r>
            <a:endParaRPr sz="1200">
              <a:latin typeface="Calibri"/>
              <a:cs typeface="Calibri"/>
            </a:endParaRPr>
          </a:p>
          <a:p>
            <a:pPr marR="654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5" dirty="0"/>
              <a:t> </a:t>
            </a:r>
            <a:r>
              <a:rPr spc="-5" dirty="0"/>
              <a:t>course:</a:t>
            </a:r>
            <a:r>
              <a:rPr spc="5" dirty="0"/>
              <a:t> </a:t>
            </a:r>
            <a:r>
              <a:rPr dirty="0"/>
              <a:t>IBT</a:t>
            </a:r>
          </a:p>
          <a:p>
            <a:pPr marR="273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431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15" dirty="0"/>
              <a:t> </a:t>
            </a:r>
            <a:r>
              <a:rPr spc="-100" dirty="0"/>
              <a:t>co</a:t>
            </a:r>
            <a:r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1200" spc="-100" dirty="0"/>
              <a:t>u</a:t>
            </a:r>
            <a:fld id="{81D60167-4931-47E6-BA6A-407CBD079E47}" type="slidenum"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r>
              <a:rPr sz="1200" spc="-100" dirty="0"/>
              <a:t>rse:</a:t>
            </a:r>
            <a:r>
              <a:rPr sz="1200" spc="10" dirty="0"/>
              <a:t> </a:t>
            </a:r>
            <a:r>
              <a:rPr sz="1200" spc="-95" dirty="0"/>
              <a:t>IBT</a:t>
            </a:r>
            <a:endParaRPr sz="1200">
              <a:latin typeface="Calibri"/>
              <a:cs typeface="Calibri"/>
            </a:endParaRPr>
          </a:p>
          <a:p>
            <a:pPr marR="654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5" dirty="0"/>
              <a:t> </a:t>
            </a:r>
            <a:r>
              <a:rPr spc="-5" dirty="0"/>
              <a:t>course:</a:t>
            </a:r>
            <a:r>
              <a:rPr spc="5" dirty="0"/>
              <a:t> </a:t>
            </a:r>
            <a:r>
              <a:rPr dirty="0"/>
              <a:t>IBT</a:t>
            </a:r>
          </a:p>
          <a:p>
            <a:pPr marR="273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431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15" dirty="0"/>
              <a:t> </a:t>
            </a:r>
            <a:r>
              <a:rPr spc="-100" dirty="0"/>
              <a:t>co</a:t>
            </a:r>
            <a:r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1200" spc="-100" dirty="0"/>
              <a:t>u</a:t>
            </a:r>
            <a:fld id="{81D60167-4931-47E6-BA6A-407CBD079E47}" type="slidenum"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r>
              <a:rPr sz="1200" spc="-100" dirty="0"/>
              <a:t>rse:</a:t>
            </a:r>
            <a:r>
              <a:rPr sz="1200" spc="10" dirty="0"/>
              <a:t> </a:t>
            </a:r>
            <a:r>
              <a:rPr sz="1200" spc="-95" dirty="0"/>
              <a:t>IBT</a:t>
            </a:r>
            <a:endParaRPr sz="1200">
              <a:latin typeface="Calibri"/>
              <a:cs typeface="Calibri"/>
            </a:endParaRPr>
          </a:p>
          <a:p>
            <a:pPr marR="654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61" y="6277707"/>
            <a:ext cx="3002585" cy="5169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0311" y="267749"/>
            <a:ext cx="1689394" cy="31375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43" y="11276"/>
            <a:ext cx="884611" cy="8345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5" dirty="0"/>
              <a:t> </a:t>
            </a:r>
            <a:r>
              <a:rPr spc="-5" dirty="0"/>
              <a:t>course:</a:t>
            </a:r>
            <a:r>
              <a:rPr spc="5" dirty="0"/>
              <a:t> </a:t>
            </a:r>
            <a:r>
              <a:rPr dirty="0"/>
              <a:t>IBT</a:t>
            </a:r>
          </a:p>
          <a:p>
            <a:pPr marR="273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431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15" dirty="0"/>
              <a:t> </a:t>
            </a:r>
            <a:r>
              <a:rPr spc="-100" dirty="0"/>
              <a:t>co</a:t>
            </a:r>
            <a:r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1200" spc="-100" dirty="0"/>
              <a:t>u</a:t>
            </a:r>
            <a:fld id="{81D60167-4931-47E6-BA6A-407CBD079E47}" type="slidenum"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r>
              <a:rPr sz="1200" spc="-100" dirty="0"/>
              <a:t>rse:</a:t>
            </a:r>
            <a:r>
              <a:rPr sz="1200" spc="10" dirty="0"/>
              <a:t> </a:t>
            </a:r>
            <a:r>
              <a:rPr sz="1200" spc="-95" dirty="0"/>
              <a:t>IBT</a:t>
            </a:r>
            <a:endParaRPr sz="1200">
              <a:latin typeface="Calibri"/>
              <a:cs typeface="Calibri"/>
            </a:endParaRPr>
          </a:p>
          <a:p>
            <a:pPr marR="654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361" y="6277707"/>
            <a:ext cx="3002585" cy="5169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80311" y="267749"/>
            <a:ext cx="1689394" cy="3137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8537" y="263340"/>
            <a:ext cx="332692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297588"/>
            <a:ext cx="8082915" cy="331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29917" y="6421640"/>
            <a:ext cx="3107054" cy="410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5" dirty="0"/>
              <a:t> </a:t>
            </a:r>
            <a:r>
              <a:rPr spc="-5" dirty="0"/>
              <a:t>course:</a:t>
            </a:r>
            <a:r>
              <a:rPr spc="5" dirty="0"/>
              <a:t> </a:t>
            </a:r>
            <a:r>
              <a:rPr dirty="0"/>
              <a:t>IBT</a:t>
            </a:r>
          </a:p>
          <a:p>
            <a:pPr marR="273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9917" y="6421640"/>
            <a:ext cx="3145154" cy="410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EB4E3"/>
                </a:solidFill>
                <a:latin typeface="Calibri"/>
                <a:cs typeface="Calibri"/>
              </a:defRPr>
            </a:lvl1pPr>
          </a:lstStyle>
          <a:p>
            <a:pPr marR="43180" algn="r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Introduction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" dirty="0"/>
              <a:t>Bioinformatics</a:t>
            </a:r>
            <a:r>
              <a:rPr spc="10" dirty="0"/>
              <a:t> </a:t>
            </a:r>
            <a:r>
              <a:rPr dirty="0"/>
              <a:t>online</a:t>
            </a:r>
            <a:r>
              <a:rPr spc="15" dirty="0"/>
              <a:t> </a:t>
            </a:r>
            <a:r>
              <a:rPr spc="-100" dirty="0"/>
              <a:t>co</a:t>
            </a:r>
            <a:r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1200" spc="-100" dirty="0"/>
              <a:t>u</a:t>
            </a:r>
            <a:fld id="{81D60167-4931-47E6-BA6A-407CBD079E47}" type="slidenum">
              <a:rPr sz="1800" b="0" spc="-150" baseline="-6944" dirty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r>
              <a:rPr sz="1200" spc="-100" dirty="0"/>
              <a:t>rse:</a:t>
            </a:r>
            <a:r>
              <a:rPr sz="1200" spc="10" dirty="0"/>
              <a:t> </a:t>
            </a:r>
            <a:r>
              <a:rPr sz="1200" spc="-95" dirty="0"/>
              <a:t>IBT</a:t>
            </a:r>
            <a:endParaRPr sz="1200">
              <a:latin typeface="Calibri"/>
              <a:cs typeface="Calibri"/>
            </a:endParaRPr>
          </a:p>
          <a:p>
            <a:pPr marR="65405" algn="r">
              <a:lnSpc>
                <a:spcPct val="100000"/>
              </a:lnSpc>
              <a:spcBef>
                <a:spcPts val="120"/>
              </a:spcBef>
            </a:pPr>
            <a:r>
              <a:rPr dirty="0"/>
              <a:t>Linux</a:t>
            </a:r>
            <a:r>
              <a:rPr spc="48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dirty="0"/>
              <a:t>Amel</a:t>
            </a:r>
            <a:r>
              <a:rPr spc="-20" dirty="0"/>
              <a:t> </a:t>
            </a:r>
            <a:r>
              <a:rPr dirty="0"/>
              <a:t>Ghouila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2" Type="http://schemas.openxmlformats.org/officeDocument/2006/relationships/image" Target="../media/image3.jp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30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8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" Type="http://schemas.openxmlformats.org/officeDocument/2006/relationships/image" Target="../media/image7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5" Type="http://schemas.openxmlformats.org/officeDocument/2006/relationships/image" Target="../media/image94.png"/><Relationship Id="rId33" Type="http://schemas.openxmlformats.org/officeDocument/2006/relationships/image" Target="../media/image102.png"/><Relationship Id="rId2" Type="http://schemas.openxmlformats.org/officeDocument/2006/relationships/image" Target="../media/image3.jp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24" Type="http://schemas.openxmlformats.org/officeDocument/2006/relationships/image" Target="../media/image93.png"/><Relationship Id="rId32" Type="http://schemas.openxmlformats.org/officeDocument/2006/relationships/image" Target="../media/image101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23" Type="http://schemas.openxmlformats.org/officeDocument/2006/relationships/image" Target="../media/image92.png"/><Relationship Id="rId28" Type="http://schemas.openxmlformats.org/officeDocument/2006/relationships/image" Target="../media/image97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31" Type="http://schemas.openxmlformats.org/officeDocument/2006/relationships/image" Target="../media/image100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1.png"/><Relationship Id="rId27" Type="http://schemas.openxmlformats.org/officeDocument/2006/relationships/image" Target="../media/image96.png"/><Relationship Id="rId30" Type="http://schemas.openxmlformats.org/officeDocument/2006/relationships/image" Target="../media/image99.png"/><Relationship Id="rId8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3.jp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27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26.png"/><Relationship Id="rId25" Type="http://schemas.openxmlformats.org/officeDocument/2006/relationships/image" Target="../media/image131.png"/><Relationship Id="rId2" Type="http://schemas.openxmlformats.org/officeDocument/2006/relationships/image" Target="../media/image3.jp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30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9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3.jp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26" Type="http://schemas.openxmlformats.org/officeDocument/2006/relationships/image" Target="../media/image150.png"/><Relationship Id="rId3" Type="http://schemas.openxmlformats.org/officeDocument/2006/relationships/image" Target="../media/image106.png"/><Relationship Id="rId21" Type="http://schemas.openxmlformats.org/officeDocument/2006/relationships/image" Target="../media/image128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27.png"/><Relationship Id="rId25" Type="http://schemas.openxmlformats.org/officeDocument/2006/relationships/image" Target="../media/image149.png"/><Relationship Id="rId2" Type="http://schemas.openxmlformats.org/officeDocument/2006/relationships/image" Target="../media/image3.jpg"/><Relationship Id="rId16" Type="http://schemas.openxmlformats.org/officeDocument/2006/relationships/image" Target="../media/image126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131.png"/><Relationship Id="rId5" Type="http://schemas.openxmlformats.org/officeDocument/2006/relationships/image" Target="../media/image148.png"/><Relationship Id="rId15" Type="http://schemas.openxmlformats.org/officeDocument/2006/relationships/image" Target="../media/image116.png"/><Relationship Id="rId23" Type="http://schemas.openxmlformats.org/officeDocument/2006/relationships/image" Target="../media/image130.png"/><Relationship Id="rId28" Type="http://schemas.openxmlformats.org/officeDocument/2006/relationships/image" Target="../media/image152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47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9.png"/><Relationship Id="rId27" Type="http://schemas.openxmlformats.org/officeDocument/2006/relationships/image" Target="../media/image1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.com/download/desktop/" TargetMode="External"/><Relationship Id="rId2" Type="http://schemas.openxmlformats.org/officeDocument/2006/relationships/hyperlink" Target="http://distrowatch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1.jpg"/><Relationship Id="rId7" Type="http://schemas.openxmlformats.org/officeDocument/2006/relationships/hyperlink" Target="http://www.usna.edu/" TargetMode="Externa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3.jp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353172" y="6086434"/>
            <a:ext cx="1866900" cy="749300"/>
            <a:chOff x="3353172" y="6086434"/>
            <a:chExt cx="1866900" cy="749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903" y="6404346"/>
              <a:ext cx="1074811" cy="4313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3172" y="6086434"/>
              <a:ext cx="1866898" cy="7492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7509" y="1371600"/>
            <a:ext cx="6551930" cy="1090683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730"/>
              </a:spcBef>
            </a:pPr>
            <a:r>
              <a:rPr sz="3200" b="1" spc="-5" dirty="0">
                <a:latin typeface="Calibri"/>
                <a:cs typeface="Calibri"/>
              </a:rPr>
              <a:t>Introduction </a:t>
            </a:r>
            <a:r>
              <a:rPr sz="3200" b="1" dirty="0">
                <a:latin typeface="Calibri"/>
                <a:cs typeface="Calibri"/>
              </a:rPr>
              <a:t>to </a:t>
            </a:r>
            <a:r>
              <a:rPr sz="3200" b="1" spc="-5" dirty="0">
                <a:latin typeface="Calibri"/>
                <a:cs typeface="Calibri"/>
              </a:rPr>
              <a:t>Linux </a:t>
            </a:r>
            <a:r>
              <a:rPr sz="3200" b="1" dirty="0">
                <a:latin typeface="Calibri"/>
                <a:cs typeface="Calibri"/>
              </a:rPr>
              <a:t>and </a:t>
            </a:r>
            <a:r>
              <a:rPr sz="3200" b="1" spc="-5" dirty="0">
                <a:latin typeface="Calibri"/>
                <a:cs typeface="Calibri"/>
              </a:rPr>
              <a:t>Unix </a:t>
            </a:r>
            <a:r>
              <a:rPr sz="3200" b="1" dirty="0">
                <a:latin typeface="Calibri"/>
                <a:cs typeface="Calibri"/>
              </a:rPr>
              <a:t>and </a:t>
            </a:r>
            <a:r>
              <a:rPr sz="3200" b="1" spc="-5" dirty="0">
                <a:latin typeface="Calibri"/>
                <a:cs typeface="Calibri"/>
              </a:rPr>
              <a:t>the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command line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560" y="4653136"/>
            <a:ext cx="1231899" cy="12318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D4A325-0416-42C0-BBFC-EE4EC5E7536F}"/>
              </a:ext>
            </a:extLst>
          </p:cNvPr>
          <p:cNvSpPr/>
          <p:nvPr/>
        </p:nvSpPr>
        <p:spPr>
          <a:xfrm>
            <a:off x="7315200" y="11276"/>
            <a:ext cx="1823057" cy="8345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FB7B9-E918-4F4C-BBF9-C428EEB0F316}"/>
              </a:ext>
            </a:extLst>
          </p:cNvPr>
          <p:cNvSpPr/>
          <p:nvPr/>
        </p:nvSpPr>
        <p:spPr>
          <a:xfrm>
            <a:off x="0" y="6086434"/>
            <a:ext cx="3200400" cy="74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4499A-1A2A-4FCC-A08A-FC2D830DE0DF}"/>
              </a:ext>
            </a:extLst>
          </p:cNvPr>
          <p:cNvSpPr txBox="1"/>
          <p:nvPr/>
        </p:nvSpPr>
        <p:spPr>
          <a:xfrm>
            <a:off x="2743200" y="31242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Javan Okendo</a:t>
            </a:r>
          </a:p>
          <a:p>
            <a:pPr algn="ctr"/>
            <a:r>
              <a:rPr lang="en-US" b="1" dirty="0"/>
              <a:t>Chemical and Systems Biology</a:t>
            </a:r>
          </a:p>
          <a:p>
            <a:pPr algn="ctr"/>
            <a:r>
              <a:rPr lang="en-US" b="1" dirty="0"/>
              <a:t>University of Cape Town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3547" y="95229"/>
            <a:ext cx="2239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80" dirty="0"/>
              <a:t> </a:t>
            </a:r>
            <a:r>
              <a:rPr spc="-5" dirty="0"/>
              <a:t>Terminal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229772"/>
            <a:ext cx="8077834" cy="31419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 algn="just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b="1" dirty="0">
                <a:latin typeface="Calibri"/>
                <a:cs typeface="Calibri"/>
              </a:rPr>
              <a:t>terminal </a:t>
            </a:r>
            <a:r>
              <a:rPr sz="3200" spc="-5" dirty="0">
                <a:latin typeface="Calibri"/>
                <a:cs typeface="Calibri"/>
              </a:rPr>
              <a:t>refers </a:t>
            </a:r>
            <a:r>
              <a:rPr sz="3200" dirty="0">
                <a:latin typeface="Calibri"/>
                <a:cs typeface="Calibri"/>
              </a:rPr>
              <a:t>to a </a:t>
            </a:r>
            <a:r>
              <a:rPr sz="3200" spc="-5" dirty="0">
                <a:latin typeface="Calibri"/>
                <a:cs typeface="Calibri"/>
              </a:rPr>
              <a:t>wrapper program which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runs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shell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699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There are many diﬀerent Unix shells,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most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popular shell for interactive </a:t>
            </a:r>
            <a:r>
              <a:rPr sz="320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include </a:t>
            </a:r>
            <a:r>
              <a:rPr sz="3200" spc="-5" dirty="0">
                <a:solidFill>
                  <a:srgbClr val="C0504D"/>
                </a:solidFill>
                <a:latin typeface="Calibri"/>
                <a:cs typeface="Calibri"/>
              </a:rPr>
              <a:t>Bash</a:t>
            </a:r>
            <a:r>
              <a:rPr sz="3200" spc="-5" dirty="0"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default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most </a:t>
            </a:r>
            <a:r>
              <a:rPr sz="3200" dirty="0">
                <a:latin typeface="Calibri"/>
                <a:cs typeface="Calibri"/>
              </a:rPr>
              <a:t>Linux</a:t>
            </a:r>
            <a:r>
              <a:rPr sz="3200" spc="-5" dirty="0">
                <a:latin typeface="Calibri"/>
                <a:cs typeface="Calibri"/>
              </a:rPr>
              <a:t> installations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4D0CD-6D1D-4DC4-AA68-BE0987140562}"/>
              </a:ext>
            </a:extLst>
          </p:cNvPr>
          <p:cNvSpPr/>
          <p:nvPr/>
        </p:nvSpPr>
        <p:spPr>
          <a:xfrm>
            <a:off x="7315200" y="95229"/>
            <a:ext cx="1828800" cy="666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D4767-1D65-413D-8AFB-6145BB358F50}"/>
              </a:ext>
            </a:extLst>
          </p:cNvPr>
          <p:cNvSpPr/>
          <p:nvPr/>
        </p:nvSpPr>
        <p:spPr>
          <a:xfrm>
            <a:off x="76200" y="61722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93370" y="1803861"/>
            <a:ext cx="6134735" cy="3785870"/>
            <a:chOff x="993370" y="1803861"/>
            <a:chExt cx="6134735" cy="37858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3728" y="3469882"/>
              <a:ext cx="5004046" cy="21193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370" y="1803861"/>
              <a:ext cx="1974272" cy="4696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4028" y="1828799"/>
              <a:ext cx="1363287" cy="436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607" y="1835532"/>
              <a:ext cx="1872208" cy="3693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43607" y="1835532"/>
            <a:ext cx="1872614" cy="369570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dirty="0">
                <a:latin typeface="Calibri"/>
                <a:cs typeface="Calibri"/>
              </a:rPr>
              <a:t>Shell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prompt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78923" y="2028305"/>
            <a:ext cx="3707765" cy="1712595"/>
            <a:chOff x="1778923" y="2028305"/>
            <a:chExt cx="3707765" cy="17125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8923" y="2173777"/>
              <a:ext cx="997527" cy="15669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35695" y="2204864"/>
              <a:ext cx="779780" cy="1346835"/>
            </a:xfrm>
            <a:custGeom>
              <a:avLst/>
              <a:gdLst/>
              <a:ahLst/>
              <a:cxnLst/>
              <a:rect l="l" t="t" r="r" b="b"/>
              <a:pathLst>
                <a:path w="779780" h="1346835">
                  <a:moveTo>
                    <a:pt x="0" y="0"/>
                  </a:moveTo>
                  <a:lnTo>
                    <a:pt x="779534" y="134661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4079" y="3450535"/>
              <a:ext cx="104084" cy="1227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2126" y="2028305"/>
              <a:ext cx="1974272" cy="4738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2785" y="2057399"/>
              <a:ext cx="1554479" cy="43226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3887" y="2060847"/>
              <a:ext cx="1872207" cy="36933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563887" y="2060847"/>
            <a:ext cx="1872614" cy="369570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latin typeface="Calibri"/>
                <a:cs typeface="Calibri"/>
              </a:rPr>
              <a:t>Machine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12126" y="1525385"/>
            <a:ext cx="1974850" cy="469900"/>
            <a:chOff x="3512126" y="1525385"/>
            <a:chExt cx="1974850" cy="46990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12126" y="1525385"/>
              <a:ext cx="1974272" cy="46966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82785" y="1550322"/>
              <a:ext cx="1172094" cy="43641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3888" y="1556792"/>
              <a:ext cx="1872207" cy="36933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563887" y="1556792"/>
            <a:ext cx="1872614" cy="369570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latin typeface="Calibri"/>
                <a:cs typeface="Calibri"/>
              </a:rPr>
              <a:t>User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17520" y="1296785"/>
            <a:ext cx="415925" cy="1367790"/>
            <a:chOff x="3017520" y="1296785"/>
            <a:chExt cx="415925" cy="1367790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17520" y="1296785"/>
              <a:ext cx="415636" cy="13674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59831" y="1340768"/>
              <a:ext cx="288290" cy="1224280"/>
            </a:xfrm>
            <a:custGeom>
              <a:avLst/>
              <a:gdLst/>
              <a:ahLst/>
              <a:cxnLst/>
              <a:rect l="l" t="t" r="r" b="b"/>
              <a:pathLst>
                <a:path w="288289" h="1224280">
                  <a:moveTo>
                    <a:pt x="288031" y="1224135"/>
                  </a:moveTo>
                  <a:lnTo>
                    <a:pt x="231974" y="1222249"/>
                  </a:lnTo>
                  <a:lnTo>
                    <a:pt x="186197" y="1217105"/>
                  </a:lnTo>
                  <a:lnTo>
                    <a:pt x="155333" y="1209476"/>
                  </a:lnTo>
                  <a:lnTo>
                    <a:pt x="144015" y="1200133"/>
                  </a:lnTo>
                  <a:lnTo>
                    <a:pt x="144015" y="636069"/>
                  </a:lnTo>
                  <a:lnTo>
                    <a:pt x="132698" y="626727"/>
                  </a:lnTo>
                  <a:lnTo>
                    <a:pt x="101834" y="619097"/>
                  </a:lnTo>
                  <a:lnTo>
                    <a:pt x="56057" y="613954"/>
                  </a:lnTo>
                  <a:lnTo>
                    <a:pt x="0" y="612068"/>
                  </a:lnTo>
                  <a:lnTo>
                    <a:pt x="56057" y="610181"/>
                  </a:lnTo>
                  <a:lnTo>
                    <a:pt x="101834" y="605037"/>
                  </a:lnTo>
                  <a:lnTo>
                    <a:pt x="132698" y="597408"/>
                  </a:lnTo>
                  <a:lnTo>
                    <a:pt x="144015" y="588065"/>
                  </a:lnTo>
                  <a:lnTo>
                    <a:pt x="144015" y="24002"/>
                  </a:lnTo>
                  <a:lnTo>
                    <a:pt x="155333" y="14659"/>
                  </a:lnTo>
                  <a:lnTo>
                    <a:pt x="186197" y="7030"/>
                  </a:lnTo>
                  <a:lnTo>
                    <a:pt x="231974" y="1886"/>
                  </a:lnTo>
                  <a:lnTo>
                    <a:pt x="2880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74875" y="1685627"/>
            <a:ext cx="291274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Even </a:t>
            </a:r>
            <a:r>
              <a:rPr sz="1800" spc="-5" dirty="0">
                <a:latin typeface="Calibri"/>
                <a:cs typeface="Calibri"/>
              </a:rPr>
              <a:t>though </a:t>
            </a:r>
            <a:r>
              <a:rPr sz="1800" dirty="0">
                <a:latin typeface="Calibri"/>
                <a:cs typeface="Calibri"/>
              </a:rPr>
              <a:t>it is a </a:t>
            </a:r>
            <a:r>
              <a:rPr sz="1800" spc="-5" dirty="0">
                <a:latin typeface="Calibri"/>
                <a:cs typeface="Calibri"/>
              </a:rPr>
              <a:t>command </a:t>
            </a:r>
            <a:r>
              <a:rPr sz="1800" dirty="0">
                <a:latin typeface="Calibri"/>
                <a:cs typeface="Calibri"/>
              </a:rPr>
              <a:t> line </a:t>
            </a:r>
            <a:r>
              <a:rPr sz="1800" spc="-5" dirty="0">
                <a:latin typeface="Calibri"/>
                <a:cs typeface="Calibri"/>
              </a:rPr>
              <a:t>interface,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mouse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still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handy</a:t>
            </a:r>
            <a:r>
              <a:rPr sz="1800" spc="-5" dirty="0">
                <a:latin typeface="Calibri"/>
                <a:cs typeface="Calibri"/>
              </a:rPr>
              <a:t> (scroll, copy, paste,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etc.)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3547" y="95229"/>
            <a:ext cx="2239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80" dirty="0"/>
              <a:t> </a:t>
            </a:r>
            <a:r>
              <a:rPr spc="-5" dirty="0"/>
              <a:t>Terminal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7E0B6-A373-477E-8747-7B2216EFA960}"/>
              </a:ext>
            </a:extLst>
          </p:cNvPr>
          <p:cNvSpPr/>
          <p:nvPr/>
        </p:nvSpPr>
        <p:spPr>
          <a:xfrm>
            <a:off x="7315200" y="95229"/>
            <a:ext cx="1759871" cy="65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B4AABC-6B48-4303-B309-B7D78FD248F2}"/>
              </a:ext>
            </a:extLst>
          </p:cNvPr>
          <p:cNvSpPr/>
          <p:nvPr/>
        </p:nvSpPr>
        <p:spPr>
          <a:xfrm>
            <a:off x="76200" y="6172200"/>
            <a:ext cx="3124200" cy="63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68319" y="2885759"/>
            <a:ext cx="448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File-system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under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UNIX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0369" y="1185719"/>
            <a:ext cx="2693035" cy="708025"/>
          </a:xfrm>
          <a:custGeom>
            <a:avLst/>
            <a:gdLst/>
            <a:ahLst/>
            <a:cxnLst/>
            <a:rect l="l" t="t" r="r" b="b"/>
            <a:pathLst>
              <a:path w="2693034" h="708025">
                <a:moveTo>
                  <a:pt x="2692899" y="0"/>
                </a:moveTo>
                <a:lnTo>
                  <a:pt x="0" y="0"/>
                </a:lnTo>
                <a:lnTo>
                  <a:pt x="0" y="707886"/>
                </a:lnTo>
                <a:lnTo>
                  <a:pt x="2692899" y="707886"/>
                </a:lnTo>
                <a:lnTo>
                  <a:pt x="269289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08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Part</a:t>
            </a:r>
            <a:r>
              <a:rPr spc="-80" dirty="0"/>
              <a:t> </a:t>
            </a:r>
            <a:r>
              <a:rPr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A03DD-FD73-4E36-B95E-3AFCFF333EEC}"/>
              </a:ext>
            </a:extLst>
          </p:cNvPr>
          <p:cNvSpPr/>
          <p:nvPr/>
        </p:nvSpPr>
        <p:spPr>
          <a:xfrm>
            <a:off x="7315200" y="152400"/>
            <a:ext cx="1828800" cy="410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4F6200-7C23-4205-A8D3-43AC8CA5AB1A}"/>
              </a:ext>
            </a:extLst>
          </p:cNvPr>
          <p:cNvSpPr/>
          <p:nvPr/>
        </p:nvSpPr>
        <p:spPr>
          <a:xfrm>
            <a:off x="0" y="6172200"/>
            <a:ext cx="326831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290156" y="590203"/>
            <a:ext cx="4709160" cy="6216650"/>
            <a:chOff x="2290156" y="590203"/>
            <a:chExt cx="4709160" cy="6216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4461" y="6440905"/>
              <a:ext cx="1016318" cy="3655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785" y="727362"/>
              <a:ext cx="270163" cy="4655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88023" y="759832"/>
              <a:ext cx="144145" cy="360045"/>
            </a:xfrm>
            <a:custGeom>
              <a:avLst/>
              <a:gdLst/>
              <a:ahLst/>
              <a:cxnLst/>
              <a:rect l="l" t="t" r="r" b="b"/>
              <a:pathLst>
                <a:path w="144145" h="360044">
                  <a:moveTo>
                    <a:pt x="144014" y="0"/>
                  </a:moveTo>
                  <a:lnTo>
                    <a:pt x="0" y="36003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992" y="590203"/>
              <a:ext cx="1034934" cy="6733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55975" y="615816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80">
                  <a:moveTo>
                    <a:pt x="0" y="0"/>
                  </a:moveTo>
                  <a:lnTo>
                    <a:pt x="936103" y="0"/>
                  </a:lnTo>
                  <a:lnTo>
                    <a:pt x="936103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0156" y="1778923"/>
              <a:ext cx="1109748" cy="6774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39751" y="1808014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79" h="576580">
                  <a:moveTo>
                    <a:pt x="0" y="0"/>
                  </a:moveTo>
                  <a:lnTo>
                    <a:pt x="1008111" y="0"/>
                  </a:lnTo>
                  <a:lnTo>
                    <a:pt x="100811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6941" y="1778923"/>
              <a:ext cx="964276" cy="6774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35895" y="1808014"/>
              <a:ext cx="864235" cy="576580"/>
            </a:xfrm>
            <a:custGeom>
              <a:avLst/>
              <a:gdLst/>
              <a:ahLst/>
              <a:cxnLst/>
              <a:rect l="l" t="t" r="r" b="b"/>
              <a:pathLst>
                <a:path w="864235" h="576580">
                  <a:moveTo>
                    <a:pt x="0" y="0"/>
                  </a:moveTo>
                  <a:lnTo>
                    <a:pt x="864095" y="0"/>
                  </a:lnTo>
                  <a:lnTo>
                    <a:pt x="864095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8254" y="1778923"/>
              <a:ext cx="989214" cy="6774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88023" y="1808014"/>
              <a:ext cx="889635" cy="576580"/>
            </a:xfrm>
            <a:custGeom>
              <a:avLst/>
              <a:gdLst/>
              <a:ahLst/>
              <a:cxnLst/>
              <a:rect l="l" t="t" r="r" b="b"/>
              <a:pathLst>
                <a:path w="889635" h="576580">
                  <a:moveTo>
                    <a:pt x="0" y="0"/>
                  </a:moveTo>
                  <a:lnTo>
                    <a:pt x="889247" y="0"/>
                  </a:lnTo>
                  <a:lnTo>
                    <a:pt x="88924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0225" y="1778923"/>
              <a:ext cx="1039090" cy="6774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12159" y="1808014"/>
              <a:ext cx="936625" cy="576580"/>
            </a:xfrm>
            <a:custGeom>
              <a:avLst/>
              <a:gdLst/>
              <a:ahLst/>
              <a:cxnLst/>
              <a:rect l="l" t="t" r="r" b="b"/>
              <a:pathLst>
                <a:path w="936625" h="576580">
                  <a:moveTo>
                    <a:pt x="0" y="0"/>
                  </a:moveTo>
                  <a:lnTo>
                    <a:pt x="936104" y="0"/>
                  </a:lnTo>
                  <a:lnTo>
                    <a:pt x="936104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90499" y="1872971"/>
            <a:ext cx="63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home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6643" y="1872971"/>
            <a:ext cx="4102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dev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54994" y="1913042"/>
            <a:ext cx="172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Configuration</a:t>
            </a:r>
            <a:r>
              <a:rPr sz="18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9739" y="2408540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Device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41685" y="2687939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fil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35898" y="1171630"/>
            <a:ext cx="113284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8580" marR="5080" indent="-56515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Users</a:t>
            </a:r>
            <a:r>
              <a:rPr sz="1800" spc="-1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home </a:t>
            </a:r>
            <a:r>
              <a:rPr sz="1800" spc="-39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directories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79865" y="1155468"/>
            <a:ext cx="3129915" cy="731520"/>
            <a:chOff x="3079865" y="1155468"/>
            <a:chExt cx="3129915" cy="73152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9865" y="1155468"/>
              <a:ext cx="1542011" cy="7315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31839" y="1191880"/>
              <a:ext cx="1440180" cy="616585"/>
            </a:xfrm>
            <a:custGeom>
              <a:avLst/>
              <a:gdLst/>
              <a:ahLst/>
              <a:cxnLst/>
              <a:rect l="l" t="t" r="r" b="b"/>
              <a:pathLst>
                <a:path w="1440179" h="616585">
                  <a:moveTo>
                    <a:pt x="1440159" y="0"/>
                  </a:moveTo>
                  <a:lnTo>
                    <a:pt x="0" y="61613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6363" y="1159624"/>
              <a:ext cx="615141" cy="72320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11959" y="1191880"/>
              <a:ext cx="504190" cy="616585"/>
            </a:xfrm>
            <a:custGeom>
              <a:avLst/>
              <a:gdLst/>
              <a:ahLst/>
              <a:cxnLst/>
              <a:rect l="l" t="t" r="r" b="b"/>
              <a:pathLst>
                <a:path w="504189" h="616585">
                  <a:moveTo>
                    <a:pt x="504056" y="0"/>
                  </a:moveTo>
                  <a:lnTo>
                    <a:pt x="0" y="61613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67348" y="1159625"/>
              <a:ext cx="365760" cy="7190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824027" y="1191880"/>
              <a:ext cx="252095" cy="616585"/>
            </a:xfrm>
            <a:custGeom>
              <a:avLst/>
              <a:gdLst/>
              <a:ahLst/>
              <a:cxnLst/>
              <a:rect l="l" t="t" r="r" b="b"/>
              <a:pathLst>
                <a:path w="252095" h="616585">
                  <a:moveTo>
                    <a:pt x="0" y="0"/>
                  </a:moveTo>
                  <a:lnTo>
                    <a:pt x="252028" y="61613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5043" y="1155468"/>
              <a:ext cx="1184563" cy="7273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076055" y="1191880"/>
              <a:ext cx="1080135" cy="616585"/>
            </a:xfrm>
            <a:custGeom>
              <a:avLst/>
              <a:gdLst/>
              <a:ahLst/>
              <a:cxnLst/>
              <a:rect l="l" t="t" r="r" b="b"/>
              <a:pathLst>
                <a:path w="1080135" h="616585">
                  <a:moveTo>
                    <a:pt x="0" y="0"/>
                  </a:moveTo>
                  <a:lnTo>
                    <a:pt x="1080119" y="61613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722746" y="1913042"/>
            <a:ext cx="1859914" cy="10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  <a:tabLst>
                <a:tab pos="1524635" algn="l"/>
              </a:tabLst>
            </a:pPr>
            <a:r>
              <a:rPr sz="2000" b="1" dirty="0">
                <a:latin typeface="Calibri"/>
                <a:cs typeface="Calibri"/>
              </a:rPr>
              <a:t>bin	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12700" marR="27940">
              <a:lnSpc>
                <a:spcPts val="2100"/>
              </a:lnSpc>
              <a:spcBef>
                <a:spcPts val="1700"/>
              </a:spcBef>
            </a:pP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Essential user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commands</a:t>
            </a:r>
            <a:r>
              <a:rPr sz="1800" spc="-4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binaries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5880" y="811590"/>
            <a:ext cx="196659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2245" marR="5080" indent="-17018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Root directory of </a:t>
            </a:r>
            <a:r>
              <a:rPr sz="1800" dirty="0">
                <a:solidFill>
                  <a:srgbClr val="1F497D"/>
                </a:solidFill>
                <a:latin typeface="Calibri"/>
                <a:cs typeface="Calibri"/>
              </a:rPr>
              <a:t>the </a:t>
            </a:r>
            <a:r>
              <a:rPr sz="1800" spc="-4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entire</a:t>
            </a:r>
            <a:r>
              <a:rPr sz="1800" spc="-2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file</a:t>
            </a: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71105" y="2859578"/>
            <a:ext cx="2331720" cy="677545"/>
            <a:chOff x="1571105" y="2859578"/>
            <a:chExt cx="2331720" cy="677545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3076" y="2859578"/>
              <a:ext cx="1109748" cy="6774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843806" y="2888133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79" h="576579">
                  <a:moveTo>
                    <a:pt x="0" y="0"/>
                  </a:moveTo>
                  <a:lnTo>
                    <a:pt x="1008111" y="0"/>
                  </a:lnTo>
                  <a:lnTo>
                    <a:pt x="100811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1105" y="2859578"/>
              <a:ext cx="1251065" cy="67748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619671" y="2888133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2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152127" y="576064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19671" y="2888133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770419" y="3025100"/>
            <a:ext cx="843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90450" y="2859578"/>
            <a:ext cx="1109980" cy="677545"/>
            <a:chOff x="490450" y="2859578"/>
            <a:chExt cx="1109980" cy="677545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0450" y="2859578"/>
              <a:ext cx="1109748" cy="67748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39551" y="2888133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79">
                  <a:moveTo>
                    <a:pt x="0" y="0"/>
                  </a:moveTo>
                  <a:lnTo>
                    <a:pt x="1008111" y="0"/>
                  </a:lnTo>
                  <a:lnTo>
                    <a:pt x="100811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90299" y="3025100"/>
            <a:ext cx="541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Crick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66254" y="2348344"/>
            <a:ext cx="3449954" cy="2269490"/>
            <a:chOff x="166254" y="2348344"/>
            <a:chExt cx="3449954" cy="2269490"/>
          </a:xfrm>
        </p:grpSpPr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9501" y="2348344"/>
              <a:ext cx="1180407" cy="61514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259631" y="2384078"/>
              <a:ext cx="1080135" cy="504190"/>
            </a:xfrm>
            <a:custGeom>
              <a:avLst/>
              <a:gdLst/>
              <a:ahLst/>
              <a:cxnLst/>
              <a:rect l="l" t="t" r="r" b="b"/>
              <a:pathLst>
                <a:path w="1080135" h="504189">
                  <a:moveTo>
                    <a:pt x="1080119" y="0"/>
                  </a:moveTo>
                  <a:lnTo>
                    <a:pt x="0" y="504056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0527" y="2348344"/>
              <a:ext cx="756458" cy="61514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195734" y="2384078"/>
              <a:ext cx="648335" cy="504190"/>
            </a:xfrm>
            <a:custGeom>
              <a:avLst/>
              <a:gdLst/>
              <a:ahLst/>
              <a:cxnLst/>
              <a:rect l="l" t="t" r="r" b="b"/>
              <a:pathLst>
                <a:path w="648335" h="504189">
                  <a:moveTo>
                    <a:pt x="648071" y="0"/>
                  </a:moveTo>
                  <a:lnTo>
                    <a:pt x="0" y="504056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30236" y="2352501"/>
              <a:ext cx="332509" cy="53617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987823" y="2384078"/>
              <a:ext cx="216535" cy="432434"/>
            </a:xfrm>
            <a:custGeom>
              <a:avLst/>
              <a:gdLst/>
              <a:ahLst/>
              <a:cxnLst/>
              <a:rect l="l" t="t" r="r" b="b"/>
              <a:pathLst>
                <a:path w="216535" h="432435">
                  <a:moveTo>
                    <a:pt x="0" y="0"/>
                  </a:moveTo>
                  <a:lnTo>
                    <a:pt x="216023" y="43204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6291" y="3906981"/>
              <a:ext cx="1612668" cy="67748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547663" y="3936316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6254" y="3940232"/>
              <a:ext cx="1359131" cy="67748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16023" y="3968254"/>
              <a:ext cx="1259840" cy="576580"/>
            </a:xfrm>
            <a:custGeom>
              <a:avLst/>
              <a:gdLst/>
              <a:ahLst/>
              <a:cxnLst/>
              <a:rect l="l" t="t" r="r" b="b"/>
              <a:pathLst>
                <a:path w="1259840" h="576579">
                  <a:moveTo>
                    <a:pt x="0" y="0"/>
                  </a:moveTo>
                  <a:lnTo>
                    <a:pt x="1259631" y="0"/>
                  </a:lnTo>
                  <a:lnTo>
                    <a:pt x="125963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9214" y="3429000"/>
              <a:ext cx="897774" cy="61514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43608" y="3464198"/>
              <a:ext cx="792480" cy="504190"/>
            </a:xfrm>
            <a:custGeom>
              <a:avLst/>
              <a:gdLst/>
              <a:ahLst/>
              <a:cxnLst/>
              <a:rect l="l" t="t" r="r" b="b"/>
              <a:pathLst>
                <a:path w="792480" h="504189">
                  <a:moveTo>
                    <a:pt x="792087" y="0"/>
                  </a:moveTo>
                  <a:lnTo>
                    <a:pt x="0" y="50405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49582" y="3433156"/>
              <a:ext cx="403167" cy="57357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907704" y="3464198"/>
              <a:ext cx="288290" cy="472440"/>
            </a:xfrm>
            <a:custGeom>
              <a:avLst/>
              <a:gdLst/>
              <a:ahLst/>
              <a:cxnLst/>
              <a:rect l="l" t="t" r="r" b="b"/>
              <a:pathLst>
                <a:path w="288289" h="472439">
                  <a:moveTo>
                    <a:pt x="288032" y="0"/>
                  </a:moveTo>
                  <a:lnTo>
                    <a:pt x="0" y="4721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60814" y="3424843"/>
              <a:ext cx="1255221" cy="59020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411760" y="3464198"/>
              <a:ext cx="1152525" cy="472440"/>
            </a:xfrm>
            <a:custGeom>
              <a:avLst/>
              <a:gdLst/>
              <a:ahLst/>
              <a:cxnLst/>
              <a:rect l="l" t="t" r="r" b="b"/>
              <a:pathLst>
                <a:path w="1152525" h="472439">
                  <a:moveTo>
                    <a:pt x="1152127" y="472117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42959" y="4073282"/>
            <a:ext cx="885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Desktop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39103" y="4073282"/>
            <a:ext cx="1211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ocument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94555" y="2993162"/>
            <a:ext cx="746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Sanger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079865" y="3906981"/>
            <a:ext cx="1255395" cy="677545"/>
            <a:chOff x="3079865" y="3906981"/>
            <a:chExt cx="1255395" cy="677545"/>
          </a:xfrm>
        </p:grpSpPr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79865" y="3906981"/>
              <a:ext cx="1255221" cy="67748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131838" y="3936316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223279" y="4073282"/>
            <a:ext cx="864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IBT</a:t>
            </a:r>
            <a:r>
              <a:rPr sz="2000" b="1" spc="-5" dirty="0">
                <a:latin typeface="Calibri"/>
                <a:cs typeface="Calibri"/>
              </a:rPr>
              <a:t>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873730" y="4804755"/>
            <a:ext cx="1180465" cy="677545"/>
            <a:chOff x="3873730" y="4804755"/>
            <a:chExt cx="1180465" cy="677545"/>
          </a:xfrm>
        </p:grpSpPr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73730" y="4804755"/>
              <a:ext cx="1180407" cy="67748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923927" y="4832349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087375" y="4937377"/>
            <a:ext cx="572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576945" y="5669279"/>
            <a:ext cx="1612900" cy="677545"/>
            <a:chOff x="2576945" y="5669279"/>
            <a:chExt cx="1612900" cy="677545"/>
          </a:xfrm>
        </p:grpSpPr>
        <p:pic>
          <p:nvPicPr>
            <p:cNvPr id="74" name="object 7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76945" y="5669279"/>
              <a:ext cx="1612668" cy="67748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627783" y="5696446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863240" y="5801473"/>
            <a:ext cx="984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522123" y="5669279"/>
            <a:ext cx="1612900" cy="677545"/>
            <a:chOff x="4522123" y="5669279"/>
            <a:chExt cx="1612900" cy="677545"/>
          </a:xfrm>
        </p:grpSpPr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22123" y="5669279"/>
              <a:ext cx="1612668" cy="67748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571998" y="5696446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735446" y="5801473"/>
            <a:ext cx="984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712422" y="4505498"/>
            <a:ext cx="1828800" cy="977265"/>
            <a:chOff x="1712422" y="4505498"/>
            <a:chExt cx="1828800" cy="977265"/>
          </a:xfrm>
        </p:grpSpPr>
        <p:pic>
          <p:nvPicPr>
            <p:cNvPr id="82" name="object 8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35628" y="4505498"/>
              <a:ext cx="1105592" cy="40316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483767" y="4544317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12422" y="4804755"/>
              <a:ext cx="1180407" cy="677487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1763687" y="4832350"/>
            <a:ext cx="1080135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3250" y="3628505"/>
            <a:ext cx="8766175" cy="2814320"/>
            <a:chOff x="33250" y="3628505"/>
            <a:chExt cx="8766175" cy="2814320"/>
          </a:xfrm>
        </p:grpSpPr>
        <p:pic>
          <p:nvPicPr>
            <p:cNvPr id="87" name="object 8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57599" y="4476403"/>
              <a:ext cx="856210" cy="432261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707903" y="4512379"/>
              <a:ext cx="756285" cy="320040"/>
            </a:xfrm>
            <a:custGeom>
              <a:avLst/>
              <a:gdLst/>
              <a:ahLst/>
              <a:cxnLst/>
              <a:rect l="l" t="t" r="r" b="b"/>
              <a:pathLst>
                <a:path w="756285" h="320039">
                  <a:moveTo>
                    <a:pt x="0" y="0"/>
                  </a:moveTo>
                  <a:lnTo>
                    <a:pt x="756083" y="31996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24102" y="5374177"/>
              <a:ext cx="399010" cy="39901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779911" y="540841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414057" y="5370021"/>
              <a:ext cx="714894" cy="403167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463987" y="5408414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39" h="288289">
                  <a:moveTo>
                    <a:pt x="0" y="0"/>
                  </a:moveTo>
                  <a:lnTo>
                    <a:pt x="612068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250" y="3628505"/>
              <a:ext cx="6483926" cy="2813857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107503" y="3680222"/>
              <a:ext cx="6337300" cy="2664460"/>
            </a:xfrm>
            <a:custGeom>
              <a:avLst/>
              <a:gdLst/>
              <a:ahLst/>
              <a:cxnLst/>
              <a:rect l="l" t="t" r="r" b="b"/>
              <a:pathLst>
                <a:path w="6337300" h="2664460">
                  <a:moveTo>
                    <a:pt x="0" y="0"/>
                  </a:moveTo>
                  <a:lnTo>
                    <a:pt x="6336702" y="0"/>
                  </a:lnTo>
                  <a:lnTo>
                    <a:pt x="6336702" y="2664295"/>
                  </a:lnTo>
                  <a:lnTo>
                    <a:pt x="0" y="2664295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CD6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824748" y="4010890"/>
              <a:ext cx="1974272" cy="46966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895406" y="4035829"/>
              <a:ext cx="1413163" cy="43226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876255" y="4040262"/>
              <a:ext cx="1872207" cy="369331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6876254" y="4040262"/>
            <a:ext cx="1872614" cy="369570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Calibri"/>
                <a:cs typeface="Calibri"/>
              </a:rPr>
              <a:t>Wastson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ﬁles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xfrm>
            <a:off x="978331" y="140940"/>
            <a:ext cx="3341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Linux</a:t>
            </a:r>
            <a:r>
              <a:rPr spc="-30" dirty="0"/>
              <a:t> </a:t>
            </a:r>
            <a:r>
              <a:rPr spc="-5" dirty="0"/>
              <a:t>ﬁles</a:t>
            </a:r>
            <a:r>
              <a:rPr spc="-2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C316B62-5075-40E1-9CB4-3DE94BEA2DE0}"/>
              </a:ext>
            </a:extLst>
          </p:cNvPr>
          <p:cNvSpPr/>
          <p:nvPr/>
        </p:nvSpPr>
        <p:spPr>
          <a:xfrm>
            <a:off x="7322475" y="0"/>
            <a:ext cx="1752596" cy="759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24715BC-223A-419C-A89E-42AB72F6EDAD}"/>
              </a:ext>
            </a:extLst>
          </p:cNvPr>
          <p:cNvSpPr/>
          <p:nvPr/>
        </p:nvSpPr>
        <p:spPr>
          <a:xfrm>
            <a:off x="33250" y="6383501"/>
            <a:ext cx="3098588" cy="422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09206" y="565265"/>
            <a:ext cx="2190750" cy="1292860"/>
            <a:chOff x="3009206" y="565265"/>
            <a:chExt cx="2190750" cy="1292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0312" y="627611"/>
              <a:ext cx="270163" cy="3990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44007" y="663821"/>
              <a:ext cx="144145" cy="288290"/>
            </a:xfrm>
            <a:custGeom>
              <a:avLst/>
              <a:gdLst/>
              <a:ahLst/>
              <a:cxnLst/>
              <a:rect l="l" t="t" r="r" b="b"/>
              <a:pathLst>
                <a:path w="144145" h="288290">
                  <a:moveTo>
                    <a:pt x="144015" y="0"/>
                  </a:moveTo>
                  <a:lnTo>
                    <a:pt x="0" y="28803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992" y="565265"/>
              <a:ext cx="893618" cy="53201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55975" y="591813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4">
                  <a:moveTo>
                    <a:pt x="0" y="0"/>
                  </a:moveTo>
                  <a:lnTo>
                    <a:pt x="792087" y="0"/>
                  </a:lnTo>
                  <a:lnTo>
                    <a:pt x="792087" y="432047"/>
                  </a:lnTo>
                  <a:lnTo>
                    <a:pt x="0" y="4320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9206" y="1396538"/>
              <a:ext cx="1109748" cy="4613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59831" y="1423971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0" y="0"/>
                  </a:moveTo>
                  <a:lnTo>
                    <a:pt x="1008111" y="0"/>
                  </a:lnTo>
                  <a:lnTo>
                    <a:pt x="1008111" y="360040"/>
                  </a:lnTo>
                  <a:lnTo>
                    <a:pt x="0" y="36004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38571" y="1416921"/>
            <a:ext cx="63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home</a:t>
            </a:r>
            <a:endParaRPr sz="2000"/>
          </a:p>
        </p:txBody>
      </p:sp>
      <p:grpSp>
        <p:nvGrpSpPr>
          <p:cNvPr id="12" name="object 12"/>
          <p:cNvGrpSpPr/>
          <p:nvPr/>
        </p:nvGrpSpPr>
        <p:grpSpPr>
          <a:xfrm>
            <a:off x="2215342" y="989214"/>
            <a:ext cx="2265680" cy="1837689"/>
            <a:chOff x="2215342" y="989214"/>
            <a:chExt cx="2265680" cy="1837689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8916" y="989214"/>
              <a:ext cx="681643" cy="46966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51919" y="1023861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79" h="360044">
                  <a:moveTo>
                    <a:pt x="576063" y="0"/>
                  </a:moveTo>
                  <a:lnTo>
                    <a:pt x="0" y="36003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5342" y="2148839"/>
              <a:ext cx="1255221" cy="6774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67743" y="2175990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1152127" y="0"/>
                  </a:moveTo>
                  <a:lnTo>
                    <a:pt x="0" y="0"/>
                  </a:lnTo>
                  <a:lnTo>
                    <a:pt x="0" y="576063"/>
                  </a:lnTo>
                  <a:lnTo>
                    <a:pt x="1152127" y="576063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7743" y="2175989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0" y="0"/>
                  </a:moveTo>
                  <a:lnTo>
                    <a:pt x="1152127" y="0"/>
                  </a:lnTo>
                  <a:lnTo>
                    <a:pt x="1152127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18491" y="2312955"/>
            <a:ext cx="843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3701" y="1749828"/>
            <a:ext cx="3524885" cy="2186305"/>
            <a:chOff x="523701" y="1749828"/>
            <a:chExt cx="3524885" cy="218630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5051" y="1749828"/>
              <a:ext cx="610985" cy="5029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59832" y="1784012"/>
              <a:ext cx="504190" cy="392430"/>
            </a:xfrm>
            <a:custGeom>
              <a:avLst/>
              <a:gdLst/>
              <a:ahLst/>
              <a:cxnLst/>
              <a:rect l="l" t="t" r="r" b="b"/>
              <a:pathLst>
                <a:path w="504189" h="392430">
                  <a:moveTo>
                    <a:pt x="504055" y="0"/>
                  </a:moveTo>
                  <a:lnTo>
                    <a:pt x="0" y="39197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8552" y="3196243"/>
              <a:ext cx="1612668" cy="6774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79711" y="3224171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3701" y="3258589"/>
              <a:ext cx="1363287" cy="6774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76063" y="3284984"/>
              <a:ext cx="1259840" cy="576580"/>
            </a:xfrm>
            <a:custGeom>
              <a:avLst/>
              <a:gdLst/>
              <a:ahLst/>
              <a:cxnLst/>
              <a:rect l="l" t="t" r="r" b="b"/>
              <a:pathLst>
                <a:path w="1259839" h="576579">
                  <a:moveTo>
                    <a:pt x="0" y="0"/>
                  </a:moveTo>
                  <a:lnTo>
                    <a:pt x="1259631" y="0"/>
                  </a:lnTo>
                  <a:lnTo>
                    <a:pt x="125963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1476" y="2714105"/>
              <a:ext cx="897774" cy="61929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75655" y="2752053"/>
              <a:ext cx="792480" cy="504190"/>
            </a:xfrm>
            <a:custGeom>
              <a:avLst/>
              <a:gdLst/>
              <a:ahLst/>
              <a:cxnLst/>
              <a:rect l="l" t="t" r="r" b="b"/>
              <a:pathLst>
                <a:path w="792480" h="504189">
                  <a:moveTo>
                    <a:pt x="792087" y="0"/>
                  </a:moveTo>
                  <a:lnTo>
                    <a:pt x="0" y="504056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1843" y="2718262"/>
              <a:ext cx="403167" cy="57773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39751" y="2752053"/>
              <a:ext cx="288290" cy="472440"/>
            </a:xfrm>
            <a:custGeom>
              <a:avLst/>
              <a:gdLst/>
              <a:ahLst/>
              <a:cxnLst/>
              <a:rect l="l" t="t" r="r" b="b"/>
              <a:pathLst>
                <a:path w="288289" h="472439">
                  <a:moveTo>
                    <a:pt x="288032" y="0"/>
                  </a:moveTo>
                  <a:lnTo>
                    <a:pt x="0" y="47211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3076" y="2714104"/>
              <a:ext cx="1255221" cy="58604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843807" y="2752054"/>
              <a:ext cx="1152525" cy="472440"/>
            </a:xfrm>
            <a:custGeom>
              <a:avLst/>
              <a:gdLst/>
              <a:ahLst/>
              <a:cxnLst/>
              <a:rect l="l" t="t" r="r" b="b"/>
              <a:pathLst>
                <a:path w="1152525" h="472439">
                  <a:moveTo>
                    <a:pt x="1152127" y="472117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2307" y="3390012"/>
            <a:ext cx="897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Desktop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58451" y="3361137"/>
            <a:ext cx="1224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ocument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12126" y="3196243"/>
            <a:ext cx="1180465" cy="677545"/>
            <a:chOff x="3512126" y="3196243"/>
            <a:chExt cx="1180465" cy="677545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2126" y="3196243"/>
              <a:ext cx="1180407" cy="6774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63888" y="3224171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42628" y="3361137"/>
            <a:ext cx="876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IBT</a:t>
            </a:r>
            <a:r>
              <a:rPr sz="2000" b="1" spc="-5" dirty="0">
                <a:latin typeface="Calibri"/>
                <a:cs typeface="Calibri"/>
              </a:rPr>
              <a:t>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305992" y="4094018"/>
            <a:ext cx="1180465" cy="677545"/>
            <a:chOff x="4305992" y="4094018"/>
            <a:chExt cx="1180465" cy="677545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05992" y="4094018"/>
              <a:ext cx="1180407" cy="67748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55975" y="4120205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506723" y="4225232"/>
            <a:ext cx="58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09206" y="4958541"/>
            <a:ext cx="1612900" cy="673735"/>
            <a:chOff x="3009206" y="4958541"/>
            <a:chExt cx="1612900" cy="67373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09206" y="4958541"/>
              <a:ext cx="1612668" cy="67333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059831" y="4984300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282588" y="5089329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54385" y="4958541"/>
            <a:ext cx="1612900" cy="673735"/>
            <a:chOff x="4954385" y="4958541"/>
            <a:chExt cx="1612900" cy="673735"/>
          </a:xfrm>
        </p:grpSpPr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54385" y="4958541"/>
              <a:ext cx="1612668" cy="67333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004047" y="4984300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154795" y="5089329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144683" y="3794759"/>
            <a:ext cx="1828800" cy="977265"/>
            <a:chOff x="2144683" y="3794759"/>
            <a:chExt cx="1828800" cy="977265"/>
          </a:xfrm>
        </p:grpSpPr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67891" y="3794759"/>
              <a:ext cx="1105592" cy="40316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915816" y="3832173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44683" y="4094018"/>
              <a:ext cx="1180407" cy="677487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195736" y="4120205"/>
            <a:ext cx="1080135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052454" y="3761508"/>
            <a:ext cx="1508760" cy="1301115"/>
            <a:chOff x="4052454" y="3761508"/>
            <a:chExt cx="1508760" cy="1301115"/>
          </a:xfrm>
        </p:grpSpPr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52454" y="3761508"/>
              <a:ext cx="893618" cy="43641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103946" y="3800235"/>
              <a:ext cx="792480" cy="320040"/>
            </a:xfrm>
            <a:custGeom>
              <a:avLst/>
              <a:gdLst/>
              <a:ahLst/>
              <a:cxnLst/>
              <a:rect l="l" t="t" r="r" b="b"/>
              <a:pathLst>
                <a:path w="792479" h="320039">
                  <a:moveTo>
                    <a:pt x="0" y="0"/>
                  </a:moveTo>
                  <a:lnTo>
                    <a:pt x="792087" y="31996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56363" y="4663439"/>
              <a:ext cx="399010" cy="39485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211958" y="469626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46320" y="4659283"/>
              <a:ext cx="714894" cy="40316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896035" y="4696269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39" h="288289">
                  <a:moveTo>
                    <a:pt x="0" y="0"/>
                  </a:moveTo>
                  <a:lnTo>
                    <a:pt x="612068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282588" y="5872124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02667" y="5881416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96737" y="4089861"/>
            <a:ext cx="6089650" cy="2277745"/>
            <a:chOff x="2996737" y="4089861"/>
            <a:chExt cx="6089650" cy="2277745"/>
          </a:xfrm>
        </p:grpSpPr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6654" y="5598621"/>
              <a:ext cx="394854" cy="39485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419871" y="56323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1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8916" y="5598621"/>
              <a:ext cx="394854" cy="39485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851919" y="56323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0"/>
                  </a:moveTo>
                  <a:lnTo>
                    <a:pt x="288031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96737" y="5806439"/>
              <a:ext cx="1641763" cy="56110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059831" y="5848396"/>
              <a:ext cx="1512570" cy="432434"/>
            </a:xfrm>
            <a:custGeom>
              <a:avLst/>
              <a:gdLst/>
              <a:ahLst/>
              <a:cxnLst/>
              <a:rect l="l" t="t" r="r" b="b"/>
              <a:pathLst>
                <a:path w="1512570" h="432435">
                  <a:moveTo>
                    <a:pt x="0" y="216023"/>
                  </a:moveTo>
                  <a:lnTo>
                    <a:pt x="13633" y="174974"/>
                  </a:lnTo>
                  <a:lnTo>
                    <a:pt x="52843" y="136524"/>
                  </a:lnTo>
                  <a:lnTo>
                    <a:pt x="115095" y="101399"/>
                  </a:lnTo>
                  <a:lnTo>
                    <a:pt x="154070" y="85310"/>
                  </a:lnTo>
                  <a:lnTo>
                    <a:pt x="197854" y="70323"/>
                  </a:lnTo>
                  <a:lnTo>
                    <a:pt x="246132" y="56529"/>
                  </a:lnTo>
                  <a:lnTo>
                    <a:pt x="298586" y="44020"/>
                  </a:lnTo>
                  <a:lnTo>
                    <a:pt x="354899" y="32884"/>
                  </a:lnTo>
                  <a:lnTo>
                    <a:pt x="414755" y="23213"/>
                  </a:lnTo>
                  <a:lnTo>
                    <a:pt x="477837" y="15098"/>
                  </a:lnTo>
                  <a:lnTo>
                    <a:pt x="543827" y="8628"/>
                  </a:lnTo>
                  <a:lnTo>
                    <a:pt x="612410" y="3895"/>
                  </a:lnTo>
                  <a:lnTo>
                    <a:pt x="683267" y="988"/>
                  </a:lnTo>
                  <a:lnTo>
                    <a:pt x="756083" y="0"/>
                  </a:lnTo>
                  <a:lnTo>
                    <a:pt x="828899" y="988"/>
                  </a:lnTo>
                  <a:lnTo>
                    <a:pt x="899757" y="3895"/>
                  </a:lnTo>
                  <a:lnTo>
                    <a:pt x="968339" y="8628"/>
                  </a:lnTo>
                  <a:lnTo>
                    <a:pt x="1034330" y="15098"/>
                  </a:lnTo>
                  <a:lnTo>
                    <a:pt x="1097411" y="23213"/>
                  </a:lnTo>
                  <a:lnTo>
                    <a:pt x="1157267" y="32884"/>
                  </a:lnTo>
                  <a:lnTo>
                    <a:pt x="1213580" y="44020"/>
                  </a:lnTo>
                  <a:lnTo>
                    <a:pt x="1266034" y="56529"/>
                  </a:lnTo>
                  <a:lnTo>
                    <a:pt x="1314312" y="70323"/>
                  </a:lnTo>
                  <a:lnTo>
                    <a:pt x="1358097" y="85310"/>
                  </a:lnTo>
                  <a:lnTo>
                    <a:pt x="1397072" y="101399"/>
                  </a:lnTo>
                  <a:lnTo>
                    <a:pt x="1459324" y="136524"/>
                  </a:lnTo>
                  <a:lnTo>
                    <a:pt x="1498534" y="174974"/>
                  </a:lnTo>
                  <a:lnTo>
                    <a:pt x="1512167" y="216023"/>
                  </a:lnTo>
                  <a:lnTo>
                    <a:pt x="1508706" y="236828"/>
                  </a:lnTo>
                  <a:lnTo>
                    <a:pt x="1481967" y="276668"/>
                  </a:lnTo>
                  <a:lnTo>
                    <a:pt x="1430919" y="313546"/>
                  </a:lnTo>
                  <a:lnTo>
                    <a:pt x="1358097" y="346737"/>
                  </a:lnTo>
                  <a:lnTo>
                    <a:pt x="1314312" y="361724"/>
                  </a:lnTo>
                  <a:lnTo>
                    <a:pt x="1266034" y="375517"/>
                  </a:lnTo>
                  <a:lnTo>
                    <a:pt x="1213580" y="388027"/>
                  </a:lnTo>
                  <a:lnTo>
                    <a:pt x="1157267" y="399163"/>
                  </a:lnTo>
                  <a:lnTo>
                    <a:pt x="1097411" y="408834"/>
                  </a:lnTo>
                  <a:lnTo>
                    <a:pt x="1034330" y="416949"/>
                  </a:lnTo>
                  <a:lnTo>
                    <a:pt x="968339" y="423419"/>
                  </a:lnTo>
                  <a:lnTo>
                    <a:pt x="899757" y="428152"/>
                  </a:lnTo>
                  <a:lnTo>
                    <a:pt x="828899" y="431058"/>
                  </a:lnTo>
                  <a:lnTo>
                    <a:pt x="756083" y="432047"/>
                  </a:lnTo>
                  <a:lnTo>
                    <a:pt x="683267" y="431058"/>
                  </a:lnTo>
                  <a:lnTo>
                    <a:pt x="612410" y="428152"/>
                  </a:lnTo>
                  <a:lnTo>
                    <a:pt x="543827" y="423419"/>
                  </a:lnTo>
                  <a:lnTo>
                    <a:pt x="477837" y="416949"/>
                  </a:lnTo>
                  <a:lnTo>
                    <a:pt x="414755" y="408834"/>
                  </a:lnTo>
                  <a:lnTo>
                    <a:pt x="354899" y="399163"/>
                  </a:lnTo>
                  <a:lnTo>
                    <a:pt x="298586" y="388027"/>
                  </a:lnTo>
                  <a:lnTo>
                    <a:pt x="246132" y="375517"/>
                  </a:lnTo>
                  <a:lnTo>
                    <a:pt x="197854" y="361724"/>
                  </a:lnTo>
                  <a:lnTo>
                    <a:pt x="154070" y="346737"/>
                  </a:lnTo>
                  <a:lnTo>
                    <a:pt x="115095" y="330647"/>
                  </a:lnTo>
                  <a:lnTo>
                    <a:pt x="52843" y="295522"/>
                  </a:lnTo>
                  <a:lnTo>
                    <a:pt x="13633" y="257073"/>
                  </a:lnTo>
                  <a:lnTo>
                    <a:pt x="0" y="216023"/>
                  </a:lnTo>
                  <a:close/>
                </a:path>
              </a:pathLst>
            </a:custGeom>
            <a:ln w="380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18614" y="4089861"/>
              <a:ext cx="1467196" cy="74814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89272" y="4114800"/>
              <a:ext cx="1184563" cy="70242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68342" y="4120205"/>
              <a:ext cx="1368152" cy="646330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7668342" y="4120205"/>
            <a:ext cx="1368425" cy="646430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231775">
              <a:lnSpc>
                <a:spcPts val="2100"/>
              </a:lnSpc>
              <a:spcBef>
                <a:spcPts val="48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irectori</a:t>
            </a:r>
            <a:r>
              <a:rPr sz="1800" b="1" dirty="0">
                <a:latin typeface="Calibri"/>
                <a:cs typeface="Calibri"/>
              </a:rPr>
              <a:t>es  </a:t>
            </a:r>
            <a:r>
              <a:rPr sz="1800" b="1" spc="-5" dirty="0">
                <a:latin typeface="Calibri"/>
                <a:cs typeface="Calibri"/>
              </a:rPr>
              <a:t>ﬁles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752407" y="3287684"/>
            <a:ext cx="1903730" cy="3225800"/>
            <a:chOff x="5752407" y="3287684"/>
            <a:chExt cx="1903730" cy="3225800"/>
          </a:xfrm>
        </p:grpSpPr>
        <p:pic>
          <p:nvPicPr>
            <p:cNvPr id="76" name="object 7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42116" y="3287684"/>
              <a:ext cx="1113905" cy="2277686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588223" y="3328117"/>
              <a:ext cx="1008380" cy="2160270"/>
            </a:xfrm>
            <a:custGeom>
              <a:avLst/>
              <a:gdLst/>
              <a:ahLst/>
              <a:cxnLst/>
              <a:rect l="l" t="t" r="r" b="b"/>
              <a:pathLst>
                <a:path w="1008379" h="2160270">
                  <a:moveTo>
                    <a:pt x="0" y="0"/>
                  </a:moveTo>
                  <a:lnTo>
                    <a:pt x="74485" y="910"/>
                  </a:lnTo>
                  <a:lnTo>
                    <a:pt x="145577" y="3556"/>
                  </a:lnTo>
                  <a:lnTo>
                    <a:pt x="212497" y="7807"/>
                  </a:lnTo>
                  <a:lnTo>
                    <a:pt x="274463" y="13533"/>
                  </a:lnTo>
                  <a:lnTo>
                    <a:pt x="330697" y="20605"/>
                  </a:lnTo>
                  <a:lnTo>
                    <a:pt x="380419" y="28891"/>
                  </a:lnTo>
                  <a:lnTo>
                    <a:pt x="422849" y="38263"/>
                  </a:lnTo>
                  <a:lnTo>
                    <a:pt x="482714" y="59744"/>
                  </a:lnTo>
                  <a:lnTo>
                    <a:pt x="504056" y="84006"/>
                  </a:lnTo>
                  <a:lnTo>
                    <a:pt x="504056" y="996113"/>
                  </a:lnTo>
                  <a:lnTo>
                    <a:pt x="509521" y="1008527"/>
                  </a:lnTo>
                  <a:lnTo>
                    <a:pt x="550904" y="1031528"/>
                  </a:lnTo>
                  <a:lnTo>
                    <a:pt x="627692" y="1051227"/>
                  </a:lnTo>
                  <a:lnTo>
                    <a:pt x="677414" y="1059514"/>
                  </a:lnTo>
                  <a:lnTo>
                    <a:pt x="733647" y="1066585"/>
                  </a:lnTo>
                  <a:lnTo>
                    <a:pt x="795614" y="1072311"/>
                  </a:lnTo>
                  <a:lnTo>
                    <a:pt x="862533" y="1076562"/>
                  </a:lnTo>
                  <a:lnTo>
                    <a:pt x="933626" y="1079208"/>
                  </a:lnTo>
                  <a:lnTo>
                    <a:pt x="1008111" y="1080119"/>
                  </a:lnTo>
                  <a:lnTo>
                    <a:pt x="933626" y="1081030"/>
                  </a:lnTo>
                  <a:lnTo>
                    <a:pt x="862533" y="1083676"/>
                  </a:lnTo>
                  <a:lnTo>
                    <a:pt x="795614" y="1087927"/>
                  </a:lnTo>
                  <a:lnTo>
                    <a:pt x="733647" y="1093653"/>
                  </a:lnTo>
                  <a:lnTo>
                    <a:pt x="677414" y="1100724"/>
                  </a:lnTo>
                  <a:lnTo>
                    <a:pt x="627692" y="1109011"/>
                  </a:lnTo>
                  <a:lnTo>
                    <a:pt x="585262" y="1118383"/>
                  </a:lnTo>
                  <a:lnTo>
                    <a:pt x="525397" y="1139863"/>
                  </a:lnTo>
                  <a:lnTo>
                    <a:pt x="504056" y="1164125"/>
                  </a:lnTo>
                  <a:lnTo>
                    <a:pt x="504056" y="2076233"/>
                  </a:lnTo>
                  <a:lnTo>
                    <a:pt x="498590" y="2088647"/>
                  </a:lnTo>
                  <a:lnTo>
                    <a:pt x="457207" y="2111648"/>
                  </a:lnTo>
                  <a:lnTo>
                    <a:pt x="380419" y="2131347"/>
                  </a:lnTo>
                  <a:lnTo>
                    <a:pt x="330697" y="2139633"/>
                  </a:lnTo>
                  <a:lnTo>
                    <a:pt x="274463" y="2146705"/>
                  </a:lnTo>
                  <a:lnTo>
                    <a:pt x="212497" y="2152431"/>
                  </a:lnTo>
                  <a:lnTo>
                    <a:pt x="145577" y="2156682"/>
                  </a:lnTo>
                  <a:lnTo>
                    <a:pt x="74485" y="2159328"/>
                  </a:lnTo>
                  <a:lnTo>
                    <a:pt x="0" y="216023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52407" y="5665123"/>
              <a:ext cx="544483" cy="847898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5796135" y="5704380"/>
              <a:ext cx="440690" cy="728980"/>
            </a:xfrm>
            <a:custGeom>
              <a:avLst/>
              <a:gdLst/>
              <a:ahLst/>
              <a:cxnLst/>
              <a:rect l="l" t="t" r="r" b="b"/>
              <a:pathLst>
                <a:path w="440689" h="728979">
                  <a:moveTo>
                    <a:pt x="0" y="0"/>
                  </a:moveTo>
                  <a:lnTo>
                    <a:pt x="69605" y="1871"/>
                  </a:lnTo>
                  <a:lnTo>
                    <a:pt x="130056" y="7081"/>
                  </a:lnTo>
                  <a:lnTo>
                    <a:pt x="177727" y="15025"/>
                  </a:lnTo>
                  <a:lnTo>
                    <a:pt x="220215" y="36700"/>
                  </a:lnTo>
                  <a:lnTo>
                    <a:pt x="220215" y="312589"/>
                  </a:lnTo>
                  <a:lnTo>
                    <a:pt x="231442" y="324190"/>
                  </a:lnTo>
                  <a:lnTo>
                    <a:pt x="262704" y="334265"/>
                  </a:lnTo>
                  <a:lnTo>
                    <a:pt x="310375" y="342209"/>
                  </a:lnTo>
                  <a:lnTo>
                    <a:pt x="370826" y="347419"/>
                  </a:lnTo>
                  <a:lnTo>
                    <a:pt x="440432" y="349290"/>
                  </a:lnTo>
                  <a:lnTo>
                    <a:pt x="370826" y="351161"/>
                  </a:lnTo>
                  <a:lnTo>
                    <a:pt x="310375" y="356372"/>
                  </a:lnTo>
                  <a:lnTo>
                    <a:pt x="262704" y="364316"/>
                  </a:lnTo>
                  <a:lnTo>
                    <a:pt x="231442" y="374391"/>
                  </a:lnTo>
                  <a:lnTo>
                    <a:pt x="220215" y="385991"/>
                  </a:lnTo>
                  <a:lnTo>
                    <a:pt x="220215" y="691762"/>
                  </a:lnTo>
                  <a:lnTo>
                    <a:pt x="208989" y="703363"/>
                  </a:lnTo>
                  <a:lnTo>
                    <a:pt x="177727" y="713437"/>
                  </a:lnTo>
                  <a:lnTo>
                    <a:pt x="130056" y="721382"/>
                  </a:lnTo>
                  <a:lnTo>
                    <a:pt x="69605" y="726592"/>
                  </a:lnTo>
                  <a:lnTo>
                    <a:pt x="0" y="72846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433255" y="6065131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98611" y="4359957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354185" y="3798916"/>
            <a:ext cx="5050155" cy="2677160"/>
            <a:chOff x="3354185" y="3798916"/>
            <a:chExt cx="5050155" cy="2677160"/>
          </a:xfrm>
        </p:grpSpPr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57352" y="3798916"/>
              <a:ext cx="336665" cy="465512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815914" y="3832172"/>
              <a:ext cx="223520" cy="360045"/>
            </a:xfrm>
            <a:custGeom>
              <a:avLst/>
              <a:gdLst/>
              <a:ahLst/>
              <a:cxnLst/>
              <a:rect l="l" t="t" r="r" b="b"/>
              <a:pathLst>
                <a:path w="223520" h="360045">
                  <a:moveTo>
                    <a:pt x="223178" y="0"/>
                  </a:moveTo>
                  <a:lnTo>
                    <a:pt x="0" y="36003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54185" y="4152206"/>
              <a:ext cx="922712" cy="70242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419871" y="4192212"/>
              <a:ext cx="792480" cy="574675"/>
            </a:xfrm>
            <a:custGeom>
              <a:avLst/>
              <a:gdLst/>
              <a:ahLst/>
              <a:cxnLst/>
              <a:rect l="l" t="t" r="r" b="b"/>
              <a:pathLst>
                <a:path w="792479" h="574675">
                  <a:moveTo>
                    <a:pt x="0" y="287161"/>
                  </a:moveTo>
                  <a:lnTo>
                    <a:pt x="3615" y="248195"/>
                  </a:lnTo>
                  <a:lnTo>
                    <a:pt x="14147" y="210822"/>
                  </a:lnTo>
                  <a:lnTo>
                    <a:pt x="31123" y="175385"/>
                  </a:lnTo>
                  <a:lnTo>
                    <a:pt x="54071" y="142225"/>
                  </a:lnTo>
                  <a:lnTo>
                    <a:pt x="82520" y="111685"/>
                  </a:lnTo>
                  <a:lnTo>
                    <a:pt x="115998" y="84107"/>
                  </a:lnTo>
                  <a:lnTo>
                    <a:pt x="154033" y="59833"/>
                  </a:lnTo>
                  <a:lnTo>
                    <a:pt x="196152" y="39206"/>
                  </a:lnTo>
                  <a:lnTo>
                    <a:pt x="241885" y="22566"/>
                  </a:lnTo>
                  <a:lnTo>
                    <a:pt x="290759" y="10257"/>
                  </a:lnTo>
                  <a:lnTo>
                    <a:pt x="342303" y="2621"/>
                  </a:lnTo>
                  <a:lnTo>
                    <a:pt x="396043" y="0"/>
                  </a:lnTo>
                  <a:lnTo>
                    <a:pt x="449784" y="2621"/>
                  </a:lnTo>
                  <a:lnTo>
                    <a:pt x="501328" y="10257"/>
                  </a:lnTo>
                  <a:lnTo>
                    <a:pt x="550202" y="22566"/>
                  </a:lnTo>
                  <a:lnTo>
                    <a:pt x="595934" y="39206"/>
                  </a:lnTo>
                  <a:lnTo>
                    <a:pt x="638054" y="59833"/>
                  </a:lnTo>
                  <a:lnTo>
                    <a:pt x="676089" y="84107"/>
                  </a:lnTo>
                  <a:lnTo>
                    <a:pt x="709566" y="111685"/>
                  </a:lnTo>
                  <a:lnTo>
                    <a:pt x="738016" y="142225"/>
                  </a:lnTo>
                  <a:lnTo>
                    <a:pt x="760964" y="175385"/>
                  </a:lnTo>
                  <a:lnTo>
                    <a:pt x="777940" y="210822"/>
                  </a:lnTo>
                  <a:lnTo>
                    <a:pt x="788472" y="248195"/>
                  </a:lnTo>
                  <a:lnTo>
                    <a:pt x="792087" y="287161"/>
                  </a:lnTo>
                  <a:lnTo>
                    <a:pt x="788472" y="326128"/>
                  </a:lnTo>
                  <a:lnTo>
                    <a:pt x="777940" y="363500"/>
                  </a:lnTo>
                  <a:lnTo>
                    <a:pt x="760964" y="398938"/>
                  </a:lnTo>
                  <a:lnTo>
                    <a:pt x="738016" y="432098"/>
                  </a:lnTo>
                  <a:lnTo>
                    <a:pt x="709566" y="462637"/>
                  </a:lnTo>
                  <a:lnTo>
                    <a:pt x="676089" y="490216"/>
                  </a:lnTo>
                  <a:lnTo>
                    <a:pt x="638054" y="514490"/>
                  </a:lnTo>
                  <a:lnTo>
                    <a:pt x="595934" y="535117"/>
                  </a:lnTo>
                  <a:lnTo>
                    <a:pt x="550202" y="551757"/>
                  </a:lnTo>
                  <a:lnTo>
                    <a:pt x="501328" y="564066"/>
                  </a:lnTo>
                  <a:lnTo>
                    <a:pt x="449784" y="571702"/>
                  </a:lnTo>
                  <a:lnTo>
                    <a:pt x="396043" y="574323"/>
                  </a:lnTo>
                  <a:lnTo>
                    <a:pt x="342303" y="571702"/>
                  </a:lnTo>
                  <a:lnTo>
                    <a:pt x="290759" y="564066"/>
                  </a:lnTo>
                  <a:lnTo>
                    <a:pt x="241885" y="551757"/>
                  </a:lnTo>
                  <a:lnTo>
                    <a:pt x="196152" y="535117"/>
                  </a:lnTo>
                  <a:lnTo>
                    <a:pt x="154033" y="514490"/>
                  </a:lnTo>
                  <a:lnTo>
                    <a:pt x="115998" y="490216"/>
                  </a:lnTo>
                  <a:lnTo>
                    <a:pt x="82520" y="462637"/>
                  </a:lnTo>
                  <a:lnTo>
                    <a:pt x="54071" y="432098"/>
                  </a:lnTo>
                  <a:lnTo>
                    <a:pt x="31123" y="398938"/>
                  </a:lnTo>
                  <a:lnTo>
                    <a:pt x="14147" y="363500"/>
                  </a:lnTo>
                  <a:lnTo>
                    <a:pt x="3615" y="326128"/>
                  </a:lnTo>
                  <a:lnTo>
                    <a:pt x="0" y="287161"/>
                  </a:lnTo>
                  <a:close/>
                </a:path>
              </a:pathLst>
            </a:custGeom>
            <a:ln w="380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37465" y="5773188"/>
              <a:ext cx="1666702" cy="70242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804245" y="5813909"/>
              <a:ext cx="1534795" cy="574675"/>
            </a:xfrm>
            <a:custGeom>
              <a:avLst/>
              <a:gdLst/>
              <a:ahLst/>
              <a:cxnLst/>
              <a:rect l="l" t="t" r="r" b="b"/>
              <a:pathLst>
                <a:path w="1534795" h="574675">
                  <a:moveTo>
                    <a:pt x="0" y="287161"/>
                  </a:moveTo>
                  <a:lnTo>
                    <a:pt x="11110" y="238192"/>
                  </a:lnTo>
                  <a:lnTo>
                    <a:pt x="43215" y="191908"/>
                  </a:lnTo>
                  <a:lnTo>
                    <a:pt x="94471" y="149000"/>
                  </a:lnTo>
                  <a:lnTo>
                    <a:pt x="163036" y="110157"/>
                  </a:lnTo>
                  <a:lnTo>
                    <a:pt x="203233" y="92475"/>
                  </a:lnTo>
                  <a:lnTo>
                    <a:pt x="247067" y="76069"/>
                  </a:lnTo>
                  <a:lnTo>
                    <a:pt x="294307" y="61023"/>
                  </a:lnTo>
                  <a:lnTo>
                    <a:pt x="344722" y="47425"/>
                  </a:lnTo>
                  <a:lnTo>
                    <a:pt x="398084" y="35360"/>
                  </a:lnTo>
                  <a:lnTo>
                    <a:pt x="454160" y="24914"/>
                  </a:lnTo>
                  <a:lnTo>
                    <a:pt x="512721" y="16175"/>
                  </a:lnTo>
                  <a:lnTo>
                    <a:pt x="573537" y="9227"/>
                  </a:lnTo>
                  <a:lnTo>
                    <a:pt x="636377" y="4158"/>
                  </a:lnTo>
                  <a:lnTo>
                    <a:pt x="701011" y="1054"/>
                  </a:lnTo>
                  <a:lnTo>
                    <a:pt x="767208" y="0"/>
                  </a:lnTo>
                  <a:lnTo>
                    <a:pt x="833406" y="1054"/>
                  </a:lnTo>
                  <a:lnTo>
                    <a:pt x="898040" y="4158"/>
                  </a:lnTo>
                  <a:lnTo>
                    <a:pt x="960880" y="9227"/>
                  </a:lnTo>
                  <a:lnTo>
                    <a:pt x="1021696" y="16175"/>
                  </a:lnTo>
                  <a:lnTo>
                    <a:pt x="1080257" y="24914"/>
                  </a:lnTo>
                  <a:lnTo>
                    <a:pt x="1136333" y="35360"/>
                  </a:lnTo>
                  <a:lnTo>
                    <a:pt x="1189694" y="47425"/>
                  </a:lnTo>
                  <a:lnTo>
                    <a:pt x="1240110" y="61023"/>
                  </a:lnTo>
                  <a:lnTo>
                    <a:pt x="1287350" y="76069"/>
                  </a:lnTo>
                  <a:lnTo>
                    <a:pt x="1331184" y="92475"/>
                  </a:lnTo>
                  <a:lnTo>
                    <a:pt x="1371381" y="110157"/>
                  </a:lnTo>
                  <a:lnTo>
                    <a:pt x="1407712" y="129027"/>
                  </a:lnTo>
                  <a:lnTo>
                    <a:pt x="1467853" y="169989"/>
                  </a:lnTo>
                  <a:lnTo>
                    <a:pt x="1509763" y="214671"/>
                  </a:lnTo>
                  <a:lnTo>
                    <a:pt x="1531601" y="262384"/>
                  </a:lnTo>
                  <a:lnTo>
                    <a:pt x="1534417" y="287161"/>
                  </a:lnTo>
                  <a:lnTo>
                    <a:pt x="1531601" y="311939"/>
                  </a:lnTo>
                  <a:lnTo>
                    <a:pt x="1509763" y="359652"/>
                  </a:lnTo>
                  <a:lnTo>
                    <a:pt x="1467853" y="404334"/>
                  </a:lnTo>
                  <a:lnTo>
                    <a:pt x="1407712" y="445296"/>
                  </a:lnTo>
                  <a:lnTo>
                    <a:pt x="1371381" y="464166"/>
                  </a:lnTo>
                  <a:lnTo>
                    <a:pt x="1331184" y="481847"/>
                  </a:lnTo>
                  <a:lnTo>
                    <a:pt x="1287350" y="498254"/>
                  </a:lnTo>
                  <a:lnTo>
                    <a:pt x="1240110" y="513300"/>
                  </a:lnTo>
                  <a:lnTo>
                    <a:pt x="1189694" y="526898"/>
                  </a:lnTo>
                  <a:lnTo>
                    <a:pt x="1136333" y="538963"/>
                  </a:lnTo>
                  <a:lnTo>
                    <a:pt x="1080257" y="549409"/>
                  </a:lnTo>
                  <a:lnTo>
                    <a:pt x="1021696" y="558148"/>
                  </a:lnTo>
                  <a:lnTo>
                    <a:pt x="960880" y="565095"/>
                  </a:lnTo>
                  <a:lnTo>
                    <a:pt x="898040" y="570165"/>
                  </a:lnTo>
                  <a:lnTo>
                    <a:pt x="833406" y="573269"/>
                  </a:lnTo>
                  <a:lnTo>
                    <a:pt x="767208" y="574323"/>
                  </a:lnTo>
                  <a:lnTo>
                    <a:pt x="701011" y="573269"/>
                  </a:lnTo>
                  <a:lnTo>
                    <a:pt x="636377" y="570165"/>
                  </a:lnTo>
                  <a:lnTo>
                    <a:pt x="573537" y="565095"/>
                  </a:lnTo>
                  <a:lnTo>
                    <a:pt x="512721" y="558148"/>
                  </a:lnTo>
                  <a:lnTo>
                    <a:pt x="454160" y="549409"/>
                  </a:lnTo>
                  <a:lnTo>
                    <a:pt x="398084" y="538963"/>
                  </a:lnTo>
                  <a:lnTo>
                    <a:pt x="344722" y="526898"/>
                  </a:lnTo>
                  <a:lnTo>
                    <a:pt x="294307" y="513300"/>
                  </a:lnTo>
                  <a:lnTo>
                    <a:pt x="247067" y="498254"/>
                  </a:lnTo>
                  <a:lnTo>
                    <a:pt x="203233" y="481847"/>
                  </a:lnTo>
                  <a:lnTo>
                    <a:pt x="163036" y="464166"/>
                  </a:lnTo>
                  <a:lnTo>
                    <a:pt x="126705" y="445296"/>
                  </a:lnTo>
                  <a:lnTo>
                    <a:pt x="66564" y="404334"/>
                  </a:lnTo>
                  <a:lnTo>
                    <a:pt x="24654" y="359652"/>
                  </a:lnTo>
                  <a:lnTo>
                    <a:pt x="2816" y="311939"/>
                  </a:lnTo>
                  <a:lnTo>
                    <a:pt x="0" y="287161"/>
                  </a:lnTo>
                  <a:close/>
                </a:path>
              </a:pathLst>
            </a:custGeom>
            <a:ln w="380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6944786" y="5946976"/>
            <a:ext cx="127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Ordinary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C89BCAD-BA6A-404D-B8F6-498CD9F41D91}"/>
              </a:ext>
            </a:extLst>
          </p:cNvPr>
          <p:cNvSpPr/>
          <p:nvPr/>
        </p:nvSpPr>
        <p:spPr>
          <a:xfrm>
            <a:off x="7391400" y="76200"/>
            <a:ext cx="1694410" cy="748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A46D62-19FE-457C-B8A6-404930F3F32B}"/>
              </a:ext>
            </a:extLst>
          </p:cNvPr>
          <p:cNvSpPr/>
          <p:nvPr/>
        </p:nvSpPr>
        <p:spPr>
          <a:xfrm>
            <a:off x="76200" y="6273410"/>
            <a:ext cx="3035457" cy="584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677" y="461779"/>
            <a:ext cx="6478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Home </a:t>
            </a:r>
            <a:r>
              <a:rPr spc="-5" dirty="0"/>
              <a:t>directory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working</a:t>
            </a:r>
            <a:r>
              <a:rPr dirty="0"/>
              <a:t> </a:t>
            </a:r>
            <a:r>
              <a:rPr spc="-5" dirty="0"/>
              <a:t>directory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195482"/>
            <a:ext cx="8077834" cy="46278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When</a:t>
            </a:r>
            <a:r>
              <a:rPr sz="2700" spc="3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you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first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log</a:t>
            </a:r>
            <a:r>
              <a:rPr sz="2700" spc="3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3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UNIX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system,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3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working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directory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your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home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directory.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350" dirty="0">
              <a:latin typeface="Calibri"/>
              <a:cs typeface="Calibri"/>
            </a:endParaRPr>
          </a:p>
          <a:p>
            <a:pPr marL="355600" marR="5080" indent="-342900">
              <a:lnSpc>
                <a:spcPts val="29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While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working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you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will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associated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one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directory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called 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working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directory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or</a:t>
            </a:r>
            <a:r>
              <a:rPr sz="2700" dirty="0">
                <a:latin typeface="Calibri"/>
                <a:cs typeface="Calibri"/>
              </a:rPr>
              <a:t> 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current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directory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950"/>
              </a:lnSpc>
              <a:buFont typeface="Arial MT"/>
              <a:buChar char="•"/>
              <a:tabLst>
                <a:tab pos="354965" algn="l"/>
                <a:tab pos="355600" algn="l"/>
                <a:tab pos="861694" algn="l"/>
                <a:tab pos="2753995" algn="l"/>
                <a:tab pos="3167380" algn="l"/>
                <a:tab pos="3760470" algn="l"/>
                <a:tab pos="5010150" algn="l"/>
                <a:tab pos="6402070" algn="l"/>
                <a:tab pos="6742430" algn="l"/>
              </a:tabLst>
            </a:pPr>
            <a:r>
              <a:rPr sz="2700" dirty="0">
                <a:latin typeface="Calibri"/>
                <a:cs typeface="Calibri"/>
              </a:rPr>
              <a:t>An	abb</a:t>
            </a:r>
            <a:r>
              <a:rPr sz="2700" spc="-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evi</a:t>
            </a:r>
            <a:r>
              <a:rPr sz="2700" spc="-10" dirty="0">
                <a:latin typeface="Calibri"/>
                <a:cs typeface="Calibri"/>
              </a:rPr>
              <a:t>ati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n	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	the	</a:t>
            </a:r>
            <a:r>
              <a:rPr sz="2700" spc="-5" dirty="0">
                <a:latin typeface="Calibri"/>
                <a:cs typeface="Calibri"/>
              </a:rPr>
              <a:t>wor</a:t>
            </a:r>
            <a:r>
              <a:rPr sz="2700" dirty="0">
                <a:latin typeface="Calibri"/>
                <a:cs typeface="Calibri"/>
              </a:rPr>
              <a:t>king	di</a:t>
            </a:r>
            <a:r>
              <a:rPr sz="2700" spc="-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ecto</a:t>
            </a:r>
            <a:r>
              <a:rPr sz="2700" spc="-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y	is	displa</a:t>
            </a:r>
            <a:r>
              <a:rPr sz="2700" spc="-5" dirty="0">
                <a:latin typeface="Calibri"/>
                <a:cs typeface="Calibri"/>
              </a:rPr>
              <a:t>y</a:t>
            </a:r>
            <a:r>
              <a:rPr sz="2700" dirty="0">
                <a:latin typeface="Calibri"/>
                <a:cs typeface="Calibri"/>
              </a:rPr>
              <a:t>ed  as</a:t>
            </a:r>
            <a:r>
              <a:rPr sz="2700" spc="-5" dirty="0">
                <a:latin typeface="Calibri"/>
                <a:cs typeface="Calibri"/>
              </a:rPr>
              <a:t> part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the </a:t>
            </a:r>
            <a:r>
              <a:rPr sz="2700" spc="-5" dirty="0">
                <a:latin typeface="Calibri"/>
                <a:cs typeface="Calibri"/>
              </a:rPr>
              <a:t>prompt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your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terminal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350" dirty="0">
              <a:latin typeface="Calibri"/>
              <a:cs typeface="Calibri"/>
            </a:endParaRPr>
          </a:p>
          <a:p>
            <a:pPr marL="355600" marR="5080" indent="-342900">
              <a:lnSpc>
                <a:spcPts val="2950"/>
              </a:lnSpc>
              <a:buFont typeface="Arial MT"/>
              <a:buChar char="•"/>
              <a:tabLst>
                <a:tab pos="354965" algn="l"/>
                <a:tab pos="355600" algn="l"/>
                <a:tab pos="1051560" algn="l"/>
                <a:tab pos="2628265" algn="l"/>
                <a:tab pos="3412490" algn="l"/>
                <a:tab pos="4290695" algn="l"/>
                <a:tab pos="4934585" algn="l"/>
                <a:tab pos="6316980" algn="l"/>
                <a:tab pos="7134859" algn="l"/>
                <a:tab pos="7599045" algn="l"/>
              </a:tabLst>
            </a:pPr>
            <a:r>
              <a:rPr sz="2700" dirty="0">
                <a:latin typeface="Calibri"/>
                <a:cs typeface="Calibri"/>
              </a:rPr>
              <a:t>The	c</a:t>
            </a:r>
            <a:r>
              <a:rPr sz="2700" spc="-5" dirty="0">
                <a:latin typeface="Calibri"/>
                <a:cs typeface="Calibri"/>
              </a:rPr>
              <a:t>omm</a:t>
            </a:r>
            <a:r>
              <a:rPr sz="2700" dirty="0">
                <a:latin typeface="Calibri"/>
                <a:cs typeface="Calibri"/>
              </a:rPr>
              <a:t>and	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sz="2700" dirty="0">
                <a:latin typeface="Calibri"/>
                <a:cs typeface="Calibri"/>
              </a:rPr>
              <a:t>gives	the	abs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lute	path	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	the  </a:t>
            </a:r>
            <a:r>
              <a:rPr sz="2700" spc="-5" dirty="0">
                <a:latin typeface="Calibri"/>
                <a:cs typeface="Calibri"/>
              </a:rPr>
              <a:t>working directory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DE47D-BB4B-4AC7-BEA5-AC2C7A6236FD}"/>
              </a:ext>
            </a:extLst>
          </p:cNvPr>
          <p:cNvSpPr/>
          <p:nvPr/>
        </p:nvSpPr>
        <p:spPr>
          <a:xfrm>
            <a:off x="7391400" y="152400"/>
            <a:ext cx="1752600" cy="444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A01E6-1052-4113-89E9-4B9D96204676}"/>
              </a:ext>
            </a:extLst>
          </p:cNvPr>
          <p:cNvSpPr/>
          <p:nvPr/>
        </p:nvSpPr>
        <p:spPr>
          <a:xfrm>
            <a:off x="0" y="6096000"/>
            <a:ext cx="3214084" cy="71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9610" y="554550"/>
            <a:ext cx="5225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path</a:t>
            </a:r>
            <a:r>
              <a:rPr spc="-15" dirty="0"/>
              <a:t> </a:t>
            </a:r>
            <a:r>
              <a:rPr spc="-5" dirty="0"/>
              <a:t>or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pathname?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809908"/>
            <a:ext cx="8078470" cy="362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locates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hierarchy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699"/>
              </a:lnSpc>
              <a:spcBef>
                <a:spcPts val="6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absolute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file system hierarchy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given </a:t>
            </a:r>
            <a:r>
              <a:rPr sz="3200" spc="-5" dirty="0">
                <a:latin typeface="Calibri"/>
                <a:cs typeface="Calibri"/>
              </a:rPr>
              <a:t>file or folder describes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parents </a:t>
            </a:r>
            <a:r>
              <a:rPr sz="3200" dirty="0">
                <a:latin typeface="Calibri"/>
                <a:cs typeface="Calibri"/>
              </a:rPr>
              <a:t> all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way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 to the</a:t>
            </a:r>
            <a:r>
              <a:rPr sz="3200" spc="-5" dirty="0">
                <a:latin typeface="Calibri"/>
                <a:cs typeface="Calibri"/>
              </a:rPr>
              <a:t> root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relative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sz="3200" spc="-5" dirty="0">
                <a:latin typeface="Calibri"/>
                <a:cs typeface="Calibri"/>
              </a:rPr>
              <a:t>describes </a:t>
            </a:r>
            <a:r>
              <a:rPr sz="3200" dirty="0">
                <a:latin typeface="Calibri"/>
                <a:cs typeface="Calibri"/>
              </a:rPr>
              <a:t>the path to the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starting from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current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working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directory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1E0D0-F8A1-4A01-B2DC-566F61B52C02}"/>
              </a:ext>
            </a:extLst>
          </p:cNvPr>
          <p:cNvSpPr/>
          <p:nvPr/>
        </p:nvSpPr>
        <p:spPr>
          <a:xfrm>
            <a:off x="7185025" y="228600"/>
            <a:ext cx="1958975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63898-8FC7-48C9-83E5-449F9DAF9EBB}"/>
              </a:ext>
            </a:extLst>
          </p:cNvPr>
          <p:cNvSpPr/>
          <p:nvPr/>
        </p:nvSpPr>
        <p:spPr>
          <a:xfrm>
            <a:off x="0" y="6172200"/>
            <a:ext cx="3124200" cy="63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6113" y="554550"/>
            <a:ext cx="40373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~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5" dirty="0"/>
              <a:t>(your</a:t>
            </a:r>
            <a:r>
              <a:rPr spc="-15" dirty="0"/>
              <a:t> </a:t>
            </a:r>
            <a:r>
              <a:rPr spc="-5" dirty="0"/>
              <a:t>home</a:t>
            </a:r>
            <a:r>
              <a:rPr spc="-20" dirty="0"/>
              <a:t> </a:t>
            </a:r>
            <a:r>
              <a:rPr spc="-5" dirty="0"/>
              <a:t>directory)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633220"/>
            <a:ext cx="7620000" cy="2062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~ </a:t>
            </a:r>
            <a:r>
              <a:rPr sz="3200" spc="-5" dirty="0">
                <a:latin typeface="Calibri"/>
                <a:cs typeface="Calibri"/>
              </a:rPr>
              <a:t>refers </a:t>
            </a:r>
            <a:r>
              <a:rPr sz="3200" dirty="0">
                <a:latin typeface="Calibri"/>
                <a:cs typeface="Calibri"/>
              </a:rPr>
              <a:t>to the </a:t>
            </a:r>
            <a:r>
              <a:rPr sz="3200" spc="-5" dirty="0">
                <a:latin typeface="Calibri"/>
                <a:cs typeface="Calibri"/>
              </a:rPr>
              <a:t>home directory </a:t>
            </a:r>
            <a:r>
              <a:rPr sz="3200" dirty="0">
                <a:latin typeface="Calibri"/>
                <a:cs typeface="Calibri"/>
              </a:rPr>
              <a:t>in a given </a:t>
            </a:r>
            <a:r>
              <a:rPr sz="3200" spc="-10" dirty="0">
                <a:latin typeface="Calibri"/>
                <a:cs typeface="Calibri"/>
              </a:rPr>
              <a:t>file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5600" marR="27305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  <a:tab pos="3934460" algn="l"/>
              </a:tabLst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tilde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~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character	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starting</a:t>
            </a:r>
            <a:r>
              <a:rPr sz="3200" dirty="0">
                <a:latin typeface="Calibri"/>
                <a:cs typeface="Calibri"/>
              </a:rPr>
              <a:t> at</a:t>
            </a:r>
            <a:r>
              <a:rPr sz="3200" spc="-5" dirty="0">
                <a:latin typeface="Calibri"/>
                <a:cs typeface="Calibri"/>
              </a:rPr>
              <a:t> your home directory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66B89-A30A-40F0-8CA1-D45DF7843F8C}"/>
              </a:ext>
            </a:extLst>
          </p:cNvPr>
          <p:cNvSpPr/>
          <p:nvPr/>
        </p:nvSpPr>
        <p:spPr>
          <a:xfrm>
            <a:off x="7239000" y="152400"/>
            <a:ext cx="1828800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9FB8E-A998-4539-93EE-5EDDEF408ADD}"/>
              </a:ext>
            </a:extLst>
          </p:cNvPr>
          <p:cNvSpPr/>
          <p:nvPr/>
        </p:nvSpPr>
        <p:spPr>
          <a:xfrm>
            <a:off x="0" y="6096000"/>
            <a:ext cx="3124200" cy="71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5594" y="245755"/>
            <a:ext cx="2592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Absoulte</a:t>
            </a:r>
            <a:r>
              <a:rPr spc="-55" dirty="0"/>
              <a:t> </a:t>
            </a:r>
            <a:r>
              <a:rPr spc="-5" dirty="0"/>
              <a:t>path?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009206" y="810491"/>
            <a:ext cx="1974850" cy="1292860"/>
            <a:chOff x="3009206" y="810491"/>
            <a:chExt cx="1974850" cy="12928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8996" y="872835"/>
              <a:ext cx="266007" cy="3990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9861" y="810491"/>
              <a:ext cx="893618" cy="5320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1588" y="822960"/>
              <a:ext cx="270163" cy="5237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39951" y="836712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4">
                  <a:moveTo>
                    <a:pt x="792087" y="0"/>
                  </a:moveTo>
                  <a:lnTo>
                    <a:pt x="0" y="0"/>
                  </a:lnTo>
                  <a:lnTo>
                    <a:pt x="0" y="432047"/>
                  </a:lnTo>
                  <a:lnTo>
                    <a:pt x="792087" y="432047"/>
                  </a:lnTo>
                  <a:lnTo>
                    <a:pt x="79208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9206" y="1641763"/>
              <a:ext cx="1109748" cy="4613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1008112" y="0"/>
                  </a:moveTo>
                  <a:lnTo>
                    <a:pt x="0" y="0"/>
                  </a:lnTo>
                  <a:lnTo>
                    <a:pt x="0" y="360039"/>
                  </a:lnTo>
                  <a:lnTo>
                    <a:pt x="1008112" y="360039"/>
                  </a:lnTo>
                  <a:lnTo>
                    <a:pt x="1008112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0" y="0"/>
                  </a:moveTo>
                  <a:lnTo>
                    <a:pt x="1008111" y="0"/>
                  </a:lnTo>
                  <a:lnTo>
                    <a:pt x="1008111" y="360039"/>
                  </a:lnTo>
                  <a:lnTo>
                    <a:pt x="0" y="3600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39951" y="836712"/>
            <a:ext cx="792480" cy="432434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400" b="1" dirty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8571" y="1661820"/>
            <a:ext cx="63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home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15342" y="1230283"/>
            <a:ext cx="2265680" cy="1841500"/>
            <a:chOff x="2215342" y="1230283"/>
            <a:chExt cx="2265680" cy="18415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8916" y="1230283"/>
              <a:ext cx="681643" cy="4738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51919" y="1268760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79" h="360044">
                  <a:moveTo>
                    <a:pt x="576063" y="0"/>
                  </a:moveTo>
                  <a:lnTo>
                    <a:pt x="0" y="36004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5342" y="2394064"/>
              <a:ext cx="1255221" cy="6774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7743" y="2420887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115212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152127" y="576064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7743" y="2420888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18491" y="2557855"/>
            <a:ext cx="843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8516" y="1995054"/>
            <a:ext cx="3449954" cy="2157730"/>
            <a:chOff x="598516" y="1995054"/>
            <a:chExt cx="3449954" cy="215773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5051" y="1995054"/>
              <a:ext cx="610985" cy="5029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59832" y="2028909"/>
              <a:ext cx="504190" cy="392430"/>
            </a:xfrm>
            <a:custGeom>
              <a:avLst/>
              <a:gdLst/>
              <a:ahLst/>
              <a:cxnLst/>
              <a:rect l="l" t="t" r="r" b="b"/>
              <a:pathLst>
                <a:path w="504189" h="392430">
                  <a:moveTo>
                    <a:pt x="504055" y="0"/>
                  </a:moveTo>
                  <a:lnTo>
                    <a:pt x="0" y="391977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8552" y="3441469"/>
              <a:ext cx="1612668" cy="67748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79711" y="3469071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516" y="3474719"/>
              <a:ext cx="1359131" cy="6774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8071" y="3501009"/>
              <a:ext cx="1259840" cy="576580"/>
            </a:xfrm>
            <a:custGeom>
              <a:avLst/>
              <a:gdLst/>
              <a:ahLst/>
              <a:cxnLst/>
              <a:rect l="l" t="t" r="r" b="b"/>
              <a:pathLst>
                <a:path w="1259839" h="576579">
                  <a:moveTo>
                    <a:pt x="0" y="0"/>
                  </a:moveTo>
                  <a:lnTo>
                    <a:pt x="1259631" y="0"/>
                  </a:lnTo>
                  <a:lnTo>
                    <a:pt x="125963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1476" y="2959330"/>
              <a:ext cx="897774" cy="61929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75655" y="2996952"/>
              <a:ext cx="792480" cy="504190"/>
            </a:xfrm>
            <a:custGeom>
              <a:avLst/>
              <a:gdLst/>
              <a:ahLst/>
              <a:cxnLst/>
              <a:rect l="l" t="t" r="r" b="b"/>
              <a:pathLst>
                <a:path w="792480" h="504189">
                  <a:moveTo>
                    <a:pt x="792087" y="0"/>
                  </a:moveTo>
                  <a:lnTo>
                    <a:pt x="0" y="50405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81843" y="2963487"/>
              <a:ext cx="403167" cy="57773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339751" y="2996952"/>
              <a:ext cx="288290" cy="472440"/>
            </a:xfrm>
            <a:custGeom>
              <a:avLst/>
              <a:gdLst/>
              <a:ahLst/>
              <a:cxnLst/>
              <a:rect l="l" t="t" r="r" b="b"/>
              <a:pathLst>
                <a:path w="288289" h="472439">
                  <a:moveTo>
                    <a:pt x="288032" y="0"/>
                  </a:moveTo>
                  <a:lnTo>
                    <a:pt x="0" y="47211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3076" y="2959330"/>
              <a:ext cx="1255221" cy="5860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43807" y="2996953"/>
              <a:ext cx="1152525" cy="472440"/>
            </a:xfrm>
            <a:custGeom>
              <a:avLst/>
              <a:gdLst/>
              <a:ahLst/>
              <a:cxnLst/>
              <a:rect l="l" t="t" r="r" b="b"/>
              <a:pathLst>
                <a:path w="1152525" h="472439">
                  <a:moveTo>
                    <a:pt x="1152127" y="47211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2307" y="3606036"/>
            <a:ext cx="897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Desktop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58451" y="3606036"/>
            <a:ext cx="1224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ocument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512126" y="3441469"/>
            <a:ext cx="1255395" cy="677545"/>
            <a:chOff x="3512126" y="3441469"/>
            <a:chExt cx="1255395" cy="677545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2126" y="3441469"/>
              <a:ext cx="1255221" cy="67748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63888" y="3469070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27" y="0"/>
                  </a:moveTo>
                  <a:lnTo>
                    <a:pt x="0" y="0"/>
                  </a:lnTo>
                  <a:lnTo>
                    <a:pt x="0" y="576063"/>
                  </a:lnTo>
                  <a:lnTo>
                    <a:pt x="1152127" y="576063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63887" y="3469071"/>
            <a:ext cx="1152525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75"/>
              </a:spcBef>
            </a:pPr>
            <a:r>
              <a:rPr sz="2000" b="1" spc="-5" dirty="0">
                <a:latin typeface="Calibri"/>
                <a:cs typeface="Calibri"/>
              </a:rPr>
              <a:t>IBT2017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305992" y="4339243"/>
            <a:ext cx="1180465" cy="673735"/>
            <a:chOff x="4305992" y="4339243"/>
            <a:chExt cx="1180465" cy="67373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05992" y="4339243"/>
              <a:ext cx="1180407" cy="67333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1080119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080119" y="576064"/>
                  </a:lnTo>
                  <a:lnTo>
                    <a:pt x="1080119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506723" y="4470131"/>
            <a:ext cx="58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009206" y="5203767"/>
            <a:ext cx="1612900" cy="673735"/>
            <a:chOff x="3009206" y="5203767"/>
            <a:chExt cx="1612900" cy="673735"/>
          </a:xfrm>
        </p:grpSpPr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09206" y="5203767"/>
              <a:ext cx="1612668" cy="6733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059831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6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512167" y="576064"/>
                  </a:lnTo>
                  <a:lnTo>
                    <a:pt x="151216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059831" y="5229199"/>
            <a:ext cx="1512570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954385" y="5203767"/>
            <a:ext cx="1612900" cy="673735"/>
            <a:chOff x="4954385" y="5203767"/>
            <a:chExt cx="1612900" cy="673735"/>
          </a:xfrm>
        </p:grpSpPr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54385" y="5203767"/>
              <a:ext cx="1612668" cy="67333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004047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154795" y="5334228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44683" y="4039984"/>
            <a:ext cx="1828800" cy="972819"/>
            <a:chOff x="2144683" y="4039984"/>
            <a:chExt cx="1828800" cy="972819"/>
          </a:xfrm>
        </p:grpSpPr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67891" y="4039984"/>
              <a:ext cx="1105592" cy="40316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915816" y="4077072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44683" y="4339243"/>
              <a:ext cx="1180407" cy="67333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2195736" y="4365104"/>
            <a:ext cx="1080135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089860" y="4006734"/>
            <a:ext cx="1471930" cy="1301115"/>
            <a:chOff x="4089860" y="4006734"/>
            <a:chExt cx="1471930" cy="1301115"/>
          </a:xfrm>
        </p:grpSpPr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89860" y="4006734"/>
              <a:ext cx="856210" cy="43641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139950" y="4045134"/>
              <a:ext cx="756285" cy="320040"/>
            </a:xfrm>
            <a:custGeom>
              <a:avLst/>
              <a:gdLst/>
              <a:ahLst/>
              <a:cxnLst/>
              <a:rect l="l" t="t" r="r" b="b"/>
              <a:pathLst>
                <a:path w="756285" h="320039">
                  <a:moveTo>
                    <a:pt x="0" y="0"/>
                  </a:moveTo>
                  <a:lnTo>
                    <a:pt x="756083" y="31997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56363" y="4904509"/>
              <a:ext cx="399010" cy="39901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211958" y="4941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46319" y="4904509"/>
              <a:ext cx="714894" cy="40316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896035" y="4941168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39" h="288289">
                  <a:moveTo>
                    <a:pt x="0" y="0"/>
                  </a:moveTo>
                  <a:lnTo>
                    <a:pt x="612068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282588" y="6126315"/>
            <a:ext cx="114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155" algn="l"/>
              </a:tabLst>
            </a:pPr>
            <a:r>
              <a:rPr sz="2700" spc="-7" baseline="1543" dirty="0">
                <a:solidFill>
                  <a:srgbClr val="9BBB59"/>
                </a:solidFill>
                <a:latin typeface="Calibri"/>
                <a:cs typeface="Calibri"/>
              </a:rPr>
              <a:t>fil</a:t>
            </a:r>
            <a:r>
              <a:rPr sz="2700" spc="-15" baseline="1543" dirty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2700" baseline="1543" dirty="0">
                <a:solidFill>
                  <a:srgbClr val="9BBB59"/>
                </a:solidFill>
                <a:latin typeface="Calibri"/>
                <a:cs typeface="Calibri"/>
              </a:rPr>
              <a:t>1	</a:t>
            </a:r>
            <a:r>
              <a:rPr sz="1800" spc="-5" dirty="0">
                <a:latin typeface="Calibri"/>
                <a:cs typeface="Calibri"/>
              </a:rPr>
              <a:t>fil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366654" y="5843846"/>
            <a:ext cx="827405" cy="394970"/>
            <a:chOff x="3366654" y="5843846"/>
            <a:chExt cx="827405" cy="394970"/>
          </a:xfrm>
        </p:grpSpPr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6654" y="5843846"/>
              <a:ext cx="394854" cy="39485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419871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1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98916" y="5843846"/>
              <a:ext cx="394854" cy="39485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851920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0"/>
                  </a:moveTo>
                  <a:lnTo>
                    <a:pt x="288031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930658" y="2525917"/>
            <a:ext cx="494347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is:</a:t>
            </a:r>
            <a:endParaRPr sz="1800">
              <a:latin typeface="Calibri"/>
              <a:cs typeface="Calibri"/>
            </a:endParaRPr>
          </a:p>
          <a:p>
            <a:pPr marL="69850">
              <a:lnSpc>
                <a:spcPts val="2370"/>
              </a:lnSpc>
            </a:pPr>
            <a:r>
              <a:rPr sz="2000" b="1" spc="-5" dirty="0">
                <a:solidFill>
                  <a:srgbClr val="9BBB59"/>
                </a:solidFill>
                <a:latin typeface="Calibri"/>
                <a:cs typeface="Calibri"/>
              </a:rPr>
              <a:t>/home/Watson/IBT2017/Linux/Session1/ﬁle1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4D8D5D-6025-4F4D-947F-DF7EA0F492DD}"/>
              </a:ext>
            </a:extLst>
          </p:cNvPr>
          <p:cNvSpPr/>
          <p:nvPr/>
        </p:nvSpPr>
        <p:spPr>
          <a:xfrm>
            <a:off x="7391400" y="0"/>
            <a:ext cx="1746857" cy="744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CAC132-2B1C-4557-8E18-BD31B48451DC}"/>
              </a:ext>
            </a:extLst>
          </p:cNvPr>
          <p:cNvSpPr/>
          <p:nvPr/>
        </p:nvSpPr>
        <p:spPr>
          <a:xfrm>
            <a:off x="0" y="6217026"/>
            <a:ext cx="3129121" cy="58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5594" y="245755"/>
            <a:ext cx="2592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Absoulte</a:t>
            </a:r>
            <a:r>
              <a:rPr spc="-55" dirty="0"/>
              <a:t> </a:t>
            </a:r>
            <a:r>
              <a:rPr spc="-5" dirty="0"/>
              <a:t>path?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009206" y="810491"/>
            <a:ext cx="1974850" cy="1292860"/>
            <a:chOff x="3009206" y="810491"/>
            <a:chExt cx="1974850" cy="12928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8996" y="872835"/>
              <a:ext cx="266007" cy="3990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9861" y="810491"/>
              <a:ext cx="893618" cy="5320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1588" y="822960"/>
              <a:ext cx="270163" cy="5237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39951" y="836712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4">
                  <a:moveTo>
                    <a:pt x="792087" y="0"/>
                  </a:moveTo>
                  <a:lnTo>
                    <a:pt x="0" y="0"/>
                  </a:lnTo>
                  <a:lnTo>
                    <a:pt x="0" y="432047"/>
                  </a:lnTo>
                  <a:lnTo>
                    <a:pt x="792087" y="432047"/>
                  </a:lnTo>
                  <a:lnTo>
                    <a:pt x="79208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9206" y="1641763"/>
              <a:ext cx="1109748" cy="4613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1008112" y="0"/>
                  </a:moveTo>
                  <a:lnTo>
                    <a:pt x="0" y="0"/>
                  </a:lnTo>
                  <a:lnTo>
                    <a:pt x="0" y="360039"/>
                  </a:lnTo>
                  <a:lnTo>
                    <a:pt x="1008112" y="360039"/>
                  </a:lnTo>
                  <a:lnTo>
                    <a:pt x="1008112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0" y="0"/>
                  </a:moveTo>
                  <a:lnTo>
                    <a:pt x="1008111" y="0"/>
                  </a:lnTo>
                  <a:lnTo>
                    <a:pt x="1008111" y="360039"/>
                  </a:lnTo>
                  <a:lnTo>
                    <a:pt x="0" y="3600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39951" y="836712"/>
            <a:ext cx="792480" cy="432434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400" b="1" dirty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8571" y="1661820"/>
            <a:ext cx="63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home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15342" y="1230283"/>
            <a:ext cx="2265680" cy="1841500"/>
            <a:chOff x="2215342" y="1230283"/>
            <a:chExt cx="2265680" cy="18415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8916" y="1230283"/>
              <a:ext cx="681643" cy="4738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51919" y="1268760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79" h="360044">
                  <a:moveTo>
                    <a:pt x="576063" y="0"/>
                  </a:moveTo>
                  <a:lnTo>
                    <a:pt x="0" y="36004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5342" y="2394064"/>
              <a:ext cx="1255221" cy="6774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7743" y="2420887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115212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152127" y="576064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7743" y="2420888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18491" y="2557855"/>
            <a:ext cx="843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8516" y="1995054"/>
            <a:ext cx="3449954" cy="2157730"/>
            <a:chOff x="598516" y="1995054"/>
            <a:chExt cx="3449954" cy="215773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5051" y="1995054"/>
              <a:ext cx="610985" cy="5029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59832" y="2028909"/>
              <a:ext cx="504190" cy="392430"/>
            </a:xfrm>
            <a:custGeom>
              <a:avLst/>
              <a:gdLst/>
              <a:ahLst/>
              <a:cxnLst/>
              <a:rect l="l" t="t" r="r" b="b"/>
              <a:pathLst>
                <a:path w="504189" h="392430">
                  <a:moveTo>
                    <a:pt x="504055" y="0"/>
                  </a:moveTo>
                  <a:lnTo>
                    <a:pt x="0" y="391977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8552" y="3441469"/>
              <a:ext cx="1612668" cy="67748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79711" y="3469071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516" y="3474719"/>
              <a:ext cx="1359131" cy="6774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8071" y="3501009"/>
              <a:ext cx="1259840" cy="576580"/>
            </a:xfrm>
            <a:custGeom>
              <a:avLst/>
              <a:gdLst/>
              <a:ahLst/>
              <a:cxnLst/>
              <a:rect l="l" t="t" r="r" b="b"/>
              <a:pathLst>
                <a:path w="1259839" h="576579">
                  <a:moveTo>
                    <a:pt x="0" y="0"/>
                  </a:moveTo>
                  <a:lnTo>
                    <a:pt x="1259631" y="0"/>
                  </a:lnTo>
                  <a:lnTo>
                    <a:pt x="125963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1476" y="2959330"/>
              <a:ext cx="897774" cy="61929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75655" y="2996952"/>
              <a:ext cx="792480" cy="504190"/>
            </a:xfrm>
            <a:custGeom>
              <a:avLst/>
              <a:gdLst/>
              <a:ahLst/>
              <a:cxnLst/>
              <a:rect l="l" t="t" r="r" b="b"/>
              <a:pathLst>
                <a:path w="792480" h="504189">
                  <a:moveTo>
                    <a:pt x="792087" y="0"/>
                  </a:moveTo>
                  <a:lnTo>
                    <a:pt x="0" y="50405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81843" y="2963487"/>
              <a:ext cx="403167" cy="57773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339751" y="2996952"/>
              <a:ext cx="288290" cy="472440"/>
            </a:xfrm>
            <a:custGeom>
              <a:avLst/>
              <a:gdLst/>
              <a:ahLst/>
              <a:cxnLst/>
              <a:rect l="l" t="t" r="r" b="b"/>
              <a:pathLst>
                <a:path w="288289" h="472439">
                  <a:moveTo>
                    <a:pt x="288032" y="0"/>
                  </a:moveTo>
                  <a:lnTo>
                    <a:pt x="0" y="47211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3076" y="2959330"/>
              <a:ext cx="1255221" cy="5860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43807" y="2996953"/>
              <a:ext cx="1152525" cy="472440"/>
            </a:xfrm>
            <a:custGeom>
              <a:avLst/>
              <a:gdLst/>
              <a:ahLst/>
              <a:cxnLst/>
              <a:rect l="l" t="t" r="r" b="b"/>
              <a:pathLst>
                <a:path w="1152525" h="472439">
                  <a:moveTo>
                    <a:pt x="1152127" y="47211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2307" y="3606036"/>
            <a:ext cx="897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Desktop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58451" y="3606036"/>
            <a:ext cx="1224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ocument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512126" y="3441469"/>
            <a:ext cx="1255395" cy="677545"/>
            <a:chOff x="3512126" y="3441469"/>
            <a:chExt cx="1255395" cy="677545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2126" y="3441469"/>
              <a:ext cx="1255221" cy="67748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63888" y="3469070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27" y="0"/>
                  </a:moveTo>
                  <a:lnTo>
                    <a:pt x="0" y="0"/>
                  </a:lnTo>
                  <a:lnTo>
                    <a:pt x="0" y="576063"/>
                  </a:lnTo>
                  <a:lnTo>
                    <a:pt x="1152127" y="576063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63887" y="3469071"/>
            <a:ext cx="1152525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75"/>
              </a:spcBef>
            </a:pPr>
            <a:r>
              <a:rPr sz="2000" b="1" spc="-5" dirty="0">
                <a:latin typeface="Calibri"/>
                <a:cs typeface="Calibri"/>
              </a:rPr>
              <a:t>IBT2017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305992" y="4339243"/>
            <a:ext cx="1180465" cy="673735"/>
            <a:chOff x="4305992" y="4339243"/>
            <a:chExt cx="1180465" cy="67373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05992" y="4339243"/>
              <a:ext cx="1180407" cy="67333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1080119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080119" y="576064"/>
                  </a:lnTo>
                  <a:lnTo>
                    <a:pt x="1080119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506723" y="4470131"/>
            <a:ext cx="58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803072" y="5203767"/>
            <a:ext cx="1612900" cy="673735"/>
            <a:chOff x="3803072" y="5203767"/>
            <a:chExt cx="1612900" cy="673735"/>
          </a:xfrm>
        </p:grpSpPr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03072" y="5203767"/>
              <a:ext cx="1612668" cy="6733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851920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6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512167" y="576064"/>
                  </a:lnTo>
                  <a:lnTo>
                    <a:pt x="151216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851919" y="5229199"/>
            <a:ext cx="1512570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457305" y="5203767"/>
            <a:ext cx="1612900" cy="673735"/>
            <a:chOff x="5457305" y="5203767"/>
            <a:chExt cx="1612900" cy="673735"/>
          </a:xfrm>
        </p:grpSpPr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57305" y="5203767"/>
              <a:ext cx="1612668" cy="67333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508102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6" y="0"/>
                  </a:lnTo>
                  <a:lnTo>
                    <a:pt x="1512166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658850" y="5334228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44683" y="4039984"/>
            <a:ext cx="1828800" cy="972819"/>
            <a:chOff x="2144683" y="4039984"/>
            <a:chExt cx="1828800" cy="972819"/>
          </a:xfrm>
        </p:grpSpPr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67891" y="4039984"/>
              <a:ext cx="1105592" cy="40316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915816" y="4077072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44683" y="4339243"/>
              <a:ext cx="1180407" cy="67333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2195736" y="4365104"/>
            <a:ext cx="1080135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089860" y="4006734"/>
            <a:ext cx="1974850" cy="1301115"/>
            <a:chOff x="4089860" y="4006734"/>
            <a:chExt cx="1974850" cy="1301115"/>
          </a:xfrm>
        </p:grpSpPr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89860" y="4006734"/>
              <a:ext cx="856210" cy="43641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139950" y="4045134"/>
              <a:ext cx="756285" cy="320040"/>
            </a:xfrm>
            <a:custGeom>
              <a:avLst/>
              <a:gdLst/>
              <a:ahLst/>
              <a:cxnLst/>
              <a:rect l="l" t="t" r="r" b="b"/>
              <a:pathLst>
                <a:path w="756285" h="320039">
                  <a:moveTo>
                    <a:pt x="0" y="0"/>
                  </a:moveTo>
                  <a:lnTo>
                    <a:pt x="756083" y="31997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59283" y="4904509"/>
              <a:ext cx="399010" cy="39901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716015" y="4941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49239" y="4904509"/>
              <a:ext cx="714894" cy="40316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400090" y="4941168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39" h="288289">
                  <a:moveTo>
                    <a:pt x="0" y="0"/>
                  </a:moveTo>
                  <a:lnTo>
                    <a:pt x="612067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498611" y="6117024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BBB59"/>
                </a:solidFill>
                <a:latin typeface="Calibri"/>
                <a:cs typeface="Calibri"/>
              </a:rPr>
              <a:t>fil</a:t>
            </a:r>
            <a:r>
              <a:rPr sz="1800" spc="-10" dirty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24102" y="5843846"/>
            <a:ext cx="831850" cy="394970"/>
            <a:chOff x="3724102" y="5843846"/>
            <a:chExt cx="831850" cy="394970"/>
          </a:xfrm>
        </p:grpSpPr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24102" y="5843846"/>
              <a:ext cx="399010" cy="39485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779911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56363" y="5843846"/>
              <a:ext cx="399010" cy="39485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211959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0"/>
                  </a:moveTo>
                  <a:lnTo>
                    <a:pt x="288032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370818" y="869732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FA809"/>
                </a:solidFill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082787" y="1733828"/>
            <a:ext cx="65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FA809"/>
                </a:solidFill>
                <a:latin typeface="Calibri"/>
                <a:cs typeface="Calibri"/>
              </a:rPr>
              <a:t>/home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506723" y="2525917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FA809"/>
                </a:solidFill>
                <a:latin typeface="Calibri"/>
                <a:cs typeface="Calibri"/>
              </a:rPr>
              <a:t>/home/Watson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082787" y="3534029"/>
            <a:ext cx="2303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FA809"/>
                </a:solidFill>
                <a:latin typeface="Calibri"/>
                <a:cs typeface="Calibri"/>
              </a:rPr>
              <a:t>/home/Watson/IBT2017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658850" y="4470131"/>
            <a:ext cx="287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FA809"/>
                </a:solidFill>
                <a:latin typeface="Calibri"/>
                <a:cs typeface="Calibri"/>
              </a:rPr>
              <a:t>/home/Watson/IBT2017/Linux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2227" y="5334228"/>
            <a:ext cx="3775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FA809"/>
                </a:solidFill>
                <a:latin typeface="Calibri"/>
                <a:cs typeface="Calibri"/>
              </a:rPr>
              <a:t>/home/Watson/IBT2017/Linux/Session1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290698" y="5910291"/>
            <a:ext cx="477012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255">
              <a:lnSpc>
                <a:spcPts val="1930"/>
              </a:lnSpc>
              <a:spcBef>
                <a:spcPts val="100"/>
              </a:spcBef>
            </a:pPr>
            <a:r>
              <a:rPr sz="1800" spc="-5" dirty="0">
                <a:solidFill>
                  <a:srgbClr val="8FA809"/>
                </a:solidFill>
                <a:latin typeface="Calibri"/>
                <a:cs typeface="Calibri"/>
              </a:rPr>
              <a:t>/home/Watson/IBT2017/Linux/Session1/file1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Calibri"/>
                <a:cs typeface="Calibri"/>
              </a:rPr>
              <a:t>file2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03B9-8F89-46DE-9A35-528BFE4AB256}"/>
              </a:ext>
            </a:extLst>
          </p:cNvPr>
          <p:cNvSpPr/>
          <p:nvPr/>
        </p:nvSpPr>
        <p:spPr>
          <a:xfrm>
            <a:off x="7386567" y="245755"/>
            <a:ext cx="1757433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F44C44-B0B2-44A3-AAA6-75ED281E71D5}"/>
              </a:ext>
            </a:extLst>
          </p:cNvPr>
          <p:cNvSpPr/>
          <p:nvPr/>
        </p:nvSpPr>
        <p:spPr>
          <a:xfrm>
            <a:off x="42227" y="6238700"/>
            <a:ext cx="3092922" cy="567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5860" y="263340"/>
            <a:ext cx="33388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4419" y="1137316"/>
            <a:ext cx="7957184" cy="33324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200" spc="-5" dirty="0">
                <a:latin typeface="Calibri"/>
                <a:cs typeface="Calibri"/>
              </a:rPr>
              <a:t>①Understand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Unix</a:t>
            </a:r>
            <a:r>
              <a:rPr sz="3200" spc="-5" dirty="0">
                <a:latin typeface="Calibri"/>
                <a:cs typeface="Calibri"/>
              </a:rPr>
              <a:t> file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structure</a:t>
            </a:r>
            <a:endParaRPr sz="3200" dirty="0">
              <a:latin typeface="Calibri"/>
              <a:cs typeface="Calibri"/>
            </a:endParaRPr>
          </a:p>
          <a:p>
            <a:pPr marL="520700" marR="219075" indent="-508000">
              <a:lnSpc>
                <a:spcPct val="100000"/>
              </a:lnSpc>
              <a:spcBef>
                <a:spcPts val="730"/>
              </a:spcBef>
            </a:pPr>
            <a:r>
              <a:rPr sz="3200" spc="-5" dirty="0">
                <a:latin typeface="Calibri"/>
                <a:cs typeface="Calibri"/>
              </a:rPr>
              <a:t>②Understand </a:t>
            </a:r>
            <a:r>
              <a:rPr sz="3200" dirty="0">
                <a:latin typeface="Calibri"/>
                <a:cs typeface="Calibri"/>
              </a:rPr>
              <a:t>full vs </a:t>
            </a:r>
            <a:r>
              <a:rPr sz="3200" spc="-5" dirty="0">
                <a:latin typeface="Calibri"/>
                <a:cs typeface="Calibri"/>
              </a:rPr>
              <a:t>relative paths: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when</a:t>
            </a:r>
            <a:r>
              <a:rPr sz="3200" dirty="0">
                <a:latin typeface="Calibri"/>
                <a:cs typeface="Calibri"/>
              </a:rPr>
              <a:t> 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dirty="0">
                <a:latin typeface="Calibri"/>
                <a:cs typeface="Calibri"/>
              </a:rPr>
              <a:t>to use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</a:t>
            </a:r>
          </a:p>
          <a:p>
            <a:pPr marL="520700" marR="5080" indent="-508000">
              <a:lnSpc>
                <a:spcPct val="100000"/>
              </a:lnSpc>
              <a:spcBef>
                <a:spcPts val="720"/>
              </a:spcBef>
            </a:pPr>
            <a:r>
              <a:rPr sz="3200" spc="-5" dirty="0">
                <a:latin typeface="Calibri"/>
                <a:cs typeface="Calibri"/>
              </a:rPr>
              <a:t>③Learn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how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create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directories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navigate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through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structure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spc="-5" dirty="0">
                <a:latin typeface="Calibri"/>
                <a:cs typeface="Calibri"/>
              </a:rPr>
              <a:t>④Learn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useful</a:t>
            </a:r>
            <a:r>
              <a:rPr sz="3200" spc="-5" dirty="0">
                <a:latin typeface="Calibri"/>
                <a:cs typeface="Calibri"/>
              </a:rPr>
              <a:t> shortcuts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903" y="6404347"/>
            <a:ext cx="1074811" cy="4313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0311" y="267749"/>
            <a:ext cx="1689394" cy="3458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533D9C-2F2E-4406-81DD-0DB7DD9C2CFD}"/>
              </a:ext>
            </a:extLst>
          </p:cNvPr>
          <p:cNvSpPr/>
          <p:nvPr/>
        </p:nvSpPr>
        <p:spPr>
          <a:xfrm>
            <a:off x="7380311" y="0"/>
            <a:ext cx="1689394" cy="776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2059" y="1797716"/>
            <a:ext cx="2790190" cy="1306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Every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directory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 </a:t>
            </a:r>
            <a:r>
              <a:rPr sz="2800" dirty="0">
                <a:latin typeface="Calibri"/>
                <a:cs typeface="Calibri"/>
              </a:rPr>
              <a:t>special sub-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directories: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059" y="3677316"/>
            <a:ext cx="3184525" cy="18148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4965" marR="18415" indent="-342900">
              <a:lnSpc>
                <a:spcPts val="3329"/>
              </a:lnSpc>
              <a:spcBef>
                <a:spcPts val="235"/>
              </a:spcBef>
              <a:buSzPct val="96428"/>
              <a:buFont typeface="Wingdings"/>
              <a:buChar char=""/>
              <a:tabLst>
                <a:tab pos="364490" algn="l"/>
              </a:tabLst>
            </a:pPr>
            <a:r>
              <a:rPr sz="2800" dirty="0">
                <a:latin typeface="Calibri"/>
                <a:cs typeface="Calibri"/>
              </a:rPr>
              <a:t>.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(dot):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current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directory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ts val="3329"/>
              </a:lnSpc>
              <a:spcBef>
                <a:spcPts val="730"/>
              </a:spcBef>
              <a:buSzPct val="96428"/>
              <a:buFont typeface="Wingdings"/>
              <a:buChar char=""/>
              <a:tabLst>
                <a:tab pos="370840" algn="l"/>
                <a:tab pos="836930" algn="l"/>
                <a:tab pos="2645410" algn="l"/>
              </a:tabLst>
            </a:pPr>
            <a:r>
              <a:rPr sz="2800" spc="110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.	</a:t>
            </a:r>
            <a:r>
              <a:rPr sz="2800" spc="110" dirty="0">
                <a:latin typeface="Calibri"/>
                <a:cs typeface="Calibri"/>
              </a:rPr>
              <a:t>(dot-dot)</a:t>
            </a:r>
            <a:r>
              <a:rPr sz="2800" dirty="0">
                <a:latin typeface="Calibri"/>
                <a:cs typeface="Calibri"/>
              </a:rPr>
              <a:t>:	</a:t>
            </a:r>
            <a:r>
              <a:rPr sz="2800" spc="110" dirty="0">
                <a:latin typeface="Calibri"/>
                <a:cs typeface="Calibri"/>
              </a:rPr>
              <a:t>the  </a:t>
            </a:r>
            <a:r>
              <a:rPr sz="2800" spc="-5" dirty="0">
                <a:latin typeface="Calibri"/>
                <a:cs typeface="Calibri"/>
              </a:rPr>
              <a:t>parent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directory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57305" y="2074024"/>
            <a:ext cx="1434465" cy="677545"/>
            <a:chOff x="5457305" y="2074024"/>
            <a:chExt cx="1434465" cy="6775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305" y="2074024"/>
              <a:ext cx="1433945" cy="6774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08103" y="2100919"/>
              <a:ext cx="1332230" cy="576580"/>
            </a:xfrm>
            <a:custGeom>
              <a:avLst/>
              <a:gdLst/>
              <a:ahLst/>
              <a:cxnLst/>
              <a:rect l="l" t="t" r="r" b="b"/>
              <a:pathLst>
                <a:path w="1332229" h="576580">
                  <a:moveTo>
                    <a:pt x="1332148" y="0"/>
                  </a:moveTo>
                  <a:lnTo>
                    <a:pt x="0" y="0"/>
                  </a:lnTo>
                  <a:lnTo>
                    <a:pt x="0" y="576063"/>
                  </a:lnTo>
                  <a:lnTo>
                    <a:pt x="1332148" y="576063"/>
                  </a:lnTo>
                  <a:lnTo>
                    <a:pt x="1332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08102" y="2100919"/>
              <a:ext cx="1332230" cy="576580"/>
            </a:xfrm>
            <a:custGeom>
              <a:avLst/>
              <a:gdLst/>
              <a:ahLst/>
              <a:cxnLst/>
              <a:rect l="l" t="t" r="r" b="b"/>
              <a:pathLst>
                <a:path w="1332229" h="576580">
                  <a:moveTo>
                    <a:pt x="0" y="0"/>
                  </a:moveTo>
                  <a:lnTo>
                    <a:pt x="1332147" y="0"/>
                  </a:lnTo>
                  <a:lnTo>
                    <a:pt x="1332147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86843" y="2237884"/>
            <a:ext cx="876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IBT</a:t>
            </a:r>
            <a:r>
              <a:rPr sz="2000" b="1" spc="-5" dirty="0">
                <a:latin typeface="Calibri"/>
                <a:cs typeface="Calibri"/>
              </a:rPr>
              <a:t>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89860" y="2639290"/>
            <a:ext cx="4925695" cy="1870710"/>
            <a:chOff x="4089860" y="2639290"/>
            <a:chExt cx="4925695" cy="18707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8911" y="2672541"/>
              <a:ext cx="1109748" cy="4031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60031" y="2708920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9860" y="2967643"/>
              <a:ext cx="1180407" cy="6774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1169" y="2967643"/>
              <a:ext cx="1180407" cy="6774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00190" y="2996952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4" h="576579">
                  <a:moveTo>
                    <a:pt x="1080119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080119" y="576064"/>
                  </a:lnTo>
                  <a:lnTo>
                    <a:pt x="1080119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0190" y="2996952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4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2323" y="2639290"/>
              <a:ext cx="768927" cy="43641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174177" y="2676982"/>
              <a:ext cx="666115" cy="320040"/>
            </a:xfrm>
            <a:custGeom>
              <a:avLst/>
              <a:gdLst/>
              <a:ahLst/>
              <a:cxnLst/>
              <a:rect l="l" t="t" r="r" b="b"/>
              <a:pathLst>
                <a:path w="666115" h="320039">
                  <a:moveTo>
                    <a:pt x="0" y="0"/>
                  </a:moveTo>
                  <a:lnTo>
                    <a:pt x="666073" y="31996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4094" y="3832167"/>
              <a:ext cx="1612668" cy="6774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96134" y="3861047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6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512167" y="576064"/>
                  </a:lnTo>
                  <a:lnTo>
                    <a:pt x="1512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4460" y="3537065"/>
              <a:ext cx="399010" cy="39901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60230" y="35730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32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2483" y="3832167"/>
              <a:ext cx="1612668" cy="6774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452319" y="3861047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94417" y="3537064"/>
              <a:ext cx="714894" cy="40316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344306" y="3573016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40" h="288289">
                  <a:moveTo>
                    <a:pt x="0" y="0"/>
                  </a:moveTo>
                  <a:lnTo>
                    <a:pt x="612067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39951" y="2996952"/>
            <a:ext cx="1080135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22947" y="3101980"/>
            <a:ext cx="58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31059" y="3966076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6134" y="3861047"/>
            <a:ext cx="1512570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63106" y="3103721"/>
            <a:ext cx="76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255" algn="l"/>
              </a:tabLst>
            </a:pPr>
            <a:r>
              <a:rPr sz="3600" dirty="0">
                <a:solidFill>
                  <a:srgbClr val="800000"/>
                </a:solidFill>
                <a:latin typeface="Calibri"/>
                <a:cs typeface="Calibri"/>
              </a:rPr>
              <a:t>.	</a:t>
            </a:r>
            <a:r>
              <a:rPr sz="3600" spc="-5" dirty="0">
                <a:solidFill>
                  <a:srgbClr val="800000"/>
                </a:solidFill>
                <a:latin typeface="Calibri"/>
                <a:cs typeface="Calibri"/>
              </a:rPr>
              <a:t>..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67548" y="1932710"/>
            <a:ext cx="2502535" cy="1929130"/>
            <a:chOff x="6367548" y="1932710"/>
            <a:chExt cx="2502535" cy="1929130"/>
          </a:xfrm>
        </p:grpSpPr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9931" y="3258588"/>
              <a:ext cx="536170" cy="60267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812359" y="3284984"/>
              <a:ext cx="432434" cy="504190"/>
            </a:xfrm>
            <a:custGeom>
              <a:avLst/>
              <a:gdLst/>
              <a:ahLst/>
              <a:cxnLst/>
              <a:rect l="l" t="t" r="r" b="b"/>
              <a:pathLst>
                <a:path w="432434" h="504189">
                  <a:moveTo>
                    <a:pt x="0" y="252027"/>
                  </a:moveTo>
                  <a:lnTo>
                    <a:pt x="4388" y="201235"/>
                  </a:lnTo>
                  <a:lnTo>
                    <a:pt x="16976" y="153927"/>
                  </a:lnTo>
                  <a:lnTo>
                    <a:pt x="36893" y="111116"/>
                  </a:lnTo>
                  <a:lnTo>
                    <a:pt x="63272" y="73817"/>
                  </a:lnTo>
                  <a:lnTo>
                    <a:pt x="95242" y="43042"/>
                  </a:lnTo>
                  <a:lnTo>
                    <a:pt x="131937" y="19805"/>
                  </a:lnTo>
                  <a:lnTo>
                    <a:pt x="172487" y="5120"/>
                  </a:lnTo>
                  <a:lnTo>
                    <a:pt x="216024" y="0"/>
                  </a:lnTo>
                  <a:lnTo>
                    <a:pt x="259560" y="5120"/>
                  </a:lnTo>
                  <a:lnTo>
                    <a:pt x="300110" y="19805"/>
                  </a:lnTo>
                  <a:lnTo>
                    <a:pt x="336805" y="43042"/>
                  </a:lnTo>
                  <a:lnTo>
                    <a:pt x="368776" y="73817"/>
                  </a:lnTo>
                  <a:lnTo>
                    <a:pt x="395154" y="111116"/>
                  </a:lnTo>
                  <a:lnTo>
                    <a:pt x="415071" y="153927"/>
                  </a:lnTo>
                  <a:lnTo>
                    <a:pt x="427659" y="201235"/>
                  </a:lnTo>
                  <a:lnTo>
                    <a:pt x="432047" y="252027"/>
                  </a:lnTo>
                  <a:lnTo>
                    <a:pt x="427659" y="302820"/>
                  </a:lnTo>
                  <a:lnTo>
                    <a:pt x="415071" y="350128"/>
                  </a:lnTo>
                  <a:lnTo>
                    <a:pt x="395154" y="392939"/>
                  </a:lnTo>
                  <a:lnTo>
                    <a:pt x="368776" y="430238"/>
                  </a:lnTo>
                  <a:lnTo>
                    <a:pt x="336805" y="461013"/>
                  </a:lnTo>
                  <a:lnTo>
                    <a:pt x="300110" y="484250"/>
                  </a:lnTo>
                  <a:lnTo>
                    <a:pt x="259560" y="498935"/>
                  </a:lnTo>
                  <a:lnTo>
                    <a:pt x="216024" y="504055"/>
                  </a:lnTo>
                  <a:lnTo>
                    <a:pt x="172487" y="498935"/>
                  </a:lnTo>
                  <a:lnTo>
                    <a:pt x="131937" y="484250"/>
                  </a:lnTo>
                  <a:lnTo>
                    <a:pt x="95242" y="461013"/>
                  </a:lnTo>
                  <a:lnTo>
                    <a:pt x="63272" y="430238"/>
                  </a:lnTo>
                  <a:lnTo>
                    <a:pt x="36893" y="392939"/>
                  </a:lnTo>
                  <a:lnTo>
                    <a:pt x="16976" y="350128"/>
                  </a:lnTo>
                  <a:lnTo>
                    <a:pt x="4388" y="302820"/>
                  </a:lnTo>
                  <a:lnTo>
                    <a:pt x="0" y="252027"/>
                  </a:lnTo>
                  <a:close/>
                </a:path>
              </a:pathLst>
            </a:custGeom>
            <a:ln w="9524">
              <a:solidFill>
                <a:srgbClr val="A62B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37664" y="3258588"/>
              <a:ext cx="532014" cy="60267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388422" y="3284984"/>
              <a:ext cx="432434" cy="504190"/>
            </a:xfrm>
            <a:custGeom>
              <a:avLst/>
              <a:gdLst/>
              <a:ahLst/>
              <a:cxnLst/>
              <a:rect l="l" t="t" r="r" b="b"/>
              <a:pathLst>
                <a:path w="432434" h="504189">
                  <a:moveTo>
                    <a:pt x="0" y="252027"/>
                  </a:moveTo>
                  <a:lnTo>
                    <a:pt x="4388" y="201235"/>
                  </a:lnTo>
                  <a:lnTo>
                    <a:pt x="16976" y="153927"/>
                  </a:lnTo>
                  <a:lnTo>
                    <a:pt x="36893" y="111116"/>
                  </a:lnTo>
                  <a:lnTo>
                    <a:pt x="63272" y="73817"/>
                  </a:lnTo>
                  <a:lnTo>
                    <a:pt x="95242" y="43042"/>
                  </a:lnTo>
                  <a:lnTo>
                    <a:pt x="131937" y="19805"/>
                  </a:lnTo>
                  <a:lnTo>
                    <a:pt x="172487" y="5120"/>
                  </a:lnTo>
                  <a:lnTo>
                    <a:pt x="216023" y="0"/>
                  </a:lnTo>
                  <a:lnTo>
                    <a:pt x="259560" y="5120"/>
                  </a:lnTo>
                  <a:lnTo>
                    <a:pt x="300110" y="19805"/>
                  </a:lnTo>
                  <a:lnTo>
                    <a:pt x="336805" y="43042"/>
                  </a:lnTo>
                  <a:lnTo>
                    <a:pt x="368776" y="73817"/>
                  </a:lnTo>
                  <a:lnTo>
                    <a:pt x="395154" y="111116"/>
                  </a:lnTo>
                  <a:lnTo>
                    <a:pt x="415071" y="153927"/>
                  </a:lnTo>
                  <a:lnTo>
                    <a:pt x="427659" y="201235"/>
                  </a:lnTo>
                  <a:lnTo>
                    <a:pt x="432048" y="252027"/>
                  </a:lnTo>
                  <a:lnTo>
                    <a:pt x="427659" y="302820"/>
                  </a:lnTo>
                  <a:lnTo>
                    <a:pt x="415071" y="350128"/>
                  </a:lnTo>
                  <a:lnTo>
                    <a:pt x="395154" y="392939"/>
                  </a:lnTo>
                  <a:lnTo>
                    <a:pt x="368776" y="430238"/>
                  </a:lnTo>
                  <a:lnTo>
                    <a:pt x="336805" y="461013"/>
                  </a:lnTo>
                  <a:lnTo>
                    <a:pt x="300110" y="484250"/>
                  </a:lnTo>
                  <a:lnTo>
                    <a:pt x="259560" y="498935"/>
                  </a:lnTo>
                  <a:lnTo>
                    <a:pt x="216023" y="504055"/>
                  </a:lnTo>
                  <a:lnTo>
                    <a:pt x="172487" y="498935"/>
                  </a:lnTo>
                  <a:lnTo>
                    <a:pt x="131937" y="484250"/>
                  </a:lnTo>
                  <a:lnTo>
                    <a:pt x="95242" y="461013"/>
                  </a:lnTo>
                  <a:lnTo>
                    <a:pt x="63272" y="430238"/>
                  </a:lnTo>
                  <a:lnTo>
                    <a:pt x="36893" y="392939"/>
                  </a:lnTo>
                  <a:lnTo>
                    <a:pt x="16976" y="350128"/>
                  </a:lnTo>
                  <a:lnTo>
                    <a:pt x="4388" y="302820"/>
                  </a:lnTo>
                  <a:lnTo>
                    <a:pt x="0" y="252027"/>
                  </a:lnTo>
                  <a:close/>
                </a:path>
              </a:pathLst>
            </a:custGeom>
            <a:ln w="9524">
              <a:solidFill>
                <a:srgbClr val="A62B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2072" y="2942705"/>
              <a:ext cx="1238596" cy="61929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80311" y="3010283"/>
              <a:ext cx="1046564" cy="43725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67548" y="1932710"/>
              <a:ext cx="2381596" cy="15170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16215" y="2002416"/>
              <a:ext cx="2144739" cy="1282567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912283" y="170416"/>
            <a:ext cx="532320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757680" marR="5080" indent="-1745614">
              <a:lnSpc>
                <a:spcPts val="3800"/>
              </a:lnSpc>
              <a:spcBef>
                <a:spcPts val="240"/>
              </a:spcBef>
            </a:pPr>
            <a:r>
              <a:rPr spc="-5" dirty="0"/>
              <a:t>Refer </a:t>
            </a:r>
            <a:r>
              <a:rPr dirty="0"/>
              <a:t>to </a:t>
            </a:r>
            <a:r>
              <a:rPr spc="-5" dirty="0"/>
              <a:t>the parent and current </a:t>
            </a:r>
            <a:r>
              <a:rPr spc="-710" dirty="0"/>
              <a:t> </a:t>
            </a:r>
            <a:r>
              <a:rPr spc="-5" dirty="0"/>
              <a:t>directories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425A72-6E21-4332-B8D6-8382D69BFDAA}"/>
              </a:ext>
            </a:extLst>
          </p:cNvPr>
          <p:cNvSpPr/>
          <p:nvPr/>
        </p:nvSpPr>
        <p:spPr>
          <a:xfrm>
            <a:off x="7402483" y="170416"/>
            <a:ext cx="1741517" cy="602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0736E6-7942-418A-9BFD-C1E585F91E4C}"/>
              </a:ext>
            </a:extLst>
          </p:cNvPr>
          <p:cNvSpPr/>
          <p:nvPr/>
        </p:nvSpPr>
        <p:spPr>
          <a:xfrm>
            <a:off x="0" y="6172200"/>
            <a:ext cx="310705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09206" y="810491"/>
            <a:ext cx="1974850" cy="1292860"/>
            <a:chOff x="3009206" y="810491"/>
            <a:chExt cx="1974850" cy="1292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9206" y="1641763"/>
              <a:ext cx="1109748" cy="461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1008112" y="0"/>
                  </a:moveTo>
                  <a:lnTo>
                    <a:pt x="0" y="0"/>
                  </a:lnTo>
                  <a:lnTo>
                    <a:pt x="0" y="360039"/>
                  </a:lnTo>
                  <a:lnTo>
                    <a:pt x="1008112" y="360039"/>
                  </a:lnTo>
                  <a:lnTo>
                    <a:pt x="1008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9831" y="1668870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79" h="360044">
                  <a:moveTo>
                    <a:pt x="0" y="0"/>
                  </a:moveTo>
                  <a:lnTo>
                    <a:pt x="1008111" y="0"/>
                  </a:lnTo>
                  <a:lnTo>
                    <a:pt x="1008111" y="360039"/>
                  </a:lnTo>
                  <a:lnTo>
                    <a:pt x="0" y="3600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9861" y="810491"/>
              <a:ext cx="893618" cy="5320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1588" y="822960"/>
              <a:ext cx="270163" cy="5237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39951" y="836712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79" h="432434">
                  <a:moveTo>
                    <a:pt x="0" y="0"/>
                  </a:moveTo>
                  <a:lnTo>
                    <a:pt x="792087" y="0"/>
                  </a:lnTo>
                  <a:lnTo>
                    <a:pt x="792087" y="432048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38571" y="857156"/>
            <a:ext cx="147828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home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15342" y="1230283"/>
            <a:ext cx="2265680" cy="1841500"/>
            <a:chOff x="2215342" y="1230283"/>
            <a:chExt cx="2265680" cy="18415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8916" y="1230283"/>
              <a:ext cx="681643" cy="4738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51919" y="1268760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79" h="360044">
                  <a:moveTo>
                    <a:pt x="576063" y="0"/>
                  </a:moveTo>
                  <a:lnTo>
                    <a:pt x="0" y="360040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5342" y="2394064"/>
              <a:ext cx="1255221" cy="6774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67743" y="2420887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115212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152127" y="576064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7743" y="2420888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80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18491" y="2557855"/>
            <a:ext cx="843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8516" y="1995054"/>
            <a:ext cx="3449954" cy="2157730"/>
            <a:chOff x="598516" y="1995054"/>
            <a:chExt cx="3449954" cy="215773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5051" y="1995054"/>
              <a:ext cx="610985" cy="5029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59832" y="2028909"/>
              <a:ext cx="504190" cy="392430"/>
            </a:xfrm>
            <a:custGeom>
              <a:avLst/>
              <a:gdLst/>
              <a:ahLst/>
              <a:cxnLst/>
              <a:rect l="l" t="t" r="r" b="b"/>
              <a:pathLst>
                <a:path w="504189" h="392430">
                  <a:moveTo>
                    <a:pt x="504055" y="0"/>
                  </a:moveTo>
                  <a:lnTo>
                    <a:pt x="0" y="391977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8552" y="3441469"/>
              <a:ext cx="1612668" cy="6774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79711" y="3469071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7" y="0"/>
                  </a:lnTo>
                  <a:lnTo>
                    <a:pt x="151216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516" y="3474719"/>
              <a:ext cx="1359131" cy="6774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48071" y="3501009"/>
              <a:ext cx="1259840" cy="576580"/>
            </a:xfrm>
            <a:custGeom>
              <a:avLst/>
              <a:gdLst/>
              <a:ahLst/>
              <a:cxnLst/>
              <a:rect l="l" t="t" r="r" b="b"/>
              <a:pathLst>
                <a:path w="1259839" h="576579">
                  <a:moveTo>
                    <a:pt x="0" y="0"/>
                  </a:moveTo>
                  <a:lnTo>
                    <a:pt x="1259631" y="0"/>
                  </a:lnTo>
                  <a:lnTo>
                    <a:pt x="1259631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1476" y="2959330"/>
              <a:ext cx="897774" cy="61929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75655" y="2996952"/>
              <a:ext cx="792480" cy="504190"/>
            </a:xfrm>
            <a:custGeom>
              <a:avLst/>
              <a:gdLst/>
              <a:ahLst/>
              <a:cxnLst/>
              <a:rect l="l" t="t" r="r" b="b"/>
              <a:pathLst>
                <a:path w="792480" h="504189">
                  <a:moveTo>
                    <a:pt x="792087" y="0"/>
                  </a:moveTo>
                  <a:lnTo>
                    <a:pt x="0" y="50405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1843" y="2963487"/>
              <a:ext cx="403167" cy="57773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39751" y="2996952"/>
              <a:ext cx="288290" cy="472440"/>
            </a:xfrm>
            <a:custGeom>
              <a:avLst/>
              <a:gdLst/>
              <a:ahLst/>
              <a:cxnLst/>
              <a:rect l="l" t="t" r="r" b="b"/>
              <a:pathLst>
                <a:path w="288289" h="472439">
                  <a:moveTo>
                    <a:pt x="288032" y="0"/>
                  </a:moveTo>
                  <a:lnTo>
                    <a:pt x="0" y="47211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3076" y="2959330"/>
              <a:ext cx="1255221" cy="58604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843807" y="2996953"/>
              <a:ext cx="1152525" cy="472440"/>
            </a:xfrm>
            <a:custGeom>
              <a:avLst/>
              <a:gdLst/>
              <a:ahLst/>
              <a:cxnLst/>
              <a:rect l="l" t="t" r="r" b="b"/>
              <a:pathLst>
                <a:path w="1152525" h="472439">
                  <a:moveTo>
                    <a:pt x="1152127" y="47211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275D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2307" y="3606036"/>
            <a:ext cx="897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Desktop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58451" y="3606036"/>
            <a:ext cx="1224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ocument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12126" y="3441469"/>
            <a:ext cx="1255395" cy="677545"/>
            <a:chOff x="3512126" y="3441469"/>
            <a:chExt cx="1255395" cy="677545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2126" y="3441469"/>
              <a:ext cx="1255221" cy="6774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63888" y="3469070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27" y="0"/>
                  </a:moveTo>
                  <a:lnTo>
                    <a:pt x="0" y="0"/>
                  </a:lnTo>
                  <a:lnTo>
                    <a:pt x="0" y="576063"/>
                  </a:lnTo>
                  <a:lnTo>
                    <a:pt x="1152127" y="576063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63888" y="3469071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0" y="0"/>
                  </a:moveTo>
                  <a:lnTo>
                    <a:pt x="1152127" y="0"/>
                  </a:lnTo>
                  <a:lnTo>
                    <a:pt x="1152127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42628" y="3606036"/>
            <a:ext cx="876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IBT</a:t>
            </a:r>
            <a:r>
              <a:rPr sz="2000" b="1" spc="-5" dirty="0">
                <a:latin typeface="Calibri"/>
                <a:cs typeface="Calibri"/>
              </a:rPr>
              <a:t>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05992" y="4339243"/>
            <a:ext cx="1180465" cy="673735"/>
            <a:chOff x="4305992" y="4339243"/>
            <a:chExt cx="1180465" cy="673735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05992" y="4339243"/>
              <a:ext cx="1180407" cy="6733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1080119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080119" y="576064"/>
                  </a:lnTo>
                  <a:lnTo>
                    <a:pt x="1080119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55975" y="4365104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506723" y="4470131"/>
            <a:ext cx="58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03072" y="5203767"/>
            <a:ext cx="1612900" cy="673735"/>
            <a:chOff x="3803072" y="5203767"/>
            <a:chExt cx="1612900" cy="673735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03072" y="5203767"/>
              <a:ext cx="1612668" cy="67333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851920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151216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512167" y="576064"/>
                  </a:lnTo>
                  <a:lnTo>
                    <a:pt x="1512167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851919" y="5229199"/>
            <a:ext cx="1512570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457305" y="5203767"/>
            <a:ext cx="1612900" cy="673735"/>
            <a:chOff x="5457305" y="5203767"/>
            <a:chExt cx="1612900" cy="673735"/>
          </a:xfrm>
        </p:grpSpPr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7305" y="5203767"/>
              <a:ext cx="1612668" cy="67333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508102" y="5229199"/>
              <a:ext cx="1512570" cy="576580"/>
            </a:xfrm>
            <a:custGeom>
              <a:avLst/>
              <a:gdLst/>
              <a:ahLst/>
              <a:cxnLst/>
              <a:rect l="l" t="t" r="r" b="b"/>
              <a:pathLst>
                <a:path w="1512570" h="576579">
                  <a:moveTo>
                    <a:pt x="0" y="0"/>
                  </a:moveTo>
                  <a:lnTo>
                    <a:pt x="1512166" y="0"/>
                  </a:lnTo>
                  <a:lnTo>
                    <a:pt x="1512166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58850" y="5334228"/>
            <a:ext cx="997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Session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144683" y="4039984"/>
            <a:ext cx="1828800" cy="972819"/>
            <a:chOff x="2144683" y="4039984"/>
            <a:chExt cx="1828800" cy="972819"/>
          </a:xfrm>
        </p:grpSpPr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67891" y="4039984"/>
              <a:ext cx="1105592" cy="40316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915816" y="4077072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11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44683" y="4339243"/>
              <a:ext cx="1180407" cy="673330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195736" y="4365104"/>
            <a:ext cx="1080135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25"/>
              </a:spcBef>
            </a:pPr>
            <a:r>
              <a:rPr sz="2000" b="1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089860" y="4006734"/>
            <a:ext cx="1974850" cy="1301115"/>
            <a:chOff x="4089860" y="4006734"/>
            <a:chExt cx="1974850" cy="1301115"/>
          </a:xfrm>
        </p:grpSpPr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89860" y="4006734"/>
              <a:ext cx="856210" cy="43641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139950" y="4045134"/>
              <a:ext cx="756285" cy="320040"/>
            </a:xfrm>
            <a:custGeom>
              <a:avLst/>
              <a:gdLst/>
              <a:ahLst/>
              <a:cxnLst/>
              <a:rect l="l" t="t" r="r" b="b"/>
              <a:pathLst>
                <a:path w="756285" h="320039">
                  <a:moveTo>
                    <a:pt x="0" y="0"/>
                  </a:moveTo>
                  <a:lnTo>
                    <a:pt x="756083" y="31997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59283" y="4904509"/>
              <a:ext cx="399010" cy="39901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716015" y="4941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2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49239" y="4904509"/>
              <a:ext cx="714894" cy="40316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400090" y="4941168"/>
              <a:ext cx="612140" cy="288290"/>
            </a:xfrm>
            <a:custGeom>
              <a:avLst/>
              <a:gdLst/>
              <a:ahLst/>
              <a:cxnLst/>
              <a:rect l="l" t="t" r="r" b="b"/>
              <a:pathLst>
                <a:path w="612139" h="288289">
                  <a:moveTo>
                    <a:pt x="0" y="0"/>
                  </a:moveTo>
                  <a:lnTo>
                    <a:pt x="612067" y="28803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498611" y="6117024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BBB59"/>
                </a:solidFill>
                <a:latin typeface="Calibri"/>
                <a:cs typeface="Calibri"/>
              </a:rPr>
              <a:t>fil</a:t>
            </a:r>
            <a:r>
              <a:rPr sz="1800" spc="-10" dirty="0">
                <a:solidFill>
                  <a:srgbClr val="9BBB59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9BBB5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724102" y="5843846"/>
            <a:ext cx="831850" cy="394970"/>
            <a:chOff x="3724102" y="5843846"/>
            <a:chExt cx="831850" cy="394970"/>
          </a:xfrm>
        </p:grpSpPr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24102" y="5843846"/>
              <a:ext cx="399010" cy="39485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779911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2" y="0"/>
                  </a:moveTo>
                  <a:lnTo>
                    <a:pt x="0" y="288031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56363" y="5843846"/>
              <a:ext cx="399010" cy="39485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211959" y="5877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0"/>
                  </a:moveTo>
                  <a:lnTo>
                    <a:pt x="288032" y="28803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658850" y="4326116"/>
            <a:ext cx="71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00000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8FA809"/>
                </a:solidFill>
                <a:latin typeface="Calibri"/>
                <a:cs typeface="Calibri"/>
              </a:rPr>
              <a:t>/Linux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58451" y="5118204"/>
            <a:ext cx="1611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800000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8FA809"/>
                </a:solidFill>
                <a:latin typeface="Calibri"/>
                <a:cs typeface="Calibri"/>
              </a:rPr>
              <a:t>/Linux/Session1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290698" y="5910291"/>
            <a:ext cx="2607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3086" dirty="0">
                <a:latin typeface="Calibri"/>
                <a:cs typeface="Calibri"/>
              </a:rPr>
              <a:t>file2</a:t>
            </a:r>
            <a:r>
              <a:rPr sz="2700" spc="525" baseline="3086" dirty="0"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800000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8FA809"/>
                </a:solidFill>
                <a:latin typeface="Calibri"/>
                <a:cs typeface="Calibri"/>
              </a:rPr>
              <a:t>/Linux/Session1/file1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293523" y="2797232"/>
            <a:ext cx="1068705" cy="1002030"/>
            <a:chOff x="4293523" y="2797232"/>
            <a:chExt cx="1068705" cy="1002030"/>
          </a:xfrm>
        </p:grpSpPr>
        <p:pic>
          <p:nvPicPr>
            <p:cNvPr id="74" name="object 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93523" y="2797232"/>
              <a:ext cx="1068185" cy="100168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700523" y="2852936"/>
              <a:ext cx="591820" cy="526415"/>
            </a:xfrm>
            <a:custGeom>
              <a:avLst/>
              <a:gdLst/>
              <a:ahLst/>
              <a:cxnLst/>
              <a:rect l="l" t="t" r="r" b="b"/>
              <a:pathLst>
                <a:path w="591820" h="526414">
                  <a:moveTo>
                    <a:pt x="591556" y="0"/>
                  </a:moveTo>
                  <a:lnTo>
                    <a:pt x="0" y="525828"/>
                  </a:lnTo>
                </a:path>
              </a:pathLst>
            </a:custGeom>
            <a:ln w="76199">
              <a:solidFill>
                <a:srgbClr val="A62B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44007" y="3089247"/>
              <a:ext cx="353695" cy="340360"/>
            </a:xfrm>
            <a:custGeom>
              <a:avLst/>
              <a:gdLst/>
              <a:ahLst/>
              <a:cxnLst/>
              <a:rect l="l" t="t" r="r" b="b"/>
              <a:pathLst>
                <a:path w="353695" h="340360">
                  <a:moveTo>
                    <a:pt x="135596" y="0"/>
                  </a:moveTo>
                  <a:lnTo>
                    <a:pt x="121547" y="3996"/>
                  </a:lnTo>
                  <a:lnTo>
                    <a:pt x="110022" y="12968"/>
                  </a:lnTo>
                  <a:lnTo>
                    <a:pt x="102566" y="26133"/>
                  </a:lnTo>
                  <a:lnTo>
                    <a:pt x="0" y="339752"/>
                  </a:lnTo>
                  <a:lnTo>
                    <a:pt x="323481" y="274662"/>
                  </a:lnTo>
                  <a:lnTo>
                    <a:pt x="337428" y="268801"/>
                  </a:lnTo>
                  <a:lnTo>
                    <a:pt x="347691" y="258407"/>
                  </a:lnTo>
                  <a:lnTo>
                    <a:pt x="353307" y="244924"/>
                  </a:lnTo>
                  <a:lnTo>
                    <a:pt x="353310" y="239281"/>
                  </a:lnTo>
                  <a:lnTo>
                    <a:pt x="113030" y="239281"/>
                  </a:lnTo>
                  <a:lnTo>
                    <a:pt x="174992" y="49820"/>
                  </a:lnTo>
                  <a:lnTo>
                    <a:pt x="176755" y="34794"/>
                  </a:lnTo>
                  <a:lnTo>
                    <a:pt x="172759" y="20745"/>
                  </a:lnTo>
                  <a:lnTo>
                    <a:pt x="163787" y="9220"/>
                  </a:lnTo>
                  <a:lnTo>
                    <a:pt x="150622" y="1763"/>
                  </a:lnTo>
                  <a:lnTo>
                    <a:pt x="135596" y="0"/>
                  </a:lnTo>
                  <a:close/>
                </a:path>
                <a:path w="353695" h="340360">
                  <a:moveTo>
                    <a:pt x="308449" y="199960"/>
                  </a:moveTo>
                  <a:lnTo>
                    <a:pt x="113030" y="239281"/>
                  </a:lnTo>
                  <a:lnTo>
                    <a:pt x="353310" y="239281"/>
                  </a:lnTo>
                  <a:lnTo>
                    <a:pt x="353316" y="229794"/>
                  </a:lnTo>
                  <a:lnTo>
                    <a:pt x="347455" y="215846"/>
                  </a:lnTo>
                  <a:lnTo>
                    <a:pt x="337062" y="205584"/>
                  </a:lnTo>
                  <a:lnTo>
                    <a:pt x="323578" y="199969"/>
                  </a:lnTo>
                  <a:lnTo>
                    <a:pt x="308449" y="199960"/>
                  </a:lnTo>
                  <a:close/>
                </a:path>
              </a:pathLst>
            </a:custGeom>
            <a:solidFill>
              <a:srgbClr val="A62B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323082" y="2394094"/>
            <a:ext cx="1743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5080" indent="-3803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00000"/>
                </a:solidFill>
                <a:latin typeface="Calibri"/>
                <a:cs typeface="Calibri"/>
              </a:rPr>
              <a:t>Current</a:t>
            </a:r>
            <a:r>
              <a:rPr sz="2000" b="1" spc="-7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working </a:t>
            </a:r>
            <a:r>
              <a:rPr sz="2000" b="1" spc="-43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directory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954385" y="3474719"/>
            <a:ext cx="1317625" cy="603250"/>
            <a:chOff x="4954385" y="3474719"/>
            <a:chExt cx="1317625" cy="603250"/>
          </a:xfrm>
        </p:grpSpPr>
        <p:pic>
          <p:nvPicPr>
            <p:cNvPr id="79" name="object 7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54385" y="3474719"/>
              <a:ext cx="532014" cy="602672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5004047" y="3501008"/>
              <a:ext cx="432434" cy="504190"/>
            </a:xfrm>
            <a:custGeom>
              <a:avLst/>
              <a:gdLst/>
              <a:ahLst/>
              <a:cxnLst/>
              <a:rect l="l" t="t" r="r" b="b"/>
              <a:pathLst>
                <a:path w="432435" h="504189">
                  <a:moveTo>
                    <a:pt x="0" y="252028"/>
                  </a:moveTo>
                  <a:lnTo>
                    <a:pt x="4388" y="201235"/>
                  </a:lnTo>
                  <a:lnTo>
                    <a:pt x="16976" y="153927"/>
                  </a:lnTo>
                  <a:lnTo>
                    <a:pt x="36893" y="111116"/>
                  </a:lnTo>
                  <a:lnTo>
                    <a:pt x="63272" y="73817"/>
                  </a:lnTo>
                  <a:lnTo>
                    <a:pt x="95242" y="43042"/>
                  </a:lnTo>
                  <a:lnTo>
                    <a:pt x="131937" y="19805"/>
                  </a:lnTo>
                  <a:lnTo>
                    <a:pt x="172487" y="5120"/>
                  </a:lnTo>
                  <a:lnTo>
                    <a:pt x="216024" y="0"/>
                  </a:lnTo>
                  <a:lnTo>
                    <a:pt x="259560" y="5120"/>
                  </a:lnTo>
                  <a:lnTo>
                    <a:pt x="300110" y="19805"/>
                  </a:lnTo>
                  <a:lnTo>
                    <a:pt x="336805" y="43042"/>
                  </a:lnTo>
                  <a:lnTo>
                    <a:pt x="368775" y="73817"/>
                  </a:lnTo>
                  <a:lnTo>
                    <a:pt x="395154" y="111116"/>
                  </a:lnTo>
                  <a:lnTo>
                    <a:pt x="415071" y="153927"/>
                  </a:lnTo>
                  <a:lnTo>
                    <a:pt x="427659" y="201235"/>
                  </a:lnTo>
                  <a:lnTo>
                    <a:pt x="432047" y="252028"/>
                  </a:lnTo>
                  <a:lnTo>
                    <a:pt x="427659" y="302820"/>
                  </a:lnTo>
                  <a:lnTo>
                    <a:pt x="415071" y="350128"/>
                  </a:lnTo>
                  <a:lnTo>
                    <a:pt x="395154" y="392939"/>
                  </a:lnTo>
                  <a:lnTo>
                    <a:pt x="368775" y="430238"/>
                  </a:lnTo>
                  <a:lnTo>
                    <a:pt x="336805" y="461013"/>
                  </a:lnTo>
                  <a:lnTo>
                    <a:pt x="300110" y="484250"/>
                  </a:lnTo>
                  <a:lnTo>
                    <a:pt x="259560" y="498935"/>
                  </a:lnTo>
                  <a:lnTo>
                    <a:pt x="216024" y="504055"/>
                  </a:lnTo>
                  <a:lnTo>
                    <a:pt x="172487" y="498935"/>
                  </a:lnTo>
                  <a:lnTo>
                    <a:pt x="131937" y="484250"/>
                  </a:lnTo>
                  <a:lnTo>
                    <a:pt x="95242" y="461013"/>
                  </a:lnTo>
                  <a:lnTo>
                    <a:pt x="63272" y="430238"/>
                  </a:lnTo>
                  <a:lnTo>
                    <a:pt x="36893" y="392939"/>
                  </a:lnTo>
                  <a:lnTo>
                    <a:pt x="16976" y="350128"/>
                  </a:lnTo>
                  <a:lnTo>
                    <a:pt x="4388" y="302820"/>
                  </a:lnTo>
                  <a:lnTo>
                    <a:pt x="0" y="252028"/>
                  </a:lnTo>
                  <a:close/>
                </a:path>
              </a:pathLst>
            </a:custGeom>
            <a:ln w="9524">
              <a:solidFill>
                <a:srgbClr val="A62B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32366" y="3661755"/>
              <a:ext cx="839585" cy="29510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80110" y="3730086"/>
              <a:ext cx="115910" cy="117908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5154795" y="3318004"/>
            <a:ext cx="1086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  <a:tab pos="1073150" algn="l"/>
              </a:tabLst>
            </a:pPr>
            <a:r>
              <a:rPr sz="3600" dirty="0">
                <a:solidFill>
                  <a:srgbClr val="800000"/>
                </a:solidFill>
                <a:latin typeface="Calibri"/>
                <a:cs typeface="Calibri"/>
              </a:rPr>
              <a:t>.	</a:t>
            </a:r>
            <a:r>
              <a:rPr sz="3600" u="heavy" dirty="0">
                <a:solidFill>
                  <a:srgbClr val="800000"/>
                </a:solidFill>
                <a:uFill>
                  <a:solidFill>
                    <a:srgbClr val="A62B09"/>
                  </a:solidFill>
                </a:uFill>
                <a:latin typeface="Times New Roman"/>
                <a:cs typeface="Times New Roman"/>
              </a:rPr>
              <a:t> 	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7021" y="3546222"/>
            <a:ext cx="21678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4520" marR="5080" indent="-59245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00000"/>
                </a:solidFill>
                <a:latin typeface="Calibri"/>
                <a:cs typeface="Calibri"/>
              </a:rPr>
              <a:t>refers</a:t>
            </a:r>
            <a:r>
              <a:rPr sz="2000" b="1" spc="-3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current </a:t>
            </a:r>
            <a:r>
              <a:rPr sz="2000" b="1" spc="-44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directory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1837492" y="94218"/>
            <a:ext cx="2452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Relative</a:t>
            </a:r>
            <a:r>
              <a:rPr spc="-70" dirty="0"/>
              <a:t> </a:t>
            </a:r>
            <a:r>
              <a:rPr spc="-5" dirty="0"/>
              <a:t>path?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496D239-154F-4C0D-8FC2-0BE9AE862173}"/>
              </a:ext>
            </a:extLst>
          </p:cNvPr>
          <p:cNvSpPr/>
          <p:nvPr/>
        </p:nvSpPr>
        <p:spPr>
          <a:xfrm>
            <a:off x="7239000" y="94218"/>
            <a:ext cx="1905000" cy="63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185FAF-0DB2-4E0E-8810-D43D97168972}"/>
              </a:ext>
            </a:extLst>
          </p:cNvPr>
          <p:cNvSpPr/>
          <p:nvPr/>
        </p:nvSpPr>
        <p:spPr>
          <a:xfrm>
            <a:off x="0" y="6165562"/>
            <a:ext cx="3135149" cy="692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1366" y="263340"/>
            <a:ext cx="4124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</a:t>
            </a:r>
            <a:r>
              <a:rPr spc="-10" dirty="0"/>
              <a:t> </a:t>
            </a:r>
            <a:r>
              <a:rPr spc="-5" dirty="0"/>
              <a:t>test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the terminal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267" y="1785396"/>
            <a:ext cx="6167755" cy="236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Open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Terminal on your system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shell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prompt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appear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50">
              <a:latin typeface="Calibri"/>
              <a:cs typeface="Calibri"/>
            </a:endParaRPr>
          </a:p>
          <a:p>
            <a:pPr marL="192214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4F81BD"/>
                </a:solidFill>
                <a:latin typeface="Calibri"/>
                <a:cs typeface="Calibri"/>
              </a:rPr>
              <a:t>Ok,</a:t>
            </a:r>
            <a:r>
              <a:rPr sz="3200" spc="-1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F81BD"/>
                </a:solidFill>
                <a:latin typeface="Calibri"/>
                <a:cs typeface="Calibri"/>
              </a:rPr>
              <a:t>let’s try</a:t>
            </a:r>
            <a:r>
              <a:rPr sz="3200" spc="-1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F81BD"/>
                </a:solidFill>
                <a:latin typeface="Calibri"/>
                <a:cs typeface="Calibri"/>
              </a:rPr>
              <a:t>some typing </a:t>
            </a:r>
            <a:r>
              <a:rPr sz="3200" dirty="0">
                <a:solidFill>
                  <a:srgbClr val="4F81BD"/>
                </a:solidFill>
                <a:latin typeface="Calibri"/>
                <a:cs typeface="Calibri"/>
              </a:rPr>
              <a:t>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933F-33C4-42F0-A9F7-AD6274838F59}"/>
              </a:ext>
            </a:extLst>
          </p:cNvPr>
          <p:cNvSpPr/>
          <p:nvPr/>
        </p:nvSpPr>
        <p:spPr>
          <a:xfrm>
            <a:off x="7239000" y="152400"/>
            <a:ext cx="1905000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F803FA-9821-4CC3-9979-678FD94AC233}"/>
              </a:ext>
            </a:extLst>
          </p:cNvPr>
          <p:cNvSpPr/>
          <p:nvPr/>
        </p:nvSpPr>
        <p:spPr>
          <a:xfrm>
            <a:off x="0" y="6172200"/>
            <a:ext cx="3214084" cy="63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1536" y="2669931"/>
            <a:ext cx="73844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6794" marR="5080" indent="-101473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Calibri"/>
                <a:cs typeface="Calibri"/>
              </a:rPr>
              <a:t>Creating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directories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and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navigating </a:t>
            </a:r>
            <a:r>
              <a:rPr sz="4000" b="1" spc="-89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through</a:t>
            </a:r>
            <a:r>
              <a:rPr sz="4000" b="1" spc="-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the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ﬁle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structure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0369" y="1185719"/>
            <a:ext cx="2693035" cy="708025"/>
          </a:xfrm>
          <a:custGeom>
            <a:avLst/>
            <a:gdLst/>
            <a:ahLst/>
            <a:cxnLst/>
            <a:rect l="l" t="t" r="r" b="b"/>
            <a:pathLst>
              <a:path w="2693034" h="708025">
                <a:moveTo>
                  <a:pt x="2692899" y="0"/>
                </a:moveTo>
                <a:lnTo>
                  <a:pt x="0" y="0"/>
                </a:lnTo>
                <a:lnTo>
                  <a:pt x="0" y="707886"/>
                </a:lnTo>
                <a:lnTo>
                  <a:pt x="2692899" y="707886"/>
                </a:lnTo>
                <a:lnTo>
                  <a:pt x="269289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08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Part</a:t>
            </a:r>
            <a:r>
              <a:rPr spc="-80" dirty="0"/>
              <a:t> </a:t>
            </a:r>
            <a:r>
              <a:rPr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E3376-E4E4-4998-9B36-AC939F127CA0}"/>
              </a:ext>
            </a:extLst>
          </p:cNvPr>
          <p:cNvSpPr/>
          <p:nvPr/>
        </p:nvSpPr>
        <p:spPr>
          <a:xfrm>
            <a:off x="7239000" y="11276"/>
            <a:ext cx="1899257" cy="708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606FD-FD0D-4878-8028-B144E8A3FA0E}"/>
              </a:ext>
            </a:extLst>
          </p:cNvPr>
          <p:cNvSpPr/>
          <p:nvPr/>
        </p:nvSpPr>
        <p:spPr>
          <a:xfrm>
            <a:off x="76200" y="6172200"/>
            <a:ext cx="3124200" cy="63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715" y="626558"/>
            <a:ext cx="6732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Commands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10" dirty="0"/>
              <a:t>manipulating</a:t>
            </a:r>
            <a:r>
              <a:rPr spc="-5" dirty="0"/>
              <a:t> directories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792" y="2323406"/>
            <a:ext cx="8321040" cy="2315094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2781" y="2344117"/>
          <a:ext cx="8229599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9525">
                      <a:solidFill>
                        <a:srgbClr val="4A7EBB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mkdir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A7EBB"/>
                      </a:solidFill>
                      <a:prstDash val="solid"/>
                    </a:lnB>
                    <a:solidFill>
                      <a:srgbClr val="BFD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directory: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creates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new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directory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A7EBB"/>
                      </a:solidFill>
                      <a:prstDash val="solid"/>
                    </a:lnB>
                    <a:solidFill>
                      <a:srgbClr val="BF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rmdir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9525">
                      <a:solidFill>
                        <a:srgbClr val="4A7EBB"/>
                      </a:solidFill>
                      <a:prstDash val="solid"/>
                    </a:lnT>
                    <a:lnB w="9525">
                      <a:solidFill>
                        <a:srgbClr val="4A7E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Removes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directory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9525">
                      <a:solidFill>
                        <a:srgbClr val="4A7EBB"/>
                      </a:solidFill>
                      <a:prstDash val="solid"/>
                    </a:lnT>
                    <a:lnB w="9525">
                      <a:solidFill>
                        <a:srgbClr val="4A7E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pwd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9525">
                      <a:solidFill>
                        <a:srgbClr val="4A7EBB"/>
                      </a:solidFill>
                      <a:prstDash val="solid"/>
                    </a:lnT>
                    <a:lnB w="9525">
                      <a:solidFill>
                        <a:srgbClr val="4A7EBB"/>
                      </a:solidFill>
                      <a:prstDash val="solid"/>
                    </a:lnB>
                    <a:solidFill>
                      <a:srgbClr val="BFD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Displays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absolute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path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working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directory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9525">
                      <a:solidFill>
                        <a:srgbClr val="4A7EBB"/>
                      </a:solidFill>
                      <a:prstDash val="solid"/>
                    </a:lnT>
                    <a:lnB w="9525">
                      <a:solidFill>
                        <a:srgbClr val="4A7EBB"/>
                      </a:solidFill>
                      <a:prstDash val="solid"/>
                    </a:lnB>
                    <a:solidFill>
                      <a:srgbClr val="BF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9525">
                      <a:solidFill>
                        <a:srgbClr val="4A7EBB"/>
                      </a:solidFill>
                      <a:prstDash val="solid"/>
                    </a:lnT>
                    <a:lnB w="9525">
                      <a:solidFill>
                        <a:srgbClr val="4A7E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directory: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allows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moving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directory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another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9525">
                      <a:solidFill>
                        <a:srgbClr val="4A7EBB"/>
                      </a:solidFill>
                      <a:prstDash val="solid"/>
                    </a:lnT>
                    <a:lnB w="9525">
                      <a:solidFill>
                        <a:srgbClr val="4A7E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9525">
                      <a:solidFill>
                        <a:srgbClr val="4A7EBB"/>
                      </a:solidFill>
                      <a:prstDash val="solid"/>
                    </a:lnT>
                    <a:lnB w="9525">
                      <a:solidFill>
                        <a:srgbClr val="4A7EBB"/>
                      </a:solidFill>
                      <a:prstDash val="solid"/>
                    </a:lnB>
                    <a:solidFill>
                      <a:srgbClr val="BFD4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Lists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directory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content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4A7EBB"/>
                      </a:solidFill>
                      <a:prstDash val="solid"/>
                    </a:lnL>
                    <a:lnR w="9525">
                      <a:solidFill>
                        <a:srgbClr val="4A7EBB"/>
                      </a:solidFill>
                      <a:prstDash val="solid"/>
                    </a:lnR>
                    <a:lnT w="9525">
                      <a:solidFill>
                        <a:srgbClr val="4A7EBB"/>
                      </a:solidFill>
                      <a:prstDash val="solid"/>
                    </a:lnT>
                    <a:lnB w="9525">
                      <a:solidFill>
                        <a:srgbClr val="4A7EBB"/>
                      </a:solidFill>
                      <a:prstDash val="solid"/>
                    </a:lnB>
                    <a:solidFill>
                      <a:srgbClr val="BF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3420579-670A-4E55-B1AE-FA80E5B62845}"/>
              </a:ext>
            </a:extLst>
          </p:cNvPr>
          <p:cNvSpPr/>
          <p:nvPr/>
        </p:nvSpPr>
        <p:spPr>
          <a:xfrm>
            <a:off x="7391400" y="152400"/>
            <a:ext cx="1752600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F7DA80-B66A-4117-A5AE-C694C1C345D1}"/>
              </a:ext>
            </a:extLst>
          </p:cNvPr>
          <p:cNvSpPr/>
          <p:nvPr/>
        </p:nvSpPr>
        <p:spPr>
          <a:xfrm>
            <a:off x="0" y="6096000"/>
            <a:ext cx="3214084" cy="735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337" y="263340"/>
            <a:ext cx="2541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pwd</a:t>
            </a:r>
            <a:r>
              <a:rPr spc="-80" dirty="0"/>
              <a:t> </a:t>
            </a:r>
            <a:r>
              <a:rPr spc="-5" dirty="0"/>
              <a:t>command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540764"/>
            <a:ext cx="7315200" cy="28371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pwd: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print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working directory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Displays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absolute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your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current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location </a:t>
            </a:r>
            <a:r>
              <a:rPr sz="3200" dirty="0">
                <a:latin typeface="Calibri"/>
                <a:cs typeface="Calibri"/>
              </a:rPr>
              <a:t>in the</a:t>
            </a:r>
            <a:r>
              <a:rPr sz="3200" spc="-5" dirty="0">
                <a:latin typeface="Calibri"/>
                <a:cs typeface="Calibri"/>
              </a:rPr>
              <a:t> file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Try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pwd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your terminal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should</a:t>
            </a:r>
            <a:r>
              <a:rPr sz="3200" spc="-5" dirty="0">
                <a:latin typeface="Calibri"/>
                <a:cs typeface="Calibri"/>
              </a:rPr>
              <a:t> see: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/home/YourUsername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26EEE-C47A-481C-B703-53AEF64921AF}"/>
              </a:ext>
            </a:extLst>
          </p:cNvPr>
          <p:cNvSpPr/>
          <p:nvPr/>
        </p:nvSpPr>
        <p:spPr>
          <a:xfrm>
            <a:off x="7391400" y="76200"/>
            <a:ext cx="1746857" cy="70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0E8E8-4B87-4E61-A68E-9748C24588EE}"/>
              </a:ext>
            </a:extLst>
          </p:cNvPr>
          <p:cNvSpPr/>
          <p:nvPr/>
        </p:nvSpPr>
        <p:spPr>
          <a:xfrm>
            <a:off x="76200" y="6096000"/>
            <a:ext cx="3124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0859" y="263340"/>
            <a:ext cx="2064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ls</a:t>
            </a:r>
            <a:r>
              <a:rPr spc="-85" dirty="0"/>
              <a:t> </a:t>
            </a:r>
            <a:r>
              <a:rPr spc="-5" dirty="0"/>
              <a:t>command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592579"/>
            <a:ext cx="7935595" cy="43611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5080" indent="-342900">
              <a:lnSpc>
                <a:spcPts val="34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  <a:tab pos="3977640" algn="l"/>
              </a:tabLst>
            </a:pPr>
            <a:r>
              <a:rPr sz="3200" dirty="0">
                <a:latin typeface="Calibri"/>
                <a:cs typeface="Calibri"/>
              </a:rPr>
              <a:t>ls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content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	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current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directory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default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Command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structure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ls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F81BD"/>
                </a:solidFill>
                <a:latin typeface="Calibri"/>
                <a:cs typeface="Calibri"/>
              </a:rPr>
              <a:t>[OPTION]</a:t>
            </a:r>
            <a:r>
              <a:rPr sz="280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F81BD"/>
                </a:solidFill>
                <a:latin typeface="Calibri"/>
                <a:cs typeface="Calibri"/>
              </a:rPr>
              <a:t>[dirname]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Some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useful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options:</a:t>
            </a:r>
            <a:endParaRPr sz="3200" dirty="0">
              <a:latin typeface="Calibri"/>
              <a:cs typeface="Calibri"/>
            </a:endParaRPr>
          </a:p>
          <a:p>
            <a:pPr marL="1155700" marR="306705" lvl="1" indent="-228600">
              <a:lnSpc>
                <a:spcPts val="2620"/>
              </a:lnSpc>
              <a:spcBef>
                <a:spcPts val="55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-l: </a:t>
            </a:r>
            <a:r>
              <a:rPr sz="2400" spc="-5" dirty="0">
                <a:latin typeface="Calibri"/>
                <a:cs typeface="Calibri"/>
              </a:rPr>
              <a:t>shows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sizes,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modified</a:t>
            </a:r>
            <a:r>
              <a:rPr sz="2400" dirty="0">
                <a:latin typeface="Calibri"/>
                <a:cs typeface="Calibri"/>
              </a:rPr>
              <a:t> date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folder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owner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permissions</a:t>
            </a:r>
            <a:endParaRPr sz="24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files</a:t>
            </a:r>
            <a:r>
              <a:rPr sz="2400" dirty="0">
                <a:latin typeface="Calibri"/>
                <a:cs typeface="Calibri"/>
              </a:rPr>
              <a:t> including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hidden</a:t>
            </a:r>
            <a:r>
              <a:rPr sz="2400" spc="-5" dirty="0">
                <a:latin typeface="Calibri"/>
                <a:cs typeface="Calibri"/>
              </a:rPr>
              <a:t> file starting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‘.’</a:t>
            </a:r>
            <a:endParaRPr sz="24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-lh:</a:t>
            </a:r>
            <a:r>
              <a:rPr sz="2400" spc="-5" dirty="0">
                <a:latin typeface="Calibri"/>
                <a:cs typeface="Calibri"/>
              </a:rPr>
              <a:t> shows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sizes </a:t>
            </a:r>
            <a:r>
              <a:rPr sz="2400" dirty="0">
                <a:latin typeface="Calibri"/>
                <a:cs typeface="Calibri"/>
              </a:rPr>
              <a:t>in easier </a:t>
            </a:r>
            <a:r>
              <a:rPr sz="2400" spc="-5" dirty="0">
                <a:latin typeface="Calibri"/>
                <a:cs typeface="Calibri"/>
              </a:rPr>
              <a:t>readable format</a:t>
            </a:r>
            <a:endParaRPr sz="24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-R:</a:t>
            </a:r>
            <a:r>
              <a:rPr sz="2400" spc="-5" dirty="0">
                <a:latin typeface="Calibri"/>
                <a:cs typeface="Calibri"/>
              </a:rPr>
              <a:t> recursively</a:t>
            </a:r>
            <a:r>
              <a:rPr sz="2400" dirty="0">
                <a:latin typeface="Calibri"/>
                <a:cs typeface="Calibri"/>
              </a:rPr>
              <a:t> lists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sub-directories</a:t>
            </a:r>
            <a:endParaRPr sz="24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-lS: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sizes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AFC73-AFA1-4A0B-BD5D-77E6916CF1D3}"/>
              </a:ext>
            </a:extLst>
          </p:cNvPr>
          <p:cNvSpPr/>
          <p:nvPr/>
        </p:nvSpPr>
        <p:spPr>
          <a:xfrm>
            <a:off x="7315200" y="0"/>
            <a:ext cx="1828800" cy="776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7D2B1-4709-43D3-9919-9A043FEEFC3B}"/>
              </a:ext>
            </a:extLst>
          </p:cNvPr>
          <p:cNvSpPr/>
          <p:nvPr/>
        </p:nvSpPr>
        <p:spPr>
          <a:xfrm>
            <a:off x="0" y="6096000"/>
            <a:ext cx="3200400" cy="71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7048" y="263340"/>
            <a:ext cx="3051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Create</a:t>
            </a:r>
            <a:r>
              <a:rPr spc="-4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554480"/>
            <a:ext cx="8005445" cy="4269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mkdir: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makes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directory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Command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structure: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mkdir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F81BD"/>
                </a:solidFill>
                <a:latin typeface="Calibri"/>
                <a:cs typeface="Calibri"/>
              </a:rPr>
              <a:t>dirname</a:t>
            </a:r>
            <a:r>
              <a:rPr sz="3000" spc="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F81BD"/>
                </a:solidFill>
                <a:latin typeface="Calibri"/>
                <a:cs typeface="Calibri"/>
              </a:rPr>
              <a:t>[path]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55600" marR="5080" indent="-342900">
              <a:lnSpc>
                <a:spcPts val="3279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mkdir </a:t>
            </a:r>
            <a:r>
              <a:rPr sz="3000" spc="-5" dirty="0">
                <a:solidFill>
                  <a:srgbClr val="4F81BD"/>
                </a:solidFill>
                <a:latin typeface="Calibri"/>
                <a:cs typeface="Calibri"/>
              </a:rPr>
              <a:t>dirname</a:t>
            </a:r>
            <a:r>
              <a:rPr sz="3000" spc="-5" dirty="0">
                <a:latin typeface="Calibri"/>
                <a:cs typeface="Calibri"/>
              </a:rPr>
              <a:t>: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would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create</a:t>
            </a:r>
            <a:r>
              <a:rPr sz="3000" dirty="0">
                <a:latin typeface="Calibri"/>
                <a:cs typeface="Calibri"/>
              </a:rPr>
              <a:t> 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directory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specified </a:t>
            </a:r>
            <a:r>
              <a:rPr sz="3000" spc="-5" dirty="0">
                <a:solidFill>
                  <a:srgbClr val="4F81BD"/>
                </a:solidFill>
                <a:latin typeface="Calibri"/>
                <a:cs typeface="Calibri"/>
              </a:rPr>
              <a:t>dirname</a:t>
            </a:r>
            <a:endParaRPr sz="3000">
              <a:latin typeface="Calibri"/>
              <a:cs typeface="Calibri"/>
            </a:endParaRPr>
          </a:p>
          <a:p>
            <a:pPr marL="355600" marR="25400" indent="-342900">
              <a:lnSpc>
                <a:spcPts val="3279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new </a:t>
            </a:r>
            <a:r>
              <a:rPr sz="3000" spc="-5" dirty="0">
                <a:latin typeface="Calibri"/>
                <a:cs typeface="Calibri"/>
              </a:rPr>
              <a:t>created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directory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will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 </a:t>
            </a:r>
            <a:r>
              <a:rPr sz="3000" spc="-5" dirty="0">
                <a:latin typeface="Calibri"/>
                <a:cs typeface="Calibri"/>
              </a:rPr>
              <a:t>created</a:t>
            </a:r>
            <a:r>
              <a:rPr sz="3000" dirty="0">
                <a:latin typeface="Calibri"/>
                <a:cs typeface="Calibri"/>
              </a:rPr>
              <a:t> in </a:t>
            </a:r>
            <a:r>
              <a:rPr sz="3000" spc="-5" dirty="0">
                <a:latin typeface="Calibri"/>
                <a:cs typeface="Calibri"/>
              </a:rPr>
              <a:t>your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current working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directory</a:t>
            </a:r>
            <a:endParaRPr sz="3000">
              <a:latin typeface="Calibri"/>
              <a:cs typeface="Calibri"/>
            </a:endParaRPr>
          </a:p>
          <a:p>
            <a:pPr marL="355600" marR="429259" indent="-342900">
              <a:lnSpc>
                <a:spcPts val="3279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If </a:t>
            </a:r>
            <a:r>
              <a:rPr sz="3000" spc="-5" dirty="0">
                <a:latin typeface="Calibri"/>
                <a:cs typeface="Calibri"/>
              </a:rPr>
              <a:t>you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want</a:t>
            </a:r>
            <a:r>
              <a:rPr sz="3000" dirty="0">
                <a:latin typeface="Calibri"/>
                <a:cs typeface="Calibri"/>
              </a:rPr>
              <a:t> to </a:t>
            </a:r>
            <a:r>
              <a:rPr sz="3000" spc="-5" dirty="0">
                <a:latin typeface="Calibri"/>
                <a:cs typeface="Calibri"/>
              </a:rPr>
              <a:t>create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5" dirty="0">
                <a:latin typeface="Calibri"/>
                <a:cs typeface="Calibri"/>
              </a:rPr>
              <a:t>elsewhere,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you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have</a:t>
            </a:r>
            <a:r>
              <a:rPr sz="3000" dirty="0">
                <a:latin typeface="Calibri"/>
                <a:cs typeface="Calibri"/>
              </a:rPr>
              <a:t> to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specify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path:</a:t>
            </a:r>
            <a:r>
              <a:rPr sz="3000" spc="-5" dirty="0">
                <a:latin typeface="Calibri"/>
                <a:cs typeface="Calibri"/>
              </a:rPr>
              <a:t> mkdir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F81BD"/>
                </a:solidFill>
                <a:latin typeface="Calibri"/>
                <a:cs typeface="Calibri"/>
              </a:rPr>
              <a:t>dirname</a:t>
            </a:r>
            <a:r>
              <a:rPr sz="300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89A95-3973-4C1B-9167-3139C2B89DA8}"/>
              </a:ext>
            </a:extLst>
          </p:cNvPr>
          <p:cNvSpPr/>
          <p:nvPr/>
        </p:nvSpPr>
        <p:spPr>
          <a:xfrm>
            <a:off x="7239000" y="263340"/>
            <a:ext cx="1905000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0D8D5-D07C-48E3-B986-018AF063351A}"/>
              </a:ext>
            </a:extLst>
          </p:cNvPr>
          <p:cNvSpPr/>
          <p:nvPr/>
        </p:nvSpPr>
        <p:spPr>
          <a:xfrm>
            <a:off x="76200" y="6096000"/>
            <a:ext cx="304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5132" y="263340"/>
            <a:ext cx="4493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Commands</a:t>
            </a:r>
            <a:r>
              <a:rPr spc="-35" dirty="0"/>
              <a:t> </a:t>
            </a:r>
            <a:r>
              <a:rPr spc="-5" dirty="0"/>
              <a:t>basic</a:t>
            </a:r>
            <a:r>
              <a:rPr spc="-4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540764"/>
            <a:ext cx="6849745" cy="293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2890" indent="914400">
              <a:lnSpc>
                <a:spcPct val="119000"/>
              </a:lnSpc>
              <a:spcBef>
                <a:spcPts val="95"/>
              </a:spcBef>
              <a:tabLst>
                <a:tab pos="4552315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omm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F81BD"/>
                </a:solidFill>
                <a:latin typeface="Calibri"/>
                <a:cs typeface="Calibri"/>
              </a:rPr>
              <a:t>[</a:t>
            </a:r>
            <a:r>
              <a:rPr sz="3200" dirty="0">
                <a:solidFill>
                  <a:srgbClr val="4F81BD"/>
                </a:solidFill>
                <a:latin typeface="Calibri"/>
                <a:cs typeface="Calibri"/>
              </a:rPr>
              <a:t>–</a:t>
            </a:r>
            <a:r>
              <a:rPr sz="3200" spc="-10" dirty="0">
                <a:solidFill>
                  <a:srgbClr val="4F81BD"/>
                </a:solidFill>
                <a:latin typeface="Calibri"/>
                <a:cs typeface="Calibri"/>
              </a:rPr>
              <a:t>option</a:t>
            </a:r>
            <a:r>
              <a:rPr sz="3200" spc="-5" dirty="0">
                <a:solidFill>
                  <a:srgbClr val="4F81BD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4F81BD"/>
                </a:solidFill>
                <a:latin typeface="Calibri"/>
                <a:cs typeface="Calibri"/>
              </a:rPr>
              <a:t>]	</a:t>
            </a:r>
            <a:r>
              <a:rPr sz="3200" dirty="0">
                <a:latin typeface="Calibri"/>
                <a:cs typeface="Calibri"/>
              </a:rPr>
              <a:t>[a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gu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ents]  </a:t>
            </a:r>
            <a:r>
              <a:rPr sz="3200" spc="-5" dirty="0">
                <a:solidFill>
                  <a:srgbClr val="4F81BD"/>
                </a:solid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1841500" marR="5080">
              <a:lnSpc>
                <a:spcPct val="119800"/>
              </a:lnSpc>
            </a:pPr>
            <a:r>
              <a:rPr sz="3200" dirty="0">
                <a:solidFill>
                  <a:srgbClr val="CD66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C0504D"/>
                </a:solidFill>
                <a:latin typeface="Calibri"/>
                <a:cs typeface="Calibri"/>
              </a:rPr>
              <a:t>s </a:t>
            </a:r>
            <a:r>
              <a:rPr sz="3200" dirty="0">
                <a:solidFill>
                  <a:srgbClr val="4F81BD"/>
                </a:solidFill>
                <a:latin typeface="Calibri"/>
                <a:cs typeface="Calibri"/>
              </a:rPr>
              <a:t>–lh </a:t>
            </a:r>
            <a:r>
              <a:rPr sz="3200" spc="-5" dirty="0">
                <a:latin typeface="Calibri"/>
                <a:cs typeface="Calibri"/>
              </a:rPr>
              <a:t>/home/Watson/IBT2016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504D"/>
                </a:solidFill>
                <a:latin typeface="Calibri"/>
                <a:cs typeface="Calibri"/>
              </a:rPr>
              <a:t>pwd</a:t>
            </a:r>
            <a:endParaRPr sz="32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solidFill>
                  <a:srgbClr val="C0504D"/>
                </a:solidFill>
                <a:latin typeface="Calibri"/>
                <a:cs typeface="Calibri"/>
              </a:rPr>
              <a:t>mkdir</a:t>
            </a:r>
            <a:r>
              <a:rPr sz="3200" spc="-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Test1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D472-0BD3-4AF7-B64F-6EC3D4C025D3}"/>
              </a:ext>
            </a:extLst>
          </p:cNvPr>
          <p:cNvSpPr/>
          <p:nvPr/>
        </p:nvSpPr>
        <p:spPr>
          <a:xfrm>
            <a:off x="7239000" y="0"/>
            <a:ext cx="1905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DC1B9-195A-4532-9E12-7DE0E304271D}"/>
              </a:ext>
            </a:extLst>
          </p:cNvPr>
          <p:cNvSpPr/>
          <p:nvPr/>
        </p:nvSpPr>
        <p:spPr>
          <a:xfrm>
            <a:off x="0" y="6096000"/>
            <a:ext cx="3200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8373" y="73923"/>
            <a:ext cx="563689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562100" marR="5080" indent="-1550035">
              <a:lnSpc>
                <a:spcPts val="3800"/>
              </a:lnSpc>
              <a:spcBef>
                <a:spcPts val="240"/>
              </a:spcBef>
            </a:pPr>
            <a:r>
              <a:rPr spc="-5" dirty="0"/>
              <a:t>What you should know about </a:t>
            </a:r>
            <a:r>
              <a:rPr dirty="0"/>
              <a:t>ﬁle </a:t>
            </a:r>
            <a:r>
              <a:rPr spc="-710" dirty="0"/>
              <a:t> </a:t>
            </a:r>
            <a:r>
              <a:rPr spc="-5" dirty="0"/>
              <a:t>names </a:t>
            </a:r>
            <a:r>
              <a:rPr dirty="0"/>
              <a:t>in</a:t>
            </a:r>
            <a:r>
              <a:rPr spc="-5" dirty="0"/>
              <a:t> Linux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marR="9525" indent="-342900">
              <a:lnSpc>
                <a:spcPct val="77800"/>
              </a:lnSpc>
              <a:spcBef>
                <a:spcPts val="900"/>
              </a:spcBef>
              <a:buFont typeface="Arial MT"/>
              <a:buChar char="•"/>
              <a:tabLst>
                <a:tab pos="357505" algn="l"/>
                <a:tab pos="358140" algn="l"/>
                <a:tab pos="1091565" algn="l"/>
                <a:tab pos="1980564" algn="l"/>
                <a:tab pos="3925570" algn="l"/>
                <a:tab pos="5606415" algn="l"/>
                <a:tab pos="6415405" algn="l"/>
                <a:tab pos="7742555" algn="l"/>
              </a:tabLst>
            </a:pPr>
            <a:r>
              <a:rPr spc="35" dirty="0"/>
              <a:t>N</a:t>
            </a:r>
            <a:r>
              <a:rPr dirty="0"/>
              <a:t>o	</a:t>
            </a:r>
            <a:r>
              <a:rPr spc="35" dirty="0"/>
              <a:t>re</a:t>
            </a:r>
            <a:r>
              <a:rPr spc="40" dirty="0"/>
              <a:t>a</a:t>
            </a:r>
            <a:r>
              <a:rPr dirty="0"/>
              <a:t>l	</a:t>
            </a:r>
            <a:r>
              <a:rPr spc="35" dirty="0"/>
              <a:t>di</a:t>
            </a:r>
            <a:r>
              <a:rPr spc="40" dirty="0"/>
              <a:t>s</a:t>
            </a:r>
            <a:r>
              <a:rPr spc="-15" dirty="0"/>
              <a:t>t</a:t>
            </a:r>
            <a:r>
              <a:rPr spc="30" dirty="0"/>
              <a:t>i</a:t>
            </a:r>
            <a:r>
              <a:rPr spc="35" dirty="0"/>
              <a:t>nc</a:t>
            </a:r>
            <a:r>
              <a:rPr dirty="0"/>
              <a:t>t</a:t>
            </a:r>
            <a:r>
              <a:rPr spc="10" dirty="0"/>
              <a:t>i</a:t>
            </a:r>
            <a:r>
              <a:rPr spc="35" dirty="0"/>
              <a:t>o</a:t>
            </a:r>
            <a:r>
              <a:rPr dirty="0"/>
              <a:t>n	</a:t>
            </a:r>
            <a:r>
              <a:rPr spc="35" dirty="0"/>
              <a:t>be</a:t>
            </a:r>
            <a:r>
              <a:rPr spc="40" dirty="0"/>
              <a:t>t</a:t>
            </a:r>
            <a:r>
              <a:rPr spc="35" dirty="0"/>
              <a:t>wee</a:t>
            </a:r>
            <a:r>
              <a:rPr dirty="0"/>
              <a:t>n	</a:t>
            </a:r>
            <a:r>
              <a:rPr spc="40" dirty="0"/>
              <a:t>t</a:t>
            </a:r>
            <a:r>
              <a:rPr spc="35" dirty="0"/>
              <a:t>h</a:t>
            </a:r>
            <a:r>
              <a:rPr dirty="0"/>
              <a:t>e	</a:t>
            </a:r>
            <a:r>
              <a:rPr spc="35" dirty="0"/>
              <a:t>n</a:t>
            </a:r>
            <a:r>
              <a:rPr spc="40" dirty="0"/>
              <a:t>a</a:t>
            </a:r>
            <a:r>
              <a:rPr spc="35" dirty="0"/>
              <a:t>me</a:t>
            </a:r>
            <a:r>
              <a:rPr dirty="0"/>
              <a:t>s	</a:t>
            </a:r>
            <a:r>
              <a:rPr spc="35" dirty="0"/>
              <a:t>o</a:t>
            </a:r>
            <a:r>
              <a:rPr dirty="0"/>
              <a:t>f  </a:t>
            </a:r>
            <a:r>
              <a:rPr spc="-5" dirty="0"/>
              <a:t>ordinary</a:t>
            </a:r>
            <a:r>
              <a:rPr dirty="0"/>
              <a:t> </a:t>
            </a:r>
            <a:r>
              <a:rPr spc="-5" dirty="0"/>
              <a:t>files</a:t>
            </a:r>
            <a:r>
              <a:rPr dirty="0"/>
              <a:t> and the </a:t>
            </a:r>
            <a:r>
              <a:rPr spc="-5" dirty="0"/>
              <a:t>names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directory</a:t>
            </a:r>
            <a:r>
              <a:rPr dirty="0"/>
              <a:t> </a:t>
            </a:r>
            <a:r>
              <a:rPr spc="-5" dirty="0"/>
              <a:t>files.</a:t>
            </a:r>
          </a:p>
          <a:p>
            <a:pPr marL="355600" marR="10160" indent="-342900">
              <a:lnSpc>
                <a:spcPct val="8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  <a:tab pos="934719" algn="l"/>
                <a:tab pos="1668145" algn="l"/>
                <a:tab pos="2428240" algn="l"/>
                <a:tab pos="2847975" algn="l"/>
                <a:tab pos="3498215" algn="l"/>
                <a:tab pos="4456430" algn="l"/>
                <a:tab pos="5993765" algn="l"/>
                <a:tab pos="6670040" algn="l"/>
                <a:tab pos="7546975" algn="l"/>
              </a:tabLst>
            </a:pPr>
            <a:r>
              <a:rPr dirty="0"/>
              <a:t>No	t</a:t>
            </a:r>
            <a:r>
              <a:rPr spc="-5" dirty="0"/>
              <a:t>w</a:t>
            </a:r>
            <a:r>
              <a:rPr dirty="0"/>
              <a:t>o	</a:t>
            </a:r>
            <a:r>
              <a:rPr spc="-10" dirty="0"/>
              <a:t>fi</a:t>
            </a:r>
            <a:r>
              <a:rPr dirty="0"/>
              <a:t>les	in	the	sa</a:t>
            </a:r>
            <a:r>
              <a:rPr spc="-5" dirty="0"/>
              <a:t>m</a:t>
            </a:r>
            <a:r>
              <a:rPr dirty="0"/>
              <a:t>e	di</a:t>
            </a:r>
            <a:r>
              <a:rPr spc="-5" dirty="0"/>
              <a:t>r</a:t>
            </a:r>
            <a:r>
              <a:rPr dirty="0"/>
              <a:t>ecto</a:t>
            </a:r>
            <a:r>
              <a:rPr spc="-5" dirty="0"/>
              <a:t>r</a:t>
            </a:r>
            <a:r>
              <a:rPr dirty="0"/>
              <a:t>y	can	ha</a:t>
            </a:r>
            <a:r>
              <a:rPr spc="-5" dirty="0"/>
              <a:t>v</a:t>
            </a:r>
            <a:r>
              <a:rPr dirty="0"/>
              <a:t>e	the  </a:t>
            </a:r>
            <a:r>
              <a:rPr spc="-5" dirty="0"/>
              <a:t>same name.</a:t>
            </a:r>
          </a:p>
          <a:p>
            <a:pPr marL="355600" marR="10160" indent="-342900">
              <a:lnSpc>
                <a:spcPct val="8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  <a:tab pos="1200150" algn="l"/>
                <a:tab pos="1644014" algn="l"/>
                <a:tab pos="3149600" algn="l"/>
                <a:tab pos="4965065" algn="l"/>
                <a:tab pos="5664835" algn="l"/>
                <a:tab pos="6565265" algn="l"/>
                <a:tab pos="7239000" algn="l"/>
              </a:tabLst>
            </a:pPr>
            <a:r>
              <a:rPr dirty="0"/>
              <a:t>Files	in	diﬀe</a:t>
            </a:r>
            <a:r>
              <a:rPr spc="-5" dirty="0"/>
              <a:t>r</a:t>
            </a:r>
            <a:r>
              <a:rPr dirty="0"/>
              <a:t>ent	di</a:t>
            </a:r>
            <a:r>
              <a:rPr spc="-5" dirty="0"/>
              <a:t>r</a:t>
            </a:r>
            <a:r>
              <a:rPr dirty="0"/>
              <a:t>ecto</a:t>
            </a:r>
            <a:r>
              <a:rPr spc="-5" dirty="0"/>
              <a:t>r</a:t>
            </a:r>
            <a:r>
              <a:rPr dirty="0"/>
              <a:t>ies	can	ha</a:t>
            </a:r>
            <a:r>
              <a:rPr spc="-5" dirty="0"/>
              <a:t>v</a:t>
            </a:r>
            <a:r>
              <a:rPr dirty="0"/>
              <a:t>e	the	sa</a:t>
            </a:r>
            <a:r>
              <a:rPr spc="-5" dirty="0"/>
              <a:t>m</a:t>
            </a:r>
            <a:r>
              <a:rPr dirty="0"/>
              <a:t>e  </a:t>
            </a:r>
            <a:r>
              <a:rPr spc="-5" dirty="0"/>
              <a:t>name.</a:t>
            </a:r>
          </a:p>
          <a:p>
            <a:pPr marL="355600" marR="5080" indent="-342900">
              <a:lnSpc>
                <a:spcPts val="2880"/>
              </a:lnSpc>
              <a:spcBef>
                <a:spcPts val="715"/>
              </a:spcBef>
              <a:buFont typeface="Arial MT"/>
              <a:buChar char="•"/>
              <a:tabLst>
                <a:tab pos="358775" algn="l"/>
                <a:tab pos="359410" algn="l"/>
                <a:tab pos="1483360" algn="l"/>
                <a:tab pos="2011045" algn="l"/>
                <a:tab pos="4634865" algn="l"/>
                <a:tab pos="6114415" algn="l"/>
                <a:tab pos="7466330" algn="l"/>
              </a:tabLst>
            </a:pPr>
            <a:r>
              <a:rPr spc="55" dirty="0"/>
              <a:t>Linu</a:t>
            </a:r>
            <a:r>
              <a:rPr dirty="0"/>
              <a:t>x	</a:t>
            </a:r>
            <a:r>
              <a:rPr spc="50" dirty="0"/>
              <a:t>i</a:t>
            </a:r>
            <a:r>
              <a:rPr dirty="0"/>
              <a:t>s	</a:t>
            </a:r>
            <a:r>
              <a:rPr spc="50" dirty="0"/>
              <a:t>c</a:t>
            </a:r>
            <a:r>
              <a:rPr spc="55" dirty="0"/>
              <a:t>as</a:t>
            </a:r>
            <a:r>
              <a:rPr spc="50" dirty="0"/>
              <a:t>e</a:t>
            </a:r>
            <a:r>
              <a:rPr spc="55" dirty="0"/>
              <a:t>-s</a:t>
            </a:r>
            <a:r>
              <a:rPr spc="50" dirty="0"/>
              <a:t>e</a:t>
            </a:r>
            <a:r>
              <a:rPr spc="55" dirty="0"/>
              <a:t>nsi</a:t>
            </a:r>
            <a:r>
              <a:rPr spc="10" dirty="0"/>
              <a:t>ti</a:t>
            </a:r>
            <a:r>
              <a:rPr spc="50" dirty="0"/>
              <a:t>ve</a:t>
            </a:r>
            <a:r>
              <a:rPr dirty="0"/>
              <a:t>:	</a:t>
            </a:r>
            <a:r>
              <a:rPr spc="55" dirty="0">
                <a:solidFill>
                  <a:srgbClr val="FF0000"/>
                </a:solidFill>
              </a:rPr>
              <a:t>S</a:t>
            </a:r>
            <a:r>
              <a:rPr spc="50" dirty="0">
                <a:solidFill>
                  <a:srgbClr val="FF0000"/>
                </a:solidFill>
              </a:rPr>
              <a:t>a</a:t>
            </a:r>
            <a:r>
              <a:rPr spc="55" dirty="0">
                <a:solidFill>
                  <a:srgbClr val="FF0000"/>
                </a:solidFill>
              </a:rPr>
              <a:t>n</a:t>
            </a:r>
            <a:r>
              <a:rPr spc="50" dirty="0">
                <a:solidFill>
                  <a:srgbClr val="FF0000"/>
                </a:solidFill>
              </a:rPr>
              <a:t>g</a:t>
            </a:r>
            <a:r>
              <a:rPr spc="55" dirty="0">
                <a:solidFill>
                  <a:srgbClr val="FF0000"/>
                </a:solidFill>
              </a:rPr>
              <a:t>e</a:t>
            </a:r>
            <a:r>
              <a:rPr spc="50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,	</a:t>
            </a:r>
            <a:r>
              <a:rPr spc="55" dirty="0">
                <a:solidFill>
                  <a:srgbClr val="FF0000"/>
                </a:solidFill>
              </a:rPr>
              <a:t>s</a:t>
            </a:r>
            <a:r>
              <a:rPr spc="50" dirty="0">
                <a:solidFill>
                  <a:srgbClr val="FF0000"/>
                </a:solidFill>
              </a:rPr>
              <a:t>a</a:t>
            </a:r>
            <a:r>
              <a:rPr spc="55" dirty="0">
                <a:solidFill>
                  <a:srgbClr val="FF0000"/>
                </a:solidFill>
              </a:rPr>
              <a:t>n</a:t>
            </a:r>
            <a:r>
              <a:rPr spc="50" dirty="0">
                <a:solidFill>
                  <a:srgbClr val="FF0000"/>
                </a:solidFill>
              </a:rPr>
              <a:t>g</a:t>
            </a:r>
            <a:r>
              <a:rPr spc="5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r	</a:t>
            </a:r>
            <a:r>
              <a:rPr spc="50" dirty="0">
                <a:solidFill>
                  <a:srgbClr val="FF0000"/>
                </a:solidFill>
              </a:rPr>
              <a:t>a</a:t>
            </a:r>
            <a:r>
              <a:rPr spc="55" dirty="0">
                <a:solidFill>
                  <a:srgbClr val="FF0000"/>
                </a:solidFill>
              </a:rPr>
              <a:t>nd  </a:t>
            </a:r>
            <a:r>
              <a:rPr dirty="0">
                <a:solidFill>
                  <a:srgbClr val="FF0000"/>
                </a:solidFill>
              </a:rPr>
              <a:t>SANGER</a:t>
            </a:r>
            <a:r>
              <a:rPr spc="22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are</a:t>
            </a:r>
            <a:r>
              <a:rPr spc="22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diﬀerent</a:t>
            </a:r>
            <a:r>
              <a:rPr spc="225" dirty="0">
                <a:solidFill>
                  <a:srgbClr val="FF0000"/>
                </a:solidFill>
              </a:rPr>
              <a:t> </a:t>
            </a:r>
            <a:r>
              <a:rPr dirty="0"/>
              <a:t>and</a:t>
            </a:r>
            <a:r>
              <a:rPr spc="220" dirty="0"/>
              <a:t> </a:t>
            </a:r>
            <a:r>
              <a:rPr spc="-5" dirty="0"/>
              <a:t>would</a:t>
            </a:r>
            <a:r>
              <a:rPr spc="225" dirty="0"/>
              <a:t> </a:t>
            </a:r>
            <a:r>
              <a:rPr spc="-5" dirty="0"/>
              <a:t>represent</a:t>
            </a:r>
            <a:r>
              <a:rPr spc="220" dirty="0"/>
              <a:t> </a:t>
            </a:r>
            <a:r>
              <a:rPr spc="-5" dirty="0"/>
              <a:t>three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9" y="4497988"/>
            <a:ext cx="3732529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ts val="356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distinct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files.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655"/>
              </a:spcBef>
              <a:buFont typeface="Arial MT"/>
              <a:buChar char="•"/>
              <a:tabLst>
                <a:tab pos="356870" algn="l"/>
                <a:tab pos="357505" algn="l"/>
                <a:tab pos="937260" algn="l"/>
                <a:tab pos="2009775" algn="l"/>
                <a:tab pos="3233420" algn="l"/>
              </a:tabLst>
            </a:pPr>
            <a:r>
              <a:rPr sz="3000" spc="2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	</a:t>
            </a:r>
            <a:r>
              <a:rPr sz="3000" spc="25" dirty="0">
                <a:latin typeface="Calibri"/>
                <a:cs typeface="Calibri"/>
              </a:rPr>
              <a:t>mos</a:t>
            </a:r>
            <a:r>
              <a:rPr sz="3000" dirty="0">
                <a:latin typeface="Calibri"/>
                <a:cs typeface="Calibri"/>
              </a:rPr>
              <a:t>t	</a:t>
            </a:r>
            <a:r>
              <a:rPr sz="3000" spc="25" dirty="0">
                <a:latin typeface="Calibri"/>
                <a:cs typeface="Calibri"/>
              </a:rPr>
              <a:t>cases</a:t>
            </a:r>
            <a:r>
              <a:rPr sz="3000" dirty="0">
                <a:latin typeface="Calibri"/>
                <a:cs typeface="Calibri"/>
              </a:rPr>
              <a:t>,	</a:t>
            </a:r>
            <a:r>
              <a:rPr sz="3000" spc="0" dirty="0">
                <a:latin typeface="Calibri"/>
                <a:cs typeface="Calibri"/>
              </a:rPr>
              <a:t>fil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(.txt,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.exe, etc.)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2765" y="4945028"/>
            <a:ext cx="4095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3105" algn="l"/>
                <a:tab pos="2774950" algn="l"/>
              </a:tabLst>
            </a:pPr>
            <a:r>
              <a:rPr sz="3000" spc="25" dirty="0">
                <a:latin typeface="Calibri"/>
                <a:cs typeface="Calibri"/>
              </a:rPr>
              <a:t>extens</a:t>
            </a:r>
            <a:r>
              <a:rPr sz="3000" spc="30" dirty="0">
                <a:latin typeface="Calibri"/>
                <a:cs typeface="Calibri"/>
              </a:rPr>
              <a:t>i</a:t>
            </a:r>
            <a:r>
              <a:rPr sz="3000" spc="25" dirty="0">
                <a:latin typeface="Calibri"/>
                <a:cs typeface="Calibri"/>
              </a:rPr>
              <a:t>on</a:t>
            </a:r>
            <a:r>
              <a:rPr sz="3000" dirty="0">
                <a:latin typeface="Calibri"/>
                <a:cs typeface="Calibri"/>
              </a:rPr>
              <a:t>s	</a:t>
            </a:r>
            <a:r>
              <a:rPr sz="3000" spc="25" dirty="0">
                <a:latin typeface="Calibri"/>
                <a:cs typeface="Calibri"/>
              </a:rPr>
              <a:t>ar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20" dirty="0">
                <a:latin typeface="Calibri"/>
                <a:cs typeface="Calibri"/>
              </a:rPr>
              <a:t>optional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416FF-E652-46E1-9EC6-C6CCEDB9CACF}"/>
              </a:ext>
            </a:extLst>
          </p:cNvPr>
          <p:cNvSpPr/>
          <p:nvPr/>
        </p:nvSpPr>
        <p:spPr>
          <a:xfrm>
            <a:off x="7315200" y="0"/>
            <a:ext cx="1828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765FD-CB03-441F-B8C0-20FAD58811FE}"/>
              </a:ext>
            </a:extLst>
          </p:cNvPr>
          <p:cNvSpPr/>
          <p:nvPr/>
        </p:nvSpPr>
        <p:spPr>
          <a:xfrm>
            <a:off x="0" y="6248400"/>
            <a:ext cx="3200400" cy="535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67" y="263340"/>
            <a:ext cx="3289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65" dirty="0"/>
              <a:t> </a:t>
            </a:r>
            <a:r>
              <a:rPr spc="-5" dirty="0"/>
              <a:t>Outcomes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4419" y="1608505"/>
            <a:ext cx="7997825" cy="28371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916045" algn="l"/>
              </a:tabLst>
            </a:pPr>
            <a:r>
              <a:rPr sz="3200" dirty="0">
                <a:latin typeface="Calibri"/>
                <a:cs typeface="Calibri"/>
              </a:rPr>
              <a:t>① Be able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create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	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structure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200" spc="-5" dirty="0">
                <a:latin typeface="Calibri"/>
                <a:cs typeface="Calibri"/>
              </a:rPr>
              <a:t>②Be</a:t>
            </a:r>
            <a:r>
              <a:rPr sz="3200" dirty="0">
                <a:latin typeface="Calibri"/>
                <a:cs typeface="Calibri"/>
              </a:rPr>
              <a:t> able to</a:t>
            </a:r>
            <a:r>
              <a:rPr sz="3200" spc="-5" dirty="0">
                <a:latin typeface="Calibri"/>
                <a:cs typeface="Calibri"/>
              </a:rPr>
              <a:t> navigate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through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structure</a:t>
            </a:r>
            <a:endParaRPr sz="3200">
              <a:latin typeface="Calibri"/>
              <a:cs typeface="Calibri"/>
            </a:endParaRPr>
          </a:p>
          <a:p>
            <a:pPr marL="520700" marR="677545" indent="-508000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latin typeface="Calibri"/>
                <a:cs typeface="Calibri"/>
              </a:rPr>
              <a:t>③Be </a:t>
            </a:r>
            <a:r>
              <a:rPr sz="3200" dirty="0">
                <a:latin typeface="Calibri"/>
                <a:cs typeface="Calibri"/>
              </a:rPr>
              <a:t>able to </a:t>
            </a:r>
            <a:r>
              <a:rPr sz="3200" spc="-5" dirty="0">
                <a:latin typeface="Calibri"/>
                <a:cs typeface="Calibri"/>
              </a:rPr>
              <a:t>create text files </a:t>
            </a:r>
            <a:r>
              <a:rPr sz="3200" dirty="0">
                <a:latin typeface="Calibri"/>
                <a:cs typeface="Calibri"/>
              </a:rPr>
              <a:t>and view their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content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spc="-5" dirty="0">
                <a:latin typeface="Calibri"/>
                <a:cs typeface="Calibri"/>
              </a:rPr>
              <a:t>④Be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5" dirty="0">
                <a:latin typeface="Calibri"/>
                <a:cs typeface="Calibri"/>
              </a:rPr>
              <a:t> simple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shortcuts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903" y="6404347"/>
            <a:ext cx="1074811" cy="4313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C2B41F-5DA9-42A1-8F9E-DEF24DD7A727}"/>
              </a:ext>
            </a:extLst>
          </p:cNvPr>
          <p:cNvSpPr/>
          <p:nvPr/>
        </p:nvSpPr>
        <p:spPr>
          <a:xfrm>
            <a:off x="7239000" y="190702"/>
            <a:ext cx="1905000" cy="585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2D6D0-9356-4208-A988-48BC9AB3A3F4}"/>
              </a:ext>
            </a:extLst>
          </p:cNvPr>
          <p:cNvSpPr/>
          <p:nvPr/>
        </p:nvSpPr>
        <p:spPr>
          <a:xfrm>
            <a:off x="0" y="6096000"/>
            <a:ext cx="3200400" cy="73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8985" y="263340"/>
            <a:ext cx="41294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Move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ﬁles</a:t>
            </a:r>
            <a:r>
              <a:rPr spc="-15" dirty="0"/>
              <a:t> </a:t>
            </a:r>
            <a:r>
              <a:rPr spc="-5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540764"/>
            <a:ext cx="7597140" cy="39204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cd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change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working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directory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Command structure: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cd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F81BD"/>
                </a:solidFill>
                <a:latin typeface="Calibri"/>
                <a:cs typeface="Calibri"/>
              </a:rPr>
              <a:t>&lt;path&gt;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3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-5" dirty="0">
                <a:latin typeface="Calibri"/>
                <a:cs typeface="Calibri"/>
              </a:rPr>
              <a:t> name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directory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you want</a:t>
            </a:r>
            <a:r>
              <a:rPr sz="3200" dirty="0">
                <a:latin typeface="Calibri"/>
                <a:cs typeface="Calibri"/>
              </a:rPr>
              <a:t> 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move </a:t>
            </a:r>
            <a:r>
              <a:rPr sz="320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dirty="0">
                <a:latin typeface="Calibri"/>
                <a:cs typeface="Calibri"/>
              </a:rPr>
              <a:t> be </a:t>
            </a:r>
            <a:r>
              <a:rPr sz="3200" spc="-5" dirty="0">
                <a:latin typeface="Calibri"/>
                <a:cs typeface="Calibri"/>
              </a:rPr>
              <a:t>specified</a:t>
            </a:r>
            <a:endParaRPr sz="3200">
              <a:latin typeface="Calibri"/>
              <a:cs typeface="Calibri"/>
            </a:endParaRPr>
          </a:p>
          <a:p>
            <a:pPr marL="355600" marR="154305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specify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either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absolute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-5" dirty="0">
                <a:latin typeface="Calibri"/>
                <a:cs typeface="Calibri"/>
              </a:rPr>
              <a:t> 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relative</a:t>
            </a:r>
            <a:r>
              <a:rPr sz="3200" dirty="0">
                <a:latin typeface="Calibri"/>
                <a:cs typeface="Calibri"/>
              </a:rPr>
              <a:t> path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70D35-7B74-4CD3-9FC3-EB07799F77E7}"/>
              </a:ext>
            </a:extLst>
          </p:cNvPr>
          <p:cNvSpPr/>
          <p:nvPr/>
        </p:nvSpPr>
        <p:spPr>
          <a:xfrm>
            <a:off x="7391400" y="11276"/>
            <a:ext cx="1746857" cy="76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3CDA3-DE3F-4EF2-AFB6-FFA05C919A34}"/>
              </a:ext>
            </a:extLst>
          </p:cNvPr>
          <p:cNvSpPr/>
          <p:nvPr/>
        </p:nvSpPr>
        <p:spPr>
          <a:xfrm>
            <a:off x="0" y="6172200"/>
            <a:ext cx="3214084" cy="659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4436" y="245755"/>
            <a:ext cx="5778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Move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the ﬁles system: 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22712" y="1109748"/>
            <a:ext cx="1970405" cy="1292860"/>
            <a:chOff x="922712" y="1109748"/>
            <a:chExt cx="1970405" cy="12928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712" y="1941021"/>
              <a:ext cx="1105592" cy="4613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1599" y="1967443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80" h="360044">
                  <a:moveTo>
                    <a:pt x="1008111" y="0"/>
                  </a:moveTo>
                  <a:lnTo>
                    <a:pt x="0" y="0"/>
                  </a:lnTo>
                  <a:lnTo>
                    <a:pt x="0" y="360039"/>
                  </a:lnTo>
                  <a:lnTo>
                    <a:pt x="1008111" y="360039"/>
                  </a:lnTo>
                  <a:lnTo>
                    <a:pt x="1008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1599" y="1967443"/>
              <a:ext cx="1008380" cy="360045"/>
            </a:xfrm>
            <a:custGeom>
              <a:avLst/>
              <a:gdLst/>
              <a:ahLst/>
              <a:cxnLst/>
              <a:rect l="l" t="t" r="r" b="b"/>
              <a:pathLst>
                <a:path w="1008380" h="360044">
                  <a:moveTo>
                    <a:pt x="0" y="0"/>
                  </a:moveTo>
                  <a:lnTo>
                    <a:pt x="1008111" y="0"/>
                  </a:lnTo>
                  <a:lnTo>
                    <a:pt x="1008111" y="360039"/>
                  </a:lnTo>
                  <a:lnTo>
                    <a:pt x="0" y="3600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9211" y="1109748"/>
              <a:ext cx="893618" cy="5320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5094" y="1122217"/>
              <a:ext cx="266007" cy="5195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51719" y="1135285"/>
              <a:ext cx="792480" cy="432434"/>
            </a:xfrm>
            <a:custGeom>
              <a:avLst/>
              <a:gdLst/>
              <a:ahLst/>
              <a:cxnLst/>
              <a:rect l="l" t="t" r="r" b="b"/>
              <a:pathLst>
                <a:path w="792480" h="432434">
                  <a:moveTo>
                    <a:pt x="0" y="0"/>
                  </a:moveTo>
                  <a:lnTo>
                    <a:pt x="792087" y="0"/>
                  </a:lnTo>
                  <a:lnTo>
                    <a:pt x="792087" y="432048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72155" y="1155729"/>
            <a:ext cx="156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0339" y="1960393"/>
            <a:ext cx="63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home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8847" y="1529541"/>
            <a:ext cx="2265680" cy="1841500"/>
            <a:chOff x="128847" y="1529541"/>
            <a:chExt cx="2265680" cy="18415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2420" y="1529541"/>
              <a:ext cx="681643" cy="4738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3687" y="1567333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80" h="360044">
                  <a:moveTo>
                    <a:pt x="576063" y="0"/>
                  </a:moveTo>
                  <a:lnTo>
                    <a:pt x="0" y="36004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847" y="2693323"/>
              <a:ext cx="1255221" cy="67748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9511" y="2719461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1152127" y="0"/>
                  </a:moveTo>
                  <a:lnTo>
                    <a:pt x="0" y="0"/>
                  </a:lnTo>
                  <a:lnTo>
                    <a:pt x="0" y="576064"/>
                  </a:lnTo>
                  <a:lnTo>
                    <a:pt x="1152127" y="576064"/>
                  </a:lnTo>
                  <a:lnTo>
                    <a:pt x="1152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9511" y="2719461"/>
              <a:ext cx="1152525" cy="576580"/>
            </a:xfrm>
            <a:custGeom>
              <a:avLst/>
              <a:gdLst/>
              <a:ahLst/>
              <a:cxnLst/>
              <a:rect l="l" t="t" r="r" b="b"/>
              <a:pathLst>
                <a:path w="1152525" h="576579">
                  <a:moveTo>
                    <a:pt x="0" y="0"/>
                  </a:moveTo>
                  <a:lnTo>
                    <a:pt x="1152127" y="0"/>
                  </a:lnTo>
                  <a:lnTo>
                    <a:pt x="1152127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0259" y="2856427"/>
            <a:ext cx="843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at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6581" y="2290155"/>
            <a:ext cx="1970405" cy="2128520"/>
            <a:chOff x="706581" y="2290155"/>
            <a:chExt cx="1970405" cy="212852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8556" y="2290155"/>
              <a:ext cx="610985" cy="507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71600" y="2327483"/>
              <a:ext cx="504190" cy="392430"/>
            </a:xfrm>
            <a:custGeom>
              <a:avLst/>
              <a:gdLst/>
              <a:ahLst/>
              <a:cxnLst/>
              <a:rect l="l" t="t" r="r" b="b"/>
              <a:pathLst>
                <a:path w="504190" h="392430">
                  <a:moveTo>
                    <a:pt x="504055" y="0"/>
                  </a:moveTo>
                  <a:lnTo>
                    <a:pt x="0" y="39197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581" y="3258589"/>
              <a:ext cx="1251065" cy="5860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55576" y="3295524"/>
              <a:ext cx="1152525" cy="472440"/>
            </a:xfrm>
            <a:custGeom>
              <a:avLst/>
              <a:gdLst/>
              <a:ahLst/>
              <a:cxnLst/>
              <a:rect l="l" t="t" r="r" b="b"/>
              <a:pathLst>
                <a:path w="1152525" h="472439">
                  <a:moveTo>
                    <a:pt x="1152127" y="47211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5632" y="3740727"/>
              <a:ext cx="1251065" cy="67748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475656" y="3767642"/>
            <a:ext cx="1152525" cy="576580"/>
          </a:xfrm>
          <a:prstGeom prst="rect">
            <a:avLst/>
          </a:prstGeom>
          <a:solidFill>
            <a:srgbClr val="FFFFFF"/>
          </a:solidFill>
          <a:ln w="9524">
            <a:solidFill>
              <a:srgbClr val="5B92C7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75"/>
              </a:spcBef>
            </a:pPr>
            <a:r>
              <a:rPr sz="2000" b="1" spc="-5" dirty="0">
                <a:latin typeface="Calibri"/>
                <a:cs typeface="Calibri"/>
              </a:rPr>
              <a:t>IBT2017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80854" y="4310148"/>
            <a:ext cx="1068705" cy="997585"/>
            <a:chOff x="2680854" y="4310148"/>
            <a:chExt cx="1068705" cy="99758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0854" y="4310148"/>
              <a:ext cx="1068185" cy="99752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86594" y="4365104"/>
              <a:ext cx="591820" cy="526415"/>
            </a:xfrm>
            <a:custGeom>
              <a:avLst/>
              <a:gdLst/>
              <a:ahLst/>
              <a:cxnLst/>
              <a:rect l="l" t="t" r="r" b="b"/>
              <a:pathLst>
                <a:path w="591820" h="526414">
                  <a:moveTo>
                    <a:pt x="591556" y="0"/>
                  </a:moveTo>
                  <a:lnTo>
                    <a:pt x="0" y="525828"/>
                  </a:lnTo>
                </a:path>
              </a:pathLst>
            </a:custGeom>
            <a:ln w="76199">
              <a:solidFill>
                <a:srgbClr val="A62B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30078" y="4601415"/>
              <a:ext cx="353695" cy="340360"/>
            </a:xfrm>
            <a:custGeom>
              <a:avLst/>
              <a:gdLst/>
              <a:ahLst/>
              <a:cxnLst/>
              <a:rect l="l" t="t" r="r" b="b"/>
              <a:pathLst>
                <a:path w="353695" h="340360">
                  <a:moveTo>
                    <a:pt x="135596" y="0"/>
                  </a:moveTo>
                  <a:lnTo>
                    <a:pt x="121548" y="3996"/>
                  </a:lnTo>
                  <a:lnTo>
                    <a:pt x="110023" y="12968"/>
                  </a:lnTo>
                  <a:lnTo>
                    <a:pt x="102567" y="26132"/>
                  </a:lnTo>
                  <a:lnTo>
                    <a:pt x="0" y="339752"/>
                  </a:lnTo>
                  <a:lnTo>
                    <a:pt x="323481" y="274661"/>
                  </a:lnTo>
                  <a:lnTo>
                    <a:pt x="337429" y="268801"/>
                  </a:lnTo>
                  <a:lnTo>
                    <a:pt x="347691" y="258407"/>
                  </a:lnTo>
                  <a:lnTo>
                    <a:pt x="353307" y="244924"/>
                  </a:lnTo>
                  <a:lnTo>
                    <a:pt x="353311" y="239281"/>
                  </a:lnTo>
                  <a:lnTo>
                    <a:pt x="113030" y="239281"/>
                  </a:lnTo>
                  <a:lnTo>
                    <a:pt x="174993" y="49819"/>
                  </a:lnTo>
                  <a:lnTo>
                    <a:pt x="176757" y="34793"/>
                  </a:lnTo>
                  <a:lnTo>
                    <a:pt x="172760" y="20744"/>
                  </a:lnTo>
                  <a:lnTo>
                    <a:pt x="163788" y="9219"/>
                  </a:lnTo>
                  <a:lnTo>
                    <a:pt x="150623" y="1763"/>
                  </a:lnTo>
                  <a:lnTo>
                    <a:pt x="135596" y="0"/>
                  </a:lnTo>
                  <a:close/>
                </a:path>
                <a:path w="353695" h="340360">
                  <a:moveTo>
                    <a:pt x="308449" y="199958"/>
                  </a:moveTo>
                  <a:lnTo>
                    <a:pt x="113030" y="239281"/>
                  </a:lnTo>
                  <a:lnTo>
                    <a:pt x="353311" y="239281"/>
                  </a:lnTo>
                  <a:lnTo>
                    <a:pt x="353317" y="229795"/>
                  </a:lnTo>
                  <a:lnTo>
                    <a:pt x="347456" y="215846"/>
                  </a:lnTo>
                  <a:lnTo>
                    <a:pt x="337062" y="205584"/>
                  </a:lnTo>
                  <a:lnTo>
                    <a:pt x="323579" y="199968"/>
                  </a:lnTo>
                  <a:lnTo>
                    <a:pt x="308449" y="199958"/>
                  </a:lnTo>
                  <a:close/>
                </a:path>
              </a:pathLst>
            </a:custGeom>
            <a:solidFill>
              <a:srgbClr val="A62B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802802" y="3678044"/>
            <a:ext cx="1743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5080" indent="-3803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00000"/>
                </a:solidFill>
                <a:latin typeface="Calibri"/>
                <a:cs typeface="Calibri"/>
              </a:rPr>
              <a:t>Current</a:t>
            </a:r>
            <a:r>
              <a:rPr sz="2000" b="1" spc="-7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working </a:t>
            </a:r>
            <a:r>
              <a:rPr sz="2000" b="1" spc="-434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Calibri"/>
                <a:cs typeface="Calibri"/>
              </a:rPr>
              <a:t>directory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8732" y="1096298"/>
            <a:ext cx="3088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F81BD"/>
                </a:solidFill>
                <a:latin typeface="Calibri"/>
                <a:cs typeface="Calibri"/>
              </a:rPr>
              <a:t>Move</a:t>
            </a:r>
            <a:r>
              <a:rPr sz="20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F81BD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F81BD"/>
                </a:solidFill>
                <a:latin typeface="Calibri"/>
                <a:cs typeface="Calibri"/>
              </a:rPr>
              <a:t>Watson</a:t>
            </a:r>
            <a:r>
              <a:rPr sz="2000" spc="-2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F81BD"/>
                </a:solidFill>
                <a:latin typeface="Calibri"/>
                <a:cs typeface="Calibri"/>
              </a:rPr>
              <a:t>directory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78732" y="1754156"/>
            <a:ext cx="243078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000" spc="-5" dirty="0">
                <a:latin typeface="Calibri"/>
                <a:cs typeface="Calibri"/>
              </a:rPr>
              <a:t>1.	</a:t>
            </a:r>
            <a:r>
              <a:rPr sz="2000" dirty="0">
                <a:latin typeface="Calibri"/>
                <a:cs typeface="Calibri"/>
              </a:rPr>
              <a:t>cd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/home/Watson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2.	</a:t>
            </a:r>
            <a:r>
              <a:rPr sz="2000" dirty="0">
                <a:latin typeface="Calibri"/>
                <a:cs typeface="Calibri"/>
              </a:rPr>
              <a:t>cd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../..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000" spc="-5" dirty="0">
                <a:latin typeface="Calibri"/>
                <a:cs typeface="Calibri"/>
              </a:rPr>
              <a:t>3.	</a:t>
            </a:r>
            <a:r>
              <a:rPr sz="2000" dirty="0">
                <a:latin typeface="Calibri"/>
                <a:cs typeface="Calibri"/>
              </a:rPr>
              <a:t>cd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78732" y="3290856"/>
            <a:ext cx="3310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F81BD"/>
                </a:solidFill>
                <a:latin typeface="Calibri"/>
                <a:cs typeface="Calibri"/>
              </a:rPr>
              <a:t>Move</a:t>
            </a:r>
            <a:r>
              <a:rPr sz="20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F81BD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F81BD"/>
                </a:solidFill>
                <a:latin typeface="Calibri"/>
                <a:cs typeface="Calibri"/>
              </a:rPr>
              <a:t>Genomics</a:t>
            </a:r>
            <a:r>
              <a:rPr sz="20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F81BD"/>
                </a:solidFill>
                <a:latin typeface="Calibri"/>
                <a:cs typeface="Calibri"/>
              </a:rPr>
              <a:t>directory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8732" y="3951256"/>
            <a:ext cx="4489450" cy="1130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000" dirty="0">
                <a:latin typeface="Calibri"/>
                <a:cs typeface="Calibri"/>
              </a:rPr>
              <a:t>cd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/home/Watson/IBT2017/Genomics</a:t>
            </a:r>
            <a:endParaRPr sz="20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000" dirty="0">
                <a:latin typeface="Calibri"/>
                <a:cs typeface="Calibri"/>
              </a:rPr>
              <a:t>cd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../Genomics</a:t>
            </a:r>
            <a:endParaRPr sz="20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000" dirty="0">
                <a:latin typeface="Calibri"/>
                <a:cs typeface="Calibri"/>
              </a:rPr>
              <a:t>cd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477192" y="4912821"/>
            <a:ext cx="1180465" cy="677545"/>
            <a:chOff x="2477192" y="4912821"/>
            <a:chExt cx="1180465" cy="677545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77192" y="4912821"/>
              <a:ext cx="1180407" cy="67748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526023" y="4941168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1080119" y="0"/>
                  </a:moveTo>
                  <a:lnTo>
                    <a:pt x="0" y="0"/>
                  </a:lnTo>
                  <a:lnTo>
                    <a:pt x="0" y="576063"/>
                  </a:lnTo>
                  <a:lnTo>
                    <a:pt x="1080119" y="576063"/>
                  </a:lnTo>
                  <a:lnTo>
                    <a:pt x="1080119" y="0"/>
                  </a:lnTo>
                  <a:close/>
                </a:path>
              </a:pathLst>
            </a:custGeom>
            <a:solidFill>
              <a:srgbClr val="CD6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526023" y="4941168"/>
            <a:ext cx="1080135" cy="576580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25"/>
              </a:spcBef>
            </a:pPr>
            <a:r>
              <a:rPr sz="2000" b="1" dirty="0">
                <a:latin typeface="Calibri"/>
                <a:cs typeface="Calibri"/>
              </a:rPr>
              <a:t>Linux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61356" y="4912821"/>
            <a:ext cx="1180465" cy="677545"/>
            <a:chOff x="461356" y="4912821"/>
            <a:chExt cx="1180465" cy="677545"/>
          </a:xfrm>
        </p:grpSpPr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1356" y="4912821"/>
              <a:ext cx="1180407" cy="67748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09799" y="4941168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79">
                  <a:moveTo>
                    <a:pt x="0" y="0"/>
                  </a:moveTo>
                  <a:lnTo>
                    <a:pt x="1080119" y="0"/>
                  </a:lnTo>
                  <a:lnTo>
                    <a:pt x="1080119" y="576063"/>
                  </a:lnTo>
                  <a:lnTo>
                    <a:pt x="0" y="5760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6531" y="5078134"/>
            <a:ext cx="1063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Ge</a:t>
            </a:r>
            <a:r>
              <a:rPr sz="2000" b="1" spc="-5" dirty="0">
                <a:latin typeface="Calibri"/>
                <a:cs typeface="Calibri"/>
              </a:rPr>
              <a:t>nomics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93370" y="4330930"/>
            <a:ext cx="2128520" cy="685800"/>
            <a:chOff x="993370" y="4330930"/>
            <a:chExt cx="2128520" cy="685800"/>
          </a:xfrm>
        </p:grpSpPr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3370" y="4330930"/>
              <a:ext cx="723207" cy="6858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9860" y="4365104"/>
              <a:ext cx="612140" cy="576580"/>
            </a:xfrm>
            <a:custGeom>
              <a:avLst/>
              <a:gdLst/>
              <a:ahLst/>
              <a:cxnLst/>
              <a:rect l="l" t="t" r="r" b="b"/>
              <a:pathLst>
                <a:path w="612139" h="576579">
                  <a:moveTo>
                    <a:pt x="612067" y="0"/>
                  </a:moveTo>
                  <a:lnTo>
                    <a:pt x="0" y="57606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73036" y="4330930"/>
              <a:ext cx="648392" cy="6858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526023" y="4365104"/>
              <a:ext cx="540385" cy="576580"/>
            </a:xfrm>
            <a:custGeom>
              <a:avLst/>
              <a:gdLst/>
              <a:ahLst/>
              <a:cxnLst/>
              <a:rect l="l" t="t" r="r" b="b"/>
              <a:pathLst>
                <a:path w="540385" h="576579">
                  <a:moveTo>
                    <a:pt x="540059" y="576063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1B6E32D-55C2-44D9-9AEA-2B94E5C4A399}"/>
              </a:ext>
            </a:extLst>
          </p:cNvPr>
          <p:cNvSpPr/>
          <p:nvPr/>
        </p:nvSpPr>
        <p:spPr>
          <a:xfrm>
            <a:off x="7239000" y="245755"/>
            <a:ext cx="1829182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53484F-EBA0-4727-840F-17E2C1DFF684}"/>
              </a:ext>
            </a:extLst>
          </p:cNvPr>
          <p:cNvSpPr/>
          <p:nvPr/>
        </p:nvSpPr>
        <p:spPr>
          <a:xfrm>
            <a:off x="1" y="6096000"/>
            <a:ext cx="3121428" cy="753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Remove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557020"/>
            <a:ext cx="7764145" cy="422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56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rmdir: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removes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directory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ts val="356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Command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structure: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rmdir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F81BD"/>
                </a:solidFill>
                <a:latin typeface="Calibri"/>
                <a:cs typeface="Calibri"/>
              </a:rPr>
              <a:t>dirname</a:t>
            </a:r>
            <a:r>
              <a:rPr sz="3000" spc="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F81BD"/>
                </a:solidFill>
                <a:latin typeface="Calibri"/>
                <a:cs typeface="Calibri"/>
              </a:rPr>
              <a:t>[path]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</a:t>
            </a:r>
            <a:r>
              <a:rPr sz="3000" spc="-5" dirty="0">
                <a:latin typeface="Calibri"/>
                <a:cs typeface="Calibri"/>
              </a:rPr>
              <a:t> would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remove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4F81BD"/>
                </a:solidFill>
                <a:latin typeface="Calibri"/>
                <a:cs typeface="Calibri"/>
              </a:rPr>
              <a:t>dirname</a:t>
            </a:r>
            <a:r>
              <a:rPr sz="300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directory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directory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should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 in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your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current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working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directory</a:t>
            </a:r>
            <a:endParaRPr sz="3000">
              <a:latin typeface="Calibri"/>
              <a:cs typeface="Calibri"/>
            </a:endParaRPr>
          </a:p>
          <a:p>
            <a:pPr marL="355600" marR="38735" indent="-342900">
              <a:lnSpc>
                <a:spcPct val="803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If</a:t>
            </a:r>
            <a:r>
              <a:rPr sz="3000" spc="-5" dirty="0">
                <a:latin typeface="Calibri"/>
                <a:cs typeface="Calibri"/>
              </a:rPr>
              <a:t> you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want</a:t>
            </a:r>
            <a:r>
              <a:rPr sz="3000" dirty="0">
                <a:latin typeface="Calibri"/>
                <a:cs typeface="Calibri"/>
              </a:rPr>
              <a:t> to </a:t>
            </a:r>
            <a:r>
              <a:rPr sz="3000" spc="-5" dirty="0">
                <a:latin typeface="Calibri"/>
                <a:cs typeface="Calibri"/>
              </a:rPr>
              <a:t>remove</a:t>
            </a:r>
            <a:r>
              <a:rPr sz="3000" dirty="0">
                <a:latin typeface="Calibri"/>
                <a:cs typeface="Calibri"/>
              </a:rPr>
              <a:t> it </a:t>
            </a:r>
            <a:r>
              <a:rPr sz="3000" spc="-5" dirty="0">
                <a:latin typeface="Calibri"/>
                <a:cs typeface="Calibri"/>
              </a:rPr>
              <a:t>from elsewhere,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you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have </a:t>
            </a:r>
            <a:r>
              <a:rPr sz="3000" dirty="0">
                <a:latin typeface="Calibri"/>
                <a:cs typeface="Calibri"/>
              </a:rPr>
              <a:t>to specify the path: </a:t>
            </a:r>
            <a:r>
              <a:rPr sz="3000" spc="-5" dirty="0">
                <a:latin typeface="Calibri"/>
                <a:cs typeface="Calibri"/>
              </a:rPr>
              <a:t>rmdir </a:t>
            </a:r>
            <a:r>
              <a:rPr sz="3000" spc="-5" dirty="0">
                <a:solidFill>
                  <a:srgbClr val="4F81BD"/>
                </a:solidFill>
                <a:latin typeface="Calibri"/>
                <a:cs typeface="Calibri"/>
              </a:rPr>
              <a:t>dirname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path to </a:t>
            </a:r>
            <a:r>
              <a:rPr sz="3000" spc="-6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directory</a:t>
            </a:r>
            <a:endParaRPr sz="3000">
              <a:latin typeface="Calibri"/>
              <a:cs typeface="Calibri"/>
            </a:endParaRPr>
          </a:p>
          <a:p>
            <a:pPr marL="355600" marR="1082675" indent="-342900">
              <a:lnSpc>
                <a:spcPct val="8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rmdir </a:t>
            </a:r>
            <a:r>
              <a:rPr sz="3000" spc="-5" dirty="0">
                <a:latin typeface="Calibri"/>
                <a:cs typeface="Calibri"/>
              </a:rPr>
              <a:t>works </a:t>
            </a:r>
            <a:r>
              <a:rPr sz="3000" dirty="0">
                <a:latin typeface="Calibri"/>
                <a:cs typeface="Calibri"/>
              </a:rPr>
              <a:t>if </a:t>
            </a:r>
            <a:r>
              <a:rPr sz="3000" spc="-5" dirty="0">
                <a:latin typeface="Calibri"/>
                <a:cs typeface="Calibri"/>
              </a:rPr>
              <a:t>there </a:t>
            </a:r>
            <a:r>
              <a:rPr sz="3000" dirty="0">
                <a:latin typeface="Calibri"/>
                <a:cs typeface="Calibri"/>
              </a:rPr>
              <a:t>is no </a:t>
            </a:r>
            <a:r>
              <a:rPr sz="3000" spc="-5" dirty="0">
                <a:latin typeface="Calibri"/>
                <a:cs typeface="Calibri"/>
              </a:rPr>
              <a:t>contents </a:t>
            </a:r>
            <a:r>
              <a:rPr sz="3000" dirty="0">
                <a:latin typeface="Calibri"/>
                <a:cs typeface="Calibri"/>
              </a:rPr>
              <a:t>in 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directory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C2A19-23D9-4FAE-96E8-E6E1D2CACD88}"/>
              </a:ext>
            </a:extLst>
          </p:cNvPr>
          <p:cNvSpPr/>
          <p:nvPr/>
        </p:nvSpPr>
        <p:spPr>
          <a:xfrm>
            <a:off x="7315200" y="76200"/>
            <a:ext cx="1828800" cy="70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FEA683-73F3-4794-85A2-41B7F6997CF9}"/>
              </a:ext>
            </a:extLst>
          </p:cNvPr>
          <p:cNvSpPr/>
          <p:nvPr/>
        </p:nvSpPr>
        <p:spPr>
          <a:xfrm>
            <a:off x="0" y="6172200"/>
            <a:ext cx="3124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Remove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633220"/>
            <a:ext cx="7849234" cy="41198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746125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rmdir </a:t>
            </a:r>
            <a:r>
              <a:rPr sz="3200" spc="-5" dirty="0">
                <a:latin typeface="Calibri"/>
                <a:cs typeface="Calibri"/>
              </a:rPr>
              <a:t>works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there </a:t>
            </a:r>
            <a:r>
              <a:rPr sz="3200" dirty="0">
                <a:latin typeface="Calibri"/>
                <a:cs typeface="Calibri"/>
              </a:rPr>
              <a:t>is no </a:t>
            </a:r>
            <a:r>
              <a:rPr sz="3200" spc="-5" dirty="0">
                <a:latin typeface="Calibri"/>
                <a:cs typeface="Calibri"/>
              </a:rPr>
              <a:t>contents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directory</a:t>
            </a:r>
            <a:endParaRPr sz="3200" dirty="0">
              <a:latin typeface="Calibri"/>
              <a:cs typeface="Calibri"/>
            </a:endParaRPr>
          </a:p>
          <a:p>
            <a:pPr marL="355600" marR="633095" indent="-342900">
              <a:lnSpc>
                <a:spcPct val="100699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directory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contains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files or</a:t>
            </a:r>
            <a:r>
              <a:rPr sz="3200" dirty="0">
                <a:latin typeface="Calibri"/>
                <a:cs typeface="Calibri"/>
              </a:rPr>
              <a:t> sub-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directories,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error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appear: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“Directory not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empty”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699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There </a:t>
            </a:r>
            <a:r>
              <a:rPr sz="3200" dirty="0">
                <a:latin typeface="Calibri"/>
                <a:cs typeface="Calibri"/>
              </a:rPr>
              <a:t>is an </a:t>
            </a:r>
            <a:r>
              <a:rPr sz="3200" spc="-10" dirty="0">
                <a:latin typeface="Calibri"/>
                <a:cs typeface="Calibri"/>
              </a:rPr>
              <a:t>option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remove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-r</a:t>
            </a:r>
            <a:r>
              <a:rPr sz="3200" spc="-5" dirty="0">
                <a:latin typeface="Calibri"/>
                <a:cs typeface="Calibri"/>
              </a:rPr>
              <a:t>, which</a:t>
            </a:r>
            <a:r>
              <a:rPr sz="3200" dirty="0">
                <a:latin typeface="Calibri"/>
                <a:cs typeface="Calibri"/>
              </a:rPr>
              <a:t> stands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recursive</a:t>
            </a:r>
            <a:r>
              <a:rPr sz="3200" spc="-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will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recursively </a:t>
            </a:r>
            <a:r>
              <a:rPr sz="3200" spc="-5" dirty="0">
                <a:latin typeface="Calibri"/>
                <a:cs typeface="Calibri"/>
              </a:rPr>
              <a:t>remove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directory </a:t>
            </a:r>
            <a:r>
              <a:rPr sz="3200" dirty="0">
                <a:latin typeface="Calibri"/>
                <a:cs typeface="Calibri"/>
              </a:rPr>
              <a:t>and its </a:t>
            </a:r>
            <a:r>
              <a:rPr sz="3200" spc="-5" dirty="0">
                <a:latin typeface="Calibri"/>
                <a:cs typeface="Calibri"/>
              </a:rPr>
              <a:t>contents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AE5D4-93C2-4D4C-B08F-D93D063DCA0A}"/>
              </a:ext>
            </a:extLst>
          </p:cNvPr>
          <p:cNvSpPr/>
          <p:nvPr/>
        </p:nvSpPr>
        <p:spPr>
          <a:xfrm>
            <a:off x="7391400" y="263340"/>
            <a:ext cx="1752600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8DF55-4BF9-4922-9D85-9EF64FEEF84C}"/>
              </a:ext>
            </a:extLst>
          </p:cNvPr>
          <p:cNvSpPr/>
          <p:nvPr/>
        </p:nvSpPr>
        <p:spPr>
          <a:xfrm>
            <a:off x="76200" y="6172200"/>
            <a:ext cx="3048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9860" y="94686"/>
            <a:ext cx="537591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87120" marR="5080" indent="-1075055">
              <a:lnSpc>
                <a:spcPts val="3800"/>
              </a:lnSpc>
              <a:spcBef>
                <a:spcPts val="240"/>
              </a:spcBef>
            </a:pPr>
            <a:r>
              <a:rPr dirty="0"/>
              <a:t>How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5" dirty="0"/>
              <a:t>get</a:t>
            </a:r>
            <a:r>
              <a:rPr spc="-15" dirty="0"/>
              <a:t> </a:t>
            </a:r>
            <a:r>
              <a:rPr dirty="0"/>
              <a:t>help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command </a:t>
            </a:r>
            <a:r>
              <a:rPr spc="-710" dirty="0"/>
              <a:t> </a:t>
            </a:r>
            <a:r>
              <a:rPr spc="-5" dirty="0"/>
              <a:t>from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terminal?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633220"/>
            <a:ext cx="5187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man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F81BD"/>
                </a:solidFill>
                <a:latin typeface="Calibri"/>
                <a:cs typeface="Calibri"/>
              </a:rPr>
              <a:t>commandname</a:t>
            </a:r>
            <a:r>
              <a:rPr sz="32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displays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1199A-35E2-4FD9-9CE1-804332056209}"/>
              </a:ext>
            </a:extLst>
          </p:cNvPr>
          <p:cNvSpPr/>
          <p:nvPr/>
        </p:nvSpPr>
        <p:spPr>
          <a:xfrm>
            <a:off x="7315200" y="94686"/>
            <a:ext cx="1752600" cy="59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7A6F6-5507-4DF4-8E50-797C96F79E70}"/>
              </a:ext>
            </a:extLst>
          </p:cNvPr>
          <p:cNvSpPr/>
          <p:nvPr/>
        </p:nvSpPr>
        <p:spPr>
          <a:xfrm>
            <a:off x="76200" y="6096000"/>
            <a:ext cx="304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60964" y="263340"/>
            <a:ext cx="1024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Part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3161" y="2381900"/>
            <a:ext cx="6779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libri"/>
                <a:cs typeface="Calibri"/>
              </a:rPr>
              <a:t>Some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useful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shortcuts</a:t>
            </a:r>
            <a:r>
              <a:rPr sz="4000" b="1" spc="-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and Links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526FE8-478A-4718-8F9C-57AB4EDF3D1C}"/>
              </a:ext>
            </a:extLst>
          </p:cNvPr>
          <p:cNvSpPr/>
          <p:nvPr/>
        </p:nvSpPr>
        <p:spPr>
          <a:xfrm>
            <a:off x="7239000" y="0"/>
            <a:ext cx="1905000" cy="776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1302B-7F50-40AB-8760-38197FE08044}"/>
              </a:ext>
            </a:extLst>
          </p:cNvPr>
          <p:cNvSpPr/>
          <p:nvPr/>
        </p:nvSpPr>
        <p:spPr>
          <a:xfrm>
            <a:off x="0" y="6096000"/>
            <a:ext cx="3124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2368" y="263340"/>
            <a:ext cx="2042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Useful</a:t>
            </a:r>
            <a:r>
              <a:rPr spc="-60" dirty="0"/>
              <a:t> </a:t>
            </a:r>
            <a:r>
              <a:rPr spc="-5" dirty="0"/>
              <a:t>Links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683" y="1670205"/>
            <a:ext cx="7643495" cy="2062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328930" indent="-342900">
              <a:lnSpc>
                <a:spcPts val="3800"/>
              </a:lnSpc>
              <a:spcBef>
                <a:spcPts val="260"/>
              </a:spcBef>
              <a:buClr>
                <a:srgbClr val="C0504D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CD665F"/>
                </a:solidFill>
                <a:latin typeface="Calibri"/>
                <a:cs typeface="Calibri"/>
              </a:rPr>
              <a:t>cd</a:t>
            </a:r>
            <a:r>
              <a:rPr sz="3200" spc="-5" dirty="0"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cd</a:t>
            </a:r>
            <a:r>
              <a:rPr sz="3200" spc="-5" dirty="0">
                <a:latin typeface="Calibri"/>
                <a:cs typeface="Calibri"/>
              </a:rPr>
              <a:t> followed</a:t>
            </a:r>
            <a:r>
              <a:rPr sz="3200" dirty="0">
                <a:latin typeface="Calibri"/>
                <a:cs typeface="Calibri"/>
              </a:rPr>
              <a:t> by</a:t>
            </a:r>
            <a:r>
              <a:rPr sz="3200" spc="-5" dirty="0">
                <a:latin typeface="Calibri"/>
                <a:cs typeface="Calibri"/>
              </a:rPr>
              <a:t> nothing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 </a:t>
            </a:r>
            <a:r>
              <a:rPr sz="3200" dirty="0">
                <a:latin typeface="Calibri"/>
                <a:cs typeface="Calibri"/>
              </a:rPr>
              <a:t>change 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working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directory</a:t>
            </a:r>
            <a:r>
              <a:rPr sz="3200" dirty="0">
                <a:latin typeface="Calibri"/>
                <a:cs typeface="Calibri"/>
              </a:rPr>
              <a:t> to </a:t>
            </a:r>
            <a:r>
              <a:rPr sz="3200" spc="-5" dirty="0">
                <a:latin typeface="Calibri"/>
                <a:cs typeface="Calibri"/>
              </a:rPr>
              <a:t>your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home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directory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cd </a:t>
            </a:r>
            <a:r>
              <a:rPr sz="3200" spc="-5" dirty="0">
                <a:solidFill>
                  <a:srgbClr val="4F81BD"/>
                </a:solidFill>
                <a:latin typeface="Calibri"/>
                <a:cs typeface="Calibri"/>
              </a:rPr>
              <a:t>~</a:t>
            </a:r>
            <a:r>
              <a:rPr sz="3200" spc="-5" dirty="0">
                <a:latin typeface="Calibri"/>
                <a:cs typeface="Calibri"/>
              </a:rPr>
              <a:t>user_name: moves </a:t>
            </a:r>
            <a:r>
              <a:rPr sz="3200" dirty="0">
                <a:latin typeface="Calibri"/>
                <a:cs typeface="Calibri"/>
              </a:rPr>
              <a:t>to the </a:t>
            </a:r>
            <a:r>
              <a:rPr sz="3200" spc="-5" dirty="0">
                <a:latin typeface="Calibri"/>
                <a:cs typeface="Calibri"/>
              </a:rPr>
              <a:t>specified </a:t>
            </a:r>
            <a:r>
              <a:rPr sz="3200" dirty="0">
                <a:latin typeface="Calibri"/>
                <a:cs typeface="Calibri"/>
              </a:rPr>
              <a:t>user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home directory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94CAC-69A6-49FF-90BA-D938416404E5}"/>
              </a:ext>
            </a:extLst>
          </p:cNvPr>
          <p:cNvSpPr/>
          <p:nvPr/>
        </p:nvSpPr>
        <p:spPr>
          <a:xfrm>
            <a:off x="0" y="6172200"/>
            <a:ext cx="3124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4E29E-40FB-4ECC-8D85-57CC4A590F70}"/>
              </a:ext>
            </a:extLst>
          </p:cNvPr>
          <p:cNvSpPr/>
          <p:nvPr/>
        </p:nvSpPr>
        <p:spPr>
          <a:xfrm>
            <a:off x="7391400" y="152400"/>
            <a:ext cx="1752600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2378" y="671675"/>
            <a:ext cx="6809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Linux,</a:t>
            </a:r>
            <a:r>
              <a:rPr spc="-20" dirty="0"/>
              <a:t> </a:t>
            </a:r>
            <a:r>
              <a:rPr spc="-5" dirty="0"/>
              <a:t>some</a:t>
            </a:r>
            <a:r>
              <a:rPr spc="-20" dirty="0"/>
              <a:t> </a:t>
            </a:r>
            <a:r>
              <a:rPr spc="-5" dirty="0"/>
              <a:t>useful</a:t>
            </a:r>
            <a:r>
              <a:rPr spc="-15" dirty="0"/>
              <a:t> </a:t>
            </a:r>
            <a:r>
              <a:rPr spc="-5" dirty="0"/>
              <a:t>CLI</a:t>
            </a:r>
            <a:r>
              <a:rPr spc="-15" dirty="0"/>
              <a:t> </a:t>
            </a:r>
            <a:r>
              <a:rPr dirty="0"/>
              <a:t>key</a:t>
            </a:r>
            <a:r>
              <a:rPr spc="-15" dirty="0"/>
              <a:t> </a:t>
            </a:r>
            <a:r>
              <a:rPr spc="-5" dirty="0"/>
              <a:t>combinations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283" y="1441605"/>
            <a:ext cx="7821930" cy="42316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marR="139700" indent="-342900">
              <a:lnSpc>
                <a:spcPct val="778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C0504D"/>
                </a:solidFill>
                <a:latin typeface="Calibri"/>
                <a:cs typeface="Calibri"/>
              </a:rPr>
              <a:t>Ctrl+A</a:t>
            </a:r>
            <a:r>
              <a:rPr sz="3000" spc="-5" dirty="0">
                <a:latin typeface="Calibri"/>
                <a:cs typeface="Calibri"/>
              </a:rPr>
              <a:t>: move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cursor </a:t>
            </a:r>
            <a:r>
              <a:rPr sz="3000" dirty="0">
                <a:latin typeface="Calibri"/>
                <a:cs typeface="Calibri"/>
              </a:rPr>
              <a:t>to the beginning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command </a:t>
            </a:r>
            <a:r>
              <a:rPr sz="3000" dirty="0">
                <a:latin typeface="Calibri"/>
                <a:cs typeface="Calibri"/>
              </a:rPr>
              <a:t>line</a:t>
            </a:r>
          </a:p>
          <a:p>
            <a:pPr marL="355600" marR="5080" indent="-342900">
              <a:lnSpc>
                <a:spcPct val="8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C0504D"/>
                </a:solidFill>
                <a:latin typeface="Calibri"/>
                <a:cs typeface="Calibri"/>
              </a:rPr>
              <a:t>Ctrl+C</a:t>
            </a:r>
            <a:r>
              <a:rPr sz="3000" spc="-5" dirty="0">
                <a:latin typeface="Calibri"/>
                <a:cs typeface="Calibri"/>
              </a:rPr>
              <a:t>: </a:t>
            </a:r>
            <a:r>
              <a:rPr sz="3000" dirty="0">
                <a:latin typeface="Calibri"/>
                <a:cs typeface="Calibri"/>
              </a:rPr>
              <a:t>end a </a:t>
            </a:r>
            <a:r>
              <a:rPr sz="3000" spc="-5" dirty="0">
                <a:latin typeface="Calibri"/>
                <a:cs typeface="Calibri"/>
              </a:rPr>
              <a:t>running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program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return</a:t>
            </a:r>
            <a:r>
              <a:rPr sz="3000" dirty="0">
                <a:latin typeface="Calibri"/>
                <a:cs typeface="Calibri"/>
              </a:rPr>
              <a:t> to 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prompt</a:t>
            </a:r>
            <a:endParaRPr sz="3000" dirty="0">
              <a:latin typeface="Calibri"/>
              <a:cs typeface="Calibri"/>
            </a:endParaRPr>
          </a:p>
          <a:p>
            <a:pPr marL="355600" marR="510540" indent="-342900">
              <a:lnSpc>
                <a:spcPts val="2880"/>
              </a:lnSpc>
              <a:spcBef>
                <a:spcPts val="7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C0504D"/>
                </a:solidFill>
                <a:latin typeface="Calibri"/>
                <a:cs typeface="Calibri"/>
              </a:rPr>
              <a:t>Ctrl+D</a:t>
            </a:r>
            <a:r>
              <a:rPr sz="3000" spc="-5" dirty="0">
                <a:latin typeface="Calibri"/>
                <a:cs typeface="Calibri"/>
              </a:rPr>
              <a:t>: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logout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from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current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shell </a:t>
            </a:r>
            <a:r>
              <a:rPr sz="3000" spc="-5" dirty="0">
                <a:latin typeface="Calibri"/>
                <a:cs typeface="Calibri"/>
              </a:rPr>
              <a:t>session: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equivalent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 exit</a:t>
            </a:r>
          </a:p>
          <a:p>
            <a:pPr marL="355600" indent="-342900">
              <a:lnSpc>
                <a:spcPct val="100000"/>
              </a:lnSpc>
              <a:spcBef>
                <a:spcPts val="45"/>
              </a:spcBef>
              <a:buClr>
                <a:srgbClr val="C0504D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D665F"/>
                </a:solidFill>
                <a:latin typeface="Calibri"/>
                <a:cs typeface="Calibri"/>
              </a:rPr>
              <a:t>Tab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autocomplete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file name</a:t>
            </a:r>
            <a:endParaRPr sz="3000" dirty="0">
              <a:latin typeface="Calibri"/>
              <a:cs typeface="Calibri"/>
            </a:endParaRPr>
          </a:p>
          <a:p>
            <a:pPr marL="355600" marR="1336040" indent="-342900">
              <a:lnSpc>
                <a:spcPts val="2880"/>
              </a:lnSpc>
              <a:spcBef>
                <a:spcPts val="695"/>
              </a:spcBef>
              <a:buClr>
                <a:srgbClr val="C0504D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D665F"/>
                </a:solidFill>
                <a:latin typeface="Calibri"/>
                <a:cs typeface="Calibri"/>
              </a:rPr>
              <a:t>Tab </a:t>
            </a:r>
            <a:r>
              <a:rPr sz="3000" spc="-5" dirty="0">
                <a:solidFill>
                  <a:srgbClr val="CD665F"/>
                </a:solidFill>
                <a:latin typeface="Calibri"/>
                <a:cs typeface="Calibri"/>
              </a:rPr>
              <a:t>Tab</a:t>
            </a:r>
            <a:r>
              <a:rPr sz="3000" spc="-5" dirty="0">
                <a:latin typeface="Calibri"/>
                <a:cs typeface="Calibri"/>
              </a:rPr>
              <a:t>: displays command completion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possiblities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C0504D"/>
                </a:solidFill>
                <a:latin typeface="Calibri"/>
                <a:cs typeface="Calibri"/>
              </a:rPr>
              <a:t>Ctrl+L</a:t>
            </a:r>
            <a:r>
              <a:rPr sz="3000" spc="-5" dirty="0">
                <a:latin typeface="Calibri"/>
                <a:cs typeface="Calibri"/>
              </a:rPr>
              <a:t>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clear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terminal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72B56-C097-4802-AA2B-9FB3A76524AE}"/>
              </a:ext>
            </a:extLst>
          </p:cNvPr>
          <p:cNvSpPr/>
          <p:nvPr/>
        </p:nvSpPr>
        <p:spPr>
          <a:xfrm>
            <a:off x="7391400" y="152400"/>
            <a:ext cx="1752600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1833A-C299-4A82-8A4D-C4B6A717461F}"/>
              </a:ext>
            </a:extLst>
          </p:cNvPr>
          <p:cNvSpPr/>
          <p:nvPr/>
        </p:nvSpPr>
        <p:spPr>
          <a:xfrm>
            <a:off x="0" y="6172200"/>
            <a:ext cx="3200400" cy="63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08549" y="3429000"/>
            <a:ext cx="1221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5DC5A-94D6-47B2-BBE4-F70D7FB4029A}"/>
              </a:ext>
            </a:extLst>
          </p:cNvPr>
          <p:cNvSpPr/>
          <p:nvPr/>
        </p:nvSpPr>
        <p:spPr>
          <a:xfrm>
            <a:off x="7315200" y="76200"/>
            <a:ext cx="1828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0F1789-C9A8-4D55-A46E-4D44547FB0C0}"/>
              </a:ext>
            </a:extLst>
          </p:cNvPr>
          <p:cNvSpPr/>
          <p:nvPr/>
        </p:nvSpPr>
        <p:spPr>
          <a:xfrm>
            <a:off x="76200" y="6096000"/>
            <a:ext cx="3137884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51600" y="2885759"/>
            <a:ext cx="591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Introduction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to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Linux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and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UNIX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0369" y="1185719"/>
            <a:ext cx="2693035" cy="708025"/>
          </a:xfrm>
          <a:custGeom>
            <a:avLst/>
            <a:gdLst/>
            <a:ahLst/>
            <a:cxnLst/>
            <a:rect l="l" t="t" r="r" b="b"/>
            <a:pathLst>
              <a:path w="2693034" h="708025">
                <a:moveTo>
                  <a:pt x="2692899" y="0"/>
                </a:moveTo>
                <a:lnTo>
                  <a:pt x="0" y="0"/>
                </a:lnTo>
                <a:lnTo>
                  <a:pt x="0" y="707886"/>
                </a:lnTo>
                <a:lnTo>
                  <a:pt x="2692899" y="707886"/>
                </a:lnTo>
                <a:lnTo>
                  <a:pt x="2692899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08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Part</a:t>
            </a:r>
            <a:r>
              <a:rPr spc="-80" dirty="0"/>
              <a:t> </a:t>
            </a:r>
            <a:r>
              <a:rPr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8913B-BC3F-427F-88ED-7F8F1F49D128}"/>
              </a:ext>
            </a:extLst>
          </p:cNvPr>
          <p:cNvSpPr/>
          <p:nvPr/>
        </p:nvSpPr>
        <p:spPr>
          <a:xfrm>
            <a:off x="7239000" y="190702"/>
            <a:ext cx="1905000" cy="410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466376-89DD-4F46-9DB2-DF1AB960CFD7}"/>
              </a:ext>
            </a:extLst>
          </p:cNvPr>
          <p:cNvSpPr/>
          <p:nvPr/>
        </p:nvSpPr>
        <p:spPr>
          <a:xfrm>
            <a:off x="76200" y="6096000"/>
            <a:ext cx="3048000" cy="71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903" y="6404347"/>
            <a:ext cx="1074811" cy="4313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2798" y="263340"/>
            <a:ext cx="2480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45" dirty="0"/>
              <a:t> </a:t>
            </a:r>
            <a:r>
              <a:rPr spc="-5" dirty="0"/>
              <a:t>is</a:t>
            </a:r>
            <a:r>
              <a:rPr spc="-35" dirty="0"/>
              <a:t> </a:t>
            </a:r>
            <a:r>
              <a:rPr spc="-5" dirty="0"/>
              <a:t>Linux?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3714" y="1229995"/>
            <a:ext cx="8077834" cy="3690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UNIX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Operating</a:t>
            </a:r>
            <a:r>
              <a:rPr sz="28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8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(OS)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initially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developed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1960.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29"/>
              </a:lnSpc>
              <a:spcBef>
                <a:spcPts val="745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  <a:tab pos="1495425" algn="l"/>
                <a:tab pos="2154555" algn="l"/>
                <a:tab pos="3144520" algn="l"/>
                <a:tab pos="4592320" algn="l"/>
                <a:tab pos="5975985" algn="l"/>
                <a:tab pos="6459855" algn="l"/>
                <a:tab pos="746887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	a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any	diﬀe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ent	ve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	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UNIX,	that  </a:t>
            </a:r>
            <a:r>
              <a:rPr sz="2800" spc="-5" dirty="0">
                <a:latin typeface="Calibri"/>
                <a:cs typeface="Calibri"/>
              </a:rPr>
              <a:t>share common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similarities.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29"/>
              </a:lnSpc>
              <a:spcBef>
                <a:spcPts val="74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popular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varieties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UNIX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Solaris,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Linux </a:t>
            </a:r>
            <a:r>
              <a:rPr sz="2800" spc="-6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MacOS.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29"/>
              </a:lnSpc>
              <a:spcBef>
                <a:spcPts val="735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UNIX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systems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have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graphical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interface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(GUI)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making </a:t>
            </a:r>
            <a:r>
              <a:rPr sz="2800" dirty="0">
                <a:latin typeface="Calibri"/>
                <a:cs typeface="Calibri"/>
              </a:rPr>
              <a:t>them easier 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6937D-AB3C-42F1-B7E1-CE4B5B84A4BF}"/>
              </a:ext>
            </a:extLst>
          </p:cNvPr>
          <p:cNvSpPr/>
          <p:nvPr/>
        </p:nvSpPr>
        <p:spPr>
          <a:xfrm>
            <a:off x="7239000" y="0"/>
            <a:ext cx="1905000" cy="776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2288C3-A55E-4C3B-A4F8-FD67A4848E63}"/>
              </a:ext>
            </a:extLst>
          </p:cNvPr>
          <p:cNvSpPr/>
          <p:nvPr/>
        </p:nvSpPr>
        <p:spPr>
          <a:xfrm>
            <a:off x="0" y="6172200"/>
            <a:ext cx="3124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903" y="6404347"/>
            <a:ext cx="1074811" cy="4313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8523" y="655294"/>
            <a:ext cx="2228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Linux</a:t>
            </a:r>
            <a:r>
              <a:rPr spc="-45" dirty="0"/>
              <a:t> </a:t>
            </a:r>
            <a:r>
              <a:rPr spc="-5" dirty="0"/>
              <a:t>vs</a:t>
            </a:r>
            <a:r>
              <a:rPr spc="-50" dirty="0"/>
              <a:t> </a:t>
            </a:r>
            <a:r>
              <a:rPr dirty="0"/>
              <a:t>Unix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3714" y="2073407"/>
            <a:ext cx="8077834" cy="23285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spcBef>
                <a:spcPts val="26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  <a:tab pos="1370330" algn="l"/>
                <a:tab pos="1732280" algn="l"/>
                <a:tab pos="2044700" algn="l"/>
                <a:tab pos="3267075" algn="l"/>
                <a:tab pos="3705225" algn="l"/>
                <a:tab pos="4330065" algn="l"/>
                <a:tab pos="5552440" algn="l"/>
                <a:tab pos="6344920" algn="l"/>
                <a:tab pos="6979284" algn="l"/>
              </a:tabLst>
            </a:pPr>
            <a:r>
              <a:rPr sz="2800" dirty="0">
                <a:latin typeface="Calibri"/>
                <a:cs typeface="Calibri"/>
              </a:rPr>
              <a:t>Linux	is	a	“cl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ne”	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the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iginal	Unix	but	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esn’t  </a:t>
            </a:r>
            <a:r>
              <a:rPr sz="2800" spc="-5" dirty="0">
                <a:latin typeface="Calibri"/>
                <a:cs typeface="Calibri"/>
              </a:rPr>
              <a:t>contain </a:t>
            </a:r>
            <a:r>
              <a:rPr sz="2800" dirty="0">
                <a:latin typeface="Calibri"/>
                <a:cs typeface="Calibri"/>
              </a:rPr>
              <a:t>its </a:t>
            </a:r>
            <a:r>
              <a:rPr sz="2800" spc="-5" dirty="0">
                <a:latin typeface="Calibri"/>
                <a:cs typeface="Calibri"/>
              </a:rPr>
              <a:t>code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29"/>
              </a:lnSpc>
              <a:spcBef>
                <a:spcPts val="745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  <a:tab pos="1367790" algn="l"/>
                <a:tab pos="1728470" algn="l"/>
                <a:tab pos="2454910" algn="l"/>
                <a:tab pos="3138805" algn="l"/>
                <a:tab pos="4016375" algn="l"/>
                <a:tab pos="5209540" algn="l"/>
                <a:tab pos="5832475" algn="l"/>
                <a:tab pos="7053580" algn="l"/>
                <a:tab pos="7843520" algn="l"/>
              </a:tabLst>
            </a:pPr>
            <a:r>
              <a:rPr sz="2800" dirty="0">
                <a:latin typeface="Calibri"/>
                <a:cs typeface="Calibri"/>
              </a:rPr>
              <a:t>Linux	is	f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ee	and	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pen	s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ce,	the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iginal	Unix	is  </a:t>
            </a:r>
            <a:r>
              <a:rPr sz="2800" spc="-5" dirty="0">
                <a:latin typeface="Calibri"/>
                <a:cs typeface="Calibri"/>
              </a:rPr>
              <a:t>not (but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its </a:t>
            </a:r>
            <a:r>
              <a:rPr sz="2800" spc="-5" dirty="0">
                <a:latin typeface="Calibri"/>
                <a:cs typeface="Calibri"/>
              </a:rPr>
              <a:t>derivatives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are)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5" dirty="0">
                <a:latin typeface="Calibri"/>
                <a:cs typeface="Calibri"/>
              </a:rPr>
              <a:t> command </a:t>
            </a:r>
            <a:r>
              <a:rPr sz="2800" dirty="0">
                <a:latin typeface="Calibri"/>
                <a:cs typeface="Calibri"/>
              </a:rPr>
              <a:t>lines</a:t>
            </a:r>
            <a:r>
              <a:rPr sz="2800" spc="-5" dirty="0">
                <a:latin typeface="Calibri"/>
                <a:cs typeface="Calibri"/>
              </a:rPr>
              <a:t> work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same on both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EAAC7-F0F6-4E91-BAD8-FCC82C32A825}"/>
              </a:ext>
            </a:extLst>
          </p:cNvPr>
          <p:cNvSpPr/>
          <p:nvPr/>
        </p:nvSpPr>
        <p:spPr>
          <a:xfrm>
            <a:off x="7239000" y="76200"/>
            <a:ext cx="1905000" cy="70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FD23D-AC1F-4E7B-BE0B-8E5523F9F370}"/>
              </a:ext>
            </a:extLst>
          </p:cNvPr>
          <p:cNvSpPr/>
          <p:nvPr/>
        </p:nvSpPr>
        <p:spPr>
          <a:xfrm>
            <a:off x="0" y="6019800"/>
            <a:ext cx="3276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3899" y="1579641"/>
            <a:ext cx="7910830" cy="39319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265" marR="5080" indent="-457200">
              <a:lnSpc>
                <a:spcPts val="3300"/>
              </a:lnSpc>
              <a:spcBef>
                <a:spcPts val="26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Linux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free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most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popular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distributions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Ubuntu,</a:t>
            </a:r>
            <a:r>
              <a:rPr sz="2800" spc="-5" dirty="0">
                <a:latin typeface="Calibri"/>
                <a:cs typeface="Calibri"/>
              </a:rPr>
              <a:t> Fedora/Red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Hat, Mandriva,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270"/>
              </a:lnSpc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Low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cost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very </a:t>
            </a:r>
            <a:r>
              <a:rPr sz="2800" dirty="0">
                <a:latin typeface="Calibri"/>
                <a:cs typeface="Calibri"/>
              </a:rPr>
              <a:t>stable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329"/>
              </a:lnSpc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Most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secure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Best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multi-user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 </a:t>
            </a:r>
            <a:r>
              <a:rPr sz="2800" dirty="0">
                <a:latin typeface="Calibri"/>
                <a:cs typeface="Calibri"/>
              </a:rPr>
              <a:t>tasking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329"/>
              </a:lnSpc>
              <a:spcBef>
                <a:spcPts val="40"/>
              </a:spcBef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world’s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fastest </a:t>
            </a:r>
            <a:r>
              <a:rPr sz="2800" dirty="0">
                <a:latin typeface="Calibri"/>
                <a:cs typeface="Calibri"/>
              </a:rPr>
              <a:t>super </a:t>
            </a:r>
            <a:r>
              <a:rPr sz="2800" spc="-5" dirty="0">
                <a:latin typeface="Calibri"/>
                <a:cs typeface="Calibri"/>
              </a:rPr>
              <a:t>computers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 </a:t>
            </a:r>
            <a:r>
              <a:rPr sz="2800" dirty="0">
                <a:latin typeface="Calibri"/>
                <a:cs typeface="Calibri"/>
              </a:rPr>
              <a:t>Linux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329"/>
              </a:lnSpc>
              <a:buClr>
                <a:srgbClr val="93156B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Fast </a:t>
            </a:r>
            <a:r>
              <a:rPr sz="2800" spc="-5" dirty="0">
                <a:latin typeface="Calibri"/>
                <a:cs typeface="Calibri"/>
              </a:rPr>
              <a:t>developing</a:t>
            </a:r>
            <a:r>
              <a:rPr sz="2800" dirty="0">
                <a:latin typeface="Calibri"/>
                <a:cs typeface="Calibri"/>
              </a:rPr>
              <a:t> OS </a:t>
            </a:r>
            <a:r>
              <a:rPr sz="2800" spc="-5" dirty="0">
                <a:latin typeface="Calibri"/>
                <a:cs typeface="Calibri"/>
              </a:rPr>
              <a:t>(many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developers)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libri"/>
              <a:cs typeface="Calibri"/>
            </a:endParaRPr>
          </a:p>
          <a:p>
            <a:pPr marL="424815" algn="ctr">
              <a:lnSpc>
                <a:spcPct val="100000"/>
              </a:lnSpc>
              <a:spcBef>
                <a:spcPts val="5"/>
              </a:spcBef>
            </a:pPr>
            <a:r>
              <a:rPr sz="3300" b="1" dirty="0">
                <a:solidFill>
                  <a:srgbClr val="275D90"/>
                </a:solidFill>
                <a:latin typeface="Calibri"/>
                <a:cs typeface="Calibri"/>
              </a:rPr>
              <a:t>Very</a:t>
            </a:r>
            <a:r>
              <a:rPr sz="3300" b="1" spc="-25" dirty="0">
                <a:solidFill>
                  <a:srgbClr val="275D90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275D90"/>
                </a:solidFill>
                <a:latin typeface="Calibri"/>
                <a:cs typeface="Calibri"/>
              </a:rPr>
              <a:t>popular</a:t>
            </a:r>
            <a:r>
              <a:rPr sz="3300" b="1" spc="-20" dirty="0">
                <a:solidFill>
                  <a:srgbClr val="275D90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275D90"/>
                </a:solidFill>
                <a:latin typeface="Calibri"/>
                <a:cs typeface="Calibri"/>
              </a:rPr>
              <a:t>as</a:t>
            </a:r>
            <a:r>
              <a:rPr sz="3300" b="1" spc="-15" dirty="0">
                <a:solidFill>
                  <a:srgbClr val="275D90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275D90"/>
                </a:solidFill>
                <a:latin typeface="Calibri"/>
                <a:cs typeface="Calibri"/>
              </a:rPr>
              <a:t>servers</a:t>
            </a:r>
            <a:r>
              <a:rPr sz="3300" b="1" spc="-20" dirty="0">
                <a:solidFill>
                  <a:srgbClr val="275D90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275D90"/>
                </a:solidFill>
                <a:latin typeface="Calibri"/>
                <a:cs typeface="Calibri"/>
              </a:rPr>
              <a:t>OS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71105" y="5049981"/>
            <a:ext cx="1080770" cy="598805"/>
            <a:chOff x="1571105" y="5049981"/>
            <a:chExt cx="1080770" cy="5988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105" y="5049981"/>
              <a:ext cx="1080654" cy="5985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671" y="5085184"/>
              <a:ext cx="978408" cy="4846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19671" y="5085184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7"/>
                  </a:moveTo>
                  <a:lnTo>
                    <a:pt x="736091" y="121157"/>
                  </a:lnTo>
                  <a:lnTo>
                    <a:pt x="736091" y="0"/>
                  </a:lnTo>
                  <a:lnTo>
                    <a:pt x="978407" y="242315"/>
                  </a:lnTo>
                  <a:lnTo>
                    <a:pt x="736091" y="484631"/>
                  </a:lnTo>
                  <a:lnTo>
                    <a:pt x="736091" y="363473"/>
                  </a:lnTo>
                  <a:lnTo>
                    <a:pt x="0" y="363473"/>
                  </a:lnTo>
                  <a:lnTo>
                    <a:pt x="0" y="12115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4217" y="314431"/>
            <a:ext cx="1978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80" dirty="0"/>
              <a:t> </a:t>
            </a:r>
            <a:r>
              <a:rPr spc="-5" dirty="0"/>
              <a:t>Linux?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919E0A-F0BD-4637-B3D7-EF152E1AC2BF}"/>
              </a:ext>
            </a:extLst>
          </p:cNvPr>
          <p:cNvSpPr/>
          <p:nvPr/>
        </p:nvSpPr>
        <p:spPr>
          <a:xfrm>
            <a:off x="7315200" y="190702"/>
            <a:ext cx="1828800" cy="51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B6119-F607-48FE-B86D-13B3A1EE914F}"/>
              </a:ext>
            </a:extLst>
          </p:cNvPr>
          <p:cNvSpPr/>
          <p:nvPr/>
        </p:nvSpPr>
        <p:spPr>
          <a:xfrm>
            <a:off x="0" y="6096000"/>
            <a:ext cx="3200400" cy="71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263340"/>
            <a:ext cx="7988934" cy="501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Linux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distributions</a:t>
            </a:r>
            <a:endParaRPr sz="3200" dirty="0">
              <a:latin typeface="Calibri"/>
              <a:cs typeface="Calibri"/>
            </a:endParaRPr>
          </a:p>
          <a:p>
            <a:pPr marL="355600" marR="835660" indent="-342900">
              <a:lnSpc>
                <a:spcPts val="3800"/>
              </a:lnSpc>
              <a:spcBef>
                <a:spcPts val="3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Diﬀerent</a:t>
            </a:r>
            <a:r>
              <a:rPr sz="3200" dirty="0">
                <a:latin typeface="Calibri"/>
                <a:cs typeface="Calibri"/>
              </a:rPr>
              <a:t> Linux </a:t>
            </a:r>
            <a:r>
              <a:rPr sz="3200" spc="-5" dirty="0">
                <a:latin typeface="Calibri"/>
                <a:cs typeface="Calibri"/>
              </a:rPr>
              <a:t>distributions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available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2"/>
              </a:rPr>
              <a:t>http://distrowatch.com/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54965" algn="l"/>
                <a:tab pos="355600" algn="l"/>
                <a:tab pos="4144010" algn="l"/>
              </a:tabLst>
            </a:pPr>
            <a:r>
              <a:rPr sz="3200" dirty="0">
                <a:latin typeface="Calibri"/>
                <a:cs typeface="Calibri"/>
              </a:rPr>
              <a:t>Ubuntu </a:t>
            </a:r>
            <a:r>
              <a:rPr sz="3200" spc="-5" dirty="0">
                <a:latin typeface="Calibri"/>
                <a:cs typeface="Calibri"/>
              </a:rPr>
              <a:t>distribution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	easy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convenient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5" dirty="0">
                <a:latin typeface="Calibri"/>
                <a:cs typeface="Calibri"/>
              </a:rPr>
              <a:t> 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beginners</a:t>
            </a:r>
            <a:endParaRPr sz="3200" dirty="0">
              <a:latin typeface="Calibri"/>
              <a:cs typeface="Calibri"/>
            </a:endParaRPr>
          </a:p>
          <a:p>
            <a:pPr marL="355600" marR="84455" indent="-342900">
              <a:lnSpc>
                <a:spcPct val="100099"/>
              </a:lnSpc>
              <a:spcBef>
                <a:spcPts val="8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simple guide to install Ubuntu </a:t>
            </a:r>
            <a:r>
              <a:rPr sz="3200" spc="-5" dirty="0">
                <a:latin typeface="Calibri"/>
                <a:cs typeface="Calibri"/>
              </a:rPr>
              <a:t>in your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machine: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h</a:t>
            </a:r>
            <a:r>
              <a:rPr sz="3200" u="heavy" spc="-6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tt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p: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//www.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ubuntu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.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c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om/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d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ow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nl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o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ad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desktop/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</a:rPr>
              <a:t>install-ubuntu-desktop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680337-C0A8-417D-9765-B009CA7EF85A}"/>
              </a:ext>
            </a:extLst>
          </p:cNvPr>
          <p:cNvSpPr/>
          <p:nvPr/>
        </p:nvSpPr>
        <p:spPr>
          <a:xfrm>
            <a:off x="7391400" y="76200"/>
            <a:ext cx="1752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BB31B-0421-496A-95DC-DBD6757D2EEA}"/>
              </a:ext>
            </a:extLst>
          </p:cNvPr>
          <p:cNvSpPr/>
          <p:nvPr/>
        </p:nvSpPr>
        <p:spPr>
          <a:xfrm>
            <a:off x="152400" y="76200"/>
            <a:ext cx="762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6D35F-4F7E-4A2E-903F-9677B2272C38}"/>
              </a:ext>
            </a:extLst>
          </p:cNvPr>
          <p:cNvSpPr/>
          <p:nvPr/>
        </p:nvSpPr>
        <p:spPr>
          <a:xfrm>
            <a:off x="0" y="6172200"/>
            <a:ext cx="3200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1" y="6440905"/>
            <a:ext cx="1016318" cy="3655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23599" y="1121484"/>
            <a:ext cx="6229985" cy="4434840"/>
            <a:chOff x="2423599" y="1121484"/>
            <a:chExt cx="6229985" cy="44348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599" y="1121484"/>
              <a:ext cx="4308258" cy="44342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0220" y="3686694"/>
              <a:ext cx="1683327" cy="748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0880" y="3711632"/>
              <a:ext cx="1438102" cy="7024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272" y="3717032"/>
              <a:ext cx="1584175" cy="6463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20271" y="3717032"/>
              <a:ext cx="1584325" cy="646430"/>
            </a:xfrm>
            <a:custGeom>
              <a:avLst/>
              <a:gdLst/>
              <a:ahLst/>
              <a:cxnLst/>
              <a:rect l="l" t="t" r="r" b="b"/>
              <a:pathLst>
                <a:path w="1584325" h="646429">
                  <a:moveTo>
                    <a:pt x="0" y="0"/>
                  </a:moveTo>
                  <a:lnTo>
                    <a:pt x="1584175" y="0"/>
                  </a:lnTo>
                  <a:lnTo>
                    <a:pt x="1584175" y="646330"/>
                  </a:lnTo>
                  <a:lnTo>
                    <a:pt x="0" y="6463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14835" y="5602514"/>
            <a:ext cx="2209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F81BD"/>
                </a:solidFill>
                <a:latin typeface="Calibri"/>
                <a:cs typeface="Calibri"/>
              </a:rPr>
              <a:t>Adapted</a:t>
            </a:r>
            <a:r>
              <a:rPr sz="14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D"/>
                </a:solidFill>
                <a:latin typeface="Calibri"/>
                <a:cs typeface="Calibri"/>
              </a:rPr>
              <a:t>from:</a:t>
            </a:r>
            <a:r>
              <a:rPr sz="1400" spc="-15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D"/>
                </a:solidFill>
                <a:latin typeface="Calibri"/>
                <a:cs typeface="Calibri"/>
                <a:hlinkClick r:id="rId7"/>
              </a:rPr>
              <a:t>www.usna.edu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9010" y="3750052"/>
            <a:ext cx="133223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latin typeface="Calibri"/>
                <a:cs typeface="Calibri"/>
              </a:rPr>
              <a:t>Accessible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via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Terminal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8617" y="2173777"/>
            <a:ext cx="1974850" cy="748665"/>
            <a:chOff x="6608617" y="2173777"/>
            <a:chExt cx="1974850" cy="74866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8617" y="2173777"/>
              <a:ext cx="1974272" cy="7481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9275" y="2198715"/>
              <a:ext cx="1783079" cy="7024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0230" y="2204864"/>
              <a:ext cx="1872207" cy="6463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60230" y="2204864"/>
              <a:ext cx="1872614" cy="646430"/>
            </a:xfrm>
            <a:custGeom>
              <a:avLst/>
              <a:gdLst/>
              <a:ahLst/>
              <a:cxnLst/>
              <a:rect l="l" t="t" r="r" b="b"/>
              <a:pathLst>
                <a:path w="1872615" h="646430">
                  <a:moveTo>
                    <a:pt x="0" y="0"/>
                  </a:moveTo>
                  <a:lnTo>
                    <a:pt x="1872206" y="0"/>
                  </a:lnTo>
                  <a:lnTo>
                    <a:pt x="1872206" y="646330"/>
                  </a:lnTo>
                  <a:lnTo>
                    <a:pt x="0" y="6463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38970" y="2237884"/>
            <a:ext cx="166878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/>
              <a:t>The core </a:t>
            </a:r>
            <a:r>
              <a:rPr sz="1800" dirty="0"/>
              <a:t> </a:t>
            </a:r>
            <a:r>
              <a:rPr sz="1800" spc="-5" dirty="0"/>
              <a:t>operating</a:t>
            </a:r>
            <a:r>
              <a:rPr sz="1800" spc="-65" dirty="0"/>
              <a:t> </a:t>
            </a:r>
            <a:r>
              <a:rPr sz="1800" spc="-5" dirty="0"/>
              <a:t>system</a:t>
            </a:r>
            <a:endParaRPr sz="1800"/>
          </a:p>
        </p:txBody>
      </p:sp>
      <p:grpSp>
        <p:nvGrpSpPr>
          <p:cNvPr id="18" name="object 18"/>
          <p:cNvGrpSpPr/>
          <p:nvPr/>
        </p:nvGrpSpPr>
        <p:grpSpPr>
          <a:xfrm>
            <a:off x="4808912" y="2427315"/>
            <a:ext cx="3774440" cy="3088640"/>
            <a:chOff x="4808912" y="2427315"/>
            <a:chExt cx="3774440" cy="308864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08912" y="2427315"/>
              <a:ext cx="1936865" cy="10099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60032" y="2576646"/>
              <a:ext cx="1702435" cy="780415"/>
            </a:xfrm>
            <a:custGeom>
              <a:avLst/>
              <a:gdLst/>
              <a:ahLst/>
              <a:cxnLst/>
              <a:rect l="l" t="t" r="r" b="b"/>
              <a:pathLst>
                <a:path w="1702434" h="780414">
                  <a:moveTo>
                    <a:pt x="0" y="780346"/>
                  </a:moveTo>
                  <a:lnTo>
                    <a:pt x="1702217" y="0"/>
                  </a:lnTo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48491" y="2551920"/>
              <a:ext cx="139533" cy="12213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27963" y="3532908"/>
              <a:ext cx="1650076" cy="685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80110" y="3573016"/>
              <a:ext cx="1413510" cy="459105"/>
            </a:xfrm>
            <a:custGeom>
              <a:avLst/>
              <a:gdLst/>
              <a:ahLst/>
              <a:cxnLst/>
              <a:rect l="l" t="t" r="r" b="b"/>
              <a:pathLst>
                <a:path w="1413509" h="459104">
                  <a:moveTo>
                    <a:pt x="0" y="0"/>
                  </a:moveTo>
                  <a:lnTo>
                    <a:pt x="1412892" y="458761"/>
                  </a:lnTo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80388" y="3941828"/>
              <a:ext cx="139584" cy="1266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08617" y="4767348"/>
              <a:ext cx="1974272" cy="7481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79275" y="4792286"/>
              <a:ext cx="1450571" cy="7024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60230" y="4797151"/>
              <a:ext cx="1872207" cy="64633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660229" y="4797152"/>
            <a:ext cx="1872614" cy="646430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458470">
              <a:lnSpc>
                <a:spcPts val="2100"/>
              </a:lnSpc>
              <a:spcBef>
                <a:spcPts val="480"/>
              </a:spcBef>
            </a:pPr>
            <a:r>
              <a:rPr sz="1800" b="1" spc="-5" dirty="0">
                <a:latin typeface="Calibri"/>
                <a:cs typeface="Calibri"/>
              </a:rPr>
              <a:t>Programs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softwares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532120" y="4759036"/>
            <a:ext cx="1289050" cy="540385"/>
            <a:chOff x="5532120" y="4759036"/>
            <a:chExt cx="1289050" cy="54038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32120" y="4759036"/>
              <a:ext cx="1288472" cy="54032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80110" y="4797152"/>
              <a:ext cx="1053465" cy="314960"/>
            </a:xfrm>
            <a:custGeom>
              <a:avLst/>
              <a:gdLst/>
              <a:ahLst/>
              <a:cxnLst/>
              <a:rect l="l" t="t" r="r" b="b"/>
              <a:pathLst>
                <a:path w="1053465" h="314960">
                  <a:moveTo>
                    <a:pt x="0" y="0"/>
                  </a:moveTo>
                  <a:lnTo>
                    <a:pt x="1053127" y="314932"/>
                  </a:lnTo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521037" y="5023789"/>
            <a:ext cx="139367" cy="1273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AA32201-82C1-4F4F-82E6-0A0B4BC9FA1B}"/>
              </a:ext>
            </a:extLst>
          </p:cNvPr>
          <p:cNvSpPr/>
          <p:nvPr/>
        </p:nvSpPr>
        <p:spPr>
          <a:xfrm>
            <a:off x="7315200" y="152400"/>
            <a:ext cx="1823057" cy="693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492806-BB84-48A6-BC02-6FB80D3C1D66}"/>
              </a:ext>
            </a:extLst>
          </p:cNvPr>
          <p:cNvSpPr/>
          <p:nvPr/>
        </p:nvSpPr>
        <p:spPr>
          <a:xfrm>
            <a:off x="0" y="6096000"/>
            <a:ext cx="3124200" cy="71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1566</Words>
  <Application>Microsoft Office PowerPoint</Application>
  <PresentationFormat>On-screen Show (4:3)</PresentationFormat>
  <Paragraphs>265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 MT</vt:lpstr>
      <vt:lpstr>Calibri</vt:lpstr>
      <vt:lpstr>Times New Roman</vt:lpstr>
      <vt:lpstr>Wingdings</vt:lpstr>
      <vt:lpstr>Office Theme</vt:lpstr>
      <vt:lpstr>PowerPoint Presentation</vt:lpstr>
      <vt:lpstr>Learning Objectives</vt:lpstr>
      <vt:lpstr>Learning Outcomes</vt:lpstr>
      <vt:lpstr>Part 1</vt:lpstr>
      <vt:lpstr>What is Linux?</vt:lpstr>
      <vt:lpstr>Linux vs Unix</vt:lpstr>
      <vt:lpstr>Why Linux?</vt:lpstr>
      <vt:lpstr>PowerPoint Presentation</vt:lpstr>
      <vt:lpstr>The core  operating system</vt:lpstr>
      <vt:lpstr>The Terminal</vt:lpstr>
      <vt:lpstr>The Terminal</vt:lpstr>
      <vt:lpstr>Part 2</vt:lpstr>
      <vt:lpstr>Linux ﬁles structure</vt:lpstr>
      <vt:lpstr>home</vt:lpstr>
      <vt:lpstr>Home directory and working directory</vt:lpstr>
      <vt:lpstr>What is a path or a pathname?</vt:lpstr>
      <vt:lpstr>~ (your home directory)</vt:lpstr>
      <vt:lpstr>Absoulte path?</vt:lpstr>
      <vt:lpstr>Absoulte path?</vt:lpstr>
      <vt:lpstr>Refer to the parent and current  directories</vt:lpstr>
      <vt:lpstr>Relative path?</vt:lpstr>
      <vt:lpstr>First test of the terminal</vt:lpstr>
      <vt:lpstr>Part 3</vt:lpstr>
      <vt:lpstr>Commands for manipulating directories</vt:lpstr>
      <vt:lpstr>pwd command</vt:lpstr>
      <vt:lpstr>ls command</vt:lpstr>
      <vt:lpstr>Create a directory</vt:lpstr>
      <vt:lpstr>Commands basic structure</vt:lpstr>
      <vt:lpstr>What you should know about ﬁle  names in Linux</vt:lpstr>
      <vt:lpstr>Move in the ﬁles system</vt:lpstr>
      <vt:lpstr>Move in the ﬁles system: example</vt:lpstr>
      <vt:lpstr>Remove a directory</vt:lpstr>
      <vt:lpstr>Remove a directory</vt:lpstr>
      <vt:lpstr>How to get help for a command  from the terminal?</vt:lpstr>
      <vt:lpstr>PowerPoint Presentation</vt:lpstr>
      <vt:lpstr>Useful Links</vt:lpstr>
      <vt:lpstr>Linux, some useful CLI key combinations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 online course: IBT</dc:title>
  <cp:lastModifiedBy>Javan Okendo</cp:lastModifiedBy>
  <cp:revision>11</cp:revision>
  <dcterms:created xsi:type="dcterms:W3CDTF">2021-09-22T19:34:36Z</dcterms:created>
  <dcterms:modified xsi:type="dcterms:W3CDTF">2021-09-23T18:07:51Z</dcterms:modified>
</cp:coreProperties>
</file>